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D0FF"/>
    <a:srgbClr val="2628EB"/>
    <a:srgbClr val="131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96" d="100"/>
          <a:sy n="96" d="100"/>
        </p:scale>
        <p:origin x="-1428" y="-64"/>
      </p:cViewPr>
      <p:guideLst>
        <p:guide orient="horz" pos="2121"/>
        <p:guide pos="285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4" Type="http://schemas.openxmlformats.org/officeDocument/2006/relationships/image" Target="../media/image4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image" Target="../media/image30.emf"/><Relationship Id="rId4"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888086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charset="0"/>
              </a:defRPr>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charset="0"/>
              </a:defRPr>
            </a:lvl1pPr>
          </a:lstStyle>
          <a:p>
            <a:fld id="{C4F10BBC-C661-1446-94E5-B9BFDB638C73}" type="datetimeFigureOut">
              <a:rPr kumimoji="1" lang="zh-CN" altLang="en-US" smtClean="0"/>
              <a:t>2021/4/5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charset="0"/>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anose="02020603050405020304" charset="0"/>
              </a:defRPr>
            </a:lvl1pPr>
          </a:lstStyle>
          <a:p>
            <a:fld id="{35E8BC15-BCFB-AA40-ACE1-5D8AB2DFDE39}" type="slidenum">
              <a:rPr kumimoji="1" lang="zh-CN" altLang="en-US" smtClean="0"/>
              <a:t>‹#›</a:t>
            </a:fld>
            <a:endParaRPr kumimoji="1" lang="zh-CN" altLang="en-US"/>
          </a:p>
        </p:txBody>
      </p:sp>
    </p:spTree>
    <p:extLst>
      <p:ext uri="{BB962C8B-B14F-4D97-AF65-F5344CB8AC3E}">
        <p14:creationId xmlns:p14="http://schemas.microsoft.com/office/powerpoint/2010/main" val="18079108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panose="02020603050405020304" charset="0"/>
        <a:ea typeface="+mn-ea"/>
        <a:cs typeface="+mn-cs"/>
      </a:defRPr>
    </a:lvl1pPr>
    <a:lvl2pPr marL="457200" algn="l" defTabSz="457200" rtl="0" eaLnBrk="1" latinLnBrk="0" hangingPunct="1">
      <a:defRPr sz="1200" kern="1200">
        <a:solidFill>
          <a:schemeClr val="tx1"/>
        </a:solidFill>
        <a:latin typeface="Times New Roman" panose="02020603050405020304" charset="0"/>
        <a:ea typeface="+mn-ea"/>
        <a:cs typeface="+mn-cs"/>
      </a:defRPr>
    </a:lvl2pPr>
    <a:lvl3pPr marL="914400" algn="l" defTabSz="457200" rtl="0" eaLnBrk="1" latinLnBrk="0" hangingPunct="1">
      <a:defRPr sz="1200" kern="1200">
        <a:solidFill>
          <a:schemeClr val="tx1"/>
        </a:solidFill>
        <a:latin typeface="Times New Roman" panose="02020603050405020304" charset="0"/>
        <a:ea typeface="+mn-ea"/>
        <a:cs typeface="+mn-cs"/>
      </a:defRPr>
    </a:lvl3pPr>
    <a:lvl4pPr marL="1371600" algn="l" defTabSz="457200" rtl="0" eaLnBrk="1" latinLnBrk="0" hangingPunct="1">
      <a:defRPr sz="1200" kern="1200">
        <a:solidFill>
          <a:schemeClr val="tx1"/>
        </a:solidFill>
        <a:latin typeface="Times New Roman" panose="02020603050405020304" charset="0"/>
        <a:ea typeface="+mn-ea"/>
        <a:cs typeface="+mn-cs"/>
      </a:defRPr>
    </a:lvl4pPr>
    <a:lvl5pPr marL="1828800" algn="l" defTabSz="457200" rtl="0" eaLnBrk="1" latinLnBrk="0" hangingPunct="1">
      <a:defRPr sz="1200" kern="1200">
        <a:solidFill>
          <a:schemeClr val="tx1"/>
        </a:solidFill>
        <a:latin typeface="Times New Roman" panose="0202060305040502030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5E8BC15-BCFB-AA40-ACE1-5D8AB2DFDE39}"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kumimoji="1" sz="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a:defRPr kumimoji="1" sz="1200">
                <a:solidFill>
                  <a:schemeClr val="tx1"/>
                </a:solidFill>
                <a:latin typeface="Times New Roman" panose="02020603050405020304" charset="0"/>
                <a:ea typeface="宋体" panose="02010600030101010101" pitchFamily="2" charset="-122"/>
              </a:defRPr>
            </a:lvl2pPr>
            <a:lvl3pPr marL="1143000" indent="-228600">
              <a:defRPr kumimoji="1" sz="1200">
                <a:solidFill>
                  <a:schemeClr val="tx1"/>
                </a:solidFill>
                <a:latin typeface="Times New Roman" panose="02020603050405020304" charset="0"/>
                <a:ea typeface="宋体" panose="02010600030101010101" pitchFamily="2" charset="-122"/>
              </a:defRPr>
            </a:lvl3pPr>
            <a:lvl4pPr marL="1600200" indent="-228600">
              <a:defRPr kumimoji="1" sz="1200">
                <a:solidFill>
                  <a:schemeClr val="tx1"/>
                </a:solidFill>
                <a:latin typeface="Times New Roman" panose="02020603050405020304" charset="0"/>
                <a:ea typeface="宋体" panose="02010600030101010101" pitchFamily="2" charset="-122"/>
              </a:defRPr>
            </a:lvl4pPr>
            <a:lvl5pPr marL="2057400" indent="-228600">
              <a:defRPr kumimoji="1"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charset="0"/>
                <a:ea typeface="宋体" panose="02010600030101010101" pitchFamily="2" charset="-122"/>
              </a:defRPr>
            </a:lvl9pPr>
          </a:lstStyle>
          <a:p>
            <a:fld id="{1AA83F8C-29C5-394E-88AE-D839C35B4698}" type="slidenum">
              <a:rPr lang="en-US" altLang="zh-CN"/>
              <a:t>23</a:t>
            </a:fld>
            <a:endParaRPr lang="en-US" altLang="zh-CN"/>
          </a:p>
        </p:txBody>
      </p:sp>
      <p:sp>
        <p:nvSpPr>
          <p:cNvPr id="91139" name="Rectangle 2"/>
          <p:cNvSpPr>
            <a:spLocks noGrp="1" noRot="1" noChangeAspect="1" noChangeArrowheads="1" noTextEdit="1"/>
          </p:cNvSpPr>
          <p:nvPr>
            <p:ph type="sldImg"/>
          </p:nvPr>
        </p:nvSpPr>
        <p:spPr>
          <a:solidFill>
            <a:srgbClr val="FFFFFF"/>
          </a:solidFill>
        </p:spPr>
      </p:sp>
      <p:sp>
        <p:nvSpPr>
          <p:cNvPr id="911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atin typeface="Times New Roman" panose="020206030504050203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t>‹#›</a:t>
            </a:fld>
            <a:endParaRPr kumimoji="0" lang="en-US" dirty="0">
              <a:solidFill>
                <a:schemeClr val="accent3">
                  <a:shade val="7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defRPr>
            </a:lvl1pPr>
          </a:lstStyle>
          <a:p>
            <a:fld id="{68C2560D-EC28-3B41-86E8-18F1CE0113B4}" type="datetimeFigureOut">
              <a:rPr lang="en-US" smtClean="0"/>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defRPr>
            </a:lvl1pPr>
          </a:lstStyle>
          <a:p>
            <a:fld id="{2066355A-084C-D24E-9AD2-7E4FC41EA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Times New Roman" panose="02020603050405020304" charset="0"/>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Times New Roman" panose="02020603050405020304" charset="0"/>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Times New Roman" panose="02020603050405020304" charset="0"/>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Times New Roman" panose="02020603050405020304" charset="0"/>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Times New Roman" panose="02020603050405020304"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slideLayout" Target="../slideLayouts/slideLayout7.xml"/><Relationship Id="rId16" Type="http://schemas.openxmlformats.org/officeDocument/2006/relationships/image" Target="../media/image8.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18.bin"/><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25.bin"/><Relationship Id="rId18" Type="http://schemas.openxmlformats.org/officeDocument/2006/relationships/image" Target="../media/image29.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emf"/><Relationship Id="rId17" Type="http://schemas.openxmlformats.org/officeDocument/2006/relationships/oleObject" Target="../embeddings/oleObject27.bin"/><Relationship Id="rId2" Type="http://schemas.openxmlformats.org/officeDocument/2006/relationships/slideLayout" Target="../slideLayouts/slideLayout6.xml"/><Relationship Id="rId16" Type="http://schemas.openxmlformats.org/officeDocument/2006/relationships/image" Target="../media/image28.emf"/><Relationship Id="rId1" Type="http://schemas.openxmlformats.org/officeDocument/2006/relationships/vmlDrawing" Target="../drawings/vmlDrawing8.vml"/><Relationship Id="rId6" Type="http://schemas.openxmlformats.org/officeDocument/2006/relationships/image" Target="../media/image23.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3.bin"/><Relationship Id="rId14" Type="http://schemas.openxmlformats.org/officeDocument/2006/relationships/image" Target="../media/image27.emf"/></Relationships>
</file>

<file path=ppt/slides/_rels/slide3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9.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1.bin"/></Relationships>
</file>

<file path=ppt/slides/_rels/slide33.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5.emf"/><Relationship Id="rId5" Type="http://schemas.openxmlformats.org/officeDocument/2006/relationships/oleObject" Target="../embeddings/oleObject33.bin"/><Relationship Id="rId4" Type="http://schemas.openxmlformats.org/officeDocument/2006/relationships/image" Target="../media/image34.emf"/></Relationships>
</file>

<file path=ppt/slides/_rels/slide3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8.emf"/><Relationship Id="rId5" Type="http://schemas.openxmlformats.org/officeDocument/2006/relationships/oleObject" Target="../embeddings/oleObject36.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41.emf"/></Relationships>
</file>

<file path=ppt/slides/_rels/slide37.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3.emf"/><Relationship Id="rId5" Type="http://schemas.openxmlformats.org/officeDocument/2006/relationships/oleObject" Target="../embeddings/oleObject41.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3.bin"/></Relationships>
</file>

<file path=ppt/slides/_rels/slide38.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emf"/><Relationship Id="rId5" Type="http://schemas.openxmlformats.org/officeDocument/2006/relationships/oleObject" Target="../embeddings/oleObject45.bin"/><Relationship Id="rId4" Type="http://schemas.openxmlformats.org/officeDocument/2006/relationships/image" Target="../media/image46.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0.emf"/><Relationship Id="rId5" Type="http://schemas.openxmlformats.org/officeDocument/2006/relationships/oleObject" Target="../embeddings/oleObject48.bin"/><Relationship Id="rId4" Type="http://schemas.openxmlformats.org/officeDocument/2006/relationships/image" Target="../media/image4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bwMode="auto">
          <a:xfrm>
            <a:off x="609600" y="533400"/>
            <a:ext cx="7848600" cy="685800"/>
          </a:xfrm>
          <a:ln>
            <a:miter lim="800000"/>
          </a:ln>
        </p:spPr>
        <p:txBody>
          <a:bodyPr vert="horz" wrap="square" lIns="91440" tIns="45720" rIns="91440" bIns="45720" numCol="1" anchor="t" anchorCtr="0" compatLnSpc="1">
            <a:normAutofit fontScale="90000"/>
          </a:bodyPr>
          <a:lstStyle/>
          <a:p>
            <a:pPr eaLnBrk="1" hangingPunct="1"/>
            <a:r>
              <a:rPr lang="zh-CN" altLang="en-US" sz="40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第</a:t>
            </a:r>
            <a:r>
              <a:rPr lang="en-US" altLang="zh-CN" sz="4000" b="1" dirty="0">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16</a:t>
            </a:r>
            <a:r>
              <a:rPr lang="zh-CN" altLang="en-US" sz="40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章  集成运算放大器的应用</a:t>
            </a:r>
          </a:p>
        </p:txBody>
      </p:sp>
      <p:sp>
        <p:nvSpPr>
          <p:cNvPr id="52227" name="Rectangle 3">
            <a:hlinkClick r:id="" action="ppaction://noaction"/>
          </p:cNvPr>
          <p:cNvSpPr>
            <a:spLocks noChangeArrowheads="1"/>
          </p:cNvSpPr>
          <p:nvPr/>
        </p:nvSpPr>
        <p:spPr bwMode="auto">
          <a:xfrm>
            <a:off x="990600" y="1484313"/>
            <a:ext cx="7467600" cy="525462"/>
          </a:xfrm>
          <a:prstGeom prst="rect">
            <a:avLst/>
          </a:prstGeom>
          <a:noFill/>
          <a:ln w="38100">
            <a:noFill/>
            <a:miter lim="800000"/>
          </a:ln>
          <a:effectLst/>
        </p:spPr>
        <p:txBody>
          <a:bodyPr lIns="90000" tIns="46800" rIns="90000" bIns="46800" anchor="ctr">
            <a:spAutoFit/>
          </a:bodyPr>
          <a:lstStyle/>
          <a:p>
            <a:pP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16.1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集成运算放大器的简单介绍</a:t>
            </a:r>
            <a:endParaRPr lang="zh-CN" altLang="en-US" sz="2800" b="1" i="0" dirty="0">
              <a:effectLst>
                <a:outerShdw blurRad="38100" dist="38100" dir="2700000" algn="tl">
                  <a:srgbClr val="DDDDDD"/>
                </a:outerShdw>
              </a:effectLst>
              <a:latin typeface="Times New Roman" panose="02020603050405020304"/>
              <a:cs typeface="Times New Roman" panose="02020603050405020304"/>
              <a:hlinkClick r:id="" action="ppaction://noaction"/>
            </a:endParaRPr>
          </a:p>
        </p:txBody>
      </p:sp>
      <p:sp>
        <p:nvSpPr>
          <p:cNvPr id="52228" name="Rectangle 4">
            <a:hlinkClick r:id="" action="ppaction://noaction"/>
          </p:cNvPr>
          <p:cNvSpPr>
            <a:spLocks noChangeArrowheads="1"/>
          </p:cNvSpPr>
          <p:nvPr/>
        </p:nvSpPr>
        <p:spPr bwMode="auto">
          <a:xfrm>
            <a:off x="990600" y="2449513"/>
            <a:ext cx="7791450" cy="525462"/>
          </a:xfrm>
          <a:prstGeom prst="rect">
            <a:avLst/>
          </a:prstGeom>
          <a:noFill/>
          <a:ln w="38100">
            <a:noFill/>
            <a:miter lim="800000"/>
          </a:ln>
          <a:effectLst/>
        </p:spPr>
        <p:txBody>
          <a:bodyPr lIns="90000" tIns="46800" rIns="90000" bIns="46800" anchor="ctr">
            <a:spAutoFit/>
          </a:bodyPr>
          <a:lstStyle/>
          <a:p>
            <a:pP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16.3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运算放大器在信号运算方面的应用</a:t>
            </a:r>
          </a:p>
        </p:txBody>
      </p:sp>
      <p:sp>
        <p:nvSpPr>
          <p:cNvPr id="52229" name="Rectangle 5">
            <a:hlinkClick r:id="" action="ppaction://noaction"/>
          </p:cNvPr>
          <p:cNvSpPr>
            <a:spLocks noChangeArrowheads="1"/>
          </p:cNvSpPr>
          <p:nvPr/>
        </p:nvSpPr>
        <p:spPr bwMode="auto">
          <a:xfrm>
            <a:off x="990600" y="4071061"/>
            <a:ext cx="7872413" cy="525463"/>
          </a:xfrm>
          <a:prstGeom prst="rect">
            <a:avLst/>
          </a:prstGeom>
          <a:noFill/>
          <a:ln w="38100">
            <a:noFill/>
            <a:miter lim="800000"/>
          </a:ln>
          <a:effectLst/>
        </p:spPr>
        <p:txBody>
          <a:bodyPr lIns="90000" tIns="46800" rIns="90000" bIns="46800" anchor="ctr">
            <a:spAutoFit/>
          </a:bodyPr>
          <a:lstStyle/>
          <a:p>
            <a:pPr>
              <a:spcBef>
                <a:spcPct val="50000"/>
              </a:spcBef>
            </a:pPr>
            <a:r>
              <a:rPr lang="en-US" altLang="zh-CN" sz="2800" b="1" i="0" dirty="0" smtClean="0">
                <a:effectLst>
                  <a:outerShdw blurRad="38100" dist="38100" dir="2700000" algn="tl">
                    <a:srgbClr val="DDDDDD"/>
                  </a:outerShdw>
                </a:effectLst>
                <a:latin typeface="Times New Roman" panose="02020603050405020304"/>
                <a:cs typeface="Times New Roman" panose="02020603050405020304"/>
              </a:rPr>
              <a:t>16.6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运算放大器在波形产生方面的应用</a:t>
            </a:r>
          </a:p>
        </p:txBody>
      </p:sp>
      <p:sp>
        <p:nvSpPr>
          <p:cNvPr id="52232" name="Rectangle 8">
            <a:hlinkClick r:id="" action="ppaction://noaction"/>
          </p:cNvPr>
          <p:cNvSpPr>
            <a:spLocks noChangeArrowheads="1"/>
          </p:cNvSpPr>
          <p:nvPr/>
        </p:nvSpPr>
        <p:spPr bwMode="auto">
          <a:xfrm>
            <a:off x="990600" y="3509428"/>
            <a:ext cx="7720013" cy="525463"/>
          </a:xfrm>
          <a:prstGeom prst="rect">
            <a:avLst/>
          </a:prstGeom>
          <a:noFill/>
          <a:ln w="38100">
            <a:noFill/>
            <a:miter lim="800000"/>
          </a:ln>
          <a:effectLst/>
        </p:spPr>
        <p:txBody>
          <a:bodyPr lIns="90000" tIns="46800" rIns="90000" bIns="46800" anchor="ctr">
            <a:spAutoFit/>
          </a:bodyPr>
          <a:lstStyle/>
          <a:p>
            <a:pPr>
              <a:spcBef>
                <a:spcPct val="50000"/>
              </a:spcBef>
            </a:pPr>
            <a:r>
              <a:rPr lang="en-US" altLang="zh-CN" sz="2800" b="1" i="0" dirty="0" smtClean="0">
                <a:effectLst>
                  <a:outerShdw blurRad="38100" dist="38100" dir="2700000" algn="tl">
                    <a:srgbClr val="DDDDDD"/>
                  </a:outerShdw>
                </a:effectLst>
                <a:latin typeface="Times New Roman" panose="02020603050405020304"/>
                <a:cs typeface="Times New Roman" panose="02020603050405020304"/>
              </a:rPr>
              <a:t>16.5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运算放大器在信号测量方面的应用</a:t>
            </a:r>
          </a:p>
        </p:txBody>
      </p:sp>
      <p:sp>
        <p:nvSpPr>
          <p:cNvPr id="52233" name="Rectangle 9">
            <a:hlinkClick r:id="" action="ppaction://noaction"/>
          </p:cNvPr>
          <p:cNvSpPr>
            <a:spLocks noChangeArrowheads="1"/>
          </p:cNvSpPr>
          <p:nvPr/>
        </p:nvSpPr>
        <p:spPr bwMode="auto">
          <a:xfrm>
            <a:off x="990600" y="2984500"/>
            <a:ext cx="7867650" cy="525463"/>
          </a:xfrm>
          <a:prstGeom prst="rect">
            <a:avLst/>
          </a:prstGeom>
          <a:noFill/>
          <a:ln w="38100">
            <a:noFill/>
            <a:miter lim="800000"/>
          </a:ln>
          <a:effectLst/>
        </p:spPr>
        <p:txBody>
          <a:bodyPr lIns="90000" tIns="46800" rIns="90000" bIns="46800" anchor="ctr">
            <a:spAutoFit/>
          </a:bodyPr>
          <a:lstStyle/>
          <a:p>
            <a:pPr>
              <a:spcBef>
                <a:spcPct val="50000"/>
              </a:spcBef>
            </a:pPr>
            <a:r>
              <a:rPr lang="en-US" altLang="zh-CN" sz="2800" b="1" i="0">
                <a:effectLst>
                  <a:outerShdw blurRad="38100" dist="38100" dir="2700000" algn="tl">
                    <a:srgbClr val="DDDDDD"/>
                  </a:outerShdw>
                </a:effectLst>
                <a:latin typeface="Times New Roman" panose="02020603050405020304"/>
                <a:cs typeface="Times New Roman" panose="02020603050405020304"/>
              </a:rPr>
              <a:t>16.4  </a:t>
            </a:r>
            <a:r>
              <a:rPr lang="zh-CN" altLang="en-US" sz="2800" b="1" i="0">
                <a:effectLst>
                  <a:outerShdw blurRad="38100" dist="38100" dir="2700000" algn="tl">
                    <a:srgbClr val="DDDDDD"/>
                  </a:outerShdw>
                </a:effectLst>
                <a:latin typeface="Times New Roman" panose="02020603050405020304"/>
                <a:cs typeface="Times New Roman" panose="02020603050405020304"/>
              </a:rPr>
              <a:t>运算放大器在信号处理方面的应用</a:t>
            </a:r>
          </a:p>
        </p:txBody>
      </p:sp>
      <p:sp>
        <p:nvSpPr>
          <p:cNvPr id="52234" name="Rectangle 10">
            <a:hlinkClick r:id="" action="ppaction://noaction"/>
          </p:cNvPr>
          <p:cNvSpPr>
            <a:spLocks noChangeArrowheads="1"/>
          </p:cNvSpPr>
          <p:nvPr/>
        </p:nvSpPr>
        <p:spPr bwMode="auto">
          <a:xfrm>
            <a:off x="971550" y="1946275"/>
            <a:ext cx="6043613" cy="525463"/>
          </a:xfrm>
          <a:prstGeom prst="rect">
            <a:avLst/>
          </a:prstGeom>
          <a:noFill/>
          <a:ln w="38100">
            <a:noFill/>
            <a:miter lim="800000"/>
          </a:ln>
          <a:effectLst/>
        </p:spPr>
        <p:txBody>
          <a:bodyPr lIns="90000" tIns="46800" rIns="90000" bIns="46800" anchor="ctr">
            <a:spAutoFit/>
          </a:bodyPr>
          <a:lstStyle/>
          <a:p>
            <a:pP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16.2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运算放大电路中的负反馈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457200" y="3960813"/>
            <a:ext cx="5257800" cy="525462"/>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反馈放大电路的三个环节：</a:t>
            </a:r>
          </a:p>
        </p:txBody>
      </p:sp>
      <p:sp>
        <p:nvSpPr>
          <p:cNvPr id="122883" name="Text Box 3"/>
          <p:cNvSpPr txBox="1">
            <a:spLocks noChangeArrowheads="1"/>
          </p:cNvSpPr>
          <p:nvPr/>
        </p:nvSpPr>
        <p:spPr bwMode="auto">
          <a:xfrm>
            <a:off x="533400" y="4637088"/>
            <a:ext cx="2743200" cy="525462"/>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基本放大电路</a:t>
            </a:r>
          </a:p>
        </p:txBody>
      </p:sp>
      <p:graphicFrame>
        <p:nvGraphicFramePr>
          <p:cNvPr id="122884" name="Object 4"/>
          <p:cNvGraphicFramePr>
            <a:graphicFrameLocks noChangeAspect="1"/>
          </p:cNvGraphicFramePr>
          <p:nvPr/>
        </p:nvGraphicFramePr>
        <p:xfrm>
          <a:off x="3289300" y="4419600"/>
          <a:ext cx="1282700" cy="1103313"/>
        </p:xfrm>
        <a:graphic>
          <a:graphicData uri="http://schemas.openxmlformats.org/presentationml/2006/ole">
            <mc:AlternateContent xmlns:mc="http://schemas.openxmlformats.org/markup-compatibility/2006">
              <mc:Choice xmlns:v="urn:schemas-microsoft-com:vml" Requires="v">
                <p:oleObj spid="_x0000_s11025" name="Equation" r:id="rId3" imgW="622300" imgH="520700" progId="Equation.3">
                  <p:embed/>
                </p:oleObj>
              </mc:Choice>
              <mc:Fallback>
                <p:oleObj name="Equation" r:id="rId3" imgW="622300" imgH="520700" progId="Equation.3">
                  <p:embed/>
                  <p:pic>
                    <p:nvPicPr>
                      <p:cNvPr id="0" name="图片 108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4419600"/>
                        <a:ext cx="1282700" cy="1103313"/>
                      </a:xfrm>
                      <a:prstGeom prst="rect">
                        <a:avLst/>
                      </a:prstGeom>
                      <a:noFill/>
                      <a:ln>
                        <a:noFill/>
                      </a:ln>
                      <a:effectLst/>
                    </p:spPr>
                  </p:pic>
                </p:oleObj>
              </mc:Fallback>
            </mc:AlternateContent>
          </a:graphicData>
        </a:graphic>
      </p:graphicFrame>
      <p:graphicFrame>
        <p:nvGraphicFramePr>
          <p:cNvPr id="122885" name="Object 5"/>
          <p:cNvGraphicFramePr>
            <a:graphicFrameLocks noChangeAspect="1"/>
          </p:cNvGraphicFramePr>
          <p:nvPr/>
        </p:nvGraphicFramePr>
        <p:xfrm>
          <a:off x="6934200" y="4359275"/>
          <a:ext cx="1308100" cy="1095375"/>
        </p:xfrm>
        <a:graphic>
          <a:graphicData uri="http://schemas.openxmlformats.org/presentationml/2006/ole">
            <mc:AlternateContent xmlns:mc="http://schemas.openxmlformats.org/markup-compatibility/2006">
              <mc:Choice xmlns:v="urn:schemas-microsoft-com:vml" Requires="v">
                <p:oleObj spid="_x0000_s11026" name="Equation" r:id="rId5" imgW="635000" imgH="520700" progId="Equation.3">
                  <p:embed/>
                </p:oleObj>
              </mc:Choice>
              <mc:Fallback>
                <p:oleObj name="Equation" r:id="rId5" imgW="635000" imgH="520700" progId="Equation.3">
                  <p:embed/>
                  <p:pic>
                    <p:nvPicPr>
                      <p:cNvPr id="0" name="图片 108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359275"/>
                        <a:ext cx="1308100" cy="1095375"/>
                      </a:xfrm>
                      <a:prstGeom prst="rect">
                        <a:avLst/>
                      </a:prstGeom>
                      <a:noFill/>
                      <a:ln>
                        <a:noFill/>
                      </a:ln>
                      <a:effectLst/>
                    </p:spPr>
                  </p:pic>
                </p:oleObj>
              </mc:Fallback>
            </mc:AlternateContent>
          </a:graphicData>
        </a:graphic>
      </p:graphicFrame>
      <p:sp>
        <p:nvSpPr>
          <p:cNvPr id="122886" name="Text Box 6"/>
          <p:cNvSpPr txBox="1">
            <a:spLocks noChangeArrowheads="1"/>
          </p:cNvSpPr>
          <p:nvPr/>
        </p:nvSpPr>
        <p:spPr bwMode="auto">
          <a:xfrm>
            <a:off x="3352800" y="5638800"/>
            <a:ext cx="2057400"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比较环节</a:t>
            </a:r>
          </a:p>
        </p:txBody>
      </p:sp>
      <p:graphicFrame>
        <p:nvGraphicFramePr>
          <p:cNvPr id="122887" name="Object 7"/>
          <p:cNvGraphicFramePr>
            <a:graphicFrameLocks noChangeAspect="1"/>
          </p:cNvGraphicFramePr>
          <p:nvPr/>
        </p:nvGraphicFramePr>
        <p:xfrm>
          <a:off x="4953000" y="5643563"/>
          <a:ext cx="2209800" cy="604837"/>
        </p:xfrm>
        <a:graphic>
          <a:graphicData uri="http://schemas.openxmlformats.org/presentationml/2006/ole">
            <mc:AlternateContent xmlns:mc="http://schemas.openxmlformats.org/markup-compatibility/2006">
              <mc:Choice xmlns:v="urn:schemas-microsoft-com:vml" Requires="v">
                <p:oleObj spid="_x0000_s11027" name="Equation" r:id="rId7" imgW="1079500" imgH="228600" progId="Equation.3">
                  <p:embed/>
                </p:oleObj>
              </mc:Choice>
              <mc:Fallback>
                <p:oleObj name="Equation" r:id="rId7" imgW="1079500" imgH="228600" progId="Equation.3">
                  <p:embed/>
                  <p:pic>
                    <p:nvPicPr>
                      <p:cNvPr id="0" name="图片 108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5643563"/>
                        <a:ext cx="2209800" cy="604837"/>
                      </a:xfrm>
                      <a:prstGeom prst="rect">
                        <a:avLst/>
                      </a:prstGeom>
                      <a:noFill/>
                      <a:ln>
                        <a:noFill/>
                      </a:ln>
                      <a:effectLst/>
                    </p:spPr>
                  </p:pic>
                </p:oleObj>
              </mc:Fallback>
            </mc:AlternateContent>
          </a:graphicData>
        </a:graphic>
      </p:graphicFrame>
      <p:sp>
        <p:nvSpPr>
          <p:cNvPr id="122888" name="Text Box 8" descr="20%"/>
          <p:cNvSpPr txBox="1">
            <a:spLocks noChangeArrowheads="1"/>
          </p:cNvSpPr>
          <p:nvPr/>
        </p:nvSpPr>
        <p:spPr bwMode="auto">
          <a:xfrm>
            <a:off x="533400" y="228600"/>
            <a:ext cx="6553200"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chemeClr val="tx2"/>
                </a:solidFill>
                <a:effectLst>
                  <a:outerShdw blurRad="38100" dist="38100" dir="2700000" algn="tl">
                    <a:srgbClr val="DDDDDD"/>
                  </a:outerShdw>
                </a:effectLst>
              </a:rPr>
              <a:t>反馈放大电路的方框图</a:t>
            </a:r>
          </a:p>
        </p:txBody>
      </p:sp>
      <p:sp>
        <p:nvSpPr>
          <p:cNvPr id="122889" name="Text Box 9"/>
          <p:cNvSpPr txBox="1">
            <a:spLocks noChangeArrowheads="1"/>
          </p:cNvSpPr>
          <p:nvPr/>
        </p:nvSpPr>
        <p:spPr bwMode="auto">
          <a:xfrm>
            <a:off x="5238750" y="4676775"/>
            <a:ext cx="2000250"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反馈电路</a:t>
            </a:r>
          </a:p>
        </p:txBody>
      </p:sp>
      <p:sp>
        <p:nvSpPr>
          <p:cNvPr id="122890" name="AutoShape 10" descr="20%"/>
          <p:cNvSpPr>
            <a:spLocks noChangeArrowheads="1"/>
          </p:cNvSpPr>
          <p:nvPr/>
        </p:nvSpPr>
        <p:spPr bwMode="auto">
          <a:xfrm>
            <a:off x="6781800" y="990600"/>
            <a:ext cx="1600200" cy="533400"/>
          </a:xfrm>
          <a:prstGeom prst="wedgeRoundRectCallout">
            <a:avLst>
              <a:gd name="adj1" fmla="val -64981"/>
              <a:gd name="adj2" fmla="val 97917"/>
              <a:gd name="adj3" fmla="val 16667"/>
            </a:avLst>
          </a:prstGeom>
          <a:noFill/>
          <a:ln w="28575">
            <a:solidFill>
              <a:srgbClr val="006600"/>
            </a:solidFill>
            <a:miter lim="800000"/>
          </a:ln>
          <a:effectLst/>
        </p:spPr>
        <p:txBody>
          <a:bodyPr wrap="none" anchor="ctr"/>
          <a:lstStyle/>
          <a:p>
            <a:pPr algn="ctr"/>
            <a:r>
              <a:rPr lang="zh-CN" altLang="en-US" sz="2800" b="1" i="0" dirty="0">
                <a:solidFill>
                  <a:srgbClr val="CC0000"/>
                </a:solidFill>
                <a:effectLst>
                  <a:outerShdw blurRad="38100" dist="38100" dir="2700000" algn="tl">
                    <a:srgbClr val="DDDDDD"/>
                  </a:outerShdw>
                </a:effectLst>
                <a:latin typeface="Times New Roman" panose="02020603050405020304" charset="0"/>
              </a:rPr>
              <a:t>输出信号</a:t>
            </a:r>
          </a:p>
        </p:txBody>
      </p:sp>
      <p:sp>
        <p:nvSpPr>
          <p:cNvPr id="122891" name="AutoShape 11" descr="20%"/>
          <p:cNvSpPr>
            <a:spLocks noChangeArrowheads="1"/>
          </p:cNvSpPr>
          <p:nvPr/>
        </p:nvSpPr>
        <p:spPr bwMode="auto">
          <a:xfrm>
            <a:off x="381000" y="2286000"/>
            <a:ext cx="1600200" cy="533400"/>
          </a:xfrm>
          <a:prstGeom prst="wedgeRoundRectCallout">
            <a:avLst>
              <a:gd name="adj1" fmla="val 44940"/>
              <a:gd name="adj2" fmla="val -127977"/>
              <a:gd name="adj3" fmla="val 16667"/>
            </a:avLst>
          </a:prstGeom>
          <a:noFill/>
          <a:ln w="28575">
            <a:solidFill>
              <a:srgbClr val="006600"/>
            </a:solidFill>
            <a:miter lim="800000"/>
          </a:ln>
          <a:effectLst/>
        </p:spPr>
        <p:txBody>
          <a:bodyPr wrap="none" anchor="ctr"/>
          <a:lstStyle/>
          <a:p>
            <a:pPr algn="ctr"/>
            <a:r>
              <a:rPr lang="zh-CN" altLang="en-US" sz="2800" b="1" i="0" dirty="0">
                <a:solidFill>
                  <a:srgbClr val="CC0000"/>
                </a:solidFill>
                <a:effectLst>
                  <a:outerShdw blurRad="38100" dist="38100" dir="2700000" algn="tl">
                    <a:srgbClr val="DDDDDD"/>
                  </a:outerShdw>
                </a:effectLst>
                <a:latin typeface="Times New Roman" panose="02020603050405020304" charset="0"/>
              </a:rPr>
              <a:t>输入信号</a:t>
            </a:r>
          </a:p>
        </p:txBody>
      </p:sp>
      <p:sp>
        <p:nvSpPr>
          <p:cNvPr id="122892" name="AutoShape 12" descr="20%"/>
          <p:cNvSpPr>
            <a:spLocks noChangeArrowheads="1"/>
          </p:cNvSpPr>
          <p:nvPr/>
        </p:nvSpPr>
        <p:spPr bwMode="auto">
          <a:xfrm>
            <a:off x="838200" y="3048000"/>
            <a:ext cx="1447800" cy="609600"/>
          </a:xfrm>
          <a:prstGeom prst="wedgeRoundRectCallout">
            <a:avLst>
              <a:gd name="adj1" fmla="val 73134"/>
              <a:gd name="adj2" fmla="val -141667"/>
              <a:gd name="adj3" fmla="val 16667"/>
            </a:avLst>
          </a:prstGeom>
          <a:noFill/>
          <a:ln w="28575">
            <a:solidFill>
              <a:srgbClr val="006600"/>
            </a:solidFill>
            <a:miter lim="800000"/>
          </a:ln>
          <a:effectLst/>
        </p:spPr>
        <p:txBody>
          <a:bodyPr wrap="none" anchor="ctr"/>
          <a:lstStyle/>
          <a:p>
            <a:pPr algn="ctr"/>
            <a:r>
              <a:rPr lang="zh-CN" altLang="en-US" sz="2800" b="1" i="0" dirty="0">
                <a:solidFill>
                  <a:srgbClr val="CC0000"/>
                </a:solidFill>
                <a:effectLst>
                  <a:outerShdw blurRad="38100" dist="38100" dir="2700000" algn="tl">
                    <a:srgbClr val="DDDDDD"/>
                  </a:outerShdw>
                </a:effectLst>
                <a:latin typeface="Times New Roman" panose="02020603050405020304" charset="0"/>
              </a:rPr>
              <a:t>反馈信号</a:t>
            </a:r>
          </a:p>
        </p:txBody>
      </p:sp>
      <p:sp>
        <p:nvSpPr>
          <p:cNvPr id="122893" name="AutoShape 13" descr="20%"/>
          <p:cNvSpPr>
            <a:spLocks noChangeArrowheads="1"/>
          </p:cNvSpPr>
          <p:nvPr/>
        </p:nvSpPr>
        <p:spPr bwMode="auto">
          <a:xfrm>
            <a:off x="6934200" y="3503613"/>
            <a:ext cx="1600200" cy="533400"/>
          </a:xfrm>
          <a:prstGeom prst="wedgeRoundRectCallout">
            <a:avLst>
              <a:gd name="adj1" fmla="val -27579"/>
              <a:gd name="adj2" fmla="val 178569"/>
              <a:gd name="adj3" fmla="val 16667"/>
            </a:avLst>
          </a:prstGeom>
          <a:noFill/>
          <a:ln w="28575">
            <a:solidFill>
              <a:srgbClr val="006600"/>
            </a:solidFill>
            <a:miter lim="800000"/>
          </a:ln>
          <a:effectLst/>
        </p:spPr>
        <p:txBody>
          <a:bodyPr wrap="none" anchor="ctr"/>
          <a:lstStyle/>
          <a:p>
            <a:pPr algn="ctr"/>
            <a:r>
              <a:rPr lang="zh-CN" altLang="en-US" sz="2800" b="1" i="0" dirty="0">
                <a:solidFill>
                  <a:srgbClr val="CC0000"/>
                </a:solidFill>
                <a:effectLst>
                  <a:outerShdw blurRad="38100" dist="38100" dir="2700000" algn="tl">
                    <a:srgbClr val="DDDDDD"/>
                  </a:outerShdw>
                </a:effectLst>
                <a:latin typeface="Times New Roman" panose="02020603050405020304" charset="0"/>
              </a:rPr>
              <a:t>反馈</a:t>
            </a:r>
            <a:r>
              <a:rPr lang="zh-CN" altLang="en-US" sz="2800" b="1" i="0" dirty="0" smtClean="0">
                <a:solidFill>
                  <a:srgbClr val="CC0000"/>
                </a:solidFill>
                <a:effectLst>
                  <a:outerShdw blurRad="38100" dist="38100" dir="2700000" algn="tl">
                    <a:srgbClr val="DDDDDD"/>
                  </a:outerShdw>
                </a:effectLst>
                <a:latin typeface="Times New Roman" panose="02020603050405020304" charset="0"/>
              </a:rPr>
              <a:t>系数</a:t>
            </a:r>
            <a:endParaRPr lang="zh-CN" altLang="en-US" sz="2800" b="1" i="0" dirty="0">
              <a:solidFill>
                <a:srgbClr val="CC0000"/>
              </a:solidFill>
              <a:effectLst>
                <a:outerShdw blurRad="38100" dist="38100" dir="2700000" algn="tl">
                  <a:srgbClr val="DDDDDD"/>
                </a:outerShdw>
              </a:effectLst>
              <a:latin typeface="Times New Roman" panose="02020603050405020304" charset="0"/>
              <a:ea typeface="楷体_GB2312" charset="0"/>
              <a:cs typeface="楷体_GB2312" charset="0"/>
            </a:endParaRPr>
          </a:p>
        </p:txBody>
      </p:sp>
      <p:sp>
        <p:nvSpPr>
          <p:cNvPr id="122894" name="AutoShape 14" descr="20%"/>
          <p:cNvSpPr>
            <a:spLocks noChangeArrowheads="1"/>
          </p:cNvSpPr>
          <p:nvPr/>
        </p:nvSpPr>
        <p:spPr bwMode="auto">
          <a:xfrm>
            <a:off x="1905000" y="762000"/>
            <a:ext cx="1752600" cy="533400"/>
          </a:xfrm>
          <a:prstGeom prst="wedgeRoundRectCallout">
            <a:avLst>
              <a:gd name="adj1" fmla="val 39403"/>
              <a:gd name="adj2" fmla="val 97319"/>
              <a:gd name="adj3" fmla="val 16667"/>
            </a:avLst>
          </a:prstGeom>
          <a:noFill/>
          <a:ln w="28575">
            <a:solidFill>
              <a:srgbClr val="006600"/>
            </a:solidFill>
            <a:miter lim="800000"/>
          </a:ln>
          <a:effectLst/>
        </p:spPr>
        <p:txBody>
          <a:bodyPr wrap="none" anchor="ctr"/>
          <a:lstStyle/>
          <a:p>
            <a:pPr algn="ctr"/>
            <a:r>
              <a:rPr lang="zh-CN" altLang="en-US" sz="2800" b="1" i="0" dirty="0">
                <a:solidFill>
                  <a:srgbClr val="CC0000"/>
                </a:solidFill>
                <a:effectLst>
                  <a:outerShdw blurRad="38100" dist="38100" dir="2700000" algn="tl">
                    <a:srgbClr val="DDDDDD"/>
                  </a:outerShdw>
                </a:effectLst>
                <a:latin typeface="Times New Roman" panose="02020603050405020304" charset="0"/>
              </a:rPr>
              <a:t>净输入信号</a:t>
            </a:r>
            <a:endParaRPr lang="zh-CN" altLang="en-US" sz="2800" b="1" i="0" dirty="0">
              <a:solidFill>
                <a:srgbClr val="CC0000"/>
              </a:solidFill>
              <a:effectLst>
                <a:outerShdw blurRad="38100" dist="38100" dir="2700000" algn="tl">
                  <a:srgbClr val="DDDDDD"/>
                </a:outerShdw>
              </a:effectLst>
              <a:latin typeface="Times New Roman" panose="02020603050405020304" charset="0"/>
              <a:ea typeface="楷体_GB2312" charset="0"/>
              <a:cs typeface="楷体_GB2312" charset="0"/>
            </a:endParaRPr>
          </a:p>
        </p:txBody>
      </p:sp>
      <p:sp>
        <p:nvSpPr>
          <p:cNvPr id="122895" name="AutoShape 15" descr="20%"/>
          <p:cNvSpPr>
            <a:spLocks noChangeArrowheads="1"/>
          </p:cNvSpPr>
          <p:nvPr/>
        </p:nvSpPr>
        <p:spPr bwMode="auto">
          <a:xfrm>
            <a:off x="1524000" y="5562600"/>
            <a:ext cx="1600200" cy="533400"/>
          </a:xfrm>
          <a:prstGeom prst="wedgeRoundRectCallout">
            <a:avLst>
              <a:gd name="adj1" fmla="val 72222"/>
              <a:gd name="adj2" fmla="val -137796"/>
              <a:gd name="adj3" fmla="val 16667"/>
            </a:avLst>
          </a:prstGeom>
          <a:noFill/>
          <a:ln w="28575">
            <a:solidFill>
              <a:srgbClr val="006600"/>
            </a:solidFill>
            <a:miter lim="800000"/>
          </a:ln>
          <a:effectLst/>
        </p:spPr>
        <p:txBody>
          <a:bodyPr wrap="none" anchor="ctr"/>
          <a:lstStyle/>
          <a:p>
            <a:pPr algn="ctr">
              <a:defRPr/>
            </a:pPr>
            <a:r>
              <a:rPr lang="zh-CN" altLang="en-US" sz="2800" b="1" i="0" dirty="0">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放大倍数</a:t>
            </a:r>
          </a:p>
        </p:txBody>
      </p:sp>
      <p:grpSp>
        <p:nvGrpSpPr>
          <p:cNvPr id="2" name="Group 20"/>
          <p:cNvGrpSpPr/>
          <p:nvPr/>
        </p:nvGrpSpPr>
        <p:grpSpPr bwMode="auto">
          <a:xfrm>
            <a:off x="2343150" y="1828800"/>
            <a:ext cx="4256088" cy="1987550"/>
            <a:chOff x="1476" y="1152"/>
            <a:chExt cx="2681" cy="1252"/>
          </a:xfrm>
        </p:grpSpPr>
        <p:sp>
          <p:nvSpPr>
            <p:cNvPr id="11296" name="Oval 21"/>
            <p:cNvSpPr>
              <a:spLocks noChangeArrowheads="1"/>
            </p:cNvSpPr>
            <p:nvPr/>
          </p:nvSpPr>
          <p:spPr bwMode="auto">
            <a:xfrm>
              <a:off x="4109" y="1181"/>
              <a:ext cx="48" cy="44"/>
            </a:xfrm>
            <a:prstGeom prst="ellipse">
              <a:avLst/>
            </a:prstGeom>
            <a:solidFill>
              <a:schemeClr val="tx2"/>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22902" name="Rectangle 22" descr="30%"/>
            <p:cNvSpPr>
              <a:spLocks noChangeArrowheads="1"/>
            </p:cNvSpPr>
            <p:nvPr/>
          </p:nvSpPr>
          <p:spPr bwMode="auto">
            <a:xfrm>
              <a:off x="2688" y="1784"/>
              <a:ext cx="942" cy="620"/>
            </a:xfrm>
            <a:prstGeom prst="rect">
              <a:avLst/>
            </a:prstGeom>
            <a:pattFill prst="pct30">
              <a:fgClr>
                <a:srgbClr val="FFCCCC"/>
              </a:fgClr>
              <a:bgClr>
                <a:srgbClr val="FFFFFF"/>
              </a:bgClr>
            </a:pattFill>
            <a:ln w="38100">
              <a:solidFill>
                <a:srgbClr val="006600"/>
              </a:solidFill>
              <a:miter lim="800000"/>
            </a:ln>
            <a:effectLst/>
          </p:spPr>
          <p:txBody>
            <a:bodyPr lIns="90000" tIns="46800" rIns="90000" bIns="46800" anchor="ctr">
              <a:spAutoFit/>
            </a:bodyPr>
            <a:lstStyle/>
            <a:p>
              <a:pPr algn="ctr"/>
              <a:r>
                <a:rPr lang="zh-CN" altLang="en-US" sz="2800" b="1" i="0" dirty="0">
                  <a:solidFill>
                    <a:srgbClr val="000099"/>
                  </a:solidFill>
                  <a:effectLst>
                    <a:outerShdw blurRad="38100" dist="38100" dir="2700000" algn="tl">
                      <a:srgbClr val="DDDDDD"/>
                    </a:outerShdw>
                  </a:effectLst>
                  <a:latin typeface="宋体" panose="02010600030101010101" pitchFamily="2" charset="-122"/>
                </a:rPr>
                <a:t>反馈</a:t>
              </a:r>
            </a:p>
            <a:p>
              <a:pPr algn="ctr"/>
              <a:r>
                <a:rPr lang="zh-CN" altLang="en-US" sz="2800" b="1" i="0" dirty="0">
                  <a:solidFill>
                    <a:srgbClr val="000099"/>
                  </a:solidFill>
                  <a:effectLst>
                    <a:outerShdw blurRad="38100" dist="38100" dir="2700000" algn="tl">
                      <a:srgbClr val="DDDDDD"/>
                    </a:outerShdw>
                  </a:effectLst>
                  <a:latin typeface="宋体" panose="02010600030101010101" pitchFamily="2" charset="-122"/>
                </a:rPr>
                <a:t>电路</a:t>
              </a:r>
              <a:r>
                <a:rPr lang="en-US" altLang="zh-CN" sz="2800" b="1" i="0" dirty="0">
                  <a:solidFill>
                    <a:srgbClr val="FF3300"/>
                  </a:solidFill>
                  <a:effectLst>
                    <a:outerShdw blurRad="38100" dist="38100" dir="2700000" algn="tl">
                      <a:srgbClr val="DDDDDD"/>
                    </a:outerShdw>
                  </a:effectLst>
                  <a:latin typeface="宋体" panose="02010600030101010101" pitchFamily="2" charset="-122"/>
                </a:rPr>
                <a:t>F</a:t>
              </a:r>
              <a:endParaRPr lang="en-US" altLang="zh-CN" sz="2800" b="1" i="0" dirty="0">
                <a:effectLst>
                  <a:outerShdw blurRad="38100" dist="38100" dir="2700000" algn="tl">
                    <a:srgbClr val="DDDDDD"/>
                  </a:outerShdw>
                </a:effectLst>
                <a:latin typeface="宋体" panose="02010600030101010101" pitchFamily="2" charset="-122"/>
              </a:endParaRPr>
            </a:p>
          </p:txBody>
        </p:sp>
        <p:sp>
          <p:nvSpPr>
            <p:cNvPr id="11298" name="Line 23"/>
            <p:cNvSpPr>
              <a:spLocks noChangeShapeType="1"/>
            </p:cNvSpPr>
            <p:nvPr/>
          </p:nvSpPr>
          <p:spPr bwMode="auto">
            <a:xfrm>
              <a:off x="1806" y="2068"/>
              <a:ext cx="882"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1299" name="Line 24"/>
            <p:cNvSpPr>
              <a:spLocks noChangeShapeType="1"/>
            </p:cNvSpPr>
            <p:nvPr/>
          </p:nvSpPr>
          <p:spPr bwMode="auto">
            <a:xfrm flipV="1">
              <a:off x="3630" y="2068"/>
              <a:ext cx="516" cy="0"/>
            </a:xfrm>
            <a:prstGeom prst="line">
              <a:avLst/>
            </a:prstGeom>
            <a:noFill/>
            <a:ln w="38100">
              <a:solidFill>
                <a:schemeClr val="tx1"/>
              </a:solidFill>
              <a:round/>
              <a:head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1300" name="Line 25"/>
            <p:cNvSpPr>
              <a:spLocks noChangeShapeType="1"/>
            </p:cNvSpPr>
            <p:nvPr/>
          </p:nvSpPr>
          <p:spPr bwMode="auto">
            <a:xfrm flipV="1">
              <a:off x="4134" y="1192"/>
              <a:ext cx="0" cy="869"/>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1301" name="Line 26"/>
            <p:cNvSpPr>
              <a:spLocks noChangeShapeType="1"/>
            </p:cNvSpPr>
            <p:nvPr/>
          </p:nvSpPr>
          <p:spPr bwMode="auto">
            <a:xfrm>
              <a:off x="1818" y="1344"/>
              <a:ext cx="0" cy="728"/>
            </a:xfrm>
            <a:prstGeom prst="line">
              <a:avLst/>
            </a:prstGeom>
            <a:noFill/>
            <a:ln w="38100">
              <a:solidFill>
                <a:schemeClr val="tx1"/>
              </a:solidFill>
              <a:round/>
              <a:headEnd type="triangle" w="sm" len="med"/>
            </a:ln>
          </p:spPr>
          <p:txBody>
            <a:bodyPr lIns="90000" tIns="46800" rIns="90000" bIns="46800" anchor="ctr">
              <a:spAutoFit/>
            </a:bodyPr>
            <a:lstStyle/>
            <a:p>
              <a:endParaRPr lang="zh-CN" altLang="en-US">
                <a:latin typeface="Times New Roman" panose="02020603050405020304" charset="0"/>
              </a:endParaRPr>
            </a:p>
          </p:txBody>
        </p:sp>
        <p:grpSp>
          <p:nvGrpSpPr>
            <p:cNvPr id="11302" name="Group 27"/>
            <p:cNvGrpSpPr/>
            <p:nvPr/>
          </p:nvGrpSpPr>
          <p:grpSpPr bwMode="auto">
            <a:xfrm>
              <a:off x="1476" y="1152"/>
              <a:ext cx="588" cy="507"/>
              <a:chOff x="1476" y="1152"/>
              <a:chExt cx="588" cy="507"/>
            </a:xfrm>
          </p:grpSpPr>
          <p:graphicFrame>
            <p:nvGraphicFramePr>
              <p:cNvPr id="11303" name="Object 28"/>
              <p:cNvGraphicFramePr>
                <a:graphicFrameLocks noChangeAspect="1"/>
              </p:cNvGraphicFramePr>
              <p:nvPr/>
            </p:nvGraphicFramePr>
            <p:xfrm>
              <a:off x="1476" y="1344"/>
              <a:ext cx="327" cy="315"/>
            </p:xfrm>
            <a:graphic>
              <a:graphicData uri="http://schemas.openxmlformats.org/presentationml/2006/ole">
                <mc:AlternateContent xmlns:mc="http://schemas.openxmlformats.org/markup-compatibility/2006">
                  <mc:Choice xmlns:v="urn:schemas-microsoft-com:vml" Requires="v">
                    <p:oleObj spid="_x0000_s11028" name="Equation" r:id="rId9" imgW="203200" imgH="215900" progId="Equation.3">
                      <p:embed/>
                    </p:oleObj>
                  </mc:Choice>
                  <mc:Fallback>
                    <p:oleObj name="Equation" r:id="rId9" imgW="203200" imgH="215900" progId="Equation.3">
                      <p:embed/>
                      <p:pic>
                        <p:nvPicPr>
                          <p:cNvPr id="0" name="图片 108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 y="1344"/>
                            <a:ext cx="327" cy="315"/>
                          </a:xfrm>
                          <a:prstGeom prst="rect">
                            <a:avLst/>
                          </a:prstGeom>
                          <a:noFill/>
                          <a:ln>
                            <a:noFill/>
                          </a:ln>
                          <a:effectLst/>
                        </p:spPr>
                      </p:pic>
                    </p:oleObj>
                  </mc:Fallback>
                </mc:AlternateContent>
              </a:graphicData>
            </a:graphic>
          </p:graphicFrame>
          <p:sp>
            <p:nvSpPr>
              <p:cNvPr id="11304" name="Text Box 29"/>
              <p:cNvSpPr txBox="1">
                <a:spLocks noChangeArrowheads="1"/>
              </p:cNvSpPr>
              <p:nvPr/>
            </p:nvSpPr>
            <p:spPr bwMode="auto">
              <a:xfrm>
                <a:off x="1476" y="1152"/>
                <a:ext cx="58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3300"/>
                    </a:solidFill>
                    <a:ea typeface="楷体_GB2312" charset="0"/>
                    <a:cs typeface="楷体_GB2312" charset="0"/>
                  </a:rPr>
                  <a:t>–</a:t>
                </a:r>
              </a:p>
            </p:txBody>
          </p:sp>
        </p:grpSp>
      </p:grpSp>
      <p:grpSp>
        <p:nvGrpSpPr>
          <p:cNvPr id="4" name="Group 30"/>
          <p:cNvGrpSpPr/>
          <p:nvPr/>
        </p:nvGrpSpPr>
        <p:grpSpPr bwMode="auto">
          <a:xfrm>
            <a:off x="3124200" y="1371600"/>
            <a:ext cx="4343400" cy="1033463"/>
            <a:chOff x="1968" y="864"/>
            <a:chExt cx="2736" cy="651"/>
          </a:xfrm>
          <a:solidFill>
            <a:srgbClr val="CCFFCC"/>
          </a:solidFill>
        </p:grpSpPr>
        <p:sp>
          <p:nvSpPr>
            <p:cNvPr id="11291" name="Line 31"/>
            <p:cNvSpPr>
              <a:spLocks noChangeShapeType="1"/>
            </p:cNvSpPr>
            <p:nvPr/>
          </p:nvSpPr>
          <p:spPr bwMode="auto">
            <a:xfrm flipV="1">
              <a:off x="3606" y="1200"/>
              <a:ext cx="1098" cy="6"/>
            </a:xfrm>
            <a:prstGeom prst="line">
              <a:avLst/>
            </a:prstGeom>
            <a:grp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graphicFrame>
          <p:nvGraphicFramePr>
            <p:cNvPr id="11292" name="Object 32"/>
            <p:cNvGraphicFramePr>
              <a:graphicFrameLocks noChangeAspect="1"/>
            </p:cNvGraphicFramePr>
            <p:nvPr/>
          </p:nvGraphicFramePr>
          <p:xfrm>
            <a:off x="2112" y="912"/>
            <a:ext cx="321" cy="336"/>
          </p:xfrm>
          <a:graphic>
            <a:graphicData uri="http://schemas.openxmlformats.org/presentationml/2006/ole">
              <mc:AlternateContent xmlns:mc="http://schemas.openxmlformats.org/markup-compatibility/2006">
                <mc:Choice xmlns:v="urn:schemas-microsoft-com:vml" Requires="v">
                  <p:oleObj spid="_x0000_s11029" name="Equation" r:id="rId11" imgW="215900" imgH="228600" progId="Equation.3">
                    <p:embed/>
                  </p:oleObj>
                </mc:Choice>
                <mc:Fallback>
                  <p:oleObj name="Equation" r:id="rId11" imgW="215900" imgH="228600" progId="Equation.3">
                    <p:embed/>
                    <p:pic>
                      <p:nvPicPr>
                        <p:cNvPr id="0" name="图片 108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912"/>
                          <a:ext cx="321" cy="336"/>
                        </a:xfrm>
                        <a:prstGeom prst="rect">
                          <a:avLst/>
                        </a:prstGeom>
                        <a:noFill/>
                        <a:ln>
                          <a:noFill/>
                        </a:ln>
                        <a:effectLst/>
                      </p:spPr>
                    </p:pic>
                  </p:oleObj>
                </mc:Fallback>
              </mc:AlternateContent>
            </a:graphicData>
          </a:graphic>
        </p:graphicFrame>
        <p:graphicFrame>
          <p:nvGraphicFramePr>
            <p:cNvPr id="11293" name="Object 33"/>
            <p:cNvGraphicFramePr>
              <a:graphicFrameLocks noChangeAspect="1"/>
            </p:cNvGraphicFramePr>
            <p:nvPr/>
          </p:nvGraphicFramePr>
          <p:xfrm>
            <a:off x="3792" y="864"/>
            <a:ext cx="367" cy="384"/>
          </p:xfrm>
          <a:graphic>
            <a:graphicData uri="http://schemas.openxmlformats.org/presentationml/2006/ole">
              <mc:AlternateContent xmlns:mc="http://schemas.openxmlformats.org/markup-compatibility/2006">
                <mc:Choice xmlns:v="urn:schemas-microsoft-com:vml" Requires="v">
                  <p:oleObj spid="_x0000_s11030" name="Equation" r:id="rId13" imgW="215900" imgH="228600" progId="Equation.3">
                    <p:embed/>
                  </p:oleObj>
                </mc:Choice>
                <mc:Fallback>
                  <p:oleObj name="Equation" r:id="rId13" imgW="215900" imgH="228600" progId="Equation.3">
                    <p:embed/>
                    <p:pic>
                      <p:nvPicPr>
                        <p:cNvPr id="0" name="图片 108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864"/>
                          <a:ext cx="367" cy="384"/>
                        </a:xfrm>
                        <a:prstGeom prst="rect">
                          <a:avLst/>
                        </a:prstGeom>
                        <a:noFill/>
                        <a:ln>
                          <a:noFill/>
                        </a:ln>
                        <a:effectLst/>
                      </p:spPr>
                    </p:pic>
                  </p:oleObj>
                </mc:Fallback>
              </mc:AlternateContent>
            </a:graphicData>
          </a:graphic>
        </p:graphicFrame>
        <p:sp>
          <p:nvSpPr>
            <p:cNvPr id="122914" name="Rectangle 34" descr="30%"/>
            <p:cNvSpPr>
              <a:spLocks noChangeArrowheads="1"/>
            </p:cNvSpPr>
            <p:nvPr/>
          </p:nvSpPr>
          <p:spPr bwMode="auto">
            <a:xfrm>
              <a:off x="2574" y="895"/>
              <a:ext cx="1170" cy="620"/>
            </a:xfrm>
            <a:prstGeom prst="rect">
              <a:avLst/>
            </a:prstGeom>
            <a:grpFill/>
            <a:ln w="38100">
              <a:solidFill>
                <a:srgbClr val="006600"/>
              </a:solidFill>
              <a:miter lim="800000"/>
            </a:ln>
            <a:effectLst/>
          </p:spPr>
          <p:txBody>
            <a:bodyPr lIns="90000" tIns="46800" rIns="90000" bIns="46800" anchor="ctr">
              <a:spAutoFit/>
            </a:bodyPr>
            <a:lstStyle/>
            <a:p>
              <a:pPr algn="ctr"/>
              <a:r>
                <a:rPr lang="zh-CN" altLang="en-US" sz="2800" b="1" i="0" dirty="0">
                  <a:solidFill>
                    <a:srgbClr val="FF3300"/>
                  </a:solidFill>
                  <a:effectLst>
                    <a:outerShdw blurRad="38100" dist="38100" dir="2700000" algn="tl">
                      <a:srgbClr val="DDDDDD"/>
                    </a:outerShdw>
                  </a:effectLst>
                  <a:latin typeface="宋体" panose="02010600030101010101" pitchFamily="2" charset="-122"/>
                </a:rPr>
                <a:t>基本放大</a:t>
              </a:r>
            </a:p>
            <a:p>
              <a:pPr algn="ctr"/>
              <a:r>
                <a:rPr lang="zh-CN" altLang="en-US" sz="2800" b="1" i="0" dirty="0">
                  <a:solidFill>
                    <a:srgbClr val="FF3300"/>
                  </a:solidFill>
                  <a:effectLst>
                    <a:outerShdw blurRad="38100" dist="38100" dir="2700000" algn="tl">
                      <a:srgbClr val="DDDDDD"/>
                    </a:outerShdw>
                  </a:effectLst>
                  <a:latin typeface="宋体" panose="02010600030101010101" pitchFamily="2" charset="-122"/>
                </a:rPr>
                <a:t>电路</a:t>
              </a:r>
              <a:r>
                <a:rPr lang="en-US" altLang="zh-CN" sz="2800" b="1" i="0" dirty="0">
                  <a:solidFill>
                    <a:srgbClr val="FF3300"/>
                  </a:solidFill>
                  <a:effectLst>
                    <a:outerShdw blurRad="38100" dist="38100" dir="2700000" algn="tl">
                      <a:srgbClr val="DDDDDD"/>
                    </a:outerShdw>
                  </a:effectLst>
                  <a:latin typeface="Times New Roman" panose="02020603050405020304" charset="0"/>
                </a:rPr>
                <a:t>A</a:t>
              </a:r>
              <a:endParaRPr lang="en-US" altLang="zh-CN" sz="2800" b="1" i="0" dirty="0">
                <a:solidFill>
                  <a:srgbClr val="FF3300"/>
                </a:solidFill>
                <a:effectLst>
                  <a:outerShdw blurRad="38100" dist="38100" dir="2700000" algn="tl">
                    <a:srgbClr val="DDDDDD"/>
                  </a:outerShdw>
                </a:effectLst>
                <a:latin typeface="宋体" panose="02010600030101010101" pitchFamily="2" charset="-122"/>
              </a:endParaRPr>
            </a:p>
          </p:txBody>
        </p:sp>
        <p:sp>
          <p:nvSpPr>
            <p:cNvPr id="11295" name="Line 35"/>
            <p:cNvSpPr>
              <a:spLocks noChangeShapeType="1"/>
            </p:cNvSpPr>
            <p:nvPr/>
          </p:nvSpPr>
          <p:spPr bwMode="auto">
            <a:xfrm>
              <a:off x="1968" y="1226"/>
              <a:ext cx="598" cy="0"/>
            </a:xfrm>
            <a:prstGeom prst="line">
              <a:avLst/>
            </a:prstGeom>
            <a:grpFill/>
            <a:ln w="38100">
              <a:solidFill>
                <a:schemeClr val="tx1"/>
              </a:solidFill>
              <a:round/>
              <a:tailEnd type="triangle" w="sm" len="med"/>
            </a:ln>
          </p:spPr>
          <p:txBody>
            <a:bodyPr anchor="ctr"/>
            <a:lstStyle/>
            <a:p>
              <a:endParaRPr lang="zh-CN" altLang="en-US">
                <a:latin typeface="Times New Roman" panose="02020603050405020304" charset="0"/>
              </a:endParaRPr>
            </a:p>
          </p:txBody>
        </p:sp>
      </p:grpSp>
      <p:grpSp>
        <p:nvGrpSpPr>
          <p:cNvPr id="5" name="Group 36"/>
          <p:cNvGrpSpPr/>
          <p:nvPr/>
        </p:nvGrpSpPr>
        <p:grpSpPr bwMode="auto">
          <a:xfrm>
            <a:off x="1601788" y="1284288"/>
            <a:ext cx="1617662" cy="931862"/>
            <a:chOff x="1009" y="809"/>
            <a:chExt cx="1019" cy="587"/>
          </a:xfrm>
        </p:grpSpPr>
        <p:grpSp>
          <p:nvGrpSpPr>
            <p:cNvPr id="11283" name="Group 37"/>
            <p:cNvGrpSpPr/>
            <p:nvPr/>
          </p:nvGrpSpPr>
          <p:grpSpPr bwMode="auto">
            <a:xfrm>
              <a:off x="1009" y="809"/>
              <a:ext cx="1019" cy="587"/>
              <a:chOff x="1009" y="786"/>
              <a:chExt cx="1019" cy="587"/>
            </a:xfrm>
          </p:grpSpPr>
          <p:graphicFrame>
            <p:nvGraphicFramePr>
              <p:cNvPr id="11285" name="Object 38"/>
              <p:cNvGraphicFramePr>
                <a:graphicFrameLocks noChangeAspect="1"/>
              </p:cNvGraphicFramePr>
              <p:nvPr/>
            </p:nvGraphicFramePr>
            <p:xfrm>
              <a:off x="1009" y="876"/>
              <a:ext cx="287" cy="324"/>
            </p:xfrm>
            <a:graphic>
              <a:graphicData uri="http://schemas.openxmlformats.org/presentationml/2006/ole">
                <mc:AlternateContent xmlns:mc="http://schemas.openxmlformats.org/markup-compatibility/2006">
                  <mc:Choice xmlns:v="urn:schemas-microsoft-com:vml" Requires="v">
                    <p:oleObj spid="_x0000_s11031" name="公式" r:id="rId15" imgW="177800" imgH="215900" progId="Equation.3">
                      <p:embed/>
                    </p:oleObj>
                  </mc:Choice>
                  <mc:Fallback>
                    <p:oleObj name="公式" r:id="rId15" imgW="177800" imgH="215900" progId="Equation.3">
                      <p:embed/>
                      <p:pic>
                        <p:nvPicPr>
                          <p:cNvPr id="0" name="图片 108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9" y="876"/>
                            <a:ext cx="287" cy="324"/>
                          </a:xfrm>
                          <a:prstGeom prst="rect">
                            <a:avLst/>
                          </a:prstGeom>
                          <a:noFill/>
                          <a:ln>
                            <a:noFill/>
                          </a:ln>
                          <a:effectLst/>
                        </p:spPr>
                      </p:pic>
                    </p:oleObj>
                  </mc:Fallback>
                </mc:AlternateContent>
              </a:graphicData>
            </a:graphic>
          </p:graphicFrame>
          <p:sp>
            <p:nvSpPr>
              <p:cNvPr id="11286" name="Line 39"/>
              <p:cNvSpPr>
                <a:spLocks noChangeShapeType="1"/>
              </p:cNvSpPr>
              <p:nvPr/>
            </p:nvSpPr>
            <p:spPr bwMode="auto">
              <a:xfrm>
                <a:off x="1248" y="1200"/>
                <a:ext cx="432" cy="0"/>
              </a:xfrm>
              <a:prstGeom prst="line">
                <a:avLst/>
              </a:prstGeom>
              <a:noFill/>
              <a:ln w="38100">
                <a:solidFill>
                  <a:srgbClr val="000000"/>
                </a:solidFill>
                <a:round/>
                <a:tailEnd type="triangle" w="med" len="med"/>
              </a:ln>
            </p:spPr>
            <p:txBody>
              <a:bodyPr wrap="none" anchor="ctr"/>
              <a:lstStyle/>
              <a:p>
                <a:endParaRPr lang="zh-CN" altLang="en-US">
                  <a:latin typeface="Times New Roman" panose="02020603050405020304" charset="0"/>
                </a:endParaRPr>
              </a:p>
            </p:txBody>
          </p:sp>
          <p:sp>
            <p:nvSpPr>
              <p:cNvPr id="11287" name="Oval 40"/>
              <p:cNvSpPr>
                <a:spLocks noChangeArrowheads="1"/>
              </p:cNvSpPr>
              <p:nvPr/>
            </p:nvSpPr>
            <p:spPr bwMode="auto">
              <a:xfrm>
                <a:off x="1651" y="1056"/>
                <a:ext cx="317" cy="317"/>
              </a:xfrm>
              <a:prstGeom prst="ellips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1288" name="Text Box 41"/>
              <p:cNvSpPr txBox="1">
                <a:spLocks noChangeArrowheads="1"/>
              </p:cNvSpPr>
              <p:nvPr/>
            </p:nvSpPr>
            <p:spPr bwMode="auto">
              <a:xfrm>
                <a:off x="1440" y="786"/>
                <a:ext cx="58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sz="2800">
                  <a:solidFill>
                    <a:srgbClr val="FF3300"/>
                  </a:solidFill>
                  <a:ea typeface="楷体_GB2312" charset="0"/>
                  <a:cs typeface="楷体_GB2312" charset="0"/>
                </a:endParaRPr>
              </a:p>
            </p:txBody>
          </p:sp>
          <p:sp>
            <p:nvSpPr>
              <p:cNvPr id="11289" name="Line 42"/>
              <p:cNvSpPr>
                <a:spLocks noChangeShapeType="1"/>
              </p:cNvSpPr>
              <p:nvPr/>
            </p:nvSpPr>
            <p:spPr bwMode="auto">
              <a:xfrm flipH="1">
                <a:off x="1680" y="1085"/>
                <a:ext cx="240" cy="24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1290" name="Line 43"/>
              <p:cNvSpPr>
                <a:spLocks noChangeShapeType="1"/>
              </p:cNvSpPr>
              <p:nvPr/>
            </p:nvSpPr>
            <p:spPr bwMode="auto">
              <a:xfrm>
                <a:off x="1702" y="1104"/>
                <a:ext cx="240" cy="24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11284" name="Rectangle 44"/>
            <p:cNvSpPr>
              <a:spLocks noChangeArrowheads="1"/>
            </p:cNvSpPr>
            <p:nvPr/>
          </p:nvSpPr>
          <p:spPr bwMode="auto">
            <a:xfrm>
              <a:off x="1344" y="960"/>
              <a:ext cx="244" cy="327"/>
            </a:xfrm>
            <a:prstGeom prst="rect">
              <a:avLst/>
            </a:prstGeom>
            <a:noFill/>
            <a:ln>
              <a:noFill/>
            </a:ln>
          </p:spPr>
          <p:txBody>
            <a:bodyPr wrap="none">
              <a:spAutoFit/>
            </a:bodyPr>
            <a:lstStyle/>
            <a:p>
              <a:pPr>
                <a:spcBef>
                  <a:spcPct val="50000"/>
                </a:spcBef>
              </a:pPr>
              <a:r>
                <a:rPr lang="en-US" altLang="zh-CN" sz="2800">
                  <a:solidFill>
                    <a:srgbClr val="FF3300"/>
                  </a:solidFill>
                  <a:latin typeface="Times New Roman" panose="02020603050405020304" charset="0"/>
                  <a:ea typeface="楷体_GB2312" charset="0"/>
                  <a:cs typeface="楷体_GB2312" charset="0"/>
                </a:rPr>
                <a:t>+</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wipe(left)">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3">
                                            <p:txEl>
                                              <p:pRg st="0" end="0"/>
                                            </p:txEl>
                                          </p:spTgt>
                                        </p:tgtEl>
                                        <p:attrNameLst>
                                          <p:attrName>style.visibility</p:attrName>
                                        </p:attrNameLst>
                                      </p:cBhvr>
                                      <p:to>
                                        <p:strVal val="visible"/>
                                      </p:to>
                                    </p:set>
                                    <p:animEffect transition="in" filter="wipe(left)">
                                      <p:cBhvr>
                                        <p:cTn id="17" dur="500"/>
                                        <p:tgtEl>
                                          <p:spTgt spid="122883">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22884"/>
                                        </p:tgtEl>
                                        <p:attrNameLst>
                                          <p:attrName>style.visibility</p:attrName>
                                        </p:attrNameLst>
                                      </p:cBhvr>
                                      <p:to>
                                        <p:strVal val="visible"/>
                                      </p:to>
                                    </p:set>
                                    <p:animEffect transition="in" filter="wipe(left)">
                                      <p:cBhvr>
                                        <p:cTn id="21" dur="500"/>
                                        <p:tgtEl>
                                          <p:spTgt spid="1228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2895"/>
                                        </p:tgtEl>
                                        <p:attrNameLst>
                                          <p:attrName>style.visibility</p:attrName>
                                        </p:attrNameLst>
                                      </p:cBhvr>
                                      <p:to>
                                        <p:strVal val="visible"/>
                                      </p:to>
                                    </p:set>
                                    <p:animEffect transition="in" filter="wipe(down)">
                                      <p:cBhvr>
                                        <p:cTn id="26" dur="500"/>
                                        <p:tgtEl>
                                          <p:spTgt spid="12289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2890"/>
                                        </p:tgtEl>
                                        <p:attrNameLst>
                                          <p:attrName>style.visibility</p:attrName>
                                        </p:attrNameLst>
                                      </p:cBhvr>
                                      <p:to>
                                        <p:strVal val="visible"/>
                                      </p:to>
                                    </p:set>
                                    <p:animEffect transition="in" filter="wipe(up)">
                                      <p:cBhvr>
                                        <p:cTn id="31" dur="500"/>
                                        <p:tgtEl>
                                          <p:spTgt spid="12289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22894"/>
                                        </p:tgtEl>
                                        <p:attrNameLst>
                                          <p:attrName>style.visibility</p:attrName>
                                        </p:attrNameLst>
                                      </p:cBhvr>
                                      <p:to>
                                        <p:strVal val="visible"/>
                                      </p:to>
                                    </p:set>
                                    <p:animEffect transition="in" filter="wipe(up)">
                                      <p:cBhvr>
                                        <p:cTn id="36" dur="500"/>
                                        <p:tgtEl>
                                          <p:spTgt spid="12289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right)">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2889">
                                            <p:txEl>
                                              <p:pRg st="0" end="0"/>
                                            </p:txEl>
                                          </p:spTgt>
                                        </p:tgtEl>
                                        <p:attrNameLst>
                                          <p:attrName>style.visibility</p:attrName>
                                        </p:attrNameLst>
                                      </p:cBhvr>
                                      <p:to>
                                        <p:strVal val="visible"/>
                                      </p:to>
                                    </p:set>
                                    <p:animEffect transition="in" filter="wipe(left)">
                                      <p:cBhvr>
                                        <p:cTn id="46" dur="500"/>
                                        <p:tgtEl>
                                          <p:spTgt spid="122889">
                                            <p:txEl>
                                              <p:pRg st="0" end="0"/>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22885"/>
                                        </p:tgtEl>
                                        <p:attrNameLst>
                                          <p:attrName>style.visibility</p:attrName>
                                        </p:attrNameLst>
                                      </p:cBhvr>
                                      <p:to>
                                        <p:strVal val="visible"/>
                                      </p:to>
                                    </p:set>
                                    <p:animEffect transition="in" filter="wipe(left)">
                                      <p:cBhvr>
                                        <p:cTn id="50" dur="500"/>
                                        <p:tgtEl>
                                          <p:spTgt spid="12288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22893"/>
                                        </p:tgtEl>
                                        <p:attrNameLst>
                                          <p:attrName>style.visibility</p:attrName>
                                        </p:attrNameLst>
                                      </p:cBhvr>
                                      <p:to>
                                        <p:strVal val="visible"/>
                                      </p:to>
                                    </p:set>
                                    <p:animEffect transition="in" filter="wipe(up)">
                                      <p:cBhvr>
                                        <p:cTn id="55" dur="500"/>
                                        <p:tgtEl>
                                          <p:spTgt spid="12289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2892"/>
                                        </p:tgtEl>
                                        <p:attrNameLst>
                                          <p:attrName>style.visibility</p:attrName>
                                        </p:attrNameLst>
                                      </p:cBhvr>
                                      <p:to>
                                        <p:strVal val="visible"/>
                                      </p:to>
                                    </p:set>
                                    <p:animEffect transition="in" filter="wipe(down)">
                                      <p:cBhvr>
                                        <p:cTn id="60" dur="500"/>
                                        <p:tgtEl>
                                          <p:spTgt spid="1228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22886">
                                            <p:txEl>
                                              <p:pRg st="0" end="0"/>
                                            </p:txEl>
                                          </p:spTgt>
                                        </p:tgtEl>
                                        <p:attrNameLst>
                                          <p:attrName>style.visibility</p:attrName>
                                        </p:attrNameLst>
                                      </p:cBhvr>
                                      <p:to>
                                        <p:strVal val="visible"/>
                                      </p:to>
                                    </p:set>
                                    <p:animEffect transition="in" filter="wipe(left)">
                                      <p:cBhvr>
                                        <p:cTn id="70" dur="500"/>
                                        <p:tgtEl>
                                          <p:spTgt spid="122886">
                                            <p:txEl>
                                              <p:pRg st="0" end="0"/>
                                            </p:txEl>
                                          </p:spTgt>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22887"/>
                                        </p:tgtEl>
                                        <p:attrNameLst>
                                          <p:attrName>style.visibility</p:attrName>
                                        </p:attrNameLst>
                                      </p:cBhvr>
                                      <p:to>
                                        <p:strVal val="visible"/>
                                      </p:to>
                                    </p:set>
                                    <p:animEffect transition="in" filter="wipe(left)">
                                      <p:cBhvr>
                                        <p:cTn id="74" dur="500"/>
                                        <p:tgtEl>
                                          <p:spTgt spid="12288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22891"/>
                                        </p:tgtEl>
                                        <p:attrNameLst>
                                          <p:attrName>style.visibility</p:attrName>
                                        </p:attrNameLst>
                                      </p:cBhvr>
                                      <p:to>
                                        <p:strVal val="visible"/>
                                      </p:to>
                                    </p:set>
                                    <p:animEffect transition="in" filter="wipe(down)">
                                      <p:cBhvr>
                                        <p:cTn id="79" dur="500"/>
                                        <p:tgtEl>
                                          <p:spTgt spid="122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build="p" autoUpdateAnimBg="0"/>
      <p:bldP spid="122886" grpId="0" build="p" autoUpdateAnimBg="0"/>
      <p:bldP spid="122889" grpId="0" build="p" autoUpdateAnimBg="0"/>
      <p:bldP spid="122890" grpId="0" animBg="1" autoUpdateAnimBg="0"/>
      <p:bldP spid="122891" grpId="0" animBg="1" autoUpdateAnimBg="0"/>
      <p:bldP spid="122892" grpId="0" animBg="1" autoUpdateAnimBg="0"/>
      <p:bldP spid="122893" grpId="0" animBg="1" autoUpdateAnimBg="0"/>
      <p:bldP spid="122894" grpId="0" animBg="1" autoUpdateAnimBg="0"/>
      <p:bldP spid="12289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2497138" y="3167063"/>
          <a:ext cx="2190750" cy="598487"/>
        </p:xfrm>
        <a:graphic>
          <a:graphicData uri="http://schemas.openxmlformats.org/presentationml/2006/ole">
            <mc:AlternateContent xmlns:mc="http://schemas.openxmlformats.org/markup-compatibility/2006">
              <mc:Choice xmlns:v="urn:schemas-microsoft-com:vml" Requires="v">
                <p:oleObj spid="_x0000_s11825" name="Equation" r:id="rId3" imgW="1079500" imgH="228600" progId="Equation.3">
                  <p:embed/>
                </p:oleObj>
              </mc:Choice>
              <mc:Fallback>
                <p:oleObj name="Equation" r:id="rId3" imgW="1079500" imgH="228600" progId="Equation.3">
                  <p:embed/>
                  <p:pic>
                    <p:nvPicPr>
                      <p:cNvPr id="0" name="图片 117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138" y="3167063"/>
                        <a:ext cx="2190750" cy="598487"/>
                      </a:xfrm>
                      <a:prstGeom prst="rect">
                        <a:avLst/>
                      </a:prstGeom>
                      <a:noFill/>
                      <a:ln>
                        <a:noFill/>
                      </a:ln>
                      <a:effectLst/>
                    </p:spPr>
                  </p:pic>
                </p:oleObj>
              </mc:Fallback>
            </mc:AlternateContent>
          </a:graphicData>
        </a:graphic>
      </p:graphicFrame>
      <p:sp>
        <p:nvSpPr>
          <p:cNvPr id="123907" name="Text Box 3" descr="20%"/>
          <p:cNvSpPr txBox="1">
            <a:spLocks noChangeArrowheads="1"/>
          </p:cNvSpPr>
          <p:nvPr/>
        </p:nvSpPr>
        <p:spPr bwMode="auto">
          <a:xfrm>
            <a:off x="533400" y="44450"/>
            <a:ext cx="6553200"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chemeClr val="tx2"/>
                </a:solidFill>
                <a:effectLst>
                  <a:outerShdw blurRad="38100" dist="38100" dir="2700000" algn="tl">
                    <a:srgbClr val="DDDDDD"/>
                  </a:outerShdw>
                </a:effectLst>
              </a:rPr>
              <a:t>反馈放大电路的方框图</a:t>
            </a:r>
          </a:p>
        </p:txBody>
      </p:sp>
      <p:sp>
        <p:nvSpPr>
          <p:cNvPr id="12292" name="Text Box 4"/>
          <p:cNvSpPr txBox="1">
            <a:spLocks noChangeArrowheads="1"/>
          </p:cNvSpPr>
          <p:nvPr/>
        </p:nvSpPr>
        <p:spPr bwMode="auto">
          <a:xfrm>
            <a:off x="468313" y="3152775"/>
            <a:ext cx="2533650" cy="525463"/>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t>净输入信号</a:t>
            </a:r>
          </a:p>
        </p:txBody>
      </p:sp>
      <p:sp>
        <p:nvSpPr>
          <p:cNvPr id="123913" name="Text Box 9"/>
          <p:cNvSpPr txBox="1">
            <a:spLocks noChangeArrowheads="1"/>
          </p:cNvSpPr>
          <p:nvPr/>
        </p:nvSpPr>
        <p:spPr bwMode="auto">
          <a:xfrm>
            <a:off x="469900" y="3716338"/>
            <a:ext cx="5613400" cy="52546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zh-CN" altLang="en-US" sz="2800" i="0">
                <a:solidFill>
                  <a:srgbClr val="FF0000"/>
                </a:solidFill>
              </a:rPr>
              <a:t>若三者同相，则 </a:t>
            </a:r>
            <a:r>
              <a:rPr lang="en-US" altLang="zh-CN" sz="2800">
                <a:solidFill>
                  <a:srgbClr val="FF0000"/>
                </a:solidFill>
              </a:rPr>
              <a:t>X</a:t>
            </a:r>
            <a:r>
              <a:rPr lang="en-US" altLang="zh-CN" sz="2800" i="0" baseline="-25000">
                <a:solidFill>
                  <a:srgbClr val="FF0000"/>
                </a:solidFill>
              </a:rPr>
              <a:t>d </a:t>
            </a:r>
            <a:r>
              <a:rPr lang="en-US" altLang="zh-CN" sz="2800" i="0">
                <a:solidFill>
                  <a:srgbClr val="FF0000"/>
                </a:solidFill>
              </a:rPr>
              <a:t>= </a:t>
            </a:r>
            <a:r>
              <a:rPr lang="en-US" altLang="zh-CN" sz="2800">
                <a:solidFill>
                  <a:srgbClr val="FF0000"/>
                </a:solidFill>
              </a:rPr>
              <a:t>X</a:t>
            </a:r>
            <a:r>
              <a:rPr lang="en-US" altLang="zh-CN" sz="2800" i="0" baseline="-25000">
                <a:solidFill>
                  <a:srgbClr val="FF0000"/>
                </a:solidFill>
              </a:rPr>
              <a:t>i </a:t>
            </a:r>
            <a:r>
              <a:rPr lang="en-US" altLang="zh-CN" sz="2800" i="0">
                <a:solidFill>
                  <a:srgbClr val="FF0000"/>
                </a:solidFill>
              </a:rPr>
              <a:t>– </a:t>
            </a:r>
            <a:r>
              <a:rPr lang="en-US" altLang="zh-CN" sz="2800">
                <a:solidFill>
                  <a:srgbClr val="FF0000"/>
                </a:solidFill>
              </a:rPr>
              <a:t>X</a:t>
            </a:r>
            <a:r>
              <a:rPr lang="en-US" altLang="zh-CN" sz="2800" i="0" baseline="-25000">
                <a:solidFill>
                  <a:srgbClr val="FF0000"/>
                </a:solidFill>
              </a:rPr>
              <a:t>f</a:t>
            </a:r>
            <a:endParaRPr lang="en-US" altLang="zh-CN" sz="2800" i="0">
              <a:solidFill>
                <a:srgbClr val="FF0000"/>
              </a:solidFill>
            </a:endParaRPr>
          </a:p>
        </p:txBody>
      </p:sp>
      <p:sp>
        <p:nvSpPr>
          <p:cNvPr id="123914" name="Text Box 10"/>
          <p:cNvSpPr txBox="1">
            <a:spLocks noChangeArrowheads="1"/>
          </p:cNvSpPr>
          <p:nvPr/>
        </p:nvSpPr>
        <p:spPr bwMode="auto">
          <a:xfrm>
            <a:off x="469900" y="4200525"/>
            <a:ext cx="7924800" cy="9572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zh-CN" altLang="en-US" sz="2800" i="0">
                <a:solidFill>
                  <a:srgbClr val="000099"/>
                </a:solidFill>
                <a:effectLst>
                  <a:outerShdw blurRad="38100" dist="38100" dir="2700000" algn="tl">
                    <a:srgbClr val="DDDDDD"/>
                  </a:outerShdw>
                </a:effectLst>
              </a:rPr>
              <a:t>可见 </a:t>
            </a:r>
            <a:r>
              <a:rPr lang="en-US" altLang="zh-CN" sz="2800" i="0">
                <a:solidFill>
                  <a:srgbClr val="000099"/>
                </a:solidFill>
                <a:effectLst>
                  <a:outerShdw blurRad="38100" dist="38100" dir="2700000" algn="tl">
                    <a:srgbClr val="DDDDDD"/>
                  </a:outerShdw>
                </a:effectLst>
              </a:rPr>
              <a:t>X</a:t>
            </a:r>
            <a:r>
              <a:rPr lang="en-US" altLang="zh-CN" sz="2800" i="0" baseline="-25000">
                <a:solidFill>
                  <a:srgbClr val="000099"/>
                </a:solidFill>
                <a:effectLst>
                  <a:outerShdw blurRad="38100" dist="38100" dir="2700000" algn="tl">
                    <a:srgbClr val="DDDDDD"/>
                  </a:outerShdw>
                </a:effectLst>
              </a:rPr>
              <a:t>d </a:t>
            </a:r>
            <a:r>
              <a:rPr lang="en-US" altLang="zh-CN" sz="2800" i="0">
                <a:solidFill>
                  <a:srgbClr val="000099"/>
                </a:solidFill>
                <a:effectLst>
                  <a:outerShdw blurRad="38100" dist="38100" dir="2700000" algn="tl">
                    <a:srgbClr val="DDDDDD"/>
                  </a:outerShdw>
                </a:effectLst>
              </a:rPr>
              <a:t>&lt; X</a:t>
            </a:r>
            <a:r>
              <a:rPr lang="en-US" altLang="zh-CN" sz="2800" i="0" baseline="-25000">
                <a:solidFill>
                  <a:srgbClr val="000099"/>
                </a:solidFill>
                <a:effectLst>
                  <a:outerShdw blurRad="38100" dist="38100" dir="2700000" algn="tl">
                    <a:srgbClr val="DDDDDD"/>
                  </a:outerShdw>
                </a:effectLst>
              </a:rPr>
              <a:t>i </a:t>
            </a:r>
            <a:r>
              <a:rPr lang="en-US" altLang="zh-CN" sz="2800" i="0">
                <a:solidFill>
                  <a:srgbClr val="000099"/>
                </a:solidFill>
                <a:effectLst>
                  <a:outerShdw blurRad="38100" dist="38100" dir="2700000" algn="tl">
                    <a:srgbClr val="DDDDDD"/>
                  </a:outerShdw>
                </a:effectLst>
              </a:rPr>
              <a:t> </a:t>
            </a:r>
            <a:r>
              <a:rPr lang="zh-CN" altLang="en-US" sz="2800" i="0">
                <a:solidFill>
                  <a:srgbClr val="000099"/>
                </a:solidFill>
                <a:effectLst>
                  <a:outerShdw blurRad="38100" dist="38100" dir="2700000" algn="tl">
                    <a:srgbClr val="DDDDDD"/>
                  </a:outerShdw>
                </a:effectLst>
              </a:rPr>
              <a:t>，即反馈信号起了削弱净输入信号的作用（负反馈）。</a:t>
            </a:r>
          </a:p>
        </p:txBody>
      </p:sp>
      <p:grpSp>
        <p:nvGrpSpPr>
          <p:cNvPr id="12295" name="Group 11"/>
          <p:cNvGrpSpPr/>
          <p:nvPr/>
        </p:nvGrpSpPr>
        <p:grpSpPr bwMode="auto">
          <a:xfrm>
            <a:off x="1601788" y="639763"/>
            <a:ext cx="5865812" cy="2532062"/>
            <a:chOff x="1009" y="624"/>
            <a:chExt cx="3695" cy="1595"/>
          </a:xfrm>
        </p:grpSpPr>
        <p:grpSp>
          <p:nvGrpSpPr>
            <p:cNvPr id="12298" name="Group 12"/>
            <p:cNvGrpSpPr/>
            <p:nvPr/>
          </p:nvGrpSpPr>
          <p:grpSpPr bwMode="auto">
            <a:xfrm>
              <a:off x="1476" y="967"/>
              <a:ext cx="2681" cy="1252"/>
              <a:chOff x="1476" y="1152"/>
              <a:chExt cx="2681" cy="1252"/>
            </a:xfrm>
          </p:grpSpPr>
          <p:sp>
            <p:nvSpPr>
              <p:cNvPr id="12314" name="Oval 13"/>
              <p:cNvSpPr>
                <a:spLocks noChangeArrowheads="1"/>
              </p:cNvSpPr>
              <p:nvPr/>
            </p:nvSpPr>
            <p:spPr bwMode="auto">
              <a:xfrm>
                <a:off x="4109" y="1181"/>
                <a:ext cx="48" cy="44"/>
              </a:xfrm>
              <a:prstGeom prst="ellipse">
                <a:avLst/>
              </a:prstGeom>
              <a:solidFill>
                <a:schemeClr val="tx2"/>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23918" name="Rectangle 14" descr="30%"/>
              <p:cNvSpPr>
                <a:spLocks noChangeArrowheads="1"/>
              </p:cNvSpPr>
              <p:nvPr/>
            </p:nvSpPr>
            <p:spPr bwMode="auto">
              <a:xfrm>
                <a:off x="2688" y="1784"/>
                <a:ext cx="942" cy="620"/>
              </a:xfrm>
              <a:prstGeom prst="rect">
                <a:avLst/>
              </a:prstGeom>
              <a:pattFill prst="pct30">
                <a:fgClr>
                  <a:srgbClr val="FFCCCC"/>
                </a:fgClr>
                <a:bgClr>
                  <a:srgbClr val="FFFFFF"/>
                </a:bgClr>
              </a:pattFill>
              <a:ln w="38100">
                <a:solidFill>
                  <a:srgbClr val="006600"/>
                </a:solidFill>
                <a:miter lim="800000"/>
              </a:ln>
              <a:effectLst/>
            </p:spPr>
            <p:txBody>
              <a:bodyPr lIns="90000" tIns="46800" rIns="90000" bIns="46800" anchor="ctr">
                <a:spAutoFit/>
              </a:bodyPr>
              <a:lstStyle/>
              <a:p>
                <a:pPr algn="ctr"/>
                <a:r>
                  <a:rPr lang="zh-CN" altLang="en-US" sz="2800" b="1" i="0" dirty="0">
                    <a:solidFill>
                      <a:srgbClr val="000099"/>
                    </a:solidFill>
                    <a:effectLst>
                      <a:outerShdw blurRad="38100" dist="38100" dir="2700000" algn="tl">
                        <a:srgbClr val="DDDDDD"/>
                      </a:outerShdw>
                    </a:effectLst>
                    <a:latin typeface="宋体" panose="02010600030101010101" pitchFamily="2" charset="-122"/>
                  </a:rPr>
                  <a:t>反馈</a:t>
                </a:r>
              </a:p>
              <a:p>
                <a:pPr algn="ctr"/>
                <a:r>
                  <a:rPr lang="zh-CN" altLang="en-US" sz="2800" b="1" i="0" dirty="0">
                    <a:solidFill>
                      <a:srgbClr val="000099"/>
                    </a:solidFill>
                    <a:effectLst>
                      <a:outerShdw blurRad="38100" dist="38100" dir="2700000" algn="tl">
                        <a:srgbClr val="DDDDDD"/>
                      </a:outerShdw>
                    </a:effectLst>
                    <a:latin typeface="宋体" panose="02010600030101010101" pitchFamily="2" charset="-122"/>
                  </a:rPr>
                  <a:t>电路</a:t>
                </a:r>
                <a:r>
                  <a:rPr lang="en-US" altLang="zh-CN" sz="2800" b="1" i="0" dirty="0">
                    <a:solidFill>
                      <a:srgbClr val="FF3300"/>
                    </a:solidFill>
                    <a:effectLst>
                      <a:outerShdw blurRad="38100" dist="38100" dir="2700000" algn="tl">
                        <a:srgbClr val="DDDDDD"/>
                      </a:outerShdw>
                    </a:effectLst>
                    <a:latin typeface="宋体" panose="02010600030101010101" pitchFamily="2" charset="-122"/>
                  </a:rPr>
                  <a:t>F</a:t>
                </a:r>
                <a:endParaRPr lang="en-US" altLang="zh-CN" sz="2800" b="1" i="0" dirty="0">
                  <a:effectLst>
                    <a:outerShdw blurRad="38100" dist="38100" dir="2700000" algn="tl">
                      <a:srgbClr val="DDDDDD"/>
                    </a:outerShdw>
                  </a:effectLst>
                  <a:latin typeface="宋体" panose="02010600030101010101" pitchFamily="2" charset="-122"/>
                </a:endParaRPr>
              </a:p>
            </p:txBody>
          </p:sp>
          <p:sp>
            <p:nvSpPr>
              <p:cNvPr id="12316" name="Line 15"/>
              <p:cNvSpPr>
                <a:spLocks noChangeShapeType="1"/>
              </p:cNvSpPr>
              <p:nvPr/>
            </p:nvSpPr>
            <p:spPr bwMode="auto">
              <a:xfrm>
                <a:off x="1806" y="2068"/>
                <a:ext cx="882"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2317" name="Line 16"/>
              <p:cNvSpPr>
                <a:spLocks noChangeShapeType="1"/>
              </p:cNvSpPr>
              <p:nvPr/>
            </p:nvSpPr>
            <p:spPr bwMode="auto">
              <a:xfrm flipV="1">
                <a:off x="3630" y="2068"/>
                <a:ext cx="516" cy="0"/>
              </a:xfrm>
              <a:prstGeom prst="line">
                <a:avLst/>
              </a:prstGeom>
              <a:noFill/>
              <a:ln w="38100">
                <a:solidFill>
                  <a:schemeClr val="tx1"/>
                </a:solidFill>
                <a:round/>
                <a:head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2318" name="Line 17"/>
              <p:cNvSpPr>
                <a:spLocks noChangeShapeType="1"/>
              </p:cNvSpPr>
              <p:nvPr/>
            </p:nvSpPr>
            <p:spPr bwMode="auto">
              <a:xfrm flipV="1">
                <a:off x="4134" y="1192"/>
                <a:ext cx="0" cy="869"/>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2319" name="Line 18"/>
              <p:cNvSpPr>
                <a:spLocks noChangeShapeType="1"/>
              </p:cNvSpPr>
              <p:nvPr/>
            </p:nvSpPr>
            <p:spPr bwMode="auto">
              <a:xfrm>
                <a:off x="1818" y="1344"/>
                <a:ext cx="0" cy="728"/>
              </a:xfrm>
              <a:prstGeom prst="line">
                <a:avLst/>
              </a:prstGeom>
              <a:noFill/>
              <a:ln w="38100">
                <a:solidFill>
                  <a:schemeClr val="tx1"/>
                </a:solidFill>
                <a:round/>
                <a:headEnd type="triangle" w="sm" len="med"/>
              </a:ln>
            </p:spPr>
            <p:txBody>
              <a:bodyPr lIns="90000" tIns="46800" rIns="90000" bIns="46800" anchor="ctr">
                <a:spAutoFit/>
              </a:bodyPr>
              <a:lstStyle/>
              <a:p>
                <a:endParaRPr lang="zh-CN" altLang="en-US">
                  <a:latin typeface="Times New Roman" panose="02020603050405020304" charset="0"/>
                </a:endParaRPr>
              </a:p>
            </p:txBody>
          </p:sp>
          <p:grpSp>
            <p:nvGrpSpPr>
              <p:cNvPr id="12320" name="Group 19"/>
              <p:cNvGrpSpPr/>
              <p:nvPr/>
            </p:nvGrpSpPr>
            <p:grpSpPr bwMode="auto">
              <a:xfrm>
                <a:off x="1476" y="1152"/>
                <a:ext cx="588" cy="507"/>
                <a:chOff x="1476" y="1152"/>
                <a:chExt cx="588" cy="507"/>
              </a:xfrm>
            </p:grpSpPr>
            <p:graphicFrame>
              <p:nvGraphicFramePr>
                <p:cNvPr id="12321" name="Object 20"/>
                <p:cNvGraphicFramePr>
                  <a:graphicFrameLocks noChangeAspect="1"/>
                </p:cNvGraphicFramePr>
                <p:nvPr/>
              </p:nvGraphicFramePr>
              <p:xfrm>
                <a:off x="1476" y="1344"/>
                <a:ext cx="327" cy="315"/>
              </p:xfrm>
              <a:graphic>
                <a:graphicData uri="http://schemas.openxmlformats.org/presentationml/2006/ole">
                  <mc:AlternateContent xmlns:mc="http://schemas.openxmlformats.org/markup-compatibility/2006">
                    <mc:Choice xmlns:v="urn:schemas-microsoft-com:vml" Requires="v">
                      <p:oleObj spid="_x0000_s11826" name="Equation" r:id="rId5" imgW="203200" imgH="215900" progId="Equation.3">
                        <p:embed/>
                      </p:oleObj>
                    </mc:Choice>
                    <mc:Fallback>
                      <p:oleObj name="Equation" r:id="rId5" imgW="203200" imgH="215900" progId="Equation.3">
                        <p:embed/>
                        <p:pic>
                          <p:nvPicPr>
                            <p:cNvPr id="0" name="图片 117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 y="1344"/>
                              <a:ext cx="327" cy="315"/>
                            </a:xfrm>
                            <a:prstGeom prst="rect">
                              <a:avLst/>
                            </a:prstGeom>
                            <a:noFill/>
                            <a:ln>
                              <a:noFill/>
                            </a:ln>
                            <a:effectLst/>
                          </p:spPr>
                        </p:pic>
                      </p:oleObj>
                    </mc:Fallback>
                  </mc:AlternateContent>
                </a:graphicData>
              </a:graphic>
            </p:graphicFrame>
            <p:sp>
              <p:nvSpPr>
                <p:cNvPr id="12322" name="Text Box 21"/>
                <p:cNvSpPr txBox="1">
                  <a:spLocks noChangeArrowheads="1"/>
                </p:cNvSpPr>
                <p:nvPr/>
              </p:nvSpPr>
              <p:spPr bwMode="auto">
                <a:xfrm>
                  <a:off x="1476" y="1152"/>
                  <a:ext cx="58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3300"/>
                      </a:solidFill>
                      <a:ea typeface="楷体_GB2312" charset="0"/>
                      <a:cs typeface="楷体_GB2312" charset="0"/>
                    </a:rPr>
                    <a:t>–</a:t>
                  </a:r>
                </a:p>
              </p:txBody>
            </p:sp>
          </p:grpSp>
        </p:grpSp>
        <p:grpSp>
          <p:nvGrpSpPr>
            <p:cNvPr id="12299" name="Group 22"/>
            <p:cNvGrpSpPr/>
            <p:nvPr/>
          </p:nvGrpSpPr>
          <p:grpSpPr bwMode="auto">
            <a:xfrm>
              <a:off x="1968" y="679"/>
              <a:ext cx="2736" cy="651"/>
              <a:chOff x="1968" y="864"/>
              <a:chExt cx="2736" cy="651"/>
            </a:xfrm>
          </p:grpSpPr>
          <p:sp>
            <p:nvSpPr>
              <p:cNvPr id="12309" name="Line 23"/>
              <p:cNvSpPr>
                <a:spLocks noChangeShapeType="1"/>
              </p:cNvSpPr>
              <p:nvPr/>
            </p:nvSpPr>
            <p:spPr bwMode="auto">
              <a:xfrm flipV="1">
                <a:off x="3606" y="1200"/>
                <a:ext cx="1098" cy="6"/>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graphicFrame>
            <p:nvGraphicFramePr>
              <p:cNvPr id="12310" name="Object 24"/>
              <p:cNvGraphicFramePr>
                <a:graphicFrameLocks noChangeAspect="1"/>
              </p:cNvGraphicFramePr>
              <p:nvPr/>
            </p:nvGraphicFramePr>
            <p:xfrm>
              <a:off x="2112" y="912"/>
              <a:ext cx="321" cy="336"/>
            </p:xfrm>
            <a:graphic>
              <a:graphicData uri="http://schemas.openxmlformats.org/presentationml/2006/ole">
                <mc:AlternateContent xmlns:mc="http://schemas.openxmlformats.org/markup-compatibility/2006">
                  <mc:Choice xmlns:v="urn:schemas-microsoft-com:vml" Requires="v">
                    <p:oleObj spid="_x0000_s11827" name="Equation" r:id="rId7" imgW="215900" imgH="228600" progId="Equation.3">
                      <p:embed/>
                    </p:oleObj>
                  </mc:Choice>
                  <mc:Fallback>
                    <p:oleObj name="Equation" r:id="rId7" imgW="215900" imgH="228600" progId="Equation.3">
                      <p:embed/>
                      <p:pic>
                        <p:nvPicPr>
                          <p:cNvPr id="0" name="图片 117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912"/>
                            <a:ext cx="321" cy="336"/>
                          </a:xfrm>
                          <a:prstGeom prst="rect">
                            <a:avLst/>
                          </a:prstGeom>
                          <a:noFill/>
                          <a:ln>
                            <a:noFill/>
                          </a:ln>
                          <a:effectLst/>
                        </p:spPr>
                      </p:pic>
                    </p:oleObj>
                  </mc:Fallback>
                </mc:AlternateContent>
              </a:graphicData>
            </a:graphic>
          </p:graphicFrame>
          <p:graphicFrame>
            <p:nvGraphicFramePr>
              <p:cNvPr id="12311" name="Object 25"/>
              <p:cNvGraphicFramePr>
                <a:graphicFrameLocks noChangeAspect="1"/>
              </p:cNvGraphicFramePr>
              <p:nvPr/>
            </p:nvGraphicFramePr>
            <p:xfrm>
              <a:off x="3792" y="864"/>
              <a:ext cx="367" cy="384"/>
            </p:xfrm>
            <a:graphic>
              <a:graphicData uri="http://schemas.openxmlformats.org/presentationml/2006/ole">
                <mc:AlternateContent xmlns:mc="http://schemas.openxmlformats.org/markup-compatibility/2006">
                  <mc:Choice xmlns:v="urn:schemas-microsoft-com:vml" Requires="v">
                    <p:oleObj spid="_x0000_s11828" name="Equation" r:id="rId9" imgW="215900" imgH="228600" progId="Equation.3">
                      <p:embed/>
                    </p:oleObj>
                  </mc:Choice>
                  <mc:Fallback>
                    <p:oleObj name="Equation" r:id="rId9" imgW="215900" imgH="228600" progId="Equation.3">
                      <p:embed/>
                      <p:pic>
                        <p:nvPicPr>
                          <p:cNvPr id="0" name="图片 117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864"/>
                            <a:ext cx="367" cy="384"/>
                          </a:xfrm>
                          <a:prstGeom prst="rect">
                            <a:avLst/>
                          </a:prstGeom>
                          <a:noFill/>
                          <a:ln>
                            <a:noFill/>
                          </a:ln>
                          <a:effectLst/>
                        </p:spPr>
                      </p:pic>
                    </p:oleObj>
                  </mc:Fallback>
                </mc:AlternateContent>
              </a:graphicData>
            </a:graphic>
          </p:graphicFrame>
          <p:sp>
            <p:nvSpPr>
              <p:cNvPr id="123930" name="Rectangle 26" descr="30%"/>
              <p:cNvSpPr>
                <a:spLocks noChangeArrowheads="1"/>
              </p:cNvSpPr>
              <p:nvPr/>
            </p:nvSpPr>
            <p:spPr bwMode="auto">
              <a:xfrm>
                <a:off x="2574" y="895"/>
                <a:ext cx="1170" cy="620"/>
              </a:xfrm>
              <a:prstGeom prst="rect">
                <a:avLst/>
              </a:prstGeom>
              <a:solidFill>
                <a:srgbClr val="CCFFCC"/>
              </a:solidFill>
              <a:ln w="38100">
                <a:solidFill>
                  <a:srgbClr val="006600"/>
                </a:solidFill>
                <a:miter lim="800000"/>
              </a:ln>
              <a:effectLst/>
            </p:spPr>
            <p:txBody>
              <a:bodyPr lIns="90000" tIns="46800" rIns="90000" bIns="46800" anchor="ctr">
                <a:spAutoFit/>
              </a:bodyPr>
              <a:lstStyle/>
              <a:p>
                <a:pPr algn="ctr"/>
                <a:r>
                  <a:rPr lang="zh-CN" altLang="en-US" sz="2800" b="1" i="0" dirty="0">
                    <a:solidFill>
                      <a:srgbClr val="FF3300"/>
                    </a:solidFill>
                    <a:effectLst>
                      <a:outerShdw blurRad="38100" dist="38100" dir="2700000" algn="tl">
                        <a:srgbClr val="DDDDDD"/>
                      </a:outerShdw>
                    </a:effectLst>
                    <a:latin typeface="宋体" panose="02010600030101010101" pitchFamily="2" charset="-122"/>
                  </a:rPr>
                  <a:t>基本放大</a:t>
                </a:r>
              </a:p>
              <a:p>
                <a:pPr algn="ctr"/>
                <a:r>
                  <a:rPr lang="zh-CN" altLang="en-US" sz="2800" b="1" i="0" dirty="0">
                    <a:solidFill>
                      <a:srgbClr val="FF3300"/>
                    </a:solidFill>
                    <a:effectLst>
                      <a:outerShdw blurRad="38100" dist="38100" dir="2700000" algn="tl">
                        <a:srgbClr val="DDDDDD"/>
                      </a:outerShdw>
                    </a:effectLst>
                    <a:latin typeface="宋体" panose="02010600030101010101" pitchFamily="2" charset="-122"/>
                  </a:rPr>
                  <a:t>电路</a:t>
                </a:r>
                <a:r>
                  <a:rPr lang="en-US" altLang="zh-CN" sz="2800" b="1" i="0" dirty="0">
                    <a:solidFill>
                      <a:srgbClr val="FF3300"/>
                    </a:solidFill>
                    <a:effectLst>
                      <a:outerShdw blurRad="38100" dist="38100" dir="2700000" algn="tl">
                        <a:srgbClr val="DDDDDD"/>
                      </a:outerShdw>
                    </a:effectLst>
                    <a:latin typeface="Times New Roman" panose="02020603050405020304" charset="0"/>
                  </a:rPr>
                  <a:t>A</a:t>
                </a:r>
                <a:endParaRPr lang="en-US" altLang="zh-CN" sz="2800" b="1" i="0" dirty="0">
                  <a:solidFill>
                    <a:srgbClr val="FF3300"/>
                  </a:solidFill>
                  <a:effectLst>
                    <a:outerShdw blurRad="38100" dist="38100" dir="2700000" algn="tl">
                      <a:srgbClr val="DDDDDD"/>
                    </a:outerShdw>
                  </a:effectLst>
                  <a:latin typeface="宋体" panose="02010600030101010101" pitchFamily="2" charset="-122"/>
                </a:endParaRPr>
              </a:p>
            </p:txBody>
          </p:sp>
          <p:sp>
            <p:nvSpPr>
              <p:cNvPr id="12313" name="Line 27"/>
              <p:cNvSpPr>
                <a:spLocks noChangeShapeType="1"/>
              </p:cNvSpPr>
              <p:nvPr/>
            </p:nvSpPr>
            <p:spPr bwMode="auto">
              <a:xfrm>
                <a:off x="1968" y="1226"/>
                <a:ext cx="598" cy="0"/>
              </a:xfrm>
              <a:prstGeom prst="line">
                <a:avLst/>
              </a:prstGeom>
              <a:noFill/>
              <a:ln w="38100">
                <a:solidFill>
                  <a:schemeClr val="tx1"/>
                </a:solidFill>
                <a:round/>
                <a:tailEnd type="triangle" w="sm" len="med"/>
              </a:ln>
            </p:spPr>
            <p:txBody>
              <a:bodyPr anchor="ctr"/>
              <a:lstStyle/>
              <a:p>
                <a:endParaRPr lang="zh-CN" altLang="en-US">
                  <a:latin typeface="Times New Roman" panose="02020603050405020304" charset="0"/>
                </a:endParaRPr>
              </a:p>
            </p:txBody>
          </p:sp>
        </p:grpSp>
        <p:grpSp>
          <p:nvGrpSpPr>
            <p:cNvPr id="12300" name="Group 28"/>
            <p:cNvGrpSpPr/>
            <p:nvPr/>
          </p:nvGrpSpPr>
          <p:grpSpPr bwMode="auto">
            <a:xfrm>
              <a:off x="1009" y="624"/>
              <a:ext cx="1019" cy="587"/>
              <a:chOff x="1009" y="809"/>
              <a:chExt cx="1019" cy="587"/>
            </a:xfrm>
          </p:grpSpPr>
          <p:grpSp>
            <p:nvGrpSpPr>
              <p:cNvPr id="12301" name="Group 29"/>
              <p:cNvGrpSpPr/>
              <p:nvPr/>
            </p:nvGrpSpPr>
            <p:grpSpPr bwMode="auto">
              <a:xfrm>
                <a:off x="1009" y="809"/>
                <a:ext cx="1019" cy="587"/>
                <a:chOff x="1009" y="786"/>
                <a:chExt cx="1019" cy="587"/>
              </a:xfrm>
            </p:grpSpPr>
            <p:graphicFrame>
              <p:nvGraphicFramePr>
                <p:cNvPr id="12303" name="Object 30"/>
                <p:cNvGraphicFramePr>
                  <a:graphicFrameLocks noChangeAspect="1"/>
                </p:cNvGraphicFramePr>
                <p:nvPr/>
              </p:nvGraphicFramePr>
              <p:xfrm>
                <a:off x="1009" y="876"/>
                <a:ext cx="287" cy="324"/>
              </p:xfrm>
              <a:graphic>
                <a:graphicData uri="http://schemas.openxmlformats.org/presentationml/2006/ole">
                  <mc:AlternateContent xmlns:mc="http://schemas.openxmlformats.org/markup-compatibility/2006">
                    <mc:Choice xmlns:v="urn:schemas-microsoft-com:vml" Requires="v">
                      <p:oleObj spid="_x0000_s11829" name="公式" r:id="rId11" imgW="177800" imgH="215900" progId="Equation.3">
                        <p:embed/>
                      </p:oleObj>
                    </mc:Choice>
                    <mc:Fallback>
                      <p:oleObj name="公式" r:id="rId11" imgW="177800" imgH="215900" progId="Equation.3">
                        <p:embed/>
                        <p:pic>
                          <p:nvPicPr>
                            <p:cNvPr id="0" name="图片 117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9" y="876"/>
                              <a:ext cx="287" cy="324"/>
                            </a:xfrm>
                            <a:prstGeom prst="rect">
                              <a:avLst/>
                            </a:prstGeom>
                            <a:noFill/>
                            <a:ln>
                              <a:noFill/>
                            </a:ln>
                            <a:effectLst/>
                          </p:spPr>
                        </p:pic>
                      </p:oleObj>
                    </mc:Fallback>
                  </mc:AlternateContent>
                </a:graphicData>
              </a:graphic>
            </p:graphicFrame>
            <p:sp>
              <p:nvSpPr>
                <p:cNvPr id="12304" name="Line 31"/>
                <p:cNvSpPr>
                  <a:spLocks noChangeShapeType="1"/>
                </p:cNvSpPr>
                <p:nvPr/>
              </p:nvSpPr>
              <p:spPr bwMode="auto">
                <a:xfrm>
                  <a:off x="1248" y="1200"/>
                  <a:ext cx="432" cy="0"/>
                </a:xfrm>
                <a:prstGeom prst="line">
                  <a:avLst/>
                </a:prstGeom>
                <a:noFill/>
                <a:ln w="38100">
                  <a:solidFill>
                    <a:srgbClr val="000000"/>
                  </a:solidFill>
                  <a:round/>
                  <a:tailEnd type="triangle" w="med" len="med"/>
                </a:ln>
              </p:spPr>
              <p:txBody>
                <a:bodyPr wrap="none" anchor="ctr"/>
                <a:lstStyle/>
                <a:p>
                  <a:endParaRPr lang="zh-CN" altLang="en-US">
                    <a:latin typeface="Times New Roman" panose="02020603050405020304" charset="0"/>
                  </a:endParaRPr>
                </a:p>
              </p:txBody>
            </p:sp>
            <p:sp>
              <p:nvSpPr>
                <p:cNvPr id="12305" name="Oval 32"/>
                <p:cNvSpPr>
                  <a:spLocks noChangeArrowheads="1"/>
                </p:cNvSpPr>
                <p:nvPr/>
              </p:nvSpPr>
              <p:spPr bwMode="auto">
                <a:xfrm>
                  <a:off x="1651" y="1056"/>
                  <a:ext cx="317" cy="317"/>
                </a:xfrm>
                <a:prstGeom prst="ellips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2306" name="Text Box 33"/>
                <p:cNvSpPr txBox="1">
                  <a:spLocks noChangeArrowheads="1"/>
                </p:cNvSpPr>
                <p:nvPr/>
              </p:nvSpPr>
              <p:spPr bwMode="auto">
                <a:xfrm>
                  <a:off x="1440" y="786"/>
                  <a:ext cx="58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sz="2800">
                    <a:solidFill>
                      <a:srgbClr val="FF3300"/>
                    </a:solidFill>
                    <a:ea typeface="楷体_GB2312" charset="0"/>
                    <a:cs typeface="楷体_GB2312" charset="0"/>
                  </a:endParaRPr>
                </a:p>
              </p:txBody>
            </p:sp>
            <p:sp>
              <p:nvSpPr>
                <p:cNvPr id="12307" name="Line 34"/>
                <p:cNvSpPr>
                  <a:spLocks noChangeShapeType="1"/>
                </p:cNvSpPr>
                <p:nvPr/>
              </p:nvSpPr>
              <p:spPr bwMode="auto">
                <a:xfrm flipH="1">
                  <a:off x="1680" y="1085"/>
                  <a:ext cx="240" cy="24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2308" name="Line 35"/>
                <p:cNvSpPr>
                  <a:spLocks noChangeShapeType="1"/>
                </p:cNvSpPr>
                <p:nvPr/>
              </p:nvSpPr>
              <p:spPr bwMode="auto">
                <a:xfrm>
                  <a:off x="1702" y="1104"/>
                  <a:ext cx="240" cy="24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12302" name="Rectangle 36"/>
              <p:cNvSpPr>
                <a:spLocks noChangeArrowheads="1"/>
              </p:cNvSpPr>
              <p:nvPr/>
            </p:nvSpPr>
            <p:spPr bwMode="auto">
              <a:xfrm>
                <a:off x="1344" y="960"/>
                <a:ext cx="244" cy="327"/>
              </a:xfrm>
              <a:prstGeom prst="rect">
                <a:avLst/>
              </a:prstGeom>
              <a:noFill/>
              <a:ln>
                <a:noFill/>
              </a:ln>
            </p:spPr>
            <p:txBody>
              <a:bodyPr wrap="none">
                <a:spAutoFit/>
              </a:bodyPr>
              <a:lstStyle/>
              <a:p>
                <a:pPr>
                  <a:spcBef>
                    <a:spcPct val="50000"/>
                  </a:spcBef>
                </a:pPr>
                <a:r>
                  <a:rPr lang="en-US" altLang="zh-CN" sz="2800">
                    <a:solidFill>
                      <a:srgbClr val="FF3300"/>
                    </a:solidFill>
                    <a:latin typeface="Times New Roman" panose="02020603050405020304" charset="0"/>
                    <a:ea typeface="楷体_GB2312" charset="0"/>
                    <a:cs typeface="楷体_GB2312" charset="0"/>
                  </a:rPr>
                  <a:t>+</a:t>
                </a:r>
              </a:p>
            </p:txBody>
          </p:sp>
        </p:grpSp>
      </p:grpSp>
      <p:sp>
        <p:nvSpPr>
          <p:cNvPr id="33" name="Rectangle 6"/>
          <p:cNvSpPr>
            <a:spLocks noChangeArrowheads="1"/>
          </p:cNvSpPr>
          <p:nvPr/>
        </p:nvSpPr>
        <p:spPr bwMode="auto">
          <a:xfrm>
            <a:off x="684213" y="5229225"/>
            <a:ext cx="7824787" cy="946150"/>
          </a:xfrm>
          <a:prstGeom prst="rect">
            <a:avLst/>
          </a:prstGeom>
          <a:noFill/>
          <a:ln w="9525">
            <a:noFill/>
            <a:miter lim="800000"/>
          </a:ln>
          <a:effectLst/>
        </p:spPr>
        <p:txBody>
          <a:bodyPr>
            <a:spAutoFit/>
          </a:bodyPr>
          <a:lstStyle/>
          <a:p>
            <a:r>
              <a:rPr lang="en-US" altLang="zh-CN" sz="2800" b="1" i="0" dirty="0">
                <a:solidFill>
                  <a:srgbClr val="005200"/>
                </a:solidFill>
                <a:effectLst>
                  <a:outerShdw blurRad="38100" dist="38100" dir="2700000" algn="tl">
                    <a:srgbClr val="DDDDDD"/>
                  </a:outerShdw>
                </a:effectLst>
                <a:latin typeface="Times New Roman" panose="02020603050405020304" charset="0"/>
              </a:rPr>
              <a:t>        </a:t>
            </a:r>
            <a:r>
              <a:rPr lang="zh-CN" altLang="en-US" sz="2800" b="1" i="0" dirty="0">
                <a:solidFill>
                  <a:srgbClr val="005200"/>
                </a:solidFill>
                <a:effectLst>
                  <a:outerShdw blurRad="38100" dist="38100" dir="2700000" algn="tl">
                    <a:srgbClr val="DDDDDD"/>
                  </a:outerShdw>
                </a:effectLst>
                <a:latin typeface="Times New Roman" panose="02020603050405020304" charset="0"/>
              </a:rPr>
              <a:t>在放大电路中，出现正反馈将使放大器产生自激振荡，使放大器不能正常工作。</a:t>
            </a:r>
          </a:p>
        </p:txBody>
      </p:sp>
      <p:sp>
        <p:nvSpPr>
          <p:cNvPr id="34" name="Rectangle 4"/>
          <p:cNvSpPr>
            <a:spLocks noChangeArrowheads="1"/>
          </p:cNvSpPr>
          <p:nvPr/>
        </p:nvSpPr>
        <p:spPr bwMode="auto">
          <a:xfrm>
            <a:off x="1246188" y="6223000"/>
            <a:ext cx="6613525" cy="519113"/>
          </a:xfrm>
          <a:prstGeom prst="rect">
            <a:avLst/>
          </a:prstGeom>
          <a:noFill/>
          <a:ln w="9525">
            <a:noFill/>
            <a:miter lim="800000"/>
          </a:ln>
          <a:effectLst/>
        </p:spPr>
        <p:txBody>
          <a:bodyPr wrap="none">
            <a:spAutoFit/>
          </a:bodyPr>
          <a:lstStyle/>
          <a:p>
            <a:pPr algn="ctr">
              <a:spcBef>
                <a:spcPct val="50000"/>
              </a:spcBef>
            </a:pPr>
            <a:r>
              <a:rPr lang="zh-CN" altLang="en-US" sz="2800" b="1" i="0" dirty="0">
                <a:solidFill>
                  <a:srgbClr val="CC0000"/>
                </a:solidFill>
                <a:effectLst>
                  <a:outerShdw blurRad="38100" dist="38100" dir="2700000" algn="tl">
                    <a:srgbClr val="DDDDDD"/>
                  </a:outerShdw>
                </a:effectLst>
                <a:latin typeface="Times New Roman" panose="02020603050405020304" charset="0"/>
              </a:rPr>
              <a:t>在振荡器中引入正反馈，用以产生波形。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13">
                                            <p:txEl>
                                              <p:pRg st="0" end="0"/>
                                            </p:txEl>
                                          </p:spTgt>
                                        </p:tgtEl>
                                        <p:attrNameLst>
                                          <p:attrName>style.visibility</p:attrName>
                                        </p:attrNameLst>
                                      </p:cBhvr>
                                      <p:to>
                                        <p:strVal val="visible"/>
                                      </p:to>
                                    </p:set>
                                    <p:animEffect transition="in" filter="wipe(left)">
                                      <p:cBhvr>
                                        <p:cTn id="7" dur="500"/>
                                        <p:tgtEl>
                                          <p:spTgt spid="1239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14">
                                            <p:txEl>
                                              <p:pRg st="0" end="0"/>
                                            </p:txEl>
                                          </p:spTgt>
                                        </p:tgtEl>
                                        <p:attrNameLst>
                                          <p:attrName>style.visibility</p:attrName>
                                        </p:attrNameLst>
                                      </p:cBhvr>
                                      <p:to>
                                        <p:strVal val="visible"/>
                                      </p:to>
                                    </p:set>
                                    <p:animEffect transition="in" filter="wipe(left)">
                                      <p:cBhvr>
                                        <p:cTn id="12" dur="500"/>
                                        <p:tgtEl>
                                          <p:spTgt spid="1239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3" grpId="0" build="p" autoUpdateAnimBg="0"/>
      <p:bldP spid="123914" grpId="0" build="p" autoUpdateAnimBg="0"/>
      <p:bldP spid="33" grpId="0" autoUpdateAnimBg="0"/>
      <p:bldP spid="3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74688" y="260350"/>
            <a:ext cx="7924800" cy="519113"/>
          </a:xfrm>
          <a:prstGeom prst="rect">
            <a:avLst/>
          </a:prstGeom>
          <a:noFill/>
          <a:ln w="9525">
            <a:noFill/>
            <a:miter lim="800000"/>
          </a:ln>
        </p:spPr>
        <p:txBody>
          <a:bodyPr>
            <a:spAutoFit/>
          </a:bodyPr>
          <a:lstStyle/>
          <a:p>
            <a:r>
              <a:rPr lang="zh-CN" altLang="en-US" sz="2800" b="1" i="0">
                <a:solidFill>
                  <a:srgbClr val="CC0000"/>
                </a:solidFill>
                <a:effectLst>
                  <a:outerShdw blurRad="38100" dist="38100" dir="2700000" algn="tl">
                    <a:srgbClr val="DDDDDD"/>
                  </a:outerShdw>
                </a:effectLst>
                <a:latin typeface="Times New Roman" panose="02020603050405020304"/>
                <a:cs typeface="Times New Roman" panose="02020603050405020304"/>
              </a:rPr>
              <a:t>负反馈：</a:t>
            </a:r>
            <a:r>
              <a:rPr lang="zh-CN" altLang="en-US" sz="2800" b="1" i="0">
                <a:effectLst>
                  <a:outerShdw blurRad="38100" dist="38100" dir="2700000" algn="tl">
                    <a:srgbClr val="DDDDDD"/>
                  </a:outerShdw>
                </a:effectLst>
                <a:latin typeface="Times New Roman" panose="02020603050405020304"/>
                <a:cs typeface="Times New Roman" panose="02020603050405020304"/>
              </a:rPr>
              <a:t>反馈削弱净输入信号，使放大倍数降低。</a:t>
            </a:r>
          </a:p>
        </p:txBody>
      </p:sp>
      <p:sp>
        <p:nvSpPr>
          <p:cNvPr id="5" name="Rectangle 7"/>
          <p:cNvSpPr>
            <a:spLocks noChangeArrowheads="1"/>
          </p:cNvSpPr>
          <p:nvPr/>
        </p:nvSpPr>
        <p:spPr bwMode="auto">
          <a:xfrm>
            <a:off x="600075" y="779463"/>
            <a:ext cx="8220075" cy="519112"/>
          </a:xfrm>
          <a:prstGeom prst="rect">
            <a:avLst/>
          </a:prstGeom>
          <a:noFill/>
          <a:ln w="9525">
            <a:noFill/>
            <a:miter lim="800000"/>
          </a:ln>
          <a:effectLst/>
        </p:spPr>
        <p:txBody>
          <a:bodyPr wrap="none">
            <a:spAutoFit/>
          </a:bodyPr>
          <a:lstStyle/>
          <a:p>
            <a:pPr algn="ctr"/>
            <a:r>
              <a:rPr lang="en-US" altLang="zh-CN" sz="2800" b="1" i="0">
                <a:solidFill>
                  <a:srgbClr val="CC0000"/>
                </a:solidFill>
                <a:effectLst>
                  <a:outerShdw blurRad="38100" dist="38100" dir="2700000" algn="tl">
                    <a:srgbClr val="DDDDDD"/>
                  </a:outerShdw>
                </a:effectLst>
                <a:latin typeface="Times New Roman" panose="02020603050405020304"/>
                <a:cs typeface="Times New Roman" panose="02020603050405020304"/>
              </a:rPr>
              <a:t> </a:t>
            </a:r>
            <a:r>
              <a:rPr lang="zh-CN" altLang="en-US" sz="2800" b="1" i="0">
                <a:solidFill>
                  <a:srgbClr val="CC0000"/>
                </a:solidFill>
                <a:effectLst>
                  <a:outerShdw blurRad="38100" dist="38100" dir="2700000" algn="tl">
                    <a:srgbClr val="DDDDDD"/>
                  </a:outerShdw>
                </a:effectLst>
                <a:latin typeface="Times New Roman" panose="02020603050405020304"/>
                <a:cs typeface="Times New Roman" panose="02020603050405020304"/>
              </a:rPr>
              <a:t>正反馈：</a:t>
            </a:r>
            <a:r>
              <a:rPr lang="zh-CN" altLang="en-US" sz="2800" b="1" i="0">
                <a:solidFill>
                  <a:srgbClr val="000099"/>
                </a:solidFill>
                <a:effectLst>
                  <a:outerShdw blurRad="38100" dist="38100" dir="2700000" algn="tl">
                    <a:srgbClr val="DDDDDD"/>
                  </a:outerShdw>
                </a:effectLst>
                <a:latin typeface="Times New Roman" panose="02020603050405020304"/>
                <a:cs typeface="Times New Roman" panose="02020603050405020304"/>
              </a:rPr>
              <a:t>反馈增强净输入信号，使放大倍数提高。</a:t>
            </a:r>
          </a:p>
        </p:txBody>
      </p:sp>
      <p:sp>
        <p:nvSpPr>
          <p:cNvPr id="2" name="矩形 1"/>
          <p:cNvSpPr/>
          <p:nvPr/>
        </p:nvSpPr>
        <p:spPr>
          <a:xfrm>
            <a:off x="684213" y="1268413"/>
            <a:ext cx="4895850" cy="523875"/>
          </a:xfrm>
          <a:prstGeom prst="rect">
            <a:avLst/>
          </a:prstGeom>
        </p:spPr>
        <p:txBody>
          <a:bodyPr>
            <a:spAutoFit/>
          </a:bodyPr>
          <a:lstStyle/>
          <a:p>
            <a:pPr>
              <a:spcBef>
                <a:spcPct val="10000"/>
              </a:spcBef>
            </a:pP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利用瞬时极性法判断负反馈</a:t>
            </a:r>
          </a:p>
        </p:txBody>
      </p:sp>
      <p:grpSp>
        <p:nvGrpSpPr>
          <p:cNvPr id="9" name="Group 2"/>
          <p:cNvGrpSpPr/>
          <p:nvPr/>
        </p:nvGrpSpPr>
        <p:grpSpPr bwMode="auto">
          <a:xfrm>
            <a:off x="5597525" y="4351338"/>
            <a:ext cx="2228850" cy="2133600"/>
            <a:chOff x="3450" y="2544"/>
            <a:chExt cx="1404" cy="1344"/>
          </a:xfrm>
        </p:grpSpPr>
        <p:sp>
          <p:nvSpPr>
            <p:cNvPr id="13353" name="Line 3"/>
            <p:cNvSpPr>
              <a:spLocks noChangeShapeType="1"/>
            </p:cNvSpPr>
            <p:nvPr/>
          </p:nvSpPr>
          <p:spPr bwMode="auto">
            <a:xfrm>
              <a:off x="3878" y="3134"/>
              <a:ext cx="0" cy="201"/>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54" name="Line 4"/>
            <p:cNvSpPr>
              <a:spLocks noChangeShapeType="1"/>
            </p:cNvSpPr>
            <p:nvPr/>
          </p:nvSpPr>
          <p:spPr bwMode="auto">
            <a:xfrm flipV="1">
              <a:off x="3878" y="3126"/>
              <a:ext cx="148" cy="97"/>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55" name="Line 5"/>
            <p:cNvSpPr>
              <a:spLocks noChangeShapeType="1"/>
            </p:cNvSpPr>
            <p:nvPr/>
          </p:nvSpPr>
          <p:spPr bwMode="auto">
            <a:xfrm>
              <a:off x="3883" y="3284"/>
              <a:ext cx="143" cy="92"/>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3356" name="Line 6"/>
            <p:cNvSpPr>
              <a:spLocks noChangeShapeType="1"/>
            </p:cNvSpPr>
            <p:nvPr/>
          </p:nvSpPr>
          <p:spPr bwMode="auto">
            <a:xfrm>
              <a:off x="4008" y="3343"/>
              <a:ext cx="0" cy="545"/>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3357" name="Line 7"/>
            <p:cNvSpPr>
              <a:spLocks noChangeShapeType="1"/>
            </p:cNvSpPr>
            <p:nvPr/>
          </p:nvSpPr>
          <p:spPr bwMode="auto">
            <a:xfrm flipV="1">
              <a:off x="4017" y="2568"/>
              <a:ext cx="0" cy="59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3358" name="Line 8"/>
            <p:cNvSpPr>
              <a:spLocks noChangeShapeType="1"/>
            </p:cNvSpPr>
            <p:nvPr/>
          </p:nvSpPr>
          <p:spPr bwMode="auto">
            <a:xfrm>
              <a:off x="4008" y="3020"/>
              <a:ext cx="753"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59" name="Oval 9"/>
            <p:cNvSpPr>
              <a:spLocks noChangeArrowheads="1"/>
            </p:cNvSpPr>
            <p:nvPr/>
          </p:nvSpPr>
          <p:spPr bwMode="auto">
            <a:xfrm>
              <a:off x="4771" y="2544"/>
              <a:ext cx="36"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60" name="Oval 10"/>
            <p:cNvSpPr>
              <a:spLocks noChangeArrowheads="1"/>
            </p:cNvSpPr>
            <p:nvPr/>
          </p:nvSpPr>
          <p:spPr bwMode="auto">
            <a:xfrm>
              <a:off x="4762" y="2996"/>
              <a:ext cx="36"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61" name="Oval 11"/>
            <p:cNvSpPr>
              <a:spLocks noChangeArrowheads="1"/>
            </p:cNvSpPr>
            <p:nvPr/>
          </p:nvSpPr>
          <p:spPr bwMode="auto">
            <a:xfrm>
              <a:off x="4817" y="3856"/>
              <a:ext cx="37" cy="31"/>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62" name="Rectangle 12"/>
            <p:cNvSpPr>
              <a:spLocks noChangeArrowheads="1"/>
            </p:cNvSpPr>
            <p:nvPr/>
          </p:nvSpPr>
          <p:spPr bwMode="auto">
            <a:xfrm>
              <a:off x="3980" y="2673"/>
              <a:ext cx="65" cy="194"/>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3363" name="Rectangle 13"/>
            <p:cNvSpPr>
              <a:spLocks noChangeArrowheads="1"/>
            </p:cNvSpPr>
            <p:nvPr/>
          </p:nvSpPr>
          <p:spPr bwMode="auto">
            <a:xfrm>
              <a:off x="3971" y="3550"/>
              <a:ext cx="65" cy="194"/>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grpSp>
          <p:nvGrpSpPr>
            <p:cNvPr id="13364" name="Group 14"/>
            <p:cNvGrpSpPr/>
            <p:nvPr/>
          </p:nvGrpSpPr>
          <p:grpSpPr bwMode="auto">
            <a:xfrm>
              <a:off x="4315" y="2927"/>
              <a:ext cx="79" cy="174"/>
              <a:chOff x="2256" y="3174"/>
              <a:chExt cx="102" cy="258"/>
            </a:xfrm>
          </p:grpSpPr>
          <p:sp>
            <p:nvSpPr>
              <p:cNvPr id="13370" name="Rectangle 15"/>
              <p:cNvSpPr>
                <a:spLocks noChangeArrowheads="1"/>
              </p:cNvSpPr>
              <p:nvPr/>
            </p:nvSpPr>
            <p:spPr bwMode="auto">
              <a:xfrm>
                <a:off x="2268" y="3186"/>
                <a:ext cx="84" cy="234"/>
              </a:xfrm>
              <a:prstGeom prst="rect">
                <a:avLst/>
              </a:prstGeom>
              <a:solidFill>
                <a:srgbClr val="FFFFF7"/>
              </a:solidFill>
              <a:ln w="38100">
                <a:solidFill>
                  <a:schemeClr val="bg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3371" name="Line 16"/>
              <p:cNvSpPr>
                <a:spLocks noChangeShapeType="1"/>
              </p:cNvSpPr>
              <p:nvPr/>
            </p:nvSpPr>
            <p:spPr bwMode="auto">
              <a:xfrm>
                <a:off x="2256"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72" name="Line 17"/>
              <p:cNvSpPr>
                <a:spLocks noChangeShapeType="1"/>
              </p:cNvSpPr>
              <p:nvPr/>
            </p:nvSpPr>
            <p:spPr bwMode="auto">
              <a:xfrm>
                <a:off x="2358"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3365" name="Line 18"/>
            <p:cNvSpPr>
              <a:spLocks noChangeShapeType="1"/>
            </p:cNvSpPr>
            <p:nvPr/>
          </p:nvSpPr>
          <p:spPr bwMode="auto">
            <a:xfrm flipH="1">
              <a:off x="3720" y="3872"/>
              <a:ext cx="1087"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66" name="Line 19"/>
            <p:cNvSpPr>
              <a:spLocks noChangeShapeType="1"/>
            </p:cNvSpPr>
            <p:nvPr/>
          </p:nvSpPr>
          <p:spPr bwMode="auto">
            <a:xfrm flipH="1">
              <a:off x="3720" y="2568"/>
              <a:ext cx="1041"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67" name="Line 20"/>
            <p:cNvSpPr>
              <a:spLocks noChangeShapeType="1"/>
            </p:cNvSpPr>
            <p:nvPr/>
          </p:nvSpPr>
          <p:spPr bwMode="auto">
            <a:xfrm flipH="1">
              <a:off x="3450" y="2568"/>
              <a:ext cx="465"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3368" name="Line 21"/>
            <p:cNvSpPr>
              <a:spLocks noChangeShapeType="1"/>
            </p:cNvSpPr>
            <p:nvPr/>
          </p:nvSpPr>
          <p:spPr bwMode="auto">
            <a:xfrm flipH="1">
              <a:off x="3450" y="3869"/>
              <a:ext cx="465"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3369" name="Line 22"/>
            <p:cNvSpPr>
              <a:spLocks noChangeShapeType="1"/>
            </p:cNvSpPr>
            <p:nvPr/>
          </p:nvSpPr>
          <p:spPr bwMode="auto">
            <a:xfrm>
              <a:off x="3600" y="3254"/>
              <a:ext cx="288"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nvGrpSpPr>
          <p:cNvPr id="30" name="Group 23"/>
          <p:cNvGrpSpPr/>
          <p:nvPr/>
        </p:nvGrpSpPr>
        <p:grpSpPr bwMode="auto">
          <a:xfrm>
            <a:off x="1187450" y="4303713"/>
            <a:ext cx="2667000" cy="2190750"/>
            <a:chOff x="672" y="2514"/>
            <a:chExt cx="1680" cy="1380"/>
          </a:xfrm>
        </p:grpSpPr>
        <p:sp>
          <p:nvSpPr>
            <p:cNvPr id="13326" name="Line 24"/>
            <p:cNvSpPr>
              <a:spLocks noChangeShapeType="1"/>
            </p:cNvSpPr>
            <p:nvPr/>
          </p:nvSpPr>
          <p:spPr bwMode="auto">
            <a:xfrm>
              <a:off x="1184" y="3116"/>
              <a:ext cx="0" cy="207"/>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27" name="Line 25"/>
            <p:cNvSpPr>
              <a:spLocks noChangeShapeType="1"/>
            </p:cNvSpPr>
            <p:nvPr/>
          </p:nvSpPr>
          <p:spPr bwMode="auto">
            <a:xfrm flipV="1">
              <a:off x="1184" y="3083"/>
              <a:ext cx="178" cy="10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28" name="Line 26"/>
            <p:cNvSpPr>
              <a:spLocks noChangeShapeType="1"/>
            </p:cNvSpPr>
            <p:nvPr/>
          </p:nvSpPr>
          <p:spPr bwMode="auto">
            <a:xfrm>
              <a:off x="1190" y="3265"/>
              <a:ext cx="172" cy="95"/>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3329" name="Line 27"/>
            <p:cNvSpPr>
              <a:spLocks noChangeShapeType="1"/>
            </p:cNvSpPr>
            <p:nvPr/>
          </p:nvSpPr>
          <p:spPr bwMode="auto">
            <a:xfrm>
              <a:off x="1340" y="3334"/>
              <a:ext cx="0" cy="56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3330" name="Line 28"/>
            <p:cNvSpPr>
              <a:spLocks noChangeShapeType="1"/>
            </p:cNvSpPr>
            <p:nvPr/>
          </p:nvSpPr>
          <p:spPr bwMode="auto">
            <a:xfrm flipV="1">
              <a:off x="1351" y="2539"/>
              <a:ext cx="0" cy="581"/>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3331" name="Line 29"/>
            <p:cNvSpPr>
              <a:spLocks noChangeShapeType="1"/>
            </p:cNvSpPr>
            <p:nvPr/>
          </p:nvSpPr>
          <p:spPr bwMode="auto">
            <a:xfrm>
              <a:off x="1340" y="3001"/>
              <a:ext cx="901"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32" name="Oval 30"/>
            <p:cNvSpPr>
              <a:spLocks noChangeArrowheads="1"/>
            </p:cNvSpPr>
            <p:nvPr/>
          </p:nvSpPr>
          <p:spPr bwMode="auto">
            <a:xfrm>
              <a:off x="2253" y="2514"/>
              <a:ext cx="43"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33" name="Oval 31"/>
            <p:cNvSpPr>
              <a:spLocks noChangeArrowheads="1"/>
            </p:cNvSpPr>
            <p:nvPr/>
          </p:nvSpPr>
          <p:spPr bwMode="auto">
            <a:xfrm>
              <a:off x="2242" y="2976"/>
              <a:ext cx="43"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34" name="Oval 32"/>
            <p:cNvSpPr>
              <a:spLocks noChangeArrowheads="1"/>
            </p:cNvSpPr>
            <p:nvPr/>
          </p:nvSpPr>
          <p:spPr bwMode="auto">
            <a:xfrm>
              <a:off x="2308" y="3855"/>
              <a:ext cx="44" cy="33"/>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35" name="Rectangle 33"/>
            <p:cNvSpPr>
              <a:spLocks noChangeArrowheads="1"/>
            </p:cNvSpPr>
            <p:nvPr/>
          </p:nvSpPr>
          <p:spPr bwMode="auto">
            <a:xfrm>
              <a:off x="1306" y="2646"/>
              <a:ext cx="78" cy="198"/>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3336" name="Rectangle 34"/>
            <p:cNvSpPr>
              <a:spLocks noChangeArrowheads="1"/>
            </p:cNvSpPr>
            <p:nvPr/>
          </p:nvSpPr>
          <p:spPr bwMode="auto">
            <a:xfrm>
              <a:off x="1295" y="3546"/>
              <a:ext cx="78" cy="198"/>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grpSp>
          <p:nvGrpSpPr>
            <p:cNvPr id="13337" name="Group 35"/>
            <p:cNvGrpSpPr/>
            <p:nvPr/>
          </p:nvGrpSpPr>
          <p:grpSpPr bwMode="auto">
            <a:xfrm rot="-5400000">
              <a:off x="1569" y="3470"/>
              <a:ext cx="70" cy="239"/>
              <a:chOff x="2254" y="3167"/>
              <a:chExt cx="102" cy="258"/>
            </a:xfrm>
          </p:grpSpPr>
          <p:sp>
            <p:nvSpPr>
              <p:cNvPr id="13350" name="Rectangle 36"/>
              <p:cNvSpPr>
                <a:spLocks noChangeArrowheads="1"/>
              </p:cNvSpPr>
              <p:nvPr/>
            </p:nvSpPr>
            <p:spPr bwMode="auto">
              <a:xfrm>
                <a:off x="2266" y="3179"/>
                <a:ext cx="85" cy="231"/>
              </a:xfrm>
              <a:prstGeom prst="rect">
                <a:avLst/>
              </a:prstGeom>
              <a:solidFill>
                <a:srgbClr val="FFFFF7"/>
              </a:solidFill>
              <a:ln w="38100">
                <a:solidFill>
                  <a:schemeClr val="bg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3351" name="Line 37"/>
              <p:cNvSpPr>
                <a:spLocks noChangeShapeType="1"/>
              </p:cNvSpPr>
              <p:nvPr/>
            </p:nvSpPr>
            <p:spPr bwMode="auto">
              <a:xfrm>
                <a:off x="2254" y="316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52" name="Line 38"/>
              <p:cNvSpPr>
                <a:spLocks noChangeShapeType="1"/>
              </p:cNvSpPr>
              <p:nvPr/>
            </p:nvSpPr>
            <p:spPr bwMode="auto">
              <a:xfrm>
                <a:off x="2356" y="316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grpSp>
          <p:nvGrpSpPr>
            <p:cNvPr id="13338" name="Group 39"/>
            <p:cNvGrpSpPr/>
            <p:nvPr/>
          </p:nvGrpSpPr>
          <p:grpSpPr bwMode="auto">
            <a:xfrm>
              <a:off x="1707" y="2906"/>
              <a:ext cx="94" cy="177"/>
              <a:chOff x="2256" y="3174"/>
              <a:chExt cx="102" cy="258"/>
            </a:xfrm>
          </p:grpSpPr>
          <p:sp>
            <p:nvSpPr>
              <p:cNvPr id="13347" name="Rectangle 40"/>
              <p:cNvSpPr>
                <a:spLocks noChangeArrowheads="1"/>
              </p:cNvSpPr>
              <p:nvPr/>
            </p:nvSpPr>
            <p:spPr bwMode="auto">
              <a:xfrm>
                <a:off x="2268" y="3186"/>
                <a:ext cx="84" cy="235"/>
              </a:xfrm>
              <a:prstGeom prst="rect">
                <a:avLst/>
              </a:prstGeom>
              <a:solidFill>
                <a:srgbClr val="FFFFF7"/>
              </a:solidFill>
              <a:ln w="38100">
                <a:solidFill>
                  <a:schemeClr val="bg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3348" name="Line 41"/>
              <p:cNvSpPr>
                <a:spLocks noChangeShapeType="1"/>
              </p:cNvSpPr>
              <p:nvPr/>
            </p:nvSpPr>
            <p:spPr bwMode="auto">
              <a:xfrm>
                <a:off x="2256"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49" name="Line 42"/>
              <p:cNvSpPr>
                <a:spLocks noChangeShapeType="1"/>
              </p:cNvSpPr>
              <p:nvPr/>
            </p:nvSpPr>
            <p:spPr bwMode="auto">
              <a:xfrm>
                <a:off x="2358"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3339" name="Line 43"/>
            <p:cNvSpPr>
              <a:spLocks noChangeShapeType="1"/>
            </p:cNvSpPr>
            <p:nvPr/>
          </p:nvSpPr>
          <p:spPr bwMode="auto">
            <a:xfrm>
              <a:off x="1340" y="3397"/>
              <a:ext cx="278"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40" name="Line 44"/>
            <p:cNvSpPr>
              <a:spLocks noChangeShapeType="1"/>
            </p:cNvSpPr>
            <p:nvPr/>
          </p:nvSpPr>
          <p:spPr bwMode="auto">
            <a:xfrm>
              <a:off x="1607" y="3397"/>
              <a:ext cx="0" cy="157"/>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41" name="Line 45"/>
            <p:cNvSpPr>
              <a:spLocks noChangeShapeType="1"/>
            </p:cNvSpPr>
            <p:nvPr/>
          </p:nvSpPr>
          <p:spPr bwMode="auto">
            <a:xfrm>
              <a:off x="1607" y="3620"/>
              <a:ext cx="0" cy="252"/>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42" name="Line 46"/>
            <p:cNvSpPr>
              <a:spLocks noChangeShapeType="1"/>
            </p:cNvSpPr>
            <p:nvPr/>
          </p:nvSpPr>
          <p:spPr bwMode="auto">
            <a:xfrm flipH="1">
              <a:off x="995" y="3872"/>
              <a:ext cx="1301"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43" name="Line 47"/>
            <p:cNvSpPr>
              <a:spLocks noChangeShapeType="1"/>
            </p:cNvSpPr>
            <p:nvPr/>
          </p:nvSpPr>
          <p:spPr bwMode="auto">
            <a:xfrm flipH="1">
              <a:off x="995" y="2539"/>
              <a:ext cx="1246"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3344" name="Line 48"/>
            <p:cNvSpPr>
              <a:spLocks noChangeShapeType="1"/>
            </p:cNvSpPr>
            <p:nvPr/>
          </p:nvSpPr>
          <p:spPr bwMode="auto">
            <a:xfrm flipH="1">
              <a:off x="672" y="2539"/>
              <a:ext cx="556"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3345" name="Line 49"/>
            <p:cNvSpPr>
              <a:spLocks noChangeShapeType="1"/>
            </p:cNvSpPr>
            <p:nvPr/>
          </p:nvSpPr>
          <p:spPr bwMode="auto">
            <a:xfrm flipH="1">
              <a:off x="672" y="3869"/>
              <a:ext cx="556"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3346" name="Line 50"/>
            <p:cNvSpPr>
              <a:spLocks noChangeShapeType="1"/>
            </p:cNvSpPr>
            <p:nvPr/>
          </p:nvSpPr>
          <p:spPr bwMode="auto">
            <a:xfrm>
              <a:off x="879" y="3224"/>
              <a:ext cx="312"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58" name="Text Box 52"/>
          <p:cNvSpPr txBox="1">
            <a:spLocks noChangeArrowheads="1"/>
          </p:cNvSpPr>
          <p:nvPr/>
        </p:nvSpPr>
        <p:spPr bwMode="auto">
          <a:xfrm>
            <a:off x="1644650" y="4991100"/>
            <a:ext cx="533400" cy="57943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solidFill>
                  <a:srgbClr val="FF6600"/>
                </a:solidFill>
                <a:latin typeface="Times New Roman" panose="02020603050405020304"/>
                <a:ea typeface="楷体_GB2312" charset="0"/>
                <a:cs typeface="Times New Roman" panose="02020603050405020304"/>
              </a:rPr>
              <a:t>+</a:t>
            </a:r>
          </a:p>
        </p:txBody>
      </p:sp>
      <p:sp>
        <p:nvSpPr>
          <p:cNvPr id="59" name="Text Box 53"/>
          <p:cNvSpPr txBox="1">
            <a:spLocks noChangeArrowheads="1"/>
          </p:cNvSpPr>
          <p:nvPr/>
        </p:nvSpPr>
        <p:spPr bwMode="auto">
          <a:xfrm>
            <a:off x="5835650" y="4991100"/>
            <a:ext cx="533400" cy="57943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solidFill>
                  <a:srgbClr val="FF6600"/>
                </a:solidFill>
                <a:latin typeface="Times New Roman" panose="02020603050405020304"/>
                <a:ea typeface="楷体_GB2312" charset="0"/>
                <a:cs typeface="Times New Roman" panose="02020603050405020304"/>
              </a:rPr>
              <a:t>+</a:t>
            </a:r>
          </a:p>
        </p:txBody>
      </p:sp>
      <p:sp>
        <p:nvSpPr>
          <p:cNvPr id="60" name="Text Box 54"/>
          <p:cNvSpPr txBox="1">
            <a:spLocks noChangeArrowheads="1"/>
          </p:cNvSpPr>
          <p:nvPr/>
        </p:nvSpPr>
        <p:spPr bwMode="auto">
          <a:xfrm>
            <a:off x="2178050" y="4656138"/>
            <a:ext cx="838200" cy="57943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a:solidFill>
                  <a:srgbClr val="FF6600"/>
                </a:solidFill>
                <a:latin typeface="Times New Roman" panose="02020603050405020304"/>
                <a:ea typeface="楷体_GB2312" charset="0"/>
                <a:cs typeface="Times New Roman" panose="02020603050405020304"/>
              </a:rPr>
              <a:t>－</a:t>
            </a:r>
          </a:p>
        </p:txBody>
      </p:sp>
      <p:sp>
        <p:nvSpPr>
          <p:cNvPr id="61" name="Text Box 55"/>
          <p:cNvSpPr txBox="1">
            <a:spLocks noChangeArrowheads="1"/>
          </p:cNvSpPr>
          <p:nvPr/>
        </p:nvSpPr>
        <p:spPr bwMode="auto">
          <a:xfrm>
            <a:off x="6064250" y="5524500"/>
            <a:ext cx="838200" cy="57943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solidFill>
                  <a:srgbClr val="FF6600"/>
                </a:solidFill>
                <a:latin typeface="Times New Roman" panose="02020603050405020304"/>
                <a:ea typeface="楷体_GB2312" charset="0"/>
                <a:cs typeface="Times New Roman" panose="02020603050405020304"/>
              </a:rPr>
              <a:t>+</a:t>
            </a:r>
          </a:p>
        </p:txBody>
      </p:sp>
      <p:sp>
        <p:nvSpPr>
          <p:cNvPr id="62" name="Line 56"/>
          <p:cNvSpPr>
            <a:spLocks noChangeShapeType="1"/>
          </p:cNvSpPr>
          <p:nvPr/>
        </p:nvSpPr>
        <p:spPr bwMode="auto">
          <a:xfrm>
            <a:off x="4616450" y="4292600"/>
            <a:ext cx="0" cy="2497138"/>
          </a:xfrm>
          <a:prstGeom prst="line">
            <a:avLst/>
          </a:prstGeom>
          <a:noFill/>
          <a:ln w="76200" cmpd="tri">
            <a:solidFill>
              <a:srgbClr val="131C9E"/>
            </a:solidFill>
            <a:round/>
          </a:ln>
        </p:spPr>
        <p:txBody>
          <a:bodyPr wrap="none" anchor="ctr"/>
          <a:lstStyle/>
          <a:p>
            <a:endParaRPr lang="zh-CN" altLang="en-US" b="1">
              <a:latin typeface="Times New Roman" panose="02020603050405020304"/>
              <a:cs typeface="Times New Roman" panose="02020603050405020304"/>
            </a:endParaRPr>
          </a:p>
        </p:txBody>
      </p:sp>
      <p:sp>
        <p:nvSpPr>
          <p:cNvPr id="63" name="Rectangle 61"/>
          <p:cNvSpPr>
            <a:spLocks noChangeArrowheads="1"/>
          </p:cNvSpPr>
          <p:nvPr/>
        </p:nvSpPr>
        <p:spPr bwMode="auto">
          <a:xfrm>
            <a:off x="671513" y="1789113"/>
            <a:ext cx="8077200" cy="1200150"/>
          </a:xfrm>
          <a:prstGeom prst="rect">
            <a:avLst/>
          </a:prstGeom>
          <a:noFill/>
          <a:ln w="9525">
            <a:noFill/>
            <a:miter lim="800000"/>
          </a:ln>
          <a:effectLst/>
        </p:spPr>
        <p:txBody>
          <a:bodyPr>
            <a:spAutoFit/>
          </a:bodyPr>
          <a:lstStyle/>
          <a:p>
            <a:pPr>
              <a:spcBef>
                <a:spcPct val="50000"/>
              </a:spcBef>
            </a:pPr>
            <a:r>
              <a:rPr lang="en-US" altLang="zh-CN" sz="2400" b="1" i="0" dirty="0">
                <a:effectLst>
                  <a:outerShdw blurRad="38100" dist="38100" dir="2700000" algn="tl">
                    <a:srgbClr val="DDDDDD"/>
                  </a:outerShdw>
                </a:effectLst>
                <a:latin typeface="Times New Roman" panose="02020603050405020304"/>
                <a:cs typeface="Times New Roman" panose="02020603050405020304"/>
              </a:rPr>
              <a:t>    (1)</a:t>
            </a:r>
            <a:r>
              <a:rPr lang="zh-CN" altLang="en-US" sz="2400" b="1" i="0" dirty="0">
                <a:effectLst>
                  <a:outerShdw blurRad="38100" dist="38100" dir="2700000" algn="tl">
                    <a:srgbClr val="DDDDDD"/>
                  </a:outerShdw>
                </a:effectLst>
                <a:latin typeface="Times New Roman" panose="02020603050405020304"/>
                <a:cs typeface="Times New Roman" panose="02020603050405020304"/>
              </a:rPr>
              <a:t>设接“地”参考点的电位为零，在某点对“地”电压（即电位）的正半周，该点交流电位的瞬时极性为正；在负半周则为负。</a:t>
            </a:r>
            <a:endParaRPr lang="zh-CN" altLang="en-US" sz="2400" b="1" i="0" dirty="0">
              <a:solidFill>
                <a:schemeClr val="tx2"/>
              </a:solidFill>
              <a:effectLst>
                <a:outerShdw blurRad="38100" dist="38100" dir="2700000" algn="tl">
                  <a:srgbClr val="DDDDDD"/>
                </a:outerShdw>
              </a:effectLst>
              <a:latin typeface="Times New Roman" panose="02020603050405020304"/>
              <a:cs typeface="Times New Roman" panose="02020603050405020304"/>
            </a:endParaRPr>
          </a:p>
        </p:txBody>
      </p:sp>
      <p:sp>
        <p:nvSpPr>
          <p:cNvPr id="64" name="Rectangle 62"/>
          <p:cNvSpPr>
            <a:spLocks noChangeArrowheads="1"/>
          </p:cNvSpPr>
          <p:nvPr/>
        </p:nvSpPr>
        <p:spPr bwMode="auto">
          <a:xfrm>
            <a:off x="693738" y="2924175"/>
            <a:ext cx="7924800" cy="1201738"/>
          </a:xfrm>
          <a:prstGeom prst="rect">
            <a:avLst/>
          </a:prstGeom>
          <a:noFill/>
          <a:ln w="9525">
            <a:noFill/>
            <a:miter lim="800000"/>
          </a:ln>
          <a:effectLst/>
        </p:spPr>
        <p:txBody>
          <a:bodyPr>
            <a:spAutoFit/>
          </a:bodyPr>
          <a:lstStyle/>
          <a:p>
            <a:pPr>
              <a:spcBef>
                <a:spcPct val="50000"/>
              </a:spcBef>
            </a:pPr>
            <a:r>
              <a:rPr lang="en-US" altLang="zh-CN" sz="2400" b="1" i="0" dirty="0">
                <a:effectLst>
                  <a:outerShdw blurRad="38100" dist="38100" dir="2700000" algn="tl">
                    <a:srgbClr val="DDDDDD"/>
                  </a:outerShdw>
                </a:effectLst>
                <a:latin typeface="Times New Roman" panose="02020603050405020304"/>
                <a:cs typeface="Times New Roman" panose="02020603050405020304"/>
              </a:rPr>
              <a:t>    (2)</a:t>
            </a:r>
            <a:r>
              <a:rPr lang="zh-CN" altLang="en-US" sz="2400" b="1" i="0" dirty="0">
                <a:effectLst>
                  <a:outerShdw blurRad="38100" dist="38100" dir="2700000" algn="tl">
                    <a:srgbClr val="DDDDDD"/>
                  </a:outerShdw>
                </a:effectLst>
                <a:latin typeface="Times New Roman" panose="02020603050405020304"/>
                <a:cs typeface="Times New Roman" panose="02020603050405020304"/>
              </a:rPr>
              <a:t>设基极瞬时极性为正，</a:t>
            </a:r>
            <a:r>
              <a:rPr lang="zh-CN" altLang="en-US" sz="24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根据</a:t>
            </a:r>
            <a:r>
              <a:rPr lang="zh-CN" altLang="en-US" sz="2400" b="1" i="0" dirty="0">
                <a:solidFill>
                  <a:srgbClr val="FF0000"/>
                </a:solidFill>
                <a:effectLst>
                  <a:outerShdw blurRad="38100" dist="38100" dir="2700000" algn="tl">
                    <a:srgbClr val="DDDDDD"/>
                  </a:outerShdw>
                </a:effectLst>
                <a:latin typeface="Times New Roman" panose="02020603050405020304"/>
                <a:cs typeface="Times New Roman" panose="02020603050405020304"/>
              </a:rPr>
              <a:t>集电极</a:t>
            </a:r>
            <a:r>
              <a:rPr lang="zh-CN" altLang="en-US" sz="24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瞬时极性</a:t>
            </a:r>
            <a:r>
              <a:rPr lang="zh-CN" altLang="en-US" sz="2400" b="1" i="0" dirty="0">
                <a:solidFill>
                  <a:srgbClr val="FF0000"/>
                </a:solidFill>
                <a:effectLst>
                  <a:outerShdw blurRad="38100" dist="38100" dir="2700000" algn="tl">
                    <a:srgbClr val="DDDDDD"/>
                  </a:outerShdw>
                </a:effectLst>
                <a:latin typeface="Times New Roman" panose="02020603050405020304"/>
                <a:cs typeface="Times New Roman" panose="02020603050405020304"/>
              </a:rPr>
              <a:t>与基极相反</a:t>
            </a:r>
            <a:r>
              <a:rPr lang="zh-CN" altLang="en-US" sz="2400" b="1" i="0" dirty="0">
                <a:solidFill>
                  <a:srgbClr val="FF6600"/>
                </a:solidFill>
                <a:effectLst>
                  <a:outerShdw blurRad="38100" dist="38100" dir="2700000" algn="tl">
                    <a:srgbClr val="DDDDDD"/>
                  </a:outerShdw>
                </a:effectLst>
                <a:latin typeface="Times New Roman" panose="02020603050405020304"/>
                <a:cs typeface="Times New Roman" panose="02020603050405020304"/>
              </a:rPr>
              <a:t>、</a:t>
            </a:r>
            <a:r>
              <a:rPr lang="zh-CN" altLang="en-US" sz="2400" b="1" i="0" dirty="0">
                <a:solidFill>
                  <a:srgbClr val="FF0000"/>
                </a:solidFill>
                <a:effectLst>
                  <a:outerShdw blurRad="38100" dist="38100" dir="2700000" algn="tl">
                    <a:srgbClr val="DDDDDD"/>
                  </a:outerShdw>
                </a:effectLst>
                <a:latin typeface="Times New Roman" panose="02020603050405020304"/>
                <a:cs typeface="Times New Roman" panose="02020603050405020304"/>
              </a:rPr>
              <a:t>发射极</a:t>
            </a:r>
            <a:r>
              <a:rPr lang="en-US" altLang="zh-CN" sz="2400" b="1" i="0" dirty="0">
                <a:solidFill>
                  <a:srgbClr val="003399"/>
                </a:solidFill>
                <a:effectLst>
                  <a:outerShdw blurRad="38100" dist="38100" dir="2700000" algn="tl">
                    <a:srgbClr val="DDDDDD"/>
                  </a:outerShdw>
                </a:effectLst>
                <a:latin typeface="Times New Roman" panose="02020603050405020304"/>
                <a:cs typeface="Times New Roman" panose="02020603050405020304"/>
              </a:rPr>
              <a:t>(</a:t>
            </a:r>
            <a:r>
              <a:rPr lang="zh-CN" altLang="en-US" sz="2400" b="1" i="0" dirty="0">
                <a:solidFill>
                  <a:srgbClr val="003399"/>
                </a:solidFill>
                <a:effectLst>
                  <a:outerShdw blurRad="38100" dist="38100" dir="2700000" algn="tl">
                    <a:srgbClr val="DDDDDD"/>
                  </a:outerShdw>
                </a:effectLst>
                <a:latin typeface="Times New Roman" panose="02020603050405020304"/>
                <a:cs typeface="Times New Roman" panose="02020603050405020304"/>
              </a:rPr>
              <a:t>接有发射极电阻而无旁路电容时</a:t>
            </a:r>
            <a:r>
              <a:rPr lang="en-US" altLang="zh-CN" sz="2400" b="1" i="0" dirty="0">
                <a:solidFill>
                  <a:srgbClr val="003399"/>
                </a:solidFill>
                <a:effectLst>
                  <a:outerShdw blurRad="38100" dist="38100" dir="2700000" algn="tl">
                    <a:srgbClr val="DDDDDD"/>
                  </a:outerShdw>
                </a:effectLst>
                <a:latin typeface="Times New Roman" panose="02020603050405020304"/>
                <a:cs typeface="Times New Roman" panose="02020603050405020304"/>
              </a:rPr>
              <a:t>)</a:t>
            </a:r>
            <a:r>
              <a:rPr lang="zh-CN" altLang="en-US" sz="24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瞬时极性</a:t>
            </a:r>
            <a:r>
              <a:rPr lang="zh-CN" altLang="en-US" sz="2400" b="1" i="0" dirty="0">
                <a:solidFill>
                  <a:srgbClr val="FF0000"/>
                </a:solidFill>
                <a:effectLst>
                  <a:outerShdw blurRad="38100" dist="38100" dir="2700000" algn="tl">
                    <a:srgbClr val="DDDDDD"/>
                  </a:outerShdw>
                </a:effectLst>
                <a:latin typeface="Times New Roman" panose="02020603050405020304"/>
                <a:cs typeface="Times New Roman" panose="02020603050405020304"/>
              </a:rPr>
              <a:t>与基极相同</a:t>
            </a:r>
            <a:r>
              <a:rPr lang="zh-CN" altLang="en-US" sz="24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的原则</a:t>
            </a:r>
            <a:r>
              <a:rPr lang="zh-CN" altLang="en-US" sz="2400" b="1" i="0" dirty="0">
                <a:effectLst>
                  <a:outerShdw blurRad="38100" dist="38100" dir="2700000" algn="tl">
                    <a:srgbClr val="DDDDDD"/>
                  </a:outerShdw>
                </a:effectLst>
                <a:latin typeface="Times New Roman" panose="02020603050405020304"/>
                <a:cs typeface="Times New Roman" panose="02020603050405020304"/>
              </a:rPr>
              <a:t>，标出相关各点的</a:t>
            </a:r>
            <a:r>
              <a:rPr lang="zh-CN" altLang="en-US" sz="2400" b="1" i="0" dirty="0">
                <a:solidFill>
                  <a:schemeClr val="tx2"/>
                </a:solidFill>
                <a:effectLst>
                  <a:outerShdw blurRad="38100" dist="38100" dir="2700000" algn="tl">
                    <a:srgbClr val="DDDDDD"/>
                  </a:outerShdw>
                </a:effectLst>
                <a:latin typeface="Times New Roman" panose="02020603050405020304"/>
                <a:cs typeface="Times New Roman" panose="02020603050405020304"/>
              </a:rPr>
              <a:t>瞬时极性。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linds(horizontal)">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0">
                                            <p:txEl>
                                              <p:pRg st="0" end="0"/>
                                            </p:txEl>
                                          </p:spTgt>
                                        </p:tgtEl>
                                        <p:attrNameLst>
                                          <p:attrName>style.visibility</p:attrName>
                                        </p:attrNameLst>
                                      </p:cBhvr>
                                      <p:to>
                                        <p:strVal val="visible"/>
                                      </p:to>
                                    </p:set>
                                    <p:animEffect transition="in" filter="box(out)">
                                      <p:cBhvr>
                                        <p:cTn id="42" dur="500"/>
                                        <p:tgtEl>
                                          <p:spTgt spid="60">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linds(horizontal)">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blinds(horizontal)">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1">
                                            <p:txEl>
                                              <p:pRg st="0" end="0"/>
                                            </p:txEl>
                                          </p:spTgt>
                                        </p:tgtEl>
                                        <p:attrNameLst>
                                          <p:attrName>style.visibility</p:attrName>
                                        </p:attrNameLst>
                                      </p:cBhvr>
                                      <p:to>
                                        <p:strVal val="visible"/>
                                      </p:to>
                                    </p:set>
                                    <p:animEffect transition="in" filter="box(out)">
                                      <p:cBhvr>
                                        <p:cTn id="62" dur="500"/>
                                        <p:tgtEl>
                                          <p:spTgt spid="61">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2" grpId="0"/>
      <p:bldP spid="58" grpId="0" autoUpdateAnimBg="0"/>
      <p:bldP spid="59" grpId="0" autoUpdateAnimBg="0"/>
      <p:bldP spid="60" grpId="0" build="p" autoUpdateAnimBg="0"/>
      <p:bldP spid="61" grpId="0" build="p" autoUpdateAnimBg="0"/>
      <p:bldP spid="62" grpId="0" animBg="1"/>
      <p:bldP spid="63" grpId="0" autoUpdateAnimBg="0"/>
      <p:bldP spid="6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p:nvPr/>
        </p:nvGrpSpPr>
        <p:grpSpPr bwMode="auto">
          <a:xfrm>
            <a:off x="1066800" y="1154113"/>
            <a:ext cx="3048000" cy="2503487"/>
            <a:chOff x="672" y="2514"/>
            <a:chExt cx="1680" cy="1380"/>
          </a:xfrm>
        </p:grpSpPr>
        <p:sp>
          <p:nvSpPr>
            <p:cNvPr id="14384" name="Line 3"/>
            <p:cNvSpPr>
              <a:spLocks noChangeShapeType="1"/>
            </p:cNvSpPr>
            <p:nvPr/>
          </p:nvSpPr>
          <p:spPr bwMode="auto">
            <a:xfrm>
              <a:off x="1184" y="3116"/>
              <a:ext cx="0" cy="207"/>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85" name="Line 4"/>
            <p:cNvSpPr>
              <a:spLocks noChangeShapeType="1"/>
            </p:cNvSpPr>
            <p:nvPr/>
          </p:nvSpPr>
          <p:spPr bwMode="auto">
            <a:xfrm flipV="1">
              <a:off x="1184" y="3083"/>
              <a:ext cx="179" cy="102"/>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86" name="Line 5"/>
            <p:cNvSpPr>
              <a:spLocks noChangeShapeType="1"/>
            </p:cNvSpPr>
            <p:nvPr/>
          </p:nvSpPr>
          <p:spPr bwMode="auto">
            <a:xfrm>
              <a:off x="1190" y="3265"/>
              <a:ext cx="172" cy="95"/>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4387" name="Line 6"/>
            <p:cNvSpPr>
              <a:spLocks noChangeShapeType="1"/>
            </p:cNvSpPr>
            <p:nvPr/>
          </p:nvSpPr>
          <p:spPr bwMode="auto">
            <a:xfrm>
              <a:off x="1340" y="3334"/>
              <a:ext cx="0" cy="56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4388" name="Line 7"/>
            <p:cNvSpPr>
              <a:spLocks noChangeShapeType="1"/>
            </p:cNvSpPr>
            <p:nvPr/>
          </p:nvSpPr>
          <p:spPr bwMode="auto">
            <a:xfrm flipV="1">
              <a:off x="1351" y="2539"/>
              <a:ext cx="0" cy="581"/>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4389" name="Line 8"/>
            <p:cNvSpPr>
              <a:spLocks noChangeShapeType="1"/>
            </p:cNvSpPr>
            <p:nvPr/>
          </p:nvSpPr>
          <p:spPr bwMode="auto">
            <a:xfrm>
              <a:off x="1340" y="3001"/>
              <a:ext cx="901"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90" name="Oval 9"/>
            <p:cNvSpPr>
              <a:spLocks noChangeArrowheads="1"/>
            </p:cNvSpPr>
            <p:nvPr/>
          </p:nvSpPr>
          <p:spPr bwMode="auto">
            <a:xfrm>
              <a:off x="2253" y="2514"/>
              <a:ext cx="43"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91" name="Oval 10"/>
            <p:cNvSpPr>
              <a:spLocks noChangeArrowheads="1"/>
            </p:cNvSpPr>
            <p:nvPr/>
          </p:nvSpPr>
          <p:spPr bwMode="auto">
            <a:xfrm>
              <a:off x="2242" y="2976"/>
              <a:ext cx="43"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92" name="Oval 11"/>
            <p:cNvSpPr>
              <a:spLocks noChangeArrowheads="1"/>
            </p:cNvSpPr>
            <p:nvPr/>
          </p:nvSpPr>
          <p:spPr bwMode="auto">
            <a:xfrm>
              <a:off x="2308" y="3855"/>
              <a:ext cx="44" cy="33"/>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93" name="Rectangle 12"/>
            <p:cNvSpPr>
              <a:spLocks noChangeArrowheads="1"/>
            </p:cNvSpPr>
            <p:nvPr/>
          </p:nvSpPr>
          <p:spPr bwMode="auto">
            <a:xfrm>
              <a:off x="1306" y="2646"/>
              <a:ext cx="78" cy="198"/>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4394" name="Rectangle 13"/>
            <p:cNvSpPr>
              <a:spLocks noChangeArrowheads="1"/>
            </p:cNvSpPr>
            <p:nvPr/>
          </p:nvSpPr>
          <p:spPr bwMode="auto">
            <a:xfrm>
              <a:off x="1295" y="3546"/>
              <a:ext cx="78" cy="200"/>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grpSp>
          <p:nvGrpSpPr>
            <p:cNvPr id="14395" name="Group 14"/>
            <p:cNvGrpSpPr/>
            <p:nvPr/>
          </p:nvGrpSpPr>
          <p:grpSpPr bwMode="auto">
            <a:xfrm rot="-5400000">
              <a:off x="1575" y="3469"/>
              <a:ext cx="70" cy="239"/>
              <a:chOff x="2256" y="3174"/>
              <a:chExt cx="102" cy="258"/>
            </a:xfrm>
          </p:grpSpPr>
          <p:sp>
            <p:nvSpPr>
              <p:cNvPr id="14408" name="Rectangle 15"/>
              <p:cNvSpPr>
                <a:spLocks noChangeArrowheads="1"/>
              </p:cNvSpPr>
              <p:nvPr/>
            </p:nvSpPr>
            <p:spPr bwMode="auto">
              <a:xfrm>
                <a:off x="2267" y="3186"/>
                <a:ext cx="84" cy="230"/>
              </a:xfrm>
              <a:prstGeom prst="rect">
                <a:avLst/>
              </a:prstGeom>
              <a:solidFill>
                <a:srgbClr val="FFFFF7"/>
              </a:solidFill>
              <a:ln w="38100">
                <a:solidFill>
                  <a:schemeClr val="bg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4409" name="Line 16"/>
              <p:cNvSpPr>
                <a:spLocks noChangeShapeType="1"/>
              </p:cNvSpPr>
              <p:nvPr/>
            </p:nvSpPr>
            <p:spPr bwMode="auto">
              <a:xfrm>
                <a:off x="2256"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410" name="Line 17"/>
              <p:cNvSpPr>
                <a:spLocks noChangeShapeType="1"/>
              </p:cNvSpPr>
              <p:nvPr/>
            </p:nvSpPr>
            <p:spPr bwMode="auto">
              <a:xfrm>
                <a:off x="2358"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grpSp>
          <p:nvGrpSpPr>
            <p:cNvPr id="14396" name="Group 18"/>
            <p:cNvGrpSpPr/>
            <p:nvPr/>
          </p:nvGrpSpPr>
          <p:grpSpPr bwMode="auto">
            <a:xfrm>
              <a:off x="1707" y="2906"/>
              <a:ext cx="94" cy="177"/>
              <a:chOff x="2256" y="3174"/>
              <a:chExt cx="102" cy="258"/>
            </a:xfrm>
          </p:grpSpPr>
          <p:sp>
            <p:nvSpPr>
              <p:cNvPr id="14405" name="Rectangle 19"/>
              <p:cNvSpPr>
                <a:spLocks noChangeArrowheads="1"/>
              </p:cNvSpPr>
              <p:nvPr/>
            </p:nvSpPr>
            <p:spPr bwMode="auto">
              <a:xfrm>
                <a:off x="2268" y="3186"/>
                <a:ext cx="84" cy="235"/>
              </a:xfrm>
              <a:prstGeom prst="rect">
                <a:avLst/>
              </a:prstGeom>
              <a:solidFill>
                <a:srgbClr val="FFFFF7"/>
              </a:solidFill>
              <a:ln w="38100">
                <a:solidFill>
                  <a:schemeClr val="bg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4406" name="Line 20"/>
              <p:cNvSpPr>
                <a:spLocks noChangeShapeType="1"/>
              </p:cNvSpPr>
              <p:nvPr/>
            </p:nvSpPr>
            <p:spPr bwMode="auto">
              <a:xfrm>
                <a:off x="2256"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407" name="Line 21"/>
              <p:cNvSpPr>
                <a:spLocks noChangeShapeType="1"/>
              </p:cNvSpPr>
              <p:nvPr/>
            </p:nvSpPr>
            <p:spPr bwMode="auto">
              <a:xfrm>
                <a:off x="2358"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4397" name="Line 22"/>
            <p:cNvSpPr>
              <a:spLocks noChangeShapeType="1"/>
            </p:cNvSpPr>
            <p:nvPr/>
          </p:nvSpPr>
          <p:spPr bwMode="auto">
            <a:xfrm>
              <a:off x="1340" y="3397"/>
              <a:ext cx="278"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98" name="Line 23"/>
            <p:cNvSpPr>
              <a:spLocks noChangeShapeType="1"/>
            </p:cNvSpPr>
            <p:nvPr/>
          </p:nvSpPr>
          <p:spPr bwMode="auto">
            <a:xfrm>
              <a:off x="1607" y="3397"/>
              <a:ext cx="0" cy="157"/>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99" name="Line 24"/>
            <p:cNvSpPr>
              <a:spLocks noChangeShapeType="1"/>
            </p:cNvSpPr>
            <p:nvPr/>
          </p:nvSpPr>
          <p:spPr bwMode="auto">
            <a:xfrm>
              <a:off x="1607" y="3620"/>
              <a:ext cx="0" cy="252"/>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400" name="Line 25"/>
            <p:cNvSpPr>
              <a:spLocks noChangeShapeType="1"/>
            </p:cNvSpPr>
            <p:nvPr/>
          </p:nvSpPr>
          <p:spPr bwMode="auto">
            <a:xfrm flipH="1">
              <a:off x="995" y="3872"/>
              <a:ext cx="1301"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401" name="Line 26"/>
            <p:cNvSpPr>
              <a:spLocks noChangeShapeType="1"/>
            </p:cNvSpPr>
            <p:nvPr/>
          </p:nvSpPr>
          <p:spPr bwMode="auto">
            <a:xfrm flipH="1">
              <a:off x="995" y="2539"/>
              <a:ext cx="1246"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402" name="Line 27"/>
            <p:cNvSpPr>
              <a:spLocks noChangeShapeType="1"/>
            </p:cNvSpPr>
            <p:nvPr/>
          </p:nvSpPr>
          <p:spPr bwMode="auto">
            <a:xfrm flipH="1">
              <a:off x="672" y="2539"/>
              <a:ext cx="556"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4403" name="Line 28"/>
            <p:cNvSpPr>
              <a:spLocks noChangeShapeType="1"/>
            </p:cNvSpPr>
            <p:nvPr/>
          </p:nvSpPr>
          <p:spPr bwMode="auto">
            <a:xfrm flipH="1">
              <a:off x="672" y="3869"/>
              <a:ext cx="556"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4404" name="Line 29"/>
            <p:cNvSpPr>
              <a:spLocks noChangeShapeType="1"/>
            </p:cNvSpPr>
            <p:nvPr/>
          </p:nvSpPr>
          <p:spPr bwMode="auto">
            <a:xfrm>
              <a:off x="879" y="3224"/>
              <a:ext cx="312"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138270" name="Text Box 30"/>
          <p:cNvSpPr txBox="1">
            <a:spLocks noChangeArrowheads="1"/>
          </p:cNvSpPr>
          <p:nvPr/>
        </p:nvSpPr>
        <p:spPr bwMode="auto">
          <a:xfrm>
            <a:off x="304800" y="487363"/>
            <a:ext cx="7258050" cy="587375"/>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10000"/>
              </a:spcBef>
            </a:pPr>
            <a:r>
              <a:rPr lang="en-US" altLang="zh-CN" sz="3200" i="0">
                <a:solidFill>
                  <a:srgbClr val="CC0000"/>
                </a:solidFill>
                <a:effectLst>
                  <a:outerShdw blurRad="38100" dist="38100" dir="2700000" algn="tl">
                    <a:srgbClr val="DDDDDD"/>
                  </a:outerShdw>
                </a:effectLst>
              </a:rPr>
              <a:t> </a:t>
            </a:r>
            <a:r>
              <a:rPr lang="zh-CN" altLang="en-US" sz="3200" i="0">
                <a:solidFill>
                  <a:srgbClr val="CC0000"/>
                </a:solidFill>
                <a:effectLst>
                  <a:outerShdw blurRad="38100" dist="38100" dir="2700000" algn="tl">
                    <a:srgbClr val="DDDDDD"/>
                  </a:outerShdw>
                </a:effectLst>
                <a:latin typeface="宋体" panose="02010600030101010101" pitchFamily="2" charset="-122"/>
              </a:rPr>
              <a:t>利用瞬时极性法判断负反馈</a:t>
            </a:r>
          </a:p>
        </p:txBody>
      </p:sp>
      <p:sp>
        <p:nvSpPr>
          <p:cNvPr id="14340" name="Text Box 31"/>
          <p:cNvSpPr txBox="1">
            <a:spLocks noChangeArrowheads="1"/>
          </p:cNvSpPr>
          <p:nvPr/>
        </p:nvSpPr>
        <p:spPr bwMode="auto">
          <a:xfrm>
            <a:off x="1447800" y="1935163"/>
            <a:ext cx="533400" cy="57943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solidFill>
                  <a:srgbClr val="FF6600"/>
                </a:solidFill>
                <a:ea typeface="楷体_GB2312" charset="0"/>
                <a:cs typeface="楷体_GB2312" charset="0"/>
              </a:rPr>
              <a:t>+</a:t>
            </a:r>
          </a:p>
        </p:txBody>
      </p:sp>
      <p:sp>
        <p:nvSpPr>
          <p:cNvPr id="14341" name="Text Box 32"/>
          <p:cNvSpPr txBox="1">
            <a:spLocks noChangeArrowheads="1"/>
          </p:cNvSpPr>
          <p:nvPr/>
        </p:nvSpPr>
        <p:spPr bwMode="auto">
          <a:xfrm>
            <a:off x="5715000" y="2011363"/>
            <a:ext cx="533400" cy="57943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solidFill>
                  <a:srgbClr val="FF6600"/>
                </a:solidFill>
                <a:ea typeface="楷体_GB2312" charset="0"/>
                <a:cs typeface="楷体_GB2312" charset="0"/>
              </a:rPr>
              <a:t>+</a:t>
            </a:r>
          </a:p>
        </p:txBody>
      </p:sp>
      <p:sp>
        <p:nvSpPr>
          <p:cNvPr id="14342" name="Line 33"/>
          <p:cNvSpPr>
            <a:spLocks noChangeShapeType="1"/>
          </p:cNvSpPr>
          <p:nvPr/>
        </p:nvSpPr>
        <p:spPr bwMode="auto">
          <a:xfrm>
            <a:off x="4486275" y="1133475"/>
            <a:ext cx="0" cy="4657725"/>
          </a:xfrm>
          <a:prstGeom prst="line">
            <a:avLst/>
          </a:prstGeom>
          <a:noFill/>
          <a:ln w="76200" cmpd="tri">
            <a:solidFill>
              <a:schemeClr val="accent2"/>
            </a:solidFill>
            <a:round/>
          </a:ln>
        </p:spPr>
        <p:txBody>
          <a:bodyPr wrap="none" anchor="ctr"/>
          <a:lstStyle/>
          <a:p>
            <a:endParaRPr lang="zh-CN" altLang="en-US" b="1">
              <a:latin typeface="Times New Roman" panose="02020603050405020304" charset="0"/>
            </a:endParaRPr>
          </a:p>
        </p:txBody>
      </p:sp>
      <p:sp>
        <p:nvSpPr>
          <p:cNvPr id="138278" name="Oval 38"/>
          <p:cNvSpPr>
            <a:spLocks noChangeArrowheads="1"/>
          </p:cNvSpPr>
          <p:nvPr/>
        </p:nvSpPr>
        <p:spPr bwMode="auto">
          <a:xfrm flipV="1">
            <a:off x="1200150" y="2495550"/>
            <a:ext cx="247650" cy="247650"/>
          </a:xfrm>
          <a:prstGeom prst="ellipse">
            <a:avLst/>
          </a:prstGeom>
          <a:noFill/>
          <a:ln w="19050">
            <a:solidFill>
              <a:srgbClr val="FF0000"/>
            </a:solidFill>
            <a:round/>
          </a:ln>
        </p:spPr>
        <p:txBody>
          <a:bodyPr rot="10800000" wrap="none" anchor="ctr"/>
          <a:lstStyle/>
          <a:p>
            <a:pPr algn="ctr">
              <a:spcBef>
                <a:spcPct val="50000"/>
              </a:spcBef>
            </a:pPr>
            <a:r>
              <a:rPr lang="zh-CN" altLang="en-US" sz="3600" b="1">
                <a:solidFill>
                  <a:srgbClr val="FF0000"/>
                </a:solidFill>
                <a:latin typeface="Times New Roman" panose="02020603050405020304" charset="0"/>
                <a:ea typeface="楷体_GB2312" charset="0"/>
                <a:cs typeface="楷体_GB2312" charset="0"/>
              </a:rPr>
              <a:t>－</a:t>
            </a:r>
          </a:p>
        </p:txBody>
      </p:sp>
      <p:sp>
        <p:nvSpPr>
          <p:cNvPr id="138279" name="Rectangle 39"/>
          <p:cNvSpPr>
            <a:spLocks noChangeArrowheads="1"/>
          </p:cNvSpPr>
          <p:nvPr/>
        </p:nvSpPr>
        <p:spPr bwMode="auto">
          <a:xfrm>
            <a:off x="1600200" y="2362200"/>
            <a:ext cx="479618" cy="523220"/>
          </a:xfrm>
          <a:prstGeom prst="rect">
            <a:avLst/>
          </a:prstGeom>
          <a:noFill/>
          <a:ln>
            <a:noFill/>
          </a:ln>
        </p:spPr>
        <p:txBody>
          <a:bodyPr wrap="none">
            <a:spAutoFit/>
          </a:bodyPr>
          <a:lstStyle/>
          <a:p>
            <a:pPr>
              <a:spcBef>
                <a:spcPct val="50000"/>
              </a:spcBef>
            </a:pPr>
            <a:r>
              <a:rPr lang="en-US" altLang="zh-CN" sz="2800" b="1">
                <a:solidFill>
                  <a:schemeClr val="accent2"/>
                </a:solidFill>
                <a:latin typeface="Times New Roman" panose="02020603050405020304" charset="0"/>
                <a:sym typeface="Symbol" panose="05050102010706020507" charset="0"/>
              </a:rPr>
              <a:t></a:t>
            </a:r>
          </a:p>
        </p:txBody>
      </p:sp>
      <p:sp>
        <p:nvSpPr>
          <p:cNvPr id="138280" name="Oval 40"/>
          <p:cNvSpPr>
            <a:spLocks noChangeArrowheads="1"/>
          </p:cNvSpPr>
          <p:nvPr/>
        </p:nvSpPr>
        <p:spPr bwMode="auto">
          <a:xfrm rot="4338525">
            <a:off x="1253332" y="2159793"/>
            <a:ext cx="1143000" cy="608013"/>
          </a:xfrm>
          <a:prstGeom prst="ellipse">
            <a:avLst/>
          </a:prstGeom>
          <a:noFill/>
          <a:ln w="38100">
            <a:solidFill>
              <a:srgbClr val="131C9E"/>
            </a:solidFill>
            <a:prstDash val="dash"/>
            <a:round/>
          </a:ln>
        </p:spPr>
        <p:txBody>
          <a:bodyPr wrap="none" anchor="ctr"/>
          <a:lstStyle/>
          <a:p>
            <a:endParaRPr lang="zh-CN" altLang="en-US" b="1">
              <a:latin typeface="Times New Roman" panose="02020603050405020304" charset="0"/>
            </a:endParaRPr>
          </a:p>
        </p:txBody>
      </p:sp>
      <p:sp>
        <p:nvSpPr>
          <p:cNvPr id="138281" name="Oval 41"/>
          <p:cNvSpPr>
            <a:spLocks noChangeArrowheads="1"/>
          </p:cNvSpPr>
          <p:nvPr/>
        </p:nvSpPr>
        <p:spPr bwMode="auto">
          <a:xfrm rot="7203965">
            <a:off x="800100" y="2171700"/>
            <a:ext cx="1143000" cy="609600"/>
          </a:xfrm>
          <a:prstGeom prst="ellipse">
            <a:avLst/>
          </a:prstGeom>
          <a:noFill/>
          <a:ln w="38100">
            <a:solidFill>
              <a:srgbClr val="FF0000"/>
            </a:solidFill>
            <a:prstDash val="dash"/>
            <a:round/>
          </a:ln>
        </p:spPr>
        <p:txBody>
          <a:bodyPr wrap="none" anchor="ctr"/>
          <a:lstStyle/>
          <a:p>
            <a:endParaRPr lang="zh-CN" altLang="en-US" b="1">
              <a:latin typeface="Times New Roman" panose="02020603050405020304" charset="0"/>
            </a:endParaRPr>
          </a:p>
        </p:txBody>
      </p:sp>
      <p:sp>
        <p:nvSpPr>
          <p:cNvPr id="138282" name="Oval 42"/>
          <p:cNvSpPr>
            <a:spLocks noChangeArrowheads="1"/>
          </p:cNvSpPr>
          <p:nvPr/>
        </p:nvSpPr>
        <p:spPr bwMode="auto">
          <a:xfrm flipV="1">
            <a:off x="6019800" y="2743200"/>
            <a:ext cx="247650" cy="247650"/>
          </a:xfrm>
          <a:prstGeom prst="ellipse">
            <a:avLst/>
          </a:prstGeom>
          <a:noFill/>
          <a:ln w="19050">
            <a:solidFill>
              <a:schemeClr val="accent2"/>
            </a:solidFill>
            <a:round/>
          </a:ln>
        </p:spPr>
        <p:txBody>
          <a:bodyPr rot="10800000" wrap="none" anchor="ctr"/>
          <a:lstStyle/>
          <a:p>
            <a:pPr algn="ctr">
              <a:spcBef>
                <a:spcPct val="50000"/>
              </a:spcBef>
            </a:pPr>
            <a:r>
              <a:rPr lang="zh-CN" altLang="en-US" sz="3600" b="1">
                <a:solidFill>
                  <a:schemeClr val="accent2"/>
                </a:solidFill>
                <a:latin typeface="Times New Roman" panose="02020603050405020304" charset="0"/>
                <a:ea typeface="楷体_GB2312" charset="0"/>
                <a:cs typeface="楷体_GB2312" charset="0"/>
              </a:rPr>
              <a:t>－</a:t>
            </a:r>
          </a:p>
        </p:txBody>
      </p:sp>
      <p:sp>
        <p:nvSpPr>
          <p:cNvPr id="138283" name="Rectangle 43"/>
          <p:cNvSpPr>
            <a:spLocks noChangeArrowheads="1"/>
          </p:cNvSpPr>
          <p:nvPr/>
        </p:nvSpPr>
        <p:spPr bwMode="auto">
          <a:xfrm>
            <a:off x="6553200" y="2590800"/>
            <a:ext cx="479618" cy="523220"/>
          </a:xfrm>
          <a:prstGeom prst="rect">
            <a:avLst/>
          </a:prstGeom>
          <a:noFill/>
          <a:ln>
            <a:noFill/>
          </a:ln>
        </p:spPr>
        <p:txBody>
          <a:bodyPr wrap="none">
            <a:spAutoFit/>
          </a:bodyPr>
          <a:lstStyle/>
          <a:p>
            <a:pPr>
              <a:spcBef>
                <a:spcPct val="50000"/>
              </a:spcBef>
            </a:pPr>
            <a:r>
              <a:rPr lang="en-US" altLang="zh-CN" sz="2800" b="1">
                <a:solidFill>
                  <a:srgbClr val="FF0000"/>
                </a:solidFill>
                <a:latin typeface="Times New Roman" panose="02020603050405020304" charset="0"/>
                <a:sym typeface="Symbol" panose="05050102010706020507" charset="0"/>
              </a:rPr>
              <a:t></a:t>
            </a:r>
          </a:p>
        </p:txBody>
      </p:sp>
      <p:sp>
        <p:nvSpPr>
          <p:cNvPr id="138284" name="Oval 44"/>
          <p:cNvSpPr>
            <a:spLocks noChangeArrowheads="1"/>
          </p:cNvSpPr>
          <p:nvPr/>
        </p:nvSpPr>
        <p:spPr bwMode="auto">
          <a:xfrm rot="4137031">
            <a:off x="5434807" y="2326481"/>
            <a:ext cx="1143000" cy="608013"/>
          </a:xfrm>
          <a:prstGeom prst="ellipse">
            <a:avLst/>
          </a:prstGeom>
          <a:noFill/>
          <a:ln w="38100">
            <a:solidFill>
              <a:srgbClr val="131C9E"/>
            </a:solidFill>
            <a:prstDash val="dash"/>
            <a:round/>
          </a:ln>
          <a:effectLst/>
        </p:spPr>
        <p:txBody>
          <a:bodyPr rot="10800000" vert="eaVert" wrap="none" anchor="ctr"/>
          <a:lstStyle/>
          <a:p>
            <a:pPr algn="ctr">
              <a:defRPr/>
            </a:pPr>
            <a:endParaRPr lang="zh-CN" altLang="zh-CN" b="1">
              <a:solidFill>
                <a:schemeClr val="accent2"/>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38285" name="Oval 45"/>
          <p:cNvSpPr>
            <a:spLocks noChangeArrowheads="1"/>
          </p:cNvSpPr>
          <p:nvPr/>
        </p:nvSpPr>
        <p:spPr bwMode="auto">
          <a:xfrm rot="2002601">
            <a:off x="5692775" y="2216150"/>
            <a:ext cx="1392238" cy="704850"/>
          </a:xfrm>
          <a:prstGeom prst="ellipse">
            <a:avLst/>
          </a:prstGeom>
          <a:noFill/>
          <a:ln w="38100">
            <a:solidFill>
              <a:srgbClr val="FF0000"/>
            </a:solidFill>
            <a:prstDash val="dash"/>
            <a:round/>
          </a:ln>
          <a:effectLst/>
        </p:spPr>
        <p:txBody>
          <a:bodyPr wrap="none" anchor="ctr"/>
          <a:lstStyle/>
          <a:p>
            <a:pPr algn="ctr">
              <a:defRPr/>
            </a:pPr>
            <a:endParaRPr lang="zh-CN" altLang="zh-CN" b="1">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38286" name="Rectangle 46"/>
          <p:cNvSpPr>
            <a:spLocks noChangeArrowheads="1"/>
          </p:cNvSpPr>
          <p:nvPr/>
        </p:nvSpPr>
        <p:spPr bwMode="auto">
          <a:xfrm>
            <a:off x="250825" y="3962400"/>
            <a:ext cx="4191000" cy="1031875"/>
          </a:xfrm>
          <a:prstGeom prst="rect">
            <a:avLst/>
          </a:prstGeom>
          <a:noFill/>
          <a:ln w="9525">
            <a:noFill/>
            <a:miter lim="800000"/>
          </a:ln>
          <a:effectLst/>
        </p:spPr>
        <p:txBody>
          <a:bodyPr>
            <a:spAutoFit/>
          </a:bodyPr>
          <a:lstStyle/>
          <a:p>
            <a:pPr>
              <a:lnSpc>
                <a:spcPct val="110000"/>
              </a:lnSpc>
              <a:spcBef>
                <a:spcPct val="1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  (3)</a:t>
            </a:r>
            <a:r>
              <a:rPr lang="zh-CN" altLang="en-US" sz="2800" b="1" i="0" dirty="0">
                <a:effectLst>
                  <a:outerShdw blurRad="38100" dist="38100" dir="2700000" algn="tl">
                    <a:srgbClr val="DDDDDD"/>
                  </a:outerShdw>
                </a:effectLst>
                <a:latin typeface="Times New Roman" panose="02020603050405020304"/>
                <a:cs typeface="Times New Roman" panose="02020603050405020304"/>
              </a:rPr>
              <a:t>若反馈信号与输入信号加在同一电极上，</a:t>
            </a:r>
            <a:endParaRPr lang="zh-CN" altLang="en-US" sz="2800" b="1" i="0" dirty="0">
              <a:solidFill>
                <a:schemeClr val="tx2"/>
              </a:solidFill>
              <a:effectLst>
                <a:outerShdw blurRad="38100" dist="38100" dir="2700000" algn="tl">
                  <a:srgbClr val="DDDDDD"/>
                </a:outerShdw>
              </a:effectLst>
              <a:latin typeface="Times New Roman" panose="02020603050405020304"/>
              <a:cs typeface="Times New Roman" panose="02020603050405020304"/>
            </a:endParaRPr>
          </a:p>
        </p:txBody>
      </p:sp>
      <p:sp>
        <p:nvSpPr>
          <p:cNvPr id="138287" name="Rectangle 47"/>
          <p:cNvSpPr>
            <a:spLocks noChangeArrowheads="1"/>
          </p:cNvSpPr>
          <p:nvPr/>
        </p:nvSpPr>
        <p:spPr bwMode="auto">
          <a:xfrm>
            <a:off x="4648200" y="3944938"/>
            <a:ext cx="4267200" cy="1031875"/>
          </a:xfrm>
          <a:prstGeom prst="rect">
            <a:avLst/>
          </a:prstGeom>
          <a:noFill/>
          <a:ln w="9525">
            <a:noFill/>
            <a:miter lim="800000"/>
          </a:ln>
          <a:effectLst/>
        </p:spPr>
        <p:txBody>
          <a:bodyPr>
            <a:spAutoFit/>
          </a:bodyPr>
          <a:lstStyle/>
          <a:p>
            <a:pPr>
              <a:lnSpc>
                <a:spcPct val="110000"/>
              </a:lnSpc>
              <a:spcBef>
                <a:spcPct val="10000"/>
              </a:spcBef>
            </a:pPr>
            <a:r>
              <a:rPr lang="en-US" altLang="zh-CN" sz="2800" b="1" i="0">
                <a:effectLst>
                  <a:outerShdw blurRad="38100" dist="38100" dir="2700000" algn="tl">
                    <a:srgbClr val="DDDDDD"/>
                  </a:outerShdw>
                </a:effectLst>
                <a:latin typeface="Times New Roman" panose="02020603050405020304"/>
                <a:cs typeface="Times New Roman" panose="02020603050405020304"/>
              </a:rPr>
              <a:t>  (4)</a:t>
            </a:r>
            <a:r>
              <a:rPr lang="zh-CN" altLang="en-US" sz="2800" b="1" i="0">
                <a:effectLst>
                  <a:outerShdw blurRad="38100" dist="38100" dir="2700000" algn="tl">
                    <a:srgbClr val="DDDDDD"/>
                  </a:outerShdw>
                </a:effectLst>
                <a:latin typeface="Times New Roman" panose="02020603050405020304"/>
                <a:cs typeface="Times New Roman" panose="02020603050405020304"/>
              </a:rPr>
              <a:t>若反馈信号与输入信号加在两个电极上，</a:t>
            </a:r>
            <a:endParaRPr lang="zh-CN" altLang="en-US" sz="2800" b="1" i="0">
              <a:solidFill>
                <a:schemeClr val="tx2"/>
              </a:solidFill>
              <a:effectLst>
                <a:outerShdw blurRad="38100" dist="38100" dir="2700000" algn="tl">
                  <a:srgbClr val="DDDDDD"/>
                </a:outerShdw>
              </a:effectLst>
              <a:latin typeface="Times New Roman" panose="02020603050405020304"/>
              <a:cs typeface="Times New Roman" panose="02020603050405020304"/>
            </a:endParaRPr>
          </a:p>
        </p:txBody>
      </p:sp>
      <p:sp>
        <p:nvSpPr>
          <p:cNvPr id="138288" name="Rectangle 48"/>
          <p:cNvSpPr>
            <a:spLocks noChangeArrowheads="1"/>
          </p:cNvSpPr>
          <p:nvPr/>
        </p:nvSpPr>
        <p:spPr bwMode="auto">
          <a:xfrm>
            <a:off x="250825" y="4945063"/>
            <a:ext cx="4191000" cy="559127"/>
          </a:xfrm>
          <a:prstGeom prst="rect">
            <a:avLst/>
          </a:prstGeom>
          <a:noFill/>
          <a:ln w="9525">
            <a:noFill/>
            <a:miter lim="800000"/>
          </a:ln>
          <a:effectLst/>
        </p:spPr>
        <p:txBody>
          <a:bodyPr>
            <a:spAutoFit/>
          </a:bodyPr>
          <a:lstStyle/>
          <a:p>
            <a:pPr>
              <a:lnSpc>
                <a:spcPct val="110000"/>
              </a:lnSpc>
              <a:spcBef>
                <a:spcPct val="10000"/>
              </a:spcBef>
            </a:pPr>
            <a:r>
              <a:rPr lang="zh-CN" altLang="en-US" sz="2800" b="1" i="0">
                <a:effectLst>
                  <a:outerShdw blurRad="38100" dist="38100" dir="2700000" algn="tl">
                    <a:srgbClr val="DDDDDD"/>
                  </a:outerShdw>
                </a:effectLst>
                <a:latin typeface="宋体" panose="02010600030101010101" pitchFamily="2" charset="-122"/>
              </a:rPr>
              <a:t>两者极性</a:t>
            </a:r>
            <a:r>
              <a:rPr lang="zh-CN" altLang="en-US" sz="2800" b="1" i="0">
                <a:solidFill>
                  <a:srgbClr val="CC0000"/>
                </a:solidFill>
                <a:effectLst>
                  <a:outerShdw blurRad="38100" dist="38100" dir="2700000" algn="tl">
                    <a:srgbClr val="DDDDDD"/>
                  </a:outerShdw>
                </a:effectLst>
                <a:latin typeface="Times New Roman" panose="02020603050405020304" charset="0"/>
              </a:rPr>
              <a:t>相反为负反馈</a:t>
            </a:r>
            <a:r>
              <a:rPr lang="zh-CN" altLang="en-US" sz="2800" b="1" i="0">
                <a:solidFill>
                  <a:schemeClr val="tx2"/>
                </a:solidFill>
                <a:effectLst>
                  <a:outerShdw blurRad="38100" dist="38100" dir="2700000" algn="tl">
                    <a:srgbClr val="DDDDDD"/>
                  </a:outerShdw>
                </a:effectLst>
                <a:latin typeface="Times New Roman" panose="02020603050405020304" charset="0"/>
              </a:rPr>
              <a:t>； </a:t>
            </a:r>
          </a:p>
        </p:txBody>
      </p:sp>
      <p:sp>
        <p:nvSpPr>
          <p:cNvPr id="138289" name="Rectangle 49"/>
          <p:cNvSpPr>
            <a:spLocks noChangeArrowheads="1"/>
          </p:cNvSpPr>
          <p:nvPr/>
        </p:nvSpPr>
        <p:spPr bwMode="auto">
          <a:xfrm>
            <a:off x="250825" y="5486400"/>
            <a:ext cx="4191000" cy="559127"/>
          </a:xfrm>
          <a:prstGeom prst="rect">
            <a:avLst/>
          </a:prstGeom>
          <a:noFill/>
          <a:ln w="9525">
            <a:noFill/>
            <a:miter lim="800000"/>
          </a:ln>
          <a:effectLst/>
        </p:spPr>
        <p:txBody>
          <a:bodyPr>
            <a:spAutoFit/>
          </a:bodyPr>
          <a:lstStyle/>
          <a:p>
            <a:pPr>
              <a:lnSpc>
                <a:spcPct val="110000"/>
              </a:lnSpc>
              <a:spcBef>
                <a:spcPct val="10000"/>
              </a:spcBef>
            </a:pPr>
            <a:r>
              <a:rPr lang="en-US" altLang="zh-CN" sz="2800" b="1" i="0">
                <a:solidFill>
                  <a:schemeClr val="tx2"/>
                </a:solidFill>
                <a:effectLst>
                  <a:outerShdw blurRad="38100" dist="38100" dir="2700000" algn="tl">
                    <a:srgbClr val="DDDDDD"/>
                  </a:outerShdw>
                </a:effectLst>
                <a:latin typeface="Times New Roman" panose="02020603050405020304" charset="0"/>
              </a:rPr>
              <a:t>        </a:t>
            </a:r>
            <a:r>
              <a:rPr lang="zh-CN" altLang="en-US" sz="2800" b="1" i="0">
                <a:solidFill>
                  <a:schemeClr val="tx2"/>
                </a:solidFill>
                <a:effectLst>
                  <a:outerShdw blurRad="38100" dist="38100" dir="2700000" algn="tl">
                    <a:srgbClr val="DDDDDD"/>
                  </a:outerShdw>
                </a:effectLst>
                <a:latin typeface="Times New Roman" panose="02020603050405020304" charset="0"/>
              </a:rPr>
              <a:t>极性</a:t>
            </a:r>
            <a:r>
              <a:rPr lang="zh-CN" altLang="en-US" sz="2800" b="1" i="0">
                <a:solidFill>
                  <a:srgbClr val="000099"/>
                </a:solidFill>
                <a:effectLst>
                  <a:outerShdw blurRad="38100" dist="38100" dir="2700000" algn="tl">
                    <a:srgbClr val="DDDDDD"/>
                  </a:outerShdw>
                </a:effectLst>
                <a:latin typeface="Times New Roman" panose="02020603050405020304" charset="0"/>
              </a:rPr>
              <a:t>相同为正反馈。</a:t>
            </a:r>
          </a:p>
        </p:txBody>
      </p:sp>
      <p:sp>
        <p:nvSpPr>
          <p:cNvPr id="138290" name="Rectangle 50"/>
          <p:cNvSpPr>
            <a:spLocks noChangeArrowheads="1"/>
          </p:cNvSpPr>
          <p:nvPr/>
        </p:nvSpPr>
        <p:spPr bwMode="auto">
          <a:xfrm>
            <a:off x="4419600" y="4916488"/>
            <a:ext cx="4648200" cy="559127"/>
          </a:xfrm>
          <a:prstGeom prst="rect">
            <a:avLst/>
          </a:prstGeom>
          <a:noFill/>
          <a:ln w="9525">
            <a:noFill/>
            <a:miter lim="800000"/>
          </a:ln>
          <a:effectLst/>
        </p:spPr>
        <p:txBody>
          <a:bodyPr>
            <a:spAutoFit/>
          </a:bodyPr>
          <a:lstStyle/>
          <a:p>
            <a:pPr>
              <a:lnSpc>
                <a:spcPct val="110000"/>
              </a:lnSpc>
              <a:spcBef>
                <a:spcPct val="10000"/>
              </a:spcBef>
            </a:pPr>
            <a:r>
              <a:rPr lang="en-US" altLang="zh-CN" sz="2800" b="1" i="0">
                <a:effectLst>
                  <a:outerShdw blurRad="38100" dist="38100" dir="2700000" algn="tl">
                    <a:srgbClr val="DDDDDD"/>
                  </a:outerShdw>
                </a:effectLst>
                <a:latin typeface="宋体" panose="02010600030101010101" pitchFamily="2" charset="-122"/>
              </a:rPr>
              <a:t>  </a:t>
            </a:r>
            <a:r>
              <a:rPr lang="zh-CN" altLang="en-US" sz="2800" b="1" i="0">
                <a:effectLst>
                  <a:outerShdw blurRad="38100" dist="38100" dir="2700000" algn="tl">
                    <a:srgbClr val="DDDDDD"/>
                  </a:outerShdw>
                </a:effectLst>
                <a:latin typeface="宋体" panose="02010600030101010101" pitchFamily="2" charset="-122"/>
              </a:rPr>
              <a:t>两者极性</a:t>
            </a:r>
            <a:r>
              <a:rPr lang="zh-CN" altLang="en-US" sz="2800" b="1" i="0">
                <a:solidFill>
                  <a:srgbClr val="CC0000"/>
                </a:solidFill>
                <a:effectLst>
                  <a:outerShdw blurRad="38100" dist="38100" dir="2700000" algn="tl">
                    <a:srgbClr val="DDDDDD"/>
                  </a:outerShdw>
                </a:effectLst>
                <a:latin typeface="Times New Roman" panose="02020603050405020304" charset="0"/>
              </a:rPr>
              <a:t>相同为负反馈</a:t>
            </a:r>
            <a:r>
              <a:rPr lang="zh-CN" altLang="en-US" sz="2800" b="1" i="0">
                <a:solidFill>
                  <a:schemeClr val="tx2"/>
                </a:solidFill>
                <a:effectLst>
                  <a:outerShdw blurRad="38100" dist="38100" dir="2700000" algn="tl">
                    <a:srgbClr val="DDDDDD"/>
                  </a:outerShdw>
                </a:effectLst>
                <a:latin typeface="Times New Roman" panose="02020603050405020304" charset="0"/>
              </a:rPr>
              <a:t>；</a:t>
            </a:r>
          </a:p>
        </p:txBody>
      </p:sp>
      <p:sp>
        <p:nvSpPr>
          <p:cNvPr id="138291" name="Rectangle 51"/>
          <p:cNvSpPr>
            <a:spLocks noChangeArrowheads="1"/>
          </p:cNvSpPr>
          <p:nvPr/>
        </p:nvSpPr>
        <p:spPr bwMode="auto">
          <a:xfrm>
            <a:off x="4800600" y="5457825"/>
            <a:ext cx="4267200" cy="559127"/>
          </a:xfrm>
          <a:prstGeom prst="rect">
            <a:avLst/>
          </a:prstGeom>
          <a:noFill/>
          <a:ln w="9525">
            <a:noFill/>
            <a:miter lim="800000"/>
          </a:ln>
          <a:effectLst/>
        </p:spPr>
        <p:txBody>
          <a:bodyPr>
            <a:spAutoFit/>
          </a:bodyPr>
          <a:lstStyle/>
          <a:p>
            <a:pPr>
              <a:lnSpc>
                <a:spcPct val="110000"/>
              </a:lnSpc>
              <a:spcBef>
                <a:spcPct val="10000"/>
              </a:spcBef>
            </a:pPr>
            <a:r>
              <a:rPr lang="en-US" altLang="zh-CN" sz="2800" b="1" i="0">
                <a:solidFill>
                  <a:schemeClr val="tx2"/>
                </a:solidFill>
                <a:effectLst>
                  <a:outerShdw blurRad="38100" dist="38100" dir="2700000" algn="tl">
                    <a:srgbClr val="DDDDDD"/>
                  </a:outerShdw>
                </a:effectLst>
                <a:latin typeface="Times New Roman" panose="02020603050405020304" charset="0"/>
              </a:rPr>
              <a:t>        </a:t>
            </a:r>
            <a:r>
              <a:rPr lang="zh-CN" altLang="en-US" sz="2800" b="1" i="0">
                <a:solidFill>
                  <a:schemeClr val="tx2"/>
                </a:solidFill>
                <a:effectLst>
                  <a:outerShdw blurRad="38100" dist="38100" dir="2700000" algn="tl">
                    <a:srgbClr val="DDDDDD"/>
                  </a:outerShdw>
                </a:effectLst>
                <a:latin typeface="Times New Roman" panose="02020603050405020304" charset="0"/>
              </a:rPr>
              <a:t>极性</a:t>
            </a:r>
            <a:r>
              <a:rPr lang="zh-CN" altLang="en-US" sz="2800" b="1" i="0">
                <a:solidFill>
                  <a:srgbClr val="000099"/>
                </a:solidFill>
                <a:effectLst>
                  <a:outerShdw blurRad="38100" dist="38100" dir="2700000" algn="tl">
                    <a:srgbClr val="DDDDDD"/>
                  </a:outerShdw>
                </a:effectLst>
                <a:latin typeface="Times New Roman" panose="02020603050405020304" charset="0"/>
              </a:rPr>
              <a:t>相反为正反馈。</a:t>
            </a:r>
          </a:p>
        </p:txBody>
      </p:sp>
      <p:grpSp>
        <p:nvGrpSpPr>
          <p:cNvPr id="14357" name="Group 52"/>
          <p:cNvGrpSpPr/>
          <p:nvPr/>
        </p:nvGrpSpPr>
        <p:grpSpPr bwMode="auto">
          <a:xfrm>
            <a:off x="5410200" y="1143000"/>
            <a:ext cx="2667000" cy="2552700"/>
            <a:chOff x="3450" y="2544"/>
            <a:chExt cx="1404" cy="1344"/>
          </a:xfrm>
        </p:grpSpPr>
        <p:sp>
          <p:nvSpPr>
            <p:cNvPr id="14364" name="Line 53"/>
            <p:cNvSpPr>
              <a:spLocks noChangeShapeType="1"/>
            </p:cNvSpPr>
            <p:nvPr/>
          </p:nvSpPr>
          <p:spPr bwMode="auto">
            <a:xfrm>
              <a:off x="3878" y="3134"/>
              <a:ext cx="0" cy="201"/>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65" name="Line 54"/>
            <p:cNvSpPr>
              <a:spLocks noChangeShapeType="1"/>
            </p:cNvSpPr>
            <p:nvPr/>
          </p:nvSpPr>
          <p:spPr bwMode="auto">
            <a:xfrm flipV="1">
              <a:off x="3878" y="3126"/>
              <a:ext cx="148" cy="97"/>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66" name="Line 55"/>
            <p:cNvSpPr>
              <a:spLocks noChangeShapeType="1"/>
            </p:cNvSpPr>
            <p:nvPr/>
          </p:nvSpPr>
          <p:spPr bwMode="auto">
            <a:xfrm>
              <a:off x="3883" y="3284"/>
              <a:ext cx="143" cy="92"/>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4367" name="Line 56"/>
            <p:cNvSpPr>
              <a:spLocks noChangeShapeType="1"/>
            </p:cNvSpPr>
            <p:nvPr/>
          </p:nvSpPr>
          <p:spPr bwMode="auto">
            <a:xfrm>
              <a:off x="4008" y="3343"/>
              <a:ext cx="0" cy="545"/>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4368" name="Line 57"/>
            <p:cNvSpPr>
              <a:spLocks noChangeShapeType="1"/>
            </p:cNvSpPr>
            <p:nvPr/>
          </p:nvSpPr>
          <p:spPr bwMode="auto">
            <a:xfrm flipV="1">
              <a:off x="4017" y="2568"/>
              <a:ext cx="0" cy="59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4369" name="Line 58"/>
            <p:cNvSpPr>
              <a:spLocks noChangeShapeType="1"/>
            </p:cNvSpPr>
            <p:nvPr/>
          </p:nvSpPr>
          <p:spPr bwMode="auto">
            <a:xfrm>
              <a:off x="4008" y="3020"/>
              <a:ext cx="753"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70" name="Oval 59"/>
            <p:cNvSpPr>
              <a:spLocks noChangeArrowheads="1"/>
            </p:cNvSpPr>
            <p:nvPr/>
          </p:nvSpPr>
          <p:spPr bwMode="auto">
            <a:xfrm>
              <a:off x="4771" y="2544"/>
              <a:ext cx="36"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71" name="Oval 60"/>
            <p:cNvSpPr>
              <a:spLocks noChangeArrowheads="1"/>
            </p:cNvSpPr>
            <p:nvPr/>
          </p:nvSpPr>
          <p:spPr bwMode="auto">
            <a:xfrm>
              <a:off x="4762" y="2996"/>
              <a:ext cx="36" cy="3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72" name="Oval 61"/>
            <p:cNvSpPr>
              <a:spLocks noChangeArrowheads="1"/>
            </p:cNvSpPr>
            <p:nvPr/>
          </p:nvSpPr>
          <p:spPr bwMode="auto">
            <a:xfrm>
              <a:off x="4817" y="3856"/>
              <a:ext cx="37" cy="31"/>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73" name="Rectangle 62"/>
            <p:cNvSpPr>
              <a:spLocks noChangeArrowheads="1"/>
            </p:cNvSpPr>
            <p:nvPr/>
          </p:nvSpPr>
          <p:spPr bwMode="auto">
            <a:xfrm>
              <a:off x="3980" y="2673"/>
              <a:ext cx="65" cy="194"/>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4374" name="Rectangle 63"/>
            <p:cNvSpPr>
              <a:spLocks noChangeArrowheads="1"/>
            </p:cNvSpPr>
            <p:nvPr/>
          </p:nvSpPr>
          <p:spPr bwMode="auto">
            <a:xfrm>
              <a:off x="3971" y="3550"/>
              <a:ext cx="65" cy="194"/>
            </a:xfrm>
            <a:prstGeom prst="rect">
              <a:avLst/>
            </a:prstGeom>
            <a:solidFill>
              <a:srgbClr val="FFFFF7"/>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grpSp>
          <p:nvGrpSpPr>
            <p:cNvPr id="14375" name="Group 64"/>
            <p:cNvGrpSpPr/>
            <p:nvPr/>
          </p:nvGrpSpPr>
          <p:grpSpPr bwMode="auto">
            <a:xfrm>
              <a:off x="4315" y="2927"/>
              <a:ext cx="79" cy="174"/>
              <a:chOff x="2256" y="3174"/>
              <a:chExt cx="102" cy="258"/>
            </a:xfrm>
          </p:grpSpPr>
          <p:sp>
            <p:nvSpPr>
              <p:cNvPr id="14381" name="Rectangle 65"/>
              <p:cNvSpPr>
                <a:spLocks noChangeArrowheads="1"/>
              </p:cNvSpPr>
              <p:nvPr/>
            </p:nvSpPr>
            <p:spPr bwMode="auto">
              <a:xfrm>
                <a:off x="2268" y="3186"/>
                <a:ext cx="84" cy="233"/>
              </a:xfrm>
              <a:prstGeom prst="rect">
                <a:avLst/>
              </a:prstGeom>
              <a:solidFill>
                <a:srgbClr val="FFFFF7"/>
              </a:solidFill>
              <a:ln w="38100">
                <a:solidFill>
                  <a:schemeClr val="bg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4382" name="Line 66"/>
              <p:cNvSpPr>
                <a:spLocks noChangeShapeType="1"/>
              </p:cNvSpPr>
              <p:nvPr/>
            </p:nvSpPr>
            <p:spPr bwMode="auto">
              <a:xfrm>
                <a:off x="2256"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83" name="Line 67"/>
              <p:cNvSpPr>
                <a:spLocks noChangeShapeType="1"/>
              </p:cNvSpPr>
              <p:nvPr/>
            </p:nvSpPr>
            <p:spPr bwMode="auto">
              <a:xfrm>
                <a:off x="2358" y="3174"/>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4376" name="Line 68"/>
            <p:cNvSpPr>
              <a:spLocks noChangeShapeType="1"/>
            </p:cNvSpPr>
            <p:nvPr/>
          </p:nvSpPr>
          <p:spPr bwMode="auto">
            <a:xfrm flipH="1">
              <a:off x="3720" y="3872"/>
              <a:ext cx="1087"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77" name="Line 69"/>
            <p:cNvSpPr>
              <a:spLocks noChangeShapeType="1"/>
            </p:cNvSpPr>
            <p:nvPr/>
          </p:nvSpPr>
          <p:spPr bwMode="auto">
            <a:xfrm flipH="1">
              <a:off x="3720" y="2568"/>
              <a:ext cx="1041"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378" name="Line 70"/>
            <p:cNvSpPr>
              <a:spLocks noChangeShapeType="1"/>
            </p:cNvSpPr>
            <p:nvPr/>
          </p:nvSpPr>
          <p:spPr bwMode="auto">
            <a:xfrm flipH="1">
              <a:off x="3450" y="2568"/>
              <a:ext cx="465"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4379" name="Line 71"/>
            <p:cNvSpPr>
              <a:spLocks noChangeShapeType="1"/>
            </p:cNvSpPr>
            <p:nvPr/>
          </p:nvSpPr>
          <p:spPr bwMode="auto">
            <a:xfrm flipH="1">
              <a:off x="3450" y="3869"/>
              <a:ext cx="465" cy="0"/>
            </a:xfrm>
            <a:prstGeom prst="line">
              <a:avLst/>
            </a:prstGeom>
            <a:noFill/>
            <a:ln w="38100">
              <a:solidFill>
                <a:srgbClr val="00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14380" name="Line 72"/>
            <p:cNvSpPr>
              <a:spLocks noChangeShapeType="1"/>
            </p:cNvSpPr>
            <p:nvPr/>
          </p:nvSpPr>
          <p:spPr bwMode="auto">
            <a:xfrm>
              <a:off x="3600" y="3254"/>
              <a:ext cx="288"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nvGrpSpPr>
          <p:cNvPr id="14358" name="Group 75"/>
          <p:cNvGrpSpPr/>
          <p:nvPr/>
        </p:nvGrpSpPr>
        <p:grpSpPr bwMode="auto">
          <a:xfrm>
            <a:off x="1927225" y="3598863"/>
            <a:ext cx="304800" cy="228600"/>
            <a:chOff x="1344" y="2267"/>
            <a:chExt cx="192" cy="144"/>
          </a:xfrm>
        </p:grpSpPr>
        <p:sp>
          <p:nvSpPr>
            <p:cNvPr id="14362" name="Line 73"/>
            <p:cNvSpPr>
              <a:spLocks noChangeShapeType="1"/>
            </p:cNvSpPr>
            <p:nvPr/>
          </p:nvSpPr>
          <p:spPr bwMode="auto">
            <a:xfrm>
              <a:off x="1428" y="2267"/>
              <a:ext cx="0" cy="144"/>
            </a:xfrm>
            <a:prstGeom prst="line">
              <a:avLst/>
            </a:prstGeom>
            <a:noFill/>
            <a:ln w="38100">
              <a:solidFill>
                <a:schemeClr val="tx1"/>
              </a:solidFill>
              <a:round/>
              <a:headEnd type="oval" w="sm" len="sm"/>
            </a:ln>
          </p:spPr>
          <p:txBody>
            <a:bodyPr/>
            <a:lstStyle/>
            <a:p>
              <a:endParaRPr lang="zh-CN" altLang="en-US" b="1">
                <a:latin typeface="Times New Roman" panose="02020603050405020304" charset="0"/>
              </a:endParaRPr>
            </a:p>
          </p:txBody>
        </p:sp>
        <p:sp>
          <p:nvSpPr>
            <p:cNvPr id="14363" name="Line 74"/>
            <p:cNvSpPr>
              <a:spLocks noChangeShapeType="1"/>
            </p:cNvSpPr>
            <p:nvPr/>
          </p:nvSpPr>
          <p:spPr bwMode="auto">
            <a:xfrm>
              <a:off x="1344" y="2400"/>
              <a:ext cx="192" cy="0"/>
            </a:xfrm>
            <a:prstGeom prst="line">
              <a:avLst/>
            </a:prstGeom>
            <a:noFill/>
            <a:ln w="38100">
              <a:solidFill>
                <a:schemeClr val="tx1"/>
              </a:solidFill>
              <a:round/>
            </a:ln>
          </p:spPr>
          <p:txBody>
            <a:bodyPr/>
            <a:lstStyle/>
            <a:p>
              <a:endParaRPr lang="zh-CN" altLang="en-US" b="1">
                <a:latin typeface="Times New Roman" panose="02020603050405020304" charset="0"/>
              </a:endParaRPr>
            </a:p>
          </p:txBody>
        </p:sp>
      </p:grpSp>
      <p:grpSp>
        <p:nvGrpSpPr>
          <p:cNvPr id="14359" name="Group 76"/>
          <p:cNvGrpSpPr/>
          <p:nvPr/>
        </p:nvGrpSpPr>
        <p:grpSpPr bwMode="auto">
          <a:xfrm>
            <a:off x="6332538" y="3657600"/>
            <a:ext cx="304800" cy="228600"/>
            <a:chOff x="1344" y="2267"/>
            <a:chExt cx="192" cy="144"/>
          </a:xfrm>
        </p:grpSpPr>
        <p:sp>
          <p:nvSpPr>
            <p:cNvPr id="14360" name="Line 77"/>
            <p:cNvSpPr>
              <a:spLocks noChangeShapeType="1"/>
            </p:cNvSpPr>
            <p:nvPr/>
          </p:nvSpPr>
          <p:spPr bwMode="auto">
            <a:xfrm>
              <a:off x="1428" y="2267"/>
              <a:ext cx="0" cy="144"/>
            </a:xfrm>
            <a:prstGeom prst="line">
              <a:avLst/>
            </a:prstGeom>
            <a:noFill/>
            <a:ln w="38100">
              <a:solidFill>
                <a:schemeClr val="tx1"/>
              </a:solidFill>
              <a:round/>
              <a:headEnd type="oval" w="sm" len="sm"/>
            </a:ln>
          </p:spPr>
          <p:txBody>
            <a:bodyPr/>
            <a:lstStyle/>
            <a:p>
              <a:endParaRPr lang="zh-CN" altLang="en-US" b="1">
                <a:latin typeface="Times New Roman" panose="02020603050405020304" charset="0"/>
              </a:endParaRPr>
            </a:p>
          </p:txBody>
        </p:sp>
        <p:sp>
          <p:nvSpPr>
            <p:cNvPr id="14361" name="Line 78"/>
            <p:cNvSpPr>
              <a:spLocks noChangeShapeType="1"/>
            </p:cNvSpPr>
            <p:nvPr/>
          </p:nvSpPr>
          <p:spPr bwMode="auto">
            <a:xfrm>
              <a:off x="1344" y="2400"/>
              <a:ext cx="192" cy="0"/>
            </a:xfrm>
            <a:prstGeom prst="line">
              <a:avLst/>
            </a:prstGeom>
            <a:noFill/>
            <a:ln w="38100">
              <a:solidFill>
                <a:schemeClr val="tx1"/>
              </a:solidFill>
              <a:round/>
            </a:ln>
          </p:spPr>
          <p:txBody>
            <a:bodyPr/>
            <a:lstStyle/>
            <a:p>
              <a:endParaRPr lang="zh-CN" altLang="en-US" b="1">
                <a:latin typeface="Times New Roman" panose="02020603050405020304"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86"/>
                                        </p:tgtEl>
                                        <p:attrNameLst>
                                          <p:attrName>style.visibility</p:attrName>
                                        </p:attrNameLst>
                                      </p:cBhvr>
                                      <p:to>
                                        <p:strVal val="visible"/>
                                      </p:to>
                                    </p:set>
                                    <p:animEffect transition="in" filter="wipe(left)">
                                      <p:cBhvr>
                                        <p:cTn id="7" dur="500"/>
                                        <p:tgtEl>
                                          <p:spTgt spid="1382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8278"/>
                                        </p:tgtEl>
                                        <p:attrNameLst>
                                          <p:attrName>style.visibility</p:attrName>
                                        </p:attrNameLst>
                                      </p:cBhvr>
                                      <p:to>
                                        <p:strVal val="visible"/>
                                      </p:to>
                                    </p:set>
                                    <p:animEffect transition="in" filter="box(out)">
                                      <p:cBhvr>
                                        <p:cTn id="12" dur="500"/>
                                        <p:tgtEl>
                                          <p:spTgt spid="1382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82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8281"/>
                                        </p:tgtEl>
                                        <p:attrNameLst>
                                          <p:attrName>style.visibility</p:attrName>
                                        </p:attrNameLst>
                                      </p:cBhvr>
                                      <p:to>
                                        <p:strVal val="visible"/>
                                      </p:to>
                                    </p:set>
                                    <p:animEffect transition="in" filter="blinds(horizontal)">
                                      <p:cBhvr>
                                        <p:cTn id="21" dur="500"/>
                                        <p:tgtEl>
                                          <p:spTgt spid="13828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38288">
                                            <p:txEl>
                                              <p:pRg st="0" end="0"/>
                                            </p:txEl>
                                          </p:spTgt>
                                        </p:tgtEl>
                                        <p:attrNameLst>
                                          <p:attrName>style.visibility</p:attrName>
                                        </p:attrNameLst>
                                      </p:cBhvr>
                                      <p:to>
                                        <p:strVal val="visible"/>
                                      </p:to>
                                    </p:set>
                                    <p:animEffect transition="in" filter="box(out)">
                                      <p:cBhvr>
                                        <p:cTn id="26" dur="500"/>
                                        <p:tgtEl>
                                          <p:spTgt spid="138288">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8280"/>
                                        </p:tgtEl>
                                        <p:attrNameLst>
                                          <p:attrName>style.visibility</p:attrName>
                                        </p:attrNameLst>
                                      </p:cBhvr>
                                      <p:to>
                                        <p:strVal val="visible"/>
                                      </p:to>
                                    </p:set>
                                    <p:animEffect transition="in" filter="blinds(horizontal)">
                                      <p:cBhvr>
                                        <p:cTn id="31" dur="500"/>
                                        <p:tgtEl>
                                          <p:spTgt spid="13828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8289">
                                            <p:txEl>
                                              <p:pRg st="0" end="0"/>
                                            </p:txEl>
                                          </p:spTgt>
                                        </p:tgtEl>
                                        <p:attrNameLst>
                                          <p:attrName>style.visibility</p:attrName>
                                        </p:attrNameLst>
                                      </p:cBhvr>
                                      <p:to>
                                        <p:strVal val="visible"/>
                                      </p:to>
                                    </p:set>
                                    <p:animEffect transition="in" filter="wipe(left)">
                                      <p:cBhvr>
                                        <p:cTn id="36" dur="500"/>
                                        <p:tgtEl>
                                          <p:spTgt spid="13828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8287"/>
                                        </p:tgtEl>
                                        <p:attrNameLst>
                                          <p:attrName>style.visibility</p:attrName>
                                        </p:attrNameLst>
                                      </p:cBhvr>
                                      <p:to>
                                        <p:strVal val="visible"/>
                                      </p:to>
                                    </p:set>
                                    <p:animEffect transition="in" filter="wipe(left)">
                                      <p:cBhvr>
                                        <p:cTn id="41" dur="500"/>
                                        <p:tgtEl>
                                          <p:spTgt spid="13828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38283"/>
                                        </p:tgtEl>
                                        <p:attrNameLst>
                                          <p:attrName>style.visibility</p:attrName>
                                        </p:attrNameLst>
                                      </p:cBhvr>
                                      <p:to>
                                        <p:strVal val="visible"/>
                                      </p:to>
                                    </p:set>
                                  </p:childTnLst>
                                </p:cTn>
                              </p:par>
                            </p:childTnLst>
                          </p:cTn>
                        </p:par>
                        <p:par>
                          <p:cTn id="46" fill="hold">
                            <p:stCondLst>
                              <p:cond delay="500"/>
                            </p:stCondLst>
                            <p:childTnLst>
                              <p:par>
                                <p:cTn id="47" presetID="4" presetClass="entr" presetSubtype="32" fill="hold" grpId="0" nodeType="afterEffect">
                                  <p:stCondLst>
                                    <p:cond delay="0"/>
                                  </p:stCondLst>
                                  <p:childTnLst>
                                    <p:set>
                                      <p:cBhvr>
                                        <p:cTn id="48" dur="1" fill="hold">
                                          <p:stCondLst>
                                            <p:cond delay="0"/>
                                          </p:stCondLst>
                                        </p:cTn>
                                        <p:tgtEl>
                                          <p:spTgt spid="138282"/>
                                        </p:tgtEl>
                                        <p:attrNameLst>
                                          <p:attrName>style.visibility</p:attrName>
                                        </p:attrNameLst>
                                      </p:cBhvr>
                                      <p:to>
                                        <p:strVal val="visible"/>
                                      </p:to>
                                    </p:set>
                                    <p:animEffect transition="in" filter="box(out)">
                                      <p:cBhvr>
                                        <p:cTn id="49" dur="500"/>
                                        <p:tgtEl>
                                          <p:spTgt spid="138282"/>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138290">
                                            <p:txEl>
                                              <p:pRg st="0" end="0"/>
                                            </p:txEl>
                                          </p:spTgt>
                                        </p:tgtEl>
                                        <p:attrNameLst>
                                          <p:attrName>style.visibility</p:attrName>
                                        </p:attrNameLst>
                                      </p:cBhvr>
                                      <p:to>
                                        <p:strVal val="visible"/>
                                      </p:to>
                                    </p:set>
                                    <p:animEffect transition="in" filter="box(out)">
                                      <p:cBhvr>
                                        <p:cTn id="54" dur="500"/>
                                        <p:tgtEl>
                                          <p:spTgt spid="138290">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8285"/>
                                        </p:tgtEl>
                                        <p:attrNameLst>
                                          <p:attrName>style.visibility</p:attrName>
                                        </p:attrNameLst>
                                      </p:cBhvr>
                                      <p:to>
                                        <p:strVal val="visible"/>
                                      </p:to>
                                    </p:set>
                                    <p:animEffect transition="in" filter="blinds(horizontal)">
                                      <p:cBhvr>
                                        <p:cTn id="59" dur="500"/>
                                        <p:tgtEl>
                                          <p:spTgt spid="13828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8291"/>
                                        </p:tgtEl>
                                        <p:attrNameLst>
                                          <p:attrName>style.visibility</p:attrName>
                                        </p:attrNameLst>
                                      </p:cBhvr>
                                      <p:to>
                                        <p:strVal val="visible"/>
                                      </p:to>
                                    </p:set>
                                    <p:animEffect transition="in" filter="wipe(left)">
                                      <p:cBhvr>
                                        <p:cTn id="64" dur="500"/>
                                        <p:tgtEl>
                                          <p:spTgt spid="13829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38284"/>
                                        </p:tgtEl>
                                        <p:attrNameLst>
                                          <p:attrName>style.visibility</p:attrName>
                                        </p:attrNameLst>
                                      </p:cBhvr>
                                      <p:to>
                                        <p:strVal val="visible"/>
                                      </p:to>
                                    </p:set>
                                    <p:animEffect transition="in" filter="blinds(horizontal)">
                                      <p:cBhvr>
                                        <p:cTn id="69" dur="500"/>
                                        <p:tgtEl>
                                          <p:spTgt spid="138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8" grpId="0" animBg="1" autoUpdateAnimBg="0"/>
      <p:bldP spid="138279" grpId="0" autoUpdateAnimBg="0"/>
      <p:bldP spid="138280" grpId="0" animBg="1"/>
      <p:bldP spid="138281" grpId="0" animBg="1"/>
      <p:bldP spid="138282" grpId="0" animBg="1" autoUpdateAnimBg="0"/>
      <p:bldP spid="138283" grpId="0" autoUpdateAnimBg="0"/>
      <p:bldP spid="138284" grpId="0" animBg="1" autoUpdateAnimBg="0"/>
      <p:bldP spid="138285" grpId="0" animBg="1" autoUpdateAnimBg="0"/>
      <p:bldP spid="138286" grpId="0" autoUpdateAnimBg="0"/>
      <p:bldP spid="138287" grpId="0" autoUpdateAnimBg="0"/>
      <p:bldP spid="138288" grpId="0" build="p" autoUpdateAnimBg="0"/>
      <p:bldP spid="138289" grpId="0" build="p" autoUpdateAnimBg="0"/>
      <p:bldP spid="138290" grpId="0" build="p" autoUpdateAnimBg="0"/>
      <p:bldP spid="13829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77"/>
          <p:cNvGrpSpPr/>
          <p:nvPr/>
        </p:nvGrpSpPr>
        <p:grpSpPr bwMode="auto">
          <a:xfrm>
            <a:off x="3738563" y="3041650"/>
            <a:ext cx="5297487" cy="3627438"/>
            <a:chOff x="311" y="441"/>
            <a:chExt cx="3337" cy="2285"/>
          </a:xfrm>
        </p:grpSpPr>
        <p:sp>
          <p:nvSpPr>
            <p:cNvPr id="15425" name="Text Box 12"/>
            <p:cNvSpPr txBox="1">
              <a:spLocks noChangeArrowheads="1"/>
            </p:cNvSpPr>
            <p:nvPr/>
          </p:nvSpPr>
          <p:spPr bwMode="auto">
            <a:xfrm>
              <a:off x="2903" y="441"/>
              <a:ext cx="745"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a:solidFill>
                    <a:srgbClr val="FF0000"/>
                  </a:solidFill>
                  <a:ea typeface="楷体_GB2312" charset="0"/>
                  <a:cs typeface="楷体_GB2312" charset="0"/>
                </a:rPr>
                <a:t>+</a:t>
              </a: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CC</a:t>
              </a:r>
              <a:endParaRPr lang="en-US" altLang="zh-CN" sz="2800">
                <a:solidFill>
                  <a:srgbClr val="000099"/>
                </a:solidFill>
                <a:ea typeface="楷体_GB2312" charset="0"/>
                <a:cs typeface="楷体_GB2312" charset="0"/>
              </a:endParaRPr>
            </a:p>
          </p:txBody>
        </p:sp>
        <p:sp>
          <p:nvSpPr>
            <p:cNvPr id="15426" name="Line 13"/>
            <p:cNvSpPr>
              <a:spLocks noChangeShapeType="1"/>
            </p:cNvSpPr>
            <p:nvPr/>
          </p:nvSpPr>
          <p:spPr bwMode="auto">
            <a:xfrm>
              <a:off x="695" y="2592"/>
              <a:ext cx="2160"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5427" name="Line 14"/>
            <p:cNvSpPr>
              <a:spLocks noChangeShapeType="1"/>
            </p:cNvSpPr>
            <p:nvPr/>
          </p:nvSpPr>
          <p:spPr bwMode="auto">
            <a:xfrm flipH="1">
              <a:off x="1847" y="1368"/>
              <a:ext cx="220"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5428" name="Line 15"/>
            <p:cNvSpPr>
              <a:spLocks noChangeShapeType="1"/>
            </p:cNvSpPr>
            <p:nvPr/>
          </p:nvSpPr>
          <p:spPr bwMode="auto">
            <a:xfrm>
              <a:off x="1899" y="1639"/>
              <a:ext cx="0" cy="30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29" name="Line 16"/>
            <p:cNvSpPr>
              <a:spLocks noChangeShapeType="1"/>
            </p:cNvSpPr>
            <p:nvPr/>
          </p:nvSpPr>
          <p:spPr bwMode="auto">
            <a:xfrm flipV="1">
              <a:off x="1899" y="1584"/>
              <a:ext cx="176" cy="14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30" name="Line 17"/>
            <p:cNvSpPr>
              <a:spLocks noChangeShapeType="1"/>
            </p:cNvSpPr>
            <p:nvPr/>
          </p:nvSpPr>
          <p:spPr bwMode="auto">
            <a:xfrm>
              <a:off x="1905" y="1830"/>
              <a:ext cx="182" cy="148"/>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5431" name="Line 18"/>
            <p:cNvSpPr>
              <a:spLocks noChangeShapeType="1"/>
            </p:cNvSpPr>
            <p:nvPr/>
          </p:nvSpPr>
          <p:spPr bwMode="auto">
            <a:xfrm>
              <a:off x="2075" y="1951"/>
              <a:ext cx="0" cy="775"/>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32" name="Line 19"/>
            <p:cNvSpPr>
              <a:spLocks noChangeShapeType="1"/>
            </p:cNvSpPr>
            <p:nvPr/>
          </p:nvSpPr>
          <p:spPr bwMode="auto">
            <a:xfrm flipH="1" flipV="1">
              <a:off x="2075" y="1067"/>
              <a:ext cx="0" cy="52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33" name="Line 20"/>
            <p:cNvSpPr>
              <a:spLocks noChangeShapeType="1"/>
            </p:cNvSpPr>
            <p:nvPr/>
          </p:nvSpPr>
          <p:spPr bwMode="auto">
            <a:xfrm flipH="1" flipV="1">
              <a:off x="1185" y="1776"/>
              <a:ext cx="714"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34" name="Line 21"/>
            <p:cNvSpPr>
              <a:spLocks noChangeShapeType="1"/>
            </p:cNvSpPr>
            <p:nvPr/>
          </p:nvSpPr>
          <p:spPr bwMode="auto">
            <a:xfrm flipH="1" flipV="1">
              <a:off x="1367" y="1357"/>
              <a:ext cx="0" cy="41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35" name="Line 22"/>
            <p:cNvSpPr>
              <a:spLocks noChangeShapeType="1"/>
            </p:cNvSpPr>
            <p:nvPr/>
          </p:nvSpPr>
          <p:spPr bwMode="auto">
            <a:xfrm flipV="1">
              <a:off x="2075" y="1366"/>
              <a:ext cx="419"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36" name="Oval 23"/>
            <p:cNvSpPr>
              <a:spLocks noChangeArrowheads="1"/>
            </p:cNvSpPr>
            <p:nvPr/>
          </p:nvSpPr>
          <p:spPr bwMode="auto">
            <a:xfrm>
              <a:off x="2053" y="1339"/>
              <a:ext cx="43" cy="47"/>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37" name="Oval 24"/>
            <p:cNvSpPr>
              <a:spLocks noChangeArrowheads="1"/>
            </p:cNvSpPr>
            <p:nvPr/>
          </p:nvSpPr>
          <p:spPr bwMode="auto">
            <a:xfrm>
              <a:off x="2053" y="2574"/>
              <a:ext cx="43" cy="47"/>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38" name="Oval 25"/>
            <p:cNvSpPr>
              <a:spLocks noChangeArrowheads="1"/>
            </p:cNvSpPr>
            <p:nvPr/>
          </p:nvSpPr>
          <p:spPr bwMode="auto">
            <a:xfrm>
              <a:off x="2855" y="600"/>
              <a:ext cx="43"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39" name="Rectangle 26"/>
            <p:cNvSpPr>
              <a:spLocks noChangeArrowheads="1"/>
            </p:cNvSpPr>
            <p:nvPr/>
          </p:nvSpPr>
          <p:spPr bwMode="auto">
            <a:xfrm>
              <a:off x="2031" y="763"/>
              <a:ext cx="77" cy="288"/>
            </a:xfrm>
            <a:prstGeom prst="rect">
              <a:avLst/>
            </a:prstGeom>
            <a:no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440" name="Rectangle 27"/>
            <p:cNvSpPr>
              <a:spLocks noChangeArrowheads="1"/>
            </p:cNvSpPr>
            <p:nvPr/>
          </p:nvSpPr>
          <p:spPr bwMode="auto">
            <a:xfrm rot="5400000">
              <a:off x="1665" y="1231"/>
              <a:ext cx="84" cy="264"/>
            </a:xfrm>
            <a:prstGeom prst="rect">
              <a:avLst/>
            </a:prstGeom>
            <a:no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5441" name="Line 28"/>
            <p:cNvSpPr>
              <a:spLocks noChangeShapeType="1"/>
            </p:cNvSpPr>
            <p:nvPr/>
          </p:nvSpPr>
          <p:spPr bwMode="auto">
            <a:xfrm>
              <a:off x="1096" y="165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42" name="Line 29"/>
            <p:cNvSpPr>
              <a:spLocks noChangeShapeType="1"/>
            </p:cNvSpPr>
            <p:nvPr/>
          </p:nvSpPr>
          <p:spPr bwMode="auto">
            <a:xfrm>
              <a:off x="1190" y="165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43" name="Line 30"/>
            <p:cNvSpPr>
              <a:spLocks noChangeShapeType="1"/>
            </p:cNvSpPr>
            <p:nvPr/>
          </p:nvSpPr>
          <p:spPr bwMode="auto">
            <a:xfrm>
              <a:off x="2482" y="123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44" name="Line 31"/>
            <p:cNvSpPr>
              <a:spLocks noChangeShapeType="1"/>
            </p:cNvSpPr>
            <p:nvPr/>
          </p:nvSpPr>
          <p:spPr bwMode="auto">
            <a:xfrm>
              <a:off x="2576" y="123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45" name="Line 32"/>
            <p:cNvSpPr>
              <a:spLocks noChangeShapeType="1"/>
            </p:cNvSpPr>
            <p:nvPr/>
          </p:nvSpPr>
          <p:spPr bwMode="auto">
            <a:xfrm>
              <a:off x="1957" y="2724"/>
              <a:ext cx="242"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46" name="Text Box 33"/>
            <p:cNvSpPr txBox="1">
              <a:spLocks noChangeArrowheads="1"/>
            </p:cNvSpPr>
            <p:nvPr/>
          </p:nvSpPr>
          <p:spPr bwMode="auto">
            <a:xfrm>
              <a:off x="1680" y="729"/>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R</a:t>
              </a:r>
              <a:r>
                <a:rPr lang="en-US" altLang="zh-CN" sz="2800" baseline="-25000">
                  <a:ea typeface="楷体_GB2312" charset="0"/>
                  <a:cs typeface="楷体_GB2312" charset="0"/>
                </a:rPr>
                <a:t>C</a:t>
              </a:r>
              <a:endParaRPr lang="en-US" altLang="zh-CN" sz="2800">
                <a:ea typeface="楷体_GB2312" charset="0"/>
                <a:cs typeface="楷体_GB2312" charset="0"/>
              </a:endParaRPr>
            </a:p>
          </p:txBody>
        </p:sp>
        <p:sp>
          <p:nvSpPr>
            <p:cNvPr id="15447" name="Text Box 34"/>
            <p:cNvSpPr txBox="1">
              <a:spLocks noChangeArrowheads="1"/>
            </p:cNvSpPr>
            <p:nvPr/>
          </p:nvSpPr>
          <p:spPr bwMode="auto">
            <a:xfrm>
              <a:off x="935" y="1296"/>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C</a:t>
              </a:r>
              <a:r>
                <a:rPr lang="en-US" altLang="zh-CN" sz="2800" baseline="-25000">
                  <a:ea typeface="楷体_GB2312" charset="0"/>
                  <a:cs typeface="楷体_GB2312" charset="0"/>
                </a:rPr>
                <a:t>1</a:t>
              </a:r>
              <a:endParaRPr lang="en-US" altLang="zh-CN" sz="2800">
                <a:ea typeface="楷体_GB2312" charset="0"/>
                <a:cs typeface="楷体_GB2312" charset="0"/>
              </a:endParaRPr>
            </a:p>
          </p:txBody>
        </p:sp>
        <p:sp>
          <p:nvSpPr>
            <p:cNvPr id="15448" name="Text Box 35"/>
            <p:cNvSpPr txBox="1">
              <a:spLocks noChangeArrowheads="1"/>
            </p:cNvSpPr>
            <p:nvPr/>
          </p:nvSpPr>
          <p:spPr bwMode="auto">
            <a:xfrm>
              <a:off x="1559" y="969"/>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R</a:t>
              </a:r>
              <a:r>
                <a:rPr lang="en-US" altLang="zh-CN" sz="2800" baseline="-25000">
                  <a:ea typeface="楷体_GB2312" charset="0"/>
                  <a:cs typeface="楷体_GB2312" charset="0"/>
                </a:rPr>
                <a:t>F</a:t>
              </a:r>
              <a:endParaRPr lang="en-US" altLang="zh-CN" sz="2800">
                <a:ea typeface="楷体_GB2312" charset="0"/>
                <a:cs typeface="楷体_GB2312" charset="0"/>
              </a:endParaRPr>
            </a:p>
          </p:txBody>
        </p:sp>
        <p:sp>
          <p:nvSpPr>
            <p:cNvPr id="15449" name="Rectangle 39" descr="30%"/>
            <p:cNvSpPr>
              <a:spLocks noChangeArrowheads="1"/>
            </p:cNvSpPr>
            <p:nvPr/>
          </p:nvSpPr>
          <p:spPr bwMode="auto">
            <a:xfrm>
              <a:off x="2959" y="138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5450" name="Rectangle 40" descr="30%"/>
            <p:cNvSpPr>
              <a:spLocks noChangeArrowheads="1"/>
            </p:cNvSpPr>
            <p:nvPr/>
          </p:nvSpPr>
          <p:spPr bwMode="auto">
            <a:xfrm>
              <a:off x="773" y="1766"/>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5451" name="Rectangle 41" descr="30%"/>
            <p:cNvSpPr>
              <a:spLocks noChangeArrowheads="1"/>
            </p:cNvSpPr>
            <p:nvPr/>
          </p:nvSpPr>
          <p:spPr bwMode="auto">
            <a:xfrm>
              <a:off x="796" y="2371"/>
              <a:ext cx="212"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5452" name="Rectangle 42" descr="30%"/>
            <p:cNvSpPr>
              <a:spLocks noChangeArrowheads="1"/>
            </p:cNvSpPr>
            <p:nvPr/>
          </p:nvSpPr>
          <p:spPr bwMode="auto">
            <a:xfrm>
              <a:off x="2958" y="2246"/>
              <a:ext cx="212"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5453" name="Line 43"/>
            <p:cNvSpPr>
              <a:spLocks noChangeShapeType="1"/>
            </p:cNvSpPr>
            <p:nvPr/>
          </p:nvSpPr>
          <p:spPr bwMode="auto">
            <a:xfrm flipH="1" flipV="1">
              <a:off x="695" y="1776"/>
              <a:ext cx="406"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5454" name="Line 44"/>
            <p:cNvSpPr>
              <a:spLocks noChangeShapeType="1"/>
            </p:cNvSpPr>
            <p:nvPr/>
          </p:nvSpPr>
          <p:spPr bwMode="auto">
            <a:xfrm>
              <a:off x="2567" y="1357"/>
              <a:ext cx="313"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5455" name="Line 45"/>
            <p:cNvSpPr>
              <a:spLocks noChangeShapeType="1"/>
            </p:cNvSpPr>
            <p:nvPr/>
          </p:nvSpPr>
          <p:spPr bwMode="auto">
            <a:xfrm flipH="1">
              <a:off x="1363" y="1357"/>
              <a:ext cx="222"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56" name="Line 46"/>
            <p:cNvSpPr>
              <a:spLocks noChangeShapeType="1"/>
            </p:cNvSpPr>
            <p:nvPr/>
          </p:nvSpPr>
          <p:spPr bwMode="auto">
            <a:xfrm>
              <a:off x="2078" y="624"/>
              <a:ext cx="0" cy="144"/>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57" name="Rectangle 49"/>
            <p:cNvSpPr>
              <a:spLocks noChangeArrowheads="1"/>
            </p:cNvSpPr>
            <p:nvPr/>
          </p:nvSpPr>
          <p:spPr bwMode="auto">
            <a:xfrm>
              <a:off x="647" y="1894"/>
              <a:ext cx="95" cy="250"/>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458" name="Oval 50"/>
            <p:cNvSpPr>
              <a:spLocks noChangeArrowheads="1"/>
            </p:cNvSpPr>
            <p:nvPr/>
          </p:nvSpPr>
          <p:spPr bwMode="auto">
            <a:xfrm>
              <a:off x="599" y="2293"/>
              <a:ext cx="193" cy="193"/>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59" name="Line 51"/>
            <p:cNvSpPr>
              <a:spLocks noChangeShapeType="1"/>
            </p:cNvSpPr>
            <p:nvPr/>
          </p:nvSpPr>
          <p:spPr bwMode="auto">
            <a:xfrm flipV="1">
              <a:off x="695" y="1781"/>
              <a:ext cx="0" cy="11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60" name="Line 52"/>
            <p:cNvSpPr>
              <a:spLocks noChangeShapeType="1"/>
            </p:cNvSpPr>
            <p:nvPr/>
          </p:nvSpPr>
          <p:spPr bwMode="auto">
            <a:xfrm>
              <a:off x="695" y="2144"/>
              <a:ext cx="0" cy="45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61" name="Text Box 53"/>
            <p:cNvSpPr txBox="1">
              <a:spLocks noChangeArrowheads="1"/>
            </p:cNvSpPr>
            <p:nvPr/>
          </p:nvSpPr>
          <p:spPr bwMode="auto">
            <a:xfrm>
              <a:off x="311" y="1810"/>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S</a:t>
              </a:r>
              <a:endParaRPr lang="en-US" altLang="zh-CN" sz="2800">
                <a:ea typeface="长城楷体" charset="0"/>
                <a:cs typeface="长城楷体" charset="0"/>
              </a:endParaRPr>
            </a:p>
          </p:txBody>
        </p:sp>
        <p:sp>
          <p:nvSpPr>
            <p:cNvPr id="15462" name="Rectangle 54" descr="新闻纸"/>
            <p:cNvSpPr>
              <a:spLocks noChangeArrowheads="1"/>
            </p:cNvSpPr>
            <p:nvPr/>
          </p:nvSpPr>
          <p:spPr bwMode="auto">
            <a:xfrm>
              <a:off x="453" y="2096"/>
              <a:ext cx="242" cy="288"/>
            </a:xfrm>
            <a:prstGeom prst="rect">
              <a:avLst/>
            </a:prstGeom>
            <a:noFill/>
            <a:ln>
              <a:noFill/>
            </a:ln>
          </p:spPr>
          <p:txBody>
            <a:bodyPr lIns="90000" tIns="46800" rIns="90000" bIns="46800" anchor="ctr">
              <a:spAutoFit/>
            </a:bodyPr>
            <a:lstStyle/>
            <a:p>
              <a:pPr algn="ctr">
                <a:spcBef>
                  <a:spcPct val="50000"/>
                </a:spcBef>
              </a:pPr>
              <a:r>
                <a:rPr lang="en-US" altLang="zh-CN" sz="2400">
                  <a:solidFill>
                    <a:srgbClr val="FF0000"/>
                  </a:solidFill>
                  <a:latin typeface="Times New Roman" panose="02020603050405020304" charset="0"/>
                  <a:ea typeface="长城楷体" charset="0"/>
                  <a:cs typeface="长城楷体" charset="0"/>
                </a:rPr>
                <a:t>+</a:t>
              </a:r>
            </a:p>
          </p:txBody>
        </p:sp>
        <p:sp>
          <p:nvSpPr>
            <p:cNvPr id="15463" name="Rectangle 55" descr="新闻纸"/>
            <p:cNvSpPr>
              <a:spLocks noChangeArrowheads="1"/>
            </p:cNvSpPr>
            <p:nvPr/>
          </p:nvSpPr>
          <p:spPr bwMode="auto">
            <a:xfrm>
              <a:off x="454" y="2380"/>
              <a:ext cx="210" cy="288"/>
            </a:xfrm>
            <a:prstGeom prst="rect">
              <a:avLst/>
            </a:prstGeom>
            <a:noFill/>
            <a:ln>
              <a:noFill/>
            </a:ln>
          </p:spPr>
          <p:txBody>
            <a:bodyPr wrap="none" lIns="90000" tIns="46800" rIns="90000" bIns="46800" anchor="ctr">
              <a:spAutoFit/>
            </a:bodyPr>
            <a:lstStyle/>
            <a:p>
              <a:pPr algn="ctr">
                <a:spcBef>
                  <a:spcPct val="50000"/>
                </a:spcBef>
              </a:pPr>
              <a:r>
                <a:rPr lang="en-US" altLang="zh-CN" sz="2400">
                  <a:solidFill>
                    <a:srgbClr val="FF0000"/>
                  </a:solidFill>
                  <a:latin typeface="Times New Roman" panose="02020603050405020304" charset="0"/>
                  <a:ea typeface="长城楷体" charset="0"/>
                  <a:cs typeface="长城楷体" charset="0"/>
                </a:rPr>
                <a:t>–</a:t>
              </a:r>
            </a:p>
          </p:txBody>
        </p:sp>
        <p:sp>
          <p:nvSpPr>
            <p:cNvPr id="15464" name="Text Box 57"/>
            <p:cNvSpPr txBox="1">
              <a:spLocks noChangeArrowheads="1"/>
            </p:cNvSpPr>
            <p:nvPr/>
          </p:nvSpPr>
          <p:spPr bwMode="auto">
            <a:xfrm>
              <a:off x="2367" y="912"/>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C</a:t>
              </a:r>
              <a:r>
                <a:rPr lang="en-US" altLang="zh-CN" sz="2800" baseline="-25000">
                  <a:ea typeface="楷体_GB2312" charset="0"/>
                  <a:cs typeface="楷体_GB2312" charset="0"/>
                </a:rPr>
                <a:t>2</a:t>
              </a:r>
              <a:endParaRPr lang="en-US" altLang="zh-CN" sz="2800">
                <a:ea typeface="楷体_GB2312" charset="0"/>
                <a:cs typeface="楷体_GB2312" charset="0"/>
              </a:endParaRPr>
            </a:p>
          </p:txBody>
        </p:sp>
        <p:sp>
          <p:nvSpPr>
            <p:cNvPr id="15465" name="Rectangle 58" descr="30%"/>
            <p:cNvSpPr>
              <a:spLocks noChangeArrowheads="1"/>
            </p:cNvSpPr>
            <p:nvPr/>
          </p:nvSpPr>
          <p:spPr bwMode="auto">
            <a:xfrm>
              <a:off x="2284" y="113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5466" name="Rectangle 59" descr="30%"/>
            <p:cNvSpPr>
              <a:spLocks noChangeArrowheads="1"/>
            </p:cNvSpPr>
            <p:nvPr/>
          </p:nvSpPr>
          <p:spPr bwMode="auto">
            <a:xfrm>
              <a:off x="1172" y="153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5467" name="Line 60"/>
            <p:cNvSpPr>
              <a:spLocks noChangeShapeType="1"/>
            </p:cNvSpPr>
            <p:nvPr/>
          </p:nvSpPr>
          <p:spPr bwMode="auto">
            <a:xfrm flipH="1">
              <a:off x="2863" y="1357"/>
              <a:ext cx="0" cy="48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68" name="Rectangle 61"/>
            <p:cNvSpPr>
              <a:spLocks noChangeArrowheads="1"/>
            </p:cNvSpPr>
            <p:nvPr/>
          </p:nvSpPr>
          <p:spPr bwMode="auto">
            <a:xfrm>
              <a:off x="2816" y="1824"/>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469" name="Text Box 62"/>
            <p:cNvSpPr txBox="1">
              <a:spLocks noChangeArrowheads="1"/>
            </p:cNvSpPr>
            <p:nvPr/>
          </p:nvSpPr>
          <p:spPr bwMode="auto">
            <a:xfrm>
              <a:off x="2496" y="1785"/>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15470" name="Line 63"/>
            <p:cNvSpPr>
              <a:spLocks noChangeShapeType="1"/>
            </p:cNvSpPr>
            <p:nvPr/>
          </p:nvSpPr>
          <p:spPr bwMode="auto">
            <a:xfrm flipH="1">
              <a:off x="2855" y="2160"/>
              <a:ext cx="0" cy="432"/>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5471" name="Line 67"/>
            <p:cNvSpPr>
              <a:spLocks noChangeShapeType="1"/>
            </p:cNvSpPr>
            <p:nvPr/>
          </p:nvSpPr>
          <p:spPr bwMode="auto">
            <a:xfrm>
              <a:off x="2087" y="624"/>
              <a:ext cx="768" cy="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5472" name="Rectangle 68"/>
            <p:cNvSpPr>
              <a:spLocks noChangeArrowheads="1"/>
            </p:cNvSpPr>
            <p:nvPr/>
          </p:nvSpPr>
          <p:spPr bwMode="auto">
            <a:xfrm>
              <a:off x="336" y="2169"/>
              <a:ext cx="358" cy="330"/>
            </a:xfrm>
            <a:prstGeom prst="rect">
              <a:avLst/>
            </a:prstGeom>
            <a:noFill/>
            <a:ln>
              <a:noFill/>
            </a:ln>
          </p:spPr>
          <p:txBody>
            <a:bodyPr wrap="none">
              <a:spAutoFit/>
            </a:bodyPr>
            <a:lstStyle/>
            <a:p>
              <a:r>
                <a:rPr lang="en-US" altLang="zh-CN" sz="2800" b="1" i="1" dirty="0" err="1">
                  <a:solidFill>
                    <a:srgbClr val="000099"/>
                  </a:solidFill>
                  <a:latin typeface="Times New Roman" panose="02020603050405020304"/>
                  <a:ea typeface="长城楷体" charset="0"/>
                  <a:cs typeface="Times New Roman" panose="02020603050405020304"/>
                </a:rPr>
                <a:t>e</a:t>
              </a:r>
              <a:r>
                <a:rPr lang="en-US" altLang="zh-CN" sz="2800" b="1" i="1" baseline="-25000" dirty="0" err="1">
                  <a:solidFill>
                    <a:srgbClr val="000099"/>
                  </a:solidFill>
                  <a:latin typeface="Times New Roman" panose="02020603050405020304"/>
                  <a:ea typeface="长城楷体" charset="0"/>
                  <a:cs typeface="Times New Roman" panose="02020603050405020304"/>
                </a:rPr>
                <a:t>S</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sp>
          <p:nvSpPr>
            <p:cNvPr id="15473" name="Rectangle 69"/>
            <p:cNvSpPr>
              <a:spLocks noChangeArrowheads="1"/>
            </p:cNvSpPr>
            <p:nvPr/>
          </p:nvSpPr>
          <p:spPr bwMode="auto">
            <a:xfrm>
              <a:off x="768" y="2025"/>
              <a:ext cx="342" cy="330"/>
            </a:xfrm>
            <a:prstGeom prst="rect">
              <a:avLst/>
            </a:prstGeom>
            <a:noFill/>
            <a:ln>
              <a:noFill/>
            </a:ln>
          </p:spPr>
          <p:txBody>
            <a:bodyPr wrap="none">
              <a:spAutoFit/>
            </a:bodyPr>
            <a:lstStyle/>
            <a:p>
              <a:r>
                <a:rPr lang="en-US" altLang="zh-CN" sz="2800" b="1" i="1" dirty="0" err="1">
                  <a:solidFill>
                    <a:srgbClr val="000099"/>
                  </a:solidFill>
                  <a:latin typeface="Times New Roman" panose="02020603050405020304"/>
                  <a:ea typeface="长城楷体" charset="0"/>
                  <a:cs typeface="Times New Roman" panose="02020603050405020304"/>
                </a:rPr>
                <a:t>u</a:t>
              </a:r>
              <a:r>
                <a:rPr lang="en-US" altLang="zh-CN" sz="2800" b="1" i="1" baseline="-25000" dirty="0" err="1">
                  <a:solidFill>
                    <a:srgbClr val="000099"/>
                  </a:solidFill>
                  <a:latin typeface="Times New Roman" panose="02020603050405020304"/>
                  <a:ea typeface="长城楷体" charset="0"/>
                  <a:cs typeface="Times New Roman" panose="02020603050405020304"/>
                </a:rPr>
                <a:t>i</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sp>
          <p:nvSpPr>
            <p:cNvPr id="15474" name="Rectangle 70"/>
            <p:cNvSpPr>
              <a:spLocks noChangeArrowheads="1"/>
            </p:cNvSpPr>
            <p:nvPr/>
          </p:nvSpPr>
          <p:spPr bwMode="auto">
            <a:xfrm>
              <a:off x="2933" y="1776"/>
              <a:ext cx="375" cy="330"/>
            </a:xfrm>
            <a:prstGeom prst="rect">
              <a:avLst/>
            </a:prstGeom>
            <a:noFill/>
            <a:ln>
              <a:noFill/>
            </a:ln>
          </p:spPr>
          <p:txBody>
            <a:bodyPr wrap="none">
              <a:spAutoFit/>
            </a:bodyPr>
            <a:lstStyle/>
            <a:p>
              <a:r>
                <a:rPr lang="en-US" altLang="zh-CN" sz="2800" b="1" i="1" dirty="0" err="1" smtClean="0">
                  <a:solidFill>
                    <a:srgbClr val="000099"/>
                  </a:solidFill>
                  <a:latin typeface="Times New Roman" panose="02020603050405020304"/>
                  <a:ea typeface="长城楷体" charset="0"/>
                  <a:cs typeface="Times New Roman" panose="02020603050405020304"/>
                </a:rPr>
                <a:t>u</a:t>
              </a:r>
              <a:r>
                <a:rPr lang="en-US" altLang="zh-CN" sz="2800" b="1" i="1" baseline="-25000" dirty="0" err="1" smtClean="0">
                  <a:solidFill>
                    <a:srgbClr val="000099"/>
                  </a:solidFill>
                  <a:latin typeface="Times New Roman" panose="02020603050405020304"/>
                  <a:ea typeface="长城楷体" charset="0"/>
                  <a:cs typeface="Times New Roman" panose="02020603050405020304"/>
                </a:rPr>
                <a:t>o</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grpSp>
      <p:grpSp>
        <p:nvGrpSpPr>
          <p:cNvPr id="15363" name="Group 72"/>
          <p:cNvGrpSpPr/>
          <p:nvPr/>
        </p:nvGrpSpPr>
        <p:grpSpPr bwMode="auto">
          <a:xfrm>
            <a:off x="381000" y="873125"/>
            <a:ext cx="4972050" cy="3779838"/>
            <a:chOff x="240" y="259"/>
            <a:chExt cx="3132" cy="2381"/>
          </a:xfrm>
        </p:grpSpPr>
        <p:sp>
          <p:nvSpPr>
            <p:cNvPr id="15365" name="Line 12"/>
            <p:cNvSpPr>
              <a:spLocks noChangeShapeType="1"/>
            </p:cNvSpPr>
            <p:nvPr/>
          </p:nvSpPr>
          <p:spPr bwMode="auto">
            <a:xfrm flipH="1">
              <a:off x="1374" y="1363"/>
              <a:ext cx="0" cy="38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366" name="Text Box 13"/>
            <p:cNvSpPr txBox="1">
              <a:spLocks noChangeArrowheads="1"/>
            </p:cNvSpPr>
            <p:nvPr/>
          </p:nvSpPr>
          <p:spPr bwMode="auto">
            <a:xfrm>
              <a:off x="932" y="59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B1</a:t>
              </a:r>
              <a:endParaRPr lang="en-US" altLang="zh-CN" sz="2400">
                <a:ea typeface="长城楷体" charset="0"/>
                <a:cs typeface="长城楷体" charset="0"/>
              </a:endParaRPr>
            </a:p>
          </p:txBody>
        </p:sp>
        <p:sp>
          <p:nvSpPr>
            <p:cNvPr id="15367" name="Line 14"/>
            <p:cNvSpPr>
              <a:spLocks noChangeShapeType="1"/>
            </p:cNvSpPr>
            <p:nvPr/>
          </p:nvSpPr>
          <p:spPr bwMode="auto">
            <a:xfrm>
              <a:off x="1376" y="993"/>
              <a:ext cx="0" cy="411"/>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368" name="Line 15"/>
            <p:cNvSpPr>
              <a:spLocks noChangeShapeType="1"/>
            </p:cNvSpPr>
            <p:nvPr/>
          </p:nvSpPr>
          <p:spPr bwMode="auto">
            <a:xfrm flipH="1" flipV="1">
              <a:off x="1380" y="425"/>
              <a:ext cx="0" cy="264"/>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369" name="Rectangle 16"/>
            <p:cNvSpPr>
              <a:spLocks noChangeArrowheads="1"/>
            </p:cNvSpPr>
            <p:nvPr/>
          </p:nvSpPr>
          <p:spPr bwMode="auto">
            <a:xfrm>
              <a:off x="1332" y="670"/>
              <a:ext cx="95"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0" name="Line 17"/>
            <p:cNvSpPr>
              <a:spLocks noChangeShapeType="1"/>
            </p:cNvSpPr>
            <p:nvPr/>
          </p:nvSpPr>
          <p:spPr bwMode="auto">
            <a:xfrm>
              <a:off x="1380" y="435"/>
              <a:ext cx="1297"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371" name="Line 18"/>
            <p:cNvSpPr>
              <a:spLocks noChangeShapeType="1"/>
            </p:cNvSpPr>
            <p:nvPr/>
          </p:nvSpPr>
          <p:spPr bwMode="auto">
            <a:xfrm flipV="1">
              <a:off x="2001" y="416"/>
              <a:ext cx="0" cy="244"/>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2" name="Line 19"/>
            <p:cNvSpPr>
              <a:spLocks noChangeShapeType="1"/>
            </p:cNvSpPr>
            <p:nvPr/>
          </p:nvSpPr>
          <p:spPr bwMode="auto">
            <a:xfrm>
              <a:off x="1872" y="1269"/>
              <a:ext cx="0" cy="287"/>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3" name="Line 20"/>
            <p:cNvSpPr>
              <a:spLocks noChangeShapeType="1"/>
            </p:cNvSpPr>
            <p:nvPr/>
          </p:nvSpPr>
          <p:spPr bwMode="auto">
            <a:xfrm>
              <a:off x="1872" y="1455"/>
              <a:ext cx="141" cy="148"/>
            </a:xfrm>
            <a:prstGeom prst="line">
              <a:avLst/>
            </a:prstGeom>
            <a:noFill/>
            <a:ln w="38100">
              <a:solidFill>
                <a:schemeClr val="tx1"/>
              </a:solidFill>
              <a:round/>
              <a:headEnd type="none" w="sm" len="sm"/>
              <a:tailEnd type="triangle" w="sm" len="lg"/>
            </a:ln>
          </p:spPr>
          <p:txBody>
            <a:bodyPr lIns="90000" tIns="46800" rIns="90000" bIns="46800" anchor="ctr">
              <a:spAutoFit/>
            </a:bodyPr>
            <a:lstStyle/>
            <a:p>
              <a:endParaRPr lang="zh-CN" altLang="en-US">
                <a:latin typeface="Times New Roman" panose="02020603050405020304" charset="0"/>
              </a:endParaRPr>
            </a:p>
          </p:txBody>
        </p:sp>
        <p:sp>
          <p:nvSpPr>
            <p:cNvPr id="15374" name="Line 21"/>
            <p:cNvSpPr>
              <a:spLocks noChangeShapeType="1"/>
            </p:cNvSpPr>
            <p:nvPr/>
          </p:nvSpPr>
          <p:spPr bwMode="auto">
            <a:xfrm flipV="1">
              <a:off x="1872" y="1219"/>
              <a:ext cx="141" cy="12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5" name="Line 22"/>
            <p:cNvSpPr>
              <a:spLocks noChangeShapeType="1"/>
            </p:cNvSpPr>
            <p:nvPr/>
          </p:nvSpPr>
          <p:spPr bwMode="auto">
            <a:xfrm>
              <a:off x="2004" y="970"/>
              <a:ext cx="0" cy="26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6" name="Line 23"/>
            <p:cNvSpPr>
              <a:spLocks noChangeShapeType="1"/>
            </p:cNvSpPr>
            <p:nvPr/>
          </p:nvSpPr>
          <p:spPr bwMode="auto">
            <a:xfrm flipH="1">
              <a:off x="2005" y="1590"/>
              <a:ext cx="0" cy="30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7" name="Line 24"/>
            <p:cNvSpPr>
              <a:spLocks noChangeShapeType="1"/>
            </p:cNvSpPr>
            <p:nvPr/>
          </p:nvSpPr>
          <p:spPr bwMode="auto">
            <a:xfrm>
              <a:off x="1103" y="1402"/>
              <a:ext cx="773"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78" name="Line 25"/>
            <p:cNvSpPr>
              <a:spLocks noChangeShapeType="1"/>
            </p:cNvSpPr>
            <p:nvPr/>
          </p:nvSpPr>
          <p:spPr bwMode="auto">
            <a:xfrm>
              <a:off x="672" y="2470"/>
              <a:ext cx="2142"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latin typeface="Times New Roman" panose="02020603050405020304" charset="0"/>
              </a:endParaRPr>
            </a:p>
          </p:txBody>
        </p:sp>
        <p:sp>
          <p:nvSpPr>
            <p:cNvPr id="15379" name="Line 26"/>
            <p:cNvSpPr>
              <a:spLocks noChangeShapeType="1"/>
            </p:cNvSpPr>
            <p:nvPr/>
          </p:nvSpPr>
          <p:spPr bwMode="auto">
            <a:xfrm flipH="1">
              <a:off x="2006" y="2214"/>
              <a:ext cx="0" cy="34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80" name="Rectangle 27"/>
            <p:cNvSpPr>
              <a:spLocks noChangeArrowheads="1"/>
            </p:cNvSpPr>
            <p:nvPr/>
          </p:nvSpPr>
          <p:spPr bwMode="auto">
            <a:xfrm>
              <a:off x="1958" y="643"/>
              <a:ext cx="94"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81" name="Oval 28"/>
            <p:cNvSpPr>
              <a:spLocks noChangeArrowheads="1"/>
            </p:cNvSpPr>
            <p:nvPr/>
          </p:nvSpPr>
          <p:spPr bwMode="auto">
            <a:xfrm>
              <a:off x="2686" y="393"/>
              <a:ext cx="68" cy="76"/>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nvGrpSpPr>
            <p:cNvPr id="15382" name="Group 29"/>
            <p:cNvGrpSpPr/>
            <p:nvPr/>
          </p:nvGrpSpPr>
          <p:grpSpPr bwMode="auto">
            <a:xfrm>
              <a:off x="1040" y="1279"/>
              <a:ext cx="68" cy="262"/>
              <a:chOff x="3454" y="2018"/>
              <a:chExt cx="96" cy="328"/>
            </a:xfrm>
          </p:grpSpPr>
          <p:sp>
            <p:nvSpPr>
              <p:cNvPr id="15423" name="Line 30"/>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24" name="Line 31"/>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5383" name="Line 32"/>
            <p:cNvSpPr>
              <a:spLocks noChangeShapeType="1"/>
            </p:cNvSpPr>
            <p:nvPr/>
          </p:nvSpPr>
          <p:spPr bwMode="auto">
            <a:xfrm>
              <a:off x="672" y="1402"/>
              <a:ext cx="363"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5384" name="Group 33"/>
            <p:cNvGrpSpPr/>
            <p:nvPr/>
          </p:nvGrpSpPr>
          <p:grpSpPr bwMode="auto">
            <a:xfrm flipH="1">
              <a:off x="2455" y="1040"/>
              <a:ext cx="69" cy="261"/>
              <a:chOff x="3454" y="2018"/>
              <a:chExt cx="96" cy="328"/>
            </a:xfrm>
          </p:grpSpPr>
          <p:sp>
            <p:nvSpPr>
              <p:cNvPr id="15421" name="Line 34"/>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22" name="Line 35"/>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5385" name="Line 36"/>
            <p:cNvSpPr>
              <a:spLocks noChangeShapeType="1"/>
            </p:cNvSpPr>
            <p:nvPr/>
          </p:nvSpPr>
          <p:spPr bwMode="auto">
            <a:xfrm flipH="1" flipV="1">
              <a:off x="2520" y="1156"/>
              <a:ext cx="29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386" name="Line 37"/>
            <p:cNvSpPr>
              <a:spLocks noChangeShapeType="1"/>
            </p:cNvSpPr>
            <p:nvPr/>
          </p:nvSpPr>
          <p:spPr bwMode="auto">
            <a:xfrm>
              <a:off x="2001" y="1163"/>
              <a:ext cx="45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387" name="Text Box 38"/>
            <p:cNvSpPr txBox="1">
              <a:spLocks noChangeArrowheads="1"/>
            </p:cNvSpPr>
            <p:nvPr/>
          </p:nvSpPr>
          <p:spPr bwMode="auto">
            <a:xfrm>
              <a:off x="1607" y="654"/>
              <a:ext cx="355"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C</a:t>
              </a:r>
              <a:endParaRPr lang="en-US" altLang="zh-CN" sz="2400">
                <a:ea typeface="长城楷体" charset="0"/>
                <a:cs typeface="长城楷体" charset="0"/>
              </a:endParaRPr>
            </a:p>
          </p:txBody>
        </p:sp>
        <p:sp>
          <p:nvSpPr>
            <p:cNvPr id="15388" name="Text Box 39"/>
            <p:cNvSpPr txBox="1">
              <a:spLocks noChangeArrowheads="1"/>
            </p:cNvSpPr>
            <p:nvPr/>
          </p:nvSpPr>
          <p:spPr bwMode="auto">
            <a:xfrm>
              <a:off x="882" y="933"/>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1</a:t>
              </a:r>
              <a:endParaRPr lang="en-US" altLang="zh-CN" sz="2800">
                <a:ea typeface="长城楷体" charset="0"/>
                <a:cs typeface="长城楷体" charset="0"/>
              </a:endParaRPr>
            </a:p>
          </p:txBody>
        </p:sp>
        <p:sp>
          <p:nvSpPr>
            <p:cNvPr id="15389" name="Text Box 40"/>
            <p:cNvSpPr txBox="1">
              <a:spLocks noChangeArrowheads="1"/>
            </p:cNvSpPr>
            <p:nvPr/>
          </p:nvSpPr>
          <p:spPr bwMode="auto">
            <a:xfrm>
              <a:off x="2332" y="710"/>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2</a:t>
              </a:r>
              <a:endParaRPr lang="en-US" altLang="zh-CN" sz="2800">
                <a:ea typeface="长城楷体" charset="0"/>
                <a:cs typeface="长城楷体" charset="0"/>
              </a:endParaRPr>
            </a:p>
          </p:txBody>
        </p:sp>
        <p:grpSp>
          <p:nvGrpSpPr>
            <p:cNvPr id="15390" name="Group 41"/>
            <p:cNvGrpSpPr/>
            <p:nvPr/>
          </p:nvGrpSpPr>
          <p:grpSpPr bwMode="auto">
            <a:xfrm>
              <a:off x="1932" y="2478"/>
              <a:ext cx="146" cy="162"/>
              <a:chOff x="2898" y="3684"/>
              <a:chExt cx="204" cy="204"/>
            </a:xfrm>
          </p:grpSpPr>
          <p:sp>
            <p:nvSpPr>
              <p:cNvPr id="15419" name="Line 42"/>
              <p:cNvSpPr>
                <a:spLocks noChangeShapeType="1"/>
              </p:cNvSpPr>
              <p:nvPr/>
            </p:nvSpPr>
            <p:spPr bwMode="auto">
              <a:xfrm>
                <a:off x="3000" y="3684"/>
                <a:ext cx="0" cy="20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20" name="Line 43"/>
              <p:cNvSpPr>
                <a:spLocks noChangeShapeType="1"/>
              </p:cNvSpPr>
              <p:nvPr/>
            </p:nvSpPr>
            <p:spPr bwMode="auto">
              <a:xfrm>
                <a:off x="2898" y="3875"/>
                <a:ext cx="204" cy="5"/>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sp>
          <p:nvSpPr>
            <p:cNvPr id="15391" name="Oval 44"/>
            <p:cNvSpPr>
              <a:spLocks noChangeArrowheads="1"/>
            </p:cNvSpPr>
            <p:nvPr/>
          </p:nvSpPr>
          <p:spPr bwMode="auto">
            <a:xfrm>
              <a:off x="1988" y="2449"/>
              <a:ext cx="33" cy="38"/>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392" name="Rectangle 45"/>
            <p:cNvSpPr>
              <a:spLocks noChangeArrowheads="1"/>
            </p:cNvSpPr>
            <p:nvPr/>
          </p:nvSpPr>
          <p:spPr bwMode="auto">
            <a:xfrm>
              <a:off x="1332" y="1751"/>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93" name="Text Box 46"/>
            <p:cNvSpPr txBox="1">
              <a:spLocks noChangeArrowheads="1"/>
            </p:cNvSpPr>
            <p:nvPr/>
          </p:nvSpPr>
          <p:spPr bwMode="auto">
            <a:xfrm>
              <a:off x="959" y="171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B2</a:t>
              </a:r>
              <a:endParaRPr lang="en-US" altLang="zh-CN" sz="2400">
                <a:ea typeface="长城楷体" charset="0"/>
                <a:cs typeface="长城楷体" charset="0"/>
              </a:endParaRPr>
            </a:p>
          </p:txBody>
        </p:sp>
        <p:sp>
          <p:nvSpPr>
            <p:cNvPr id="15394" name="Rectangle 47"/>
            <p:cNvSpPr>
              <a:spLocks noChangeArrowheads="1"/>
            </p:cNvSpPr>
            <p:nvPr/>
          </p:nvSpPr>
          <p:spPr bwMode="auto">
            <a:xfrm>
              <a:off x="1958" y="1902"/>
              <a:ext cx="94"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95" name="Line 48"/>
            <p:cNvSpPr>
              <a:spLocks noChangeShapeType="1"/>
            </p:cNvSpPr>
            <p:nvPr/>
          </p:nvSpPr>
          <p:spPr bwMode="auto">
            <a:xfrm flipH="1">
              <a:off x="2802" y="1149"/>
              <a:ext cx="0" cy="50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396" name="Rectangle 49"/>
            <p:cNvSpPr>
              <a:spLocks noChangeArrowheads="1"/>
            </p:cNvSpPr>
            <p:nvPr/>
          </p:nvSpPr>
          <p:spPr bwMode="auto">
            <a:xfrm>
              <a:off x="2755" y="1653"/>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397" name="Text Box 50"/>
            <p:cNvSpPr txBox="1">
              <a:spLocks noChangeArrowheads="1"/>
            </p:cNvSpPr>
            <p:nvPr/>
          </p:nvSpPr>
          <p:spPr bwMode="auto">
            <a:xfrm>
              <a:off x="1630" y="1806"/>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E</a:t>
              </a:r>
              <a:endParaRPr lang="en-US" altLang="zh-CN" sz="2400">
                <a:ea typeface="长城楷体" charset="0"/>
                <a:cs typeface="长城楷体" charset="0"/>
              </a:endParaRPr>
            </a:p>
          </p:txBody>
        </p:sp>
        <p:sp>
          <p:nvSpPr>
            <p:cNvPr id="15398" name="Text Box 51"/>
            <p:cNvSpPr txBox="1">
              <a:spLocks noChangeArrowheads="1"/>
            </p:cNvSpPr>
            <p:nvPr/>
          </p:nvSpPr>
          <p:spPr bwMode="auto">
            <a:xfrm>
              <a:off x="2420" y="1603"/>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15399" name="Rectangle 52"/>
            <p:cNvSpPr>
              <a:spLocks noChangeArrowheads="1"/>
            </p:cNvSpPr>
            <p:nvPr/>
          </p:nvSpPr>
          <p:spPr bwMode="auto">
            <a:xfrm>
              <a:off x="1092" y="1156"/>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00" name="Rectangle 53"/>
            <p:cNvSpPr>
              <a:spLocks noChangeArrowheads="1"/>
            </p:cNvSpPr>
            <p:nvPr/>
          </p:nvSpPr>
          <p:spPr bwMode="auto">
            <a:xfrm>
              <a:off x="2238" y="895"/>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01" name="Text Box 54"/>
            <p:cNvSpPr txBox="1">
              <a:spLocks noChangeArrowheads="1"/>
            </p:cNvSpPr>
            <p:nvPr/>
          </p:nvSpPr>
          <p:spPr bwMode="auto">
            <a:xfrm>
              <a:off x="2784" y="259"/>
              <a:ext cx="58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0000"/>
                  </a:solidFill>
                  <a:ea typeface="长城楷体" charset="0"/>
                  <a:cs typeface="长城楷体" charset="0"/>
                </a:rPr>
                <a:t>+</a:t>
              </a:r>
              <a:r>
                <a:rPr lang="en-US" altLang="zh-CN" sz="2800">
                  <a:solidFill>
                    <a:srgbClr val="000099"/>
                  </a:solidFill>
                  <a:ea typeface="长城楷体" charset="0"/>
                  <a:cs typeface="长城楷体" charset="0"/>
                </a:rPr>
                <a:t>U</a:t>
              </a:r>
              <a:r>
                <a:rPr lang="en-US" altLang="zh-CN" sz="2400" baseline="-25000">
                  <a:solidFill>
                    <a:srgbClr val="000099"/>
                  </a:solidFill>
                  <a:ea typeface="长城楷体" charset="0"/>
                  <a:cs typeface="长城楷体" charset="0"/>
                </a:rPr>
                <a:t>CC</a:t>
              </a:r>
              <a:endParaRPr lang="en-US" altLang="zh-CN" sz="2400">
                <a:solidFill>
                  <a:srgbClr val="000099"/>
                </a:solidFill>
                <a:ea typeface="长城楷体" charset="0"/>
                <a:cs typeface="长城楷体" charset="0"/>
              </a:endParaRPr>
            </a:p>
          </p:txBody>
        </p:sp>
        <p:sp>
          <p:nvSpPr>
            <p:cNvPr id="15402" name="Text Box 55"/>
            <p:cNvSpPr txBox="1">
              <a:spLocks noChangeArrowheads="1"/>
            </p:cNvSpPr>
            <p:nvPr/>
          </p:nvSpPr>
          <p:spPr bwMode="auto">
            <a:xfrm>
              <a:off x="720" y="1755"/>
              <a:ext cx="29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i</a:t>
              </a:r>
              <a:endParaRPr lang="en-US" altLang="zh-CN" sz="2800">
                <a:solidFill>
                  <a:srgbClr val="000099"/>
                </a:solidFill>
                <a:ea typeface="长城楷体" charset="0"/>
                <a:cs typeface="长城楷体" charset="0"/>
              </a:endParaRPr>
            </a:p>
          </p:txBody>
        </p:sp>
        <p:sp>
          <p:nvSpPr>
            <p:cNvPr id="15403" name="Text Box 56"/>
            <p:cNvSpPr txBox="1">
              <a:spLocks noChangeArrowheads="1"/>
            </p:cNvSpPr>
            <p:nvPr/>
          </p:nvSpPr>
          <p:spPr bwMode="auto">
            <a:xfrm>
              <a:off x="2868" y="1614"/>
              <a:ext cx="347"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o</a:t>
              </a:r>
              <a:endParaRPr lang="en-US" altLang="zh-CN" sz="2800">
                <a:solidFill>
                  <a:srgbClr val="000099"/>
                </a:solidFill>
                <a:ea typeface="长城楷体" charset="0"/>
                <a:cs typeface="长城楷体" charset="0"/>
              </a:endParaRPr>
            </a:p>
          </p:txBody>
        </p:sp>
        <p:sp>
          <p:nvSpPr>
            <p:cNvPr id="15404" name="Rectangle 57" descr="新闻纸"/>
            <p:cNvSpPr>
              <a:spLocks noChangeArrowheads="1"/>
            </p:cNvSpPr>
            <p:nvPr/>
          </p:nvSpPr>
          <p:spPr bwMode="auto">
            <a:xfrm>
              <a:off x="2928" y="1269"/>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05" name="Rectangle 58" descr="新闻纸"/>
            <p:cNvSpPr>
              <a:spLocks noChangeArrowheads="1"/>
            </p:cNvSpPr>
            <p:nvPr/>
          </p:nvSpPr>
          <p:spPr bwMode="auto">
            <a:xfrm>
              <a:off x="768" y="1392"/>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06" name="Rectangle 59" descr="新闻纸"/>
            <p:cNvSpPr>
              <a:spLocks noChangeArrowheads="1"/>
            </p:cNvSpPr>
            <p:nvPr/>
          </p:nvSpPr>
          <p:spPr bwMode="auto">
            <a:xfrm>
              <a:off x="2929" y="2014"/>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07" name="Rectangle 60" descr="新闻纸"/>
            <p:cNvSpPr>
              <a:spLocks noChangeArrowheads="1"/>
            </p:cNvSpPr>
            <p:nvPr/>
          </p:nvSpPr>
          <p:spPr bwMode="auto">
            <a:xfrm>
              <a:off x="768" y="2217"/>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08" name="Line 61"/>
            <p:cNvSpPr>
              <a:spLocks noChangeShapeType="1"/>
            </p:cNvSpPr>
            <p:nvPr/>
          </p:nvSpPr>
          <p:spPr bwMode="auto">
            <a:xfrm>
              <a:off x="2802" y="1965"/>
              <a:ext cx="0" cy="51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5409" name="Line 62"/>
            <p:cNvSpPr>
              <a:spLocks noChangeShapeType="1"/>
            </p:cNvSpPr>
            <p:nvPr/>
          </p:nvSpPr>
          <p:spPr bwMode="auto">
            <a:xfrm>
              <a:off x="1374" y="2085"/>
              <a:ext cx="0" cy="384"/>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5410" name="Rectangle 63"/>
            <p:cNvSpPr>
              <a:spLocks noChangeArrowheads="1"/>
            </p:cNvSpPr>
            <p:nvPr/>
          </p:nvSpPr>
          <p:spPr bwMode="auto">
            <a:xfrm>
              <a:off x="624" y="1595"/>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5411" name="Oval 64"/>
            <p:cNvSpPr>
              <a:spLocks noChangeArrowheads="1"/>
            </p:cNvSpPr>
            <p:nvPr/>
          </p:nvSpPr>
          <p:spPr bwMode="auto">
            <a:xfrm>
              <a:off x="576" y="2112"/>
              <a:ext cx="192" cy="19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5412" name="Line 65"/>
            <p:cNvSpPr>
              <a:spLocks noChangeShapeType="1"/>
            </p:cNvSpPr>
            <p:nvPr/>
          </p:nvSpPr>
          <p:spPr bwMode="auto">
            <a:xfrm flipV="1">
              <a:off x="672" y="1392"/>
              <a:ext cx="0" cy="192"/>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13" name="Line 66"/>
            <p:cNvSpPr>
              <a:spLocks noChangeShapeType="1"/>
            </p:cNvSpPr>
            <p:nvPr/>
          </p:nvSpPr>
          <p:spPr bwMode="auto">
            <a:xfrm>
              <a:off x="672" y="1920"/>
              <a:ext cx="0" cy="57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5414" name="Text Box 67"/>
            <p:cNvSpPr txBox="1">
              <a:spLocks noChangeArrowheads="1"/>
            </p:cNvSpPr>
            <p:nvPr/>
          </p:nvSpPr>
          <p:spPr bwMode="auto">
            <a:xfrm>
              <a:off x="295" y="1536"/>
              <a:ext cx="33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S</a:t>
              </a:r>
              <a:endParaRPr lang="en-US" altLang="zh-CN" sz="2400">
                <a:ea typeface="长城楷体" charset="0"/>
                <a:cs typeface="长城楷体" charset="0"/>
              </a:endParaRPr>
            </a:p>
          </p:txBody>
        </p:sp>
        <p:sp>
          <p:nvSpPr>
            <p:cNvPr id="15415" name="Text Box 68"/>
            <p:cNvSpPr txBox="1">
              <a:spLocks noChangeArrowheads="1"/>
            </p:cNvSpPr>
            <p:nvPr/>
          </p:nvSpPr>
          <p:spPr bwMode="auto">
            <a:xfrm>
              <a:off x="240" y="2016"/>
              <a:ext cx="40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e</a:t>
              </a:r>
              <a:r>
                <a:rPr lang="en-US" altLang="zh-CN" sz="2800" baseline="-25000">
                  <a:solidFill>
                    <a:srgbClr val="000099"/>
                  </a:solidFill>
                  <a:ea typeface="长城楷体" charset="0"/>
                  <a:cs typeface="长城楷体" charset="0"/>
                </a:rPr>
                <a:t>S</a:t>
              </a:r>
              <a:endParaRPr lang="en-US" altLang="zh-CN" sz="2800">
                <a:solidFill>
                  <a:srgbClr val="000099"/>
                </a:solidFill>
                <a:ea typeface="长城楷体" charset="0"/>
                <a:cs typeface="长城楷体" charset="0"/>
              </a:endParaRPr>
            </a:p>
          </p:txBody>
        </p:sp>
        <p:sp>
          <p:nvSpPr>
            <p:cNvPr id="15416" name="Rectangle 69" descr="新闻纸"/>
            <p:cNvSpPr>
              <a:spLocks noChangeArrowheads="1"/>
            </p:cNvSpPr>
            <p:nvPr/>
          </p:nvSpPr>
          <p:spPr bwMode="auto">
            <a:xfrm>
              <a:off x="430" y="1881"/>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17" name="Rectangle 70" descr="新闻纸"/>
            <p:cNvSpPr>
              <a:spLocks noChangeArrowheads="1"/>
            </p:cNvSpPr>
            <p:nvPr/>
          </p:nvSpPr>
          <p:spPr bwMode="auto">
            <a:xfrm>
              <a:off x="423" y="2208"/>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5418" name="Oval 71"/>
            <p:cNvSpPr>
              <a:spLocks noChangeArrowheads="1"/>
            </p:cNvSpPr>
            <p:nvPr/>
          </p:nvSpPr>
          <p:spPr bwMode="auto">
            <a:xfrm>
              <a:off x="1348" y="1375"/>
              <a:ext cx="50" cy="50"/>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14" name="矩形 113"/>
          <p:cNvSpPr/>
          <p:nvPr/>
        </p:nvSpPr>
        <p:spPr>
          <a:xfrm>
            <a:off x="276225" y="260350"/>
            <a:ext cx="5484813" cy="585788"/>
          </a:xfrm>
          <a:prstGeom prst="rect">
            <a:avLst/>
          </a:prstGeom>
        </p:spPr>
        <p:txBody>
          <a:bodyPr>
            <a:spAutoFit/>
          </a:bodyPr>
          <a:lstStyle/>
          <a:p>
            <a:pPr>
              <a:spcBef>
                <a:spcPct val="10000"/>
              </a:spcBef>
            </a:pPr>
            <a:r>
              <a:rPr lang="zh-CN" altLang="en-US" sz="3200" b="1" i="0" dirty="0">
                <a:solidFill>
                  <a:srgbClr val="CC0000"/>
                </a:solidFill>
                <a:effectLst>
                  <a:outerShdw blurRad="38100" dist="38100" dir="2700000" algn="tl">
                    <a:srgbClr val="DDDDDD"/>
                  </a:outerShdw>
                </a:effectLst>
                <a:latin typeface="宋体" panose="02010600030101010101" pitchFamily="2" charset="-122"/>
              </a:rPr>
              <a:t>判断是正反馈还是负反馈？</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38200" y="1233488"/>
            <a:ext cx="7837488" cy="95408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zh-CN" altLang="en-US" sz="2800" i="0">
                <a:solidFill>
                  <a:srgbClr val="CC0000"/>
                </a:solidFill>
                <a:effectLst>
                  <a:outerShdw blurRad="38100" dist="38100" dir="2700000" algn="tl">
                    <a:srgbClr val="DDDDDD"/>
                  </a:outerShdw>
                </a:effectLst>
                <a:latin typeface="Times New Roman" panose="02020603050405020304"/>
                <a:cs typeface="Times New Roman" panose="02020603050405020304"/>
              </a:rPr>
              <a:t>直流反馈：</a:t>
            </a:r>
            <a:r>
              <a:rPr lang="zh-CN" altLang="en-US" sz="2800" i="0">
                <a:effectLst>
                  <a:outerShdw blurRad="38100" dist="38100" dir="2700000" algn="tl">
                    <a:srgbClr val="DDDDDD"/>
                  </a:outerShdw>
                </a:effectLst>
                <a:latin typeface="Times New Roman" panose="02020603050405020304"/>
                <a:cs typeface="Times New Roman" panose="02020603050405020304"/>
              </a:rPr>
              <a:t>反馈只对直流分量起作用，反馈元件只能传递直流信号。</a:t>
            </a:r>
          </a:p>
        </p:txBody>
      </p:sp>
      <p:sp>
        <p:nvSpPr>
          <p:cNvPr id="124933" name="Rectangle 5"/>
          <p:cNvSpPr>
            <a:spLocks noChangeArrowheads="1"/>
          </p:cNvSpPr>
          <p:nvPr/>
        </p:nvSpPr>
        <p:spPr bwMode="auto">
          <a:xfrm>
            <a:off x="838200" y="2205038"/>
            <a:ext cx="7694613" cy="954087"/>
          </a:xfrm>
          <a:prstGeom prst="rect">
            <a:avLst/>
          </a:prstGeom>
          <a:noFill/>
          <a:ln w="9525">
            <a:noFill/>
            <a:miter lim="800000"/>
          </a:ln>
          <a:effectLst/>
        </p:spPr>
        <p:txBody>
          <a:bodyPr>
            <a:spAutoFit/>
          </a:bodyPr>
          <a:lstStyle/>
          <a:p>
            <a:r>
              <a:rPr lang="zh-CN" altLang="en-US" sz="2800" b="1" i="0">
                <a:solidFill>
                  <a:srgbClr val="CC0000"/>
                </a:solidFill>
                <a:effectLst>
                  <a:outerShdw blurRad="38100" dist="38100" dir="2700000" algn="tl">
                    <a:srgbClr val="DDDDDD"/>
                  </a:outerShdw>
                </a:effectLst>
                <a:latin typeface="Times New Roman" panose="02020603050405020304"/>
                <a:cs typeface="Times New Roman" panose="02020603050405020304"/>
              </a:rPr>
              <a:t>交流反馈：</a:t>
            </a:r>
            <a:r>
              <a:rPr lang="zh-CN" altLang="en-US" sz="2800" b="1" i="0">
                <a:solidFill>
                  <a:srgbClr val="000099"/>
                </a:solidFill>
                <a:effectLst>
                  <a:outerShdw blurRad="38100" dist="38100" dir="2700000" algn="tl">
                    <a:srgbClr val="DDDDDD"/>
                  </a:outerShdw>
                </a:effectLst>
                <a:latin typeface="Times New Roman" panose="02020603050405020304"/>
                <a:cs typeface="Times New Roman" panose="02020603050405020304"/>
              </a:rPr>
              <a:t>反馈只对交流分量起作用，反馈元件只能传递交流信号。</a:t>
            </a:r>
          </a:p>
        </p:txBody>
      </p:sp>
      <p:grpSp>
        <p:nvGrpSpPr>
          <p:cNvPr id="2" name="Group 8"/>
          <p:cNvGrpSpPr/>
          <p:nvPr/>
        </p:nvGrpSpPr>
        <p:grpSpPr bwMode="auto">
          <a:xfrm>
            <a:off x="968375" y="4508500"/>
            <a:ext cx="7707313" cy="720725"/>
            <a:chOff x="4368" y="384"/>
            <a:chExt cx="1247" cy="1872"/>
          </a:xfrm>
        </p:grpSpPr>
        <p:sp>
          <p:nvSpPr>
            <p:cNvPr id="16394" name="Rectangle 9"/>
            <p:cNvSpPr>
              <a:spLocks noChangeArrowheads="1"/>
            </p:cNvSpPr>
            <p:nvPr/>
          </p:nvSpPr>
          <p:spPr bwMode="auto">
            <a:xfrm>
              <a:off x="4368" y="384"/>
              <a:ext cx="1247" cy="1872"/>
            </a:xfrm>
            <a:prstGeom prst="rect">
              <a:avLst/>
            </a:prstGeom>
            <a:gradFill rotWithShape="0">
              <a:gsLst>
                <a:gs pos="0">
                  <a:srgbClr val="FFFF66"/>
                </a:gs>
                <a:gs pos="100000">
                  <a:schemeClr val="bg1"/>
                </a:gs>
              </a:gsLst>
              <a:lin ang="5400000" scaled="1"/>
            </a:gradFill>
            <a:ln w="38100">
              <a:solidFill>
                <a:srgbClr val="008000"/>
              </a:solidFill>
              <a:miter lim="800000"/>
            </a:ln>
          </p:spPr>
          <p:txBody>
            <a:bodyPr wrap="none" anchor="ctr"/>
            <a:lstStyle/>
            <a:p>
              <a:endParaRPr lang="zh-CN" altLang="en-US" b="1" i="0">
                <a:latin typeface="Times New Roman" panose="02020603050405020304"/>
                <a:cs typeface="Times New Roman" panose="02020603050405020304"/>
              </a:endParaRPr>
            </a:p>
          </p:txBody>
        </p:sp>
        <p:sp>
          <p:nvSpPr>
            <p:cNvPr id="16395" name="Rectangle 10"/>
            <p:cNvSpPr>
              <a:spLocks noChangeArrowheads="1"/>
            </p:cNvSpPr>
            <p:nvPr/>
          </p:nvSpPr>
          <p:spPr bwMode="auto">
            <a:xfrm>
              <a:off x="4403" y="529"/>
              <a:ext cx="1189" cy="996"/>
            </a:xfrm>
            <a:prstGeom prst="rect">
              <a:avLst/>
            </a:prstGeom>
            <a:gradFill rotWithShape="0">
              <a:gsLst>
                <a:gs pos="0">
                  <a:srgbClr val="FFFF66"/>
                </a:gs>
                <a:gs pos="100000">
                  <a:schemeClr val="bg1"/>
                </a:gs>
              </a:gsLst>
              <a:lin ang="5400000" scaled="1"/>
            </a:gradFill>
            <a:ln>
              <a:noFill/>
            </a:ln>
          </p:spPr>
          <p:txBody>
            <a:bodyPr/>
            <a:lstStyle/>
            <a:p>
              <a:pPr>
                <a:lnSpc>
                  <a:spcPct val="120000"/>
                </a:lnSpc>
              </a:pPr>
              <a:r>
                <a:rPr lang="zh-CN" altLang="en-US" sz="2800" b="1" i="0">
                  <a:solidFill>
                    <a:srgbClr val="FF0000"/>
                  </a:solidFill>
                  <a:latin typeface="Times New Roman" panose="02020603050405020304"/>
                  <a:cs typeface="Times New Roman" panose="02020603050405020304"/>
                </a:rPr>
                <a:t>引入交流负反馈的目的：</a:t>
              </a:r>
              <a:r>
                <a:rPr lang="zh-CN" altLang="en-US" sz="2800" b="1" i="0">
                  <a:solidFill>
                    <a:srgbClr val="0000FF"/>
                  </a:solidFill>
                  <a:latin typeface="Times New Roman" panose="02020603050405020304"/>
                  <a:cs typeface="Times New Roman" panose="02020603050405020304"/>
                </a:rPr>
                <a:t>改善放大电路的性能</a:t>
              </a:r>
              <a:endParaRPr lang="zh-CN" altLang="en-US" sz="2800" b="1" i="0">
                <a:solidFill>
                  <a:srgbClr val="FF0000"/>
                </a:solidFill>
                <a:latin typeface="Times New Roman" panose="02020603050405020304"/>
                <a:cs typeface="Times New Roman" panose="02020603050405020304"/>
              </a:endParaRPr>
            </a:p>
          </p:txBody>
        </p:sp>
      </p:grpSp>
      <p:grpSp>
        <p:nvGrpSpPr>
          <p:cNvPr id="3" name="Group 11"/>
          <p:cNvGrpSpPr/>
          <p:nvPr/>
        </p:nvGrpSpPr>
        <p:grpSpPr bwMode="auto">
          <a:xfrm>
            <a:off x="968375" y="3324225"/>
            <a:ext cx="7707313" cy="823913"/>
            <a:chOff x="3121" y="-225"/>
            <a:chExt cx="1200" cy="1162"/>
          </a:xfrm>
        </p:grpSpPr>
        <p:sp>
          <p:nvSpPr>
            <p:cNvPr id="16392" name="Rectangle 12"/>
            <p:cNvSpPr>
              <a:spLocks noChangeArrowheads="1"/>
            </p:cNvSpPr>
            <p:nvPr/>
          </p:nvSpPr>
          <p:spPr bwMode="auto">
            <a:xfrm>
              <a:off x="3121" y="-225"/>
              <a:ext cx="1200" cy="1162"/>
            </a:xfrm>
            <a:prstGeom prst="rect">
              <a:avLst/>
            </a:prstGeom>
            <a:gradFill rotWithShape="0">
              <a:gsLst>
                <a:gs pos="0">
                  <a:srgbClr val="CCFF66"/>
                </a:gs>
                <a:gs pos="100000">
                  <a:schemeClr val="bg1"/>
                </a:gs>
              </a:gsLst>
              <a:lin ang="5400000" scaled="1"/>
            </a:gradFill>
            <a:ln w="38100">
              <a:solidFill>
                <a:srgbClr val="008000"/>
              </a:solidFill>
              <a:miter lim="800000"/>
            </a:ln>
          </p:spPr>
          <p:txBody>
            <a:bodyPr wrap="none" anchor="ctr"/>
            <a:lstStyle/>
            <a:p>
              <a:endParaRPr lang="zh-CN" altLang="en-US" b="1" i="0">
                <a:latin typeface="Times New Roman" panose="02020603050405020304"/>
                <a:cs typeface="Times New Roman" panose="02020603050405020304"/>
              </a:endParaRPr>
            </a:p>
          </p:txBody>
        </p:sp>
        <p:sp>
          <p:nvSpPr>
            <p:cNvPr id="16393" name="Rectangle 13"/>
            <p:cNvSpPr>
              <a:spLocks noChangeArrowheads="1"/>
            </p:cNvSpPr>
            <p:nvPr/>
          </p:nvSpPr>
          <p:spPr bwMode="auto">
            <a:xfrm>
              <a:off x="3156" y="-77"/>
              <a:ext cx="1129" cy="859"/>
            </a:xfrm>
            <a:prstGeom prst="rect">
              <a:avLst/>
            </a:prstGeom>
            <a:gradFill rotWithShape="0">
              <a:gsLst>
                <a:gs pos="0">
                  <a:srgbClr val="CCFF66"/>
                </a:gs>
                <a:gs pos="100000">
                  <a:schemeClr val="bg1"/>
                </a:gs>
              </a:gsLst>
              <a:lin ang="5400000" scaled="1"/>
            </a:gradFill>
            <a:ln>
              <a:noFill/>
            </a:ln>
          </p:spPr>
          <p:txBody>
            <a:bodyPr>
              <a:spAutoFit/>
            </a:bodyPr>
            <a:lstStyle/>
            <a:p>
              <a:pPr>
                <a:lnSpc>
                  <a:spcPct val="120000"/>
                </a:lnSpc>
              </a:pPr>
              <a:r>
                <a:rPr lang="zh-CN" altLang="en-US" sz="2800" b="1" i="0">
                  <a:solidFill>
                    <a:srgbClr val="FF0000"/>
                  </a:solidFill>
                  <a:latin typeface="Times New Roman" panose="02020603050405020304"/>
                  <a:cs typeface="Times New Roman" panose="02020603050405020304"/>
                </a:rPr>
                <a:t>引入直流负反馈的目的：</a:t>
              </a:r>
              <a:r>
                <a:rPr lang="zh-CN" altLang="en-US" sz="2800" b="1" i="0">
                  <a:solidFill>
                    <a:srgbClr val="0000FF"/>
                  </a:solidFill>
                  <a:latin typeface="Times New Roman" panose="02020603050405020304"/>
                  <a:cs typeface="Times New Roman" panose="02020603050405020304"/>
                </a:rPr>
                <a:t>稳定静态工作点</a:t>
              </a:r>
            </a:p>
          </p:txBody>
        </p:sp>
      </p:grpSp>
      <p:sp>
        <p:nvSpPr>
          <p:cNvPr id="124942" name="Rectangle 14"/>
          <p:cNvSpPr>
            <a:spLocks noGrp="1" noChangeArrowheads="1"/>
          </p:cNvSpPr>
          <p:nvPr>
            <p:ph type="subTitle" idx="1"/>
          </p:nvPr>
        </p:nvSpPr>
        <p:spPr bwMode="auto">
          <a:xfrm>
            <a:off x="457200" y="242888"/>
            <a:ext cx="5638800" cy="609600"/>
          </a:xfrm>
          <a:ln>
            <a:miter lim="800000"/>
          </a:ln>
        </p:spPr>
        <p:txBody>
          <a:bodyPr vert="horz" wrap="square" lIns="91440" tIns="45720" rIns="91440" bIns="45720" numCol="1" anchor="t" anchorCtr="0" compatLnSpc="1"/>
          <a:lstStyle/>
          <a:p>
            <a:pPr algn="l" eaLnBrk="1" hangingPunct="1">
              <a:spcBef>
                <a:spcPct val="50000"/>
              </a:spcBef>
            </a:pPr>
            <a:r>
              <a:rPr lang="en-US" altLang="zh-CN" b="1" dirty="0">
                <a:solidFill>
                  <a:srgbClr val="000099"/>
                </a:solidFill>
                <a:effectLst>
                  <a:outerShdw blurRad="38100" dist="38100" dir="2700000" algn="tl">
                    <a:srgbClr val="DDDDDD"/>
                  </a:outerShdw>
                </a:effectLst>
                <a:latin typeface="Times New Roman" panose="02020603050405020304"/>
                <a:ea typeface="楷体_GB2312" charset="0"/>
                <a:cs typeface="Times New Roman" panose="02020603050405020304"/>
              </a:rPr>
              <a:t>16.2.2  </a:t>
            </a:r>
            <a:r>
              <a:rPr lang="zh-CN" altLang="en-US" b="1" dirty="0">
                <a:solidFill>
                  <a:srgbClr val="000099"/>
                </a:solidFill>
                <a:effectLst>
                  <a:outerShdw blurRad="38100" dist="38100" dir="2700000" algn="tl">
                    <a:srgbClr val="DDDDDD"/>
                  </a:outerShdw>
                </a:effectLst>
                <a:latin typeface="Times New Roman" panose="02020603050405020304"/>
                <a:ea typeface="宋体" panose="02010600030101010101" pitchFamily="2" charset="-122"/>
                <a:cs typeface="Times New Roman" panose="02020603050405020304"/>
              </a:rPr>
              <a:t>负反馈的类型</a:t>
            </a:r>
          </a:p>
        </p:txBody>
      </p:sp>
      <p:sp>
        <p:nvSpPr>
          <p:cNvPr id="124943" name="Rectangle 15"/>
          <p:cNvSpPr>
            <a:spLocks noChangeArrowheads="1"/>
          </p:cNvSpPr>
          <p:nvPr/>
        </p:nvSpPr>
        <p:spPr bwMode="auto">
          <a:xfrm>
            <a:off x="677863" y="773113"/>
            <a:ext cx="2344737" cy="525462"/>
          </a:xfrm>
          <a:prstGeom prst="rect">
            <a:avLst/>
          </a:prstGeom>
          <a:noFill/>
          <a:ln w="38100">
            <a:noFill/>
            <a:miter lim="800000"/>
          </a:ln>
          <a:effectLst/>
        </p:spPr>
        <p:txBody>
          <a:bodyPr wrap="none" lIns="90000" tIns="46800" rIns="90000" bIns="46800" anchor="ctr">
            <a:spAutoFit/>
          </a:bodyPr>
          <a:lstStyle/>
          <a:p>
            <a:pPr algn="ctr">
              <a:spcBef>
                <a:spcPct val="50000"/>
              </a:spcBef>
            </a:pPr>
            <a:r>
              <a:rPr lang="en-US" altLang="zh-CN"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1. </a:t>
            </a: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反馈的分类</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blinds(vertical)">
                                      <p:cBhvr>
                                        <p:cTn id="7" dur="5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wipe(left)">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81"/>
          <p:cNvGrpSpPr/>
          <p:nvPr/>
        </p:nvGrpSpPr>
        <p:grpSpPr bwMode="auto">
          <a:xfrm>
            <a:off x="457200" y="914400"/>
            <a:ext cx="4972050" cy="3779838"/>
            <a:chOff x="240" y="259"/>
            <a:chExt cx="3132" cy="2381"/>
          </a:xfrm>
        </p:grpSpPr>
        <p:sp>
          <p:nvSpPr>
            <p:cNvPr id="17424" name="Line 82"/>
            <p:cNvSpPr>
              <a:spLocks noChangeShapeType="1"/>
            </p:cNvSpPr>
            <p:nvPr/>
          </p:nvSpPr>
          <p:spPr bwMode="auto">
            <a:xfrm flipH="1">
              <a:off x="1374" y="1363"/>
              <a:ext cx="0" cy="38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25" name="Text Box 83"/>
            <p:cNvSpPr txBox="1">
              <a:spLocks noChangeArrowheads="1"/>
            </p:cNvSpPr>
            <p:nvPr/>
          </p:nvSpPr>
          <p:spPr bwMode="auto">
            <a:xfrm>
              <a:off x="932" y="59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B1</a:t>
              </a:r>
              <a:endParaRPr lang="en-US" altLang="zh-CN" sz="2400">
                <a:ea typeface="长城楷体" charset="0"/>
                <a:cs typeface="长城楷体" charset="0"/>
              </a:endParaRPr>
            </a:p>
          </p:txBody>
        </p:sp>
        <p:sp>
          <p:nvSpPr>
            <p:cNvPr id="17426" name="Line 84"/>
            <p:cNvSpPr>
              <a:spLocks noChangeShapeType="1"/>
            </p:cNvSpPr>
            <p:nvPr/>
          </p:nvSpPr>
          <p:spPr bwMode="auto">
            <a:xfrm>
              <a:off x="1376" y="993"/>
              <a:ext cx="0" cy="411"/>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27" name="Line 85"/>
            <p:cNvSpPr>
              <a:spLocks noChangeShapeType="1"/>
            </p:cNvSpPr>
            <p:nvPr/>
          </p:nvSpPr>
          <p:spPr bwMode="auto">
            <a:xfrm flipH="1" flipV="1">
              <a:off x="1380" y="425"/>
              <a:ext cx="0" cy="264"/>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28" name="Rectangle 86"/>
            <p:cNvSpPr>
              <a:spLocks noChangeArrowheads="1"/>
            </p:cNvSpPr>
            <p:nvPr/>
          </p:nvSpPr>
          <p:spPr bwMode="auto">
            <a:xfrm>
              <a:off x="1332" y="670"/>
              <a:ext cx="95"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29" name="Line 87"/>
            <p:cNvSpPr>
              <a:spLocks noChangeShapeType="1"/>
            </p:cNvSpPr>
            <p:nvPr/>
          </p:nvSpPr>
          <p:spPr bwMode="auto">
            <a:xfrm>
              <a:off x="1380" y="435"/>
              <a:ext cx="1297"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7430" name="Line 88"/>
            <p:cNvSpPr>
              <a:spLocks noChangeShapeType="1"/>
            </p:cNvSpPr>
            <p:nvPr/>
          </p:nvSpPr>
          <p:spPr bwMode="auto">
            <a:xfrm flipV="1">
              <a:off x="2001" y="416"/>
              <a:ext cx="0" cy="244"/>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1" name="Line 89"/>
            <p:cNvSpPr>
              <a:spLocks noChangeShapeType="1"/>
            </p:cNvSpPr>
            <p:nvPr/>
          </p:nvSpPr>
          <p:spPr bwMode="auto">
            <a:xfrm>
              <a:off x="1872" y="1269"/>
              <a:ext cx="0" cy="287"/>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2" name="Line 90"/>
            <p:cNvSpPr>
              <a:spLocks noChangeShapeType="1"/>
            </p:cNvSpPr>
            <p:nvPr/>
          </p:nvSpPr>
          <p:spPr bwMode="auto">
            <a:xfrm>
              <a:off x="1872" y="1455"/>
              <a:ext cx="141" cy="148"/>
            </a:xfrm>
            <a:prstGeom prst="line">
              <a:avLst/>
            </a:prstGeom>
            <a:noFill/>
            <a:ln w="38100">
              <a:solidFill>
                <a:schemeClr val="tx1"/>
              </a:solidFill>
              <a:round/>
              <a:headEnd type="none" w="sm" len="sm"/>
              <a:tailEnd type="triangle" w="sm" len="lg"/>
            </a:ln>
          </p:spPr>
          <p:txBody>
            <a:bodyPr lIns="90000" tIns="46800" rIns="90000" bIns="46800" anchor="ctr">
              <a:spAutoFit/>
            </a:bodyPr>
            <a:lstStyle/>
            <a:p>
              <a:endParaRPr lang="zh-CN" altLang="en-US">
                <a:latin typeface="Times New Roman" panose="02020603050405020304" charset="0"/>
              </a:endParaRPr>
            </a:p>
          </p:txBody>
        </p:sp>
        <p:sp>
          <p:nvSpPr>
            <p:cNvPr id="17433" name="Line 91"/>
            <p:cNvSpPr>
              <a:spLocks noChangeShapeType="1"/>
            </p:cNvSpPr>
            <p:nvPr/>
          </p:nvSpPr>
          <p:spPr bwMode="auto">
            <a:xfrm flipV="1">
              <a:off x="1872" y="1219"/>
              <a:ext cx="141" cy="12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4" name="Line 92"/>
            <p:cNvSpPr>
              <a:spLocks noChangeShapeType="1"/>
            </p:cNvSpPr>
            <p:nvPr/>
          </p:nvSpPr>
          <p:spPr bwMode="auto">
            <a:xfrm>
              <a:off x="2004" y="970"/>
              <a:ext cx="0" cy="26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5" name="Line 93"/>
            <p:cNvSpPr>
              <a:spLocks noChangeShapeType="1"/>
            </p:cNvSpPr>
            <p:nvPr/>
          </p:nvSpPr>
          <p:spPr bwMode="auto">
            <a:xfrm flipH="1">
              <a:off x="2005" y="1590"/>
              <a:ext cx="0" cy="30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6" name="Line 94"/>
            <p:cNvSpPr>
              <a:spLocks noChangeShapeType="1"/>
            </p:cNvSpPr>
            <p:nvPr/>
          </p:nvSpPr>
          <p:spPr bwMode="auto">
            <a:xfrm>
              <a:off x="1103" y="1402"/>
              <a:ext cx="773"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7" name="Line 95"/>
            <p:cNvSpPr>
              <a:spLocks noChangeShapeType="1"/>
            </p:cNvSpPr>
            <p:nvPr/>
          </p:nvSpPr>
          <p:spPr bwMode="auto">
            <a:xfrm>
              <a:off x="672" y="2470"/>
              <a:ext cx="2142"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latin typeface="Times New Roman" panose="02020603050405020304" charset="0"/>
              </a:endParaRPr>
            </a:p>
          </p:txBody>
        </p:sp>
        <p:sp>
          <p:nvSpPr>
            <p:cNvPr id="17438" name="Line 96"/>
            <p:cNvSpPr>
              <a:spLocks noChangeShapeType="1"/>
            </p:cNvSpPr>
            <p:nvPr/>
          </p:nvSpPr>
          <p:spPr bwMode="auto">
            <a:xfrm flipH="1">
              <a:off x="2006" y="2214"/>
              <a:ext cx="0" cy="34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39" name="Rectangle 97"/>
            <p:cNvSpPr>
              <a:spLocks noChangeArrowheads="1"/>
            </p:cNvSpPr>
            <p:nvPr/>
          </p:nvSpPr>
          <p:spPr bwMode="auto">
            <a:xfrm>
              <a:off x="1958" y="643"/>
              <a:ext cx="94"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40" name="Oval 98"/>
            <p:cNvSpPr>
              <a:spLocks noChangeArrowheads="1"/>
            </p:cNvSpPr>
            <p:nvPr/>
          </p:nvSpPr>
          <p:spPr bwMode="auto">
            <a:xfrm>
              <a:off x="2686" y="393"/>
              <a:ext cx="68" cy="76"/>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nvGrpSpPr>
            <p:cNvPr id="17441" name="Group 99"/>
            <p:cNvGrpSpPr/>
            <p:nvPr/>
          </p:nvGrpSpPr>
          <p:grpSpPr bwMode="auto">
            <a:xfrm>
              <a:off x="1040" y="1279"/>
              <a:ext cx="68" cy="262"/>
              <a:chOff x="3454" y="2018"/>
              <a:chExt cx="96" cy="328"/>
            </a:xfrm>
          </p:grpSpPr>
          <p:sp>
            <p:nvSpPr>
              <p:cNvPr id="17482" name="Line 100"/>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7483" name="Line 101"/>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7442" name="Line 102"/>
            <p:cNvSpPr>
              <a:spLocks noChangeShapeType="1"/>
            </p:cNvSpPr>
            <p:nvPr/>
          </p:nvSpPr>
          <p:spPr bwMode="auto">
            <a:xfrm>
              <a:off x="672" y="1402"/>
              <a:ext cx="363"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7443" name="Group 103"/>
            <p:cNvGrpSpPr/>
            <p:nvPr/>
          </p:nvGrpSpPr>
          <p:grpSpPr bwMode="auto">
            <a:xfrm flipH="1">
              <a:off x="2455" y="1040"/>
              <a:ext cx="69" cy="261"/>
              <a:chOff x="3454" y="2018"/>
              <a:chExt cx="96" cy="328"/>
            </a:xfrm>
          </p:grpSpPr>
          <p:sp>
            <p:nvSpPr>
              <p:cNvPr id="17480" name="Line 104"/>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7481" name="Line 105"/>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7444" name="Line 106"/>
            <p:cNvSpPr>
              <a:spLocks noChangeShapeType="1"/>
            </p:cNvSpPr>
            <p:nvPr/>
          </p:nvSpPr>
          <p:spPr bwMode="auto">
            <a:xfrm flipH="1" flipV="1">
              <a:off x="2520" y="1156"/>
              <a:ext cx="29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45" name="Line 107"/>
            <p:cNvSpPr>
              <a:spLocks noChangeShapeType="1"/>
            </p:cNvSpPr>
            <p:nvPr/>
          </p:nvSpPr>
          <p:spPr bwMode="auto">
            <a:xfrm>
              <a:off x="2001" y="1163"/>
              <a:ext cx="45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46" name="Text Box 108"/>
            <p:cNvSpPr txBox="1">
              <a:spLocks noChangeArrowheads="1"/>
            </p:cNvSpPr>
            <p:nvPr/>
          </p:nvSpPr>
          <p:spPr bwMode="auto">
            <a:xfrm>
              <a:off x="1607" y="654"/>
              <a:ext cx="355"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C</a:t>
              </a:r>
              <a:endParaRPr lang="en-US" altLang="zh-CN" sz="2400">
                <a:ea typeface="长城楷体" charset="0"/>
                <a:cs typeface="长城楷体" charset="0"/>
              </a:endParaRPr>
            </a:p>
          </p:txBody>
        </p:sp>
        <p:sp>
          <p:nvSpPr>
            <p:cNvPr id="17447" name="Text Box 109"/>
            <p:cNvSpPr txBox="1">
              <a:spLocks noChangeArrowheads="1"/>
            </p:cNvSpPr>
            <p:nvPr/>
          </p:nvSpPr>
          <p:spPr bwMode="auto">
            <a:xfrm>
              <a:off x="882" y="933"/>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1</a:t>
              </a:r>
              <a:endParaRPr lang="en-US" altLang="zh-CN" sz="2800">
                <a:ea typeface="长城楷体" charset="0"/>
                <a:cs typeface="长城楷体" charset="0"/>
              </a:endParaRPr>
            </a:p>
          </p:txBody>
        </p:sp>
        <p:sp>
          <p:nvSpPr>
            <p:cNvPr id="17448" name="Text Box 110"/>
            <p:cNvSpPr txBox="1">
              <a:spLocks noChangeArrowheads="1"/>
            </p:cNvSpPr>
            <p:nvPr/>
          </p:nvSpPr>
          <p:spPr bwMode="auto">
            <a:xfrm>
              <a:off x="2332" y="710"/>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2</a:t>
              </a:r>
              <a:endParaRPr lang="en-US" altLang="zh-CN" sz="2800">
                <a:ea typeface="长城楷体" charset="0"/>
                <a:cs typeface="长城楷体" charset="0"/>
              </a:endParaRPr>
            </a:p>
          </p:txBody>
        </p:sp>
        <p:grpSp>
          <p:nvGrpSpPr>
            <p:cNvPr id="17449" name="Group 111"/>
            <p:cNvGrpSpPr/>
            <p:nvPr/>
          </p:nvGrpSpPr>
          <p:grpSpPr bwMode="auto">
            <a:xfrm>
              <a:off x="1932" y="2478"/>
              <a:ext cx="146" cy="162"/>
              <a:chOff x="2898" y="3684"/>
              <a:chExt cx="204" cy="204"/>
            </a:xfrm>
          </p:grpSpPr>
          <p:sp>
            <p:nvSpPr>
              <p:cNvPr id="17478" name="Line 112"/>
              <p:cNvSpPr>
                <a:spLocks noChangeShapeType="1"/>
              </p:cNvSpPr>
              <p:nvPr/>
            </p:nvSpPr>
            <p:spPr bwMode="auto">
              <a:xfrm>
                <a:off x="3000" y="3684"/>
                <a:ext cx="0" cy="20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7479" name="Line 113"/>
              <p:cNvSpPr>
                <a:spLocks noChangeShapeType="1"/>
              </p:cNvSpPr>
              <p:nvPr/>
            </p:nvSpPr>
            <p:spPr bwMode="auto">
              <a:xfrm>
                <a:off x="2898" y="3875"/>
                <a:ext cx="204" cy="5"/>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sp>
          <p:nvSpPr>
            <p:cNvPr id="17450" name="Oval 114"/>
            <p:cNvSpPr>
              <a:spLocks noChangeArrowheads="1"/>
            </p:cNvSpPr>
            <p:nvPr/>
          </p:nvSpPr>
          <p:spPr bwMode="auto">
            <a:xfrm>
              <a:off x="1988" y="2449"/>
              <a:ext cx="33" cy="38"/>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7451" name="Rectangle 115"/>
            <p:cNvSpPr>
              <a:spLocks noChangeArrowheads="1"/>
            </p:cNvSpPr>
            <p:nvPr/>
          </p:nvSpPr>
          <p:spPr bwMode="auto">
            <a:xfrm>
              <a:off x="1332" y="1751"/>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52" name="Text Box 116"/>
            <p:cNvSpPr txBox="1">
              <a:spLocks noChangeArrowheads="1"/>
            </p:cNvSpPr>
            <p:nvPr/>
          </p:nvSpPr>
          <p:spPr bwMode="auto">
            <a:xfrm>
              <a:off x="959" y="171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B2</a:t>
              </a:r>
              <a:endParaRPr lang="en-US" altLang="zh-CN" sz="2400">
                <a:ea typeface="长城楷体" charset="0"/>
                <a:cs typeface="长城楷体" charset="0"/>
              </a:endParaRPr>
            </a:p>
          </p:txBody>
        </p:sp>
        <p:sp>
          <p:nvSpPr>
            <p:cNvPr id="17453" name="Rectangle 117"/>
            <p:cNvSpPr>
              <a:spLocks noChangeArrowheads="1"/>
            </p:cNvSpPr>
            <p:nvPr/>
          </p:nvSpPr>
          <p:spPr bwMode="auto">
            <a:xfrm>
              <a:off x="1958" y="1902"/>
              <a:ext cx="94"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54" name="Line 118"/>
            <p:cNvSpPr>
              <a:spLocks noChangeShapeType="1"/>
            </p:cNvSpPr>
            <p:nvPr/>
          </p:nvSpPr>
          <p:spPr bwMode="auto">
            <a:xfrm flipH="1">
              <a:off x="2802" y="1149"/>
              <a:ext cx="0" cy="50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55" name="Rectangle 119"/>
            <p:cNvSpPr>
              <a:spLocks noChangeArrowheads="1"/>
            </p:cNvSpPr>
            <p:nvPr/>
          </p:nvSpPr>
          <p:spPr bwMode="auto">
            <a:xfrm>
              <a:off x="2755" y="1653"/>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56" name="Text Box 120"/>
            <p:cNvSpPr txBox="1">
              <a:spLocks noChangeArrowheads="1"/>
            </p:cNvSpPr>
            <p:nvPr/>
          </p:nvSpPr>
          <p:spPr bwMode="auto">
            <a:xfrm>
              <a:off x="1630" y="1806"/>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E</a:t>
              </a:r>
              <a:endParaRPr lang="en-US" altLang="zh-CN" sz="2400">
                <a:ea typeface="长城楷体" charset="0"/>
                <a:cs typeface="长城楷体" charset="0"/>
              </a:endParaRPr>
            </a:p>
          </p:txBody>
        </p:sp>
        <p:sp>
          <p:nvSpPr>
            <p:cNvPr id="17457" name="Text Box 121"/>
            <p:cNvSpPr txBox="1">
              <a:spLocks noChangeArrowheads="1"/>
            </p:cNvSpPr>
            <p:nvPr/>
          </p:nvSpPr>
          <p:spPr bwMode="auto">
            <a:xfrm>
              <a:off x="2420" y="1603"/>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17458" name="Rectangle 122"/>
            <p:cNvSpPr>
              <a:spLocks noChangeArrowheads="1"/>
            </p:cNvSpPr>
            <p:nvPr/>
          </p:nvSpPr>
          <p:spPr bwMode="auto">
            <a:xfrm>
              <a:off x="1092" y="1156"/>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59" name="Rectangle 123"/>
            <p:cNvSpPr>
              <a:spLocks noChangeArrowheads="1"/>
            </p:cNvSpPr>
            <p:nvPr/>
          </p:nvSpPr>
          <p:spPr bwMode="auto">
            <a:xfrm>
              <a:off x="2238" y="895"/>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60" name="Text Box 124"/>
            <p:cNvSpPr txBox="1">
              <a:spLocks noChangeArrowheads="1"/>
            </p:cNvSpPr>
            <p:nvPr/>
          </p:nvSpPr>
          <p:spPr bwMode="auto">
            <a:xfrm>
              <a:off x="2784" y="259"/>
              <a:ext cx="58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0000"/>
                  </a:solidFill>
                  <a:ea typeface="长城楷体" charset="0"/>
                  <a:cs typeface="长城楷体" charset="0"/>
                </a:rPr>
                <a:t>+</a:t>
              </a:r>
              <a:r>
                <a:rPr lang="en-US" altLang="zh-CN" sz="2800">
                  <a:solidFill>
                    <a:srgbClr val="000099"/>
                  </a:solidFill>
                  <a:ea typeface="长城楷体" charset="0"/>
                  <a:cs typeface="长城楷体" charset="0"/>
                </a:rPr>
                <a:t>U</a:t>
              </a:r>
              <a:r>
                <a:rPr lang="en-US" altLang="zh-CN" sz="2400" baseline="-25000">
                  <a:solidFill>
                    <a:srgbClr val="000099"/>
                  </a:solidFill>
                  <a:ea typeface="长城楷体" charset="0"/>
                  <a:cs typeface="长城楷体" charset="0"/>
                </a:rPr>
                <a:t>CC</a:t>
              </a:r>
              <a:endParaRPr lang="en-US" altLang="zh-CN" sz="2400">
                <a:solidFill>
                  <a:srgbClr val="000099"/>
                </a:solidFill>
                <a:ea typeface="长城楷体" charset="0"/>
                <a:cs typeface="长城楷体" charset="0"/>
              </a:endParaRPr>
            </a:p>
          </p:txBody>
        </p:sp>
        <p:sp>
          <p:nvSpPr>
            <p:cNvPr id="17461" name="Text Box 125"/>
            <p:cNvSpPr txBox="1">
              <a:spLocks noChangeArrowheads="1"/>
            </p:cNvSpPr>
            <p:nvPr/>
          </p:nvSpPr>
          <p:spPr bwMode="auto">
            <a:xfrm>
              <a:off x="720" y="1755"/>
              <a:ext cx="29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i</a:t>
              </a:r>
              <a:endParaRPr lang="en-US" altLang="zh-CN" sz="2800">
                <a:solidFill>
                  <a:srgbClr val="000099"/>
                </a:solidFill>
                <a:ea typeface="长城楷体" charset="0"/>
                <a:cs typeface="长城楷体" charset="0"/>
              </a:endParaRPr>
            </a:p>
          </p:txBody>
        </p:sp>
        <p:sp>
          <p:nvSpPr>
            <p:cNvPr id="17462" name="Text Box 126"/>
            <p:cNvSpPr txBox="1">
              <a:spLocks noChangeArrowheads="1"/>
            </p:cNvSpPr>
            <p:nvPr/>
          </p:nvSpPr>
          <p:spPr bwMode="auto">
            <a:xfrm>
              <a:off x="2868" y="1614"/>
              <a:ext cx="347"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o</a:t>
              </a:r>
              <a:endParaRPr lang="en-US" altLang="zh-CN" sz="2800">
                <a:solidFill>
                  <a:srgbClr val="000099"/>
                </a:solidFill>
                <a:ea typeface="长城楷体" charset="0"/>
                <a:cs typeface="长城楷体" charset="0"/>
              </a:endParaRPr>
            </a:p>
          </p:txBody>
        </p:sp>
        <p:sp>
          <p:nvSpPr>
            <p:cNvPr id="17463" name="Rectangle 127" descr="新闻纸"/>
            <p:cNvSpPr>
              <a:spLocks noChangeArrowheads="1"/>
            </p:cNvSpPr>
            <p:nvPr/>
          </p:nvSpPr>
          <p:spPr bwMode="auto">
            <a:xfrm>
              <a:off x="2928" y="1269"/>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64" name="Rectangle 128" descr="新闻纸"/>
            <p:cNvSpPr>
              <a:spLocks noChangeArrowheads="1"/>
            </p:cNvSpPr>
            <p:nvPr/>
          </p:nvSpPr>
          <p:spPr bwMode="auto">
            <a:xfrm>
              <a:off x="768" y="1392"/>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65" name="Rectangle 129" descr="新闻纸"/>
            <p:cNvSpPr>
              <a:spLocks noChangeArrowheads="1"/>
            </p:cNvSpPr>
            <p:nvPr/>
          </p:nvSpPr>
          <p:spPr bwMode="auto">
            <a:xfrm>
              <a:off x="2929" y="2014"/>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66" name="Rectangle 130" descr="新闻纸"/>
            <p:cNvSpPr>
              <a:spLocks noChangeArrowheads="1"/>
            </p:cNvSpPr>
            <p:nvPr/>
          </p:nvSpPr>
          <p:spPr bwMode="auto">
            <a:xfrm>
              <a:off x="768" y="2217"/>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67" name="Line 131"/>
            <p:cNvSpPr>
              <a:spLocks noChangeShapeType="1"/>
            </p:cNvSpPr>
            <p:nvPr/>
          </p:nvSpPr>
          <p:spPr bwMode="auto">
            <a:xfrm>
              <a:off x="2802" y="1965"/>
              <a:ext cx="0" cy="51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7468" name="Line 132"/>
            <p:cNvSpPr>
              <a:spLocks noChangeShapeType="1"/>
            </p:cNvSpPr>
            <p:nvPr/>
          </p:nvSpPr>
          <p:spPr bwMode="auto">
            <a:xfrm>
              <a:off x="1374" y="2085"/>
              <a:ext cx="0" cy="384"/>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7469" name="Rectangle 133"/>
            <p:cNvSpPr>
              <a:spLocks noChangeArrowheads="1"/>
            </p:cNvSpPr>
            <p:nvPr/>
          </p:nvSpPr>
          <p:spPr bwMode="auto">
            <a:xfrm>
              <a:off x="624" y="1595"/>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7470" name="Oval 134"/>
            <p:cNvSpPr>
              <a:spLocks noChangeArrowheads="1"/>
            </p:cNvSpPr>
            <p:nvPr/>
          </p:nvSpPr>
          <p:spPr bwMode="auto">
            <a:xfrm>
              <a:off x="576" y="2112"/>
              <a:ext cx="192" cy="19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7471" name="Line 135"/>
            <p:cNvSpPr>
              <a:spLocks noChangeShapeType="1"/>
            </p:cNvSpPr>
            <p:nvPr/>
          </p:nvSpPr>
          <p:spPr bwMode="auto">
            <a:xfrm flipV="1">
              <a:off x="672" y="1392"/>
              <a:ext cx="0" cy="192"/>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72" name="Line 136"/>
            <p:cNvSpPr>
              <a:spLocks noChangeShapeType="1"/>
            </p:cNvSpPr>
            <p:nvPr/>
          </p:nvSpPr>
          <p:spPr bwMode="auto">
            <a:xfrm>
              <a:off x="672" y="1920"/>
              <a:ext cx="0" cy="57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7473" name="Text Box 137"/>
            <p:cNvSpPr txBox="1">
              <a:spLocks noChangeArrowheads="1"/>
            </p:cNvSpPr>
            <p:nvPr/>
          </p:nvSpPr>
          <p:spPr bwMode="auto">
            <a:xfrm>
              <a:off x="295" y="1536"/>
              <a:ext cx="33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S</a:t>
              </a:r>
              <a:endParaRPr lang="en-US" altLang="zh-CN" sz="2400">
                <a:ea typeface="长城楷体" charset="0"/>
                <a:cs typeface="长城楷体" charset="0"/>
              </a:endParaRPr>
            </a:p>
          </p:txBody>
        </p:sp>
        <p:sp>
          <p:nvSpPr>
            <p:cNvPr id="17474" name="Text Box 138"/>
            <p:cNvSpPr txBox="1">
              <a:spLocks noChangeArrowheads="1"/>
            </p:cNvSpPr>
            <p:nvPr/>
          </p:nvSpPr>
          <p:spPr bwMode="auto">
            <a:xfrm>
              <a:off x="240" y="2016"/>
              <a:ext cx="40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e</a:t>
              </a:r>
              <a:r>
                <a:rPr lang="en-US" altLang="zh-CN" sz="2800" baseline="-25000">
                  <a:solidFill>
                    <a:srgbClr val="000099"/>
                  </a:solidFill>
                  <a:ea typeface="长城楷体" charset="0"/>
                  <a:cs typeface="长城楷体" charset="0"/>
                </a:rPr>
                <a:t>S</a:t>
              </a:r>
              <a:endParaRPr lang="en-US" altLang="zh-CN" sz="2800">
                <a:solidFill>
                  <a:srgbClr val="000099"/>
                </a:solidFill>
                <a:ea typeface="长城楷体" charset="0"/>
                <a:cs typeface="长城楷体" charset="0"/>
              </a:endParaRPr>
            </a:p>
          </p:txBody>
        </p:sp>
        <p:sp>
          <p:nvSpPr>
            <p:cNvPr id="17475" name="Rectangle 139" descr="新闻纸"/>
            <p:cNvSpPr>
              <a:spLocks noChangeArrowheads="1"/>
            </p:cNvSpPr>
            <p:nvPr/>
          </p:nvSpPr>
          <p:spPr bwMode="auto">
            <a:xfrm>
              <a:off x="430" y="1881"/>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76" name="Rectangle 140" descr="新闻纸"/>
            <p:cNvSpPr>
              <a:spLocks noChangeArrowheads="1"/>
            </p:cNvSpPr>
            <p:nvPr/>
          </p:nvSpPr>
          <p:spPr bwMode="auto">
            <a:xfrm>
              <a:off x="423" y="2208"/>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7477" name="Oval 141"/>
            <p:cNvSpPr>
              <a:spLocks noChangeArrowheads="1"/>
            </p:cNvSpPr>
            <p:nvPr/>
          </p:nvSpPr>
          <p:spPr bwMode="auto">
            <a:xfrm>
              <a:off x="1348" y="1375"/>
              <a:ext cx="50" cy="50"/>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31135" name="Text Box 63"/>
          <p:cNvSpPr txBox="1">
            <a:spLocks noChangeArrowheads="1"/>
          </p:cNvSpPr>
          <p:nvPr/>
        </p:nvSpPr>
        <p:spPr bwMode="auto">
          <a:xfrm>
            <a:off x="395288" y="333375"/>
            <a:ext cx="66294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zh-CN" altLang="en-US" sz="2800" i="0">
                <a:solidFill>
                  <a:srgbClr val="000099"/>
                </a:solidFill>
                <a:effectLst>
                  <a:outerShdw blurRad="38100" dist="38100" dir="2700000" algn="tl">
                    <a:srgbClr val="DDDDDD"/>
                  </a:outerShdw>
                </a:effectLst>
                <a:latin typeface="宋体" panose="02010600030101010101" pitchFamily="2" charset="-122"/>
              </a:rPr>
              <a:t>判断是交流反馈还是直流反馈？</a:t>
            </a:r>
          </a:p>
        </p:txBody>
      </p:sp>
      <p:sp>
        <p:nvSpPr>
          <p:cNvPr id="131136" name="Rectangle 64" descr="40%"/>
          <p:cNvSpPr>
            <a:spLocks noChangeArrowheads="1"/>
          </p:cNvSpPr>
          <p:nvPr/>
        </p:nvSpPr>
        <p:spPr bwMode="auto">
          <a:xfrm>
            <a:off x="5562600" y="1819275"/>
            <a:ext cx="3429000" cy="2143125"/>
          </a:xfrm>
          <a:prstGeom prst="rect">
            <a:avLst/>
          </a:prstGeom>
          <a:pattFill prst="pct40">
            <a:fgClr>
              <a:srgbClr val="FFFF00"/>
            </a:fgClr>
            <a:bgClr>
              <a:srgbClr val="FFFFFF"/>
            </a:bgClr>
          </a:pattFill>
          <a:ln w="9525">
            <a:noFill/>
            <a:miter lim="800000"/>
          </a:ln>
          <a:effectLst/>
        </p:spPr>
        <p:txBody>
          <a:bodyPr>
            <a:spAutoFit/>
          </a:bodyPr>
          <a:lstStyle/>
          <a:p>
            <a:pPr>
              <a:lnSpc>
                <a:spcPct val="120000"/>
              </a:lnSpc>
            </a:pPr>
            <a:r>
              <a:rPr lang="zh-CN" altLang="en-US" sz="2800" b="1" i="0" dirty="0">
                <a:effectLst>
                  <a:outerShdw blurRad="38100" dist="38100" dir="2700000" algn="tl">
                    <a:srgbClr val="DDDDDD"/>
                  </a:outerShdw>
                </a:effectLst>
                <a:latin typeface="Times New Roman" panose="02020603050405020304"/>
                <a:cs typeface="Times New Roman" panose="02020603050405020304"/>
              </a:rPr>
              <a:t>交、直流分量的信</a:t>
            </a:r>
          </a:p>
          <a:p>
            <a:pPr>
              <a:lnSpc>
                <a:spcPct val="120000"/>
              </a:lnSpc>
            </a:pPr>
            <a:r>
              <a:rPr lang="zh-CN" altLang="en-US" sz="2800" b="1" i="0" dirty="0">
                <a:effectLst>
                  <a:outerShdw blurRad="38100" dist="38100" dir="2700000" algn="tl">
                    <a:srgbClr val="DDDDDD"/>
                  </a:outerShdw>
                </a:effectLst>
                <a:latin typeface="Times New Roman" panose="02020603050405020304"/>
                <a:cs typeface="Times New Roman" panose="02020603050405020304"/>
              </a:rPr>
              <a:t>号均可通过 </a:t>
            </a:r>
            <a:r>
              <a:rPr lang="en-US" altLang="zh-CN" sz="2800" b="1" i="0" dirty="0">
                <a:effectLst>
                  <a:outerShdw blurRad="38100" dist="38100" dir="2700000" algn="tl">
                    <a:srgbClr val="DDDDDD"/>
                  </a:outerShdw>
                </a:effectLst>
                <a:latin typeface="Times New Roman" panose="02020603050405020304"/>
                <a:ea typeface="楷体_GB2312" charset="0"/>
                <a:cs typeface="Times New Roman" panose="02020603050405020304"/>
              </a:rPr>
              <a:t>R</a:t>
            </a:r>
            <a:r>
              <a:rPr lang="en-US" altLang="zh-CN" sz="2800" b="1" i="0" baseline="-25000" dirty="0">
                <a:effectLst>
                  <a:outerShdw blurRad="38100" dist="38100" dir="2700000" algn="tl">
                    <a:srgbClr val="DDDDDD"/>
                  </a:outerShdw>
                </a:effectLst>
                <a:latin typeface="Times New Roman" panose="02020603050405020304"/>
                <a:ea typeface="楷体_GB2312" charset="0"/>
                <a:cs typeface="Times New Roman" panose="02020603050405020304"/>
              </a:rPr>
              <a:t>E</a:t>
            </a:r>
            <a:r>
              <a:rPr lang="zh-CN" altLang="en-US" sz="2800" b="1" i="0" dirty="0">
                <a:effectLst>
                  <a:outerShdw blurRad="38100" dist="38100" dir="2700000" algn="tl">
                    <a:srgbClr val="DDDDDD"/>
                  </a:outerShdw>
                </a:effectLst>
                <a:latin typeface="Times New Roman" panose="02020603050405020304"/>
                <a:cs typeface="Times New Roman" panose="02020603050405020304"/>
              </a:rPr>
              <a:t>，所以</a:t>
            </a:r>
            <a:r>
              <a:rPr lang="en-US" altLang="zh-CN" sz="2800" b="1" i="0" dirty="0">
                <a:solidFill>
                  <a:srgbClr val="FF3300"/>
                </a:solidFill>
                <a:effectLst>
                  <a:outerShdw blurRad="38100" dist="38100" dir="2700000" algn="tl">
                    <a:srgbClr val="DDDDDD"/>
                  </a:outerShdw>
                </a:effectLst>
                <a:latin typeface="Times New Roman" panose="02020603050405020304"/>
                <a:ea typeface="楷体_GB2312" charset="0"/>
                <a:cs typeface="Times New Roman" panose="02020603050405020304"/>
              </a:rPr>
              <a:t>R</a:t>
            </a:r>
            <a:r>
              <a:rPr lang="en-US" altLang="zh-CN" sz="2800" b="1" i="0" baseline="-25000" dirty="0">
                <a:solidFill>
                  <a:srgbClr val="FF3300"/>
                </a:solidFill>
                <a:effectLst>
                  <a:outerShdw blurRad="38100" dist="38100" dir="2700000" algn="tl">
                    <a:srgbClr val="DDDDDD"/>
                  </a:outerShdw>
                </a:effectLst>
                <a:latin typeface="Times New Roman" panose="02020603050405020304"/>
                <a:ea typeface="楷体_GB2312" charset="0"/>
                <a:cs typeface="Times New Roman" panose="02020603050405020304"/>
              </a:rPr>
              <a:t>E</a:t>
            </a:r>
            <a:r>
              <a:rPr lang="zh-CN" altLang="en-US" sz="2800" b="1" i="0" dirty="0">
                <a:solidFill>
                  <a:srgbClr val="FF3300"/>
                </a:solidFill>
                <a:effectLst>
                  <a:outerShdw blurRad="38100" dist="38100" dir="2700000" algn="tl">
                    <a:srgbClr val="DDDDDD"/>
                  </a:outerShdw>
                </a:effectLst>
                <a:latin typeface="Times New Roman" panose="02020603050405020304"/>
                <a:cs typeface="Times New Roman" panose="02020603050405020304"/>
              </a:rPr>
              <a:t>引入的是交、直流反馈。</a:t>
            </a:r>
            <a:endParaRPr lang="zh-CN" altLang="en-US" sz="2800" b="1" i="0" dirty="0">
              <a:effectLst>
                <a:outerShdw blurRad="38100" dist="38100" dir="2700000" algn="tl">
                  <a:srgbClr val="DDDDDD"/>
                </a:outerShdw>
              </a:effectLst>
              <a:latin typeface="Times New Roman" panose="02020603050405020304"/>
              <a:cs typeface="Times New Roman" panose="02020603050405020304"/>
            </a:endParaRPr>
          </a:p>
        </p:txBody>
      </p:sp>
      <p:sp>
        <p:nvSpPr>
          <p:cNvPr id="131137" name="Rectangle 65"/>
          <p:cNvSpPr>
            <a:spLocks noChangeArrowheads="1"/>
          </p:cNvSpPr>
          <p:nvPr/>
        </p:nvSpPr>
        <p:spPr bwMode="auto">
          <a:xfrm>
            <a:off x="685800" y="4826000"/>
            <a:ext cx="7848600" cy="1117600"/>
          </a:xfrm>
          <a:prstGeom prst="rect">
            <a:avLst/>
          </a:prstGeom>
          <a:noFill/>
          <a:ln>
            <a:noFill/>
          </a:ln>
        </p:spPr>
        <p:txBody>
          <a:bodyPr>
            <a:spAutoFit/>
          </a:bodyPr>
          <a:lstStyle/>
          <a:p>
            <a:pPr>
              <a:lnSpc>
                <a:spcPct val="120000"/>
              </a:lnSpc>
            </a:pPr>
            <a:r>
              <a:rPr lang="en-US" altLang="zh-CN" sz="2800" b="1" i="0" dirty="0">
                <a:solidFill>
                  <a:schemeClr val="accent2"/>
                </a:solidFill>
                <a:latin typeface="Times New Roman" panose="02020603050405020304"/>
                <a:cs typeface="Times New Roman" panose="02020603050405020304"/>
              </a:rPr>
              <a:t>    </a:t>
            </a:r>
            <a:r>
              <a:rPr lang="zh-CN" altLang="en-US" sz="2800" b="1" i="0" dirty="0">
                <a:solidFill>
                  <a:schemeClr val="tx2"/>
                </a:solidFill>
                <a:latin typeface="Times New Roman" panose="02020603050405020304"/>
                <a:cs typeface="Times New Roman" panose="02020603050405020304"/>
              </a:rPr>
              <a:t>如果有发射极旁路电容， </a:t>
            </a:r>
            <a:r>
              <a:rPr lang="en-US" altLang="zh-CN" sz="2800" b="1" i="0" dirty="0">
                <a:solidFill>
                  <a:schemeClr val="tx2"/>
                </a:solidFill>
                <a:latin typeface="Times New Roman" panose="02020603050405020304"/>
                <a:ea typeface="楷体_GB2312" charset="0"/>
                <a:cs typeface="Times New Roman" panose="02020603050405020304"/>
              </a:rPr>
              <a:t>R</a:t>
            </a:r>
            <a:r>
              <a:rPr lang="en-US" altLang="zh-CN" sz="2800" b="1" i="0" baseline="-25000" dirty="0">
                <a:solidFill>
                  <a:schemeClr val="tx2"/>
                </a:solidFill>
                <a:latin typeface="Times New Roman" panose="02020603050405020304"/>
                <a:ea typeface="楷体_GB2312" charset="0"/>
                <a:cs typeface="Times New Roman" panose="02020603050405020304"/>
              </a:rPr>
              <a:t>E</a:t>
            </a:r>
            <a:r>
              <a:rPr lang="zh-CN" altLang="en-US" sz="2800" b="1" i="0" dirty="0">
                <a:solidFill>
                  <a:schemeClr val="tx2"/>
                </a:solidFill>
                <a:latin typeface="Times New Roman" panose="02020603050405020304"/>
                <a:cs typeface="Times New Roman" panose="02020603050405020304"/>
              </a:rPr>
              <a:t>中仅有直流分量的信号通过 ，这时</a:t>
            </a:r>
            <a:r>
              <a:rPr lang="en-US" altLang="zh-CN" sz="2800" b="1" i="0" dirty="0">
                <a:solidFill>
                  <a:schemeClr val="tx2"/>
                </a:solidFill>
                <a:latin typeface="Times New Roman" panose="02020603050405020304"/>
                <a:ea typeface="楷体_GB2312" charset="0"/>
                <a:cs typeface="Times New Roman" panose="02020603050405020304"/>
              </a:rPr>
              <a:t>R</a:t>
            </a:r>
            <a:r>
              <a:rPr lang="en-US" altLang="zh-CN" sz="2800" b="1" i="0" baseline="-25000" dirty="0">
                <a:solidFill>
                  <a:schemeClr val="tx2"/>
                </a:solidFill>
                <a:latin typeface="Times New Roman" panose="02020603050405020304"/>
                <a:ea typeface="楷体_GB2312" charset="0"/>
                <a:cs typeface="Times New Roman" panose="02020603050405020304"/>
              </a:rPr>
              <a:t>E</a:t>
            </a:r>
            <a:r>
              <a:rPr lang="zh-CN" altLang="en-US" sz="2800" b="1" i="0" dirty="0">
                <a:solidFill>
                  <a:schemeClr val="tx2"/>
                </a:solidFill>
                <a:latin typeface="Times New Roman" panose="02020603050405020304"/>
                <a:cs typeface="Times New Roman" panose="02020603050405020304"/>
              </a:rPr>
              <a:t>引入的则是直流反馈。</a:t>
            </a:r>
          </a:p>
        </p:txBody>
      </p:sp>
      <p:grpSp>
        <p:nvGrpSpPr>
          <p:cNvPr id="6" name="Group 66"/>
          <p:cNvGrpSpPr/>
          <p:nvPr/>
        </p:nvGrpSpPr>
        <p:grpSpPr bwMode="auto">
          <a:xfrm>
            <a:off x="3201988" y="3124200"/>
            <a:ext cx="815975" cy="1338263"/>
            <a:chOff x="1813" y="2040"/>
            <a:chExt cx="429" cy="744"/>
          </a:xfrm>
        </p:grpSpPr>
        <p:grpSp>
          <p:nvGrpSpPr>
            <p:cNvPr id="17416" name="Group 67"/>
            <p:cNvGrpSpPr/>
            <p:nvPr/>
          </p:nvGrpSpPr>
          <p:grpSpPr bwMode="auto">
            <a:xfrm>
              <a:off x="1824" y="2051"/>
              <a:ext cx="418" cy="733"/>
              <a:chOff x="1824" y="2051"/>
              <a:chExt cx="418" cy="733"/>
            </a:xfrm>
          </p:grpSpPr>
          <p:sp>
            <p:nvSpPr>
              <p:cNvPr id="17419" name="Line 68"/>
              <p:cNvSpPr>
                <a:spLocks noChangeShapeType="1"/>
              </p:cNvSpPr>
              <p:nvPr/>
            </p:nvSpPr>
            <p:spPr bwMode="auto">
              <a:xfrm>
                <a:off x="1824" y="2064"/>
                <a:ext cx="336" cy="0"/>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7420" name="Line 69"/>
              <p:cNvSpPr>
                <a:spLocks noChangeShapeType="1"/>
              </p:cNvSpPr>
              <p:nvPr/>
            </p:nvSpPr>
            <p:spPr bwMode="auto">
              <a:xfrm>
                <a:off x="2160" y="2051"/>
                <a:ext cx="0" cy="336"/>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7421" name="Line 70"/>
              <p:cNvSpPr>
                <a:spLocks noChangeShapeType="1"/>
              </p:cNvSpPr>
              <p:nvPr/>
            </p:nvSpPr>
            <p:spPr bwMode="auto">
              <a:xfrm>
                <a:off x="2160" y="2448"/>
                <a:ext cx="0" cy="336"/>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7422" name="Line 71"/>
              <p:cNvSpPr>
                <a:spLocks noChangeShapeType="1"/>
              </p:cNvSpPr>
              <p:nvPr/>
            </p:nvSpPr>
            <p:spPr bwMode="auto">
              <a:xfrm>
                <a:off x="2090" y="2373"/>
                <a:ext cx="152" cy="1"/>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sp>
            <p:nvSpPr>
              <p:cNvPr id="17423" name="Line 72"/>
              <p:cNvSpPr>
                <a:spLocks noChangeShapeType="1"/>
              </p:cNvSpPr>
              <p:nvPr/>
            </p:nvSpPr>
            <p:spPr bwMode="auto">
              <a:xfrm>
                <a:off x="2085" y="2448"/>
                <a:ext cx="152" cy="1"/>
              </a:xfrm>
              <a:prstGeom prst="line">
                <a:avLst/>
              </a:prstGeom>
              <a:noFill/>
              <a:ln w="38100">
                <a:solidFill>
                  <a:srgbClr val="FF3300"/>
                </a:solidFill>
                <a:round/>
              </a:ln>
            </p:spPr>
            <p:txBody>
              <a:bodyPr wrap="none" anchor="ctr"/>
              <a:lstStyle/>
              <a:p>
                <a:endParaRPr lang="zh-CN" altLang="en-US">
                  <a:latin typeface="Times New Roman" panose="02020603050405020304" charset="0"/>
                </a:endParaRPr>
              </a:p>
            </p:txBody>
          </p:sp>
        </p:grpSp>
        <p:sp>
          <p:nvSpPr>
            <p:cNvPr id="17417" name="Oval 73"/>
            <p:cNvSpPr>
              <a:spLocks noChangeArrowheads="1"/>
            </p:cNvSpPr>
            <p:nvPr/>
          </p:nvSpPr>
          <p:spPr bwMode="auto">
            <a:xfrm>
              <a:off x="2137" y="2736"/>
              <a:ext cx="48" cy="48"/>
            </a:xfrm>
            <a:prstGeom prst="ellipse">
              <a:avLst/>
            </a:prstGeom>
            <a:solidFill>
              <a:srgbClr val="FF3300"/>
            </a:solidFill>
            <a:ln w="9525">
              <a:solidFill>
                <a:srgbClr val="FF3300"/>
              </a:solidFill>
              <a:round/>
            </a:ln>
          </p:spPr>
          <p:txBody>
            <a:bodyPr wrap="none" anchor="ctr"/>
            <a:lstStyle/>
            <a:p>
              <a:pPr algn="ctr">
                <a:spcBef>
                  <a:spcPct val="50000"/>
                </a:spcBef>
              </a:pPr>
              <a:endParaRPr lang="zh-CN" sz="2800">
                <a:solidFill>
                  <a:srgbClr val="FF3300"/>
                </a:solidFill>
                <a:latin typeface="Times New Roman" panose="02020603050405020304" charset="0"/>
              </a:endParaRPr>
            </a:p>
          </p:txBody>
        </p:sp>
        <p:sp>
          <p:nvSpPr>
            <p:cNvPr id="17418" name="Oval 74"/>
            <p:cNvSpPr>
              <a:spLocks noChangeArrowheads="1"/>
            </p:cNvSpPr>
            <p:nvPr/>
          </p:nvSpPr>
          <p:spPr bwMode="auto">
            <a:xfrm>
              <a:off x="1813" y="2040"/>
              <a:ext cx="48" cy="48"/>
            </a:xfrm>
            <a:prstGeom prst="ellipse">
              <a:avLst/>
            </a:prstGeom>
            <a:solidFill>
              <a:srgbClr val="FF3300"/>
            </a:solidFill>
            <a:ln w="9525">
              <a:solidFill>
                <a:srgbClr val="FF3300"/>
              </a:solidFill>
              <a:round/>
            </a:ln>
          </p:spPr>
          <p:txBody>
            <a:bodyPr wrap="none" anchor="ctr"/>
            <a:lstStyle/>
            <a:p>
              <a:pPr algn="ctr">
                <a:spcBef>
                  <a:spcPct val="50000"/>
                </a:spcBef>
              </a:pPr>
              <a:endParaRPr lang="zh-CN" sz="2800">
                <a:solidFill>
                  <a:srgbClr val="FF3300"/>
                </a:solidFill>
                <a:latin typeface="Times New Roman" panose="02020603050405020304" charset="0"/>
              </a:endParaRPr>
            </a:p>
          </p:txBody>
        </p:sp>
      </p:grpSp>
      <p:sp>
        <p:nvSpPr>
          <p:cNvPr id="131147" name="Rectangle 75"/>
          <p:cNvSpPr>
            <a:spLocks noChangeArrowheads="1"/>
          </p:cNvSpPr>
          <p:nvPr/>
        </p:nvSpPr>
        <p:spPr bwMode="auto">
          <a:xfrm>
            <a:off x="3792538" y="3770313"/>
            <a:ext cx="625475" cy="457200"/>
          </a:xfrm>
          <a:prstGeom prst="rect">
            <a:avLst/>
          </a:prstGeom>
          <a:noFill/>
          <a:ln>
            <a:noFill/>
          </a:ln>
        </p:spPr>
        <p:txBody>
          <a:bodyPr wrap="none">
            <a:spAutoFit/>
          </a:bodyPr>
          <a:lstStyle/>
          <a:p>
            <a:pPr>
              <a:spcBef>
                <a:spcPct val="50000"/>
              </a:spcBef>
            </a:pPr>
            <a:r>
              <a:rPr lang="zh-CN" altLang="en-US" sz="2400">
                <a:solidFill>
                  <a:srgbClr val="FF3300"/>
                </a:solidFill>
                <a:latin typeface="Times New Roman" panose="02020603050405020304" charset="0"/>
                <a:ea typeface="楷体_GB2312" charset="0"/>
                <a:cs typeface="楷体_GB2312" charset="0"/>
              </a:rPr>
              <a:t>Ｃ</a:t>
            </a:r>
            <a:r>
              <a:rPr lang="en-US" altLang="zh-CN" sz="2400" baseline="-25000">
                <a:solidFill>
                  <a:srgbClr val="FF3300"/>
                </a:solidFill>
                <a:latin typeface="Times New Roman" panose="02020603050405020304" charset="0"/>
                <a:ea typeface="楷体_GB2312" charset="0"/>
                <a:cs typeface="楷体_GB2312" charset="0"/>
              </a:rPr>
              <a:t>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135"/>
                                        </p:tgtEl>
                                        <p:attrNameLst>
                                          <p:attrName>style.visibility</p:attrName>
                                        </p:attrNameLst>
                                      </p:cBhvr>
                                      <p:to>
                                        <p:strVal val="visible"/>
                                      </p:to>
                                    </p:set>
                                    <p:animEffect transition="in" filter="wipe(left)">
                                      <p:cBhvr>
                                        <p:cTn id="7" dur="500"/>
                                        <p:tgtEl>
                                          <p:spTgt spid="1311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136"/>
                                        </p:tgtEl>
                                        <p:attrNameLst>
                                          <p:attrName>style.visibility</p:attrName>
                                        </p:attrNameLst>
                                      </p:cBhvr>
                                      <p:to>
                                        <p:strVal val="visible"/>
                                      </p:to>
                                    </p:set>
                                    <p:animEffect transition="in" filter="wipe(left)">
                                      <p:cBhvr>
                                        <p:cTn id="12" dur="500"/>
                                        <p:tgtEl>
                                          <p:spTgt spid="1311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31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1137"/>
                                        </p:tgtEl>
                                        <p:attrNameLst>
                                          <p:attrName>style.visibility</p:attrName>
                                        </p:attrNameLst>
                                      </p:cBhvr>
                                      <p:to>
                                        <p:strVal val="visible"/>
                                      </p:to>
                                    </p:set>
                                    <p:animEffect transition="in" filter="wipe(left)">
                                      <p:cBhvr>
                                        <p:cTn id="25" dur="500"/>
                                        <p:tgtEl>
                                          <p:spTgt spid="13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35" grpId="0" autoUpdateAnimBg="0"/>
      <p:bldP spid="131136" grpId="0" animBg="1" autoUpdateAnimBg="0"/>
      <p:bldP spid="131137" grpId="0" autoUpdateAnimBg="0"/>
      <p:bldP spid="13114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533400" y="115888"/>
            <a:ext cx="3733800" cy="525462"/>
          </a:xfrm>
          <a:prstGeom prst="rect">
            <a:avLst/>
          </a:prstGeom>
          <a:noFill/>
          <a:ln w="9525">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CC0000"/>
                </a:solidFill>
                <a:effectLst>
                  <a:outerShdw blurRad="38100" dist="38100" dir="2700000" algn="tl">
                    <a:srgbClr val="DDDDDD"/>
                  </a:outerShdw>
                </a:effectLst>
              </a:rPr>
              <a:t>2.</a:t>
            </a:r>
            <a:r>
              <a:rPr lang="en-US" altLang="zh-CN" sz="2800" i="0">
                <a:solidFill>
                  <a:srgbClr val="CC0000"/>
                </a:solidFill>
                <a:effectLst>
                  <a:outerShdw blurRad="38100" dist="38100" dir="2700000" algn="tl">
                    <a:srgbClr val="DDDDDD"/>
                  </a:outerShdw>
                </a:effectLst>
                <a:latin typeface="宋体" panose="02010600030101010101" pitchFamily="2" charset="-122"/>
              </a:rPr>
              <a:t> </a:t>
            </a:r>
            <a:r>
              <a:rPr lang="zh-CN" altLang="en-US" sz="2800" i="0">
                <a:solidFill>
                  <a:srgbClr val="CC0000"/>
                </a:solidFill>
                <a:effectLst>
                  <a:outerShdw blurRad="38100" dist="38100" dir="2700000" algn="tl">
                    <a:srgbClr val="DDDDDD"/>
                  </a:outerShdw>
                </a:effectLst>
                <a:latin typeface="宋体" panose="02010600030101010101" pitchFamily="2" charset="-122"/>
              </a:rPr>
              <a:t>负反馈的类型</a:t>
            </a:r>
          </a:p>
        </p:txBody>
      </p:sp>
      <p:sp>
        <p:nvSpPr>
          <p:cNvPr id="125955" name="Text Box 3"/>
          <p:cNvSpPr txBox="1">
            <a:spLocks noChangeArrowheads="1"/>
          </p:cNvSpPr>
          <p:nvPr/>
        </p:nvSpPr>
        <p:spPr bwMode="auto">
          <a:xfrm>
            <a:off x="533400" y="635000"/>
            <a:ext cx="8153400" cy="1060450"/>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en-US" altLang="zh-CN" sz="2800" i="0" dirty="0">
                <a:ea typeface="楷体_GB2312" charset="0"/>
                <a:cs typeface="楷体_GB2312" charset="0"/>
              </a:rPr>
              <a:t>1) </a:t>
            </a:r>
            <a:r>
              <a:rPr lang="zh-CN" altLang="en-US" sz="2800" i="0" dirty="0">
                <a:latin typeface="宋体" panose="02010600030101010101" pitchFamily="2" charset="-122"/>
              </a:rPr>
              <a:t>根据反馈所采样的信号不同，可以分为</a:t>
            </a:r>
            <a:r>
              <a:rPr lang="zh-CN" altLang="en-US" sz="2800" i="0" dirty="0">
                <a:solidFill>
                  <a:srgbClr val="FF0000"/>
                </a:solidFill>
                <a:latin typeface="宋体" panose="02010600030101010101" pitchFamily="2" charset="-122"/>
              </a:rPr>
              <a:t>电压反馈 </a:t>
            </a:r>
          </a:p>
          <a:p>
            <a:pPr eaLnBrk="1" hangingPunct="1">
              <a:lnSpc>
                <a:spcPct val="120000"/>
              </a:lnSpc>
            </a:pPr>
            <a:r>
              <a:rPr lang="zh-CN" altLang="en-US" sz="2800" i="0" dirty="0">
                <a:latin typeface="宋体" panose="02010600030101010101" pitchFamily="2" charset="-122"/>
              </a:rPr>
              <a:t>  和</a:t>
            </a:r>
            <a:r>
              <a:rPr lang="zh-CN" altLang="en-US" sz="2800" i="0" dirty="0">
                <a:solidFill>
                  <a:srgbClr val="FF0000"/>
                </a:solidFill>
                <a:latin typeface="宋体" panose="02010600030101010101" pitchFamily="2" charset="-122"/>
              </a:rPr>
              <a:t>电流反馈</a:t>
            </a:r>
            <a:r>
              <a:rPr lang="zh-CN" altLang="en-US" sz="2800" i="0" dirty="0">
                <a:latin typeface="宋体" panose="02010600030101010101" pitchFamily="2" charset="-122"/>
              </a:rPr>
              <a:t>。</a:t>
            </a:r>
          </a:p>
        </p:txBody>
      </p:sp>
      <p:sp>
        <p:nvSpPr>
          <p:cNvPr id="125956" name="Rectangle 4" descr="30%"/>
          <p:cNvSpPr>
            <a:spLocks noChangeArrowheads="1"/>
          </p:cNvSpPr>
          <p:nvPr/>
        </p:nvSpPr>
        <p:spPr bwMode="auto">
          <a:xfrm>
            <a:off x="323850" y="5703888"/>
            <a:ext cx="8640763" cy="609600"/>
          </a:xfrm>
          <a:prstGeom prst="rect">
            <a:avLst/>
          </a:prstGeom>
          <a:pattFill prst="pct30">
            <a:fgClr>
              <a:srgbClr val="00CCFF"/>
            </a:fgClr>
            <a:bgClr>
              <a:srgbClr val="FFFFFF"/>
            </a:bgClr>
          </a:pattFill>
          <a:ln>
            <a:noFill/>
          </a:ln>
        </p:spPr>
        <p:txBody>
          <a:bodyPr>
            <a:spAutoFit/>
          </a:bodyPr>
          <a:lstStyle/>
          <a:p>
            <a:pPr>
              <a:lnSpc>
                <a:spcPct val="120000"/>
              </a:lnSpc>
            </a:pPr>
            <a:r>
              <a:rPr lang="zh-CN" altLang="en-US" sz="2800" b="1" i="0" dirty="0">
                <a:solidFill>
                  <a:srgbClr val="FF0000"/>
                </a:solidFill>
                <a:latin typeface="宋体" panose="02010600030101010101" pitchFamily="2" charset="-122"/>
              </a:rPr>
              <a:t>电流负反馈</a:t>
            </a:r>
            <a:r>
              <a:rPr lang="zh-CN" altLang="en-US" sz="2800" b="1" i="0" dirty="0">
                <a:latin typeface="宋体" panose="02010600030101010101" pitchFamily="2" charset="-122"/>
              </a:rPr>
              <a:t>具有</a:t>
            </a:r>
            <a:r>
              <a:rPr lang="zh-CN" altLang="en-US" sz="2800" b="1" i="0" dirty="0">
                <a:solidFill>
                  <a:srgbClr val="FF0000"/>
                </a:solidFill>
                <a:latin typeface="宋体" panose="02010600030101010101" pitchFamily="2" charset="-122"/>
              </a:rPr>
              <a:t>稳定输出电流</a:t>
            </a:r>
            <a:r>
              <a:rPr lang="zh-CN" altLang="en-US" sz="2800" b="1" i="0" dirty="0">
                <a:latin typeface="宋体" panose="02010600030101010101" pitchFamily="2" charset="-122"/>
              </a:rPr>
              <a:t>、增大输出电阻的作用。</a:t>
            </a:r>
          </a:p>
        </p:txBody>
      </p:sp>
      <p:sp>
        <p:nvSpPr>
          <p:cNvPr id="125957" name="Rectangle 5" descr="40%"/>
          <p:cNvSpPr>
            <a:spLocks noChangeArrowheads="1"/>
          </p:cNvSpPr>
          <p:nvPr/>
        </p:nvSpPr>
        <p:spPr bwMode="auto">
          <a:xfrm>
            <a:off x="323850" y="5084763"/>
            <a:ext cx="8640763" cy="609600"/>
          </a:xfrm>
          <a:prstGeom prst="rect">
            <a:avLst/>
          </a:prstGeom>
          <a:solidFill>
            <a:srgbClr val="CCFFCC"/>
          </a:solidFill>
          <a:ln>
            <a:noFill/>
          </a:ln>
        </p:spPr>
        <p:txBody>
          <a:bodyPr>
            <a:spAutoFit/>
          </a:bodyPr>
          <a:lstStyle/>
          <a:p>
            <a:pPr>
              <a:lnSpc>
                <a:spcPct val="120000"/>
              </a:lnSpc>
            </a:pPr>
            <a:r>
              <a:rPr lang="zh-CN" altLang="en-US" sz="2800" b="1" i="0" dirty="0">
                <a:solidFill>
                  <a:srgbClr val="FF0000"/>
                </a:solidFill>
                <a:latin typeface="宋体" panose="02010600030101010101" pitchFamily="2" charset="-122"/>
              </a:rPr>
              <a:t>电压负反馈</a:t>
            </a:r>
            <a:r>
              <a:rPr lang="zh-CN" altLang="en-US" sz="2800" b="1" i="0" dirty="0">
                <a:latin typeface="宋体" panose="02010600030101010101" pitchFamily="2" charset="-122"/>
              </a:rPr>
              <a:t>具有</a:t>
            </a:r>
            <a:r>
              <a:rPr lang="zh-CN" altLang="en-US" sz="2800" b="1" i="0" dirty="0">
                <a:solidFill>
                  <a:srgbClr val="FF0000"/>
                </a:solidFill>
                <a:latin typeface="宋体" panose="02010600030101010101" pitchFamily="2" charset="-122"/>
              </a:rPr>
              <a:t>稳定输出电压</a:t>
            </a:r>
            <a:r>
              <a:rPr lang="zh-CN" altLang="en-US" sz="2800" b="1" i="0" dirty="0">
                <a:latin typeface="宋体" panose="02010600030101010101" pitchFamily="2" charset="-122"/>
              </a:rPr>
              <a:t>、减小输出电阻的作用。</a:t>
            </a:r>
          </a:p>
        </p:txBody>
      </p:sp>
      <p:sp>
        <p:nvSpPr>
          <p:cNvPr id="125958" name="Rectangle 6" descr="30%"/>
          <p:cNvSpPr>
            <a:spLocks noChangeArrowheads="1"/>
          </p:cNvSpPr>
          <p:nvPr/>
        </p:nvSpPr>
        <p:spPr bwMode="auto">
          <a:xfrm>
            <a:off x="533400" y="1746250"/>
            <a:ext cx="8359775" cy="3195638"/>
          </a:xfrm>
          <a:prstGeom prst="rect">
            <a:avLst/>
          </a:prstGeom>
          <a:pattFill prst="pct30">
            <a:fgClr>
              <a:srgbClr val="FF9999"/>
            </a:fgClr>
            <a:bgClr>
              <a:schemeClr val="bg1"/>
            </a:bgClr>
          </a:pattFill>
          <a:ln w="9525">
            <a:pattFill prst="pct20">
              <a:fgClr>
                <a:srgbClr val="FF9999"/>
              </a:fgClr>
              <a:bgClr>
                <a:srgbClr val="FFFFFF"/>
              </a:bgClr>
            </a:pattFill>
            <a:miter lim="800000"/>
          </a:ln>
        </p:spPr>
        <p:txBody>
          <a:bodyPr>
            <a:spAutoFit/>
          </a:bodyPr>
          <a:lstStyle/>
          <a:p>
            <a:pPr>
              <a:lnSpc>
                <a:spcPct val="120000"/>
              </a:lnSpc>
            </a:pPr>
            <a:r>
              <a:rPr lang="zh-CN" altLang="en-US" sz="2800" b="1" i="0" dirty="0">
                <a:latin typeface="宋体" panose="02010600030101010101" pitchFamily="2" charset="-122"/>
              </a:rPr>
              <a:t>如果反馈信号取自输出电压</a:t>
            </a:r>
            <a:r>
              <a:rPr lang="en-US" altLang="zh-CN" sz="2800" b="1" i="0" dirty="0">
                <a:latin typeface="宋体" panose="02010600030101010101" pitchFamily="2" charset="-122"/>
              </a:rPr>
              <a:t>(</a:t>
            </a:r>
            <a:r>
              <a:rPr lang="zh-CN" altLang="en-US" sz="2800" b="1" i="0" dirty="0">
                <a:latin typeface="宋体" panose="02010600030101010101" pitchFamily="2" charset="-122"/>
              </a:rPr>
              <a:t>正比于输出电压</a:t>
            </a:r>
            <a:r>
              <a:rPr lang="en-US" altLang="zh-CN" sz="2800" b="1" i="0" dirty="0">
                <a:latin typeface="宋体" panose="02010600030101010101" pitchFamily="2" charset="-122"/>
              </a:rPr>
              <a:t>)</a:t>
            </a:r>
            <a:r>
              <a:rPr lang="zh-CN" altLang="en-US" sz="2800" b="1" i="0" dirty="0">
                <a:latin typeface="宋体" panose="02010600030101010101" pitchFamily="2" charset="-122"/>
              </a:rPr>
              <a:t>，叫</a:t>
            </a:r>
            <a:r>
              <a:rPr lang="zh-CN" altLang="en-US" sz="2800" b="1" i="0" dirty="0">
                <a:solidFill>
                  <a:srgbClr val="FF0000"/>
                </a:solidFill>
                <a:latin typeface="宋体" panose="02010600030101010101" pitchFamily="2" charset="-122"/>
              </a:rPr>
              <a:t>电压反馈</a:t>
            </a:r>
            <a:r>
              <a:rPr lang="zh-CN" altLang="en-US" sz="2800" b="1" i="0" dirty="0">
                <a:latin typeface="宋体" panose="02010600030101010101" pitchFamily="2" charset="-122"/>
              </a:rPr>
              <a:t>。如果反馈信号取自输出电流（正比于输出电流），叫</a:t>
            </a:r>
            <a:r>
              <a:rPr lang="zh-CN" altLang="en-US" sz="2800" b="1" i="0" dirty="0">
                <a:solidFill>
                  <a:srgbClr val="FF0000"/>
                </a:solidFill>
                <a:latin typeface="宋体" panose="02010600030101010101" pitchFamily="2" charset="-122"/>
              </a:rPr>
              <a:t>电流反馈</a:t>
            </a:r>
            <a:r>
              <a:rPr lang="zh-CN" altLang="en-US" sz="2800" b="1" i="0" dirty="0">
                <a:latin typeface="宋体" panose="02010600030101010101" pitchFamily="2" charset="-122"/>
              </a:rPr>
              <a:t>。</a:t>
            </a:r>
            <a:endParaRPr lang="en-US" altLang="zh-CN" sz="2800" b="1" i="0" dirty="0">
              <a:latin typeface="宋体" panose="02010600030101010101" pitchFamily="2" charset="-122"/>
            </a:endParaRPr>
          </a:p>
          <a:p>
            <a:pPr>
              <a:lnSpc>
                <a:spcPct val="120000"/>
              </a:lnSpc>
            </a:pPr>
            <a:r>
              <a:rPr lang="zh-CN" altLang="en-US" sz="2800" b="1" i="0" dirty="0">
                <a:solidFill>
                  <a:srgbClr val="FF0000"/>
                </a:solidFill>
                <a:latin typeface="宋体" panose="02010600030101010101" pitchFamily="2" charset="-122"/>
              </a:rPr>
              <a:t>经验判断法：</a:t>
            </a:r>
            <a:endParaRPr lang="en-US" altLang="zh-CN" sz="2800" b="1" i="0" dirty="0">
              <a:solidFill>
                <a:srgbClr val="FF0000"/>
              </a:solidFill>
              <a:latin typeface="宋体" panose="02010600030101010101" pitchFamily="2" charset="-122"/>
            </a:endParaRPr>
          </a:p>
          <a:p>
            <a:pPr>
              <a:lnSpc>
                <a:spcPct val="120000"/>
              </a:lnSpc>
            </a:pPr>
            <a:r>
              <a:rPr lang="zh-CN" altLang="en-US" sz="2800" b="1" i="0" dirty="0">
                <a:latin typeface="宋体" panose="02010600030101010101" pitchFamily="2" charset="-122"/>
              </a:rPr>
              <a:t>反馈元件</a:t>
            </a:r>
            <a:r>
              <a:rPr lang="zh-CN" altLang="en-US" sz="2800" b="1" i="0" dirty="0">
                <a:solidFill>
                  <a:srgbClr val="FF0000"/>
                </a:solidFill>
                <a:latin typeface="宋体" panose="02010600030101010101" pitchFamily="2" charset="-122"/>
              </a:rPr>
              <a:t>直接与输出端相连</a:t>
            </a:r>
            <a:r>
              <a:rPr lang="zh-CN" altLang="en-US" sz="2800" b="1" i="0" dirty="0">
                <a:latin typeface="宋体" panose="02010600030101010101" pitchFamily="2" charset="-122"/>
              </a:rPr>
              <a:t>的反馈叫</a:t>
            </a:r>
            <a:r>
              <a:rPr lang="zh-CN" altLang="en-US" sz="2800" b="1" i="0" dirty="0">
                <a:solidFill>
                  <a:srgbClr val="FF0000"/>
                </a:solidFill>
                <a:latin typeface="宋体" panose="02010600030101010101" pitchFamily="2" charset="-122"/>
              </a:rPr>
              <a:t>电压反馈</a:t>
            </a:r>
            <a:r>
              <a:rPr lang="zh-CN" altLang="en-US" sz="2800" b="1" i="0" dirty="0">
                <a:latin typeface="宋体" panose="02010600030101010101" pitchFamily="2" charset="-122"/>
              </a:rPr>
              <a:t>。</a:t>
            </a:r>
            <a:endParaRPr lang="en-US" altLang="zh-CN" sz="2800" b="1" i="0" dirty="0">
              <a:latin typeface="宋体" panose="02010600030101010101" pitchFamily="2" charset="-122"/>
            </a:endParaRPr>
          </a:p>
          <a:p>
            <a:pPr>
              <a:lnSpc>
                <a:spcPct val="120000"/>
              </a:lnSpc>
            </a:pPr>
            <a:r>
              <a:rPr lang="zh-CN" altLang="en-US" sz="2800" b="1" i="0" dirty="0">
                <a:latin typeface="宋体" panose="02010600030101010101" pitchFamily="2" charset="-122"/>
              </a:rPr>
              <a:t>反馈元件</a:t>
            </a:r>
            <a:r>
              <a:rPr lang="zh-CN" altLang="en-US" sz="2800" b="1" i="0" dirty="0">
                <a:solidFill>
                  <a:srgbClr val="FF0000"/>
                </a:solidFill>
                <a:latin typeface="宋体" panose="02010600030101010101" pitchFamily="2" charset="-122"/>
              </a:rPr>
              <a:t>没有直接与输出端相连</a:t>
            </a:r>
            <a:r>
              <a:rPr lang="zh-CN" altLang="en-US" sz="2800" b="1" i="0" dirty="0">
                <a:latin typeface="宋体" panose="02010600030101010101" pitchFamily="2" charset="-122"/>
              </a:rPr>
              <a:t>的反馈叫</a:t>
            </a:r>
            <a:r>
              <a:rPr lang="zh-CN" altLang="en-US" sz="2800" b="1" i="0" dirty="0">
                <a:solidFill>
                  <a:srgbClr val="FF0000"/>
                </a:solidFill>
                <a:latin typeface="宋体" panose="02010600030101010101" pitchFamily="2" charset="-122"/>
              </a:rPr>
              <a:t>电流反馈。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left)">
                                      <p:cBhvr>
                                        <p:cTn id="7" dur="500"/>
                                        <p:tgtEl>
                                          <p:spTgt spid="12595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animEffect transition="in" filter="wipe(left)">
                                      <p:cBhvr>
                                        <p:cTn id="11" dur="500"/>
                                        <p:tgtEl>
                                          <p:spTgt spid="12595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25958"/>
                                        </p:tgtEl>
                                        <p:attrNameLst>
                                          <p:attrName>style.visibility</p:attrName>
                                        </p:attrNameLst>
                                      </p:cBhvr>
                                      <p:to>
                                        <p:strVal val="visible"/>
                                      </p:to>
                                    </p:set>
                                    <p:animEffect transition="in" filter="box(out)">
                                      <p:cBhvr>
                                        <p:cTn id="16" dur="500"/>
                                        <p:tgtEl>
                                          <p:spTgt spid="12595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25957"/>
                                        </p:tgtEl>
                                        <p:attrNameLst>
                                          <p:attrName>style.visibility</p:attrName>
                                        </p:attrNameLst>
                                      </p:cBhvr>
                                      <p:to>
                                        <p:strVal val="visible"/>
                                      </p:to>
                                    </p:set>
                                    <p:animEffect transition="in" filter="box(out)">
                                      <p:cBhvr>
                                        <p:cTn id="21" dur="500"/>
                                        <p:tgtEl>
                                          <p:spTgt spid="12595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5956"/>
                                        </p:tgtEl>
                                        <p:attrNameLst>
                                          <p:attrName>style.visibility</p:attrName>
                                        </p:attrNameLst>
                                      </p:cBhvr>
                                      <p:to>
                                        <p:strVal val="visible"/>
                                      </p:to>
                                    </p:set>
                                    <p:animEffect transition="in" filter="blinds(horizontal)">
                                      <p:cBhvr>
                                        <p:cTn id="26"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advAuto="0"/>
      <p:bldP spid="125956" grpId="0" animBg="1" autoUpdateAnimBg="0"/>
      <p:bldP spid="125957" grpId="0" animBg="1" autoUpdateAnimBg="0"/>
      <p:bldP spid="12595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77"/>
          <p:cNvGrpSpPr/>
          <p:nvPr/>
        </p:nvGrpSpPr>
        <p:grpSpPr bwMode="auto">
          <a:xfrm>
            <a:off x="3738563" y="3041650"/>
            <a:ext cx="5297487" cy="3627438"/>
            <a:chOff x="311" y="441"/>
            <a:chExt cx="3337" cy="2285"/>
          </a:xfrm>
        </p:grpSpPr>
        <p:sp>
          <p:nvSpPr>
            <p:cNvPr id="19521" name="Text Box 12"/>
            <p:cNvSpPr txBox="1">
              <a:spLocks noChangeArrowheads="1"/>
            </p:cNvSpPr>
            <p:nvPr/>
          </p:nvSpPr>
          <p:spPr bwMode="auto">
            <a:xfrm>
              <a:off x="2903" y="441"/>
              <a:ext cx="745"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a:solidFill>
                    <a:srgbClr val="FF0000"/>
                  </a:solidFill>
                  <a:ea typeface="楷体_GB2312" charset="0"/>
                  <a:cs typeface="楷体_GB2312" charset="0"/>
                </a:rPr>
                <a:t>+</a:t>
              </a: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CC</a:t>
              </a:r>
              <a:endParaRPr lang="en-US" altLang="zh-CN" sz="2800">
                <a:solidFill>
                  <a:srgbClr val="000099"/>
                </a:solidFill>
                <a:ea typeface="楷体_GB2312" charset="0"/>
                <a:cs typeface="楷体_GB2312" charset="0"/>
              </a:endParaRPr>
            </a:p>
          </p:txBody>
        </p:sp>
        <p:sp>
          <p:nvSpPr>
            <p:cNvPr id="19522" name="Line 13"/>
            <p:cNvSpPr>
              <a:spLocks noChangeShapeType="1"/>
            </p:cNvSpPr>
            <p:nvPr/>
          </p:nvSpPr>
          <p:spPr bwMode="auto">
            <a:xfrm>
              <a:off x="695" y="2592"/>
              <a:ext cx="2160"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9523" name="Line 14"/>
            <p:cNvSpPr>
              <a:spLocks noChangeShapeType="1"/>
            </p:cNvSpPr>
            <p:nvPr/>
          </p:nvSpPr>
          <p:spPr bwMode="auto">
            <a:xfrm flipH="1">
              <a:off x="1847" y="1368"/>
              <a:ext cx="220"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9524" name="Line 15"/>
            <p:cNvSpPr>
              <a:spLocks noChangeShapeType="1"/>
            </p:cNvSpPr>
            <p:nvPr/>
          </p:nvSpPr>
          <p:spPr bwMode="auto">
            <a:xfrm>
              <a:off x="1899" y="1639"/>
              <a:ext cx="0" cy="30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25" name="Line 16"/>
            <p:cNvSpPr>
              <a:spLocks noChangeShapeType="1"/>
            </p:cNvSpPr>
            <p:nvPr/>
          </p:nvSpPr>
          <p:spPr bwMode="auto">
            <a:xfrm flipV="1">
              <a:off x="1899" y="1584"/>
              <a:ext cx="176" cy="14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26" name="Line 17"/>
            <p:cNvSpPr>
              <a:spLocks noChangeShapeType="1"/>
            </p:cNvSpPr>
            <p:nvPr/>
          </p:nvSpPr>
          <p:spPr bwMode="auto">
            <a:xfrm>
              <a:off x="1905" y="1830"/>
              <a:ext cx="182" cy="148"/>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19527" name="Line 18"/>
            <p:cNvSpPr>
              <a:spLocks noChangeShapeType="1"/>
            </p:cNvSpPr>
            <p:nvPr/>
          </p:nvSpPr>
          <p:spPr bwMode="auto">
            <a:xfrm>
              <a:off x="2075" y="1951"/>
              <a:ext cx="0" cy="775"/>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28" name="Line 19"/>
            <p:cNvSpPr>
              <a:spLocks noChangeShapeType="1"/>
            </p:cNvSpPr>
            <p:nvPr/>
          </p:nvSpPr>
          <p:spPr bwMode="auto">
            <a:xfrm flipH="1" flipV="1">
              <a:off x="2075" y="1067"/>
              <a:ext cx="0" cy="52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29" name="Line 20"/>
            <p:cNvSpPr>
              <a:spLocks noChangeShapeType="1"/>
            </p:cNvSpPr>
            <p:nvPr/>
          </p:nvSpPr>
          <p:spPr bwMode="auto">
            <a:xfrm flipH="1" flipV="1">
              <a:off x="1185" y="1776"/>
              <a:ext cx="714"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30" name="Line 21"/>
            <p:cNvSpPr>
              <a:spLocks noChangeShapeType="1"/>
            </p:cNvSpPr>
            <p:nvPr/>
          </p:nvSpPr>
          <p:spPr bwMode="auto">
            <a:xfrm flipH="1" flipV="1">
              <a:off x="1367" y="1357"/>
              <a:ext cx="0" cy="41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31" name="Line 22"/>
            <p:cNvSpPr>
              <a:spLocks noChangeShapeType="1"/>
            </p:cNvSpPr>
            <p:nvPr/>
          </p:nvSpPr>
          <p:spPr bwMode="auto">
            <a:xfrm flipV="1">
              <a:off x="2075" y="1366"/>
              <a:ext cx="419"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32" name="Oval 23"/>
            <p:cNvSpPr>
              <a:spLocks noChangeArrowheads="1"/>
            </p:cNvSpPr>
            <p:nvPr/>
          </p:nvSpPr>
          <p:spPr bwMode="auto">
            <a:xfrm>
              <a:off x="2053" y="1339"/>
              <a:ext cx="43" cy="47"/>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33" name="Oval 24"/>
            <p:cNvSpPr>
              <a:spLocks noChangeArrowheads="1"/>
            </p:cNvSpPr>
            <p:nvPr/>
          </p:nvSpPr>
          <p:spPr bwMode="auto">
            <a:xfrm>
              <a:off x="2053" y="2574"/>
              <a:ext cx="43" cy="47"/>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34" name="Oval 25"/>
            <p:cNvSpPr>
              <a:spLocks noChangeArrowheads="1"/>
            </p:cNvSpPr>
            <p:nvPr/>
          </p:nvSpPr>
          <p:spPr bwMode="auto">
            <a:xfrm>
              <a:off x="2855" y="600"/>
              <a:ext cx="43"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35" name="Rectangle 26"/>
            <p:cNvSpPr>
              <a:spLocks noChangeArrowheads="1"/>
            </p:cNvSpPr>
            <p:nvPr/>
          </p:nvSpPr>
          <p:spPr bwMode="auto">
            <a:xfrm>
              <a:off x="2031" y="763"/>
              <a:ext cx="77" cy="288"/>
            </a:xfrm>
            <a:prstGeom prst="rect">
              <a:avLst/>
            </a:prstGeom>
            <a:no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9536" name="Rectangle 27"/>
            <p:cNvSpPr>
              <a:spLocks noChangeArrowheads="1"/>
            </p:cNvSpPr>
            <p:nvPr/>
          </p:nvSpPr>
          <p:spPr bwMode="auto">
            <a:xfrm rot="5400000">
              <a:off x="1665" y="1231"/>
              <a:ext cx="84" cy="264"/>
            </a:xfrm>
            <a:prstGeom prst="rect">
              <a:avLst/>
            </a:prstGeom>
            <a:no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19537" name="Line 28"/>
            <p:cNvSpPr>
              <a:spLocks noChangeShapeType="1"/>
            </p:cNvSpPr>
            <p:nvPr/>
          </p:nvSpPr>
          <p:spPr bwMode="auto">
            <a:xfrm>
              <a:off x="1096" y="165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38" name="Line 29"/>
            <p:cNvSpPr>
              <a:spLocks noChangeShapeType="1"/>
            </p:cNvSpPr>
            <p:nvPr/>
          </p:nvSpPr>
          <p:spPr bwMode="auto">
            <a:xfrm>
              <a:off x="1190" y="165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39" name="Line 30"/>
            <p:cNvSpPr>
              <a:spLocks noChangeShapeType="1"/>
            </p:cNvSpPr>
            <p:nvPr/>
          </p:nvSpPr>
          <p:spPr bwMode="auto">
            <a:xfrm>
              <a:off x="2482" y="123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40" name="Line 31"/>
            <p:cNvSpPr>
              <a:spLocks noChangeShapeType="1"/>
            </p:cNvSpPr>
            <p:nvPr/>
          </p:nvSpPr>
          <p:spPr bwMode="auto">
            <a:xfrm>
              <a:off x="2576" y="123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41" name="Line 32"/>
            <p:cNvSpPr>
              <a:spLocks noChangeShapeType="1"/>
            </p:cNvSpPr>
            <p:nvPr/>
          </p:nvSpPr>
          <p:spPr bwMode="auto">
            <a:xfrm>
              <a:off x="1957" y="2724"/>
              <a:ext cx="242"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42" name="Text Box 33"/>
            <p:cNvSpPr txBox="1">
              <a:spLocks noChangeArrowheads="1"/>
            </p:cNvSpPr>
            <p:nvPr/>
          </p:nvSpPr>
          <p:spPr bwMode="auto">
            <a:xfrm>
              <a:off x="1680" y="729"/>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R</a:t>
              </a:r>
              <a:r>
                <a:rPr lang="en-US" altLang="zh-CN" sz="2800" baseline="-25000">
                  <a:ea typeface="楷体_GB2312" charset="0"/>
                  <a:cs typeface="楷体_GB2312" charset="0"/>
                </a:rPr>
                <a:t>C</a:t>
              </a:r>
              <a:endParaRPr lang="en-US" altLang="zh-CN" sz="2800">
                <a:ea typeface="楷体_GB2312" charset="0"/>
                <a:cs typeface="楷体_GB2312" charset="0"/>
              </a:endParaRPr>
            </a:p>
          </p:txBody>
        </p:sp>
        <p:sp>
          <p:nvSpPr>
            <p:cNvPr id="19543" name="Text Box 34"/>
            <p:cNvSpPr txBox="1">
              <a:spLocks noChangeArrowheads="1"/>
            </p:cNvSpPr>
            <p:nvPr/>
          </p:nvSpPr>
          <p:spPr bwMode="auto">
            <a:xfrm>
              <a:off x="935" y="1296"/>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C</a:t>
              </a:r>
              <a:r>
                <a:rPr lang="en-US" altLang="zh-CN" sz="2800" baseline="-25000">
                  <a:ea typeface="楷体_GB2312" charset="0"/>
                  <a:cs typeface="楷体_GB2312" charset="0"/>
                </a:rPr>
                <a:t>1</a:t>
              </a:r>
              <a:endParaRPr lang="en-US" altLang="zh-CN" sz="2800">
                <a:ea typeface="楷体_GB2312" charset="0"/>
                <a:cs typeface="楷体_GB2312" charset="0"/>
              </a:endParaRPr>
            </a:p>
          </p:txBody>
        </p:sp>
        <p:sp>
          <p:nvSpPr>
            <p:cNvPr id="19544" name="Text Box 35"/>
            <p:cNvSpPr txBox="1">
              <a:spLocks noChangeArrowheads="1"/>
            </p:cNvSpPr>
            <p:nvPr/>
          </p:nvSpPr>
          <p:spPr bwMode="auto">
            <a:xfrm>
              <a:off x="1559" y="969"/>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R</a:t>
              </a:r>
              <a:r>
                <a:rPr lang="en-US" altLang="zh-CN" sz="2800" baseline="-25000">
                  <a:ea typeface="楷体_GB2312" charset="0"/>
                  <a:cs typeface="楷体_GB2312" charset="0"/>
                </a:rPr>
                <a:t>F</a:t>
              </a:r>
              <a:endParaRPr lang="en-US" altLang="zh-CN" sz="2800">
                <a:ea typeface="楷体_GB2312" charset="0"/>
                <a:cs typeface="楷体_GB2312" charset="0"/>
              </a:endParaRPr>
            </a:p>
          </p:txBody>
        </p:sp>
        <p:sp>
          <p:nvSpPr>
            <p:cNvPr id="19545" name="Rectangle 39" descr="30%"/>
            <p:cNvSpPr>
              <a:spLocks noChangeArrowheads="1"/>
            </p:cNvSpPr>
            <p:nvPr/>
          </p:nvSpPr>
          <p:spPr bwMode="auto">
            <a:xfrm>
              <a:off x="2959" y="138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9546" name="Rectangle 40" descr="30%"/>
            <p:cNvSpPr>
              <a:spLocks noChangeArrowheads="1"/>
            </p:cNvSpPr>
            <p:nvPr/>
          </p:nvSpPr>
          <p:spPr bwMode="auto">
            <a:xfrm>
              <a:off x="773" y="1766"/>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9547" name="Rectangle 41" descr="30%"/>
            <p:cNvSpPr>
              <a:spLocks noChangeArrowheads="1"/>
            </p:cNvSpPr>
            <p:nvPr/>
          </p:nvSpPr>
          <p:spPr bwMode="auto">
            <a:xfrm>
              <a:off x="796" y="2371"/>
              <a:ext cx="212"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9548" name="Rectangle 42" descr="30%"/>
            <p:cNvSpPr>
              <a:spLocks noChangeArrowheads="1"/>
            </p:cNvSpPr>
            <p:nvPr/>
          </p:nvSpPr>
          <p:spPr bwMode="auto">
            <a:xfrm>
              <a:off x="2958" y="2246"/>
              <a:ext cx="212"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9549" name="Line 43"/>
            <p:cNvSpPr>
              <a:spLocks noChangeShapeType="1"/>
            </p:cNvSpPr>
            <p:nvPr/>
          </p:nvSpPr>
          <p:spPr bwMode="auto">
            <a:xfrm flipH="1" flipV="1">
              <a:off x="695" y="1776"/>
              <a:ext cx="406"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9550" name="Line 44"/>
            <p:cNvSpPr>
              <a:spLocks noChangeShapeType="1"/>
            </p:cNvSpPr>
            <p:nvPr/>
          </p:nvSpPr>
          <p:spPr bwMode="auto">
            <a:xfrm>
              <a:off x="2567" y="1357"/>
              <a:ext cx="313"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9551" name="Line 45"/>
            <p:cNvSpPr>
              <a:spLocks noChangeShapeType="1"/>
            </p:cNvSpPr>
            <p:nvPr/>
          </p:nvSpPr>
          <p:spPr bwMode="auto">
            <a:xfrm flipH="1">
              <a:off x="1363" y="1357"/>
              <a:ext cx="222"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52" name="Line 46"/>
            <p:cNvSpPr>
              <a:spLocks noChangeShapeType="1"/>
            </p:cNvSpPr>
            <p:nvPr/>
          </p:nvSpPr>
          <p:spPr bwMode="auto">
            <a:xfrm>
              <a:off x="2078" y="624"/>
              <a:ext cx="0" cy="144"/>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53" name="Rectangle 49"/>
            <p:cNvSpPr>
              <a:spLocks noChangeArrowheads="1"/>
            </p:cNvSpPr>
            <p:nvPr/>
          </p:nvSpPr>
          <p:spPr bwMode="auto">
            <a:xfrm>
              <a:off x="647" y="1894"/>
              <a:ext cx="95" cy="250"/>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554" name="Oval 50"/>
            <p:cNvSpPr>
              <a:spLocks noChangeArrowheads="1"/>
            </p:cNvSpPr>
            <p:nvPr/>
          </p:nvSpPr>
          <p:spPr bwMode="auto">
            <a:xfrm>
              <a:off x="599" y="2293"/>
              <a:ext cx="193" cy="193"/>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55" name="Line 51"/>
            <p:cNvSpPr>
              <a:spLocks noChangeShapeType="1"/>
            </p:cNvSpPr>
            <p:nvPr/>
          </p:nvSpPr>
          <p:spPr bwMode="auto">
            <a:xfrm flipV="1">
              <a:off x="695" y="1781"/>
              <a:ext cx="0" cy="11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56" name="Line 52"/>
            <p:cNvSpPr>
              <a:spLocks noChangeShapeType="1"/>
            </p:cNvSpPr>
            <p:nvPr/>
          </p:nvSpPr>
          <p:spPr bwMode="auto">
            <a:xfrm>
              <a:off x="695" y="2144"/>
              <a:ext cx="0" cy="45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57" name="Text Box 53"/>
            <p:cNvSpPr txBox="1">
              <a:spLocks noChangeArrowheads="1"/>
            </p:cNvSpPr>
            <p:nvPr/>
          </p:nvSpPr>
          <p:spPr bwMode="auto">
            <a:xfrm>
              <a:off x="311" y="1810"/>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S</a:t>
              </a:r>
              <a:endParaRPr lang="en-US" altLang="zh-CN" sz="2800">
                <a:ea typeface="长城楷体" charset="0"/>
                <a:cs typeface="长城楷体" charset="0"/>
              </a:endParaRPr>
            </a:p>
          </p:txBody>
        </p:sp>
        <p:sp>
          <p:nvSpPr>
            <p:cNvPr id="19558" name="Rectangle 54" descr="新闻纸"/>
            <p:cNvSpPr>
              <a:spLocks noChangeArrowheads="1"/>
            </p:cNvSpPr>
            <p:nvPr/>
          </p:nvSpPr>
          <p:spPr bwMode="auto">
            <a:xfrm>
              <a:off x="453" y="2096"/>
              <a:ext cx="242" cy="288"/>
            </a:xfrm>
            <a:prstGeom prst="rect">
              <a:avLst/>
            </a:prstGeom>
            <a:noFill/>
            <a:ln>
              <a:noFill/>
            </a:ln>
          </p:spPr>
          <p:txBody>
            <a:bodyPr lIns="90000" tIns="46800" rIns="90000" bIns="46800" anchor="ctr">
              <a:spAutoFit/>
            </a:bodyPr>
            <a:lstStyle/>
            <a:p>
              <a:pPr algn="ctr">
                <a:spcBef>
                  <a:spcPct val="50000"/>
                </a:spcBef>
              </a:pPr>
              <a:r>
                <a:rPr lang="en-US" altLang="zh-CN" sz="2400">
                  <a:solidFill>
                    <a:srgbClr val="FF0000"/>
                  </a:solidFill>
                  <a:latin typeface="Times New Roman" panose="02020603050405020304" charset="0"/>
                  <a:ea typeface="长城楷体" charset="0"/>
                  <a:cs typeface="长城楷体" charset="0"/>
                </a:rPr>
                <a:t>+</a:t>
              </a:r>
            </a:p>
          </p:txBody>
        </p:sp>
        <p:sp>
          <p:nvSpPr>
            <p:cNvPr id="19559" name="Rectangle 55" descr="新闻纸"/>
            <p:cNvSpPr>
              <a:spLocks noChangeArrowheads="1"/>
            </p:cNvSpPr>
            <p:nvPr/>
          </p:nvSpPr>
          <p:spPr bwMode="auto">
            <a:xfrm>
              <a:off x="454" y="2380"/>
              <a:ext cx="210" cy="288"/>
            </a:xfrm>
            <a:prstGeom prst="rect">
              <a:avLst/>
            </a:prstGeom>
            <a:noFill/>
            <a:ln>
              <a:noFill/>
            </a:ln>
          </p:spPr>
          <p:txBody>
            <a:bodyPr wrap="none" lIns="90000" tIns="46800" rIns="90000" bIns="46800" anchor="ctr">
              <a:spAutoFit/>
            </a:bodyPr>
            <a:lstStyle/>
            <a:p>
              <a:pPr algn="ctr">
                <a:spcBef>
                  <a:spcPct val="50000"/>
                </a:spcBef>
              </a:pPr>
              <a:r>
                <a:rPr lang="en-US" altLang="zh-CN" sz="2400">
                  <a:solidFill>
                    <a:srgbClr val="FF0000"/>
                  </a:solidFill>
                  <a:latin typeface="Times New Roman" panose="02020603050405020304" charset="0"/>
                  <a:ea typeface="长城楷体" charset="0"/>
                  <a:cs typeface="长城楷体" charset="0"/>
                </a:rPr>
                <a:t>–</a:t>
              </a:r>
            </a:p>
          </p:txBody>
        </p:sp>
        <p:sp>
          <p:nvSpPr>
            <p:cNvPr id="19560" name="Text Box 57"/>
            <p:cNvSpPr txBox="1">
              <a:spLocks noChangeArrowheads="1"/>
            </p:cNvSpPr>
            <p:nvPr/>
          </p:nvSpPr>
          <p:spPr bwMode="auto">
            <a:xfrm>
              <a:off x="2367" y="912"/>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C</a:t>
              </a:r>
              <a:r>
                <a:rPr lang="en-US" altLang="zh-CN" sz="2800" baseline="-25000">
                  <a:ea typeface="楷体_GB2312" charset="0"/>
                  <a:cs typeface="楷体_GB2312" charset="0"/>
                </a:rPr>
                <a:t>2</a:t>
              </a:r>
              <a:endParaRPr lang="en-US" altLang="zh-CN" sz="2800">
                <a:ea typeface="楷体_GB2312" charset="0"/>
                <a:cs typeface="楷体_GB2312" charset="0"/>
              </a:endParaRPr>
            </a:p>
          </p:txBody>
        </p:sp>
        <p:sp>
          <p:nvSpPr>
            <p:cNvPr id="19561" name="Rectangle 58" descr="30%"/>
            <p:cNvSpPr>
              <a:spLocks noChangeArrowheads="1"/>
            </p:cNvSpPr>
            <p:nvPr/>
          </p:nvSpPr>
          <p:spPr bwMode="auto">
            <a:xfrm>
              <a:off x="2284" y="113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9562" name="Rectangle 59" descr="30%"/>
            <p:cNvSpPr>
              <a:spLocks noChangeArrowheads="1"/>
            </p:cNvSpPr>
            <p:nvPr/>
          </p:nvSpPr>
          <p:spPr bwMode="auto">
            <a:xfrm>
              <a:off x="1172" y="153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19563" name="Line 60"/>
            <p:cNvSpPr>
              <a:spLocks noChangeShapeType="1"/>
            </p:cNvSpPr>
            <p:nvPr/>
          </p:nvSpPr>
          <p:spPr bwMode="auto">
            <a:xfrm flipH="1">
              <a:off x="2863" y="1357"/>
              <a:ext cx="0" cy="48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64" name="Rectangle 61"/>
            <p:cNvSpPr>
              <a:spLocks noChangeArrowheads="1"/>
            </p:cNvSpPr>
            <p:nvPr/>
          </p:nvSpPr>
          <p:spPr bwMode="auto">
            <a:xfrm>
              <a:off x="2816" y="1824"/>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565" name="Text Box 62"/>
            <p:cNvSpPr txBox="1">
              <a:spLocks noChangeArrowheads="1"/>
            </p:cNvSpPr>
            <p:nvPr/>
          </p:nvSpPr>
          <p:spPr bwMode="auto">
            <a:xfrm>
              <a:off x="2496" y="1785"/>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19566" name="Line 63"/>
            <p:cNvSpPr>
              <a:spLocks noChangeShapeType="1"/>
            </p:cNvSpPr>
            <p:nvPr/>
          </p:nvSpPr>
          <p:spPr bwMode="auto">
            <a:xfrm flipH="1">
              <a:off x="2855" y="2160"/>
              <a:ext cx="0" cy="432"/>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9567" name="Line 67"/>
            <p:cNvSpPr>
              <a:spLocks noChangeShapeType="1"/>
            </p:cNvSpPr>
            <p:nvPr/>
          </p:nvSpPr>
          <p:spPr bwMode="auto">
            <a:xfrm>
              <a:off x="2087" y="624"/>
              <a:ext cx="768" cy="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19568" name="Rectangle 68"/>
            <p:cNvSpPr>
              <a:spLocks noChangeArrowheads="1"/>
            </p:cNvSpPr>
            <p:nvPr/>
          </p:nvSpPr>
          <p:spPr bwMode="auto">
            <a:xfrm>
              <a:off x="336" y="2169"/>
              <a:ext cx="358" cy="330"/>
            </a:xfrm>
            <a:prstGeom prst="rect">
              <a:avLst/>
            </a:prstGeom>
            <a:noFill/>
            <a:ln>
              <a:noFill/>
            </a:ln>
          </p:spPr>
          <p:txBody>
            <a:bodyPr wrap="none">
              <a:spAutoFit/>
            </a:bodyPr>
            <a:lstStyle/>
            <a:p>
              <a:r>
                <a:rPr lang="en-US" altLang="zh-CN" sz="2800" b="1" i="1" dirty="0" err="1">
                  <a:solidFill>
                    <a:srgbClr val="000099"/>
                  </a:solidFill>
                  <a:latin typeface="Times New Roman" panose="02020603050405020304"/>
                  <a:ea typeface="长城楷体" charset="0"/>
                  <a:cs typeface="Times New Roman" panose="02020603050405020304"/>
                </a:rPr>
                <a:t>e</a:t>
              </a:r>
              <a:r>
                <a:rPr lang="en-US" altLang="zh-CN" sz="2800" b="1" i="1" baseline="-25000" dirty="0" err="1">
                  <a:solidFill>
                    <a:srgbClr val="000099"/>
                  </a:solidFill>
                  <a:latin typeface="Times New Roman" panose="02020603050405020304"/>
                  <a:ea typeface="长城楷体" charset="0"/>
                  <a:cs typeface="Times New Roman" panose="02020603050405020304"/>
                </a:rPr>
                <a:t>S</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sp>
          <p:nvSpPr>
            <p:cNvPr id="19569" name="Rectangle 69"/>
            <p:cNvSpPr>
              <a:spLocks noChangeArrowheads="1"/>
            </p:cNvSpPr>
            <p:nvPr/>
          </p:nvSpPr>
          <p:spPr bwMode="auto">
            <a:xfrm>
              <a:off x="768" y="2025"/>
              <a:ext cx="342" cy="330"/>
            </a:xfrm>
            <a:prstGeom prst="rect">
              <a:avLst/>
            </a:prstGeom>
            <a:noFill/>
            <a:ln>
              <a:noFill/>
            </a:ln>
          </p:spPr>
          <p:txBody>
            <a:bodyPr wrap="none">
              <a:spAutoFit/>
            </a:bodyPr>
            <a:lstStyle/>
            <a:p>
              <a:r>
                <a:rPr lang="en-US" altLang="zh-CN" sz="2800" b="1" i="1" dirty="0" err="1">
                  <a:solidFill>
                    <a:srgbClr val="000099"/>
                  </a:solidFill>
                  <a:latin typeface="Times New Roman" panose="02020603050405020304"/>
                  <a:ea typeface="长城楷体" charset="0"/>
                  <a:cs typeface="Times New Roman" panose="02020603050405020304"/>
                </a:rPr>
                <a:t>u</a:t>
              </a:r>
              <a:r>
                <a:rPr lang="en-US" altLang="zh-CN" sz="2800" b="1" i="1" baseline="-25000" dirty="0" err="1">
                  <a:solidFill>
                    <a:srgbClr val="000099"/>
                  </a:solidFill>
                  <a:latin typeface="Times New Roman" panose="02020603050405020304"/>
                  <a:ea typeface="长城楷体" charset="0"/>
                  <a:cs typeface="Times New Roman" panose="02020603050405020304"/>
                </a:rPr>
                <a:t>i</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sp>
          <p:nvSpPr>
            <p:cNvPr id="19570" name="Rectangle 70"/>
            <p:cNvSpPr>
              <a:spLocks noChangeArrowheads="1"/>
            </p:cNvSpPr>
            <p:nvPr/>
          </p:nvSpPr>
          <p:spPr bwMode="auto">
            <a:xfrm>
              <a:off x="2933" y="1776"/>
              <a:ext cx="375" cy="330"/>
            </a:xfrm>
            <a:prstGeom prst="rect">
              <a:avLst/>
            </a:prstGeom>
            <a:noFill/>
            <a:ln>
              <a:noFill/>
            </a:ln>
          </p:spPr>
          <p:txBody>
            <a:bodyPr wrap="none">
              <a:spAutoFit/>
            </a:bodyPr>
            <a:lstStyle/>
            <a:p>
              <a:r>
                <a:rPr lang="en-US" altLang="zh-CN" sz="2800" b="1" i="1" dirty="0" err="1">
                  <a:solidFill>
                    <a:srgbClr val="000099"/>
                  </a:solidFill>
                  <a:latin typeface="Times New Roman" panose="02020603050405020304"/>
                  <a:ea typeface="长城楷体" charset="0"/>
                  <a:cs typeface="Times New Roman" panose="02020603050405020304"/>
                </a:rPr>
                <a:t>u</a:t>
              </a:r>
              <a:r>
                <a:rPr lang="en-US" altLang="zh-CN" sz="2800" b="1" i="1" baseline="-25000" dirty="0" err="1">
                  <a:solidFill>
                    <a:srgbClr val="000099"/>
                  </a:solidFill>
                  <a:latin typeface="Times New Roman" panose="02020603050405020304"/>
                  <a:ea typeface="长城楷体" charset="0"/>
                  <a:cs typeface="Times New Roman" panose="02020603050405020304"/>
                </a:rPr>
                <a:t>o</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grpSp>
      <p:grpSp>
        <p:nvGrpSpPr>
          <p:cNvPr id="19459" name="Group 72"/>
          <p:cNvGrpSpPr/>
          <p:nvPr/>
        </p:nvGrpSpPr>
        <p:grpSpPr bwMode="auto">
          <a:xfrm>
            <a:off x="381000" y="873125"/>
            <a:ext cx="4972050" cy="3779838"/>
            <a:chOff x="240" y="259"/>
            <a:chExt cx="3132" cy="2381"/>
          </a:xfrm>
        </p:grpSpPr>
        <p:sp>
          <p:nvSpPr>
            <p:cNvPr id="19461" name="Line 12"/>
            <p:cNvSpPr>
              <a:spLocks noChangeShapeType="1"/>
            </p:cNvSpPr>
            <p:nvPr/>
          </p:nvSpPr>
          <p:spPr bwMode="auto">
            <a:xfrm flipH="1">
              <a:off x="1374" y="1363"/>
              <a:ext cx="0" cy="38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462" name="Text Box 13"/>
            <p:cNvSpPr txBox="1">
              <a:spLocks noChangeArrowheads="1"/>
            </p:cNvSpPr>
            <p:nvPr/>
          </p:nvSpPr>
          <p:spPr bwMode="auto">
            <a:xfrm>
              <a:off x="932" y="59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B1</a:t>
              </a:r>
              <a:endParaRPr lang="en-US" altLang="zh-CN" sz="2400">
                <a:ea typeface="长城楷体" charset="0"/>
                <a:cs typeface="长城楷体" charset="0"/>
              </a:endParaRPr>
            </a:p>
          </p:txBody>
        </p:sp>
        <p:sp>
          <p:nvSpPr>
            <p:cNvPr id="19463" name="Line 14"/>
            <p:cNvSpPr>
              <a:spLocks noChangeShapeType="1"/>
            </p:cNvSpPr>
            <p:nvPr/>
          </p:nvSpPr>
          <p:spPr bwMode="auto">
            <a:xfrm>
              <a:off x="1376" y="993"/>
              <a:ext cx="0" cy="411"/>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464" name="Line 15"/>
            <p:cNvSpPr>
              <a:spLocks noChangeShapeType="1"/>
            </p:cNvSpPr>
            <p:nvPr/>
          </p:nvSpPr>
          <p:spPr bwMode="auto">
            <a:xfrm flipH="1" flipV="1">
              <a:off x="1380" y="425"/>
              <a:ext cx="0" cy="264"/>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465" name="Rectangle 16"/>
            <p:cNvSpPr>
              <a:spLocks noChangeArrowheads="1"/>
            </p:cNvSpPr>
            <p:nvPr/>
          </p:nvSpPr>
          <p:spPr bwMode="auto">
            <a:xfrm>
              <a:off x="1332" y="670"/>
              <a:ext cx="95"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66" name="Line 17"/>
            <p:cNvSpPr>
              <a:spLocks noChangeShapeType="1"/>
            </p:cNvSpPr>
            <p:nvPr/>
          </p:nvSpPr>
          <p:spPr bwMode="auto">
            <a:xfrm>
              <a:off x="1380" y="435"/>
              <a:ext cx="1297"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467" name="Line 18"/>
            <p:cNvSpPr>
              <a:spLocks noChangeShapeType="1"/>
            </p:cNvSpPr>
            <p:nvPr/>
          </p:nvSpPr>
          <p:spPr bwMode="auto">
            <a:xfrm flipV="1">
              <a:off x="2001" y="416"/>
              <a:ext cx="0" cy="244"/>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68" name="Line 19"/>
            <p:cNvSpPr>
              <a:spLocks noChangeShapeType="1"/>
            </p:cNvSpPr>
            <p:nvPr/>
          </p:nvSpPr>
          <p:spPr bwMode="auto">
            <a:xfrm>
              <a:off x="1872" y="1269"/>
              <a:ext cx="0" cy="287"/>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69" name="Line 20"/>
            <p:cNvSpPr>
              <a:spLocks noChangeShapeType="1"/>
            </p:cNvSpPr>
            <p:nvPr/>
          </p:nvSpPr>
          <p:spPr bwMode="auto">
            <a:xfrm>
              <a:off x="1872" y="1455"/>
              <a:ext cx="141" cy="148"/>
            </a:xfrm>
            <a:prstGeom prst="line">
              <a:avLst/>
            </a:prstGeom>
            <a:noFill/>
            <a:ln w="38100">
              <a:solidFill>
                <a:schemeClr val="tx1"/>
              </a:solidFill>
              <a:round/>
              <a:headEnd type="none" w="sm" len="sm"/>
              <a:tailEnd type="triangle" w="sm" len="lg"/>
            </a:ln>
          </p:spPr>
          <p:txBody>
            <a:bodyPr lIns="90000" tIns="46800" rIns="90000" bIns="46800" anchor="ctr">
              <a:spAutoFit/>
            </a:bodyPr>
            <a:lstStyle/>
            <a:p>
              <a:endParaRPr lang="zh-CN" altLang="en-US">
                <a:latin typeface="Times New Roman" panose="02020603050405020304" charset="0"/>
              </a:endParaRPr>
            </a:p>
          </p:txBody>
        </p:sp>
        <p:sp>
          <p:nvSpPr>
            <p:cNvPr id="19470" name="Line 21"/>
            <p:cNvSpPr>
              <a:spLocks noChangeShapeType="1"/>
            </p:cNvSpPr>
            <p:nvPr/>
          </p:nvSpPr>
          <p:spPr bwMode="auto">
            <a:xfrm flipV="1">
              <a:off x="1872" y="1219"/>
              <a:ext cx="141" cy="12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71" name="Line 22"/>
            <p:cNvSpPr>
              <a:spLocks noChangeShapeType="1"/>
            </p:cNvSpPr>
            <p:nvPr/>
          </p:nvSpPr>
          <p:spPr bwMode="auto">
            <a:xfrm>
              <a:off x="2004" y="970"/>
              <a:ext cx="0" cy="26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72" name="Line 23"/>
            <p:cNvSpPr>
              <a:spLocks noChangeShapeType="1"/>
            </p:cNvSpPr>
            <p:nvPr/>
          </p:nvSpPr>
          <p:spPr bwMode="auto">
            <a:xfrm flipH="1">
              <a:off x="2005" y="1590"/>
              <a:ext cx="0" cy="30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73" name="Line 24"/>
            <p:cNvSpPr>
              <a:spLocks noChangeShapeType="1"/>
            </p:cNvSpPr>
            <p:nvPr/>
          </p:nvSpPr>
          <p:spPr bwMode="auto">
            <a:xfrm>
              <a:off x="1103" y="1402"/>
              <a:ext cx="773"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74" name="Line 25"/>
            <p:cNvSpPr>
              <a:spLocks noChangeShapeType="1"/>
            </p:cNvSpPr>
            <p:nvPr/>
          </p:nvSpPr>
          <p:spPr bwMode="auto">
            <a:xfrm>
              <a:off x="672" y="2470"/>
              <a:ext cx="2142"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latin typeface="Times New Roman" panose="02020603050405020304" charset="0"/>
              </a:endParaRPr>
            </a:p>
          </p:txBody>
        </p:sp>
        <p:sp>
          <p:nvSpPr>
            <p:cNvPr id="19475" name="Line 26"/>
            <p:cNvSpPr>
              <a:spLocks noChangeShapeType="1"/>
            </p:cNvSpPr>
            <p:nvPr/>
          </p:nvSpPr>
          <p:spPr bwMode="auto">
            <a:xfrm flipH="1">
              <a:off x="2006" y="2214"/>
              <a:ext cx="0" cy="34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76" name="Rectangle 27"/>
            <p:cNvSpPr>
              <a:spLocks noChangeArrowheads="1"/>
            </p:cNvSpPr>
            <p:nvPr/>
          </p:nvSpPr>
          <p:spPr bwMode="auto">
            <a:xfrm>
              <a:off x="1958" y="643"/>
              <a:ext cx="94"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77" name="Oval 28"/>
            <p:cNvSpPr>
              <a:spLocks noChangeArrowheads="1"/>
            </p:cNvSpPr>
            <p:nvPr/>
          </p:nvSpPr>
          <p:spPr bwMode="auto">
            <a:xfrm>
              <a:off x="2686" y="393"/>
              <a:ext cx="68" cy="76"/>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nvGrpSpPr>
            <p:cNvPr id="19478" name="Group 29"/>
            <p:cNvGrpSpPr/>
            <p:nvPr/>
          </p:nvGrpSpPr>
          <p:grpSpPr bwMode="auto">
            <a:xfrm>
              <a:off x="1040" y="1279"/>
              <a:ext cx="68" cy="262"/>
              <a:chOff x="3454" y="2018"/>
              <a:chExt cx="96" cy="328"/>
            </a:xfrm>
          </p:grpSpPr>
          <p:sp>
            <p:nvSpPr>
              <p:cNvPr id="19519" name="Line 30"/>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20" name="Line 31"/>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9479" name="Line 32"/>
            <p:cNvSpPr>
              <a:spLocks noChangeShapeType="1"/>
            </p:cNvSpPr>
            <p:nvPr/>
          </p:nvSpPr>
          <p:spPr bwMode="auto">
            <a:xfrm>
              <a:off x="672" y="1402"/>
              <a:ext cx="363"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19480" name="Group 33"/>
            <p:cNvGrpSpPr/>
            <p:nvPr/>
          </p:nvGrpSpPr>
          <p:grpSpPr bwMode="auto">
            <a:xfrm flipH="1">
              <a:off x="2455" y="1040"/>
              <a:ext cx="69" cy="261"/>
              <a:chOff x="3454" y="2018"/>
              <a:chExt cx="96" cy="328"/>
            </a:xfrm>
          </p:grpSpPr>
          <p:sp>
            <p:nvSpPr>
              <p:cNvPr id="19517" name="Line 34"/>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18" name="Line 35"/>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9481" name="Line 36"/>
            <p:cNvSpPr>
              <a:spLocks noChangeShapeType="1"/>
            </p:cNvSpPr>
            <p:nvPr/>
          </p:nvSpPr>
          <p:spPr bwMode="auto">
            <a:xfrm flipH="1" flipV="1">
              <a:off x="2520" y="1156"/>
              <a:ext cx="29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482" name="Line 37"/>
            <p:cNvSpPr>
              <a:spLocks noChangeShapeType="1"/>
            </p:cNvSpPr>
            <p:nvPr/>
          </p:nvSpPr>
          <p:spPr bwMode="auto">
            <a:xfrm>
              <a:off x="2001" y="1163"/>
              <a:ext cx="45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483" name="Text Box 38"/>
            <p:cNvSpPr txBox="1">
              <a:spLocks noChangeArrowheads="1"/>
            </p:cNvSpPr>
            <p:nvPr/>
          </p:nvSpPr>
          <p:spPr bwMode="auto">
            <a:xfrm>
              <a:off x="1607" y="654"/>
              <a:ext cx="355"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C</a:t>
              </a:r>
              <a:endParaRPr lang="en-US" altLang="zh-CN" sz="2400">
                <a:ea typeface="长城楷体" charset="0"/>
                <a:cs typeface="长城楷体" charset="0"/>
              </a:endParaRPr>
            </a:p>
          </p:txBody>
        </p:sp>
        <p:sp>
          <p:nvSpPr>
            <p:cNvPr id="19484" name="Text Box 39"/>
            <p:cNvSpPr txBox="1">
              <a:spLocks noChangeArrowheads="1"/>
            </p:cNvSpPr>
            <p:nvPr/>
          </p:nvSpPr>
          <p:spPr bwMode="auto">
            <a:xfrm>
              <a:off x="882" y="933"/>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1</a:t>
              </a:r>
              <a:endParaRPr lang="en-US" altLang="zh-CN" sz="2800">
                <a:ea typeface="长城楷体" charset="0"/>
                <a:cs typeface="长城楷体" charset="0"/>
              </a:endParaRPr>
            </a:p>
          </p:txBody>
        </p:sp>
        <p:sp>
          <p:nvSpPr>
            <p:cNvPr id="19485" name="Text Box 40"/>
            <p:cNvSpPr txBox="1">
              <a:spLocks noChangeArrowheads="1"/>
            </p:cNvSpPr>
            <p:nvPr/>
          </p:nvSpPr>
          <p:spPr bwMode="auto">
            <a:xfrm>
              <a:off x="2332" y="710"/>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2</a:t>
              </a:r>
              <a:endParaRPr lang="en-US" altLang="zh-CN" sz="2800">
                <a:ea typeface="长城楷体" charset="0"/>
                <a:cs typeface="长城楷体" charset="0"/>
              </a:endParaRPr>
            </a:p>
          </p:txBody>
        </p:sp>
        <p:grpSp>
          <p:nvGrpSpPr>
            <p:cNvPr id="19486" name="Group 41"/>
            <p:cNvGrpSpPr/>
            <p:nvPr/>
          </p:nvGrpSpPr>
          <p:grpSpPr bwMode="auto">
            <a:xfrm>
              <a:off x="1932" y="2478"/>
              <a:ext cx="146" cy="162"/>
              <a:chOff x="2898" y="3684"/>
              <a:chExt cx="204" cy="204"/>
            </a:xfrm>
          </p:grpSpPr>
          <p:sp>
            <p:nvSpPr>
              <p:cNvPr id="19515" name="Line 42"/>
              <p:cNvSpPr>
                <a:spLocks noChangeShapeType="1"/>
              </p:cNvSpPr>
              <p:nvPr/>
            </p:nvSpPr>
            <p:spPr bwMode="auto">
              <a:xfrm>
                <a:off x="3000" y="3684"/>
                <a:ext cx="0" cy="20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16" name="Line 43"/>
              <p:cNvSpPr>
                <a:spLocks noChangeShapeType="1"/>
              </p:cNvSpPr>
              <p:nvPr/>
            </p:nvSpPr>
            <p:spPr bwMode="auto">
              <a:xfrm>
                <a:off x="2898" y="3875"/>
                <a:ext cx="204" cy="5"/>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sp>
          <p:nvSpPr>
            <p:cNvPr id="19487" name="Oval 44"/>
            <p:cNvSpPr>
              <a:spLocks noChangeArrowheads="1"/>
            </p:cNvSpPr>
            <p:nvPr/>
          </p:nvSpPr>
          <p:spPr bwMode="auto">
            <a:xfrm>
              <a:off x="1988" y="2449"/>
              <a:ext cx="33" cy="38"/>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488" name="Rectangle 45"/>
            <p:cNvSpPr>
              <a:spLocks noChangeArrowheads="1"/>
            </p:cNvSpPr>
            <p:nvPr/>
          </p:nvSpPr>
          <p:spPr bwMode="auto">
            <a:xfrm>
              <a:off x="1332" y="1751"/>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89" name="Text Box 46"/>
            <p:cNvSpPr txBox="1">
              <a:spLocks noChangeArrowheads="1"/>
            </p:cNvSpPr>
            <p:nvPr/>
          </p:nvSpPr>
          <p:spPr bwMode="auto">
            <a:xfrm>
              <a:off x="959" y="171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B2</a:t>
              </a:r>
              <a:endParaRPr lang="en-US" altLang="zh-CN" sz="2400">
                <a:ea typeface="长城楷体" charset="0"/>
                <a:cs typeface="长城楷体" charset="0"/>
              </a:endParaRPr>
            </a:p>
          </p:txBody>
        </p:sp>
        <p:sp>
          <p:nvSpPr>
            <p:cNvPr id="19490" name="Rectangle 47"/>
            <p:cNvSpPr>
              <a:spLocks noChangeArrowheads="1"/>
            </p:cNvSpPr>
            <p:nvPr/>
          </p:nvSpPr>
          <p:spPr bwMode="auto">
            <a:xfrm>
              <a:off x="1958" y="1902"/>
              <a:ext cx="94"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91" name="Line 48"/>
            <p:cNvSpPr>
              <a:spLocks noChangeShapeType="1"/>
            </p:cNvSpPr>
            <p:nvPr/>
          </p:nvSpPr>
          <p:spPr bwMode="auto">
            <a:xfrm flipH="1">
              <a:off x="2802" y="1149"/>
              <a:ext cx="0" cy="50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492" name="Rectangle 49"/>
            <p:cNvSpPr>
              <a:spLocks noChangeArrowheads="1"/>
            </p:cNvSpPr>
            <p:nvPr/>
          </p:nvSpPr>
          <p:spPr bwMode="auto">
            <a:xfrm>
              <a:off x="2755" y="1653"/>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493" name="Text Box 50"/>
            <p:cNvSpPr txBox="1">
              <a:spLocks noChangeArrowheads="1"/>
            </p:cNvSpPr>
            <p:nvPr/>
          </p:nvSpPr>
          <p:spPr bwMode="auto">
            <a:xfrm>
              <a:off x="1630" y="1806"/>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E</a:t>
              </a:r>
              <a:endParaRPr lang="en-US" altLang="zh-CN" sz="2400">
                <a:ea typeface="长城楷体" charset="0"/>
                <a:cs typeface="长城楷体" charset="0"/>
              </a:endParaRPr>
            </a:p>
          </p:txBody>
        </p:sp>
        <p:sp>
          <p:nvSpPr>
            <p:cNvPr id="19494" name="Text Box 51"/>
            <p:cNvSpPr txBox="1">
              <a:spLocks noChangeArrowheads="1"/>
            </p:cNvSpPr>
            <p:nvPr/>
          </p:nvSpPr>
          <p:spPr bwMode="auto">
            <a:xfrm>
              <a:off x="2420" y="1603"/>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19495" name="Rectangle 52"/>
            <p:cNvSpPr>
              <a:spLocks noChangeArrowheads="1"/>
            </p:cNvSpPr>
            <p:nvPr/>
          </p:nvSpPr>
          <p:spPr bwMode="auto">
            <a:xfrm>
              <a:off x="1092" y="1156"/>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496" name="Rectangle 53"/>
            <p:cNvSpPr>
              <a:spLocks noChangeArrowheads="1"/>
            </p:cNvSpPr>
            <p:nvPr/>
          </p:nvSpPr>
          <p:spPr bwMode="auto">
            <a:xfrm>
              <a:off x="2238" y="895"/>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497" name="Text Box 54"/>
            <p:cNvSpPr txBox="1">
              <a:spLocks noChangeArrowheads="1"/>
            </p:cNvSpPr>
            <p:nvPr/>
          </p:nvSpPr>
          <p:spPr bwMode="auto">
            <a:xfrm>
              <a:off x="2784" y="259"/>
              <a:ext cx="58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0000"/>
                  </a:solidFill>
                  <a:ea typeface="长城楷体" charset="0"/>
                  <a:cs typeface="长城楷体" charset="0"/>
                </a:rPr>
                <a:t>+</a:t>
              </a:r>
              <a:r>
                <a:rPr lang="en-US" altLang="zh-CN" sz="2800">
                  <a:solidFill>
                    <a:srgbClr val="000099"/>
                  </a:solidFill>
                  <a:ea typeface="长城楷体" charset="0"/>
                  <a:cs typeface="长城楷体" charset="0"/>
                </a:rPr>
                <a:t>U</a:t>
              </a:r>
              <a:r>
                <a:rPr lang="en-US" altLang="zh-CN" sz="2400" baseline="-25000">
                  <a:solidFill>
                    <a:srgbClr val="000099"/>
                  </a:solidFill>
                  <a:ea typeface="长城楷体" charset="0"/>
                  <a:cs typeface="长城楷体" charset="0"/>
                </a:rPr>
                <a:t>CC</a:t>
              </a:r>
              <a:endParaRPr lang="en-US" altLang="zh-CN" sz="2400">
                <a:solidFill>
                  <a:srgbClr val="000099"/>
                </a:solidFill>
                <a:ea typeface="长城楷体" charset="0"/>
                <a:cs typeface="长城楷体" charset="0"/>
              </a:endParaRPr>
            </a:p>
          </p:txBody>
        </p:sp>
        <p:sp>
          <p:nvSpPr>
            <p:cNvPr id="19498" name="Text Box 55"/>
            <p:cNvSpPr txBox="1">
              <a:spLocks noChangeArrowheads="1"/>
            </p:cNvSpPr>
            <p:nvPr/>
          </p:nvSpPr>
          <p:spPr bwMode="auto">
            <a:xfrm>
              <a:off x="720" y="1755"/>
              <a:ext cx="29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i</a:t>
              </a:r>
              <a:endParaRPr lang="en-US" altLang="zh-CN" sz="2800">
                <a:solidFill>
                  <a:srgbClr val="000099"/>
                </a:solidFill>
                <a:ea typeface="长城楷体" charset="0"/>
                <a:cs typeface="长城楷体" charset="0"/>
              </a:endParaRPr>
            </a:p>
          </p:txBody>
        </p:sp>
        <p:sp>
          <p:nvSpPr>
            <p:cNvPr id="19499" name="Text Box 56"/>
            <p:cNvSpPr txBox="1">
              <a:spLocks noChangeArrowheads="1"/>
            </p:cNvSpPr>
            <p:nvPr/>
          </p:nvSpPr>
          <p:spPr bwMode="auto">
            <a:xfrm>
              <a:off x="2868" y="1614"/>
              <a:ext cx="347"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o</a:t>
              </a:r>
              <a:endParaRPr lang="en-US" altLang="zh-CN" sz="2800">
                <a:solidFill>
                  <a:srgbClr val="000099"/>
                </a:solidFill>
                <a:ea typeface="长城楷体" charset="0"/>
                <a:cs typeface="长城楷体" charset="0"/>
              </a:endParaRPr>
            </a:p>
          </p:txBody>
        </p:sp>
        <p:sp>
          <p:nvSpPr>
            <p:cNvPr id="19500" name="Rectangle 57" descr="新闻纸"/>
            <p:cNvSpPr>
              <a:spLocks noChangeArrowheads="1"/>
            </p:cNvSpPr>
            <p:nvPr/>
          </p:nvSpPr>
          <p:spPr bwMode="auto">
            <a:xfrm>
              <a:off x="2928" y="1269"/>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501" name="Rectangle 58" descr="新闻纸"/>
            <p:cNvSpPr>
              <a:spLocks noChangeArrowheads="1"/>
            </p:cNvSpPr>
            <p:nvPr/>
          </p:nvSpPr>
          <p:spPr bwMode="auto">
            <a:xfrm>
              <a:off x="768" y="1392"/>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502" name="Rectangle 59" descr="新闻纸"/>
            <p:cNvSpPr>
              <a:spLocks noChangeArrowheads="1"/>
            </p:cNvSpPr>
            <p:nvPr/>
          </p:nvSpPr>
          <p:spPr bwMode="auto">
            <a:xfrm>
              <a:off x="2929" y="2014"/>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503" name="Rectangle 60" descr="新闻纸"/>
            <p:cNvSpPr>
              <a:spLocks noChangeArrowheads="1"/>
            </p:cNvSpPr>
            <p:nvPr/>
          </p:nvSpPr>
          <p:spPr bwMode="auto">
            <a:xfrm>
              <a:off x="768" y="2217"/>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504" name="Line 61"/>
            <p:cNvSpPr>
              <a:spLocks noChangeShapeType="1"/>
            </p:cNvSpPr>
            <p:nvPr/>
          </p:nvSpPr>
          <p:spPr bwMode="auto">
            <a:xfrm>
              <a:off x="2802" y="1965"/>
              <a:ext cx="0" cy="51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9505" name="Line 62"/>
            <p:cNvSpPr>
              <a:spLocks noChangeShapeType="1"/>
            </p:cNvSpPr>
            <p:nvPr/>
          </p:nvSpPr>
          <p:spPr bwMode="auto">
            <a:xfrm>
              <a:off x="1374" y="2085"/>
              <a:ext cx="0" cy="384"/>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9506" name="Rectangle 63"/>
            <p:cNvSpPr>
              <a:spLocks noChangeArrowheads="1"/>
            </p:cNvSpPr>
            <p:nvPr/>
          </p:nvSpPr>
          <p:spPr bwMode="auto">
            <a:xfrm>
              <a:off x="624" y="1595"/>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19507" name="Oval 64"/>
            <p:cNvSpPr>
              <a:spLocks noChangeArrowheads="1"/>
            </p:cNvSpPr>
            <p:nvPr/>
          </p:nvSpPr>
          <p:spPr bwMode="auto">
            <a:xfrm>
              <a:off x="576" y="2112"/>
              <a:ext cx="192" cy="19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9508" name="Line 65"/>
            <p:cNvSpPr>
              <a:spLocks noChangeShapeType="1"/>
            </p:cNvSpPr>
            <p:nvPr/>
          </p:nvSpPr>
          <p:spPr bwMode="auto">
            <a:xfrm flipV="1">
              <a:off x="672" y="1392"/>
              <a:ext cx="0" cy="192"/>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09" name="Line 66"/>
            <p:cNvSpPr>
              <a:spLocks noChangeShapeType="1"/>
            </p:cNvSpPr>
            <p:nvPr/>
          </p:nvSpPr>
          <p:spPr bwMode="auto">
            <a:xfrm>
              <a:off x="672" y="1920"/>
              <a:ext cx="0" cy="57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19510" name="Text Box 67"/>
            <p:cNvSpPr txBox="1">
              <a:spLocks noChangeArrowheads="1"/>
            </p:cNvSpPr>
            <p:nvPr/>
          </p:nvSpPr>
          <p:spPr bwMode="auto">
            <a:xfrm>
              <a:off x="295" y="1536"/>
              <a:ext cx="33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S</a:t>
              </a:r>
              <a:endParaRPr lang="en-US" altLang="zh-CN" sz="2400">
                <a:ea typeface="长城楷体" charset="0"/>
                <a:cs typeface="长城楷体" charset="0"/>
              </a:endParaRPr>
            </a:p>
          </p:txBody>
        </p:sp>
        <p:sp>
          <p:nvSpPr>
            <p:cNvPr id="19511" name="Text Box 68"/>
            <p:cNvSpPr txBox="1">
              <a:spLocks noChangeArrowheads="1"/>
            </p:cNvSpPr>
            <p:nvPr/>
          </p:nvSpPr>
          <p:spPr bwMode="auto">
            <a:xfrm>
              <a:off x="240" y="2016"/>
              <a:ext cx="40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e</a:t>
              </a:r>
              <a:r>
                <a:rPr lang="en-US" altLang="zh-CN" sz="2800" baseline="-25000">
                  <a:solidFill>
                    <a:srgbClr val="000099"/>
                  </a:solidFill>
                  <a:ea typeface="长城楷体" charset="0"/>
                  <a:cs typeface="长城楷体" charset="0"/>
                </a:rPr>
                <a:t>S</a:t>
              </a:r>
              <a:endParaRPr lang="en-US" altLang="zh-CN" sz="2800">
                <a:solidFill>
                  <a:srgbClr val="000099"/>
                </a:solidFill>
                <a:ea typeface="长城楷体" charset="0"/>
                <a:cs typeface="长城楷体" charset="0"/>
              </a:endParaRPr>
            </a:p>
          </p:txBody>
        </p:sp>
        <p:sp>
          <p:nvSpPr>
            <p:cNvPr id="19512" name="Rectangle 69" descr="新闻纸"/>
            <p:cNvSpPr>
              <a:spLocks noChangeArrowheads="1"/>
            </p:cNvSpPr>
            <p:nvPr/>
          </p:nvSpPr>
          <p:spPr bwMode="auto">
            <a:xfrm>
              <a:off x="430" y="1881"/>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513" name="Rectangle 70" descr="新闻纸"/>
            <p:cNvSpPr>
              <a:spLocks noChangeArrowheads="1"/>
            </p:cNvSpPr>
            <p:nvPr/>
          </p:nvSpPr>
          <p:spPr bwMode="auto">
            <a:xfrm>
              <a:off x="423" y="2208"/>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19514" name="Oval 71"/>
            <p:cNvSpPr>
              <a:spLocks noChangeArrowheads="1"/>
            </p:cNvSpPr>
            <p:nvPr/>
          </p:nvSpPr>
          <p:spPr bwMode="auto">
            <a:xfrm>
              <a:off x="1348" y="1375"/>
              <a:ext cx="50" cy="50"/>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14" name="矩形 113"/>
          <p:cNvSpPr/>
          <p:nvPr/>
        </p:nvSpPr>
        <p:spPr>
          <a:xfrm>
            <a:off x="276225" y="260350"/>
            <a:ext cx="6192838" cy="585788"/>
          </a:xfrm>
          <a:prstGeom prst="rect">
            <a:avLst/>
          </a:prstGeom>
        </p:spPr>
        <p:txBody>
          <a:bodyPr>
            <a:spAutoFit/>
          </a:bodyPr>
          <a:lstStyle/>
          <a:p>
            <a:pPr>
              <a:spcBef>
                <a:spcPct val="10000"/>
              </a:spcBef>
            </a:pPr>
            <a:r>
              <a:rPr lang="zh-CN" altLang="en-US" sz="3200" b="1" i="0" dirty="0">
                <a:solidFill>
                  <a:srgbClr val="CC0000"/>
                </a:solidFill>
                <a:effectLst>
                  <a:outerShdw blurRad="38100" dist="38100" dir="2700000" algn="tl">
                    <a:srgbClr val="DDDDDD"/>
                  </a:outerShdw>
                </a:effectLst>
                <a:latin typeface="宋体" panose="02010600030101010101" pitchFamily="2" charset="-122"/>
              </a:rPr>
              <a:t>判断是电压反馈还是电流反馈？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09600" y="44450"/>
            <a:ext cx="7924800" cy="1135063"/>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30000"/>
              </a:lnSpc>
            </a:pPr>
            <a:r>
              <a:rPr lang="en-US" altLang="zh-CN" sz="2800" i="0" dirty="0"/>
              <a:t>2)</a:t>
            </a:r>
            <a:r>
              <a:rPr lang="en-US" altLang="zh-CN" sz="2800" i="0" dirty="0">
                <a:latin typeface="宋体" panose="02010600030101010101" pitchFamily="2" charset="-122"/>
              </a:rPr>
              <a:t> </a:t>
            </a:r>
            <a:r>
              <a:rPr lang="zh-CN" altLang="en-US" sz="2800" i="0" dirty="0">
                <a:latin typeface="宋体" panose="02010600030101010101" pitchFamily="2" charset="-122"/>
              </a:rPr>
              <a:t>根据</a:t>
            </a:r>
            <a:r>
              <a:rPr lang="zh-CN" altLang="en-US" sz="2800" i="0" dirty="0">
                <a:solidFill>
                  <a:srgbClr val="FF0000"/>
                </a:solidFill>
                <a:latin typeface="宋体" panose="02010600030101010101" pitchFamily="2" charset="-122"/>
              </a:rPr>
              <a:t>反馈信号在输入端与输入信号比较形式</a:t>
            </a:r>
            <a:r>
              <a:rPr lang="zh-CN" altLang="en-US" sz="2800" i="0" dirty="0">
                <a:latin typeface="宋体" panose="02010600030101010101" pitchFamily="2" charset="-122"/>
              </a:rPr>
              <a:t>的</a:t>
            </a:r>
          </a:p>
          <a:p>
            <a:pPr eaLnBrk="1" hangingPunct="1">
              <a:lnSpc>
                <a:spcPct val="130000"/>
              </a:lnSpc>
            </a:pPr>
            <a:r>
              <a:rPr lang="zh-CN" altLang="en-US" sz="2800" i="0" dirty="0">
                <a:latin typeface="宋体" panose="02010600030101010101" pitchFamily="2" charset="-122"/>
              </a:rPr>
              <a:t>  不同，可以分为</a:t>
            </a:r>
            <a:r>
              <a:rPr lang="zh-CN" altLang="en-US" sz="2800" i="0" dirty="0">
                <a:solidFill>
                  <a:srgbClr val="FF0000"/>
                </a:solidFill>
                <a:latin typeface="宋体" panose="02010600030101010101" pitchFamily="2" charset="-122"/>
              </a:rPr>
              <a:t>串联反馈</a:t>
            </a:r>
            <a:r>
              <a:rPr lang="zh-CN" altLang="en-US" sz="2800" i="0" dirty="0">
                <a:latin typeface="宋体" panose="02010600030101010101" pitchFamily="2" charset="-122"/>
              </a:rPr>
              <a:t>和</a:t>
            </a:r>
            <a:r>
              <a:rPr lang="zh-CN" altLang="en-US" sz="2800" i="0" dirty="0">
                <a:solidFill>
                  <a:srgbClr val="FF0000"/>
                </a:solidFill>
                <a:latin typeface="宋体" panose="02010600030101010101" pitchFamily="2" charset="-122"/>
              </a:rPr>
              <a:t>并联反馈</a:t>
            </a:r>
            <a:r>
              <a:rPr lang="zh-CN" altLang="en-US" sz="2800" i="0" dirty="0">
                <a:latin typeface="宋体" panose="02010600030101010101" pitchFamily="2" charset="-122"/>
              </a:rPr>
              <a:t>。</a:t>
            </a:r>
          </a:p>
        </p:txBody>
      </p:sp>
      <p:sp>
        <p:nvSpPr>
          <p:cNvPr id="126979" name="Rectangle 3" descr="80%"/>
          <p:cNvSpPr>
            <a:spLocks noChangeArrowheads="1"/>
          </p:cNvSpPr>
          <p:nvPr/>
        </p:nvSpPr>
        <p:spPr bwMode="auto">
          <a:xfrm>
            <a:off x="468313" y="1196975"/>
            <a:ext cx="8496300" cy="1212850"/>
          </a:xfrm>
          <a:prstGeom prst="rect">
            <a:avLst/>
          </a:prstGeom>
          <a:pattFill prst="pct80">
            <a:fgClr>
              <a:srgbClr val="FFCCFF"/>
            </a:fgClr>
            <a:bgClr>
              <a:srgbClr val="FFFFFF"/>
            </a:bgClr>
          </a:pattFill>
          <a:ln>
            <a:noFill/>
          </a:ln>
        </p:spPr>
        <p:txBody>
          <a:bodyPr>
            <a:spAutoFit/>
          </a:bodyPr>
          <a:lstStyle/>
          <a:p>
            <a:pPr>
              <a:lnSpc>
                <a:spcPct val="130000"/>
              </a:lnSpc>
            </a:pPr>
            <a:r>
              <a:rPr lang="zh-CN" altLang="en-US" sz="2800" b="1" i="0" dirty="0">
                <a:latin typeface="宋体" panose="02010600030101010101" pitchFamily="2" charset="-122"/>
              </a:rPr>
              <a:t>反馈信号与输入信号串联，即反馈信号与输入信号以电压形式作比较，调整输入电压的反馈称为</a:t>
            </a:r>
            <a:r>
              <a:rPr lang="zh-CN" altLang="en-US" sz="2800" b="1" i="0" dirty="0">
                <a:solidFill>
                  <a:srgbClr val="FF0000"/>
                </a:solidFill>
                <a:latin typeface="宋体" panose="02010600030101010101" pitchFamily="2" charset="-122"/>
              </a:rPr>
              <a:t>串联反馈</a:t>
            </a:r>
            <a:r>
              <a:rPr lang="zh-CN" altLang="en-US" sz="2800" b="1" i="0" dirty="0">
                <a:latin typeface="宋体" panose="02010600030101010101" pitchFamily="2" charset="-122"/>
              </a:rPr>
              <a:t>。</a:t>
            </a:r>
          </a:p>
        </p:txBody>
      </p:sp>
      <p:sp>
        <p:nvSpPr>
          <p:cNvPr id="126980" name="Rectangle 4" descr="80%"/>
          <p:cNvSpPr>
            <a:spLocks noChangeArrowheads="1"/>
          </p:cNvSpPr>
          <p:nvPr/>
        </p:nvSpPr>
        <p:spPr bwMode="auto">
          <a:xfrm>
            <a:off x="468313" y="2420938"/>
            <a:ext cx="8496300" cy="1212850"/>
          </a:xfrm>
          <a:prstGeom prst="rect">
            <a:avLst/>
          </a:prstGeom>
          <a:solidFill>
            <a:srgbClr val="CCFFCC"/>
          </a:solidFill>
          <a:ln>
            <a:noFill/>
          </a:ln>
        </p:spPr>
        <p:txBody>
          <a:bodyPr>
            <a:spAutoFit/>
          </a:bodyPr>
          <a:lstStyle/>
          <a:p>
            <a:pPr>
              <a:lnSpc>
                <a:spcPct val="130000"/>
              </a:lnSpc>
            </a:pPr>
            <a:r>
              <a:rPr lang="zh-CN" altLang="en-US" sz="2800" b="1" i="0" dirty="0">
                <a:latin typeface="宋体" panose="02010600030101010101" pitchFamily="2" charset="-122"/>
              </a:rPr>
              <a:t>反馈信号与输入信号并联，即反馈信号与输入信号以电流形式作比较，调整输入电流的反馈称为</a:t>
            </a:r>
            <a:r>
              <a:rPr lang="zh-CN" altLang="en-US" sz="2800" b="1" i="0" dirty="0">
                <a:solidFill>
                  <a:srgbClr val="FF0000"/>
                </a:solidFill>
                <a:latin typeface="宋体" panose="02010600030101010101" pitchFamily="2" charset="-122"/>
              </a:rPr>
              <a:t>并联反馈</a:t>
            </a:r>
            <a:r>
              <a:rPr lang="zh-CN" altLang="en-US" sz="2800" b="1" i="0" dirty="0">
                <a:latin typeface="宋体" panose="02010600030101010101" pitchFamily="2" charset="-122"/>
              </a:rPr>
              <a:t>。</a:t>
            </a:r>
          </a:p>
        </p:txBody>
      </p:sp>
      <p:sp>
        <p:nvSpPr>
          <p:cNvPr id="126981" name="Rectangle 5" descr="90%"/>
          <p:cNvSpPr>
            <a:spLocks noChangeArrowheads="1"/>
          </p:cNvSpPr>
          <p:nvPr/>
        </p:nvSpPr>
        <p:spPr bwMode="auto">
          <a:xfrm>
            <a:off x="1066800" y="5373688"/>
            <a:ext cx="5570756" cy="1191095"/>
          </a:xfrm>
          <a:prstGeom prst="rect">
            <a:avLst/>
          </a:prstGeom>
          <a:pattFill prst="pct90">
            <a:fgClr>
              <a:srgbClr val="00CCFF"/>
            </a:fgClr>
            <a:bgClr>
              <a:srgbClr val="FFFFFF"/>
            </a:bgClr>
          </a:pattFill>
          <a:ln>
            <a:noFill/>
          </a:ln>
        </p:spPr>
        <p:txBody>
          <a:bodyPr wrap="none">
            <a:spAutoFit/>
          </a:bodyPr>
          <a:lstStyle/>
          <a:p>
            <a:pPr>
              <a:lnSpc>
                <a:spcPct val="130000"/>
              </a:lnSpc>
            </a:pPr>
            <a:r>
              <a:rPr lang="zh-CN" altLang="en-US" sz="2800" b="1" i="0" dirty="0">
                <a:latin typeface="宋体" panose="02010600030101010101" pitchFamily="2" charset="-122"/>
              </a:rPr>
              <a:t>串联反馈使电路的输入电阻增大，</a:t>
            </a:r>
          </a:p>
          <a:p>
            <a:pPr>
              <a:lnSpc>
                <a:spcPct val="130000"/>
              </a:lnSpc>
            </a:pPr>
            <a:r>
              <a:rPr lang="zh-CN" altLang="en-US" sz="2800" b="1" i="0" dirty="0">
                <a:latin typeface="宋体" panose="02010600030101010101" pitchFamily="2" charset="-122"/>
              </a:rPr>
              <a:t>并联反馈使电路的输入电阻减小。</a:t>
            </a:r>
          </a:p>
        </p:txBody>
      </p:sp>
      <p:sp>
        <p:nvSpPr>
          <p:cNvPr id="20486" name="矩形 1"/>
          <p:cNvSpPr>
            <a:spLocks noChangeArrowheads="1"/>
          </p:cNvSpPr>
          <p:nvPr/>
        </p:nvSpPr>
        <p:spPr bwMode="auto">
          <a:xfrm>
            <a:off x="611188" y="3657600"/>
            <a:ext cx="8077200" cy="1643527"/>
          </a:xfrm>
          <a:prstGeom prst="rect">
            <a:avLst/>
          </a:prstGeom>
          <a:noFill/>
          <a:ln>
            <a:noFill/>
          </a:ln>
        </p:spPr>
        <p:txBody>
          <a:bodyPr>
            <a:spAutoFit/>
          </a:bodyPr>
          <a:lstStyle/>
          <a:p>
            <a:pPr>
              <a:lnSpc>
                <a:spcPct val="120000"/>
              </a:lnSpc>
            </a:pPr>
            <a:r>
              <a:rPr lang="zh-CN" altLang="en-US" sz="2800" b="1" i="0" dirty="0">
                <a:solidFill>
                  <a:srgbClr val="FF0000"/>
                </a:solidFill>
                <a:latin typeface="宋体" panose="02010600030101010101" pitchFamily="2" charset="-122"/>
              </a:rPr>
              <a:t>经验判断法：</a:t>
            </a:r>
            <a:endParaRPr lang="en-US" altLang="zh-CN" sz="2800" b="1" i="0" dirty="0">
              <a:solidFill>
                <a:srgbClr val="FF0000"/>
              </a:solidFill>
              <a:latin typeface="宋体" panose="02010600030101010101" pitchFamily="2" charset="-122"/>
            </a:endParaRPr>
          </a:p>
          <a:p>
            <a:pPr>
              <a:lnSpc>
                <a:spcPct val="120000"/>
              </a:lnSpc>
            </a:pPr>
            <a:r>
              <a:rPr lang="zh-CN" altLang="en-US" sz="2800" b="1" i="0" dirty="0">
                <a:latin typeface="宋体" panose="02010600030101010101" pitchFamily="2" charset="-122"/>
              </a:rPr>
              <a:t>反馈元件</a:t>
            </a:r>
            <a:r>
              <a:rPr lang="zh-CN" altLang="en-US" sz="2800" b="1" i="0" dirty="0">
                <a:solidFill>
                  <a:srgbClr val="FF0000"/>
                </a:solidFill>
                <a:latin typeface="宋体" panose="02010600030101010101" pitchFamily="2" charset="-122"/>
              </a:rPr>
              <a:t>直接与输入端相连</a:t>
            </a:r>
            <a:r>
              <a:rPr lang="zh-CN" altLang="en-US" sz="2800" b="1" i="0" dirty="0">
                <a:latin typeface="宋体" panose="02010600030101010101" pitchFamily="2" charset="-122"/>
              </a:rPr>
              <a:t>的反馈</a:t>
            </a:r>
            <a:r>
              <a:rPr lang="zh-CN" altLang="en-US" sz="2800" b="1" i="0" dirty="0" smtClean="0">
                <a:latin typeface="宋体" panose="02010600030101010101" pitchFamily="2" charset="-122"/>
              </a:rPr>
              <a:t>叫</a:t>
            </a:r>
            <a:r>
              <a:rPr lang="zh-CN" altLang="en-US" sz="2800" b="1" dirty="0">
                <a:solidFill>
                  <a:srgbClr val="FF0000"/>
                </a:solidFill>
                <a:latin typeface="宋体" panose="02010600030101010101" pitchFamily="2" charset="-122"/>
              </a:rPr>
              <a:t>并联</a:t>
            </a:r>
            <a:r>
              <a:rPr lang="zh-CN" altLang="en-US" sz="2800" b="1" i="0" dirty="0" smtClean="0">
                <a:solidFill>
                  <a:srgbClr val="FF0000"/>
                </a:solidFill>
                <a:latin typeface="宋体" panose="02010600030101010101" pitchFamily="2" charset="-122"/>
              </a:rPr>
              <a:t>反馈</a:t>
            </a:r>
            <a:r>
              <a:rPr lang="zh-CN" altLang="en-US" sz="2800" b="1" i="0" dirty="0">
                <a:latin typeface="宋体" panose="02010600030101010101" pitchFamily="2" charset="-122"/>
              </a:rPr>
              <a:t>。</a:t>
            </a:r>
            <a:endParaRPr lang="en-US" altLang="zh-CN" sz="2800" b="1" i="0" dirty="0">
              <a:latin typeface="宋体" panose="02010600030101010101" pitchFamily="2" charset="-122"/>
            </a:endParaRPr>
          </a:p>
          <a:p>
            <a:pPr>
              <a:lnSpc>
                <a:spcPct val="120000"/>
              </a:lnSpc>
            </a:pPr>
            <a:r>
              <a:rPr lang="zh-CN" altLang="en-US" sz="2800" b="1" i="0" dirty="0">
                <a:latin typeface="宋体" panose="02010600030101010101" pitchFamily="2" charset="-122"/>
              </a:rPr>
              <a:t>反馈元件</a:t>
            </a:r>
            <a:r>
              <a:rPr lang="zh-CN" altLang="en-US" sz="2800" b="1" i="0" dirty="0">
                <a:solidFill>
                  <a:srgbClr val="FF0000"/>
                </a:solidFill>
                <a:latin typeface="宋体" panose="02010600030101010101" pitchFamily="2" charset="-122"/>
              </a:rPr>
              <a:t>没有直接与输入端相连</a:t>
            </a:r>
            <a:r>
              <a:rPr lang="zh-CN" altLang="en-US" sz="2800" b="1" i="0" dirty="0">
                <a:latin typeface="宋体" panose="02010600030101010101" pitchFamily="2" charset="-122"/>
              </a:rPr>
              <a:t>的反馈</a:t>
            </a:r>
            <a:r>
              <a:rPr lang="zh-CN" altLang="en-US" sz="2800" b="1" i="0" dirty="0" smtClean="0">
                <a:latin typeface="宋体" panose="02010600030101010101" pitchFamily="2" charset="-122"/>
              </a:rPr>
              <a:t>叫</a:t>
            </a:r>
            <a:r>
              <a:rPr lang="zh-CN" altLang="en-US" sz="2800" b="1" dirty="0">
                <a:solidFill>
                  <a:srgbClr val="FF0000"/>
                </a:solidFill>
                <a:latin typeface="宋体" panose="02010600030101010101" pitchFamily="2" charset="-122"/>
              </a:rPr>
              <a:t>串联</a:t>
            </a:r>
            <a:r>
              <a:rPr lang="zh-CN" altLang="en-US" sz="2800" b="1" i="0" dirty="0" smtClean="0">
                <a:solidFill>
                  <a:srgbClr val="FF0000"/>
                </a:solidFill>
                <a:latin typeface="宋体" panose="02010600030101010101" pitchFamily="2" charset="-122"/>
              </a:rPr>
              <a:t>反馈</a:t>
            </a:r>
            <a:r>
              <a:rPr lang="zh-CN" altLang="en-US" sz="2800" b="1" i="0" dirty="0">
                <a:solidFill>
                  <a:srgbClr val="FF0000"/>
                </a:solidFill>
                <a:latin typeface="宋体" panose="02010600030101010101"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box(out)">
                                      <p:cBhvr>
                                        <p:cTn id="7" dur="5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box(out)">
                                      <p:cBhvr>
                                        <p:cTn id="12" dur="500"/>
                                        <p:tgtEl>
                                          <p:spTgt spid="12698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circle(in)">
                                      <p:cBhvr>
                                        <p:cTn id="17" dur="2000"/>
                                        <p:tgtEl>
                                          <p:spTgt spid="2048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Effect transition="in" filter="box(out)">
                                      <p:cBhvr>
                                        <p:cTn id="2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nimBg="1" autoUpdateAnimBg="0"/>
      <p:bldP spid="126980" grpId="0" animBg="1" autoUpdateAnimBg="0"/>
      <p:bldP spid="126981" grpId="0" animBg="1" autoUpdateAnimBg="0"/>
      <p:bldP spid="2048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762000" y="1862138"/>
            <a:ext cx="7772400" cy="385286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30000"/>
              </a:spcBef>
            </a:pPr>
            <a:r>
              <a:rPr lang="en-US" altLang="zh-CN" sz="2800" i="0" dirty="0">
                <a:solidFill>
                  <a:schemeClr val="tx2"/>
                </a:solidFill>
                <a:effectLst>
                  <a:outerShdw blurRad="38100" dist="38100" dir="2700000" algn="tl">
                    <a:srgbClr val="DDDDDD"/>
                  </a:outerShdw>
                </a:effectLst>
              </a:rPr>
              <a:t>1. </a:t>
            </a:r>
            <a:r>
              <a:rPr lang="zh-CN" altLang="en-US" sz="2800" i="0" dirty="0">
                <a:solidFill>
                  <a:schemeClr val="tx2"/>
                </a:solidFill>
                <a:effectLst>
                  <a:outerShdw blurRad="38100" dist="38100" dir="2700000" algn="tl">
                    <a:srgbClr val="DDDDDD"/>
                  </a:outerShdw>
                </a:effectLst>
                <a:latin typeface="宋体" panose="02010600030101010101" pitchFamily="2" charset="-122"/>
              </a:rPr>
              <a:t>了解集成运放的基本组成及主要参数的意义。</a:t>
            </a:r>
          </a:p>
          <a:p>
            <a:pPr eaLnBrk="1" hangingPunct="1">
              <a:spcBef>
                <a:spcPct val="30000"/>
              </a:spcBef>
            </a:pPr>
            <a:r>
              <a:rPr lang="en-US" altLang="zh-CN" sz="2800" i="0" dirty="0">
                <a:solidFill>
                  <a:schemeClr val="tx2"/>
                </a:solidFill>
                <a:effectLst>
                  <a:outerShdw blurRad="38100" dist="38100" dir="2700000" algn="tl">
                    <a:srgbClr val="DDDDDD"/>
                  </a:outerShdw>
                </a:effectLst>
              </a:rPr>
              <a:t>2. </a:t>
            </a:r>
            <a:r>
              <a:rPr lang="zh-CN" altLang="en-US" sz="2800" i="0" dirty="0">
                <a:solidFill>
                  <a:schemeClr val="tx2"/>
                </a:solidFill>
                <a:effectLst>
                  <a:outerShdw blurRad="38100" dist="38100" dir="2700000" algn="tl">
                    <a:srgbClr val="DDDDDD"/>
                  </a:outerShdw>
                </a:effectLst>
                <a:latin typeface="宋体" panose="02010600030101010101" pitchFamily="2" charset="-122"/>
              </a:rPr>
              <a:t>理解运算放大器的电压传输特性，理解理想</a:t>
            </a:r>
          </a:p>
          <a:p>
            <a:pPr eaLnBrk="1" hangingPunct="1">
              <a:spcBef>
                <a:spcPct val="30000"/>
              </a:spcBef>
            </a:pPr>
            <a:r>
              <a:rPr lang="zh-CN" altLang="en-US" sz="2800" i="0" dirty="0">
                <a:solidFill>
                  <a:schemeClr val="tx2"/>
                </a:solidFill>
                <a:effectLst>
                  <a:outerShdw blurRad="38100" dist="38100" dir="2700000" algn="tl">
                    <a:srgbClr val="DDDDDD"/>
                  </a:outerShdw>
                </a:effectLst>
                <a:latin typeface="宋体" panose="02010600030101010101" pitchFamily="2" charset="-122"/>
              </a:rPr>
              <a:t>  运算放大器并掌握其基本分析方法。</a:t>
            </a:r>
          </a:p>
          <a:p>
            <a:pPr eaLnBrk="1" hangingPunct="1">
              <a:spcBef>
                <a:spcPct val="30000"/>
              </a:spcBef>
            </a:pPr>
            <a:r>
              <a:rPr lang="en-US" altLang="zh-CN" sz="2800" i="0" dirty="0">
                <a:solidFill>
                  <a:schemeClr val="tx2"/>
                </a:solidFill>
                <a:effectLst>
                  <a:outerShdw blurRad="38100" dist="38100" dir="2700000" algn="tl">
                    <a:srgbClr val="DDDDDD"/>
                  </a:outerShdw>
                </a:effectLst>
              </a:rPr>
              <a:t>3. </a:t>
            </a:r>
            <a:r>
              <a:rPr lang="zh-CN" altLang="en-US" sz="2800" i="0" dirty="0">
                <a:solidFill>
                  <a:schemeClr val="tx2"/>
                </a:solidFill>
                <a:effectLst>
                  <a:outerShdw blurRad="38100" dist="38100" dir="2700000" algn="tl">
                    <a:srgbClr val="DDDDDD"/>
                  </a:outerShdw>
                </a:effectLst>
                <a:latin typeface="宋体" panose="02010600030101010101" pitchFamily="2" charset="-122"/>
              </a:rPr>
              <a:t>理解用集成运放组成的比例、加减、微分和</a:t>
            </a:r>
          </a:p>
          <a:p>
            <a:pPr eaLnBrk="1" hangingPunct="1">
              <a:spcBef>
                <a:spcPct val="30000"/>
              </a:spcBef>
            </a:pPr>
            <a:r>
              <a:rPr lang="zh-CN" altLang="en-US" sz="2800" i="0" dirty="0">
                <a:solidFill>
                  <a:schemeClr val="tx2"/>
                </a:solidFill>
                <a:effectLst>
                  <a:outerShdw blurRad="38100" dist="38100" dir="2700000" algn="tl">
                    <a:srgbClr val="DDDDDD"/>
                  </a:outerShdw>
                </a:effectLst>
                <a:latin typeface="宋体" panose="02010600030101010101" pitchFamily="2" charset="-122"/>
              </a:rPr>
              <a:t>  积分运算电路的工作原理，了解有源滤波器</a:t>
            </a:r>
          </a:p>
          <a:p>
            <a:pPr eaLnBrk="1" hangingPunct="1">
              <a:spcBef>
                <a:spcPct val="30000"/>
              </a:spcBef>
            </a:pPr>
            <a:r>
              <a:rPr lang="zh-CN" altLang="en-US" sz="2800" i="0" dirty="0">
                <a:solidFill>
                  <a:schemeClr val="tx2"/>
                </a:solidFill>
                <a:effectLst>
                  <a:outerShdw blurRad="38100" dist="38100" dir="2700000" algn="tl">
                    <a:srgbClr val="DDDDDD"/>
                  </a:outerShdw>
                </a:effectLst>
                <a:latin typeface="宋体" panose="02010600030101010101" pitchFamily="2" charset="-122"/>
              </a:rPr>
              <a:t>  的工作原理。</a:t>
            </a:r>
          </a:p>
          <a:p>
            <a:pPr eaLnBrk="1" hangingPunct="1">
              <a:spcBef>
                <a:spcPct val="30000"/>
              </a:spcBef>
            </a:pPr>
            <a:r>
              <a:rPr lang="en-US" altLang="zh-CN" sz="2800" i="0" dirty="0">
                <a:solidFill>
                  <a:schemeClr val="tx2"/>
                </a:solidFill>
                <a:effectLst>
                  <a:outerShdw blurRad="38100" dist="38100" dir="2700000" algn="tl">
                    <a:srgbClr val="DDDDDD"/>
                  </a:outerShdw>
                </a:effectLst>
              </a:rPr>
              <a:t>4. </a:t>
            </a:r>
            <a:r>
              <a:rPr lang="zh-CN" altLang="en-US" sz="2800" i="0" dirty="0">
                <a:solidFill>
                  <a:schemeClr val="tx2"/>
                </a:solidFill>
                <a:effectLst>
                  <a:outerShdw blurRad="38100" dist="38100" dir="2700000" algn="tl">
                    <a:srgbClr val="DDDDDD"/>
                  </a:outerShdw>
                </a:effectLst>
                <a:latin typeface="宋体" panose="02010600030101010101" pitchFamily="2" charset="-122"/>
              </a:rPr>
              <a:t>理解电压比较器的工作原理和应用。</a:t>
            </a:r>
          </a:p>
        </p:txBody>
      </p:sp>
      <p:sp>
        <p:nvSpPr>
          <p:cNvPr id="53251" name="Rectangle 3"/>
          <p:cNvSpPr>
            <a:spLocks noChangeArrowheads="1"/>
          </p:cNvSpPr>
          <p:nvPr/>
        </p:nvSpPr>
        <p:spPr bwMode="auto">
          <a:xfrm>
            <a:off x="838200" y="1204913"/>
            <a:ext cx="1816100" cy="579437"/>
          </a:xfrm>
          <a:prstGeom prst="rect">
            <a:avLst/>
          </a:prstGeom>
          <a:noFill/>
          <a:ln w="38100">
            <a:noFill/>
            <a:miter lim="800000"/>
          </a:ln>
          <a:effectLst/>
        </p:spPr>
        <p:txBody>
          <a:bodyPr wrap="none">
            <a:spAutoFit/>
          </a:bodyPr>
          <a:lstStyle/>
          <a:p>
            <a:pPr>
              <a:spcBef>
                <a:spcPct val="50000"/>
              </a:spcBef>
              <a:defRPr/>
            </a:pPr>
            <a:r>
              <a:rPr lang="zh-CN" altLang="en-US" sz="3200" b="1" i="0" dirty="0">
                <a:solidFill>
                  <a:srgbClr val="000099"/>
                </a:solidFill>
                <a:effectLst>
                  <a:outerShdw blurRad="38100" dist="38100" dir="2700000" algn="tl">
                    <a:srgbClr val="C0C0C0"/>
                  </a:outerShdw>
                </a:effectLst>
                <a:latin typeface="楷体_GB2312" pitchFamily="49" charset="-122"/>
                <a:ea typeface="宋体" panose="02010600030101010101" pitchFamily="2" charset="-122"/>
                <a:cs typeface="+mn-cs"/>
              </a:rPr>
              <a:t>本章要求</a:t>
            </a:r>
            <a:endParaRPr lang="zh-CN" altLang="en-US" sz="3200" b="1" i="0" dirty="0">
              <a:solidFill>
                <a:srgbClr val="000099"/>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53255" name="Rectangle 7"/>
          <p:cNvSpPr>
            <a:spLocks noChangeArrowheads="1"/>
          </p:cNvSpPr>
          <p:nvPr/>
        </p:nvSpPr>
        <p:spPr bwMode="auto">
          <a:xfrm>
            <a:off x="609600" y="533400"/>
            <a:ext cx="7848600" cy="685800"/>
          </a:xfrm>
          <a:prstGeom prst="rect">
            <a:avLst/>
          </a:prstGeom>
          <a:noFill/>
          <a:ln w="9525">
            <a:noFill/>
            <a:miter lim="800000"/>
          </a:ln>
        </p:spPr>
        <p:txBody>
          <a:bodyPr/>
          <a:lstStyle/>
          <a:p>
            <a:pPr algn="ctr"/>
            <a:r>
              <a:rPr lang="zh-CN" altLang="en-US" sz="4000" b="1" i="0" dirty="0">
                <a:solidFill>
                  <a:srgbClr val="CC0000"/>
                </a:solidFill>
                <a:effectLst>
                  <a:outerShdw blurRad="38100" dist="38100" dir="2700000" algn="tl">
                    <a:srgbClr val="DDDDDD"/>
                  </a:outerShdw>
                </a:effectLst>
                <a:latin typeface="Times New Roman" panose="02020603050405020304"/>
                <a:ea typeface="华文新魏" panose="02010800040101010101" charset="-122"/>
                <a:cs typeface="Times New Roman" panose="02020603050405020304"/>
              </a:rPr>
              <a:t>第</a:t>
            </a:r>
            <a:r>
              <a:rPr lang="en-US" altLang="zh-CN" sz="4000" b="1" i="0" dirty="0">
                <a:solidFill>
                  <a:srgbClr val="CC0000"/>
                </a:solidFill>
                <a:effectLst>
                  <a:outerShdw blurRad="38100" dist="38100" dir="2700000" algn="tl">
                    <a:srgbClr val="DDDDDD"/>
                  </a:outerShdw>
                </a:effectLst>
                <a:latin typeface="Times New Roman" panose="02020603050405020304"/>
                <a:ea typeface="华文新魏" panose="02010800040101010101" charset="-122"/>
                <a:cs typeface="Times New Roman" panose="02020603050405020304"/>
              </a:rPr>
              <a:t>16</a:t>
            </a:r>
            <a:r>
              <a:rPr lang="zh-CN" altLang="en-US" sz="4000" b="1" i="0" dirty="0">
                <a:solidFill>
                  <a:srgbClr val="CC0000"/>
                </a:solidFill>
                <a:effectLst>
                  <a:outerShdw blurRad="38100" dist="38100" dir="2700000" algn="tl">
                    <a:srgbClr val="DDDDDD"/>
                  </a:outerShdw>
                </a:effectLst>
                <a:latin typeface="Times New Roman" panose="02020603050405020304"/>
                <a:ea typeface="华文新魏" panose="02010800040101010101" charset="-122"/>
                <a:cs typeface="Times New Roman" panose="02020603050405020304"/>
              </a:rPr>
              <a:t>章  集成运算放大器的应用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77"/>
          <p:cNvGrpSpPr/>
          <p:nvPr/>
        </p:nvGrpSpPr>
        <p:grpSpPr bwMode="auto">
          <a:xfrm>
            <a:off x="3738563" y="3041650"/>
            <a:ext cx="5297487" cy="3627438"/>
            <a:chOff x="311" y="441"/>
            <a:chExt cx="3337" cy="2285"/>
          </a:xfrm>
        </p:grpSpPr>
        <p:sp>
          <p:nvSpPr>
            <p:cNvPr id="21569" name="Text Box 12"/>
            <p:cNvSpPr txBox="1">
              <a:spLocks noChangeArrowheads="1"/>
            </p:cNvSpPr>
            <p:nvPr/>
          </p:nvSpPr>
          <p:spPr bwMode="auto">
            <a:xfrm>
              <a:off x="2903" y="441"/>
              <a:ext cx="745"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a:solidFill>
                    <a:srgbClr val="FF0000"/>
                  </a:solidFill>
                  <a:ea typeface="楷体_GB2312" charset="0"/>
                  <a:cs typeface="楷体_GB2312" charset="0"/>
                </a:rPr>
                <a:t>+</a:t>
              </a: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CC</a:t>
              </a:r>
              <a:endParaRPr lang="en-US" altLang="zh-CN" sz="2800">
                <a:solidFill>
                  <a:srgbClr val="000099"/>
                </a:solidFill>
                <a:ea typeface="楷体_GB2312" charset="0"/>
                <a:cs typeface="楷体_GB2312" charset="0"/>
              </a:endParaRPr>
            </a:p>
          </p:txBody>
        </p:sp>
        <p:sp>
          <p:nvSpPr>
            <p:cNvPr id="21570" name="Line 13"/>
            <p:cNvSpPr>
              <a:spLocks noChangeShapeType="1"/>
            </p:cNvSpPr>
            <p:nvPr/>
          </p:nvSpPr>
          <p:spPr bwMode="auto">
            <a:xfrm>
              <a:off x="695" y="2592"/>
              <a:ext cx="2160"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21571" name="Line 14"/>
            <p:cNvSpPr>
              <a:spLocks noChangeShapeType="1"/>
            </p:cNvSpPr>
            <p:nvPr/>
          </p:nvSpPr>
          <p:spPr bwMode="auto">
            <a:xfrm flipH="1">
              <a:off x="1847" y="1368"/>
              <a:ext cx="220"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21572" name="Line 15"/>
            <p:cNvSpPr>
              <a:spLocks noChangeShapeType="1"/>
            </p:cNvSpPr>
            <p:nvPr/>
          </p:nvSpPr>
          <p:spPr bwMode="auto">
            <a:xfrm>
              <a:off x="1899" y="1639"/>
              <a:ext cx="0" cy="30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73" name="Line 16"/>
            <p:cNvSpPr>
              <a:spLocks noChangeShapeType="1"/>
            </p:cNvSpPr>
            <p:nvPr/>
          </p:nvSpPr>
          <p:spPr bwMode="auto">
            <a:xfrm flipV="1">
              <a:off x="1899" y="1584"/>
              <a:ext cx="176" cy="14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74" name="Line 17"/>
            <p:cNvSpPr>
              <a:spLocks noChangeShapeType="1"/>
            </p:cNvSpPr>
            <p:nvPr/>
          </p:nvSpPr>
          <p:spPr bwMode="auto">
            <a:xfrm>
              <a:off x="1905" y="1830"/>
              <a:ext cx="182" cy="148"/>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21575" name="Line 18"/>
            <p:cNvSpPr>
              <a:spLocks noChangeShapeType="1"/>
            </p:cNvSpPr>
            <p:nvPr/>
          </p:nvSpPr>
          <p:spPr bwMode="auto">
            <a:xfrm>
              <a:off x="2075" y="1951"/>
              <a:ext cx="0" cy="775"/>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76" name="Line 19"/>
            <p:cNvSpPr>
              <a:spLocks noChangeShapeType="1"/>
            </p:cNvSpPr>
            <p:nvPr/>
          </p:nvSpPr>
          <p:spPr bwMode="auto">
            <a:xfrm flipH="1" flipV="1">
              <a:off x="2075" y="1067"/>
              <a:ext cx="0" cy="52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77" name="Line 20"/>
            <p:cNvSpPr>
              <a:spLocks noChangeShapeType="1"/>
            </p:cNvSpPr>
            <p:nvPr/>
          </p:nvSpPr>
          <p:spPr bwMode="auto">
            <a:xfrm flipH="1" flipV="1">
              <a:off x="1185" y="1776"/>
              <a:ext cx="714"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78" name="Line 21"/>
            <p:cNvSpPr>
              <a:spLocks noChangeShapeType="1"/>
            </p:cNvSpPr>
            <p:nvPr/>
          </p:nvSpPr>
          <p:spPr bwMode="auto">
            <a:xfrm flipH="1" flipV="1">
              <a:off x="1367" y="1357"/>
              <a:ext cx="0" cy="41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79" name="Line 22"/>
            <p:cNvSpPr>
              <a:spLocks noChangeShapeType="1"/>
            </p:cNvSpPr>
            <p:nvPr/>
          </p:nvSpPr>
          <p:spPr bwMode="auto">
            <a:xfrm flipV="1">
              <a:off x="2075" y="1366"/>
              <a:ext cx="419"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80" name="Oval 23"/>
            <p:cNvSpPr>
              <a:spLocks noChangeArrowheads="1"/>
            </p:cNvSpPr>
            <p:nvPr/>
          </p:nvSpPr>
          <p:spPr bwMode="auto">
            <a:xfrm>
              <a:off x="2053" y="1339"/>
              <a:ext cx="43" cy="47"/>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1" name="Oval 24"/>
            <p:cNvSpPr>
              <a:spLocks noChangeArrowheads="1"/>
            </p:cNvSpPr>
            <p:nvPr/>
          </p:nvSpPr>
          <p:spPr bwMode="auto">
            <a:xfrm>
              <a:off x="2053" y="2574"/>
              <a:ext cx="43" cy="47"/>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2" name="Oval 25"/>
            <p:cNvSpPr>
              <a:spLocks noChangeArrowheads="1"/>
            </p:cNvSpPr>
            <p:nvPr/>
          </p:nvSpPr>
          <p:spPr bwMode="auto">
            <a:xfrm>
              <a:off x="2855" y="600"/>
              <a:ext cx="43"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3" name="Rectangle 26"/>
            <p:cNvSpPr>
              <a:spLocks noChangeArrowheads="1"/>
            </p:cNvSpPr>
            <p:nvPr/>
          </p:nvSpPr>
          <p:spPr bwMode="auto">
            <a:xfrm>
              <a:off x="2031" y="763"/>
              <a:ext cx="77" cy="288"/>
            </a:xfrm>
            <a:prstGeom prst="rect">
              <a:avLst/>
            </a:prstGeom>
            <a:no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21584" name="Rectangle 27"/>
            <p:cNvSpPr>
              <a:spLocks noChangeArrowheads="1"/>
            </p:cNvSpPr>
            <p:nvPr/>
          </p:nvSpPr>
          <p:spPr bwMode="auto">
            <a:xfrm rot="5400000">
              <a:off x="1665" y="1231"/>
              <a:ext cx="84" cy="264"/>
            </a:xfrm>
            <a:prstGeom prst="rect">
              <a:avLst/>
            </a:prstGeom>
            <a:no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21585" name="Line 28"/>
            <p:cNvSpPr>
              <a:spLocks noChangeShapeType="1"/>
            </p:cNvSpPr>
            <p:nvPr/>
          </p:nvSpPr>
          <p:spPr bwMode="auto">
            <a:xfrm>
              <a:off x="1096" y="165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6" name="Line 29"/>
            <p:cNvSpPr>
              <a:spLocks noChangeShapeType="1"/>
            </p:cNvSpPr>
            <p:nvPr/>
          </p:nvSpPr>
          <p:spPr bwMode="auto">
            <a:xfrm>
              <a:off x="1190" y="165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7" name="Line 30"/>
            <p:cNvSpPr>
              <a:spLocks noChangeShapeType="1"/>
            </p:cNvSpPr>
            <p:nvPr/>
          </p:nvSpPr>
          <p:spPr bwMode="auto">
            <a:xfrm>
              <a:off x="2482" y="123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8" name="Line 31"/>
            <p:cNvSpPr>
              <a:spLocks noChangeShapeType="1"/>
            </p:cNvSpPr>
            <p:nvPr/>
          </p:nvSpPr>
          <p:spPr bwMode="auto">
            <a:xfrm>
              <a:off x="2576" y="1237"/>
              <a:ext cx="0" cy="25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89" name="Line 32"/>
            <p:cNvSpPr>
              <a:spLocks noChangeShapeType="1"/>
            </p:cNvSpPr>
            <p:nvPr/>
          </p:nvSpPr>
          <p:spPr bwMode="auto">
            <a:xfrm>
              <a:off x="1957" y="2724"/>
              <a:ext cx="242"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90" name="Text Box 33"/>
            <p:cNvSpPr txBox="1">
              <a:spLocks noChangeArrowheads="1"/>
            </p:cNvSpPr>
            <p:nvPr/>
          </p:nvSpPr>
          <p:spPr bwMode="auto">
            <a:xfrm>
              <a:off x="1680" y="729"/>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R</a:t>
              </a:r>
              <a:r>
                <a:rPr lang="en-US" altLang="zh-CN" sz="2800" baseline="-25000">
                  <a:ea typeface="楷体_GB2312" charset="0"/>
                  <a:cs typeface="楷体_GB2312" charset="0"/>
                </a:rPr>
                <a:t>C</a:t>
              </a:r>
              <a:endParaRPr lang="en-US" altLang="zh-CN" sz="2800">
                <a:ea typeface="楷体_GB2312" charset="0"/>
                <a:cs typeface="楷体_GB2312" charset="0"/>
              </a:endParaRPr>
            </a:p>
          </p:txBody>
        </p:sp>
        <p:sp>
          <p:nvSpPr>
            <p:cNvPr id="21591" name="Text Box 34"/>
            <p:cNvSpPr txBox="1">
              <a:spLocks noChangeArrowheads="1"/>
            </p:cNvSpPr>
            <p:nvPr/>
          </p:nvSpPr>
          <p:spPr bwMode="auto">
            <a:xfrm>
              <a:off x="935" y="1296"/>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C</a:t>
              </a:r>
              <a:r>
                <a:rPr lang="en-US" altLang="zh-CN" sz="2800" baseline="-25000">
                  <a:ea typeface="楷体_GB2312" charset="0"/>
                  <a:cs typeface="楷体_GB2312" charset="0"/>
                </a:rPr>
                <a:t>1</a:t>
              </a:r>
              <a:endParaRPr lang="en-US" altLang="zh-CN" sz="2800">
                <a:ea typeface="楷体_GB2312" charset="0"/>
                <a:cs typeface="楷体_GB2312" charset="0"/>
              </a:endParaRPr>
            </a:p>
          </p:txBody>
        </p:sp>
        <p:sp>
          <p:nvSpPr>
            <p:cNvPr id="21592" name="Text Box 35"/>
            <p:cNvSpPr txBox="1">
              <a:spLocks noChangeArrowheads="1"/>
            </p:cNvSpPr>
            <p:nvPr/>
          </p:nvSpPr>
          <p:spPr bwMode="auto">
            <a:xfrm>
              <a:off x="1559" y="969"/>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R</a:t>
              </a:r>
              <a:r>
                <a:rPr lang="en-US" altLang="zh-CN" sz="2800" baseline="-25000">
                  <a:ea typeface="楷体_GB2312" charset="0"/>
                  <a:cs typeface="楷体_GB2312" charset="0"/>
                </a:rPr>
                <a:t>F</a:t>
              </a:r>
              <a:endParaRPr lang="en-US" altLang="zh-CN" sz="2800">
                <a:ea typeface="楷体_GB2312" charset="0"/>
                <a:cs typeface="楷体_GB2312" charset="0"/>
              </a:endParaRPr>
            </a:p>
          </p:txBody>
        </p:sp>
        <p:sp>
          <p:nvSpPr>
            <p:cNvPr id="21593" name="Rectangle 39" descr="30%"/>
            <p:cNvSpPr>
              <a:spLocks noChangeArrowheads="1"/>
            </p:cNvSpPr>
            <p:nvPr/>
          </p:nvSpPr>
          <p:spPr bwMode="auto">
            <a:xfrm>
              <a:off x="2959" y="138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21594" name="Rectangle 40" descr="30%"/>
            <p:cNvSpPr>
              <a:spLocks noChangeArrowheads="1"/>
            </p:cNvSpPr>
            <p:nvPr/>
          </p:nvSpPr>
          <p:spPr bwMode="auto">
            <a:xfrm>
              <a:off x="773" y="1766"/>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21595" name="Rectangle 41" descr="30%"/>
            <p:cNvSpPr>
              <a:spLocks noChangeArrowheads="1"/>
            </p:cNvSpPr>
            <p:nvPr/>
          </p:nvSpPr>
          <p:spPr bwMode="auto">
            <a:xfrm>
              <a:off x="796" y="2371"/>
              <a:ext cx="212"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21596" name="Rectangle 42" descr="30%"/>
            <p:cNvSpPr>
              <a:spLocks noChangeArrowheads="1"/>
            </p:cNvSpPr>
            <p:nvPr/>
          </p:nvSpPr>
          <p:spPr bwMode="auto">
            <a:xfrm>
              <a:off x="2958" y="2246"/>
              <a:ext cx="212"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21597" name="Line 43"/>
            <p:cNvSpPr>
              <a:spLocks noChangeShapeType="1"/>
            </p:cNvSpPr>
            <p:nvPr/>
          </p:nvSpPr>
          <p:spPr bwMode="auto">
            <a:xfrm flipH="1" flipV="1">
              <a:off x="695" y="1776"/>
              <a:ext cx="406"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21598" name="Line 44"/>
            <p:cNvSpPr>
              <a:spLocks noChangeShapeType="1"/>
            </p:cNvSpPr>
            <p:nvPr/>
          </p:nvSpPr>
          <p:spPr bwMode="auto">
            <a:xfrm>
              <a:off x="2567" y="1357"/>
              <a:ext cx="313" cy="0"/>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21599" name="Line 45"/>
            <p:cNvSpPr>
              <a:spLocks noChangeShapeType="1"/>
            </p:cNvSpPr>
            <p:nvPr/>
          </p:nvSpPr>
          <p:spPr bwMode="auto">
            <a:xfrm flipH="1">
              <a:off x="1363" y="1357"/>
              <a:ext cx="222"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600" name="Line 46"/>
            <p:cNvSpPr>
              <a:spLocks noChangeShapeType="1"/>
            </p:cNvSpPr>
            <p:nvPr/>
          </p:nvSpPr>
          <p:spPr bwMode="auto">
            <a:xfrm>
              <a:off x="2078" y="624"/>
              <a:ext cx="0" cy="144"/>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601" name="Rectangle 49"/>
            <p:cNvSpPr>
              <a:spLocks noChangeArrowheads="1"/>
            </p:cNvSpPr>
            <p:nvPr/>
          </p:nvSpPr>
          <p:spPr bwMode="auto">
            <a:xfrm>
              <a:off x="647" y="1894"/>
              <a:ext cx="95" cy="250"/>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602" name="Oval 50"/>
            <p:cNvSpPr>
              <a:spLocks noChangeArrowheads="1"/>
            </p:cNvSpPr>
            <p:nvPr/>
          </p:nvSpPr>
          <p:spPr bwMode="auto">
            <a:xfrm>
              <a:off x="599" y="2293"/>
              <a:ext cx="193" cy="193"/>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603" name="Line 51"/>
            <p:cNvSpPr>
              <a:spLocks noChangeShapeType="1"/>
            </p:cNvSpPr>
            <p:nvPr/>
          </p:nvSpPr>
          <p:spPr bwMode="auto">
            <a:xfrm flipV="1">
              <a:off x="695" y="1781"/>
              <a:ext cx="0" cy="11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604" name="Line 52"/>
            <p:cNvSpPr>
              <a:spLocks noChangeShapeType="1"/>
            </p:cNvSpPr>
            <p:nvPr/>
          </p:nvSpPr>
          <p:spPr bwMode="auto">
            <a:xfrm>
              <a:off x="695" y="2144"/>
              <a:ext cx="0" cy="45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605" name="Text Box 53"/>
            <p:cNvSpPr txBox="1">
              <a:spLocks noChangeArrowheads="1"/>
            </p:cNvSpPr>
            <p:nvPr/>
          </p:nvSpPr>
          <p:spPr bwMode="auto">
            <a:xfrm>
              <a:off x="311" y="1810"/>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S</a:t>
              </a:r>
              <a:endParaRPr lang="en-US" altLang="zh-CN" sz="2800">
                <a:ea typeface="长城楷体" charset="0"/>
                <a:cs typeface="长城楷体" charset="0"/>
              </a:endParaRPr>
            </a:p>
          </p:txBody>
        </p:sp>
        <p:sp>
          <p:nvSpPr>
            <p:cNvPr id="21606" name="Rectangle 54" descr="新闻纸"/>
            <p:cNvSpPr>
              <a:spLocks noChangeArrowheads="1"/>
            </p:cNvSpPr>
            <p:nvPr/>
          </p:nvSpPr>
          <p:spPr bwMode="auto">
            <a:xfrm>
              <a:off x="453" y="2096"/>
              <a:ext cx="242" cy="288"/>
            </a:xfrm>
            <a:prstGeom prst="rect">
              <a:avLst/>
            </a:prstGeom>
            <a:noFill/>
            <a:ln>
              <a:noFill/>
            </a:ln>
          </p:spPr>
          <p:txBody>
            <a:bodyPr lIns="90000" tIns="46800" rIns="90000" bIns="46800" anchor="ctr">
              <a:spAutoFit/>
            </a:bodyPr>
            <a:lstStyle/>
            <a:p>
              <a:pPr algn="ctr">
                <a:spcBef>
                  <a:spcPct val="50000"/>
                </a:spcBef>
              </a:pPr>
              <a:r>
                <a:rPr lang="en-US" altLang="zh-CN" sz="2400">
                  <a:solidFill>
                    <a:srgbClr val="FF0000"/>
                  </a:solidFill>
                  <a:latin typeface="Times New Roman" panose="02020603050405020304" charset="0"/>
                  <a:ea typeface="长城楷体" charset="0"/>
                  <a:cs typeface="长城楷体" charset="0"/>
                </a:rPr>
                <a:t>+</a:t>
              </a:r>
            </a:p>
          </p:txBody>
        </p:sp>
        <p:sp>
          <p:nvSpPr>
            <p:cNvPr id="21607" name="Rectangle 55" descr="新闻纸"/>
            <p:cNvSpPr>
              <a:spLocks noChangeArrowheads="1"/>
            </p:cNvSpPr>
            <p:nvPr/>
          </p:nvSpPr>
          <p:spPr bwMode="auto">
            <a:xfrm>
              <a:off x="454" y="2380"/>
              <a:ext cx="210" cy="288"/>
            </a:xfrm>
            <a:prstGeom prst="rect">
              <a:avLst/>
            </a:prstGeom>
            <a:noFill/>
            <a:ln>
              <a:noFill/>
            </a:ln>
          </p:spPr>
          <p:txBody>
            <a:bodyPr wrap="none" lIns="90000" tIns="46800" rIns="90000" bIns="46800" anchor="ctr">
              <a:spAutoFit/>
            </a:bodyPr>
            <a:lstStyle/>
            <a:p>
              <a:pPr algn="ctr">
                <a:spcBef>
                  <a:spcPct val="50000"/>
                </a:spcBef>
              </a:pPr>
              <a:r>
                <a:rPr lang="en-US" altLang="zh-CN" sz="2400">
                  <a:solidFill>
                    <a:srgbClr val="FF0000"/>
                  </a:solidFill>
                  <a:latin typeface="Times New Roman" panose="02020603050405020304" charset="0"/>
                  <a:ea typeface="长城楷体" charset="0"/>
                  <a:cs typeface="长城楷体" charset="0"/>
                </a:rPr>
                <a:t>–</a:t>
              </a:r>
            </a:p>
          </p:txBody>
        </p:sp>
        <p:sp>
          <p:nvSpPr>
            <p:cNvPr id="21608" name="Text Box 57"/>
            <p:cNvSpPr txBox="1">
              <a:spLocks noChangeArrowheads="1"/>
            </p:cNvSpPr>
            <p:nvPr/>
          </p:nvSpPr>
          <p:spPr bwMode="auto">
            <a:xfrm>
              <a:off x="2367" y="912"/>
              <a:ext cx="53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C</a:t>
              </a:r>
              <a:r>
                <a:rPr lang="en-US" altLang="zh-CN" sz="2800" baseline="-25000">
                  <a:ea typeface="楷体_GB2312" charset="0"/>
                  <a:cs typeface="楷体_GB2312" charset="0"/>
                </a:rPr>
                <a:t>2</a:t>
              </a:r>
              <a:endParaRPr lang="en-US" altLang="zh-CN" sz="2800">
                <a:ea typeface="楷体_GB2312" charset="0"/>
                <a:cs typeface="楷体_GB2312" charset="0"/>
              </a:endParaRPr>
            </a:p>
          </p:txBody>
        </p:sp>
        <p:sp>
          <p:nvSpPr>
            <p:cNvPr id="21609" name="Rectangle 58" descr="30%"/>
            <p:cNvSpPr>
              <a:spLocks noChangeArrowheads="1"/>
            </p:cNvSpPr>
            <p:nvPr/>
          </p:nvSpPr>
          <p:spPr bwMode="auto">
            <a:xfrm>
              <a:off x="2284" y="113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21610" name="Rectangle 59" descr="30%"/>
            <p:cNvSpPr>
              <a:spLocks noChangeArrowheads="1"/>
            </p:cNvSpPr>
            <p:nvPr/>
          </p:nvSpPr>
          <p:spPr bwMode="auto">
            <a:xfrm>
              <a:off x="1172" y="1532"/>
              <a:ext cx="225" cy="288"/>
            </a:xfrm>
            <a:prstGeom prst="rect">
              <a:avLst/>
            </a:prstGeom>
            <a:noFill/>
            <a:ln>
              <a:noFill/>
            </a:ln>
          </p:spPr>
          <p:txBody>
            <a:bodyPr wrap="none" anchor="ctr">
              <a:spAutoFit/>
            </a:bodyPr>
            <a:lstStyle/>
            <a:p>
              <a:pPr algn="ctr"/>
              <a:r>
                <a:rPr lang="en-US" altLang="zh-CN" sz="2400">
                  <a:solidFill>
                    <a:srgbClr val="FF0000"/>
                  </a:solidFill>
                  <a:latin typeface="Times New Roman" panose="02020603050405020304" charset="0"/>
                  <a:ea typeface="楷体_GB2312" charset="0"/>
                  <a:cs typeface="楷体_GB2312" charset="0"/>
                </a:rPr>
                <a:t>+</a:t>
              </a:r>
            </a:p>
          </p:txBody>
        </p:sp>
        <p:sp>
          <p:nvSpPr>
            <p:cNvPr id="21611" name="Line 60"/>
            <p:cNvSpPr>
              <a:spLocks noChangeShapeType="1"/>
            </p:cNvSpPr>
            <p:nvPr/>
          </p:nvSpPr>
          <p:spPr bwMode="auto">
            <a:xfrm flipH="1">
              <a:off x="2863" y="1357"/>
              <a:ext cx="0" cy="48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612" name="Rectangle 61"/>
            <p:cNvSpPr>
              <a:spLocks noChangeArrowheads="1"/>
            </p:cNvSpPr>
            <p:nvPr/>
          </p:nvSpPr>
          <p:spPr bwMode="auto">
            <a:xfrm>
              <a:off x="2816" y="1824"/>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613" name="Text Box 62"/>
            <p:cNvSpPr txBox="1">
              <a:spLocks noChangeArrowheads="1"/>
            </p:cNvSpPr>
            <p:nvPr/>
          </p:nvSpPr>
          <p:spPr bwMode="auto">
            <a:xfrm>
              <a:off x="2496" y="1785"/>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21614" name="Line 63"/>
            <p:cNvSpPr>
              <a:spLocks noChangeShapeType="1"/>
            </p:cNvSpPr>
            <p:nvPr/>
          </p:nvSpPr>
          <p:spPr bwMode="auto">
            <a:xfrm flipH="1">
              <a:off x="2855" y="2160"/>
              <a:ext cx="0" cy="432"/>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1615" name="Line 67"/>
            <p:cNvSpPr>
              <a:spLocks noChangeShapeType="1"/>
            </p:cNvSpPr>
            <p:nvPr/>
          </p:nvSpPr>
          <p:spPr bwMode="auto">
            <a:xfrm>
              <a:off x="2087" y="624"/>
              <a:ext cx="768" cy="0"/>
            </a:xfrm>
            <a:prstGeom prst="line">
              <a:avLst/>
            </a:prstGeom>
            <a:noFill/>
            <a:ln w="38100">
              <a:solidFill>
                <a:schemeClr val="tx1"/>
              </a:solidFill>
              <a:round/>
            </a:ln>
          </p:spPr>
          <p:txBody>
            <a:bodyPr/>
            <a:lstStyle/>
            <a:p>
              <a:endParaRPr lang="zh-CN" altLang="en-US">
                <a:latin typeface="Times New Roman" panose="02020603050405020304" charset="0"/>
              </a:endParaRPr>
            </a:p>
          </p:txBody>
        </p:sp>
        <p:sp>
          <p:nvSpPr>
            <p:cNvPr id="21616" name="Rectangle 68"/>
            <p:cNvSpPr>
              <a:spLocks noChangeArrowheads="1"/>
            </p:cNvSpPr>
            <p:nvPr/>
          </p:nvSpPr>
          <p:spPr bwMode="auto">
            <a:xfrm>
              <a:off x="336" y="2169"/>
              <a:ext cx="358" cy="330"/>
            </a:xfrm>
            <a:prstGeom prst="rect">
              <a:avLst/>
            </a:prstGeom>
            <a:noFill/>
            <a:ln>
              <a:noFill/>
            </a:ln>
          </p:spPr>
          <p:txBody>
            <a:bodyPr wrap="none">
              <a:spAutoFit/>
            </a:bodyPr>
            <a:lstStyle/>
            <a:p>
              <a:r>
                <a:rPr lang="en-US" altLang="zh-CN" sz="2800" b="1" i="1" dirty="0" err="1" smtClean="0">
                  <a:solidFill>
                    <a:srgbClr val="000099"/>
                  </a:solidFill>
                  <a:latin typeface="Times New Roman" panose="02020603050405020304"/>
                  <a:ea typeface="长城楷体" charset="0"/>
                  <a:cs typeface="Times New Roman" panose="02020603050405020304"/>
                </a:rPr>
                <a:t>e</a:t>
              </a:r>
              <a:r>
                <a:rPr lang="en-US" altLang="zh-CN" sz="2800" b="1" i="1" baseline="-25000" dirty="0" err="1" smtClean="0">
                  <a:solidFill>
                    <a:srgbClr val="000099"/>
                  </a:solidFill>
                  <a:latin typeface="Times New Roman" panose="02020603050405020304"/>
                  <a:ea typeface="长城楷体" charset="0"/>
                  <a:cs typeface="Times New Roman" panose="02020603050405020304"/>
                </a:rPr>
                <a:t>S</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sp>
          <p:nvSpPr>
            <p:cNvPr id="21617" name="Rectangle 69"/>
            <p:cNvSpPr>
              <a:spLocks noChangeArrowheads="1"/>
            </p:cNvSpPr>
            <p:nvPr/>
          </p:nvSpPr>
          <p:spPr bwMode="auto">
            <a:xfrm>
              <a:off x="768" y="2025"/>
              <a:ext cx="342" cy="330"/>
            </a:xfrm>
            <a:prstGeom prst="rect">
              <a:avLst/>
            </a:prstGeom>
            <a:noFill/>
            <a:ln>
              <a:noFill/>
            </a:ln>
          </p:spPr>
          <p:txBody>
            <a:bodyPr wrap="none">
              <a:spAutoFit/>
            </a:bodyPr>
            <a:lstStyle/>
            <a:p>
              <a:r>
                <a:rPr lang="en-US" altLang="zh-CN" sz="2800" b="1" i="1" dirty="0" err="1">
                  <a:solidFill>
                    <a:srgbClr val="000099"/>
                  </a:solidFill>
                  <a:latin typeface="Times New Roman" panose="02020603050405020304"/>
                  <a:ea typeface="长城楷体" charset="0"/>
                  <a:cs typeface="Times New Roman" panose="02020603050405020304"/>
                </a:rPr>
                <a:t>u</a:t>
              </a:r>
              <a:r>
                <a:rPr lang="en-US" altLang="zh-CN" sz="2800" b="1" i="1" baseline="-25000" dirty="0" err="1">
                  <a:solidFill>
                    <a:srgbClr val="000099"/>
                  </a:solidFill>
                  <a:latin typeface="Times New Roman" panose="02020603050405020304"/>
                  <a:ea typeface="长城楷体" charset="0"/>
                  <a:cs typeface="Times New Roman" panose="02020603050405020304"/>
                </a:rPr>
                <a:t>i</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sp>
          <p:nvSpPr>
            <p:cNvPr id="21618" name="Rectangle 70"/>
            <p:cNvSpPr>
              <a:spLocks noChangeArrowheads="1"/>
            </p:cNvSpPr>
            <p:nvPr/>
          </p:nvSpPr>
          <p:spPr bwMode="auto">
            <a:xfrm>
              <a:off x="2933" y="1776"/>
              <a:ext cx="375" cy="330"/>
            </a:xfrm>
            <a:prstGeom prst="rect">
              <a:avLst/>
            </a:prstGeom>
            <a:noFill/>
            <a:ln>
              <a:noFill/>
            </a:ln>
          </p:spPr>
          <p:txBody>
            <a:bodyPr wrap="none">
              <a:spAutoFit/>
            </a:bodyPr>
            <a:lstStyle/>
            <a:p>
              <a:r>
                <a:rPr lang="en-US" altLang="zh-CN" sz="2800" b="1" i="1" dirty="0" err="1" smtClean="0">
                  <a:solidFill>
                    <a:srgbClr val="000099"/>
                  </a:solidFill>
                  <a:latin typeface="Times New Roman" panose="02020603050405020304"/>
                  <a:ea typeface="长城楷体" charset="0"/>
                  <a:cs typeface="Times New Roman" panose="02020603050405020304"/>
                </a:rPr>
                <a:t>u</a:t>
              </a:r>
              <a:r>
                <a:rPr lang="en-US" altLang="zh-CN" sz="2800" b="1" i="1" baseline="-25000" dirty="0" err="1" smtClean="0">
                  <a:solidFill>
                    <a:srgbClr val="000099"/>
                  </a:solidFill>
                  <a:latin typeface="Times New Roman" panose="02020603050405020304"/>
                  <a:ea typeface="长城楷体" charset="0"/>
                  <a:cs typeface="Times New Roman" panose="02020603050405020304"/>
                </a:rPr>
                <a:t>o</a:t>
              </a:r>
              <a:endParaRPr lang="en-US" altLang="zh-CN" sz="2800" b="1" i="1" baseline="-25000" dirty="0">
                <a:solidFill>
                  <a:srgbClr val="000099"/>
                </a:solidFill>
                <a:latin typeface="Times New Roman" panose="02020603050405020304"/>
                <a:ea typeface="长城楷体" charset="0"/>
                <a:cs typeface="Times New Roman" panose="02020603050405020304"/>
              </a:endParaRPr>
            </a:p>
          </p:txBody>
        </p:sp>
      </p:grpSp>
      <p:grpSp>
        <p:nvGrpSpPr>
          <p:cNvPr id="21507" name="Group 72"/>
          <p:cNvGrpSpPr/>
          <p:nvPr/>
        </p:nvGrpSpPr>
        <p:grpSpPr bwMode="auto">
          <a:xfrm>
            <a:off x="381000" y="873125"/>
            <a:ext cx="4972050" cy="3779838"/>
            <a:chOff x="240" y="259"/>
            <a:chExt cx="3132" cy="2381"/>
          </a:xfrm>
        </p:grpSpPr>
        <p:sp>
          <p:nvSpPr>
            <p:cNvPr id="21509" name="Line 12"/>
            <p:cNvSpPr>
              <a:spLocks noChangeShapeType="1"/>
            </p:cNvSpPr>
            <p:nvPr/>
          </p:nvSpPr>
          <p:spPr bwMode="auto">
            <a:xfrm flipH="1">
              <a:off x="1374" y="1363"/>
              <a:ext cx="0" cy="38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10" name="Text Box 13"/>
            <p:cNvSpPr txBox="1">
              <a:spLocks noChangeArrowheads="1"/>
            </p:cNvSpPr>
            <p:nvPr/>
          </p:nvSpPr>
          <p:spPr bwMode="auto">
            <a:xfrm>
              <a:off x="932" y="59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B1</a:t>
              </a:r>
              <a:endParaRPr lang="en-US" altLang="zh-CN" sz="2400">
                <a:ea typeface="长城楷体" charset="0"/>
                <a:cs typeface="长城楷体" charset="0"/>
              </a:endParaRPr>
            </a:p>
          </p:txBody>
        </p:sp>
        <p:sp>
          <p:nvSpPr>
            <p:cNvPr id="21511" name="Line 14"/>
            <p:cNvSpPr>
              <a:spLocks noChangeShapeType="1"/>
            </p:cNvSpPr>
            <p:nvPr/>
          </p:nvSpPr>
          <p:spPr bwMode="auto">
            <a:xfrm>
              <a:off x="1376" y="993"/>
              <a:ext cx="0" cy="411"/>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12" name="Line 15"/>
            <p:cNvSpPr>
              <a:spLocks noChangeShapeType="1"/>
            </p:cNvSpPr>
            <p:nvPr/>
          </p:nvSpPr>
          <p:spPr bwMode="auto">
            <a:xfrm flipH="1" flipV="1">
              <a:off x="1380" y="425"/>
              <a:ext cx="0" cy="264"/>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13" name="Rectangle 16"/>
            <p:cNvSpPr>
              <a:spLocks noChangeArrowheads="1"/>
            </p:cNvSpPr>
            <p:nvPr/>
          </p:nvSpPr>
          <p:spPr bwMode="auto">
            <a:xfrm>
              <a:off x="1332" y="670"/>
              <a:ext cx="95"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14" name="Line 17"/>
            <p:cNvSpPr>
              <a:spLocks noChangeShapeType="1"/>
            </p:cNvSpPr>
            <p:nvPr/>
          </p:nvSpPr>
          <p:spPr bwMode="auto">
            <a:xfrm>
              <a:off x="1380" y="435"/>
              <a:ext cx="1297"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15" name="Line 18"/>
            <p:cNvSpPr>
              <a:spLocks noChangeShapeType="1"/>
            </p:cNvSpPr>
            <p:nvPr/>
          </p:nvSpPr>
          <p:spPr bwMode="auto">
            <a:xfrm flipV="1">
              <a:off x="2001" y="416"/>
              <a:ext cx="0" cy="244"/>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16" name="Line 19"/>
            <p:cNvSpPr>
              <a:spLocks noChangeShapeType="1"/>
            </p:cNvSpPr>
            <p:nvPr/>
          </p:nvSpPr>
          <p:spPr bwMode="auto">
            <a:xfrm>
              <a:off x="1872" y="1269"/>
              <a:ext cx="0" cy="287"/>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17" name="Line 20"/>
            <p:cNvSpPr>
              <a:spLocks noChangeShapeType="1"/>
            </p:cNvSpPr>
            <p:nvPr/>
          </p:nvSpPr>
          <p:spPr bwMode="auto">
            <a:xfrm>
              <a:off x="1872" y="1455"/>
              <a:ext cx="141" cy="148"/>
            </a:xfrm>
            <a:prstGeom prst="line">
              <a:avLst/>
            </a:prstGeom>
            <a:noFill/>
            <a:ln w="38100">
              <a:solidFill>
                <a:schemeClr val="tx1"/>
              </a:solidFill>
              <a:round/>
              <a:headEnd type="none" w="sm" len="sm"/>
              <a:tailEnd type="triangle" w="sm" len="lg"/>
            </a:ln>
          </p:spPr>
          <p:txBody>
            <a:bodyPr lIns="90000" tIns="46800" rIns="90000" bIns="46800" anchor="ctr">
              <a:spAutoFit/>
            </a:bodyPr>
            <a:lstStyle/>
            <a:p>
              <a:endParaRPr lang="zh-CN" altLang="en-US">
                <a:latin typeface="Times New Roman" panose="02020603050405020304" charset="0"/>
              </a:endParaRPr>
            </a:p>
          </p:txBody>
        </p:sp>
        <p:sp>
          <p:nvSpPr>
            <p:cNvPr id="21518" name="Line 21"/>
            <p:cNvSpPr>
              <a:spLocks noChangeShapeType="1"/>
            </p:cNvSpPr>
            <p:nvPr/>
          </p:nvSpPr>
          <p:spPr bwMode="auto">
            <a:xfrm flipV="1">
              <a:off x="1872" y="1219"/>
              <a:ext cx="141" cy="12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19" name="Line 22"/>
            <p:cNvSpPr>
              <a:spLocks noChangeShapeType="1"/>
            </p:cNvSpPr>
            <p:nvPr/>
          </p:nvSpPr>
          <p:spPr bwMode="auto">
            <a:xfrm>
              <a:off x="2004" y="970"/>
              <a:ext cx="0" cy="26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20" name="Line 23"/>
            <p:cNvSpPr>
              <a:spLocks noChangeShapeType="1"/>
            </p:cNvSpPr>
            <p:nvPr/>
          </p:nvSpPr>
          <p:spPr bwMode="auto">
            <a:xfrm flipH="1">
              <a:off x="2005" y="1590"/>
              <a:ext cx="0" cy="301"/>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21" name="Line 24"/>
            <p:cNvSpPr>
              <a:spLocks noChangeShapeType="1"/>
            </p:cNvSpPr>
            <p:nvPr/>
          </p:nvSpPr>
          <p:spPr bwMode="auto">
            <a:xfrm>
              <a:off x="1103" y="1402"/>
              <a:ext cx="773"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22" name="Line 25"/>
            <p:cNvSpPr>
              <a:spLocks noChangeShapeType="1"/>
            </p:cNvSpPr>
            <p:nvPr/>
          </p:nvSpPr>
          <p:spPr bwMode="auto">
            <a:xfrm>
              <a:off x="672" y="2470"/>
              <a:ext cx="2142"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latin typeface="Times New Roman" panose="02020603050405020304" charset="0"/>
              </a:endParaRPr>
            </a:p>
          </p:txBody>
        </p:sp>
        <p:sp>
          <p:nvSpPr>
            <p:cNvPr id="21523" name="Line 26"/>
            <p:cNvSpPr>
              <a:spLocks noChangeShapeType="1"/>
            </p:cNvSpPr>
            <p:nvPr/>
          </p:nvSpPr>
          <p:spPr bwMode="auto">
            <a:xfrm flipH="1">
              <a:off x="2006" y="2214"/>
              <a:ext cx="0" cy="34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24" name="Rectangle 27"/>
            <p:cNvSpPr>
              <a:spLocks noChangeArrowheads="1"/>
            </p:cNvSpPr>
            <p:nvPr/>
          </p:nvSpPr>
          <p:spPr bwMode="auto">
            <a:xfrm>
              <a:off x="1958" y="643"/>
              <a:ext cx="94" cy="326"/>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25" name="Oval 28"/>
            <p:cNvSpPr>
              <a:spLocks noChangeArrowheads="1"/>
            </p:cNvSpPr>
            <p:nvPr/>
          </p:nvSpPr>
          <p:spPr bwMode="auto">
            <a:xfrm>
              <a:off x="2686" y="393"/>
              <a:ext cx="68" cy="76"/>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nvGrpSpPr>
            <p:cNvPr id="21526" name="Group 29"/>
            <p:cNvGrpSpPr/>
            <p:nvPr/>
          </p:nvGrpSpPr>
          <p:grpSpPr bwMode="auto">
            <a:xfrm>
              <a:off x="1040" y="1279"/>
              <a:ext cx="68" cy="262"/>
              <a:chOff x="3454" y="2018"/>
              <a:chExt cx="96" cy="328"/>
            </a:xfrm>
          </p:grpSpPr>
          <p:sp>
            <p:nvSpPr>
              <p:cNvPr id="21567" name="Line 30"/>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68" name="Line 31"/>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21527" name="Line 32"/>
            <p:cNvSpPr>
              <a:spLocks noChangeShapeType="1"/>
            </p:cNvSpPr>
            <p:nvPr/>
          </p:nvSpPr>
          <p:spPr bwMode="auto">
            <a:xfrm>
              <a:off x="672" y="1402"/>
              <a:ext cx="363"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nvGrpSpPr>
            <p:cNvPr id="21528" name="Group 33"/>
            <p:cNvGrpSpPr/>
            <p:nvPr/>
          </p:nvGrpSpPr>
          <p:grpSpPr bwMode="auto">
            <a:xfrm flipH="1">
              <a:off x="2455" y="1040"/>
              <a:ext cx="69" cy="261"/>
              <a:chOff x="3454" y="2018"/>
              <a:chExt cx="96" cy="328"/>
            </a:xfrm>
          </p:grpSpPr>
          <p:sp>
            <p:nvSpPr>
              <p:cNvPr id="21565" name="Line 34"/>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66" name="Line 35"/>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21529" name="Line 36"/>
            <p:cNvSpPr>
              <a:spLocks noChangeShapeType="1"/>
            </p:cNvSpPr>
            <p:nvPr/>
          </p:nvSpPr>
          <p:spPr bwMode="auto">
            <a:xfrm flipH="1" flipV="1">
              <a:off x="2520" y="1156"/>
              <a:ext cx="29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30" name="Line 37"/>
            <p:cNvSpPr>
              <a:spLocks noChangeShapeType="1"/>
            </p:cNvSpPr>
            <p:nvPr/>
          </p:nvSpPr>
          <p:spPr bwMode="auto">
            <a:xfrm>
              <a:off x="2001" y="1163"/>
              <a:ext cx="455"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31" name="Text Box 38"/>
            <p:cNvSpPr txBox="1">
              <a:spLocks noChangeArrowheads="1"/>
            </p:cNvSpPr>
            <p:nvPr/>
          </p:nvSpPr>
          <p:spPr bwMode="auto">
            <a:xfrm>
              <a:off x="1607" y="654"/>
              <a:ext cx="355"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C</a:t>
              </a:r>
              <a:endParaRPr lang="en-US" altLang="zh-CN" sz="2400">
                <a:ea typeface="长城楷体" charset="0"/>
                <a:cs typeface="长城楷体" charset="0"/>
              </a:endParaRPr>
            </a:p>
          </p:txBody>
        </p:sp>
        <p:sp>
          <p:nvSpPr>
            <p:cNvPr id="21532" name="Text Box 39"/>
            <p:cNvSpPr txBox="1">
              <a:spLocks noChangeArrowheads="1"/>
            </p:cNvSpPr>
            <p:nvPr/>
          </p:nvSpPr>
          <p:spPr bwMode="auto">
            <a:xfrm>
              <a:off x="882" y="933"/>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1</a:t>
              </a:r>
              <a:endParaRPr lang="en-US" altLang="zh-CN" sz="2800">
                <a:ea typeface="长城楷体" charset="0"/>
                <a:cs typeface="长城楷体" charset="0"/>
              </a:endParaRPr>
            </a:p>
          </p:txBody>
        </p:sp>
        <p:sp>
          <p:nvSpPr>
            <p:cNvPr id="21533" name="Text Box 40"/>
            <p:cNvSpPr txBox="1">
              <a:spLocks noChangeArrowheads="1"/>
            </p:cNvSpPr>
            <p:nvPr/>
          </p:nvSpPr>
          <p:spPr bwMode="auto">
            <a:xfrm>
              <a:off x="2332" y="710"/>
              <a:ext cx="339"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C</a:t>
              </a:r>
              <a:r>
                <a:rPr lang="en-US" altLang="zh-CN" sz="2800" baseline="-25000">
                  <a:ea typeface="长城楷体" charset="0"/>
                  <a:cs typeface="长城楷体" charset="0"/>
                </a:rPr>
                <a:t>2</a:t>
              </a:r>
              <a:endParaRPr lang="en-US" altLang="zh-CN" sz="2800">
                <a:ea typeface="长城楷体" charset="0"/>
                <a:cs typeface="长城楷体" charset="0"/>
              </a:endParaRPr>
            </a:p>
          </p:txBody>
        </p:sp>
        <p:grpSp>
          <p:nvGrpSpPr>
            <p:cNvPr id="21534" name="Group 41"/>
            <p:cNvGrpSpPr/>
            <p:nvPr/>
          </p:nvGrpSpPr>
          <p:grpSpPr bwMode="auto">
            <a:xfrm>
              <a:off x="1932" y="2478"/>
              <a:ext cx="146" cy="162"/>
              <a:chOff x="2898" y="3684"/>
              <a:chExt cx="204" cy="204"/>
            </a:xfrm>
          </p:grpSpPr>
          <p:sp>
            <p:nvSpPr>
              <p:cNvPr id="21563" name="Line 42"/>
              <p:cNvSpPr>
                <a:spLocks noChangeShapeType="1"/>
              </p:cNvSpPr>
              <p:nvPr/>
            </p:nvSpPr>
            <p:spPr bwMode="auto">
              <a:xfrm>
                <a:off x="3000" y="3684"/>
                <a:ext cx="0" cy="20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64" name="Line 43"/>
              <p:cNvSpPr>
                <a:spLocks noChangeShapeType="1"/>
              </p:cNvSpPr>
              <p:nvPr/>
            </p:nvSpPr>
            <p:spPr bwMode="auto">
              <a:xfrm>
                <a:off x="2898" y="3875"/>
                <a:ext cx="204" cy="5"/>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grpSp>
        <p:sp>
          <p:nvSpPr>
            <p:cNvPr id="21535" name="Oval 44"/>
            <p:cNvSpPr>
              <a:spLocks noChangeArrowheads="1"/>
            </p:cNvSpPr>
            <p:nvPr/>
          </p:nvSpPr>
          <p:spPr bwMode="auto">
            <a:xfrm>
              <a:off x="1988" y="2449"/>
              <a:ext cx="33" cy="38"/>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36" name="Rectangle 45"/>
            <p:cNvSpPr>
              <a:spLocks noChangeArrowheads="1"/>
            </p:cNvSpPr>
            <p:nvPr/>
          </p:nvSpPr>
          <p:spPr bwMode="auto">
            <a:xfrm>
              <a:off x="1332" y="1751"/>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37" name="Text Box 46"/>
            <p:cNvSpPr txBox="1">
              <a:spLocks noChangeArrowheads="1"/>
            </p:cNvSpPr>
            <p:nvPr/>
          </p:nvSpPr>
          <p:spPr bwMode="auto">
            <a:xfrm>
              <a:off x="959" y="1710"/>
              <a:ext cx="412"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B2</a:t>
              </a:r>
              <a:endParaRPr lang="en-US" altLang="zh-CN" sz="2400">
                <a:ea typeface="长城楷体" charset="0"/>
                <a:cs typeface="长城楷体" charset="0"/>
              </a:endParaRPr>
            </a:p>
          </p:txBody>
        </p:sp>
        <p:sp>
          <p:nvSpPr>
            <p:cNvPr id="21538" name="Rectangle 47"/>
            <p:cNvSpPr>
              <a:spLocks noChangeArrowheads="1"/>
            </p:cNvSpPr>
            <p:nvPr/>
          </p:nvSpPr>
          <p:spPr bwMode="auto">
            <a:xfrm>
              <a:off x="1958" y="1902"/>
              <a:ext cx="94"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39" name="Line 48"/>
            <p:cNvSpPr>
              <a:spLocks noChangeShapeType="1"/>
            </p:cNvSpPr>
            <p:nvPr/>
          </p:nvSpPr>
          <p:spPr bwMode="auto">
            <a:xfrm flipH="1">
              <a:off x="2802" y="1149"/>
              <a:ext cx="0" cy="503"/>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40" name="Rectangle 49"/>
            <p:cNvSpPr>
              <a:spLocks noChangeArrowheads="1"/>
            </p:cNvSpPr>
            <p:nvPr/>
          </p:nvSpPr>
          <p:spPr bwMode="auto">
            <a:xfrm>
              <a:off x="2755" y="1653"/>
              <a:ext cx="93" cy="32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41" name="Text Box 50"/>
            <p:cNvSpPr txBox="1">
              <a:spLocks noChangeArrowheads="1"/>
            </p:cNvSpPr>
            <p:nvPr/>
          </p:nvSpPr>
          <p:spPr bwMode="auto">
            <a:xfrm>
              <a:off x="1630" y="1806"/>
              <a:ext cx="34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E</a:t>
              </a:r>
              <a:endParaRPr lang="en-US" altLang="zh-CN" sz="2400">
                <a:ea typeface="长城楷体" charset="0"/>
                <a:cs typeface="长城楷体" charset="0"/>
              </a:endParaRPr>
            </a:p>
          </p:txBody>
        </p:sp>
        <p:sp>
          <p:nvSpPr>
            <p:cNvPr id="21542" name="Text Box 51"/>
            <p:cNvSpPr txBox="1">
              <a:spLocks noChangeArrowheads="1"/>
            </p:cNvSpPr>
            <p:nvPr/>
          </p:nvSpPr>
          <p:spPr bwMode="auto">
            <a:xfrm>
              <a:off x="2420" y="1603"/>
              <a:ext cx="36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800" baseline="-25000">
                  <a:ea typeface="长城楷体" charset="0"/>
                  <a:cs typeface="长城楷体" charset="0"/>
                </a:rPr>
                <a:t>L</a:t>
              </a:r>
              <a:endParaRPr lang="en-US" altLang="zh-CN" sz="2800">
                <a:ea typeface="长城楷体" charset="0"/>
                <a:cs typeface="长城楷体" charset="0"/>
              </a:endParaRPr>
            </a:p>
          </p:txBody>
        </p:sp>
        <p:sp>
          <p:nvSpPr>
            <p:cNvPr id="21543" name="Rectangle 52"/>
            <p:cNvSpPr>
              <a:spLocks noChangeArrowheads="1"/>
            </p:cNvSpPr>
            <p:nvPr/>
          </p:nvSpPr>
          <p:spPr bwMode="auto">
            <a:xfrm>
              <a:off x="1092" y="1156"/>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44" name="Rectangle 53"/>
            <p:cNvSpPr>
              <a:spLocks noChangeArrowheads="1"/>
            </p:cNvSpPr>
            <p:nvPr/>
          </p:nvSpPr>
          <p:spPr bwMode="auto">
            <a:xfrm>
              <a:off x="2238" y="895"/>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45" name="Text Box 54"/>
            <p:cNvSpPr txBox="1">
              <a:spLocks noChangeArrowheads="1"/>
            </p:cNvSpPr>
            <p:nvPr/>
          </p:nvSpPr>
          <p:spPr bwMode="auto">
            <a:xfrm>
              <a:off x="2784" y="259"/>
              <a:ext cx="588"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0000"/>
                  </a:solidFill>
                  <a:ea typeface="长城楷体" charset="0"/>
                  <a:cs typeface="长城楷体" charset="0"/>
                </a:rPr>
                <a:t>+</a:t>
              </a:r>
              <a:r>
                <a:rPr lang="en-US" altLang="zh-CN" sz="2800">
                  <a:solidFill>
                    <a:srgbClr val="000099"/>
                  </a:solidFill>
                  <a:ea typeface="长城楷体" charset="0"/>
                  <a:cs typeface="长城楷体" charset="0"/>
                </a:rPr>
                <a:t>U</a:t>
              </a:r>
              <a:r>
                <a:rPr lang="en-US" altLang="zh-CN" sz="2400" baseline="-25000">
                  <a:solidFill>
                    <a:srgbClr val="000099"/>
                  </a:solidFill>
                  <a:ea typeface="长城楷体" charset="0"/>
                  <a:cs typeface="长城楷体" charset="0"/>
                </a:rPr>
                <a:t>CC</a:t>
              </a:r>
              <a:endParaRPr lang="en-US" altLang="zh-CN" sz="2400">
                <a:solidFill>
                  <a:srgbClr val="000099"/>
                </a:solidFill>
                <a:ea typeface="长城楷体" charset="0"/>
                <a:cs typeface="长城楷体" charset="0"/>
              </a:endParaRPr>
            </a:p>
          </p:txBody>
        </p:sp>
        <p:sp>
          <p:nvSpPr>
            <p:cNvPr id="21546" name="Text Box 55"/>
            <p:cNvSpPr txBox="1">
              <a:spLocks noChangeArrowheads="1"/>
            </p:cNvSpPr>
            <p:nvPr/>
          </p:nvSpPr>
          <p:spPr bwMode="auto">
            <a:xfrm>
              <a:off x="720" y="1755"/>
              <a:ext cx="29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i</a:t>
              </a:r>
              <a:endParaRPr lang="en-US" altLang="zh-CN" sz="2800">
                <a:solidFill>
                  <a:srgbClr val="000099"/>
                </a:solidFill>
                <a:ea typeface="长城楷体" charset="0"/>
                <a:cs typeface="长城楷体" charset="0"/>
              </a:endParaRPr>
            </a:p>
          </p:txBody>
        </p:sp>
        <p:sp>
          <p:nvSpPr>
            <p:cNvPr id="21547" name="Text Box 56"/>
            <p:cNvSpPr txBox="1">
              <a:spLocks noChangeArrowheads="1"/>
            </p:cNvSpPr>
            <p:nvPr/>
          </p:nvSpPr>
          <p:spPr bwMode="auto">
            <a:xfrm>
              <a:off x="2868" y="1614"/>
              <a:ext cx="347"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u</a:t>
              </a:r>
              <a:r>
                <a:rPr lang="en-US" altLang="zh-CN" sz="2800" baseline="-25000">
                  <a:solidFill>
                    <a:srgbClr val="000099"/>
                  </a:solidFill>
                  <a:ea typeface="长城楷体" charset="0"/>
                  <a:cs typeface="长城楷体" charset="0"/>
                </a:rPr>
                <a:t>o</a:t>
              </a:r>
              <a:endParaRPr lang="en-US" altLang="zh-CN" sz="2800">
                <a:solidFill>
                  <a:srgbClr val="000099"/>
                </a:solidFill>
                <a:ea typeface="长城楷体" charset="0"/>
                <a:cs typeface="长城楷体" charset="0"/>
              </a:endParaRPr>
            </a:p>
          </p:txBody>
        </p:sp>
        <p:sp>
          <p:nvSpPr>
            <p:cNvPr id="21548" name="Rectangle 57" descr="新闻纸"/>
            <p:cNvSpPr>
              <a:spLocks noChangeArrowheads="1"/>
            </p:cNvSpPr>
            <p:nvPr/>
          </p:nvSpPr>
          <p:spPr bwMode="auto">
            <a:xfrm>
              <a:off x="2928" y="1269"/>
              <a:ext cx="242"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49" name="Rectangle 58" descr="新闻纸"/>
            <p:cNvSpPr>
              <a:spLocks noChangeArrowheads="1"/>
            </p:cNvSpPr>
            <p:nvPr/>
          </p:nvSpPr>
          <p:spPr bwMode="auto">
            <a:xfrm>
              <a:off x="768" y="1392"/>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50" name="Rectangle 59" descr="新闻纸"/>
            <p:cNvSpPr>
              <a:spLocks noChangeArrowheads="1"/>
            </p:cNvSpPr>
            <p:nvPr/>
          </p:nvSpPr>
          <p:spPr bwMode="auto">
            <a:xfrm>
              <a:off x="2929" y="2014"/>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51" name="Rectangle 60" descr="新闻纸"/>
            <p:cNvSpPr>
              <a:spLocks noChangeArrowheads="1"/>
            </p:cNvSpPr>
            <p:nvPr/>
          </p:nvSpPr>
          <p:spPr bwMode="auto">
            <a:xfrm>
              <a:off x="768" y="2217"/>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52" name="Line 61"/>
            <p:cNvSpPr>
              <a:spLocks noChangeShapeType="1"/>
            </p:cNvSpPr>
            <p:nvPr/>
          </p:nvSpPr>
          <p:spPr bwMode="auto">
            <a:xfrm>
              <a:off x="2802" y="1965"/>
              <a:ext cx="0" cy="51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1553" name="Line 62"/>
            <p:cNvSpPr>
              <a:spLocks noChangeShapeType="1"/>
            </p:cNvSpPr>
            <p:nvPr/>
          </p:nvSpPr>
          <p:spPr bwMode="auto">
            <a:xfrm>
              <a:off x="1374" y="2085"/>
              <a:ext cx="0" cy="384"/>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1554" name="Rectangle 63"/>
            <p:cNvSpPr>
              <a:spLocks noChangeArrowheads="1"/>
            </p:cNvSpPr>
            <p:nvPr/>
          </p:nvSpPr>
          <p:spPr bwMode="auto">
            <a:xfrm>
              <a:off x="624" y="1595"/>
              <a:ext cx="95" cy="325"/>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a:latin typeface="Times New Roman" panose="02020603050405020304" charset="0"/>
              </a:endParaRPr>
            </a:p>
          </p:txBody>
        </p:sp>
        <p:sp>
          <p:nvSpPr>
            <p:cNvPr id="21555" name="Oval 64"/>
            <p:cNvSpPr>
              <a:spLocks noChangeArrowheads="1"/>
            </p:cNvSpPr>
            <p:nvPr/>
          </p:nvSpPr>
          <p:spPr bwMode="auto">
            <a:xfrm>
              <a:off x="576" y="2112"/>
              <a:ext cx="192" cy="192"/>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21556" name="Line 65"/>
            <p:cNvSpPr>
              <a:spLocks noChangeShapeType="1"/>
            </p:cNvSpPr>
            <p:nvPr/>
          </p:nvSpPr>
          <p:spPr bwMode="auto">
            <a:xfrm flipV="1">
              <a:off x="672" y="1392"/>
              <a:ext cx="0" cy="192"/>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57" name="Line 66"/>
            <p:cNvSpPr>
              <a:spLocks noChangeShapeType="1"/>
            </p:cNvSpPr>
            <p:nvPr/>
          </p:nvSpPr>
          <p:spPr bwMode="auto">
            <a:xfrm>
              <a:off x="672" y="1920"/>
              <a:ext cx="0" cy="57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21558" name="Text Box 67"/>
            <p:cNvSpPr txBox="1">
              <a:spLocks noChangeArrowheads="1"/>
            </p:cNvSpPr>
            <p:nvPr/>
          </p:nvSpPr>
          <p:spPr bwMode="auto">
            <a:xfrm>
              <a:off x="295" y="1536"/>
              <a:ext cx="334" cy="327"/>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ea typeface="长城楷体" charset="0"/>
                  <a:cs typeface="长城楷体" charset="0"/>
                </a:rPr>
                <a:t>R</a:t>
              </a:r>
              <a:r>
                <a:rPr lang="en-US" altLang="zh-CN" sz="2400" baseline="-25000">
                  <a:ea typeface="长城楷体" charset="0"/>
                  <a:cs typeface="长城楷体" charset="0"/>
                </a:rPr>
                <a:t>S</a:t>
              </a:r>
              <a:endParaRPr lang="en-US" altLang="zh-CN" sz="2400">
                <a:ea typeface="长城楷体" charset="0"/>
                <a:cs typeface="长城楷体" charset="0"/>
              </a:endParaRPr>
            </a:p>
          </p:txBody>
        </p:sp>
        <p:sp>
          <p:nvSpPr>
            <p:cNvPr id="21559" name="Text Box 68"/>
            <p:cNvSpPr txBox="1">
              <a:spLocks noChangeArrowheads="1"/>
            </p:cNvSpPr>
            <p:nvPr/>
          </p:nvSpPr>
          <p:spPr bwMode="auto">
            <a:xfrm>
              <a:off x="240" y="2016"/>
              <a:ext cx="400" cy="327"/>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ea typeface="长城楷体" charset="0"/>
                  <a:cs typeface="长城楷体" charset="0"/>
                </a:rPr>
                <a:t>e</a:t>
              </a:r>
              <a:r>
                <a:rPr lang="en-US" altLang="zh-CN" sz="2800" baseline="-25000">
                  <a:solidFill>
                    <a:srgbClr val="000099"/>
                  </a:solidFill>
                  <a:ea typeface="长城楷体" charset="0"/>
                  <a:cs typeface="长城楷体" charset="0"/>
                </a:rPr>
                <a:t>S</a:t>
              </a:r>
              <a:endParaRPr lang="en-US" altLang="zh-CN" sz="2800">
                <a:solidFill>
                  <a:srgbClr val="000099"/>
                </a:solidFill>
                <a:ea typeface="长城楷体" charset="0"/>
                <a:cs typeface="长城楷体" charset="0"/>
              </a:endParaRPr>
            </a:p>
          </p:txBody>
        </p:sp>
        <p:sp>
          <p:nvSpPr>
            <p:cNvPr id="21560" name="Rectangle 69" descr="新闻纸"/>
            <p:cNvSpPr>
              <a:spLocks noChangeArrowheads="1"/>
            </p:cNvSpPr>
            <p:nvPr/>
          </p:nvSpPr>
          <p:spPr bwMode="auto">
            <a:xfrm>
              <a:off x="430" y="1881"/>
              <a:ext cx="242" cy="327"/>
            </a:xfrm>
            <a:prstGeom prst="rect">
              <a:avLst/>
            </a:prstGeom>
            <a:noFill/>
            <a:ln>
              <a:noFill/>
            </a:ln>
          </p:spPr>
          <p:txBody>
            <a:bodyPr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61" name="Rectangle 70" descr="新闻纸"/>
            <p:cNvSpPr>
              <a:spLocks noChangeArrowheads="1"/>
            </p:cNvSpPr>
            <p:nvPr/>
          </p:nvSpPr>
          <p:spPr bwMode="auto">
            <a:xfrm>
              <a:off x="423" y="2208"/>
              <a:ext cx="226" cy="327"/>
            </a:xfrm>
            <a:prstGeom prst="rect">
              <a:avLst/>
            </a:prstGeom>
            <a:noFill/>
            <a:ln>
              <a:noFill/>
            </a:ln>
          </p:spPr>
          <p:txBody>
            <a:bodyPr wrap="none" lIns="90000" tIns="46800" rIns="90000" bIns="46800" anchor="ctr">
              <a:spAutoFit/>
            </a:bodyPr>
            <a:lstStyle/>
            <a:p>
              <a:pPr algn="ctr">
                <a:spcBef>
                  <a:spcPct val="50000"/>
                </a:spcBef>
              </a:pPr>
              <a:r>
                <a:rPr lang="en-US" altLang="zh-CN" sz="2800">
                  <a:solidFill>
                    <a:srgbClr val="FF0000"/>
                  </a:solidFill>
                  <a:latin typeface="Times New Roman" panose="02020603050405020304" charset="0"/>
                  <a:ea typeface="长城楷体" charset="0"/>
                  <a:cs typeface="长城楷体" charset="0"/>
                </a:rPr>
                <a:t>–</a:t>
              </a:r>
            </a:p>
          </p:txBody>
        </p:sp>
        <p:sp>
          <p:nvSpPr>
            <p:cNvPr id="21562" name="Oval 71"/>
            <p:cNvSpPr>
              <a:spLocks noChangeArrowheads="1"/>
            </p:cNvSpPr>
            <p:nvPr/>
          </p:nvSpPr>
          <p:spPr bwMode="auto">
            <a:xfrm>
              <a:off x="1348" y="1375"/>
              <a:ext cx="50" cy="50"/>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14" name="矩形 113"/>
          <p:cNvSpPr/>
          <p:nvPr/>
        </p:nvSpPr>
        <p:spPr>
          <a:xfrm>
            <a:off x="276225" y="260350"/>
            <a:ext cx="6315075" cy="585788"/>
          </a:xfrm>
          <a:prstGeom prst="rect">
            <a:avLst/>
          </a:prstGeom>
        </p:spPr>
        <p:txBody>
          <a:bodyPr>
            <a:spAutoFit/>
          </a:bodyPr>
          <a:lstStyle/>
          <a:p>
            <a:pPr>
              <a:spcBef>
                <a:spcPct val="10000"/>
              </a:spcBef>
            </a:pPr>
            <a:r>
              <a:rPr lang="zh-CN" altLang="en-US" sz="3200" b="1" i="0" dirty="0">
                <a:solidFill>
                  <a:srgbClr val="CC0000"/>
                </a:solidFill>
                <a:effectLst>
                  <a:outerShdw blurRad="38100" dist="38100" dir="2700000" algn="tl">
                    <a:srgbClr val="DDDDDD"/>
                  </a:outerShdw>
                </a:effectLst>
                <a:latin typeface="宋体" panose="02010600030101010101" pitchFamily="2" charset="-122"/>
              </a:rPr>
              <a:t>判断是串联反馈还是并联反馈？</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descr="30%"/>
          <p:cNvSpPr txBox="1">
            <a:spLocks noChangeArrowheads="1"/>
          </p:cNvSpPr>
          <p:nvPr/>
        </p:nvSpPr>
        <p:spPr bwMode="auto">
          <a:xfrm>
            <a:off x="1390650" y="3676650"/>
            <a:ext cx="590550" cy="1592263"/>
          </a:xfrm>
          <a:prstGeom prst="rect">
            <a:avLst/>
          </a:prstGeom>
          <a:pattFill prst="pct30">
            <a:fgClr>
              <a:srgbClr val="FF9900"/>
            </a:fgClr>
            <a:bgClr>
              <a:srgbClr val="FFFFFF"/>
            </a:bgClr>
          </a:pattFill>
          <a:ln w="38100">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a:solidFill>
                  <a:srgbClr val="FF3300"/>
                </a:solidFill>
                <a:latin typeface="+mn-ea"/>
                <a:ea typeface="+mn-ea"/>
                <a:cs typeface="楷体_GB2312" charset="0"/>
              </a:rPr>
              <a:t>负反馈</a:t>
            </a:r>
            <a:endParaRPr lang="zh-CN" altLang="en-US" sz="3200" i="0">
              <a:latin typeface="+mn-ea"/>
              <a:ea typeface="+mn-ea"/>
              <a:cs typeface="楷体_GB2312" charset="0"/>
            </a:endParaRPr>
          </a:p>
        </p:txBody>
      </p:sp>
      <p:sp>
        <p:nvSpPr>
          <p:cNvPr id="128003" name="AutoShape 3"/>
          <p:cNvSpPr/>
          <p:nvPr/>
        </p:nvSpPr>
        <p:spPr bwMode="auto">
          <a:xfrm>
            <a:off x="2114550" y="3390900"/>
            <a:ext cx="477838" cy="2309813"/>
          </a:xfrm>
          <a:prstGeom prst="leftBrace">
            <a:avLst>
              <a:gd name="adj1" fmla="val 40282"/>
              <a:gd name="adj2" fmla="val 50000"/>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28004" name="Text Box 4" descr="30%"/>
          <p:cNvSpPr txBox="1">
            <a:spLocks noChangeArrowheads="1"/>
          </p:cNvSpPr>
          <p:nvPr/>
        </p:nvSpPr>
        <p:spPr bwMode="auto">
          <a:xfrm>
            <a:off x="2647950" y="3257550"/>
            <a:ext cx="1866900" cy="587375"/>
          </a:xfrm>
          <a:prstGeom prst="rect">
            <a:avLst/>
          </a:prstGeom>
          <a:pattFill prst="pct30">
            <a:fgClr>
              <a:srgbClr val="FF99CC"/>
            </a:fgClr>
            <a:bgClr>
              <a:srgbClr val="FFFFFF"/>
            </a:bgClr>
          </a:pattFill>
          <a:ln w="38100">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a:solidFill>
                  <a:srgbClr val="0000FF"/>
                </a:solidFill>
                <a:latin typeface="+mn-ea"/>
                <a:ea typeface="+mn-ea"/>
                <a:cs typeface="楷体_GB2312" charset="0"/>
              </a:rPr>
              <a:t>交流反馈</a:t>
            </a:r>
            <a:endParaRPr lang="zh-CN" altLang="en-US" sz="3200" i="0">
              <a:latin typeface="+mn-ea"/>
              <a:ea typeface="+mn-ea"/>
              <a:cs typeface="楷体_GB2312" charset="0"/>
            </a:endParaRPr>
          </a:p>
        </p:txBody>
      </p:sp>
      <p:sp>
        <p:nvSpPr>
          <p:cNvPr id="128005" name="Text Box 5" descr="30%"/>
          <p:cNvSpPr txBox="1">
            <a:spLocks noChangeArrowheads="1"/>
          </p:cNvSpPr>
          <p:nvPr/>
        </p:nvSpPr>
        <p:spPr bwMode="auto">
          <a:xfrm>
            <a:off x="2628900" y="5335588"/>
            <a:ext cx="1866900" cy="587375"/>
          </a:xfrm>
          <a:prstGeom prst="rect">
            <a:avLst/>
          </a:prstGeom>
          <a:pattFill prst="pct30">
            <a:fgClr>
              <a:srgbClr val="00CCFF"/>
            </a:fgClr>
            <a:bgClr>
              <a:srgbClr val="FFFFFF"/>
            </a:bgClr>
          </a:pattFill>
          <a:ln w="38100">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a:solidFill>
                  <a:srgbClr val="FF3300"/>
                </a:solidFill>
                <a:latin typeface="+mn-ea"/>
                <a:ea typeface="+mn-ea"/>
                <a:cs typeface="楷体_GB2312" charset="0"/>
              </a:rPr>
              <a:t>直流反馈</a:t>
            </a:r>
          </a:p>
        </p:txBody>
      </p:sp>
      <p:sp>
        <p:nvSpPr>
          <p:cNvPr id="128006" name="AutoShape 6"/>
          <p:cNvSpPr/>
          <p:nvPr/>
        </p:nvSpPr>
        <p:spPr bwMode="auto">
          <a:xfrm>
            <a:off x="4595813" y="1933575"/>
            <a:ext cx="519112" cy="3028950"/>
          </a:xfrm>
          <a:prstGeom prst="leftBrace">
            <a:avLst>
              <a:gd name="adj1" fmla="val 48624"/>
              <a:gd name="adj2" fmla="val 50000"/>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128007" name="Text Box 7" descr="80%"/>
          <p:cNvSpPr txBox="1">
            <a:spLocks noChangeArrowheads="1"/>
          </p:cNvSpPr>
          <p:nvPr/>
        </p:nvSpPr>
        <p:spPr bwMode="auto">
          <a:xfrm>
            <a:off x="5259388" y="1874838"/>
            <a:ext cx="3203575" cy="608012"/>
          </a:xfrm>
          <a:prstGeom prst="rect">
            <a:avLst/>
          </a:prstGeom>
          <a:pattFill prst="pct80">
            <a:fgClr>
              <a:schemeClr val="accent1"/>
            </a:fgClr>
            <a:bgClr>
              <a:srgbClr val="FFFFFF"/>
            </a:bgClr>
          </a:pattFill>
          <a:ln w="28575">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dirty="0">
                <a:latin typeface="+mn-ea"/>
                <a:ea typeface="+mn-ea"/>
                <a:cs typeface="楷体_GB2312" charset="0"/>
              </a:rPr>
              <a:t>电压串联负反馈</a:t>
            </a:r>
          </a:p>
        </p:txBody>
      </p:sp>
      <p:sp>
        <p:nvSpPr>
          <p:cNvPr id="128008" name="Text Box 8" descr="80%"/>
          <p:cNvSpPr txBox="1">
            <a:spLocks noChangeArrowheads="1"/>
          </p:cNvSpPr>
          <p:nvPr/>
        </p:nvSpPr>
        <p:spPr bwMode="auto">
          <a:xfrm>
            <a:off x="5257800" y="2682875"/>
            <a:ext cx="3203575" cy="587375"/>
          </a:xfrm>
          <a:prstGeom prst="rect">
            <a:avLst/>
          </a:prstGeom>
          <a:pattFill prst="pct80">
            <a:fgClr>
              <a:srgbClr val="FFCCCC"/>
            </a:fgClr>
            <a:bgClr>
              <a:srgbClr val="FFFFFF"/>
            </a:bgClr>
          </a:pattFill>
          <a:ln w="38100">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a:latin typeface="+mn-ea"/>
                <a:ea typeface="+mn-ea"/>
                <a:cs typeface="楷体_GB2312" charset="0"/>
              </a:rPr>
              <a:t>电压并联负反馈</a:t>
            </a:r>
          </a:p>
        </p:txBody>
      </p:sp>
      <p:sp>
        <p:nvSpPr>
          <p:cNvPr id="128009" name="Text Box 9" descr="90%"/>
          <p:cNvSpPr txBox="1">
            <a:spLocks noChangeArrowheads="1"/>
          </p:cNvSpPr>
          <p:nvPr/>
        </p:nvSpPr>
        <p:spPr bwMode="auto">
          <a:xfrm>
            <a:off x="5257800" y="3549650"/>
            <a:ext cx="3203575" cy="587375"/>
          </a:xfrm>
          <a:prstGeom prst="rect">
            <a:avLst/>
          </a:prstGeom>
          <a:pattFill prst="pct90">
            <a:fgClr>
              <a:srgbClr val="00CC66"/>
            </a:fgClr>
            <a:bgClr>
              <a:srgbClr val="FFFFFF"/>
            </a:bgClr>
          </a:pattFill>
          <a:ln w="38100">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a:latin typeface="+mn-ea"/>
                <a:ea typeface="+mn-ea"/>
                <a:cs typeface="楷体_GB2312" charset="0"/>
              </a:rPr>
              <a:t>电流串联负反馈</a:t>
            </a:r>
          </a:p>
        </p:txBody>
      </p:sp>
      <p:sp>
        <p:nvSpPr>
          <p:cNvPr id="128010" name="Text Box 10" descr="80%"/>
          <p:cNvSpPr txBox="1">
            <a:spLocks noChangeArrowheads="1"/>
          </p:cNvSpPr>
          <p:nvPr/>
        </p:nvSpPr>
        <p:spPr bwMode="auto">
          <a:xfrm>
            <a:off x="5257800" y="4357688"/>
            <a:ext cx="3203575" cy="587375"/>
          </a:xfrm>
          <a:prstGeom prst="rect">
            <a:avLst/>
          </a:prstGeom>
          <a:pattFill prst="pct80">
            <a:fgClr>
              <a:srgbClr val="CCCCFF"/>
            </a:fgClr>
            <a:bgClr>
              <a:srgbClr val="FFFFFF"/>
            </a:bgClr>
          </a:pattFill>
          <a:ln w="38100">
            <a:solidFill>
              <a:srgbClr val="006600"/>
            </a:solidFill>
            <a:miter lim="800000"/>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a:latin typeface="+mn-ea"/>
                <a:ea typeface="+mn-ea"/>
                <a:cs typeface="楷体_GB2312" charset="0"/>
              </a:rPr>
              <a:t>电流并联负反馈</a:t>
            </a:r>
          </a:p>
        </p:txBody>
      </p:sp>
      <p:sp>
        <p:nvSpPr>
          <p:cNvPr id="128011" name="Text Box 11"/>
          <p:cNvSpPr txBox="1">
            <a:spLocks noChangeArrowheads="1"/>
          </p:cNvSpPr>
          <p:nvPr/>
        </p:nvSpPr>
        <p:spPr bwMode="auto">
          <a:xfrm>
            <a:off x="2692400" y="593725"/>
            <a:ext cx="2641600" cy="587375"/>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dirty="0">
                <a:solidFill>
                  <a:srgbClr val="CC0000"/>
                </a:solidFill>
                <a:effectLst>
                  <a:outerShdw blurRad="38100" dist="38100" dir="2700000" algn="tl">
                    <a:srgbClr val="DDDDDD"/>
                  </a:outerShdw>
                </a:effectLst>
                <a:latin typeface="+mn-ea"/>
                <a:ea typeface="+mn-ea"/>
                <a:cs typeface="楷体_GB2312" charset="0"/>
              </a:rPr>
              <a:t>负反馈的类型</a:t>
            </a:r>
          </a:p>
        </p:txBody>
      </p:sp>
      <p:grpSp>
        <p:nvGrpSpPr>
          <p:cNvPr id="22540" name="Group 12"/>
          <p:cNvGrpSpPr/>
          <p:nvPr/>
        </p:nvGrpSpPr>
        <p:grpSpPr bwMode="auto">
          <a:xfrm>
            <a:off x="152400" y="76200"/>
            <a:ext cx="6486525" cy="1381125"/>
            <a:chOff x="96" y="48"/>
            <a:chExt cx="4086" cy="870"/>
          </a:xfrm>
        </p:grpSpPr>
        <p:pic>
          <p:nvPicPr>
            <p:cNvPr id="22542" name="Picture 1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816"/>
              <a:ext cx="102" cy="102"/>
            </a:xfrm>
            <a:prstGeom prst="rect">
              <a:avLst/>
            </a:prstGeom>
            <a:noFill/>
            <a:ln>
              <a:noFill/>
            </a:ln>
          </p:spPr>
        </p:pic>
        <p:pic>
          <p:nvPicPr>
            <p:cNvPr id="22543" name="Picture 1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 y="816"/>
              <a:ext cx="102" cy="102"/>
            </a:xfrm>
            <a:prstGeom prst="rect">
              <a:avLst/>
            </a:prstGeom>
            <a:noFill/>
            <a:ln>
              <a:noFill/>
            </a:ln>
          </p:spPr>
        </p:pic>
        <p:pic>
          <p:nvPicPr>
            <p:cNvPr id="22544" name="Picture 1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816"/>
              <a:ext cx="102" cy="102"/>
            </a:xfrm>
            <a:prstGeom prst="rect">
              <a:avLst/>
            </a:prstGeom>
            <a:noFill/>
            <a:ln>
              <a:noFill/>
            </a:ln>
          </p:spPr>
        </p:pic>
        <p:pic>
          <p:nvPicPr>
            <p:cNvPr id="22545" name="Picture 1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816"/>
              <a:ext cx="102" cy="102"/>
            </a:xfrm>
            <a:prstGeom prst="rect">
              <a:avLst/>
            </a:prstGeom>
            <a:noFill/>
            <a:ln>
              <a:noFill/>
            </a:ln>
          </p:spPr>
        </p:pic>
        <p:pic>
          <p:nvPicPr>
            <p:cNvPr id="22546" name="Picture 1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 y="816"/>
              <a:ext cx="102" cy="102"/>
            </a:xfrm>
            <a:prstGeom prst="rect">
              <a:avLst/>
            </a:prstGeom>
            <a:noFill/>
            <a:ln>
              <a:noFill/>
            </a:ln>
          </p:spPr>
        </p:pic>
        <p:pic>
          <p:nvPicPr>
            <p:cNvPr id="22547" name="Picture 1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816"/>
              <a:ext cx="102" cy="102"/>
            </a:xfrm>
            <a:prstGeom prst="rect">
              <a:avLst/>
            </a:prstGeom>
            <a:noFill/>
            <a:ln>
              <a:noFill/>
            </a:ln>
          </p:spPr>
        </p:pic>
        <p:pic>
          <p:nvPicPr>
            <p:cNvPr id="22548" name="Picture 1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 y="816"/>
              <a:ext cx="102" cy="102"/>
            </a:xfrm>
            <a:prstGeom prst="rect">
              <a:avLst/>
            </a:prstGeom>
            <a:noFill/>
            <a:ln>
              <a:noFill/>
            </a:ln>
          </p:spPr>
        </p:pic>
        <p:pic>
          <p:nvPicPr>
            <p:cNvPr id="22549" name="Picture 2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16"/>
              <a:ext cx="102" cy="102"/>
            </a:xfrm>
            <a:prstGeom prst="rect">
              <a:avLst/>
            </a:prstGeom>
            <a:noFill/>
            <a:ln>
              <a:noFill/>
            </a:ln>
          </p:spPr>
        </p:pic>
        <p:pic>
          <p:nvPicPr>
            <p:cNvPr id="22550" name="Picture 2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 y="816"/>
              <a:ext cx="102" cy="102"/>
            </a:xfrm>
            <a:prstGeom prst="rect">
              <a:avLst/>
            </a:prstGeom>
            <a:noFill/>
            <a:ln>
              <a:noFill/>
            </a:ln>
          </p:spPr>
        </p:pic>
        <p:pic>
          <p:nvPicPr>
            <p:cNvPr id="22551" name="Picture 2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816"/>
              <a:ext cx="102" cy="102"/>
            </a:xfrm>
            <a:prstGeom prst="rect">
              <a:avLst/>
            </a:prstGeom>
            <a:noFill/>
            <a:ln>
              <a:noFill/>
            </a:ln>
          </p:spPr>
        </p:pic>
        <p:pic>
          <p:nvPicPr>
            <p:cNvPr id="22552" name="Picture 2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 y="816"/>
              <a:ext cx="102" cy="102"/>
            </a:xfrm>
            <a:prstGeom prst="rect">
              <a:avLst/>
            </a:prstGeom>
            <a:noFill/>
            <a:ln>
              <a:noFill/>
            </a:ln>
          </p:spPr>
        </p:pic>
        <p:pic>
          <p:nvPicPr>
            <p:cNvPr id="22553" name="Picture 2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 y="816"/>
              <a:ext cx="102" cy="102"/>
            </a:xfrm>
            <a:prstGeom prst="rect">
              <a:avLst/>
            </a:prstGeom>
            <a:noFill/>
            <a:ln>
              <a:noFill/>
            </a:ln>
          </p:spPr>
        </p:pic>
        <p:pic>
          <p:nvPicPr>
            <p:cNvPr id="22554" name="Picture 2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 y="816"/>
              <a:ext cx="102" cy="102"/>
            </a:xfrm>
            <a:prstGeom prst="rect">
              <a:avLst/>
            </a:prstGeom>
            <a:noFill/>
            <a:ln>
              <a:noFill/>
            </a:ln>
          </p:spPr>
        </p:pic>
        <p:pic>
          <p:nvPicPr>
            <p:cNvPr id="22555" name="Picture 2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 y="816"/>
              <a:ext cx="102" cy="102"/>
            </a:xfrm>
            <a:prstGeom prst="rect">
              <a:avLst/>
            </a:prstGeom>
            <a:noFill/>
            <a:ln>
              <a:noFill/>
            </a:ln>
          </p:spPr>
        </p:pic>
        <p:pic>
          <p:nvPicPr>
            <p:cNvPr id="22556" name="Picture 2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 y="816"/>
              <a:ext cx="102" cy="102"/>
            </a:xfrm>
            <a:prstGeom prst="rect">
              <a:avLst/>
            </a:prstGeom>
            <a:noFill/>
            <a:ln>
              <a:noFill/>
            </a:ln>
          </p:spPr>
        </p:pic>
        <p:pic>
          <p:nvPicPr>
            <p:cNvPr id="22557" name="Picture 2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816"/>
              <a:ext cx="102" cy="102"/>
            </a:xfrm>
            <a:prstGeom prst="rect">
              <a:avLst/>
            </a:prstGeom>
            <a:noFill/>
            <a:ln>
              <a:noFill/>
            </a:ln>
          </p:spPr>
        </p:pic>
        <p:pic>
          <p:nvPicPr>
            <p:cNvPr id="22558" name="Picture 2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 y="816"/>
              <a:ext cx="102" cy="102"/>
            </a:xfrm>
            <a:prstGeom prst="rect">
              <a:avLst/>
            </a:prstGeom>
            <a:noFill/>
            <a:ln>
              <a:noFill/>
            </a:ln>
          </p:spPr>
        </p:pic>
        <p:pic>
          <p:nvPicPr>
            <p:cNvPr id="22559" name="Picture 3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816"/>
              <a:ext cx="102" cy="102"/>
            </a:xfrm>
            <a:prstGeom prst="rect">
              <a:avLst/>
            </a:prstGeom>
            <a:noFill/>
            <a:ln>
              <a:noFill/>
            </a:ln>
          </p:spPr>
        </p:pic>
        <p:pic>
          <p:nvPicPr>
            <p:cNvPr id="22560" name="Picture 3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 y="816"/>
              <a:ext cx="102" cy="102"/>
            </a:xfrm>
            <a:prstGeom prst="rect">
              <a:avLst/>
            </a:prstGeom>
            <a:noFill/>
            <a:ln>
              <a:noFill/>
            </a:ln>
          </p:spPr>
        </p:pic>
        <p:pic>
          <p:nvPicPr>
            <p:cNvPr id="22561" name="Picture 32"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816"/>
              <a:ext cx="102" cy="102"/>
            </a:xfrm>
            <a:prstGeom prst="rect">
              <a:avLst/>
            </a:prstGeom>
            <a:noFill/>
            <a:ln>
              <a:noFill/>
            </a:ln>
          </p:spPr>
        </p:pic>
        <p:pic>
          <p:nvPicPr>
            <p:cNvPr id="22562" name="Picture 33"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816"/>
              <a:ext cx="102" cy="102"/>
            </a:xfrm>
            <a:prstGeom prst="rect">
              <a:avLst/>
            </a:prstGeom>
            <a:noFill/>
            <a:ln>
              <a:noFill/>
            </a:ln>
          </p:spPr>
        </p:pic>
        <p:pic>
          <p:nvPicPr>
            <p:cNvPr id="22563" name="Picture 34"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 y="816"/>
              <a:ext cx="102" cy="102"/>
            </a:xfrm>
            <a:prstGeom prst="rect">
              <a:avLst/>
            </a:prstGeom>
            <a:noFill/>
            <a:ln>
              <a:noFill/>
            </a:ln>
          </p:spPr>
        </p:pic>
        <p:pic>
          <p:nvPicPr>
            <p:cNvPr id="22564" name="Picture 35"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 y="816"/>
              <a:ext cx="102" cy="102"/>
            </a:xfrm>
            <a:prstGeom prst="rect">
              <a:avLst/>
            </a:prstGeom>
            <a:noFill/>
            <a:ln>
              <a:noFill/>
            </a:ln>
          </p:spPr>
        </p:pic>
        <p:pic>
          <p:nvPicPr>
            <p:cNvPr id="22565" name="Picture 36"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816"/>
              <a:ext cx="102" cy="102"/>
            </a:xfrm>
            <a:prstGeom prst="rect">
              <a:avLst/>
            </a:prstGeom>
            <a:noFill/>
            <a:ln>
              <a:noFill/>
            </a:ln>
          </p:spPr>
        </p:pic>
        <p:pic>
          <p:nvPicPr>
            <p:cNvPr id="22566" name="Picture 37"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816"/>
              <a:ext cx="102" cy="102"/>
            </a:xfrm>
            <a:prstGeom prst="rect">
              <a:avLst/>
            </a:prstGeom>
            <a:noFill/>
            <a:ln>
              <a:noFill/>
            </a:ln>
          </p:spPr>
        </p:pic>
        <p:pic>
          <p:nvPicPr>
            <p:cNvPr id="22567" name="Picture 38"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816"/>
              <a:ext cx="102" cy="102"/>
            </a:xfrm>
            <a:prstGeom prst="rect">
              <a:avLst/>
            </a:prstGeom>
            <a:noFill/>
            <a:ln>
              <a:noFill/>
            </a:ln>
          </p:spPr>
        </p:pic>
        <p:pic>
          <p:nvPicPr>
            <p:cNvPr id="22568" name="Picture 39"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 y="816"/>
              <a:ext cx="102" cy="102"/>
            </a:xfrm>
            <a:prstGeom prst="rect">
              <a:avLst/>
            </a:prstGeom>
            <a:noFill/>
            <a:ln>
              <a:noFill/>
            </a:ln>
          </p:spPr>
        </p:pic>
        <p:pic>
          <p:nvPicPr>
            <p:cNvPr id="22569" name="Picture 40"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816"/>
              <a:ext cx="102" cy="102"/>
            </a:xfrm>
            <a:prstGeom prst="rect">
              <a:avLst/>
            </a:prstGeom>
            <a:noFill/>
            <a:ln>
              <a:noFill/>
            </a:ln>
          </p:spPr>
        </p:pic>
        <p:pic>
          <p:nvPicPr>
            <p:cNvPr id="22570" name="Picture 41" descr="Green and Black Diam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816"/>
              <a:ext cx="102" cy="102"/>
            </a:xfrm>
            <a:prstGeom prst="rect">
              <a:avLst/>
            </a:prstGeom>
            <a:noFill/>
            <a:ln>
              <a:noFill/>
            </a:ln>
          </p:spPr>
        </p:pic>
        <p:sp>
          <p:nvSpPr>
            <p:cNvPr id="22571" name="AutoShape 42"/>
            <p:cNvSpPr>
              <a:spLocks noChangeArrowheads="1"/>
            </p:cNvSpPr>
            <p:nvPr/>
          </p:nvSpPr>
          <p:spPr bwMode="auto">
            <a:xfrm>
              <a:off x="96" y="48"/>
              <a:ext cx="624" cy="768"/>
            </a:xfrm>
            <a:prstGeom prst="star4">
              <a:avLst>
                <a:gd name="adj" fmla="val 12500"/>
              </a:avLst>
            </a:prstGeom>
            <a:gradFill rotWithShape="0">
              <a:gsLst>
                <a:gs pos="0">
                  <a:srgbClr val="FFFFFF"/>
                </a:gs>
                <a:gs pos="100000">
                  <a:schemeClr val="folHlink"/>
                </a:gs>
              </a:gsLst>
              <a:path path="shape">
                <a:fillToRect l="50000" t="50000" r="50000" b="50000"/>
              </a:path>
            </a:gradFill>
            <a:ln w="0" cap="sq">
              <a:solidFill>
                <a:schemeClr val="accent1"/>
              </a:solidFill>
              <a:miter lim="800000"/>
              <a:headEnd type="none" w="sm" len="sm"/>
              <a:tailEnd type="none" w="sm" len="sm"/>
            </a:ln>
          </p:spPr>
          <p:txBody>
            <a:bodyPr wrap="none" anchor="ctr"/>
            <a:lstStyle/>
            <a:p>
              <a:endParaRPr lang="zh-CN" altLang="en-US">
                <a:latin typeface="Times New Roman" panose="02020603050405020304" charset="0"/>
              </a:endParaRPr>
            </a:p>
          </p:txBody>
        </p:sp>
        <p:sp>
          <p:nvSpPr>
            <p:cNvPr id="22572" name="AutoShape 43"/>
            <p:cNvSpPr>
              <a:spLocks noChangeArrowheads="1"/>
            </p:cNvSpPr>
            <p:nvPr/>
          </p:nvSpPr>
          <p:spPr bwMode="auto">
            <a:xfrm>
              <a:off x="816" y="288"/>
              <a:ext cx="528" cy="528"/>
            </a:xfrm>
            <a:prstGeom prst="star4">
              <a:avLst>
                <a:gd name="adj" fmla="val 12500"/>
              </a:avLst>
            </a:prstGeom>
            <a:gradFill rotWithShape="0">
              <a:gsLst>
                <a:gs pos="0">
                  <a:srgbClr val="FFFFFF"/>
                </a:gs>
                <a:gs pos="100000">
                  <a:schemeClr val="folHlink"/>
                </a:gs>
              </a:gsLst>
              <a:path path="shape">
                <a:fillToRect l="50000" t="50000" r="50000" b="50000"/>
              </a:path>
            </a:gradFill>
            <a:ln w="0" cap="sq">
              <a:solidFill>
                <a:schemeClr val="accent1"/>
              </a:solidFill>
              <a:miter lim="800000"/>
              <a:headEnd type="none" w="sm" len="sm"/>
              <a:tailEnd type="none" w="sm" len="sm"/>
            </a:ln>
          </p:spPr>
          <p:txBody>
            <a:bodyPr wrap="none" anchor="ctr"/>
            <a:lstStyle/>
            <a:p>
              <a:endParaRPr lang="zh-CN" altLang="en-US">
                <a:latin typeface="Times New Roman" panose="02020603050405020304" charset="0"/>
              </a:endParaRPr>
            </a:p>
          </p:txBody>
        </p:sp>
      </p:grpSp>
      <p:sp>
        <p:nvSpPr>
          <p:cNvPr id="128044" name="Rectangle 44" descr="40%"/>
          <p:cNvSpPr>
            <a:spLocks noChangeArrowheads="1"/>
          </p:cNvSpPr>
          <p:nvPr/>
        </p:nvSpPr>
        <p:spPr bwMode="auto">
          <a:xfrm>
            <a:off x="5029200" y="5334000"/>
            <a:ext cx="3068638" cy="608013"/>
          </a:xfrm>
          <a:prstGeom prst="rect">
            <a:avLst/>
          </a:prstGeom>
          <a:pattFill prst="pct40">
            <a:fgClr>
              <a:srgbClr val="FFFF00"/>
            </a:fgClr>
            <a:bgClr>
              <a:srgbClr val="FFFFFF"/>
            </a:bgClr>
          </a:pattFill>
          <a:ln w="28575">
            <a:solidFill>
              <a:srgbClr val="006600"/>
            </a:solidFill>
            <a:miter lim="800000"/>
          </a:ln>
        </p:spPr>
        <p:txBody>
          <a:bodyPr wrap="none">
            <a:spAutoFit/>
          </a:bodyPr>
          <a:lstStyle/>
          <a:p>
            <a:pPr>
              <a:spcBef>
                <a:spcPct val="50000"/>
              </a:spcBef>
            </a:pPr>
            <a:r>
              <a:rPr lang="zh-CN" altLang="en-US" sz="3200" b="1" i="0">
                <a:solidFill>
                  <a:srgbClr val="FF3300"/>
                </a:solidFill>
                <a:latin typeface="+mn-ea"/>
                <a:cs typeface="楷体_GB2312" charset="0"/>
              </a:rPr>
              <a:t>稳定静态工作点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wipe(left)">
                                      <p:cBhvr>
                                        <p:cTn id="7" dur="500"/>
                                        <p:tgtEl>
                                          <p:spTgt spid="128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gtEl>
                                        <p:attrNameLst>
                                          <p:attrName>style.visibility</p:attrName>
                                        </p:attrNameLst>
                                      </p:cBhvr>
                                      <p:to>
                                        <p:strVal val="visible"/>
                                      </p:to>
                                    </p:set>
                                    <p:animEffect transition="in" filter="wipe(left)">
                                      <p:cBhvr>
                                        <p:cTn id="12" dur="500"/>
                                        <p:tgtEl>
                                          <p:spTgt spid="1280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4"/>
                                        </p:tgtEl>
                                        <p:attrNameLst>
                                          <p:attrName>style.visibility</p:attrName>
                                        </p:attrNameLst>
                                      </p:cBhvr>
                                      <p:to>
                                        <p:strVal val="visible"/>
                                      </p:to>
                                    </p:set>
                                    <p:animEffect transition="in" filter="wipe(left)">
                                      <p:cBhvr>
                                        <p:cTn id="17" dur="500"/>
                                        <p:tgtEl>
                                          <p:spTgt spid="1280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wipe(left)">
                                      <p:cBhvr>
                                        <p:cTn id="22" dur="500"/>
                                        <p:tgtEl>
                                          <p:spTgt spid="1280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06"/>
                                        </p:tgtEl>
                                        <p:attrNameLst>
                                          <p:attrName>style.visibility</p:attrName>
                                        </p:attrNameLst>
                                      </p:cBhvr>
                                      <p:to>
                                        <p:strVal val="visible"/>
                                      </p:to>
                                    </p:set>
                                    <p:animEffect transition="in" filter="wipe(left)">
                                      <p:cBhvr>
                                        <p:cTn id="27" dur="500"/>
                                        <p:tgtEl>
                                          <p:spTgt spid="1280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8007"/>
                                        </p:tgtEl>
                                        <p:attrNameLst>
                                          <p:attrName>style.visibility</p:attrName>
                                        </p:attrNameLst>
                                      </p:cBhvr>
                                      <p:to>
                                        <p:strVal val="visible"/>
                                      </p:to>
                                    </p:set>
                                    <p:animEffect transition="in" filter="wipe(left)">
                                      <p:cBhvr>
                                        <p:cTn id="32" dur="500"/>
                                        <p:tgtEl>
                                          <p:spTgt spid="1280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8008"/>
                                        </p:tgtEl>
                                        <p:attrNameLst>
                                          <p:attrName>style.visibility</p:attrName>
                                        </p:attrNameLst>
                                      </p:cBhvr>
                                      <p:to>
                                        <p:strVal val="visible"/>
                                      </p:to>
                                    </p:set>
                                    <p:animEffect transition="in" filter="wipe(left)">
                                      <p:cBhvr>
                                        <p:cTn id="37" dur="500"/>
                                        <p:tgtEl>
                                          <p:spTgt spid="1280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8009"/>
                                        </p:tgtEl>
                                        <p:attrNameLst>
                                          <p:attrName>style.visibility</p:attrName>
                                        </p:attrNameLst>
                                      </p:cBhvr>
                                      <p:to>
                                        <p:strVal val="visible"/>
                                      </p:to>
                                    </p:set>
                                    <p:animEffect transition="in" filter="wipe(left)">
                                      <p:cBhvr>
                                        <p:cTn id="42" dur="500"/>
                                        <p:tgtEl>
                                          <p:spTgt spid="1280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8010"/>
                                        </p:tgtEl>
                                        <p:attrNameLst>
                                          <p:attrName>style.visibility</p:attrName>
                                        </p:attrNameLst>
                                      </p:cBhvr>
                                      <p:to>
                                        <p:strVal val="visible"/>
                                      </p:to>
                                    </p:set>
                                    <p:animEffect transition="in" filter="wipe(left)">
                                      <p:cBhvr>
                                        <p:cTn id="47" dur="500"/>
                                        <p:tgtEl>
                                          <p:spTgt spid="1280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8044"/>
                                        </p:tgtEl>
                                        <p:attrNameLst>
                                          <p:attrName>style.visibility</p:attrName>
                                        </p:attrNameLst>
                                      </p:cBhvr>
                                      <p:to>
                                        <p:strVal val="visible"/>
                                      </p:to>
                                    </p:set>
                                    <p:animEffect transition="in" filter="wipe(left)">
                                      <p:cBhvr>
                                        <p:cTn id="52" dur="500"/>
                                        <p:tgtEl>
                                          <p:spTgt spid="128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nimBg="1" autoUpdateAnimBg="0"/>
      <p:bldP spid="128003" grpId="0" animBg="1"/>
      <p:bldP spid="128004" grpId="0" animBg="1" autoUpdateAnimBg="0"/>
      <p:bldP spid="128005" grpId="0" animBg="1" autoUpdateAnimBg="0"/>
      <p:bldP spid="128006" grpId="0" animBg="1"/>
      <p:bldP spid="128007" grpId="0" animBg="1" autoUpdateAnimBg="0"/>
      <p:bldP spid="128008" grpId="0" animBg="1" autoUpdateAnimBg="0"/>
      <p:bldP spid="128009" grpId="0" animBg="1" autoUpdateAnimBg="0"/>
      <p:bldP spid="128010" grpId="0" animBg="1" autoUpdateAnimBg="0"/>
      <p:bldP spid="12804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219200" y="944563"/>
            <a:ext cx="5334000" cy="587375"/>
          </a:xfrm>
          <a:prstGeom prst="rect">
            <a:avLst/>
          </a:prstGeom>
          <a:noFill/>
          <a:ln w="9525">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i="0" dirty="0">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3. </a:t>
            </a:r>
            <a:r>
              <a:rPr lang="zh-CN" altLang="en-US" sz="3200" i="0" dirty="0">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负反馈类型的判别步骤</a:t>
            </a:r>
          </a:p>
        </p:txBody>
      </p:sp>
      <p:sp>
        <p:nvSpPr>
          <p:cNvPr id="129027" name="Text Box 3"/>
          <p:cNvSpPr txBox="1">
            <a:spLocks noChangeArrowheads="1"/>
          </p:cNvSpPr>
          <p:nvPr/>
        </p:nvSpPr>
        <p:spPr bwMode="auto">
          <a:xfrm>
            <a:off x="1166813" y="2797175"/>
            <a:ext cx="4959350"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latin typeface="Times New Roman" panose="02020603050405020304"/>
                <a:ea typeface="+mn-ea"/>
                <a:cs typeface="Times New Roman" panose="02020603050405020304"/>
              </a:rPr>
              <a:t>3) </a:t>
            </a:r>
            <a:r>
              <a:rPr lang="zh-CN" altLang="en-US" sz="2800" i="0">
                <a:effectLst>
                  <a:outerShdw blurRad="38100" dist="38100" dir="2700000" algn="tl">
                    <a:srgbClr val="DDDDDD"/>
                  </a:outerShdw>
                </a:effectLst>
                <a:latin typeface="Times New Roman" panose="02020603050405020304"/>
                <a:ea typeface="+mn-ea"/>
                <a:cs typeface="Times New Roman" panose="02020603050405020304"/>
              </a:rPr>
              <a:t>判别是否负反馈？</a:t>
            </a:r>
          </a:p>
        </p:txBody>
      </p:sp>
      <p:sp>
        <p:nvSpPr>
          <p:cNvPr id="129028" name="Text Box 4"/>
          <p:cNvSpPr txBox="1">
            <a:spLocks noChangeArrowheads="1"/>
          </p:cNvSpPr>
          <p:nvPr/>
        </p:nvSpPr>
        <p:spPr bwMode="auto">
          <a:xfrm>
            <a:off x="1166813" y="2187575"/>
            <a:ext cx="6834187"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latin typeface="Times New Roman" panose="02020603050405020304"/>
                <a:ea typeface="+mn-ea"/>
                <a:cs typeface="Times New Roman" panose="02020603050405020304"/>
              </a:rPr>
              <a:t>2) </a:t>
            </a:r>
            <a:r>
              <a:rPr lang="zh-CN" altLang="en-US" sz="2800" i="0">
                <a:effectLst>
                  <a:outerShdw blurRad="38100" dist="38100" dir="2700000" algn="tl">
                    <a:srgbClr val="DDDDDD"/>
                  </a:outerShdw>
                </a:effectLst>
                <a:latin typeface="Times New Roman" panose="02020603050405020304"/>
                <a:ea typeface="+mn-ea"/>
                <a:cs typeface="Times New Roman" panose="02020603050405020304"/>
              </a:rPr>
              <a:t>判别是交流反馈还是直流反馈？</a:t>
            </a:r>
          </a:p>
        </p:txBody>
      </p:sp>
      <p:sp>
        <p:nvSpPr>
          <p:cNvPr id="129029" name="Rectangle 5"/>
          <p:cNvSpPr>
            <a:spLocks noChangeArrowheads="1"/>
          </p:cNvSpPr>
          <p:nvPr/>
        </p:nvSpPr>
        <p:spPr bwMode="auto">
          <a:xfrm>
            <a:off x="1095539" y="3367088"/>
            <a:ext cx="6827510" cy="523220"/>
          </a:xfrm>
          <a:prstGeom prst="rect">
            <a:avLst/>
          </a:prstGeom>
          <a:noFill/>
          <a:ln w="9525">
            <a:noFill/>
            <a:miter lim="800000"/>
          </a:ln>
          <a:effectLst/>
        </p:spPr>
        <p:txBody>
          <a:bodyPr wrap="none">
            <a:spAutoFit/>
          </a:bodyPr>
          <a:lstStyle/>
          <a:p>
            <a:pPr algn="ctr"/>
            <a:r>
              <a:rPr lang="en-US" altLang="zh-CN" sz="2800" b="1" i="0">
                <a:effectLst>
                  <a:outerShdw blurRad="38100" dist="38100" dir="2700000" algn="tl">
                    <a:srgbClr val="DDDDDD"/>
                  </a:outerShdw>
                </a:effectLst>
                <a:latin typeface="Times New Roman" panose="02020603050405020304"/>
                <a:cs typeface="Times New Roman" panose="02020603050405020304"/>
              </a:rPr>
              <a:t>4) </a:t>
            </a:r>
            <a:r>
              <a:rPr lang="zh-CN" altLang="en-US" sz="2800" b="1" i="0">
                <a:effectLst>
                  <a:outerShdw blurRad="38100" dist="38100" dir="2700000" algn="tl">
                    <a:srgbClr val="DDDDDD"/>
                  </a:outerShdw>
                </a:effectLst>
                <a:latin typeface="Times New Roman" panose="02020603050405020304"/>
                <a:cs typeface="Times New Roman" panose="02020603050405020304"/>
              </a:rPr>
              <a:t>是负反馈！判断是何种类型的负反馈？</a:t>
            </a:r>
          </a:p>
        </p:txBody>
      </p:sp>
      <p:sp>
        <p:nvSpPr>
          <p:cNvPr id="129030" name="Rectangle 6"/>
          <p:cNvSpPr>
            <a:spLocks noChangeArrowheads="1"/>
          </p:cNvSpPr>
          <p:nvPr/>
        </p:nvSpPr>
        <p:spPr bwMode="auto">
          <a:xfrm>
            <a:off x="1152525" y="1574800"/>
            <a:ext cx="6792913" cy="525463"/>
          </a:xfrm>
          <a:prstGeom prst="rect">
            <a:avLst/>
          </a:prstGeom>
          <a:noFill/>
          <a:ln w="38100">
            <a:noFill/>
            <a:miter lim="800000"/>
          </a:ln>
          <a:effectLst/>
        </p:spPr>
        <p:txBody>
          <a:bodyPr wrap="none" lIns="90000" tIns="46800" rIns="90000" bIns="46800" anchor="ctr">
            <a:spAutoFit/>
          </a:bodyPr>
          <a:lstStyle/>
          <a:p>
            <a:pPr algn="ct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1)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找出反馈网络（一般是电阻、电容）。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left)">
                                      <p:cBhvr>
                                        <p:cTn id="7" dur="500"/>
                                        <p:tgtEl>
                                          <p:spTgt spid="129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8">
                                            <p:txEl>
                                              <p:pRg st="0" end="0"/>
                                            </p:txEl>
                                          </p:spTgt>
                                        </p:tgtEl>
                                        <p:attrNameLst>
                                          <p:attrName>style.visibility</p:attrName>
                                        </p:attrNameLst>
                                      </p:cBhvr>
                                      <p:to>
                                        <p:strVal val="visible"/>
                                      </p:to>
                                    </p:set>
                                    <p:animEffect transition="in" filter="wipe(left)">
                                      <p:cBhvr>
                                        <p:cTn id="12" dur="500"/>
                                        <p:tgtEl>
                                          <p:spTgt spid="1290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0" end="0"/>
                                            </p:txEl>
                                          </p:spTgt>
                                        </p:tgtEl>
                                        <p:attrNameLst>
                                          <p:attrName>style.visibility</p:attrName>
                                        </p:attrNameLst>
                                      </p:cBhvr>
                                      <p:to>
                                        <p:strVal val="visible"/>
                                      </p:to>
                                    </p:set>
                                    <p:animEffect transition="in" filter="wipe(left)">
                                      <p:cBhvr>
                                        <p:cTn id="17" dur="500"/>
                                        <p:tgtEl>
                                          <p:spTgt spid="12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9"/>
                                        </p:tgtEl>
                                        <p:attrNameLst>
                                          <p:attrName>style.visibility</p:attrName>
                                        </p:attrNameLst>
                                      </p:cBhvr>
                                      <p:to>
                                        <p:strVal val="visible"/>
                                      </p:to>
                                    </p:set>
                                    <p:animEffect transition="in" filter="wipe(left)">
                                      <p:cBhvr>
                                        <p:cTn id="22" dur="5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P spid="129028" grpId="0" build="p" autoUpdateAnimBg="0"/>
      <p:bldP spid="129029" grpId="0" autoUpdateAnimBg="0"/>
      <p:bldP spid="12903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bwMode="auto">
          <a:xfrm>
            <a:off x="533400" y="304800"/>
            <a:ext cx="7772400" cy="762000"/>
          </a:xfrm>
          <a:ln>
            <a:miter lim="800000"/>
          </a:ln>
        </p:spPr>
        <p:txBody>
          <a:bodyPr vert="horz" wrap="square" lIns="91440" tIns="45720" rIns="91440" bIns="45720" numCol="1" anchor="t" anchorCtr="0" compatLnSpc="1"/>
          <a:lstStyle/>
          <a:p>
            <a:pPr eaLnBrk="1" hangingPunct="1"/>
            <a:r>
              <a:rPr lang="en-US" altLang="zh-CN" sz="3600" b="1" dirty="0">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16.2.3</a:t>
            </a:r>
            <a:r>
              <a:rPr lang="en-US" altLang="zh-CN"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运算放大器电路中的负反馈</a:t>
            </a:r>
          </a:p>
        </p:txBody>
      </p:sp>
      <p:sp>
        <p:nvSpPr>
          <p:cNvPr id="122883" name="Rectangle 3"/>
          <p:cNvSpPr>
            <a:spLocks noGrp="1" noChangeArrowheads="1"/>
          </p:cNvSpPr>
          <p:nvPr>
            <p:ph type="subTitle" idx="1"/>
          </p:nvPr>
        </p:nvSpPr>
        <p:spPr bwMode="auto">
          <a:xfrm>
            <a:off x="457200" y="914400"/>
            <a:ext cx="5410200" cy="609600"/>
          </a:xfrm>
          <a:ln>
            <a:miter lim="800000"/>
          </a:ln>
        </p:spPr>
        <p:txBody>
          <a:bodyPr vert="horz" wrap="square" lIns="91440" tIns="45720" rIns="91440" bIns="45720" numCol="1" anchor="t" anchorCtr="0" compatLnSpc="1"/>
          <a:lstStyle/>
          <a:p>
            <a:pPr algn="l" eaLnBrk="1" hangingPunct="1"/>
            <a:r>
              <a:rPr lang="en-US" altLang="zh-CN"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16.2.3.1</a:t>
            </a:r>
            <a:r>
              <a:rPr lang="en-US" altLang="zh-CN"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b="1" dirty="0">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并联电压负反馈</a:t>
            </a:r>
          </a:p>
        </p:txBody>
      </p:sp>
      <p:grpSp>
        <p:nvGrpSpPr>
          <p:cNvPr id="2" name="Group 7"/>
          <p:cNvGrpSpPr/>
          <p:nvPr/>
        </p:nvGrpSpPr>
        <p:grpSpPr bwMode="auto">
          <a:xfrm>
            <a:off x="1271588" y="1385888"/>
            <a:ext cx="1525588" cy="1343025"/>
            <a:chOff x="801" y="873"/>
            <a:chExt cx="961" cy="846"/>
          </a:xfrm>
        </p:grpSpPr>
        <p:grpSp>
          <p:nvGrpSpPr>
            <p:cNvPr id="24636" name="Group 8"/>
            <p:cNvGrpSpPr/>
            <p:nvPr/>
          </p:nvGrpSpPr>
          <p:grpSpPr bwMode="auto">
            <a:xfrm>
              <a:off x="801" y="1305"/>
              <a:ext cx="312" cy="375"/>
              <a:chOff x="801" y="1305"/>
              <a:chExt cx="312" cy="375"/>
            </a:xfrm>
          </p:grpSpPr>
          <p:sp>
            <p:nvSpPr>
              <p:cNvPr id="24643" name="Line 9"/>
              <p:cNvSpPr>
                <a:spLocks noChangeShapeType="1"/>
              </p:cNvSpPr>
              <p:nvPr/>
            </p:nvSpPr>
            <p:spPr bwMode="auto">
              <a:xfrm>
                <a:off x="864" y="1680"/>
                <a:ext cx="240" cy="0"/>
              </a:xfrm>
              <a:prstGeom prst="line">
                <a:avLst/>
              </a:prstGeom>
              <a:noFill/>
              <a:ln w="38100">
                <a:solidFill>
                  <a:srgbClr val="FF0000"/>
                </a:solidFill>
                <a:round/>
                <a:tailEnd type="triangle" w="med" len="med"/>
              </a:ln>
            </p:spPr>
            <p:txBody>
              <a:bodyPr anchor="ctr">
                <a:spAutoFit/>
              </a:bodyPr>
              <a:lstStyle/>
              <a:p>
                <a:endParaRPr lang="zh-CN" altLang="en-US">
                  <a:latin typeface="Times New Roman" panose="02020603050405020304" charset="0"/>
                </a:endParaRPr>
              </a:p>
            </p:txBody>
          </p:sp>
          <p:sp>
            <p:nvSpPr>
              <p:cNvPr id="122890" name="Rectangle 10"/>
              <p:cNvSpPr>
                <a:spLocks noChangeArrowheads="1"/>
              </p:cNvSpPr>
              <p:nvPr/>
            </p:nvSpPr>
            <p:spPr bwMode="auto">
              <a:xfrm>
                <a:off x="801" y="1305"/>
                <a:ext cx="312" cy="330"/>
              </a:xfrm>
              <a:prstGeom prst="rect">
                <a:avLst/>
              </a:prstGeom>
              <a:noFill/>
              <a:ln w="9525">
                <a:noFill/>
                <a:miter lim="800000"/>
              </a:ln>
              <a:effectLst/>
            </p:spPr>
            <p:txBody>
              <a:bodyPr wrap="none">
                <a:spAutoFit/>
              </a:bodyPr>
              <a:lstStyle/>
              <a:p>
                <a:pPr algn="ctr">
                  <a:spcBef>
                    <a:spcPct val="50000"/>
                  </a:spcBef>
                </a:pPr>
                <a:r>
                  <a:rPr lang="en-US" altLang="zh-CN" sz="2800" b="1" i="1" dirty="0">
                    <a:solidFill>
                      <a:srgbClr val="000099"/>
                    </a:solidFill>
                    <a:effectLst>
                      <a:outerShdw blurRad="38100" dist="38100" dir="2700000" algn="tl">
                        <a:srgbClr val="DDDDDD"/>
                      </a:outerShdw>
                    </a:effectLst>
                    <a:latin typeface="Times New Roman" panose="02020603050405020304"/>
                    <a:cs typeface="Times New Roman" panose="02020603050405020304"/>
                  </a:rPr>
                  <a:t>i</a:t>
                </a:r>
                <a:r>
                  <a:rPr lang="en-US" altLang="zh-CN" sz="2800" b="1" i="1"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rPr>
                  <a:t>1</a:t>
                </a:r>
              </a:p>
            </p:txBody>
          </p:sp>
        </p:grpSp>
        <p:grpSp>
          <p:nvGrpSpPr>
            <p:cNvPr id="24637" name="Group 11"/>
            <p:cNvGrpSpPr/>
            <p:nvPr/>
          </p:nvGrpSpPr>
          <p:grpSpPr bwMode="auto">
            <a:xfrm>
              <a:off x="1469" y="873"/>
              <a:ext cx="293" cy="375"/>
              <a:chOff x="811" y="1305"/>
              <a:chExt cx="293" cy="375"/>
            </a:xfrm>
          </p:grpSpPr>
          <p:sp>
            <p:nvSpPr>
              <p:cNvPr id="24641" name="Line 12"/>
              <p:cNvSpPr>
                <a:spLocks noChangeShapeType="1"/>
              </p:cNvSpPr>
              <p:nvPr/>
            </p:nvSpPr>
            <p:spPr bwMode="auto">
              <a:xfrm>
                <a:off x="864" y="1680"/>
                <a:ext cx="240" cy="0"/>
              </a:xfrm>
              <a:prstGeom prst="line">
                <a:avLst/>
              </a:prstGeom>
              <a:noFill/>
              <a:ln w="38100">
                <a:solidFill>
                  <a:srgbClr val="FF0000"/>
                </a:solidFill>
                <a:round/>
                <a:tailEnd type="triangle" w="med" len="med"/>
              </a:ln>
            </p:spPr>
            <p:txBody>
              <a:bodyPr anchor="ctr">
                <a:spAutoFit/>
              </a:bodyPr>
              <a:lstStyle/>
              <a:p>
                <a:endParaRPr lang="zh-CN" altLang="en-US">
                  <a:latin typeface="Times New Roman" panose="02020603050405020304" charset="0"/>
                </a:endParaRPr>
              </a:p>
            </p:txBody>
          </p:sp>
          <p:sp>
            <p:nvSpPr>
              <p:cNvPr id="122893" name="Rectangle 13"/>
              <p:cNvSpPr>
                <a:spLocks noChangeArrowheads="1"/>
              </p:cNvSpPr>
              <p:nvPr/>
            </p:nvSpPr>
            <p:spPr bwMode="auto">
              <a:xfrm>
                <a:off x="811" y="1305"/>
                <a:ext cx="290" cy="330"/>
              </a:xfrm>
              <a:prstGeom prst="rect">
                <a:avLst/>
              </a:prstGeom>
              <a:noFill/>
              <a:ln w="9525">
                <a:noFill/>
                <a:miter lim="800000"/>
              </a:ln>
              <a:effectLst/>
            </p:spPr>
            <p:txBody>
              <a:bodyPr wrap="none">
                <a:spAutoFit/>
              </a:bodyPr>
              <a:lstStyle/>
              <a:p>
                <a:pPr algn="ctr">
                  <a:spcBef>
                    <a:spcPct val="50000"/>
                  </a:spcBef>
                </a:pPr>
                <a:r>
                  <a:rPr lang="en-US" altLang="zh-CN" sz="2800" b="1" i="1" dirty="0" smtClean="0">
                    <a:solidFill>
                      <a:srgbClr val="000099"/>
                    </a:solidFill>
                    <a:effectLst>
                      <a:outerShdw blurRad="38100" dist="38100" dir="2700000" algn="tl">
                        <a:srgbClr val="DDDDDD"/>
                      </a:outerShdw>
                    </a:effectLst>
                    <a:latin typeface="Times New Roman" panose="02020603050405020304"/>
                    <a:cs typeface="Times New Roman" panose="02020603050405020304"/>
                  </a:rPr>
                  <a:t>i</a:t>
                </a:r>
                <a:r>
                  <a:rPr lang="en-US" altLang="zh-CN" sz="2800" b="1" i="1" baseline="-25000" dirty="0" smtClean="0">
                    <a:solidFill>
                      <a:srgbClr val="000099"/>
                    </a:solidFill>
                    <a:effectLst>
                      <a:outerShdw blurRad="38100" dist="38100" dir="2700000" algn="tl">
                        <a:srgbClr val="DDDDDD"/>
                      </a:outerShdw>
                    </a:effectLst>
                    <a:latin typeface="Times New Roman" panose="02020603050405020304"/>
                    <a:cs typeface="Times New Roman" panose="02020603050405020304"/>
                  </a:rPr>
                  <a:t>f</a:t>
                </a:r>
                <a:endParaRPr lang="en-US" altLang="zh-CN" sz="2800" b="1" i="1"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endParaRPr>
              </a:p>
            </p:txBody>
          </p:sp>
        </p:grpSp>
        <p:grpSp>
          <p:nvGrpSpPr>
            <p:cNvPr id="24638" name="Group 14"/>
            <p:cNvGrpSpPr/>
            <p:nvPr/>
          </p:nvGrpSpPr>
          <p:grpSpPr bwMode="auto">
            <a:xfrm>
              <a:off x="1399" y="1344"/>
              <a:ext cx="338" cy="375"/>
              <a:chOff x="789" y="1305"/>
              <a:chExt cx="338" cy="375"/>
            </a:xfrm>
          </p:grpSpPr>
          <p:sp>
            <p:nvSpPr>
              <p:cNvPr id="24639" name="Line 15"/>
              <p:cNvSpPr>
                <a:spLocks noChangeShapeType="1"/>
              </p:cNvSpPr>
              <p:nvPr/>
            </p:nvSpPr>
            <p:spPr bwMode="auto">
              <a:xfrm>
                <a:off x="864" y="1680"/>
                <a:ext cx="240" cy="0"/>
              </a:xfrm>
              <a:prstGeom prst="line">
                <a:avLst/>
              </a:prstGeom>
              <a:noFill/>
              <a:ln w="38100">
                <a:solidFill>
                  <a:srgbClr val="FF0000"/>
                </a:solidFill>
                <a:round/>
                <a:tailEnd type="triangle" w="med" len="med"/>
              </a:ln>
            </p:spPr>
            <p:txBody>
              <a:bodyPr anchor="ctr">
                <a:spAutoFit/>
              </a:bodyPr>
              <a:lstStyle/>
              <a:p>
                <a:endParaRPr lang="zh-CN" altLang="en-US">
                  <a:latin typeface="Times New Roman" panose="02020603050405020304" charset="0"/>
                </a:endParaRPr>
              </a:p>
            </p:txBody>
          </p:sp>
          <p:sp>
            <p:nvSpPr>
              <p:cNvPr id="122896" name="Rectangle 16"/>
              <p:cNvSpPr>
                <a:spLocks noChangeArrowheads="1"/>
              </p:cNvSpPr>
              <p:nvPr/>
            </p:nvSpPr>
            <p:spPr bwMode="auto">
              <a:xfrm>
                <a:off x="789" y="1305"/>
                <a:ext cx="338" cy="330"/>
              </a:xfrm>
              <a:prstGeom prst="rect">
                <a:avLst/>
              </a:prstGeom>
              <a:noFill/>
              <a:ln w="9525">
                <a:noFill/>
                <a:miter lim="800000"/>
              </a:ln>
              <a:effectLst/>
            </p:spPr>
            <p:txBody>
              <a:bodyPr wrap="none">
                <a:spAutoFit/>
              </a:bodyPr>
              <a:lstStyle/>
              <a:p>
                <a:pPr algn="ctr">
                  <a:spcBef>
                    <a:spcPct val="50000"/>
                  </a:spcBef>
                </a:pPr>
                <a:r>
                  <a:rPr lang="en-US" altLang="zh-CN" sz="2800" dirty="0">
                    <a:solidFill>
                      <a:srgbClr val="FF3300"/>
                    </a:solidFill>
                    <a:effectLst>
                      <a:outerShdw blurRad="38100" dist="38100" dir="2700000" algn="tl">
                        <a:srgbClr val="DDDDDD"/>
                      </a:outerShdw>
                    </a:effectLst>
                    <a:latin typeface="Times New Roman" panose="02020603050405020304" charset="0"/>
                  </a:rPr>
                  <a:t> </a:t>
                </a:r>
                <a:r>
                  <a:rPr lang="en-US" altLang="zh-CN" sz="2800" b="1" i="1" dirty="0">
                    <a:solidFill>
                      <a:srgbClr val="000099"/>
                    </a:solidFill>
                    <a:effectLst>
                      <a:outerShdw blurRad="38100" dist="38100" dir="2700000" algn="tl">
                        <a:srgbClr val="DDDDDD"/>
                      </a:outerShdw>
                    </a:effectLst>
                    <a:latin typeface="Times New Roman" panose="02020603050405020304"/>
                    <a:cs typeface="Times New Roman" panose="02020603050405020304"/>
                  </a:rPr>
                  <a:t>i</a:t>
                </a:r>
                <a:r>
                  <a:rPr lang="en-US" altLang="zh-CN" sz="2800" b="1" i="1"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rPr>
                  <a:t>d</a:t>
                </a:r>
              </a:p>
            </p:txBody>
          </p:sp>
        </p:grpSp>
      </p:grpSp>
      <p:grpSp>
        <p:nvGrpSpPr>
          <p:cNvPr id="6" name="Group 17"/>
          <p:cNvGrpSpPr/>
          <p:nvPr/>
        </p:nvGrpSpPr>
        <p:grpSpPr bwMode="auto">
          <a:xfrm>
            <a:off x="838200" y="1524000"/>
            <a:ext cx="4010025" cy="2362200"/>
            <a:chOff x="528" y="960"/>
            <a:chExt cx="2526" cy="1488"/>
          </a:xfrm>
        </p:grpSpPr>
        <p:sp>
          <p:nvSpPr>
            <p:cNvPr id="122898" name="Text Box 18"/>
            <p:cNvSpPr txBox="1">
              <a:spLocks noChangeArrowheads="1"/>
            </p:cNvSpPr>
            <p:nvPr/>
          </p:nvSpPr>
          <p:spPr bwMode="auto">
            <a:xfrm>
              <a:off x="2488" y="1881"/>
              <a:ext cx="566"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122899" name="Rectangle 19"/>
            <p:cNvSpPr>
              <a:spLocks noChangeArrowheads="1"/>
            </p:cNvSpPr>
            <p:nvPr/>
          </p:nvSpPr>
          <p:spPr bwMode="auto">
            <a:xfrm>
              <a:off x="1737" y="960"/>
              <a:ext cx="567" cy="327"/>
            </a:xfrm>
            <a:prstGeom prst="rect">
              <a:avLst/>
            </a:prstGeom>
            <a:noFill/>
            <a:ln w="9525">
              <a:noFill/>
              <a:miter lim="800000"/>
            </a:ln>
          </p:spPr>
          <p:txBody>
            <a:bodyPr>
              <a:spAutoFit/>
            </a:bodyPr>
            <a:lstStyle/>
            <a:p>
              <a:r>
                <a:rPr lang="en-US" altLang="zh-CN" sz="2800">
                  <a:effectLst>
                    <a:outerShdw blurRad="38100" dist="38100" dir="2700000" algn="tl">
                      <a:srgbClr val="DDDDDD"/>
                    </a:outerShdw>
                  </a:effectLst>
                  <a:latin typeface="Times New Roman" panose="02020603050405020304" charset="0"/>
                </a:rPr>
                <a:t>R</a:t>
              </a:r>
              <a:r>
                <a:rPr lang="en-US" altLang="zh-CN" sz="2800" i="0" baseline="-25000">
                  <a:effectLst>
                    <a:outerShdw blurRad="38100" dist="38100" dir="2700000" algn="tl">
                      <a:srgbClr val="DDDDDD"/>
                    </a:outerShdw>
                  </a:effectLst>
                  <a:latin typeface="Times New Roman" panose="02020603050405020304" charset="0"/>
                </a:rPr>
                <a:t>F</a:t>
              </a:r>
              <a:endParaRPr lang="en-US" altLang="zh-CN" sz="2800" baseline="-25000">
                <a:effectLst>
                  <a:outerShdw blurRad="38100" dist="38100" dir="2700000" algn="tl">
                    <a:srgbClr val="DDDDDD"/>
                  </a:outerShdw>
                </a:effectLst>
                <a:latin typeface="Times New Roman" panose="02020603050405020304" charset="0"/>
              </a:endParaRPr>
            </a:p>
          </p:txBody>
        </p:sp>
        <p:sp>
          <p:nvSpPr>
            <p:cNvPr id="24595" name="Rectangle 20"/>
            <p:cNvSpPr>
              <a:spLocks noChangeArrowheads="1"/>
            </p:cNvSpPr>
            <p:nvPr/>
          </p:nvSpPr>
          <p:spPr bwMode="auto">
            <a:xfrm>
              <a:off x="1757" y="1286"/>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4596" name="Line 21"/>
            <p:cNvSpPr>
              <a:spLocks noChangeShapeType="1"/>
            </p:cNvSpPr>
            <p:nvPr/>
          </p:nvSpPr>
          <p:spPr bwMode="auto">
            <a:xfrm>
              <a:off x="2295" y="1325"/>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2902" name="Text Box 22"/>
            <p:cNvSpPr txBox="1">
              <a:spLocks noChangeArrowheads="1"/>
            </p:cNvSpPr>
            <p:nvPr/>
          </p:nvSpPr>
          <p:spPr bwMode="auto">
            <a:xfrm>
              <a:off x="528" y="1785"/>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24598" name="Rectangle 23"/>
            <p:cNvSpPr>
              <a:spLocks noChangeArrowheads="1"/>
            </p:cNvSpPr>
            <p:nvPr/>
          </p:nvSpPr>
          <p:spPr bwMode="auto">
            <a:xfrm>
              <a:off x="1134" y="1968"/>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2904" name="Text Box 24"/>
            <p:cNvSpPr txBox="1">
              <a:spLocks noChangeArrowheads="1"/>
            </p:cNvSpPr>
            <p:nvPr/>
          </p:nvSpPr>
          <p:spPr bwMode="auto">
            <a:xfrm>
              <a:off x="1104" y="2016"/>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r>
                <a:rPr lang="en-US" altLang="zh-CN" sz="2800" i="0" baseline="-25000">
                  <a:effectLst>
                    <a:outerShdw blurRad="38100" dist="38100" dir="2700000" algn="tl">
                      <a:srgbClr val="DDDDDD"/>
                    </a:outerShdw>
                  </a:effectLst>
                </a:rPr>
                <a:t>2</a:t>
              </a:r>
              <a:endParaRPr lang="en-US" altLang="zh-CN" sz="2800" i="0">
                <a:effectLst>
                  <a:outerShdw blurRad="38100" dist="38100" dir="2700000" algn="tl">
                    <a:srgbClr val="DDDDDD"/>
                  </a:outerShdw>
                </a:effectLst>
              </a:endParaRPr>
            </a:p>
          </p:txBody>
        </p:sp>
        <p:sp>
          <p:nvSpPr>
            <p:cNvPr id="24600" name="Rectangle 25"/>
            <p:cNvSpPr>
              <a:spLocks noChangeArrowheads="1"/>
            </p:cNvSpPr>
            <p:nvPr/>
          </p:nvSpPr>
          <p:spPr bwMode="auto">
            <a:xfrm>
              <a:off x="1134" y="1709"/>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4601" name="Line 26"/>
            <p:cNvSpPr>
              <a:spLocks noChangeShapeType="1"/>
            </p:cNvSpPr>
            <p:nvPr/>
          </p:nvSpPr>
          <p:spPr bwMode="auto">
            <a:xfrm>
              <a:off x="1488" y="1325"/>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2907" name="Rectangle 27"/>
            <p:cNvSpPr>
              <a:spLocks noChangeArrowheads="1"/>
            </p:cNvSpPr>
            <p:nvPr/>
          </p:nvSpPr>
          <p:spPr bwMode="auto">
            <a:xfrm>
              <a:off x="1099" y="1392"/>
              <a:ext cx="341" cy="327"/>
            </a:xfrm>
            <a:prstGeom prst="rect">
              <a:avLst/>
            </a:prstGeom>
            <a:noFill/>
            <a:ln w="9525">
              <a:noFill/>
              <a:miter lim="800000"/>
            </a:ln>
          </p:spPr>
          <p:txBody>
            <a:bodyPr wrap="none">
              <a:spAutoFit/>
            </a:bodyPr>
            <a:lstStyle/>
            <a:p>
              <a:r>
                <a:rPr lang="en-US" altLang="zh-CN" sz="2800">
                  <a:effectLst>
                    <a:outerShdw blurRad="38100" dist="38100" dir="2700000" algn="tl">
                      <a:srgbClr val="DDDDDD"/>
                    </a:outerShdw>
                  </a:effectLst>
                  <a:latin typeface="Times New Roman" panose="02020603050405020304" charset="0"/>
                </a:rPr>
                <a:t>R</a:t>
              </a:r>
              <a:r>
                <a:rPr lang="en-US" altLang="zh-CN" sz="2800" i="0" baseline="-25000">
                  <a:effectLst>
                    <a:outerShdw blurRad="38100" dist="38100" dir="2700000" algn="tl">
                      <a:srgbClr val="DDDDDD"/>
                    </a:outerShdw>
                  </a:effectLst>
                  <a:latin typeface="Times New Roman" panose="02020603050405020304" charset="0"/>
                </a:rPr>
                <a:t>1</a:t>
              </a:r>
            </a:p>
          </p:txBody>
        </p:sp>
        <p:sp>
          <p:nvSpPr>
            <p:cNvPr id="24603" name="Line 28"/>
            <p:cNvSpPr>
              <a:spLocks noChangeShapeType="1"/>
            </p:cNvSpPr>
            <p:nvPr/>
          </p:nvSpPr>
          <p:spPr bwMode="auto">
            <a:xfrm>
              <a:off x="2026" y="1325"/>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04" name="Line 29"/>
            <p:cNvSpPr>
              <a:spLocks noChangeShapeType="1"/>
            </p:cNvSpPr>
            <p:nvPr/>
          </p:nvSpPr>
          <p:spPr bwMode="auto">
            <a:xfrm flipH="1">
              <a:off x="827" y="1747"/>
              <a:ext cx="30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05" name="Line 30"/>
            <p:cNvSpPr>
              <a:spLocks noChangeShapeType="1"/>
            </p:cNvSpPr>
            <p:nvPr/>
          </p:nvSpPr>
          <p:spPr bwMode="auto">
            <a:xfrm flipH="1">
              <a:off x="1057" y="2007"/>
              <a:ext cx="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4606" name="Group 31"/>
            <p:cNvGrpSpPr/>
            <p:nvPr/>
          </p:nvGrpSpPr>
          <p:grpSpPr bwMode="auto">
            <a:xfrm>
              <a:off x="980" y="2007"/>
              <a:ext cx="148" cy="153"/>
              <a:chOff x="720" y="2736"/>
              <a:chExt cx="185" cy="192"/>
            </a:xfrm>
          </p:grpSpPr>
          <p:sp>
            <p:nvSpPr>
              <p:cNvPr id="24634" name="Line 32"/>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35" name="Line 33"/>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4607" name="Line 34"/>
            <p:cNvSpPr>
              <a:spLocks noChangeShapeType="1"/>
            </p:cNvSpPr>
            <p:nvPr/>
          </p:nvSpPr>
          <p:spPr bwMode="auto">
            <a:xfrm>
              <a:off x="1488" y="1325"/>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4608" name="Group 35"/>
            <p:cNvGrpSpPr/>
            <p:nvPr/>
          </p:nvGrpSpPr>
          <p:grpSpPr bwMode="auto">
            <a:xfrm>
              <a:off x="720" y="2246"/>
              <a:ext cx="144" cy="106"/>
              <a:chOff x="432" y="2832"/>
              <a:chExt cx="185" cy="96"/>
            </a:xfrm>
          </p:grpSpPr>
          <p:sp>
            <p:nvSpPr>
              <p:cNvPr id="24632" name="Line 36"/>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33" name="Line 37"/>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122918" name="Rectangle 38"/>
            <p:cNvSpPr>
              <a:spLocks noChangeArrowheads="1"/>
            </p:cNvSpPr>
            <p:nvPr/>
          </p:nvSpPr>
          <p:spPr bwMode="auto">
            <a:xfrm>
              <a:off x="528" y="1584"/>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2919" name="Rectangle 39"/>
            <p:cNvSpPr>
              <a:spLocks noChangeArrowheads="1"/>
            </p:cNvSpPr>
            <p:nvPr/>
          </p:nvSpPr>
          <p:spPr bwMode="auto">
            <a:xfrm>
              <a:off x="2496" y="1689"/>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2920" name="Rectangle 40"/>
            <p:cNvSpPr>
              <a:spLocks noChangeArrowheads="1"/>
            </p:cNvSpPr>
            <p:nvPr/>
          </p:nvSpPr>
          <p:spPr bwMode="auto">
            <a:xfrm>
              <a:off x="544" y="2016"/>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2921" name="Rectangle 41"/>
            <p:cNvSpPr>
              <a:spLocks noChangeArrowheads="1"/>
            </p:cNvSpPr>
            <p:nvPr/>
          </p:nvSpPr>
          <p:spPr bwMode="auto">
            <a:xfrm>
              <a:off x="2448" y="2121"/>
              <a:ext cx="318"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grpSp>
          <p:nvGrpSpPr>
            <p:cNvPr id="24613" name="Group 42"/>
            <p:cNvGrpSpPr/>
            <p:nvPr/>
          </p:nvGrpSpPr>
          <p:grpSpPr bwMode="auto">
            <a:xfrm>
              <a:off x="1392" y="1344"/>
              <a:ext cx="1061" cy="823"/>
              <a:chOff x="1686" y="1600"/>
              <a:chExt cx="1061" cy="823"/>
            </a:xfrm>
          </p:grpSpPr>
          <p:sp>
            <p:nvSpPr>
              <p:cNvPr id="24622" name="Rectangle 43" descr="40%"/>
              <p:cNvSpPr>
                <a:spLocks noChangeArrowheads="1"/>
              </p:cNvSpPr>
              <p:nvPr/>
            </p:nvSpPr>
            <p:spPr bwMode="auto">
              <a:xfrm>
                <a:off x="1975" y="177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2924" name="Text Box 44"/>
              <p:cNvSpPr txBox="1">
                <a:spLocks noChangeArrowheads="1"/>
              </p:cNvSpPr>
              <p:nvPr/>
            </p:nvSpPr>
            <p:spPr bwMode="auto">
              <a:xfrm>
                <a:off x="1968" y="2096"/>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p>
            </p:txBody>
          </p:sp>
          <p:sp>
            <p:nvSpPr>
              <p:cNvPr id="122925" name="Text Box 45"/>
              <p:cNvSpPr txBox="1">
                <a:spLocks noChangeArrowheads="1"/>
              </p:cNvSpPr>
              <p:nvPr/>
            </p:nvSpPr>
            <p:spPr bwMode="auto">
              <a:xfrm>
                <a:off x="2286" y="1955"/>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p>
            </p:txBody>
          </p:sp>
          <p:sp>
            <p:nvSpPr>
              <p:cNvPr id="122926" name="Text Box 46"/>
              <p:cNvSpPr txBox="1">
                <a:spLocks noChangeArrowheads="1"/>
              </p:cNvSpPr>
              <p:nvPr/>
            </p:nvSpPr>
            <p:spPr bwMode="auto">
              <a:xfrm>
                <a:off x="2185" y="1737"/>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i="0">
                  <a:effectLst>
                    <a:outerShdw blurRad="38100" dist="38100" dir="2700000" algn="tl">
                      <a:srgbClr val="DDDDDD"/>
                    </a:outerShdw>
                  </a:effectLst>
                </a:endParaRPr>
              </a:p>
            </p:txBody>
          </p:sp>
          <p:sp>
            <p:nvSpPr>
              <p:cNvPr id="24626" name="Line 47"/>
              <p:cNvSpPr>
                <a:spLocks noChangeShapeType="1"/>
              </p:cNvSpPr>
              <p:nvPr/>
            </p:nvSpPr>
            <p:spPr bwMode="auto">
              <a:xfrm>
                <a:off x="1686" y="2263"/>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27" name="Line 48"/>
              <p:cNvSpPr>
                <a:spLocks noChangeShapeType="1"/>
              </p:cNvSpPr>
              <p:nvPr/>
            </p:nvSpPr>
            <p:spPr bwMode="auto">
              <a:xfrm>
                <a:off x="2493" y="2099"/>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28" name="Line 49"/>
              <p:cNvSpPr>
                <a:spLocks noChangeShapeType="1"/>
              </p:cNvSpPr>
              <p:nvPr/>
            </p:nvSpPr>
            <p:spPr bwMode="auto">
              <a:xfrm>
                <a:off x="1779" y="1600"/>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24629" name="Line 50"/>
              <p:cNvSpPr>
                <a:spLocks noChangeShapeType="1"/>
              </p:cNvSpPr>
              <p:nvPr/>
            </p:nvSpPr>
            <p:spPr bwMode="auto">
              <a:xfrm>
                <a:off x="1686" y="2016"/>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2931" name="Text Box 51"/>
              <p:cNvSpPr txBox="1">
                <a:spLocks noChangeArrowheads="1"/>
              </p:cNvSpPr>
              <p:nvPr/>
            </p:nvSpPr>
            <p:spPr bwMode="auto">
              <a:xfrm>
                <a:off x="1975" y="1824"/>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p>
            </p:txBody>
          </p:sp>
          <p:sp>
            <p:nvSpPr>
              <p:cNvPr id="122932" name="Text Box 52"/>
              <p:cNvSpPr txBox="1">
                <a:spLocks noChangeArrowheads="1"/>
              </p:cNvSpPr>
              <p:nvPr/>
            </p:nvSpPr>
            <p:spPr bwMode="auto">
              <a:xfrm rot="5400000">
                <a:off x="2043" y="1749"/>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grpSp>
        <p:sp>
          <p:nvSpPr>
            <p:cNvPr id="24614" name="Oval 53"/>
            <p:cNvSpPr>
              <a:spLocks noChangeArrowheads="1"/>
            </p:cNvSpPr>
            <p:nvPr/>
          </p:nvSpPr>
          <p:spPr bwMode="auto">
            <a:xfrm>
              <a:off x="768"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4615" name="Oval 54"/>
            <p:cNvSpPr>
              <a:spLocks noChangeArrowheads="1"/>
            </p:cNvSpPr>
            <p:nvPr/>
          </p:nvSpPr>
          <p:spPr bwMode="auto">
            <a:xfrm>
              <a:off x="768" y="219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24616" name="Group 55"/>
            <p:cNvGrpSpPr/>
            <p:nvPr/>
          </p:nvGrpSpPr>
          <p:grpSpPr bwMode="auto">
            <a:xfrm>
              <a:off x="2380" y="2220"/>
              <a:ext cx="127" cy="144"/>
              <a:chOff x="2448" y="2832"/>
              <a:chExt cx="185" cy="96"/>
            </a:xfrm>
          </p:grpSpPr>
          <p:sp>
            <p:nvSpPr>
              <p:cNvPr id="24620" name="Line 56"/>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4621" name="Line 57"/>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4617" name="Rectangle 58"/>
            <p:cNvSpPr>
              <a:spLocks noChangeArrowheads="1"/>
            </p:cNvSpPr>
            <p:nvPr/>
          </p:nvSpPr>
          <p:spPr bwMode="auto">
            <a:xfrm rot="-5400000">
              <a:off x="2323" y="2057"/>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4618" name="Line 59"/>
            <p:cNvSpPr>
              <a:spLocks noChangeShapeType="1"/>
            </p:cNvSpPr>
            <p:nvPr/>
          </p:nvSpPr>
          <p:spPr bwMode="auto">
            <a:xfrm>
              <a:off x="2452" y="1828"/>
              <a:ext cx="0" cy="159"/>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22940" name="Rectangle 60"/>
            <p:cNvSpPr>
              <a:spLocks noChangeArrowheads="1"/>
            </p:cNvSpPr>
            <p:nvPr/>
          </p:nvSpPr>
          <p:spPr bwMode="auto">
            <a:xfrm>
              <a:off x="2121" y="2025"/>
              <a:ext cx="567" cy="327"/>
            </a:xfrm>
            <a:prstGeom prst="rect">
              <a:avLst/>
            </a:prstGeom>
            <a:noFill/>
            <a:ln w="9525">
              <a:noFill/>
              <a:miter lim="800000"/>
            </a:ln>
          </p:spPr>
          <p:txBody>
            <a:bodyPr>
              <a:spAutoFit/>
            </a:bodyPr>
            <a:lstStyle/>
            <a:p>
              <a:r>
                <a:rPr lang="en-US" altLang="zh-CN" sz="2800">
                  <a:effectLst>
                    <a:outerShdw blurRad="38100" dist="38100" dir="2700000" algn="tl">
                      <a:srgbClr val="DDDDDD"/>
                    </a:outerShdw>
                  </a:effectLst>
                  <a:latin typeface="Times New Roman" panose="02020603050405020304" charset="0"/>
                </a:rPr>
                <a:t>R</a:t>
              </a:r>
              <a:r>
                <a:rPr lang="en-US" altLang="zh-CN" sz="2800" i="0" baseline="-25000">
                  <a:effectLst>
                    <a:outerShdw blurRad="38100" dist="38100" dir="2700000" algn="tl">
                      <a:srgbClr val="DDDDDD"/>
                    </a:outerShdw>
                  </a:effectLst>
                  <a:latin typeface="Times New Roman" panose="02020603050405020304" charset="0"/>
                </a:rPr>
                <a:t>L</a:t>
              </a:r>
              <a:endParaRPr lang="en-US" altLang="zh-CN" sz="2800" baseline="-25000">
                <a:effectLst>
                  <a:outerShdw blurRad="38100" dist="38100" dir="2700000" algn="tl">
                    <a:srgbClr val="DDDDDD"/>
                  </a:outerShdw>
                </a:effectLst>
                <a:latin typeface="Times New Roman" panose="02020603050405020304" charset="0"/>
              </a:endParaRPr>
            </a:p>
          </p:txBody>
        </p:sp>
      </p:grpSp>
      <p:sp>
        <p:nvSpPr>
          <p:cNvPr id="122941" name="Oval 61"/>
          <p:cNvSpPr>
            <a:spLocks noChangeArrowheads="1"/>
          </p:cNvSpPr>
          <p:nvPr/>
        </p:nvSpPr>
        <p:spPr bwMode="auto">
          <a:xfrm flipV="1">
            <a:off x="3810000" y="2514600"/>
            <a:ext cx="304800" cy="304800"/>
          </a:xfrm>
          <a:prstGeom prst="ellipse">
            <a:avLst/>
          </a:prstGeom>
          <a:noFill/>
          <a:ln w="9525">
            <a:solidFill>
              <a:srgbClr val="FF3300"/>
            </a:solidFill>
            <a:round/>
          </a:ln>
          <a:effectLst/>
        </p:spPr>
        <p:txBody>
          <a:bodyPr rot="10800000" wrap="none" anchor="ctr"/>
          <a:lstStyle/>
          <a:p>
            <a:pPr algn="ctr">
              <a:lnSpc>
                <a:spcPct val="100000"/>
              </a:lnSpc>
              <a:spcBef>
                <a:spcPct val="50000"/>
              </a:spcBef>
              <a:defRPr/>
            </a:pPr>
            <a:r>
              <a:rPr lang="zh-CN" altLang="en-US" sz="3600" i="0" dirty="0">
                <a:solidFill>
                  <a:srgbClr val="FF0000"/>
                </a:solidFill>
                <a:effectLst>
                  <a:outerShdw blurRad="38100" dist="38100" dir="2700000" algn="tl">
                    <a:srgbClr val="C0C0C0"/>
                  </a:outerShdw>
                </a:effectLst>
                <a:latin typeface="Times New Roman" panose="02020603050405020304" charset="0"/>
                <a:ea typeface="楷体_GB2312" pitchFamily="49" charset="-122"/>
                <a:cs typeface="+mn-cs"/>
              </a:rPr>
              <a:t>－</a:t>
            </a:r>
          </a:p>
        </p:txBody>
      </p:sp>
      <p:sp>
        <p:nvSpPr>
          <p:cNvPr id="122942" name="Rectangle 62"/>
          <p:cNvSpPr>
            <a:spLocks noChangeArrowheads="1"/>
          </p:cNvSpPr>
          <p:nvPr/>
        </p:nvSpPr>
        <p:spPr bwMode="auto">
          <a:xfrm>
            <a:off x="990600" y="2163763"/>
            <a:ext cx="496888" cy="579437"/>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22943" name="Text Box 63"/>
          <p:cNvSpPr txBox="1">
            <a:spLocks noChangeArrowheads="1"/>
          </p:cNvSpPr>
          <p:nvPr/>
        </p:nvSpPr>
        <p:spPr bwMode="auto">
          <a:xfrm>
            <a:off x="4800600" y="1600200"/>
            <a:ext cx="3597275"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设输入电压 </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a:t>
            </a:r>
            <a:r>
              <a:rPr lang="en-US" altLang="zh-CN" sz="2800" baseline="-25000">
                <a:effectLst>
                  <a:outerShdw blurRad="38100" dist="38100" dir="2700000" algn="tl">
                    <a:srgbClr val="DDDDDD"/>
                  </a:outerShdw>
                </a:effectLst>
              </a:rPr>
              <a:t> </a:t>
            </a:r>
            <a:r>
              <a:rPr lang="zh-CN" altLang="en-US" sz="2800" i="0">
                <a:effectLst>
                  <a:outerShdw blurRad="38100" dist="38100" dir="2700000" algn="tl">
                    <a:srgbClr val="DDDDDD"/>
                  </a:outerShdw>
                </a:effectLst>
              </a:rPr>
              <a:t>为正，</a:t>
            </a:r>
          </a:p>
        </p:txBody>
      </p:sp>
      <p:sp>
        <p:nvSpPr>
          <p:cNvPr id="122944" name="Text Box 64"/>
          <p:cNvSpPr txBox="1">
            <a:spLocks noChangeArrowheads="1"/>
          </p:cNvSpPr>
          <p:nvPr/>
        </p:nvSpPr>
        <p:spPr bwMode="auto">
          <a:xfrm>
            <a:off x="4876800" y="2667000"/>
            <a:ext cx="3597275"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差值电流  </a:t>
            </a: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d</a:t>
            </a:r>
            <a:r>
              <a:rPr lang="en-US" altLang="zh-CN" sz="2800" i="0">
                <a:solidFill>
                  <a:srgbClr val="000099"/>
                </a:solidFill>
                <a:effectLst>
                  <a:outerShdw blurRad="38100" dist="38100" dir="2700000" algn="tl">
                    <a:srgbClr val="DDDDDD"/>
                  </a:outerShdw>
                </a:effectLst>
              </a:rPr>
              <a:t> = </a:t>
            </a: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1 </a:t>
            </a:r>
            <a:r>
              <a:rPr lang="en-US" altLang="zh-CN" sz="2800" i="0">
                <a:solidFill>
                  <a:srgbClr val="000099"/>
                </a:solidFill>
                <a:effectLst>
                  <a:outerShdw blurRad="38100" dist="38100" dir="2700000" algn="tl">
                    <a:srgbClr val="DDDDDD"/>
                  </a:outerShdw>
                </a:effectLst>
              </a:rPr>
              <a:t>–</a:t>
            </a:r>
            <a:r>
              <a:rPr lang="en-US" altLang="zh-CN" sz="2800" i="0" baseline="-25000">
                <a:solidFill>
                  <a:srgbClr val="000099"/>
                </a:solidFill>
                <a:effectLst>
                  <a:outerShdw blurRad="38100" dist="38100" dir="2700000" algn="tl">
                    <a:srgbClr val="DDDDDD"/>
                  </a:outerShdw>
                </a:effectLst>
              </a:rPr>
              <a:t> </a:t>
            </a: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f</a:t>
            </a:r>
          </a:p>
        </p:txBody>
      </p:sp>
      <p:sp>
        <p:nvSpPr>
          <p:cNvPr id="122945" name="Text Box 65"/>
          <p:cNvSpPr txBox="1">
            <a:spLocks noChangeArrowheads="1"/>
          </p:cNvSpPr>
          <p:nvPr/>
        </p:nvSpPr>
        <p:spPr bwMode="auto">
          <a:xfrm>
            <a:off x="4800600" y="2147888"/>
            <a:ext cx="38862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各电流的实际方向如图</a:t>
            </a:r>
          </a:p>
        </p:txBody>
      </p:sp>
      <p:sp>
        <p:nvSpPr>
          <p:cNvPr id="122946" name="Text Box 66"/>
          <p:cNvSpPr txBox="1">
            <a:spLocks noChangeArrowheads="1"/>
          </p:cNvSpPr>
          <p:nvPr/>
        </p:nvSpPr>
        <p:spPr bwMode="auto">
          <a:xfrm>
            <a:off x="4953000" y="3200400"/>
            <a:ext cx="39624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tx2"/>
                </a:solidFill>
                <a:effectLst>
                  <a:outerShdw blurRad="38100" dist="38100" dir="2700000" algn="tl">
                    <a:srgbClr val="DDDDDD"/>
                  </a:outerShdw>
                </a:effectLst>
              </a:rPr>
              <a:t>i</a:t>
            </a:r>
            <a:r>
              <a:rPr lang="en-US" altLang="zh-CN" sz="2800" i="0" baseline="-25000">
                <a:solidFill>
                  <a:schemeClr val="tx2"/>
                </a:solidFill>
                <a:effectLst>
                  <a:outerShdw blurRad="38100" dist="38100" dir="2700000" algn="tl">
                    <a:srgbClr val="DDDDDD"/>
                  </a:outerShdw>
                </a:effectLst>
              </a:rPr>
              <a:t>f  </a:t>
            </a:r>
            <a:r>
              <a:rPr lang="zh-CN" altLang="en-US" sz="2800" i="0">
                <a:solidFill>
                  <a:schemeClr val="tx2"/>
                </a:solidFill>
                <a:effectLst>
                  <a:outerShdw blurRad="38100" dist="38100" dir="2700000" algn="tl">
                    <a:srgbClr val="DDDDDD"/>
                  </a:outerShdw>
                </a:effectLst>
              </a:rPr>
              <a:t>削弱了净输入电流</a:t>
            </a:r>
            <a:r>
              <a:rPr lang="en-US" altLang="zh-CN" sz="2800" i="0">
                <a:solidFill>
                  <a:schemeClr val="tx2"/>
                </a:solidFill>
                <a:effectLst>
                  <a:outerShdw blurRad="38100" dist="38100" dir="2700000" algn="tl">
                    <a:srgbClr val="DDDDDD"/>
                  </a:outerShdw>
                </a:effectLst>
              </a:rPr>
              <a:t>(</a:t>
            </a:r>
            <a:r>
              <a:rPr lang="zh-CN" altLang="en-US" sz="2800" i="0">
                <a:solidFill>
                  <a:schemeClr val="tx2"/>
                </a:solidFill>
                <a:effectLst>
                  <a:outerShdw blurRad="38100" dist="38100" dir="2700000" algn="tl">
                    <a:srgbClr val="DDDDDD"/>
                  </a:outerShdw>
                </a:effectLst>
              </a:rPr>
              <a:t>差值电流</a:t>
            </a:r>
            <a:r>
              <a:rPr lang="en-US" altLang="zh-CN" sz="2800" i="0">
                <a:solidFill>
                  <a:schemeClr val="tx2"/>
                </a:solidFill>
                <a:effectLst>
                  <a:outerShdw blurRad="38100" dist="38100" dir="2700000" algn="tl">
                    <a:srgbClr val="DDDDDD"/>
                  </a:outerShdw>
                </a:effectLst>
              </a:rPr>
              <a:t>)</a:t>
            </a:r>
            <a:r>
              <a:rPr lang="en-US" altLang="zh-CN" sz="2800" i="0">
                <a:solidFill>
                  <a:srgbClr val="003399"/>
                </a:solidFill>
                <a:effectLst>
                  <a:outerShdw blurRad="38100" dist="38100" dir="2700000" algn="tl">
                    <a:srgbClr val="DDDDDD"/>
                  </a:outerShdw>
                </a:effectLst>
              </a:rPr>
              <a:t> </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负反馈</a:t>
            </a:r>
          </a:p>
        </p:txBody>
      </p:sp>
      <p:sp>
        <p:nvSpPr>
          <p:cNvPr id="122947" name="Text Box 67"/>
          <p:cNvSpPr txBox="1">
            <a:spLocks noChangeArrowheads="1"/>
          </p:cNvSpPr>
          <p:nvPr/>
        </p:nvSpPr>
        <p:spPr bwMode="auto">
          <a:xfrm>
            <a:off x="685800" y="4191000"/>
            <a:ext cx="16764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反馈电流</a:t>
            </a:r>
            <a:endParaRPr lang="zh-CN" altLang="en-US" sz="2800" i="0" baseline="-25000">
              <a:solidFill>
                <a:srgbClr val="000099"/>
              </a:solidFill>
              <a:effectLst>
                <a:outerShdw blurRad="38100" dist="38100" dir="2700000" algn="tl">
                  <a:srgbClr val="DDDDDD"/>
                </a:outerShdw>
              </a:effectLst>
            </a:endParaRPr>
          </a:p>
        </p:txBody>
      </p:sp>
      <p:graphicFrame>
        <p:nvGraphicFramePr>
          <p:cNvPr id="122948" name="Object 68"/>
          <p:cNvGraphicFramePr>
            <a:graphicFrameLocks noChangeAspect="1"/>
          </p:cNvGraphicFramePr>
          <p:nvPr/>
        </p:nvGraphicFramePr>
        <p:xfrm>
          <a:off x="2343150" y="3752850"/>
          <a:ext cx="1606550" cy="1321084"/>
        </p:xfrm>
        <a:graphic>
          <a:graphicData uri="http://schemas.openxmlformats.org/presentationml/2006/ole">
            <mc:AlternateContent xmlns:mc="http://schemas.openxmlformats.org/markup-compatibility/2006">
              <mc:Choice xmlns:v="urn:schemas-microsoft-com:vml" Requires="v">
                <p:oleObj spid="_x0000_s23665" name="公式" r:id="rId4" imgW="557530" imgH="466090" progId="Equation.3">
                  <p:embed/>
                </p:oleObj>
              </mc:Choice>
              <mc:Fallback>
                <p:oleObj name="公式" r:id="rId4" imgW="557530" imgH="466090" progId="Equation.3">
                  <p:embed/>
                  <p:pic>
                    <p:nvPicPr>
                      <p:cNvPr id="0" name="图片 23642"/>
                      <p:cNvPicPr>
                        <a:picLocks noChangeAspect="1" noChangeArrowheads="1"/>
                      </p:cNvPicPr>
                      <p:nvPr/>
                    </p:nvPicPr>
                    <p:blipFill>
                      <a:blip r:embed="rId5"/>
                      <a:srcRect/>
                      <a:stretch>
                        <a:fillRect/>
                      </a:stretch>
                    </p:blipFill>
                    <p:spPr bwMode="auto">
                      <a:xfrm>
                        <a:off x="2343150" y="3752850"/>
                        <a:ext cx="1606550" cy="1321084"/>
                      </a:xfrm>
                      <a:prstGeom prst="rect">
                        <a:avLst/>
                      </a:prstGeom>
                      <a:noFill/>
                      <a:ln>
                        <a:noFill/>
                      </a:ln>
                      <a:effectLst/>
                    </p:spPr>
                  </p:pic>
                </p:oleObj>
              </mc:Fallback>
            </mc:AlternateContent>
          </a:graphicData>
        </a:graphic>
      </p:graphicFrame>
      <p:sp>
        <p:nvSpPr>
          <p:cNvPr id="122949" name="Text Box 69"/>
          <p:cNvSpPr txBox="1">
            <a:spLocks noChangeArrowheads="1"/>
          </p:cNvSpPr>
          <p:nvPr/>
        </p:nvSpPr>
        <p:spPr bwMode="auto">
          <a:xfrm>
            <a:off x="3886200" y="4205288"/>
            <a:ext cx="48006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取自输出电压</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电压反馈</a:t>
            </a:r>
          </a:p>
        </p:txBody>
      </p:sp>
      <p:sp>
        <p:nvSpPr>
          <p:cNvPr id="122950" name="Text Box 70"/>
          <p:cNvSpPr txBox="1">
            <a:spLocks noChangeArrowheads="1"/>
          </p:cNvSpPr>
          <p:nvPr/>
        </p:nvSpPr>
        <p:spPr bwMode="auto">
          <a:xfrm>
            <a:off x="609600" y="4800600"/>
            <a:ext cx="8153400" cy="1031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i="0" dirty="0">
                <a:solidFill>
                  <a:srgbClr val="003399"/>
                </a:solidFill>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反馈信号与输入信号在输入端以电流的形式比较</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并联反馈</a:t>
            </a:r>
          </a:p>
        </p:txBody>
      </p:sp>
      <p:sp>
        <p:nvSpPr>
          <p:cNvPr id="122951" name="Text Box 71"/>
          <p:cNvSpPr txBox="1">
            <a:spLocks noChangeArrowheads="1"/>
          </p:cNvSpPr>
          <p:nvPr/>
        </p:nvSpPr>
        <p:spPr bwMode="auto">
          <a:xfrm>
            <a:off x="304800" y="5805488"/>
            <a:ext cx="62484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003399"/>
                </a:solidFill>
                <a:effectLst>
                  <a:outerShdw blurRad="38100" dist="38100" dir="2700000" algn="tl">
                    <a:srgbClr val="DDDDDD"/>
                  </a:outerShdw>
                </a:effectLst>
              </a:rPr>
              <a:t>   </a:t>
            </a:r>
            <a:r>
              <a:rPr lang="zh-CN" altLang="en-US" sz="2800" i="0">
                <a:solidFill>
                  <a:srgbClr val="CC0000"/>
                </a:solidFill>
                <a:effectLst>
                  <a:outerShdw blurRad="38100" dist="38100" dir="2700000" algn="tl">
                    <a:srgbClr val="DDDDDD"/>
                  </a:outerShdw>
                </a:effectLst>
              </a:rPr>
              <a:t>特点：</a:t>
            </a:r>
            <a:r>
              <a:rPr lang="zh-CN" altLang="en-US" sz="2800" i="0">
                <a:solidFill>
                  <a:schemeClr val="tx2"/>
                </a:solidFill>
                <a:effectLst>
                  <a:outerShdw blurRad="38100" dist="38100" dir="2700000" algn="tl">
                    <a:srgbClr val="DDDDDD"/>
                  </a:outerShdw>
                </a:effectLst>
              </a:rPr>
              <a:t>输入电阻低、输出电阻低</a:t>
            </a:r>
            <a:endParaRPr lang="zh-CN" altLang="en-US" sz="2800" i="0" baseline="-25000">
              <a:solidFill>
                <a:srgbClr val="003399"/>
              </a:solidFill>
              <a:effectLst>
                <a:outerShdw blurRad="38100" dist="38100" dir="2700000" algn="tl">
                  <a:srgbClr val="DDDDDD"/>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43"/>
                                        </p:tgtEl>
                                        <p:attrNameLst>
                                          <p:attrName>style.visibility</p:attrName>
                                        </p:attrNameLst>
                                      </p:cBhvr>
                                      <p:to>
                                        <p:strVal val="visible"/>
                                      </p:to>
                                    </p:set>
                                    <p:animEffect transition="in" filter="wipe(left)">
                                      <p:cBhvr>
                                        <p:cTn id="17" dur="500"/>
                                        <p:tgtEl>
                                          <p:spTgt spid="1229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42"/>
                                        </p:tgtEl>
                                        <p:attrNameLst>
                                          <p:attrName>style.visibility</p:attrName>
                                        </p:attrNameLst>
                                      </p:cBhvr>
                                      <p:to>
                                        <p:strVal val="visible"/>
                                      </p:to>
                                    </p:set>
                                    <p:animEffect transition="in" filter="blinds(horizontal)">
                                      <p:cBhvr>
                                        <p:cTn id="22" dur="500"/>
                                        <p:tgtEl>
                                          <p:spTgt spid="12294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2941"/>
                                        </p:tgtEl>
                                        <p:attrNameLst>
                                          <p:attrName>style.visibility</p:attrName>
                                        </p:attrNameLst>
                                      </p:cBhvr>
                                      <p:to>
                                        <p:strVal val="visible"/>
                                      </p:to>
                                    </p:set>
                                    <p:animEffect transition="in" filter="box(out)">
                                      <p:cBhvr>
                                        <p:cTn id="27" dur="500"/>
                                        <p:tgtEl>
                                          <p:spTgt spid="1229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45"/>
                                        </p:tgtEl>
                                        <p:attrNameLst>
                                          <p:attrName>style.visibility</p:attrName>
                                        </p:attrNameLst>
                                      </p:cBhvr>
                                      <p:to>
                                        <p:strVal val="visible"/>
                                      </p:to>
                                    </p:set>
                                    <p:animEffect transition="in" filter="wipe(left)">
                                      <p:cBhvr>
                                        <p:cTn id="32" dur="500"/>
                                        <p:tgtEl>
                                          <p:spTgt spid="1229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944"/>
                                        </p:tgtEl>
                                        <p:attrNameLst>
                                          <p:attrName>style.visibility</p:attrName>
                                        </p:attrNameLst>
                                      </p:cBhvr>
                                      <p:to>
                                        <p:strVal val="visible"/>
                                      </p:to>
                                    </p:set>
                                    <p:animEffect transition="in" filter="wipe(left)">
                                      <p:cBhvr>
                                        <p:cTn id="42" dur="500"/>
                                        <p:tgtEl>
                                          <p:spTgt spid="1229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946"/>
                                        </p:tgtEl>
                                        <p:attrNameLst>
                                          <p:attrName>style.visibility</p:attrName>
                                        </p:attrNameLst>
                                      </p:cBhvr>
                                      <p:to>
                                        <p:strVal val="visible"/>
                                      </p:to>
                                    </p:set>
                                    <p:animEffect transition="in" filter="wipe(left)">
                                      <p:cBhvr>
                                        <p:cTn id="47" dur="500"/>
                                        <p:tgtEl>
                                          <p:spTgt spid="1229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2947"/>
                                        </p:tgtEl>
                                        <p:attrNameLst>
                                          <p:attrName>style.visibility</p:attrName>
                                        </p:attrNameLst>
                                      </p:cBhvr>
                                      <p:to>
                                        <p:strVal val="visible"/>
                                      </p:to>
                                    </p:set>
                                    <p:animEffect transition="in" filter="wipe(left)">
                                      <p:cBhvr>
                                        <p:cTn id="52" dur="500"/>
                                        <p:tgtEl>
                                          <p:spTgt spid="12294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2948"/>
                                        </p:tgtEl>
                                        <p:attrNameLst>
                                          <p:attrName>style.visibility</p:attrName>
                                        </p:attrNameLst>
                                      </p:cBhvr>
                                      <p:to>
                                        <p:strVal val="visible"/>
                                      </p:to>
                                    </p:set>
                                    <p:animEffect transition="in" filter="wipe(left)">
                                      <p:cBhvr>
                                        <p:cTn id="57" dur="500"/>
                                        <p:tgtEl>
                                          <p:spTgt spid="1229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2949"/>
                                        </p:tgtEl>
                                        <p:attrNameLst>
                                          <p:attrName>style.visibility</p:attrName>
                                        </p:attrNameLst>
                                      </p:cBhvr>
                                      <p:to>
                                        <p:strVal val="visible"/>
                                      </p:to>
                                    </p:set>
                                    <p:animEffect transition="in" filter="wipe(left)">
                                      <p:cBhvr>
                                        <p:cTn id="62" dur="500"/>
                                        <p:tgtEl>
                                          <p:spTgt spid="1229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2950"/>
                                        </p:tgtEl>
                                        <p:attrNameLst>
                                          <p:attrName>style.visibility</p:attrName>
                                        </p:attrNameLst>
                                      </p:cBhvr>
                                      <p:to>
                                        <p:strVal val="visible"/>
                                      </p:to>
                                    </p:set>
                                    <p:animEffect transition="in" filter="wipe(left)">
                                      <p:cBhvr>
                                        <p:cTn id="67" dur="500"/>
                                        <p:tgtEl>
                                          <p:spTgt spid="1229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2951"/>
                                        </p:tgtEl>
                                        <p:attrNameLst>
                                          <p:attrName>style.visibility</p:attrName>
                                        </p:attrNameLst>
                                      </p:cBhvr>
                                      <p:to>
                                        <p:strVal val="visible"/>
                                      </p:to>
                                    </p:set>
                                    <p:animEffect transition="in" filter="wipe(left)">
                                      <p:cBhvr>
                                        <p:cTn id="72" dur="500"/>
                                        <p:tgtEl>
                                          <p:spTgt spid="12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941" grpId="0" animBg="1" autoUpdateAnimBg="0"/>
      <p:bldP spid="122942" grpId="0" autoUpdateAnimBg="0"/>
      <p:bldP spid="122943" grpId="0" autoUpdateAnimBg="0"/>
      <p:bldP spid="122944" grpId="0" autoUpdateAnimBg="0"/>
      <p:bldP spid="122945" grpId="0" autoUpdateAnimBg="0"/>
      <p:bldP spid="122946" grpId="0" autoUpdateAnimBg="0"/>
      <p:bldP spid="122947" grpId="0" autoUpdateAnimBg="0"/>
      <p:bldP spid="122949" grpId="0" autoUpdateAnimBg="0"/>
      <p:bldP spid="122950" grpId="0" autoUpdateAnimBg="0"/>
      <p:bldP spid="12295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bwMode="auto">
          <a:xfrm>
            <a:off x="533400" y="381000"/>
            <a:ext cx="5410200" cy="5334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16.2.3.2</a:t>
            </a:r>
            <a:r>
              <a:rPr lang="en-US" altLang="zh-CN"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串联电压负反馈</a:t>
            </a:r>
          </a:p>
        </p:txBody>
      </p:sp>
      <p:grpSp>
        <p:nvGrpSpPr>
          <p:cNvPr id="2" name="Group 6"/>
          <p:cNvGrpSpPr/>
          <p:nvPr/>
        </p:nvGrpSpPr>
        <p:grpSpPr bwMode="auto">
          <a:xfrm>
            <a:off x="1238250" y="1385888"/>
            <a:ext cx="1374775" cy="1419225"/>
            <a:chOff x="780" y="873"/>
            <a:chExt cx="866" cy="894"/>
          </a:xfrm>
        </p:grpSpPr>
        <p:grpSp>
          <p:nvGrpSpPr>
            <p:cNvPr id="25660" name="Group 7"/>
            <p:cNvGrpSpPr/>
            <p:nvPr/>
          </p:nvGrpSpPr>
          <p:grpSpPr bwMode="auto">
            <a:xfrm>
              <a:off x="780" y="873"/>
              <a:ext cx="664" cy="414"/>
              <a:chOff x="1020" y="969"/>
              <a:chExt cx="664" cy="414"/>
            </a:xfrm>
          </p:grpSpPr>
          <p:sp>
            <p:nvSpPr>
              <p:cNvPr id="124936" name="Rectangle 8"/>
              <p:cNvSpPr>
                <a:spLocks noChangeArrowheads="1"/>
              </p:cNvSpPr>
              <p:nvPr/>
            </p:nvSpPr>
            <p:spPr bwMode="auto">
              <a:xfrm>
                <a:off x="1440" y="1056"/>
                <a:ext cx="244"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4937" name="Rectangle 9"/>
              <p:cNvSpPr>
                <a:spLocks noChangeArrowheads="1"/>
              </p:cNvSpPr>
              <p:nvPr/>
            </p:nvSpPr>
            <p:spPr bwMode="auto">
              <a:xfrm>
                <a:off x="1020" y="1017"/>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4938" name="Rectangle 10"/>
              <p:cNvSpPr>
                <a:spLocks noChangeArrowheads="1"/>
              </p:cNvSpPr>
              <p:nvPr/>
            </p:nvSpPr>
            <p:spPr bwMode="auto">
              <a:xfrm>
                <a:off x="1169" y="969"/>
                <a:ext cx="355" cy="330"/>
              </a:xfrm>
              <a:prstGeom prst="rect">
                <a:avLst/>
              </a:prstGeom>
              <a:noFill/>
              <a:ln w="9525">
                <a:noFill/>
                <a:miter lim="800000"/>
              </a:ln>
              <a:effectLst/>
            </p:spPr>
            <p:txBody>
              <a:bodyPr wrap="none">
                <a:spAutoFit/>
              </a:bodyPr>
              <a:lstStyle/>
              <a:p>
                <a:pPr algn="ctr">
                  <a:spcBef>
                    <a:spcPct val="50000"/>
                  </a:spcBef>
                </a:pPr>
                <a:r>
                  <a:rPr lang="en-US" altLang="zh-CN" sz="2800" b="1" i="1" dirty="0" err="1">
                    <a:solidFill>
                      <a:srgbClr val="000099"/>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err="1">
                    <a:solidFill>
                      <a:srgbClr val="000099"/>
                    </a:solidFill>
                    <a:effectLst>
                      <a:outerShdw blurRad="38100" dist="38100" dir="2700000" algn="tl">
                        <a:srgbClr val="DDDDDD"/>
                      </a:outerShdw>
                    </a:effectLst>
                    <a:latin typeface="Times New Roman" panose="02020603050405020304"/>
                    <a:cs typeface="Times New Roman" panose="02020603050405020304"/>
                  </a:rPr>
                  <a:t>f</a:t>
                </a:r>
                <a:endParaRPr lang="en-US" altLang="zh-CN" sz="2800" b="1" i="1"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endParaRPr>
              </a:p>
            </p:txBody>
          </p:sp>
        </p:grpSp>
        <p:grpSp>
          <p:nvGrpSpPr>
            <p:cNvPr id="25661" name="Group 11"/>
            <p:cNvGrpSpPr/>
            <p:nvPr/>
          </p:nvGrpSpPr>
          <p:grpSpPr bwMode="auto">
            <a:xfrm>
              <a:off x="1271" y="1152"/>
              <a:ext cx="375" cy="615"/>
              <a:chOff x="1511" y="1248"/>
              <a:chExt cx="375" cy="615"/>
            </a:xfrm>
          </p:grpSpPr>
          <p:sp>
            <p:nvSpPr>
              <p:cNvPr id="124940" name="Rectangle 12"/>
              <p:cNvSpPr>
                <a:spLocks noChangeArrowheads="1"/>
              </p:cNvSpPr>
              <p:nvPr/>
            </p:nvSpPr>
            <p:spPr bwMode="auto">
              <a:xfrm>
                <a:off x="1628" y="1536"/>
                <a:ext cx="244"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4941" name="Rectangle 13"/>
              <p:cNvSpPr>
                <a:spLocks noChangeArrowheads="1"/>
              </p:cNvSpPr>
              <p:nvPr/>
            </p:nvSpPr>
            <p:spPr bwMode="auto">
              <a:xfrm>
                <a:off x="1632" y="1248"/>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4942" name="Rectangle 14"/>
              <p:cNvSpPr>
                <a:spLocks noChangeArrowheads="1"/>
              </p:cNvSpPr>
              <p:nvPr/>
            </p:nvSpPr>
            <p:spPr bwMode="auto">
              <a:xfrm>
                <a:off x="1511" y="1330"/>
                <a:ext cx="375" cy="330"/>
              </a:xfrm>
              <a:prstGeom prst="rect">
                <a:avLst/>
              </a:prstGeom>
              <a:noFill/>
              <a:ln w="9525">
                <a:noFill/>
                <a:miter lim="800000"/>
              </a:ln>
              <a:effectLst/>
            </p:spPr>
            <p:txBody>
              <a:bodyPr wrap="none">
                <a:spAutoFit/>
              </a:bodyPr>
              <a:lstStyle/>
              <a:p>
                <a:pPr algn="ctr">
                  <a:spcBef>
                    <a:spcPct val="50000"/>
                  </a:spcBef>
                </a:pPr>
                <a:r>
                  <a:rPr lang="en-US" altLang="zh-CN" sz="2800" b="1" i="1" dirty="0" err="1">
                    <a:solidFill>
                      <a:srgbClr val="000099"/>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1" i="1" baseline="-25000" dirty="0" err="1">
                    <a:solidFill>
                      <a:srgbClr val="000099"/>
                    </a:solidFill>
                    <a:effectLst>
                      <a:outerShdw blurRad="38100" dist="38100" dir="2700000" algn="tl">
                        <a:srgbClr val="DDDDDD"/>
                      </a:outerShdw>
                    </a:effectLst>
                    <a:latin typeface="Times New Roman" panose="02020603050405020304"/>
                    <a:cs typeface="Times New Roman" panose="02020603050405020304"/>
                  </a:rPr>
                  <a:t>d</a:t>
                </a:r>
                <a:endParaRPr lang="en-US" altLang="zh-CN" sz="2800" b="1" i="1" baseline="-25000" dirty="0">
                  <a:solidFill>
                    <a:srgbClr val="000099"/>
                  </a:solidFill>
                  <a:effectLst>
                    <a:outerShdw blurRad="38100" dist="38100" dir="2700000" algn="tl">
                      <a:srgbClr val="DDDDDD"/>
                    </a:outerShdw>
                  </a:effectLst>
                  <a:latin typeface="Times New Roman" panose="02020603050405020304"/>
                  <a:cs typeface="Times New Roman" panose="02020603050405020304"/>
                </a:endParaRPr>
              </a:p>
            </p:txBody>
          </p:sp>
        </p:grpSp>
      </p:grpSp>
      <p:grpSp>
        <p:nvGrpSpPr>
          <p:cNvPr id="25604" name="Group 15"/>
          <p:cNvGrpSpPr/>
          <p:nvPr/>
        </p:nvGrpSpPr>
        <p:grpSpPr bwMode="auto">
          <a:xfrm>
            <a:off x="381000" y="762000"/>
            <a:ext cx="4476750" cy="2867025"/>
            <a:chOff x="480" y="576"/>
            <a:chExt cx="2820" cy="1806"/>
          </a:xfrm>
        </p:grpSpPr>
        <p:sp>
          <p:nvSpPr>
            <p:cNvPr id="124944" name="Text Box 16"/>
            <p:cNvSpPr txBox="1">
              <a:spLocks noChangeArrowheads="1"/>
            </p:cNvSpPr>
            <p:nvPr/>
          </p:nvSpPr>
          <p:spPr bwMode="auto">
            <a:xfrm>
              <a:off x="2840" y="1575"/>
              <a:ext cx="460"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124945" name="Rectangle 17"/>
            <p:cNvSpPr>
              <a:spLocks noChangeArrowheads="1"/>
            </p:cNvSpPr>
            <p:nvPr/>
          </p:nvSpPr>
          <p:spPr bwMode="auto">
            <a:xfrm>
              <a:off x="1930" y="576"/>
              <a:ext cx="679" cy="327"/>
            </a:xfrm>
            <a:prstGeom prst="rect">
              <a:avLst/>
            </a:prstGeom>
            <a:noFill/>
            <a:ln w="9525">
              <a:noFill/>
              <a:miter lim="800000"/>
            </a:ln>
          </p:spPr>
          <p:txBody>
            <a:bodyPr>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F</a:t>
              </a:r>
            </a:p>
          </p:txBody>
        </p:sp>
        <p:sp>
          <p:nvSpPr>
            <p:cNvPr id="25618" name="Rectangle 18"/>
            <p:cNvSpPr>
              <a:spLocks noChangeArrowheads="1"/>
            </p:cNvSpPr>
            <p:nvPr/>
          </p:nvSpPr>
          <p:spPr bwMode="auto">
            <a:xfrm>
              <a:off x="1954" y="871"/>
              <a:ext cx="309" cy="97"/>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5619" name="Line 19"/>
            <p:cNvSpPr>
              <a:spLocks noChangeShapeType="1"/>
            </p:cNvSpPr>
            <p:nvPr/>
          </p:nvSpPr>
          <p:spPr bwMode="auto">
            <a:xfrm>
              <a:off x="2599" y="918"/>
              <a:ext cx="0" cy="63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4948" name="Text Box 20"/>
            <p:cNvSpPr txBox="1">
              <a:spLocks noChangeArrowheads="1"/>
            </p:cNvSpPr>
            <p:nvPr/>
          </p:nvSpPr>
          <p:spPr bwMode="auto">
            <a:xfrm>
              <a:off x="480" y="1690"/>
              <a:ext cx="368"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25621" name="Rectangle 21"/>
            <p:cNvSpPr>
              <a:spLocks noChangeArrowheads="1"/>
            </p:cNvSpPr>
            <p:nvPr/>
          </p:nvSpPr>
          <p:spPr bwMode="auto">
            <a:xfrm>
              <a:off x="1207" y="1690"/>
              <a:ext cx="309" cy="95"/>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4950" name="Text Box 22"/>
            <p:cNvSpPr txBox="1">
              <a:spLocks noChangeArrowheads="1"/>
            </p:cNvSpPr>
            <p:nvPr/>
          </p:nvSpPr>
          <p:spPr bwMode="auto">
            <a:xfrm>
              <a:off x="1171" y="1748"/>
              <a:ext cx="42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a:effectLst>
                    <a:outerShdw blurRad="38100" dist="38100" dir="2700000" algn="tl">
                      <a:srgbClr val="DDDDDD"/>
                    </a:outerShdw>
                  </a:effectLst>
                </a:rPr>
                <a:t>R</a:t>
              </a:r>
              <a:r>
                <a:rPr lang="en-US" altLang="zh-CN" sz="2800" i="0" baseline="-25000" dirty="0">
                  <a:effectLst>
                    <a:outerShdw blurRad="38100" dist="38100" dir="2700000" algn="tl">
                      <a:srgbClr val="DDDDDD"/>
                    </a:outerShdw>
                  </a:effectLst>
                </a:rPr>
                <a:t>2</a:t>
              </a:r>
              <a:endParaRPr lang="en-US" altLang="zh-CN" sz="2800" i="0" dirty="0">
                <a:effectLst>
                  <a:outerShdw blurRad="38100" dist="38100" dir="2700000" algn="tl">
                    <a:srgbClr val="DDDDDD"/>
                  </a:outerShdw>
                </a:effectLst>
              </a:endParaRPr>
            </a:p>
          </p:txBody>
        </p:sp>
        <p:sp>
          <p:nvSpPr>
            <p:cNvPr id="25623" name="Rectangle 23"/>
            <p:cNvSpPr>
              <a:spLocks noChangeArrowheads="1"/>
            </p:cNvSpPr>
            <p:nvPr/>
          </p:nvSpPr>
          <p:spPr bwMode="auto">
            <a:xfrm>
              <a:off x="1207" y="1315"/>
              <a:ext cx="309" cy="95"/>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5624" name="Line 24"/>
            <p:cNvSpPr>
              <a:spLocks noChangeShapeType="1"/>
            </p:cNvSpPr>
            <p:nvPr/>
          </p:nvSpPr>
          <p:spPr bwMode="auto">
            <a:xfrm>
              <a:off x="1680" y="918"/>
              <a:ext cx="0" cy="465"/>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4953" name="Rectangle 25"/>
            <p:cNvSpPr>
              <a:spLocks noChangeArrowheads="1"/>
            </p:cNvSpPr>
            <p:nvPr/>
          </p:nvSpPr>
          <p:spPr bwMode="auto">
            <a:xfrm>
              <a:off x="1200" y="1353"/>
              <a:ext cx="400" cy="330"/>
            </a:xfrm>
            <a:prstGeom prst="rect">
              <a:avLst/>
            </a:prstGeom>
            <a:noFill/>
            <a:ln w="9525">
              <a:noFill/>
              <a:miter lim="800000"/>
            </a:ln>
          </p:spPr>
          <p:txBody>
            <a:bodyPr wrap="none">
              <a:spAutoFit/>
            </a:bodyPr>
            <a:lstStyle/>
            <a:p>
              <a:r>
                <a:rPr lang="en-US" altLang="zh-CN" sz="2800" b="1" i="1" dirty="0" smtClean="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smtClean="0">
                  <a:effectLst>
                    <a:outerShdw blurRad="38100" dist="38100" dir="2700000" algn="tl">
                      <a:srgbClr val="DDDDDD"/>
                    </a:outerShdw>
                  </a:effectLst>
                  <a:latin typeface="Times New Roman" panose="02020603050405020304"/>
                  <a:cs typeface="Times New Roman" panose="02020603050405020304"/>
                </a:rPr>
                <a:t>1</a:t>
              </a:r>
              <a:endParaRPr lang="en-US" altLang="zh-CN" sz="2800" b="1" i="1" baseline="-25000" dirty="0">
                <a:effectLst>
                  <a:outerShdw blurRad="38100" dist="38100" dir="2700000" algn="tl">
                    <a:srgbClr val="DDDDDD"/>
                  </a:outerShdw>
                </a:effectLst>
                <a:latin typeface="Times New Roman" panose="02020603050405020304"/>
                <a:cs typeface="Times New Roman" panose="02020603050405020304"/>
              </a:endParaRPr>
            </a:p>
          </p:txBody>
        </p:sp>
        <p:sp>
          <p:nvSpPr>
            <p:cNvPr id="25626" name="Line 26"/>
            <p:cNvSpPr>
              <a:spLocks noChangeShapeType="1"/>
            </p:cNvSpPr>
            <p:nvPr/>
          </p:nvSpPr>
          <p:spPr bwMode="auto">
            <a:xfrm>
              <a:off x="2276" y="918"/>
              <a:ext cx="32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27" name="Line 27"/>
            <p:cNvSpPr>
              <a:spLocks noChangeShapeType="1"/>
            </p:cNvSpPr>
            <p:nvPr/>
          </p:nvSpPr>
          <p:spPr bwMode="auto">
            <a:xfrm flipH="1">
              <a:off x="940" y="1361"/>
              <a:ext cx="25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28" name="Line 28"/>
            <p:cNvSpPr>
              <a:spLocks noChangeShapeType="1"/>
            </p:cNvSpPr>
            <p:nvPr/>
          </p:nvSpPr>
          <p:spPr bwMode="auto">
            <a:xfrm flipH="1">
              <a:off x="864" y="1737"/>
              <a:ext cx="36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5629" name="Group 29"/>
            <p:cNvGrpSpPr/>
            <p:nvPr/>
          </p:nvGrpSpPr>
          <p:grpSpPr bwMode="auto">
            <a:xfrm>
              <a:off x="834" y="1352"/>
              <a:ext cx="178" cy="184"/>
              <a:chOff x="720" y="2736"/>
              <a:chExt cx="185" cy="192"/>
            </a:xfrm>
          </p:grpSpPr>
          <p:sp>
            <p:nvSpPr>
              <p:cNvPr id="25658" name="Line 30"/>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59" name="Line 31"/>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5630" name="Line 32"/>
            <p:cNvSpPr>
              <a:spLocks noChangeShapeType="1"/>
            </p:cNvSpPr>
            <p:nvPr/>
          </p:nvSpPr>
          <p:spPr bwMode="auto">
            <a:xfrm>
              <a:off x="1675" y="918"/>
              <a:ext cx="2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5631" name="Group 33"/>
            <p:cNvGrpSpPr/>
            <p:nvPr/>
          </p:nvGrpSpPr>
          <p:grpSpPr bwMode="auto">
            <a:xfrm>
              <a:off x="710" y="2255"/>
              <a:ext cx="173" cy="127"/>
              <a:chOff x="432" y="2832"/>
              <a:chExt cx="185" cy="96"/>
            </a:xfrm>
          </p:grpSpPr>
          <p:sp>
            <p:nvSpPr>
              <p:cNvPr id="25656" name="Line 34"/>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57" name="Line 35"/>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124964" name="Rectangle 36"/>
            <p:cNvSpPr>
              <a:spLocks noChangeArrowheads="1"/>
            </p:cNvSpPr>
            <p:nvPr/>
          </p:nvSpPr>
          <p:spPr bwMode="auto">
            <a:xfrm>
              <a:off x="504" y="1528"/>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4965" name="Rectangle 37"/>
            <p:cNvSpPr>
              <a:spLocks noChangeArrowheads="1"/>
            </p:cNvSpPr>
            <p:nvPr/>
          </p:nvSpPr>
          <p:spPr bwMode="auto">
            <a:xfrm>
              <a:off x="522" y="1979"/>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grpSp>
          <p:nvGrpSpPr>
            <p:cNvPr id="25634" name="Group 38"/>
            <p:cNvGrpSpPr/>
            <p:nvPr/>
          </p:nvGrpSpPr>
          <p:grpSpPr bwMode="auto">
            <a:xfrm>
              <a:off x="1516" y="941"/>
              <a:ext cx="1272" cy="951"/>
              <a:chOff x="1516" y="941"/>
              <a:chExt cx="1272" cy="951"/>
            </a:xfrm>
          </p:grpSpPr>
          <p:sp>
            <p:nvSpPr>
              <p:cNvPr id="25646" name="Rectangle 39" descr="40%"/>
              <p:cNvSpPr>
                <a:spLocks noChangeArrowheads="1"/>
              </p:cNvSpPr>
              <p:nvPr/>
            </p:nvSpPr>
            <p:spPr bwMode="auto">
              <a:xfrm>
                <a:off x="1862" y="1149"/>
                <a:ext cx="621" cy="743"/>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4968" name="Text Box 40"/>
              <p:cNvSpPr txBox="1">
                <a:spLocks noChangeArrowheads="1"/>
              </p:cNvSpPr>
              <p:nvPr/>
            </p:nvSpPr>
            <p:spPr bwMode="auto">
              <a:xfrm>
                <a:off x="1854" y="1535"/>
                <a:ext cx="267"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p>
            </p:txBody>
          </p:sp>
          <p:sp>
            <p:nvSpPr>
              <p:cNvPr id="124969" name="Text Box 41"/>
              <p:cNvSpPr txBox="1">
                <a:spLocks noChangeArrowheads="1"/>
              </p:cNvSpPr>
              <p:nvPr/>
            </p:nvSpPr>
            <p:spPr bwMode="auto">
              <a:xfrm>
                <a:off x="2235" y="1367"/>
                <a:ext cx="48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p>
            </p:txBody>
          </p:sp>
          <p:sp>
            <p:nvSpPr>
              <p:cNvPr id="124970" name="Text Box 42"/>
              <p:cNvSpPr txBox="1">
                <a:spLocks noChangeArrowheads="1"/>
              </p:cNvSpPr>
              <p:nvPr/>
            </p:nvSpPr>
            <p:spPr bwMode="auto">
              <a:xfrm>
                <a:off x="2114" y="1106"/>
                <a:ext cx="632"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i="0">
                  <a:effectLst>
                    <a:outerShdw blurRad="38100" dist="38100" dir="2700000" algn="tl">
                      <a:srgbClr val="DDDDDD"/>
                    </a:outerShdw>
                  </a:effectLst>
                </a:endParaRPr>
              </a:p>
            </p:txBody>
          </p:sp>
          <p:sp>
            <p:nvSpPr>
              <p:cNvPr id="25650" name="Line 43"/>
              <p:cNvSpPr>
                <a:spLocks noChangeShapeType="1"/>
              </p:cNvSpPr>
              <p:nvPr/>
            </p:nvSpPr>
            <p:spPr bwMode="auto">
              <a:xfrm>
                <a:off x="1516" y="1737"/>
                <a:ext cx="34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51" name="Line 44"/>
              <p:cNvSpPr>
                <a:spLocks noChangeShapeType="1"/>
              </p:cNvSpPr>
              <p:nvPr/>
            </p:nvSpPr>
            <p:spPr bwMode="auto">
              <a:xfrm>
                <a:off x="2483" y="1540"/>
                <a:ext cx="30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52" name="Line 45"/>
              <p:cNvSpPr>
                <a:spLocks noChangeShapeType="1"/>
              </p:cNvSpPr>
              <p:nvPr/>
            </p:nvSpPr>
            <p:spPr bwMode="auto">
              <a:xfrm>
                <a:off x="1627" y="941"/>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25653" name="Line 46"/>
              <p:cNvSpPr>
                <a:spLocks noChangeShapeType="1"/>
              </p:cNvSpPr>
              <p:nvPr/>
            </p:nvSpPr>
            <p:spPr bwMode="auto">
              <a:xfrm>
                <a:off x="1516" y="1377"/>
                <a:ext cx="34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4975" name="Text Box 47"/>
              <p:cNvSpPr txBox="1">
                <a:spLocks noChangeArrowheads="1"/>
              </p:cNvSpPr>
              <p:nvPr/>
            </p:nvSpPr>
            <p:spPr bwMode="auto">
              <a:xfrm>
                <a:off x="1862" y="1200"/>
                <a:ext cx="395"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p>
            </p:txBody>
          </p:sp>
          <p:sp>
            <p:nvSpPr>
              <p:cNvPr id="124976" name="Text Box 48"/>
              <p:cNvSpPr txBox="1">
                <a:spLocks noChangeArrowheads="1"/>
              </p:cNvSpPr>
              <p:nvPr/>
            </p:nvSpPr>
            <p:spPr bwMode="auto">
              <a:xfrm rot="5400000">
                <a:off x="1995" y="1148"/>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grpSp>
        <p:sp>
          <p:nvSpPr>
            <p:cNvPr id="25635" name="Oval 49"/>
            <p:cNvSpPr>
              <a:spLocks noChangeArrowheads="1"/>
            </p:cNvSpPr>
            <p:nvPr/>
          </p:nvSpPr>
          <p:spPr bwMode="auto">
            <a:xfrm>
              <a:off x="768" y="1690"/>
              <a:ext cx="75" cy="76"/>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5636" name="Oval 50"/>
            <p:cNvSpPr>
              <a:spLocks noChangeArrowheads="1"/>
            </p:cNvSpPr>
            <p:nvPr/>
          </p:nvSpPr>
          <p:spPr bwMode="auto">
            <a:xfrm>
              <a:off x="768" y="2191"/>
              <a:ext cx="75" cy="76"/>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25637" name="Group 51"/>
            <p:cNvGrpSpPr/>
            <p:nvPr/>
          </p:nvGrpSpPr>
          <p:grpSpPr bwMode="auto">
            <a:xfrm>
              <a:off x="2692" y="1376"/>
              <a:ext cx="463" cy="846"/>
              <a:chOff x="2476" y="1353"/>
              <a:chExt cx="386" cy="705"/>
            </a:xfrm>
          </p:grpSpPr>
          <p:sp>
            <p:nvSpPr>
              <p:cNvPr id="124980" name="Rectangle 52"/>
              <p:cNvSpPr>
                <a:spLocks noChangeArrowheads="1"/>
              </p:cNvSpPr>
              <p:nvPr/>
            </p:nvSpPr>
            <p:spPr bwMode="auto">
              <a:xfrm>
                <a:off x="2612" y="1353"/>
                <a:ext cx="203" cy="273"/>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4981" name="Rectangle 53"/>
              <p:cNvSpPr>
                <a:spLocks noChangeArrowheads="1"/>
              </p:cNvSpPr>
              <p:nvPr/>
            </p:nvSpPr>
            <p:spPr bwMode="auto">
              <a:xfrm>
                <a:off x="2544" y="1785"/>
                <a:ext cx="318" cy="273"/>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grpSp>
            <p:nvGrpSpPr>
              <p:cNvPr id="25641" name="Group 54"/>
              <p:cNvGrpSpPr/>
              <p:nvPr/>
            </p:nvGrpSpPr>
            <p:grpSpPr bwMode="auto">
              <a:xfrm>
                <a:off x="2476" y="1884"/>
                <a:ext cx="127" cy="144"/>
                <a:chOff x="2448" y="2832"/>
                <a:chExt cx="185" cy="96"/>
              </a:xfrm>
            </p:grpSpPr>
            <p:sp>
              <p:nvSpPr>
                <p:cNvPr id="25644" name="Line 55"/>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5645" name="Line 56"/>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5642" name="Rectangle 57"/>
              <p:cNvSpPr>
                <a:spLocks noChangeArrowheads="1"/>
              </p:cNvSpPr>
              <p:nvPr/>
            </p:nvSpPr>
            <p:spPr bwMode="auto">
              <a:xfrm rot="-5400000">
                <a:off x="2419" y="172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5643" name="Line 58"/>
              <p:cNvSpPr>
                <a:spLocks noChangeShapeType="1"/>
              </p:cNvSpPr>
              <p:nvPr/>
            </p:nvSpPr>
            <p:spPr bwMode="auto">
              <a:xfrm>
                <a:off x="2548" y="1492"/>
                <a:ext cx="0" cy="159"/>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124987" name="Rectangle 59"/>
            <p:cNvSpPr>
              <a:spLocks noChangeArrowheads="1"/>
            </p:cNvSpPr>
            <p:nvPr/>
          </p:nvSpPr>
          <p:spPr bwMode="auto">
            <a:xfrm>
              <a:off x="2409" y="1728"/>
              <a:ext cx="567" cy="327"/>
            </a:xfrm>
            <a:prstGeom prst="rect">
              <a:avLst/>
            </a:prstGeom>
            <a:noFill/>
            <a:ln w="9525">
              <a:noFill/>
              <a:miter lim="800000"/>
            </a:ln>
          </p:spPr>
          <p:txBody>
            <a:bodyPr>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L</a:t>
              </a:r>
            </a:p>
          </p:txBody>
        </p:sp>
      </p:grpSp>
      <p:sp>
        <p:nvSpPr>
          <p:cNvPr id="124988" name="Text Box 60"/>
          <p:cNvSpPr txBox="1">
            <a:spLocks noChangeArrowheads="1"/>
          </p:cNvSpPr>
          <p:nvPr/>
        </p:nvSpPr>
        <p:spPr bwMode="auto">
          <a:xfrm>
            <a:off x="4800600" y="1081088"/>
            <a:ext cx="3597275"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设输入电压 </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 </a:t>
            </a:r>
            <a:r>
              <a:rPr lang="zh-CN" altLang="en-US" sz="2800" i="0">
                <a:effectLst>
                  <a:outerShdw blurRad="38100" dist="38100" dir="2700000" algn="tl">
                    <a:srgbClr val="DDDDDD"/>
                  </a:outerShdw>
                </a:effectLst>
              </a:rPr>
              <a:t>为正，</a:t>
            </a:r>
          </a:p>
        </p:txBody>
      </p:sp>
      <p:sp>
        <p:nvSpPr>
          <p:cNvPr id="124989" name="Text Box 61"/>
          <p:cNvSpPr txBox="1">
            <a:spLocks noChangeArrowheads="1"/>
          </p:cNvSpPr>
          <p:nvPr/>
        </p:nvSpPr>
        <p:spPr bwMode="auto">
          <a:xfrm>
            <a:off x="4876800" y="2147888"/>
            <a:ext cx="3597275"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差值电压  </a:t>
            </a: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d</a:t>
            </a:r>
            <a:r>
              <a:rPr lang="en-US" altLang="zh-CN" sz="2800" i="0">
                <a:solidFill>
                  <a:srgbClr val="000099"/>
                </a:solidFill>
                <a:effectLst>
                  <a:outerShdw blurRad="38100" dist="38100" dir="2700000" algn="tl">
                    <a:srgbClr val="DDDDDD"/>
                  </a:outerShdw>
                </a:effectLst>
              </a:rPr>
              <a:t> =</a:t>
            </a: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 </a:t>
            </a:r>
            <a:r>
              <a:rPr lang="en-US" altLang="zh-CN" sz="2800" i="0">
                <a:solidFill>
                  <a:srgbClr val="000099"/>
                </a:solidFill>
                <a:effectLst>
                  <a:outerShdw blurRad="38100" dist="38100" dir="2700000" algn="tl">
                    <a:srgbClr val="DDDDDD"/>
                  </a:outerShdw>
                </a:effectLst>
              </a:rPr>
              <a:t>–</a:t>
            </a:r>
            <a:r>
              <a:rPr lang="en-US" altLang="zh-CN" sz="2800" i="0" baseline="-25000">
                <a:solidFill>
                  <a:srgbClr val="000099"/>
                </a:solidFill>
                <a:effectLst>
                  <a:outerShdw blurRad="38100" dist="38100" dir="2700000" algn="tl">
                    <a:srgbClr val="DDDDDD"/>
                  </a:outerShdw>
                </a:effectLst>
              </a:rPr>
              <a:t> </a:t>
            </a: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f</a:t>
            </a:r>
          </a:p>
        </p:txBody>
      </p:sp>
      <p:sp>
        <p:nvSpPr>
          <p:cNvPr id="124990" name="Text Box 62"/>
          <p:cNvSpPr txBox="1">
            <a:spLocks noChangeArrowheads="1"/>
          </p:cNvSpPr>
          <p:nvPr/>
        </p:nvSpPr>
        <p:spPr bwMode="auto">
          <a:xfrm>
            <a:off x="4800600" y="1628775"/>
            <a:ext cx="3886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各电压的实际方向如图</a:t>
            </a:r>
          </a:p>
        </p:txBody>
      </p:sp>
      <p:sp>
        <p:nvSpPr>
          <p:cNvPr id="124991" name="Text Box 63"/>
          <p:cNvSpPr txBox="1">
            <a:spLocks noChangeArrowheads="1"/>
          </p:cNvSpPr>
          <p:nvPr/>
        </p:nvSpPr>
        <p:spPr bwMode="auto">
          <a:xfrm>
            <a:off x="4953000" y="2681288"/>
            <a:ext cx="3886200" cy="1031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a:effectLst>
                  <a:outerShdw blurRad="38100" dist="38100" dir="2700000" algn="tl">
                    <a:srgbClr val="DDDDDD"/>
                  </a:outerShdw>
                </a:effectLst>
              </a:rPr>
              <a:t>u</a:t>
            </a:r>
            <a:r>
              <a:rPr lang="en-US" altLang="zh-CN" sz="2800" i="0" baseline="-25000">
                <a:solidFill>
                  <a:schemeClr val="tx2"/>
                </a:solidFill>
                <a:effectLst>
                  <a:outerShdw blurRad="38100" dist="38100" dir="2700000" algn="tl">
                    <a:srgbClr val="DDDDDD"/>
                  </a:outerShdw>
                </a:effectLst>
              </a:rPr>
              <a:t>f  </a:t>
            </a:r>
            <a:r>
              <a:rPr lang="zh-CN" altLang="en-US" sz="2800" i="0">
                <a:solidFill>
                  <a:schemeClr val="tx2"/>
                </a:solidFill>
                <a:effectLst>
                  <a:outerShdw blurRad="38100" dist="38100" dir="2700000" algn="tl">
                    <a:srgbClr val="DDDDDD"/>
                  </a:outerShdw>
                </a:effectLst>
              </a:rPr>
              <a:t>削弱了净输入电压</a:t>
            </a:r>
            <a:r>
              <a:rPr lang="en-US" altLang="zh-CN" sz="2800" i="0">
                <a:solidFill>
                  <a:schemeClr val="tx2"/>
                </a:solidFill>
                <a:effectLst>
                  <a:outerShdw blurRad="38100" dist="38100" dir="2700000" algn="tl">
                    <a:srgbClr val="DDDDDD"/>
                  </a:outerShdw>
                </a:effectLst>
              </a:rPr>
              <a:t>(</a:t>
            </a:r>
            <a:r>
              <a:rPr lang="zh-CN" altLang="en-US" sz="2800" i="0">
                <a:solidFill>
                  <a:schemeClr val="tx2"/>
                </a:solidFill>
                <a:effectLst>
                  <a:outerShdw blurRad="38100" dist="38100" dir="2700000" algn="tl">
                    <a:srgbClr val="DDDDDD"/>
                  </a:outerShdw>
                </a:effectLst>
              </a:rPr>
              <a:t>差值电压</a:t>
            </a:r>
            <a:r>
              <a:rPr lang="en-US" altLang="zh-CN" sz="2800" i="0">
                <a:solidFill>
                  <a:schemeClr val="tx2"/>
                </a:solidFill>
                <a:effectLst>
                  <a:outerShdw blurRad="38100" dist="38100" dir="2700000" algn="tl">
                    <a:srgbClr val="DDDDDD"/>
                  </a:outerShdw>
                </a:effectLst>
              </a:rPr>
              <a:t>)</a:t>
            </a:r>
            <a:r>
              <a:rPr lang="en-US" altLang="zh-CN" sz="2800" i="0">
                <a:solidFill>
                  <a:srgbClr val="003399"/>
                </a:solidFill>
                <a:effectLst>
                  <a:outerShdw blurRad="38100" dist="38100" dir="2700000" algn="tl">
                    <a:srgbClr val="DDDDDD"/>
                  </a:outerShdw>
                </a:effectLst>
              </a:rPr>
              <a:t> </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负反馈</a:t>
            </a:r>
          </a:p>
        </p:txBody>
      </p:sp>
      <p:sp>
        <p:nvSpPr>
          <p:cNvPr id="124992" name="Text Box 64"/>
          <p:cNvSpPr txBox="1">
            <a:spLocks noChangeArrowheads="1"/>
          </p:cNvSpPr>
          <p:nvPr/>
        </p:nvSpPr>
        <p:spPr bwMode="auto">
          <a:xfrm>
            <a:off x="457200" y="3671888"/>
            <a:ext cx="16764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反馈电压</a:t>
            </a:r>
            <a:endParaRPr lang="zh-CN" altLang="en-US" sz="2800" i="0" baseline="-25000">
              <a:solidFill>
                <a:srgbClr val="000099"/>
              </a:solidFill>
              <a:effectLst>
                <a:outerShdw blurRad="38100" dist="38100" dir="2700000" algn="tl">
                  <a:srgbClr val="DDDDDD"/>
                </a:outerShdw>
              </a:effectLst>
            </a:endParaRPr>
          </a:p>
        </p:txBody>
      </p:sp>
      <p:graphicFrame>
        <p:nvGraphicFramePr>
          <p:cNvPr id="124993" name="Object 65"/>
          <p:cNvGraphicFramePr>
            <a:graphicFrameLocks noChangeAspect="1"/>
          </p:cNvGraphicFramePr>
          <p:nvPr/>
        </p:nvGraphicFramePr>
        <p:xfrm>
          <a:off x="2101850" y="3454400"/>
          <a:ext cx="2317750" cy="1041400"/>
        </p:xfrm>
        <a:graphic>
          <a:graphicData uri="http://schemas.openxmlformats.org/presentationml/2006/ole">
            <mc:AlternateContent xmlns:mc="http://schemas.openxmlformats.org/markup-compatibility/2006">
              <mc:Choice xmlns:v="urn:schemas-microsoft-com:vml" Requires="v">
                <p:oleObj spid="_x0000_s25713" name="公式" r:id="rId3" imgW="1143000" imgH="393700" progId="Equation.3">
                  <p:embed/>
                </p:oleObj>
              </mc:Choice>
              <mc:Fallback>
                <p:oleObj name="公式" r:id="rId3" imgW="1143000" imgH="393700" progId="Equation.3">
                  <p:embed/>
                  <p:pic>
                    <p:nvPicPr>
                      <p:cNvPr id="0" name="图片 25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850" y="3454400"/>
                        <a:ext cx="2317750" cy="1041400"/>
                      </a:xfrm>
                      <a:prstGeom prst="rect">
                        <a:avLst/>
                      </a:prstGeom>
                      <a:noFill/>
                      <a:ln>
                        <a:noFill/>
                      </a:ln>
                      <a:effectLst/>
                    </p:spPr>
                  </p:pic>
                </p:oleObj>
              </mc:Fallback>
            </mc:AlternateContent>
          </a:graphicData>
        </a:graphic>
      </p:graphicFrame>
      <p:sp>
        <p:nvSpPr>
          <p:cNvPr id="124994" name="Text Box 66"/>
          <p:cNvSpPr txBox="1">
            <a:spLocks noChangeArrowheads="1"/>
          </p:cNvSpPr>
          <p:nvPr/>
        </p:nvSpPr>
        <p:spPr bwMode="auto">
          <a:xfrm>
            <a:off x="4343400" y="3748088"/>
            <a:ext cx="44958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取自输出电压</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电压反馈</a:t>
            </a:r>
          </a:p>
        </p:txBody>
      </p:sp>
      <p:sp>
        <p:nvSpPr>
          <p:cNvPr id="124995" name="Text Box 67"/>
          <p:cNvSpPr txBox="1">
            <a:spLocks noChangeArrowheads="1"/>
          </p:cNvSpPr>
          <p:nvPr/>
        </p:nvSpPr>
        <p:spPr bwMode="auto">
          <a:xfrm>
            <a:off x="381000" y="4464050"/>
            <a:ext cx="8305800" cy="1031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i="0" dirty="0">
                <a:solidFill>
                  <a:schemeClr val="tx2"/>
                </a:solidFill>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反馈信号与输入信号在输入端以电压的形式比较</a:t>
            </a:r>
            <a:r>
              <a:rPr lang="zh-CN" altLang="en-US" sz="2800" i="0" dirty="0">
                <a:solidFill>
                  <a:srgbClr val="003399"/>
                </a:solidFill>
                <a:effectLst>
                  <a:outerShdw blurRad="38100" dist="38100" dir="2700000" algn="tl">
                    <a:srgbClr val="DDDDDD"/>
                  </a:outerShdw>
                </a:effectLst>
              </a:rPr>
              <a:t> </a:t>
            </a:r>
          </a:p>
          <a:p>
            <a:pPr eaLnBrk="1" hangingPunct="1">
              <a:lnSpc>
                <a:spcPct val="110000"/>
              </a:lnSpc>
            </a:pP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串联反馈</a:t>
            </a:r>
          </a:p>
        </p:txBody>
      </p:sp>
      <p:sp>
        <p:nvSpPr>
          <p:cNvPr id="124996" name="Text Box 68"/>
          <p:cNvSpPr txBox="1">
            <a:spLocks noChangeArrowheads="1"/>
          </p:cNvSpPr>
          <p:nvPr/>
        </p:nvSpPr>
        <p:spPr bwMode="auto">
          <a:xfrm>
            <a:off x="457200" y="5500688"/>
            <a:ext cx="79248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solidFill>
                  <a:srgbClr val="003399"/>
                </a:solidFill>
                <a:effectLst>
                  <a:outerShdw blurRad="38100" dist="38100" dir="2700000" algn="tl">
                    <a:srgbClr val="DDDDDD"/>
                  </a:outerShdw>
                </a:effectLst>
              </a:rPr>
              <a:t>   </a:t>
            </a:r>
            <a:r>
              <a:rPr lang="zh-CN" altLang="en-US" sz="2800" i="0" dirty="0">
                <a:solidFill>
                  <a:srgbClr val="CC0000"/>
                </a:solidFill>
                <a:effectLst>
                  <a:outerShdw blurRad="38100" dist="38100" dir="2700000" algn="tl">
                    <a:srgbClr val="DDDDDD"/>
                  </a:outerShdw>
                </a:effectLst>
              </a:rPr>
              <a:t>特点：</a:t>
            </a:r>
            <a:r>
              <a:rPr lang="zh-CN" altLang="en-US" sz="2800" i="0" dirty="0">
                <a:solidFill>
                  <a:schemeClr val="tx2"/>
                </a:solidFill>
                <a:effectLst>
                  <a:outerShdw blurRad="38100" dist="38100" dir="2700000" algn="tl">
                    <a:srgbClr val="DDDDDD"/>
                  </a:outerShdw>
                </a:effectLst>
              </a:rPr>
              <a:t>输入电阻高、输出电阻低</a:t>
            </a:r>
            <a:endParaRPr lang="zh-CN" altLang="en-US" sz="2800" i="0" baseline="-25000" dirty="0">
              <a:solidFill>
                <a:srgbClr val="003399"/>
              </a:solidFill>
              <a:effectLst>
                <a:outerShdw blurRad="38100" dist="38100" dir="2700000" algn="tl">
                  <a:srgbClr val="DDDDDD"/>
                </a:outerShdw>
              </a:effectLst>
            </a:endParaRPr>
          </a:p>
        </p:txBody>
      </p:sp>
      <p:sp>
        <p:nvSpPr>
          <p:cNvPr id="124997" name="Rectangle 69"/>
          <p:cNvSpPr>
            <a:spLocks noChangeArrowheads="1"/>
          </p:cNvSpPr>
          <p:nvPr/>
        </p:nvSpPr>
        <p:spPr bwMode="auto">
          <a:xfrm>
            <a:off x="685800" y="2544763"/>
            <a:ext cx="496888" cy="579437"/>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24998" name="Rectangle 70"/>
          <p:cNvSpPr>
            <a:spLocks noChangeArrowheads="1"/>
          </p:cNvSpPr>
          <p:nvPr/>
        </p:nvSpPr>
        <p:spPr bwMode="auto">
          <a:xfrm>
            <a:off x="3846513" y="1782763"/>
            <a:ext cx="496887" cy="579437"/>
          </a:xfrm>
          <a:prstGeom prst="rect">
            <a:avLst/>
          </a:prstGeom>
          <a:noFill/>
          <a:ln w="9525">
            <a:noFill/>
            <a:miter lim="800000"/>
          </a:ln>
          <a:effectLst/>
        </p:spPr>
        <p:txBody>
          <a:bodyPr wrap="none">
            <a:spAutoFit/>
          </a:bodyPr>
          <a:lstStyle/>
          <a:p>
            <a:r>
              <a:rPr lang="en-US" altLang="zh-CN" sz="3200" i="0">
                <a:solidFill>
                  <a:srgbClr val="FF0000"/>
                </a:solidFill>
                <a:effectLst>
                  <a:outerShdw blurRad="38100" dist="38100" dir="2700000" algn="tl">
                    <a:srgbClr val="DDDDDD"/>
                  </a:outerShdw>
                </a:effectLst>
                <a:latin typeface="Times New Roman" panose="02020603050405020304" charset="0"/>
                <a:sym typeface="Symbol" panose="05050102010706020507"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88"/>
                                        </p:tgtEl>
                                        <p:attrNameLst>
                                          <p:attrName>style.visibility</p:attrName>
                                        </p:attrNameLst>
                                      </p:cBhvr>
                                      <p:to>
                                        <p:strVal val="visible"/>
                                      </p:to>
                                    </p:set>
                                    <p:animEffect transition="in" filter="wipe(left)">
                                      <p:cBhvr>
                                        <p:cTn id="7" dur="500"/>
                                        <p:tgtEl>
                                          <p:spTgt spid="124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97"/>
                                        </p:tgtEl>
                                        <p:attrNameLst>
                                          <p:attrName>style.visibility</p:attrName>
                                        </p:attrNameLst>
                                      </p:cBhvr>
                                      <p:to>
                                        <p:strVal val="visible"/>
                                      </p:to>
                                    </p:set>
                                    <p:animEffect transition="in" filter="blinds(horizontal)">
                                      <p:cBhvr>
                                        <p:cTn id="12" dur="500"/>
                                        <p:tgtEl>
                                          <p:spTgt spid="1249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998"/>
                                        </p:tgtEl>
                                        <p:attrNameLst>
                                          <p:attrName>style.visibility</p:attrName>
                                        </p:attrNameLst>
                                      </p:cBhvr>
                                      <p:to>
                                        <p:strVal val="visible"/>
                                      </p:to>
                                    </p:set>
                                    <p:animEffect transition="in" filter="blinds(horizontal)">
                                      <p:cBhvr>
                                        <p:cTn id="17" dur="500"/>
                                        <p:tgtEl>
                                          <p:spTgt spid="1249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90"/>
                                        </p:tgtEl>
                                        <p:attrNameLst>
                                          <p:attrName>style.visibility</p:attrName>
                                        </p:attrNameLst>
                                      </p:cBhvr>
                                      <p:to>
                                        <p:strVal val="visible"/>
                                      </p:to>
                                    </p:set>
                                    <p:animEffect transition="in" filter="wipe(left)">
                                      <p:cBhvr>
                                        <p:cTn id="22" dur="500"/>
                                        <p:tgtEl>
                                          <p:spTgt spid="12499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up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89"/>
                                        </p:tgtEl>
                                        <p:attrNameLst>
                                          <p:attrName>style.visibility</p:attrName>
                                        </p:attrNameLst>
                                      </p:cBhvr>
                                      <p:to>
                                        <p:strVal val="visible"/>
                                      </p:to>
                                    </p:set>
                                    <p:animEffect transition="in" filter="wipe(left)">
                                      <p:cBhvr>
                                        <p:cTn id="32" dur="500"/>
                                        <p:tgtEl>
                                          <p:spTgt spid="1249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991"/>
                                        </p:tgtEl>
                                        <p:attrNameLst>
                                          <p:attrName>style.visibility</p:attrName>
                                        </p:attrNameLst>
                                      </p:cBhvr>
                                      <p:to>
                                        <p:strVal val="visible"/>
                                      </p:to>
                                    </p:set>
                                    <p:animEffect transition="in" filter="wipe(left)">
                                      <p:cBhvr>
                                        <p:cTn id="37" dur="500"/>
                                        <p:tgtEl>
                                          <p:spTgt spid="1249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4992"/>
                                        </p:tgtEl>
                                        <p:attrNameLst>
                                          <p:attrName>style.visibility</p:attrName>
                                        </p:attrNameLst>
                                      </p:cBhvr>
                                      <p:to>
                                        <p:strVal val="visible"/>
                                      </p:to>
                                    </p:set>
                                    <p:animEffect transition="in" filter="wipe(left)">
                                      <p:cBhvr>
                                        <p:cTn id="42" dur="500"/>
                                        <p:tgtEl>
                                          <p:spTgt spid="1249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4993"/>
                                        </p:tgtEl>
                                        <p:attrNameLst>
                                          <p:attrName>style.visibility</p:attrName>
                                        </p:attrNameLst>
                                      </p:cBhvr>
                                      <p:to>
                                        <p:strVal val="visible"/>
                                      </p:to>
                                    </p:set>
                                    <p:animEffect transition="in" filter="wipe(left)">
                                      <p:cBhvr>
                                        <p:cTn id="47" dur="500"/>
                                        <p:tgtEl>
                                          <p:spTgt spid="12499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4994"/>
                                        </p:tgtEl>
                                        <p:attrNameLst>
                                          <p:attrName>style.visibility</p:attrName>
                                        </p:attrNameLst>
                                      </p:cBhvr>
                                      <p:to>
                                        <p:strVal val="visible"/>
                                      </p:to>
                                    </p:set>
                                    <p:animEffect transition="in" filter="wipe(left)">
                                      <p:cBhvr>
                                        <p:cTn id="52" dur="500"/>
                                        <p:tgtEl>
                                          <p:spTgt spid="12499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4995"/>
                                        </p:tgtEl>
                                        <p:attrNameLst>
                                          <p:attrName>style.visibility</p:attrName>
                                        </p:attrNameLst>
                                      </p:cBhvr>
                                      <p:to>
                                        <p:strVal val="visible"/>
                                      </p:to>
                                    </p:set>
                                    <p:animEffect transition="in" filter="wipe(left)">
                                      <p:cBhvr>
                                        <p:cTn id="57" dur="500"/>
                                        <p:tgtEl>
                                          <p:spTgt spid="1249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4996"/>
                                        </p:tgtEl>
                                        <p:attrNameLst>
                                          <p:attrName>style.visibility</p:attrName>
                                        </p:attrNameLst>
                                      </p:cBhvr>
                                      <p:to>
                                        <p:strVal val="visible"/>
                                      </p:to>
                                    </p:set>
                                    <p:animEffect transition="in" filter="wipe(left)">
                                      <p:cBhvr>
                                        <p:cTn id="62" dur="500"/>
                                        <p:tgtEl>
                                          <p:spTgt spid="12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88" grpId="0" autoUpdateAnimBg="0"/>
      <p:bldP spid="124989" grpId="0" autoUpdateAnimBg="0"/>
      <p:bldP spid="124990" grpId="0" autoUpdateAnimBg="0"/>
      <p:bldP spid="124991" grpId="0" autoUpdateAnimBg="0"/>
      <p:bldP spid="124992" grpId="0" autoUpdateAnimBg="0"/>
      <p:bldP spid="124994" grpId="0" autoUpdateAnimBg="0"/>
      <p:bldP spid="124995" grpId="0" autoUpdateAnimBg="0"/>
      <p:bldP spid="124996" grpId="0" autoUpdateAnimBg="0"/>
      <p:bldP spid="124997" grpId="0" autoUpdateAnimBg="0"/>
      <p:bldP spid="12499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bwMode="auto">
          <a:xfrm>
            <a:off x="533400" y="304800"/>
            <a:ext cx="5410200" cy="5334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16.2.3.3</a:t>
            </a:r>
            <a:r>
              <a:rPr lang="en-US" altLang="zh-CN"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串联电流负反馈</a:t>
            </a:r>
          </a:p>
        </p:txBody>
      </p:sp>
      <p:grpSp>
        <p:nvGrpSpPr>
          <p:cNvPr id="26627" name="Group 6"/>
          <p:cNvGrpSpPr/>
          <p:nvPr/>
        </p:nvGrpSpPr>
        <p:grpSpPr bwMode="auto">
          <a:xfrm>
            <a:off x="685800" y="1033463"/>
            <a:ext cx="3733800" cy="2624137"/>
            <a:chOff x="432" y="651"/>
            <a:chExt cx="2352" cy="1653"/>
          </a:xfrm>
        </p:grpSpPr>
        <p:sp>
          <p:nvSpPr>
            <p:cNvPr id="125959" name="Text Box 7"/>
            <p:cNvSpPr txBox="1">
              <a:spLocks noChangeArrowheads="1"/>
            </p:cNvSpPr>
            <p:nvPr/>
          </p:nvSpPr>
          <p:spPr bwMode="auto">
            <a:xfrm>
              <a:off x="2400" y="1113"/>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26651" name="Line 8"/>
            <p:cNvSpPr>
              <a:spLocks noChangeShapeType="1"/>
            </p:cNvSpPr>
            <p:nvPr/>
          </p:nvSpPr>
          <p:spPr bwMode="auto">
            <a:xfrm>
              <a:off x="2688" y="651"/>
              <a:ext cx="0" cy="110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5961" name="Text Box 9"/>
            <p:cNvSpPr txBox="1">
              <a:spLocks noChangeArrowheads="1"/>
            </p:cNvSpPr>
            <p:nvPr/>
          </p:nvSpPr>
          <p:spPr bwMode="auto">
            <a:xfrm>
              <a:off x="432" y="1305"/>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26653" name="Rectangle 10"/>
            <p:cNvSpPr>
              <a:spLocks noChangeArrowheads="1"/>
            </p:cNvSpPr>
            <p:nvPr/>
          </p:nvSpPr>
          <p:spPr bwMode="auto">
            <a:xfrm>
              <a:off x="912" y="1296"/>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5963" name="Text Box 11"/>
            <p:cNvSpPr txBox="1">
              <a:spLocks noChangeArrowheads="1"/>
            </p:cNvSpPr>
            <p:nvPr/>
          </p:nvSpPr>
          <p:spPr bwMode="auto">
            <a:xfrm>
              <a:off x="895" y="1344"/>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r>
                <a:rPr lang="en-US" altLang="zh-CN" sz="2800" i="0" baseline="-25000">
                  <a:effectLst>
                    <a:outerShdw blurRad="38100" dist="38100" dir="2700000" algn="tl">
                      <a:srgbClr val="DDDDDD"/>
                    </a:outerShdw>
                  </a:effectLst>
                </a:rPr>
                <a:t>2</a:t>
              </a:r>
              <a:endParaRPr lang="en-US" altLang="zh-CN" sz="2800" i="0">
                <a:effectLst>
                  <a:outerShdw blurRad="38100" dist="38100" dir="2700000" algn="tl">
                    <a:srgbClr val="DDDDDD"/>
                  </a:outerShdw>
                </a:effectLst>
              </a:endParaRPr>
            </a:p>
          </p:txBody>
        </p:sp>
        <p:sp>
          <p:nvSpPr>
            <p:cNvPr id="26655" name="Line 12"/>
            <p:cNvSpPr>
              <a:spLocks noChangeShapeType="1"/>
            </p:cNvSpPr>
            <p:nvPr/>
          </p:nvSpPr>
          <p:spPr bwMode="auto">
            <a:xfrm>
              <a:off x="1392" y="653"/>
              <a:ext cx="0" cy="37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5965" name="Rectangle 13"/>
            <p:cNvSpPr>
              <a:spLocks noChangeArrowheads="1"/>
            </p:cNvSpPr>
            <p:nvPr/>
          </p:nvSpPr>
          <p:spPr bwMode="auto">
            <a:xfrm>
              <a:off x="2013" y="1344"/>
              <a:ext cx="411" cy="330"/>
            </a:xfrm>
            <a:prstGeom prst="rect">
              <a:avLst/>
            </a:prstGeom>
            <a:noFill/>
            <a:ln w="9525">
              <a:noFill/>
              <a:miter lim="800000"/>
            </a:ln>
          </p:spPr>
          <p:txBody>
            <a:bodyPr wrap="none">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L</a:t>
              </a:r>
            </a:p>
          </p:txBody>
        </p:sp>
        <p:sp>
          <p:nvSpPr>
            <p:cNvPr id="26657" name="Line 14"/>
            <p:cNvSpPr>
              <a:spLocks noChangeShapeType="1"/>
            </p:cNvSpPr>
            <p:nvPr/>
          </p:nvSpPr>
          <p:spPr bwMode="auto">
            <a:xfrm>
              <a:off x="2352" y="1728"/>
              <a:ext cx="33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58" name="Line 15"/>
            <p:cNvSpPr>
              <a:spLocks noChangeShapeType="1"/>
            </p:cNvSpPr>
            <p:nvPr/>
          </p:nvSpPr>
          <p:spPr bwMode="auto">
            <a:xfrm rot="16200000" flipH="1">
              <a:off x="2266" y="1250"/>
              <a:ext cx="1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59" name="Line 16"/>
            <p:cNvSpPr>
              <a:spLocks noChangeShapeType="1"/>
            </p:cNvSpPr>
            <p:nvPr/>
          </p:nvSpPr>
          <p:spPr bwMode="auto">
            <a:xfrm flipH="1">
              <a:off x="752" y="1335"/>
              <a:ext cx="16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60" name="Line 17"/>
            <p:cNvSpPr>
              <a:spLocks noChangeShapeType="1"/>
            </p:cNvSpPr>
            <p:nvPr/>
          </p:nvSpPr>
          <p:spPr bwMode="auto">
            <a:xfrm>
              <a:off x="1392" y="653"/>
              <a:ext cx="131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6661" name="Group 18"/>
            <p:cNvGrpSpPr/>
            <p:nvPr/>
          </p:nvGrpSpPr>
          <p:grpSpPr bwMode="auto">
            <a:xfrm>
              <a:off x="624" y="1766"/>
              <a:ext cx="144" cy="106"/>
              <a:chOff x="432" y="2832"/>
              <a:chExt cx="185" cy="96"/>
            </a:xfrm>
          </p:grpSpPr>
          <p:sp>
            <p:nvSpPr>
              <p:cNvPr id="26685" name="Line 19"/>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86" name="Line 20"/>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125973" name="Rectangle 21"/>
            <p:cNvSpPr>
              <a:spLocks noChangeArrowheads="1"/>
            </p:cNvSpPr>
            <p:nvPr/>
          </p:nvSpPr>
          <p:spPr bwMode="auto">
            <a:xfrm>
              <a:off x="432" y="1161"/>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5974" name="Rectangle 22"/>
            <p:cNvSpPr>
              <a:spLocks noChangeArrowheads="1"/>
            </p:cNvSpPr>
            <p:nvPr/>
          </p:nvSpPr>
          <p:spPr bwMode="auto">
            <a:xfrm>
              <a:off x="448" y="1536"/>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26664" name="Rectangle 23" descr="40%"/>
            <p:cNvSpPr>
              <a:spLocks noChangeArrowheads="1"/>
            </p:cNvSpPr>
            <p:nvPr/>
          </p:nvSpPr>
          <p:spPr bwMode="auto">
            <a:xfrm>
              <a:off x="1543" y="845"/>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5976" name="Text Box 24"/>
            <p:cNvSpPr txBox="1">
              <a:spLocks noChangeArrowheads="1"/>
            </p:cNvSpPr>
            <p:nvPr/>
          </p:nvSpPr>
          <p:spPr bwMode="auto">
            <a:xfrm>
              <a:off x="1536" y="1168"/>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25977" name="Text Box 25"/>
            <p:cNvSpPr txBox="1">
              <a:spLocks noChangeArrowheads="1"/>
            </p:cNvSpPr>
            <p:nvPr/>
          </p:nvSpPr>
          <p:spPr bwMode="auto">
            <a:xfrm>
              <a:off x="1824" y="1027"/>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25978" name="Text Box 26"/>
            <p:cNvSpPr txBox="1">
              <a:spLocks noChangeArrowheads="1"/>
            </p:cNvSpPr>
            <p:nvPr/>
          </p:nvSpPr>
          <p:spPr bwMode="auto">
            <a:xfrm>
              <a:off x="1795" y="809"/>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b="0" i="0">
                <a:effectLst>
                  <a:outerShdw blurRad="38100" dist="38100" dir="2700000" algn="tl">
                    <a:srgbClr val="DDDDDD"/>
                  </a:outerShdw>
                </a:effectLst>
              </a:endParaRPr>
            </a:p>
          </p:txBody>
        </p:sp>
        <p:sp>
          <p:nvSpPr>
            <p:cNvPr id="26668" name="Line 27"/>
            <p:cNvSpPr>
              <a:spLocks noChangeShapeType="1"/>
            </p:cNvSpPr>
            <p:nvPr/>
          </p:nvSpPr>
          <p:spPr bwMode="auto">
            <a:xfrm>
              <a:off x="1175" y="1335"/>
              <a:ext cx="38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69" name="Line 28"/>
            <p:cNvSpPr>
              <a:spLocks noChangeShapeType="1"/>
            </p:cNvSpPr>
            <p:nvPr/>
          </p:nvSpPr>
          <p:spPr bwMode="auto">
            <a:xfrm>
              <a:off x="2079" y="1171"/>
              <a:ext cx="28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70" name="Line 29"/>
            <p:cNvSpPr>
              <a:spLocks noChangeShapeType="1"/>
            </p:cNvSpPr>
            <p:nvPr/>
          </p:nvSpPr>
          <p:spPr bwMode="auto">
            <a:xfrm>
              <a:off x="1389" y="672"/>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26671" name="Line 30"/>
            <p:cNvSpPr>
              <a:spLocks noChangeShapeType="1"/>
            </p:cNvSpPr>
            <p:nvPr/>
          </p:nvSpPr>
          <p:spPr bwMode="auto">
            <a:xfrm>
              <a:off x="1385" y="1008"/>
              <a:ext cx="17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5983" name="Text Box 31"/>
            <p:cNvSpPr txBox="1">
              <a:spLocks noChangeArrowheads="1"/>
            </p:cNvSpPr>
            <p:nvPr/>
          </p:nvSpPr>
          <p:spPr bwMode="auto">
            <a:xfrm>
              <a:off x="1543" y="864"/>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25984" name="Text Box 32"/>
            <p:cNvSpPr txBox="1">
              <a:spLocks noChangeArrowheads="1"/>
            </p:cNvSpPr>
            <p:nvPr/>
          </p:nvSpPr>
          <p:spPr bwMode="auto">
            <a:xfrm rot="5400000">
              <a:off x="1611" y="821"/>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sp>
          <p:nvSpPr>
            <p:cNvPr id="26674" name="Oval 33"/>
            <p:cNvSpPr>
              <a:spLocks noChangeArrowheads="1"/>
            </p:cNvSpPr>
            <p:nvPr/>
          </p:nvSpPr>
          <p:spPr bwMode="auto">
            <a:xfrm>
              <a:off x="672" y="1296"/>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6675" name="Oval 34"/>
            <p:cNvSpPr>
              <a:spLocks noChangeArrowheads="1"/>
            </p:cNvSpPr>
            <p:nvPr/>
          </p:nvSpPr>
          <p:spPr bwMode="auto">
            <a:xfrm>
              <a:off x="672" y="171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26676" name="Group 35"/>
            <p:cNvGrpSpPr/>
            <p:nvPr/>
          </p:nvGrpSpPr>
          <p:grpSpPr bwMode="auto">
            <a:xfrm>
              <a:off x="2279" y="2160"/>
              <a:ext cx="127" cy="144"/>
              <a:chOff x="2448" y="2832"/>
              <a:chExt cx="185" cy="96"/>
            </a:xfrm>
          </p:grpSpPr>
          <p:sp>
            <p:nvSpPr>
              <p:cNvPr id="26683" name="Line 36"/>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6684" name="Line 37"/>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6677" name="Rectangle 38"/>
            <p:cNvSpPr>
              <a:spLocks noChangeArrowheads="1"/>
            </p:cNvSpPr>
            <p:nvPr/>
          </p:nvSpPr>
          <p:spPr bwMode="auto">
            <a:xfrm rot="-5400000">
              <a:off x="2222" y="1997"/>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6678" name="Line 39"/>
            <p:cNvSpPr>
              <a:spLocks noChangeShapeType="1"/>
            </p:cNvSpPr>
            <p:nvPr/>
          </p:nvSpPr>
          <p:spPr bwMode="auto">
            <a:xfrm>
              <a:off x="2351" y="1605"/>
              <a:ext cx="0" cy="317"/>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6679" name="Rectangle 40"/>
            <p:cNvSpPr>
              <a:spLocks noChangeArrowheads="1"/>
            </p:cNvSpPr>
            <p:nvPr/>
          </p:nvSpPr>
          <p:spPr bwMode="auto">
            <a:xfrm rot="5400000">
              <a:off x="2226" y="1433"/>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6680" name="Line 41"/>
            <p:cNvSpPr>
              <a:spLocks noChangeShapeType="1"/>
            </p:cNvSpPr>
            <p:nvPr/>
          </p:nvSpPr>
          <p:spPr bwMode="auto">
            <a:xfrm>
              <a:off x="2112" y="1104"/>
              <a:ext cx="288"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25994" name="Text Box 42"/>
            <p:cNvSpPr txBox="1">
              <a:spLocks noChangeArrowheads="1"/>
            </p:cNvSpPr>
            <p:nvPr/>
          </p:nvSpPr>
          <p:spPr bwMode="auto">
            <a:xfrm>
              <a:off x="2112" y="768"/>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125995" name="Text Box 43"/>
            <p:cNvSpPr txBox="1">
              <a:spLocks noChangeArrowheads="1"/>
            </p:cNvSpPr>
            <p:nvPr/>
          </p:nvSpPr>
          <p:spPr bwMode="auto">
            <a:xfrm>
              <a:off x="2047" y="1881"/>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endParaRPr lang="en-US" altLang="zh-CN" sz="2800" i="0">
                <a:effectLst>
                  <a:outerShdw blurRad="38100" dist="38100" dir="2700000" algn="tl">
                    <a:srgbClr val="DDDDDD"/>
                  </a:outerShdw>
                </a:effectLst>
              </a:endParaRPr>
            </a:p>
          </p:txBody>
        </p:sp>
      </p:grpSp>
      <p:grpSp>
        <p:nvGrpSpPr>
          <p:cNvPr id="5" name="Group 44"/>
          <p:cNvGrpSpPr/>
          <p:nvPr/>
        </p:nvGrpSpPr>
        <p:grpSpPr bwMode="auto">
          <a:xfrm>
            <a:off x="1828800" y="1371600"/>
            <a:ext cx="2544763" cy="2362200"/>
            <a:chOff x="1152" y="864"/>
            <a:chExt cx="1603" cy="1488"/>
          </a:xfrm>
        </p:grpSpPr>
        <p:grpSp>
          <p:nvGrpSpPr>
            <p:cNvPr id="26641" name="Group 45"/>
            <p:cNvGrpSpPr/>
            <p:nvPr/>
          </p:nvGrpSpPr>
          <p:grpSpPr bwMode="auto">
            <a:xfrm>
              <a:off x="2400" y="1680"/>
              <a:ext cx="355" cy="672"/>
              <a:chOff x="2400" y="1680"/>
              <a:chExt cx="355" cy="672"/>
            </a:xfrm>
          </p:grpSpPr>
          <p:sp>
            <p:nvSpPr>
              <p:cNvPr id="125998" name="Rectangle 46"/>
              <p:cNvSpPr>
                <a:spLocks noChangeArrowheads="1"/>
              </p:cNvSpPr>
              <p:nvPr/>
            </p:nvSpPr>
            <p:spPr bwMode="auto">
              <a:xfrm>
                <a:off x="2448" y="1680"/>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5999" name="Rectangle 47"/>
              <p:cNvSpPr>
                <a:spLocks noChangeArrowheads="1"/>
              </p:cNvSpPr>
              <p:nvPr/>
            </p:nvSpPr>
            <p:spPr bwMode="auto">
              <a:xfrm>
                <a:off x="2400" y="2025"/>
                <a:ext cx="318"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6000" name="Text Box 48"/>
              <p:cNvSpPr txBox="1">
                <a:spLocks noChangeArrowheads="1"/>
              </p:cNvSpPr>
              <p:nvPr/>
            </p:nvSpPr>
            <p:spPr bwMode="auto">
              <a:xfrm>
                <a:off x="2448" y="1833"/>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f</a:t>
                </a:r>
              </a:p>
            </p:txBody>
          </p:sp>
        </p:grpSp>
        <p:grpSp>
          <p:nvGrpSpPr>
            <p:cNvPr id="26642" name="Group 49"/>
            <p:cNvGrpSpPr/>
            <p:nvPr/>
          </p:nvGrpSpPr>
          <p:grpSpPr bwMode="auto">
            <a:xfrm>
              <a:off x="1152" y="864"/>
              <a:ext cx="576" cy="550"/>
              <a:chOff x="1152" y="864"/>
              <a:chExt cx="576" cy="550"/>
            </a:xfrm>
          </p:grpSpPr>
          <p:grpSp>
            <p:nvGrpSpPr>
              <p:cNvPr id="26643" name="Group 50"/>
              <p:cNvGrpSpPr/>
              <p:nvPr/>
            </p:nvGrpSpPr>
            <p:grpSpPr bwMode="auto">
              <a:xfrm>
                <a:off x="1194" y="864"/>
                <a:ext cx="239" cy="550"/>
                <a:chOff x="1194" y="864"/>
                <a:chExt cx="239" cy="550"/>
              </a:xfrm>
            </p:grpSpPr>
            <p:sp>
              <p:nvSpPr>
                <p:cNvPr id="126003" name="Rectangle 51"/>
                <p:cNvSpPr>
                  <a:spLocks noChangeArrowheads="1"/>
                </p:cNvSpPr>
                <p:nvPr/>
              </p:nvSpPr>
              <p:spPr bwMode="auto">
                <a:xfrm>
                  <a:off x="1221" y="864"/>
                  <a:ext cx="212" cy="288"/>
                </a:xfrm>
                <a:prstGeom prst="rect">
                  <a:avLst/>
                </a:prstGeom>
                <a:noFill/>
                <a:ln w="9525">
                  <a:noFill/>
                  <a:miter lim="800000"/>
                </a:ln>
                <a:effectLst/>
              </p:spPr>
              <p:txBody>
                <a:bodyPr wrap="none">
                  <a:spAutoFit/>
                </a:bodyPr>
                <a:lstStyle/>
                <a:p>
                  <a:pPr algn="ctr">
                    <a:spcBef>
                      <a:spcPct val="50000"/>
                    </a:spcBef>
                  </a:pPr>
                  <a:r>
                    <a:rPr lang="en-US" altLang="zh-CN" sz="2400" i="0">
                      <a:solidFill>
                        <a:srgbClr val="FF3300"/>
                      </a:solidFill>
                      <a:effectLst>
                        <a:outerShdw blurRad="38100" dist="38100" dir="2700000" algn="tl">
                          <a:srgbClr val="DDDDDD"/>
                        </a:outerShdw>
                      </a:effectLst>
                      <a:latin typeface="Times New Roman" panose="02020603050405020304" charset="0"/>
                    </a:rPr>
                    <a:t>–</a:t>
                  </a:r>
                </a:p>
              </p:txBody>
            </p:sp>
            <p:sp>
              <p:nvSpPr>
                <p:cNvPr id="126004" name="Rectangle 52"/>
                <p:cNvSpPr>
                  <a:spLocks noChangeArrowheads="1"/>
                </p:cNvSpPr>
                <p:nvPr/>
              </p:nvSpPr>
              <p:spPr bwMode="auto">
                <a:xfrm>
                  <a:off x="1194" y="1126"/>
                  <a:ext cx="225" cy="288"/>
                </a:xfrm>
                <a:prstGeom prst="rect">
                  <a:avLst/>
                </a:prstGeom>
                <a:noFill/>
                <a:ln w="9525">
                  <a:noFill/>
                  <a:miter lim="800000"/>
                </a:ln>
                <a:effectLst/>
              </p:spPr>
              <p:txBody>
                <a:bodyPr wrap="none">
                  <a:spAutoFit/>
                </a:bodyPr>
                <a:lstStyle/>
                <a:p>
                  <a:pPr algn="ctr">
                    <a:spcBef>
                      <a:spcPct val="50000"/>
                    </a:spcBef>
                  </a:pPr>
                  <a:r>
                    <a:rPr lang="en-US" altLang="zh-CN" sz="2400" i="0">
                      <a:solidFill>
                        <a:srgbClr val="FF3300"/>
                      </a:solidFill>
                      <a:effectLst>
                        <a:outerShdw blurRad="38100" dist="38100" dir="2700000" algn="tl">
                          <a:srgbClr val="DDDDDD"/>
                        </a:outerShdw>
                      </a:effectLst>
                      <a:latin typeface="Times New Roman" panose="02020603050405020304" charset="0"/>
                    </a:rPr>
                    <a:t>+</a:t>
                  </a:r>
                </a:p>
              </p:txBody>
            </p:sp>
          </p:grpSp>
          <p:sp>
            <p:nvSpPr>
              <p:cNvPr id="126005" name="Text Box 53"/>
              <p:cNvSpPr txBox="1">
                <a:spLocks noChangeArrowheads="1"/>
              </p:cNvSpPr>
              <p:nvPr/>
            </p:nvSpPr>
            <p:spPr bwMode="auto">
              <a:xfrm>
                <a:off x="1152" y="960"/>
                <a:ext cx="576"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d</a:t>
                </a:r>
                <a:endParaRPr lang="en-US" altLang="zh-CN" sz="2800" i="0">
                  <a:solidFill>
                    <a:srgbClr val="000099"/>
                  </a:solidFill>
                  <a:effectLst>
                    <a:outerShdw blurRad="38100" dist="38100" dir="2700000" algn="tl">
                      <a:srgbClr val="DDDDDD"/>
                    </a:outerShdw>
                  </a:effectLst>
                </a:endParaRPr>
              </a:p>
            </p:txBody>
          </p:sp>
        </p:grpSp>
      </p:grpSp>
      <p:sp>
        <p:nvSpPr>
          <p:cNvPr id="126006" name="Text Box 54"/>
          <p:cNvSpPr txBox="1">
            <a:spLocks noChangeArrowheads="1"/>
          </p:cNvSpPr>
          <p:nvPr/>
        </p:nvSpPr>
        <p:spPr bwMode="auto">
          <a:xfrm>
            <a:off x="4800600" y="1081088"/>
            <a:ext cx="3597275"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设输入电压 </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a:t>
            </a:r>
            <a:r>
              <a:rPr lang="en-US" altLang="zh-CN" sz="2800" baseline="-25000">
                <a:effectLst>
                  <a:outerShdw blurRad="38100" dist="38100" dir="2700000" algn="tl">
                    <a:srgbClr val="DDDDDD"/>
                  </a:outerShdw>
                </a:effectLst>
              </a:rPr>
              <a:t> </a:t>
            </a:r>
            <a:r>
              <a:rPr lang="zh-CN" altLang="en-US" sz="2800" i="0">
                <a:effectLst>
                  <a:outerShdw blurRad="38100" dist="38100" dir="2700000" algn="tl">
                    <a:srgbClr val="DDDDDD"/>
                  </a:outerShdw>
                </a:effectLst>
              </a:rPr>
              <a:t>为正，</a:t>
            </a:r>
          </a:p>
        </p:txBody>
      </p:sp>
      <p:sp>
        <p:nvSpPr>
          <p:cNvPr id="126007" name="Text Box 55"/>
          <p:cNvSpPr txBox="1">
            <a:spLocks noChangeArrowheads="1"/>
          </p:cNvSpPr>
          <p:nvPr/>
        </p:nvSpPr>
        <p:spPr bwMode="auto">
          <a:xfrm>
            <a:off x="4876800" y="2147888"/>
            <a:ext cx="3597275"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3399"/>
                </a:solidFill>
                <a:effectLst>
                  <a:outerShdw blurRad="38100" dist="38100" dir="2700000" algn="tl">
                    <a:srgbClr val="DDDDDD"/>
                  </a:outerShdw>
                </a:effectLst>
              </a:rPr>
              <a:t>差值电压  </a:t>
            </a:r>
            <a:r>
              <a:rPr lang="en-US" altLang="zh-CN" sz="2800">
                <a:solidFill>
                  <a:srgbClr val="003399"/>
                </a:solidFill>
                <a:effectLst>
                  <a:outerShdw blurRad="38100" dist="38100" dir="2700000" algn="tl">
                    <a:srgbClr val="DDDDDD"/>
                  </a:outerShdw>
                </a:effectLst>
              </a:rPr>
              <a:t>u</a:t>
            </a:r>
            <a:r>
              <a:rPr lang="en-US" altLang="zh-CN" sz="2800" i="0" baseline="-25000">
                <a:solidFill>
                  <a:srgbClr val="003399"/>
                </a:solidFill>
                <a:effectLst>
                  <a:outerShdw blurRad="38100" dist="38100" dir="2700000" algn="tl">
                    <a:srgbClr val="DDDDDD"/>
                  </a:outerShdw>
                </a:effectLst>
              </a:rPr>
              <a:t>d</a:t>
            </a:r>
            <a:r>
              <a:rPr lang="en-US" altLang="zh-CN" sz="2800" i="0">
                <a:solidFill>
                  <a:srgbClr val="003399"/>
                </a:solidFill>
                <a:effectLst>
                  <a:outerShdw blurRad="38100" dist="38100" dir="2700000" algn="tl">
                    <a:srgbClr val="DDDDDD"/>
                  </a:outerShdw>
                </a:effectLst>
              </a:rPr>
              <a:t> =</a:t>
            </a:r>
            <a:r>
              <a:rPr lang="en-US" altLang="zh-CN" sz="2800">
                <a:solidFill>
                  <a:srgbClr val="003399"/>
                </a:solidFill>
                <a:effectLst>
                  <a:outerShdw blurRad="38100" dist="38100" dir="2700000" algn="tl">
                    <a:srgbClr val="DDDDDD"/>
                  </a:outerShdw>
                </a:effectLst>
              </a:rPr>
              <a:t>u</a:t>
            </a:r>
            <a:r>
              <a:rPr lang="en-US" altLang="zh-CN" sz="2800" i="0" baseline="-25000">
                <a:solidFill>
                  <a:srgbClr val="003399"/>
                </a:solidFill>
                <a:effectLst>
                  <a:outerShdw blurRad="38100" dist="38100" dir="2700000" algn="tl">
                    <a:srgbClr val="DDDDDD"/>
                  </a:outerShdw>
                </a:effectLst>
              </a:rPr>
              <a:t>i </a:t>
            </a:r>
            <a:r>
              <a:rPr lang="en-US" altLang="zh-CN" sz="2800" i="0">
                <a:solidFill>
                  <a:srgbClr val="003399"/>
                </a:solidFill>
                <a:effectLst>
                  <a:outerShdw blurRad="38100" dist="38100" dir="2700000" algn="tl">
                    <a:srgbClr val="DDDDDD"/>
                  </a:outerShdw>
                </a:effectLst>
              </a:rPr>
              <a:t>–</a:t>
            </a:r>
            <a:r>
              <a:rPr lang="en-US" altLang="zh-CN" sz="2800" i="0" baseline="-25000">
                <a:solidFill>
                  <a:srgbClr val="003399"/>
                </a:solidFill>
                <a:effectLst>
                  <a:outerShdw blurRad="38100" dist="38100" dir="2700000" algn="tl">
                    <a:srgbClr val="DDDDDD"/>
                  </a:outerShdw>
                </a:effectLst>
              </a:rPr>
              <a:t> </a:t>
            </a:r>
            <a:r>
              <a:rPr lang="en-US" altLang="zh-CN" sz="2800">
                <a:solidFill>
                  <a:srgbClr val="003399"/>
                </a:solidFill>
                <a:effectLst>
                  <a:outerShdw blurRad="38100" dist="38100" dir="2700000" algn="tl">
                    <a:srgbClr val="DDDDDD"/>
                  </a:outerShdw>
                </a:effectLst>
              </a:rPr>
              <a:t>u</a:t>
            </a:r>
            <a:r>
              <a:rPr lang="en-US" altLang="zh-CN" sz="2800" i="0" baseline="-25000">
                <a:solidFill>
                  <a:srgbClr val="003399"/>
                </a:solidFill>
                <a:effectLst>
                  <a:outerShdw blurRad="38100" dist="38100" dir="2700000" algn="tl">
                    <a:srgbClr val="DDDDDD"/>
                  </a:outerShdw>
                </a:effectLst>
              </a:rPr>
              <a:t>f</a:t>
            </a:r>
          </a:p>
        </p:txBody>
      </p:sp>
      <p:sp>
        <p:nvSpPr>
          <p:cNvPr id="126008" name="Text Box 56"/>
          <p:cNvSpPr txBox="1">
            <a:spLocks noChangeArrowheads="1"/>
          </p:cNvSpPr>
          <p:nvPr/>
        </p:nvSpPr>
        <p:spPr bwMode="auto">
          <a:xfrm>
            <a:off x="4800600" y="1628775"/>
            <a:ext cx="3886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各电压的实际方向如图</a:t>
            </a:r>
          </a:p>
        </p:txBody>
      </p:sp>
      <p:sp>
        <p:nvSpPr>
          <p:cNvPr id="126009" name="Text Box 57"/>
          <p:cNvSpPr txBox="1">
            <a:spLocks noChangeArrowheads="1"/>
          </p:cNvSpPr>
          <p:nvPr/>
        </p:nvSpPr>
        <p:spPr bwMode="auto">
          <a:xfrm>
            <a:off x="4953000" y="2681288"/>
            <a:ext cx="38862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err="1">
                <a:effectLst>
                  <a:outerShdw blurRad="38100" dist="38100" dir="2700000" algn="tl">
                    <a:srgbClr val="DDDDDD"/>
                  </a:outerShdw>
                </a:effectLst>
              </a:rPr>
              <a:t>u</a:t>
            </a:r>
            <a:r>
              <a:rPr lang="en-US" altLang="zh-CN" sz="2800" i="0" baseline="-25000" dirty="0" err="1">
                <a:solidFill>
                  <a:schemeClr val="tx2"/>
                </a:solidFill>
                <a:effectLst>
                  <a:outerShdw blurRad="38100" dist="38100" dir="2700000" algn="tl">
                    <a:srgbClr val="DDDDDD"/>
                  </a:outerShdw>
                </a:effectLst>
              </a:rPr>
              <a:t>f</a:t>
            </a:r>
            <a:r>
              <a:rPr lang="en-US" altLang="zh-CN" sz="2800" i="0" baseline="-25000" dirty="0">
                <a:solidFill>
                  <a:schemeClr val="tx2"/>
                </a:solidFill>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削弱了净输入电压</a:t>
            </a:r>
            <a:r>
              <a:rPr lang="en-US" altLang="zh-CN" sz="2800" i="0" dirty="0">
                <a:solidFill>
                  <a:schemeClr val="tx2"/>
                </a:solidFill>
                <a:effectLst>
                  <a:outerShdw blurRad="38100" dist="38100" dir="2700000" algn="tl">
                    <a:srgbClr val="DDDDDD"/>
                  </a:outerShdw>
                </a:effectLst>
              </a:rPr>
              <a:t>(</a:t>
            </a:r>
            <a:r>
              <a:rPr lang="zh-CN" altLang="en-US" sz="2800" i="0" dirty="0">
                <a:solidFill>
                  <a:schemeClr val="tx2"/>
                </a:solidFill>
                <a:effectLst>
                  <a:outerShdw blurRad="38100" dist="38100" dir="2700000" algn="tl">
                    <a:srgbClr val="DDDDDD"/>
                  </a:outerShdw>
                </a:effectLst>
              </a:rPr>
              <a:t>差值电压</a:t>
            </a:r>
            <a:r>
              <a:rPr lang="en-US" altLang="zh-CN" sz="2800" i="0" dirty="0">
                <a:solidFill>
                  <a:schemeClr val="tx2"/>
                </a:solidFill>
                <a:effectLst>
                  <a:outerShdw blurRad="38100" dist="38100" dir="2700000" algn="tl">
                    <a:srgbClr val="DDDDDD"/>
                  </a:outerShdw>
                </a:effectLst>
              </a:rPr>
              <a:t>)</a:t>
            </a:r>
            <a:r>
              <a:rPr lang="en-US" altLang="zh-CN" sz="2800" i="0" dirty="0">
                <a:solidFill>
                  <a:srgbClr val="003399"/>
                </a:solidFill>
                <a:effectLst>
                  <a:outerShdw blurRad="38100" dist="38100" dir="2700000" algn="tl">
                    <a:srgbClr val="DDDDDD"/>
                  </a:outerShdw>
                </a:effectLst>
              </a:rPr>
              <a:t> </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负反馈</a:t>
            </a:r>
          </a:p>
        </p:txBody>
      </p:sp>
      <p:sp>
        <p:nvSpPr>
          <p:cNvPr id="126010" name="Text Box 58"/>
          <p:cNvSpPr txBox="1">
            <a:spLocks noChangeArrowheads="1"/>
          </p:cNvSpPr>
          <p:nvPr/>
        </p:nvSpPr>
        <p:spPr bwMode="auto">
          <a:xfrm>
            <a:off x="685800" y="3595688"/>
            <a:ext cx="16764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3399"/>
                </a:solidFill>
                <a:effectLst>
                  <a:outerShdw blurRad="38100" dist="38100" dir="2700000" algn="tl">
                    <a:srgbClr val="DDDDDD"/>
                  </a:outerShdw>
                </a:effectLst>
              </a:rPr>
              <a:t>反馈电压</a:t>
            </a:r>
            <a:endParaRPr lang="zh-CN" altLang="en-US" sz="2800" i="0" baseline="-25000">
              <a:solidFill>
                <a:srgbClr val="003399"/>
              </a:solidFill>
              <a:effectLst>
                <a:outerShdw blurRad="38100" dist="38100" dir="2700000" algn="tl">
                  <a:srgbClr val="DDDDDD"/>
                </a:outerShdw>
              </a:effectLst>
            </a:endParaRPr>
          </a:p>
        </p:txBody>
      </p:sp>
      <p:sp>
        <p:nvSpPr>
          <p:cNvPr id="126011" name="Text Box 59"/>
          <p:cNvSpPr txBox="1">
            <a:spLocks noChangeArrowheads="1"/>
          </p:cNvSpPr>
          <p:nvPr/>
        </p:nvSpPr>
        <p:spPr bwMode="auto">
          <a:xfrm>
            <a:off x="3733800" y="3657600"/>
            <a:ext cx="4648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rgbClr val="003399"/>
                </a:solidFill>
                <a:effectLst>
                  <a:outerShdw blurRad="38100" dist="38100" dir="2700000" algn="tl">
                    <a:srgbClr val="DDDDDD"/>
                  </a:outerShdw>
                </a:effectLst>
              </a:rPr>
              <a:t>取自输出电流 </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电流反馈</a:t>
            </a:r>
          </a:p>
        </p:txBody>
      </p:sp>
      <p:sp>
        <p:nvSpPr>
          <p:cNvPr id="126012" name="Text Box 60"/>
          <p:cNvSpPr txBox="1">
            <a:spLocks noChangeArrowheads="1"/>
          </p:cNvSpPr>
          <p:nvPr/>
        </p:nvSpPr>
        <p:spPr bwMode="auto">
          <a:xfrm>
            <a:off x="609600" y="4129088"/>
            <a:ext cx="8229600" cy="966787"/>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
              </a:spcBef>
            </a:pPr>
            <a:r>
              <a:rPr lang="en-US" altLang="zh-CN" sz="2800" i="0" dirty="0">
                <a:solidFill>
                  <a:srgbClr val="003399"/>
                </a:solidFill>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反馈信号与输入信号在输入端以电压的形式比较</a:t>
            </a:r>
          </a:p>
          <a:p>
            <a:pPr eaLnBrk="1" hangingPunct="1">
              <a:spcBef>
                <a:spcPct val="5000"/>
              </a:spcBef>
            </a:pPr>
            <a:r>
              <a:rPr lang="zh-CN" altLang="en-US" sz="2800" i="0" dirty="0">
                <a:solidFill>
                  <a:srgbClr val="003399"/>
                </a:solidFill>
                <a:effectLst>
                  <a:outerShdw blurRad="38100" dist="38100" dir="2700000" algn="tl">
                    <a:srgbClr val="DDDDDD"/>
                  </a:outerShdw>
                </a:effectLst>
              </a:rPr>
              <a:t>  </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串联反馈</a:t>
            </a:r>
          </a:p>
        </p:txBody>
      </p:sp>
      <p:sp>
        <p:nvSpPr>
          <p:cNvPr id="126013" name="Rectangle 61"/>
          <p:cNvSpPr>
            <a:spLocks noChangeArrowheads="1"/>
          </p:cNvSpPr>
          <p:nvPr/>
        </p:nvSpPr>
        <p:spPr bwMode="auto">
          <a:xfrm>
            <a:off x="874713" y="1524000"/>
            <a:ext cx="496887" cy="579438"/>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26014" name="Rectangle 62"/>
          <p:cNvSpPr>
            <a:spLocks noChangeArrowheads="1"/>
          </p:cNvSpPr>
          <p:nvPr/>
        </p:nvSpPr>
        <p:spPr bwMode="auto">
          <a:xfrm>
            <a:off x="3733800" y="1447800"/>
            <a:ext cx="496888" cy="579438"/>
          </a:xfrm>
          <a:prstGeom prst="rect">
            <a:avLst/>
          </a:prstGeom>
          <a:noFill/>
          <a:ln w="9525">
            <a:noFill/>
            <a:miter lim="800000"/>
          </a:ln>
          <a:effectLst/>
        </p:spPr>
        <p:txBody>
          <a:bodyPr wrap="none">
            <a:spAutoFit/>
          </a:bodyPr>
          <a:lstStyle/>
          <a:p>
            <a:r>
              <a:rPr lang="en-US" altLang="zh-CN" sz="3200" i="0">
                <a:solidFill>
                  <a:srgbClr val="FF0000"/>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26015" name="Text Box 63"/>
          <p:cNvSpPr txBox="1">
            <a:spLocks noChangeArrowheads="1"/>
          </p:cNvSpPr>
          <p:nvPr/>
        </p:nvSpPr>
        <p:spPr bwMode="auto">
          <a:xfrm>
            <a:off x="2286000" y="3595688"/>
            <a:ext cx="17526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f</a:t>
            </a:r>
            <a:r>
              <a:rPr lang="en-US" altLang="zh-CN" sz="2800" i="0">
                <a:effectLst>
                  <a:outerShdw blurRad="38100" dist="38100" dir="2700000" algn="tl">
                    <a:srgbClr val="DDDDDD"/>
                  </a:outerShdw>
                </a:effectLst>
              </a:rPr>
              <a:t> =</a:t>
            </a:r>
            <a:r>
              <a:rPr lang="en-US" altLang="zh-CN" sz="2800">
                <a:effectLst>
                  <a:outerShdw blurRad="38100" dist="38100" dir="2700000" algn="tl">
                    <a:srgbClr val="DDDDDD"/>
                  </a:outerShdw>
                </a:effectLst>
              </a:rPr>
              <a:t>Ri</a:t>
            </a:r>
            <a:r>
              <a:rPr lang="en-US" altLang="zh-CN" sz="2800" i="0" baseline="-25000">
                <a:effectLst>
                  <a:outerShdw blurRad="38100" dist="38100" dir="2700000" algn="tl">
                    <a:srgbClr val="DDDDDD"/>
                  </a:outerShdw>
                </a:effectLst>
              </a:rPr>
              <a:t>o </a:t>
            </a:r>
          </a:p>
        </p:txBody>
      </p:sp>
      <p:graphicFrame>
        <p:nvGraphicFramePr>
          <p:cNvPr id="126016" name="Object 64"/>
          <p:cNvGraphicFramePr>
            <a:graphicFrameLocks noChangeAspect="1"/>
          </p:cNvGraphicFramePr>
          <p:nvPr/>
        </p:nvGraphicFramePr>
        <p:xfrm>
          <a:off x="3508375" y="4495800"/>
          <a:ext cx="1940131" cy="968375"/>
        </p:xfrm>
        <a:graphic>
          <a:graphicData uri="http://schemas.openxmlformats.org/presentationml/2006/ole">
            <mc:AlternateContent xmlns:mc="http://schemas.openxmlformats.org/markup-compatibility/2006">
              <mc:Choice xmlns:v="urn:schemas-microsoft-com:vml" Requires="v">
                <p:oleObj spid="_x0000_s26737" name="公式" r:id="rId3" imgW="977900" imgH="419100" progId="Equation.3">
                  <p:embed/>
                </p:oleObj>
              </mc:Choice>
              <mc:Fallback>
                <p:oleObj name="公式" r:id="rId3" imgW="977900" imgH="419100" progId="Equation.3">
                  <p:embed/>
                  <p:pic>
                    <p:nvPicPr>
                      <p:cNvPr id="0" name="图片 267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5" y="4495800"/>
                        <a:ext cx="1940131" cy="968375"/>
                      </a:xfrm>
                      <a:prstGeom prst="rect">
                        <a:avLst/>
                      </a:prstGeom>
                      <a:noFill/>
                      <a:ln>
                        <a:noFill/>
                      </a:ln>
                      <a:effectLst/>
                    </p:spPr>
                  </p:pic>
                </p:oleObj>
              </mc:Fallback>
            </mc:AlternateContent>
          </a:graphicData>
        </a:graphic>
      </p:graphicFrame>
      <p:sp>
        <p:nvSpPr>
          <p:cNvPr id="126017" name="Text Box 65"/>
          <p:cNvSpPr txBox="1">
            <a:spLocks noChangeArrowheads="1"/>
          </p:cNvSpPr>
          <p:nvPr/>
        </p:nvSpPr>
        <p:spPr bwMode="auto">
          <a:xfrm>
            <a:off x="762000" y="5383213"/>
            <a:ext cx="8077200" cy="966787"/>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
              </a:spcBef>
            </a:pPr>
            <a:r>
              <a:rPr lang="zh-CN" altLang="en-US" sz="2800" i="0" dirty="0">
                <a:solidFill>
                  <a:srgbClr val="CC0000"/>
                </a:solidFill>
                <a:effectLst>
                  <a:outerShdw blurRad="38100" dist="38100" dir="2700000" algn="tl">
                    <a:srgbClr val="DDDDDD"/>
                  </a:outerShdw>
                </a:effectLst>
              </a:rPr>
              <a:t>特点：</a:t>
            </a:r>
            <a:r>
              <a:rPr lang="zh-CN" altLang="en-US" sz="2800" i="0" dirty="0">
                <a:solidFill>
                  <a:schemeClr val="tx2"/>
                </a:solidFill>
                <a:effectLst>
                  <a:outerShdw blurRad="38100" dist="38100" dir="2700000" algn="tl">
                    <a:srgbClr val="DDDDDD"/>
                  </a:outerShdw>
                </a:effectLst>
              </a:rPr>
              <a:t>输出电流 </a:t>
            </a:r>
            <a:r>
              <a:rPr lang="en-US" altLang="zh-CN" sz="2800" dirty="0" err="1">
                <a:effectLst>
                  <a:outerShdw blurRad="38100" dist="38100" dir="2700000" algn="tl">
                    <a:srgbClr val="DDDDDD"/>
                  </a:outerShdw>
                </a:effectLst>
              </a:rPr>
              <a:t>i</a:t>
            </a:r>
            <a:r>
              <a:rPr lang="en-US" altLang="zh-CN" sz="2800" i="0" baseline="-25000" dirty="0" err="1">
                <a:effectLst>
                  <a:outerShdw blurRad="38100" dist="38100" dir="2700000" algn="tl">
                    <a:srgbClr val="DDDDDD"/>
                  </a:outerShdw>
                </a:effectLst>
              </a:rPr>
              <a:t>o</a:t>
            </a:r>
            <a:r>
              <a:rPr lang="en-US" altLang="zh-CN" sz="2800" i="0" baseline="-25000" dirty="0">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与负载电阻</a:t>
            </a:r>
            <a:r>
              <a:rPr lang="en-US" altLang="zh-CN" sz="2800" dirty="0">
                <a:effectLst>
                  <a:outerShdw blurRad="38100" dist="38100" dir="2700000" algn="tl">
                    <a:srgbClr val="DDDDDD"/>
                  </a:outerShdw>
                </a:effectLst>
              </a:rPr>
              <a:t>R</a:t>
            </a:r>
            <a:r>
              <a:rPr lang="en-US" altLang="zh-CN" sz="2800" i="0" baseline="-25000" dirty="0">
                <a:effectLst>
                  <a:outerShdw blurRad="38100" dist="38100" dir="2700000" algn="tl">
                    <a:srgbClr val="DDDDDD"/>
                  </a:outerShdw>
                </a:effectLst>
              </a:rPr>
              <a:t>L</a:t>
            </a:r>
            <a:r>
              <a:rPr lang="zh-CN" altLang="en-US" sz="2800" i="0" dirty="0">
                <a:solidFill>
                  <a:schemeClr val="tx2"/>
                </a:solidFill>
                <a:effectLst>
                  <a:outerShdw blurRad="38100" dist="38100" dir="2700000" algn="tl">
                    <a:srgbClr val="DDDDDD"/>
                  </a:outerShdw>
                </a:effectLst>
              </a:rPr>
              <a:t>无关</a:t>
            </a:r>
          </a:p>
          <a:p>
            <a:pPr eaLnBrk="1" hangingPunct="1">
              <a:spcBef>
                <a:spcPct val="5000"/>
              </a:spcBef>
            </a:pPr>
            <a:r>
              <a:rPr lang="zh-CN" altLang="en-US" sz="2800" i="0" dirty="0">
                <a:solidFill>
                  <a:srgbClr val="CC0000"/>
                </a:solidFill>
                <a:effectLst>
                  <a:outerShdw blurRad="38100" dist="38100" dir="2700000" algn="tl">
                    <a:srgbClr val="DDDDDD"/>
                  </a:outerShdw>
                </a:effectLst>
              </a:rPr>
              <a:t> </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同相输入恒流源电路或电压</a:t>
            </a:r>
            <a:r>
              <a:rPr lang="en-US" altLang="zh-CN" sz="2800" i="0" dirty="0">
                <a:solidFill>
                  <a:srgbClr val="CC0000"/>
                </a:solidFill>
                <a:effectLst>
                  <a:outerShdw blurRad="38100" dist="38100" dir="2700000" algn="tl">
                    <a:srgbClr val="DDDDDD"/>
                  </a:outerShdw>
                </a:effectLst>
              </a:rPr>
              <a:t>-</a:t>
            </a:r>
            <a:r>
              <a:rPr lang="zh-CN" altLang="en-US" sz="2800" i="0" dirty="0">
                <a:solidFill>
                  <a:srgbClr val="CC0000"/>
                </a:solidFill>
                <a:effectLst>
                  <a:outerShdw blurRad="38100" dist="38100" dir="2700000" algn="tl">
                    <a:srgbClr val="DDDDDD"/>
                  </a:outerShdw>
                </a:effectLst>
              </a:rPr>
              <a:t>电流变换电路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006"/>
                                        </p:tgtEl>
                                        <p:attrNameLst>
                                          <p:attrName>style.visibility</p:attrName>
                                        </p:attrNameLst>
                                      </p:cBhvr>
                                      <p:to>
                                        <p:strVal val="visible"/>
                                      </p:to>
                                    </p:set>
                                    <p:animEffect transition="in" filter="wipe(left)">
                                      <p:cBhvr>
                                        <p:cTn id="7" dur="500"/>
                                        <p:tgtEl>
                                          <p:spTgt spid="126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013"/>
                                        </p:tgtEl>
                                        <p:attrNameLst>
                                          <p:attrName>style.visibility</p:attrName>
                                        </p:attrNameLst>
                                      </p:cBhvr>
                                      <p:to>
                                        <p:strVal val="visible"/>
                                      </p:to>
                                    </p:set>
                                    <p:animEffect transition="in" filter="blinds(horizontal)">
                                      <p:cBhvr>
                                        <p:cTn id="12" dur="500"/>
                                        <p:tgtEl>
                                          <p:spTgt spid="1260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014"/>
                                        </p:tgtEl>
                                        <p:attrNameLst>
                                          <p:attrName>style.visibility</p:attrName>
                                        </p:attrNameLst>
                                      </p:cBhvr>
                                      <p:to>
                                        <p:strVal val="visible"/>
                                      </p:to>
                                    </p:set>
                                    <p:animEffect transition="in" filter="blinds(horizontal)">
                                      <p:cBhvr>
                                        <p:cTn id="17" dur="500"/>
                                        <p:tgtEl>
                                          <p:spTgt spid="1260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008"/>
                                        </p:tgtEl>
                                        <p:attrNameLst>
                                          <p:attrName>style.visibility</p:attrName>
                                        </p:attrNameLst>
                                      </p:cBhvr>
                                      <p:to>
                                        <p:strVal val="visible"/>
                                      </p:to>
                                    </p:set>
                                    <p:animEffect transition="in" filter="wipe(left)">
                                      <p:cBhvr>
                                        <p:cTn id="22" dur="500"/>
                                        <p:tgtEl>
                                          <p:spTgt spid="1260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6007"/>
                                        </p:tgtEl>
                                        <p:attrNameLst>
                                          <p:attrName>style.visibility</p:attrName>
                                        </p:attrNameLst>
                                      </p:cBhvr>
                                      <p:to>
                                        <p:strVal val="visible"/>
                                      </p:to>
                                    </p:set>
                                    <p:animEffect transition="in" filter="wipe(left)">
                                      <p:cBhvr>
                                        <p:cTn id="32" dur="500"/>
                                        <p:tgtEl>
                                          <p:spTgt spid="1260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009"/>
                                        </p:tgtEl>
                                        <p:attrNameLst>
                                          <p:attrName>style.visibility</p:attrName>
                                        </p:attrNameLst>
                                      </p:cBhvr>
                                      <p:to>
                                        <p:strVal val="visible"/>
                                      </p:to>
                                    </p:set>
                                    <p:animEffect transition="in" filter="wipe(left)">
                                      <p:cBhvr>
                                        <p:cTn id="37" dur="500"/>
                                        <p:tgtEl>
                                          <p:spTgt spid="1260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6010"/>
                                        </p:tgtEl>
                                        <p:attrNameLst>
                                          <p:attrName>style.visibility</p:attrName>
                                        </p:attrNameLst>
                                      </p:cBhvr>
                                      <p:to>
                                        <p:strVal val="visible"/>
                                      </p:to>
                                    </p:set>
                                    <p:animEffect transition="in" filter="wipe(left)">
                                      <p:cBhvr>
                                        <p:cTn id="42" dur="500"/>
                                        <p:tgtEl>
                                          <p:spTgt spid="1260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6015"/>
                                        </p:tgtEl>
                                        <p:attrNameLst>
                                          <p:attrName>style.visibility</p:attrName>
                                        </p:attrNameLst>
                                      </p:cBhvr>
                                      <p:to>
                                        <p:strVal val="visible"/>
                                      </p:to>
                                    </p:set>
                                    <p:animEffect transition="in" filter="wipe(left)">
                                      <p:cBhvr>
                                        <p:cTn id="47" dur="500"/>
                                        <p:tgtEl>
                                          <p:spTgt spid="1260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6011"/>
                                        </p:tgtEl>
                                        <p:attrNameLst>
                                          <p:attrName>style.visibility</p:attrName>
                                        </p:attrNameLst>
                                      </p:cBhvr>
                                      <p:to>
                                        <p:strVal val="visible"/>
                                      </p:to>
                                    </p:set>
                                    <p:animEffect transition="in" filter="wipe(left)">
                                      <p:cBhvr>
                                        <p:cTn id="52" dur="500"/>
                                        <p:tgtEl>
                                          <p:spTgt spid="1260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6012"/>
                                        </p:tgtEl>
                                        <p:attrNameLst>
                                          <p:attrName>style.visibility</p:attrName>
                                        </p:attrNameLst>
                                      </p:cBhvr>
                                      <p:to>
                                        <p:strVal val="visible"/>
                                      </p:to>
                                    </p:set>
                                    <p:animEffect transition="in" filter="wipe(left)">
                                      <p:cBhvr>
                                        <p:cTn id="57" dur="500"/>
                                        <p:tgtEl>
                                          <p:spTgt spid="1260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6016"/>
                                        </p:tgtEl>
                                        <p:attrNameLst>
                                          <p:attrName>style.visibility</p:attrName>
                                        </p:attrNameLst>
                                      </p:cBhvr>
                                      <p:to>
                                        <p:strVal val="visible"/>
                                      </p:to>
                                    </p:set>
                                    <p:animEffect transition="in" filter="wipe(left)">
                                      <p:cBhvr>
                                        <p:cTn id="62" dur="500"/>
                                        <p:tgtEl>
                                          <p:spTgt spid="1260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6017">
                                            <p:txEl>
                                              <p:pRg st="0" end="0"/>
                                            </p:txEl>
                                          </p:spTgt>
                                        </p:tgtEl>
                                        <p:attrNameLst>
                                          <p:attrName>style.visibility</p:attrName>
                                        </p:attrNameLst>
                                      </p:cBhvr>
                                      <p:to>
                                        <p:strVal val="visible"/>
                                      </p:to>
                                    </p:set>
                                    <p:animEffect transition="in" filter="wipe(left)">
                                      <p:cBhvr>
                                        <p:cTn id="67" dur="500"/>
                                        <p:tgtEl>
                                          <p:spTgt spid="12601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6017">
                                            <p:txEl>
                                              <p:pRg st="1" end="1"/>
                                            </p:txEl>
                                          </p:spTgt>
                                        </p:tgtEl>
                                        <p:attrNameLst>
                                          <p:attrName>style.visibility</p:attrName>
                                        </p:attrNameLst>
                                      </p:cBhvr>
                                      <p:to>
                                        <p:strVal val="visible"/>
                                      </p:to>
                                    </p:set>
                                    <p:animEffect transition="in" filter="wipe(left)">
                                      <p:cBhvr>
                                        <p:cTn id="72" dur="500"/>
                                        <p:tgtEl>
                                          <p:spTgt spid="1260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06" grpId="0" autoUpdateAnimBg="0"/>
      <p:bldP spid="126007" grpId="0" autoUpdateAnimBg="0"/>
      <p:bldP spid="126008" grpId="0" autoUpdateAnimBg="0"/>
      <p:bldP spid="126009" grpId="0" autoUpdateAnimBg="0"/>
      <p:bldP spid="126010" grpId="0" autoUpdateAnimBg="0"/>
      <p:bldP spid="126011" grpId="0" autoUpdateAnimBg="0"/>
      <p:bldP spid="126012" grpId="0" autoUpdateAnimBg="0"/>
      <p:bldP spid="126013" grpId="0" autoUpdateAnimBg="0"/>
      <p:bldP spid="126014" grpId="0" autoUpdateAnimBg="0"/>
      <p:bldP spid="126015" grpId="0" autoUpdateAnimBg="0"/>
      <p:bldP spid="12601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bwMode="auto">
          <a:xfrm>
            <a:off x="533400" y="304800"/>
            <a:ext cx="5410200" cy="5334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16.2.3.4</a:t>
            </a:r>
            <a:r>
              <a:rPr lang="en-US" altLang="zh-CN"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并联电流负反馈</a:t>
            </a:r>
          </a:p>
        </p:txBody>
      </p:sp>
      <p:grpSp>
        <p:nvGrpSpPr>
          <p:cNvPr id="27651" name="Group 71"/>
          <p:cNvGrpSpPr/>
          <p:nvPr/>
        </p:nvGrpSpPr>
        <p:grpSpPr bwMode="auto">
          <a:xfrm>
            <a:off x="655638" y="762000"/>
            <a:ext cx="3854450" cy="2995613"/>
            <a:chOff x="413" y="576"/>
            <a:chExt cx="2428" cy="1887"/>
          </a:xfrm>
        </p:grpSpPr>
        <p:sp>
          <p:nvSpPr>
            <p:cNvPr id="126983" name="Rectangle 7"/>
            <p:cNvSpPr>
              <a:spLocks noChangeArrowheads="1"/>
            </p:cNvSpPr>
            <p:nvPr/>
          </p:nvSpPr>
          <p:spPr bwMode="auto">
            <a:xfrm>
              <a:off x="1785" y="576"/>
              <a:ext cx="567" cy="327"/>
            </a:xfrm>
            <a:prstGeom prst="rect">
              <a:avLst/>
            </a:prstGeom>
            <a:noFill/>
            <a:ln w="9525">
              <a:noFill/>
              <a:miter lim="800000"/>
            </a:ln>
          </p:spPr>
          <p:txBody>
            <a:bodyPr>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F</a:t>
              </a:r>
            </a:p>
          </p:txBody>
        </p:sp>
        <p:sp>
          <p:nvSpPr>
            <p:cNvPr id="27673" name="Rectangle 8"/>
            <p:cNvSpPr>
              <a:spLocks noChangeArrowheads="1"/>
            </p:cNvSpPr>
            <p:nvPr/>
          </p:nvSpPr>
          <p:spPr bwMode="auto">
            <a:xfrm>
              <a:off x="1824" y="912"/>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7674" name="Rectangle 9"/>
            <p:cNvSpPr>
              <a:spLocks noChangeArrowheads="1"/>
            </p:cNvSpPr>
            <p:nvPr/>
          </p:nvSpPr>
          <p:spPr bwMode="auto">
            <a:xfrm>
              <a:off x="1056" y="134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6986" name="Rectangle 10"/>
            <p:cNvSpPr>
              <a:spLocks noChangeArrowheads="1"/>
            </p:cNvSpPr>
            <p:nvPr/>
          </p:nvSpPr>
          <p:spPr bwMode="auto">
            <a:xfrm>
              <a:off x="1008" y="1017"/>
              <a:ext cx="400" cy="330"/>
            </a:xfrm>
            <a:prstGeom prst="rect">
              <a:avLst/>
            </a:prstGeom>
            <a:noFill/>
            <a:ln w="9525">
              <a:noFill/>
              <a:miter lim="800000"/>
            </a:ln>
          </p:spPr>
          <p:txBody>
            <a:bodyPr wrap="none">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1</a:t>
              </a:r>
            </a:p>
          </p:txBody>
        </p:sp>
        <p:sp>
          <p:nvSpPr>
            <p:cNvPr id="27676" name="Line 11"/>
            <p:cNvSpPr>
              <a:spLocks noChangeShapeType="1"/>
            </p:cNvSpPr>
            <p:nvPr/>
          </p:nvSpPr>
          <p:spPr bwMode="auto">
            <a:xfrm>
              <a:off x="2093" y="951"/>
              <a:ext cx="74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677" name="Line 12"/>
            <p:cNvSpPr>
              <a:spLocks noChangeShapeType="1"/>
            </p:cNvSpPr>
            <p:nvPr/>
          </p:nvSpPr>
          <p:spPr bwMode="auto">
            <a:xfrm flipH="1">
              <a:off x="720" y="1392"/>
              <a:ext cx="35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7678" name="Group 13"/>
            <p:cNvGrpSpPr/>
            <p:nvPr/>
          </p:nvGrpSpPr>
          <p:grpSpPr bwMode="auto">
            <a:xfrm>
              <a:off x="824" y="1621"/>
              <a:ext cx="148" cy="153"/>
              <a:chOff x="720" y="2736"/>
              <a:chExt cx="185" cy="192"/>
            </a:xfrm>
          </p:grpSpPr>
          <p:sp>
            <p:nvSpPr>
              <p:cNvPr id="27714" name="Line 14"/>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715" name="Line 15"/>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7679" name="Line 16"/>
            <p:cNvSpPr>
              <a:spLocks noChangeShapeType="1"/>
            </p:cNvSpPr>
            <p:nvPr/>
          </p:nvSpPr>
          <p:spPr bwMode="auto">
            <a:xfrm>
              <a:off x="1488" y="941"/>
              <a:ext cx="33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680" name="Line 17"/>
            <p:cNvSpPr>
              <a:spLocks noChangeShapeType="1"/>
            </p:cNvSpPr>
            <p:nvPr/>
          </p:nvSpPr>
          <p:spPr bwMode="auto">
            <a:xfrm>
              <a:off x="2832" y="939"/>
              <a:ext cx="0" cy="107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6994" name="Text Box 18"/>
            <p:cNvSpPr txBox="1">
              <a:spLocks noChangeArrowheads="1"/>
            </p:cNvSpPr>
            <p:nvPr/>
          </p:nvSpPr>
          <p:spPr bwMode="auto">
            <a:xfrm>
              <a:off x="413" y="1593"/>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27682" name="Rectangle 19"/>
            <p:cNvSpPr>
              <a:spLocks noChangeArrowheads="1"/>
            </p:cNvSpPr>
            <p:nvPr/>
          </p:nvSpPr>
          <p:spPr bwMode="auto">
            <a:xfrm>
              <a:off x="1056" y="158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6996" name="Text Box 20"/>
            <p:cNvSpPr txBox="1">
              <a:spLocks noChangeArrowheads="1"/>
            </p:cNvSpPr>
            <p:nvPr/>
          </p:nvSpPr>
          <p:spPr bwMode="auto">
            <a:xfrm>
              <a:off x="1039" y="1632"/>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r>
                <a:rPr lang="en-US" altLang="zh-CN" sz="2800" i="0" baseline="-25000">
                  <a:effectLst>
                    <a:outerShdw blurRad="38100" dist="38100" dir="2700000" algn="tl">
                      <a:srgbClr val="DDDDDD"/>
                    </a:outerShdw>
                  </a:effectLst>
                </a:rPr>
                <a:t>2</a:t>
              </a:r>
              <a:endParaRPr lang="en-US" altLang="zh-CN" sz="2800" i="0">
                <a:effectLst>
                  <a:outerShdw blurRad="38100" dist="38100" dir="2700000" algn="tl">
                    <a:srgbClr val="DDDDDD"/>
                  </a:outerShdw>
                </a:effectLst>
              </a:endParaRPr>
            </a:p>
          </p:txBody>
        </p:sp>
        <p:sp>
          <p:nvSpPr>
            <p:cNvPr id="27684" name="Line 21"/>
            <p:cNvSpPr>
              <a:spLocks noChangeShapeType="1"/>
            </p:cNvSpPr>
            <p:nvPr/>
          </p:nvSpPr>
          <p:spPr bwMode="auto">
            <a:xfrm>
              <a:off x="1488" y="941"/>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6998" name="Rectangle 22"/>
            <p:cNvSpPr>
              <a:spLocks noChangeArrowheads="1"/>
            </p:cNvSpPr>
            <p:nvPr/>
          </p:nvSpPr>
          <p:spPr bwMode="auto">
            <a:xfrm>
              <a:off x="2157" y="1632"/>
              <a:ext cx="411" cy="330"/>
            </a:xfrm>
            <a:prstGeom prst="rect">
              <a:avLst/>
            </a:prstGeom>
            <a:noFill/>
            <a:ln w="9525">
              <a:noFill/>
              <a:miter lim="800000"/>
            </a:ln>
          </p:spPr>
          <p:txBody>
            <a:bodyPr wrap="none">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L</a:t>
              </a:r>
            </a:p>
          </p:txBody>
        </p:sp>
        <p:sp>
          <p:nvSpPr>
            <p:cNvPr id="27686" name="Line 23"/>
            <p:cNvSpPr>
              <a:spLocks noChangeShapeType="1"/>
            </p:cNvSpPr>
            <p:nvPr/>
          </p:nvSpPr>
          <p:spPr bwMode="auto">
            <a:xfrm>
              <a:off x="2496" y="2016"/>
              <a:ext cx="33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687" name="Line 24"/>
            <p:cNvSpPr>
              <a:spLocks noChangeShapeType="1"/>
            </p:cNvSpPr>
            <p:nvPr/>
          </p:nvSpPr>
          <p:spPr bwMode="auto">
            <a:xfrm rot="16200000" flipH="1">
              <a:off x="2410" y="1538"/>
              <a:ext cx="1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688" name="Line 25"/>
            <p:cNvSpPr>
              <a:spLocks noChangeShapeType="1"/>
            </p:cNvSpPr>
            <p:nvPr/>
          </p:nvSpPr>
          <p:spPr bwMode="auto">
            <a:xfrm flipH="1">
              <a:off x="896" y="1623"/>
              <a:ext cx="16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7689" name="Group 26"/>
            <p:cNvGrpSpPr/>
            <p:nvPr/>
          </p:nvGrpSpPr>
          <p:grpSpPr bwMode="auto">
            <a:xfrm>
              <a:off x="624" y="2246"/>
              <a:ext cx="144" cy="106"/>
              <a:chOff x="432" y="2832"/>
              <a:chExt cx="185" cy="96"/>
            </a:xfrm>
          </p:grpSpPr>
          <p:sp>
            <p:nvSpPr>
              <p:cNvPr id="27712" name="Line 27"/>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713" name="Line 28"/>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127005" name="Rectangle 29"/>
            <p:cNvSpPr>
              <a:spLocks noChangeArrowheads="1"/>
            </p:cNvSpPr>
            <p:nvPr/>
          </p:nvSpPr>
          <p:spPr bwMode="auto">
            <a:xfrm>
              <a:off x="432" y="1200"/>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27006" name="Rectangle 30"/>
            <p:cNvSpPr>
              <a:spLocks noChangeArrowheads="1"/>
            </p:cNvSpPr>
            <p:nvPr/>
          </p:nvSpPr>
          <p:spPr bwMode="auto">
            <a:xfrm>
              <a:off x="432" y="2064"/>
              <a:ext cx="228"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27692" name="Rectangle 31" descr="40%"/>
            <p:cNvSpPr>
              <a:spLocks noChangeArrowheads="1"/>
            </p:cNvSpPr>
            <p:nvPr/>
          </p:nvSpPr>
          <p:spPr bwMode="auto">
            <a:xfrm>
              <a:off x="1687" y="113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27008" name="Text Box 32"/>
            <p:cNvSpPr txBox="1">
              <a:spLocks noChangeArrowheads="1"/>
            </p:cNvSpPr>
            <p:nvPr/>
          </p:nvSpPr>
          <p:spPr bwMode="auto">
            <a:xfrm>
              <a:off x="1680" y="1456"/>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27009" name="Text Box 33"/>
            <p:cNvSpPr txBox="1">
              <a:spLocks noChangeArrowheads="1"/>
            </p:cNvSpPr>
            <p:nvPr/>
          </p:nvSpPr>
          <p:spPr bwMode="auto">
            <a:xfrm>
              <a:off x="1968" y="1315"/>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27010" name="Text Box 34"/>
            <p:cNvSpPr txBox="1">
              <a:spLocks noChangeArrowheads="1"/>
            </p:cNvSpPr>
            <p:nvPr/>
          </p:nvSpPr>
          <p:spPr bwMode="auto">
            <a:xfrm>
              <a:off x="1920" y="1097"/>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b="0" i="0">
                <a:effectLst>
                  <a:outerShdw blurRad="38100" dist="38100" dir="2700000" algn="tl">
                    <a:srgbClr val="DDDDDD"/>
                  </a:outerShdw>
                </a:effectLst>
              </a:endParaRPr>
            </a:p>
          </p:txBody>
        </p:sp>
        <p:sp>
          <p:nvSpPr>
            <p:cNvPr id="27696" name="Line 35"/>
            <p:cNvSpPr>
              <a:spLocks noChangeShapeType="1"/>
            </p:cNvSpPr>
            <p:nvPr/>
          </p:nvSpPr>
          <p:spPr bwMode="auto">
            <a:xfrm>
              <a:off x="1319" y="1623"/>
              <a:ext cx="38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697" name="Line 36"/>
            <p:cNvSpPr>
              <a:spLocks noChangeShapeType="1"/>
            </p:cNvSpPr>
            <p:nvPr/>
          </p:nvSpPr>
          <p:spPr bwMode="auto">
            <a:xfrm>
              <a:off x="2223" y="1459"/>
              <a:ext cx="28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698" name="Line 37"/>
            <p:cNvSpPr>
              <a:spLocks noChangeShapeType="1"/>
            </p:cNvSpPr>
            <p:nvPr/>
          </p:nvSpPr>
          <p:spPr bwMode="auto">
            <a:xfrm>
              <a:off x="1325" y="1376"/>
              <a:ext cx="38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27014" name="Text Box 38"/>
            <p:cNvSpPr txBox="1">
              <a:spLocks noChangeArrowheads="1"/>
            </p:cNvSpPr>
            <p:nvPr/>
          </p:nvSpPr>
          <p:spPr bwMode="auto">
            <a:xfrm>
              <a:off x="1687" y="1184"/>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27015" name="Text Box 39"/>
            <p:cNvSpPr txBox="1">
              <a:spLocks noChangeArrowheads="1"/>
            </p:cNvSpPr>
            <p:nvPr/>
          </p:nvSpPr>
          <p:spPr bwMode="auto">
            <a:xfrm rot="5400000">
              <a:off x="1803" y="1109"/>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sp>
          <p:nvSpPr>
            <p:cNvPr id="27701" name="Oval 40"/>
            <p:cNvSpPr>
              <a:spLocks noChangeArrowheads="1"/>
            </p:cNvSpPr>
            <p:nvPr/>
          </p:nvSpPr>
          <p:spPr bwMode="auto">
            <a:xfrm>
              <a:off x="672" y="1358"/>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7702" name="Oval 41"/>
            <p:cNvSpPr>
              <a:spLocks noChangeArrowheads="1"/>
            </p:cNvSpPr>
            <p:nvPr/>
          </p:nvSpPr>
          <p:spPr bwMode="auto">
            <a:xfrm>
              <a:off x="672" y="219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27703" name="Group 42"/>
            <p:cNvGrpSpPr/>
            <p:nvPr/>
          </p:nvGrpSpPr>
          <p:grpSpPr bwMode="auto">
            <a:xfrm>
              <a:off x="2423" y="2363"/>
              <a:ext cx="127" cy="100"/>
              <a:chOff x="2448" y="2832"/>
              <a:chExt cx="185" cy="96"/>
            </a:xfrm>
          </p:grpSpPr>
          <p:sp>
            <p:nvSpPr>
              <p:cNvPr id="27710" name="Line 43"/>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7711" name="Line 44"/>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7704" name="Rectangle 45"/>
            <p:cNvSpPr>
              <a:spLocks noChangeArrowheads="1"/>
            </p:cNvSpPr>
            <p:nvPr/>
          </p:nvSpPr>
          <p:spPr bwMode="auto">
            <a:xfrm rot="-5400000">
              <a:off x="2366" y="220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7705" name="Line 46"/>
            <p:cNvSpPr>
              <a:spLocks noChangeShapeType="1"/>
            </p:cNvSpPr>
            <p:nvPr/>
          </p:nvSpPr>
          <p:spPr bwMode="auto">
            <a:xfrm>
              <a:off x="2495" y="1893"/>
              <a:ext cx="0" cy="227"/>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7706" name="Rectangle 47"/>
            <p:cNvSpPr>
              <a:spLocks noChangeArrowheads="1"/>
            </p:cNvSpPr>
            <p:nvPr/>
          </p:nvSpPr>
          <p:spPr bwMode="auto">
            <a:xfrm rot="5400000">
              <a:off x="2370" y="172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7707" name="Line 48"/>
            <p:cNvSpPr>
              <a:spLocks noChangeShapeType="1"/>
            </p:cNvSpPr>
            <p:nvPr/>
          </p:nvSpPr>
          <p:spPr bwMode="auto">
            <a:xfrm>
              <a:off x="2256" y="1392"/>
              <a:ext cx="288"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27025" name="Text Box 49"/>
            <p:cNvSpPr txBox="1">
              <a:spLocks noChangeArrowheads="1"/>
            </p:cNvSpPr>
            <p:nvPr/>
          </p:nvSpPr>
          <p:spPr bwMode="auto">
            <a:xfrm>
              <a:off x="2256" y="1056"/>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127026" name="Text Box 50"/>
            <p:cNvSpPr txBox="1">
              <a:spLocks noChangeArrowheads="1"/>
            </p:cNvSpPr>
            <p:nvPr/>
          </p:nvSpPr>
          <p:spPr bwMode="auto">
            <a:xfrm>
              <a:off x="2191" y="2073"/>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endParaRPr lang="en-US" altLang="zh-CN" sz="2800" i="0">
                <a:effectLst>
                  <a:outerShdw blurRad="38100" dist="38100" dir="2700000" algn="tl">
                    <a:srgbClr val="DDDDDD"/>
                  </a:outerShdw>
                </a:effectLst>
              </a:endParaRPr>
            </a:p>
          </p:txBody>
        </p:sp>
      </p:grpSp>
      <p:grpSp>
        <p:nvGrpSpPr>
          <p:cNvPr id="6" name="Group 51"/>
          <p:cNvGrpSpPr/>
          <p:nvPr/>
        </p:nvGrpSpPr>
        <p:grpSpPr bwMode="auto">
          <a:xfrm>
            <a:off x="1219200" y="685800"/>
            <a:ext cx="1752600" cy="1246188"/>
            <a:chOff x="768" y="384"/>
            <a:chExt cx="1104" cy="785"/>
          </a:xfrm>
        </p:grpSpPr>
        <p:grpSp>
          <p:nvGrpSpPr>
            <p:cNvPr id="27663" name="Group 52"/>
            <p:cNvGrpSpPr/>
            <p:nvPr/>
          </p:nvGrpSpPr>
          <p:grpSpPr bwMode="auto">
            <a:xfrm>
              <a:off x="768" y="816"/>
              <a:ext cx="384" cy="353"/>
              <a:chOff x="768" y="960"/>
              <a:chExt cx="384" cy="353"/>
            </a:xfrm>
          </p:grpSpPr>
          <p:sp>
            <p:nvSpPr>
              <p:cNvPr id="27670" name="Line 53"/>
              <p:cNvSpPr>
                <a:spLocks noChangeShapeType="1"/>
              </p:cNvSpPr>
              <p:nvPr/>
            </p:nvSpPr>
            <p:spPr bwMode="auto">
              <a:xfrm>
                <a:off x="768" y="1313"/>
                <a:ext cx="24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27030" name="Text Box 54"/>
              <p:cNvSpPr txBox="1">
                <a:spLocks noChangeArrowheads="1"/>
              </p:cNvSpPr>
              <p:nvPr/>
            </p:nvSpPr>
            <p:spPr bwMode="auto">
              <a:xfrm>
                <a:off x="768" y="960"/>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1</a:t>
                </a:r>
                <a:endParaRPr lang="en-US" altLang="zh-CN" sz="2800" i="0">
                  <a:solidFill>
                    <a:srgbClr val="000099"/>
                  </a:solidFill>
                  <a:effectLst>
                    <a:outerShdw blurRad="38100" dist="38100" dir="2700000" algn="tl">
                      <a:srgbClr val="DDDDDD"/>
                    </a:outerShdw>
                  </a:effectLst>
                </a:endParaRPr>
              </a:p>
            </p:txBody>
          </p:sp>
        </p:grpSp>
        <p:grpSp>
          <p:nvGrpSpPr>
            <p:cNvPr id="27664" name="Group 55"/>
            <p:cNvGrpSpPr/>
            <p:nvPr/>
          </p:nvGrpSpPr>
          <p:grpSpPr bwMode="auto">
            <a:xfrm>
              <a:off x="1488" y="384"/>
              <a:ext cx="384" cy="350"/>
              <a:chOff x="1488" y="528"/>
              <a:chExt cx="384" cy="350"/>
            </a:xfrm>
          </p:grpSpPr>
          <p:sp>
            <p:nvSpPr>
              <p:cNvPr id="27668" name="Line 56"/>
              <p:cNvSpPr>
                <a:spLocks noChangeShapeType="1"/>
              </p:cNvSpPr>
              <p:nvPr/>
            </p:nvSpPr>
            <p:spPr bwMode="auto">
              <a:xfrm>
                <a:off x="1536" y="878"/>
                <a:ext cx="24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27033" name="Text Box 57"/>
              <p:cNvSpPr txBox="1">
                <a:spLocks noChangeArrowheads="1"/>
              </p:cNvSpPr>
              <p:nvPr/>
            </p:nvSpPr>
            <p:spPr bwMode="auto">
              <a:xfrm>
                <a:off x="1488" y="528"/>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f</a:t>
                </a:r>
                <a:endParaRPr lang="en-US" altLang="zh-CN" sz="2800" i="0">
                  <a:solidFill>
                    <a:srgbClr val="000099"/>
                  </a:solidFill>
                  <a:effectLst>
                    <a:outerShdw blurRad="38100" dist="38100" dir="2700000" algn="tl">
                      <a:srgbClr val="DDDDDD"/>
                    </a:outerShdw>
                  </a:effectLst>
                </a:endParaRPr>
              </a:p>
            </p:txBody>
          </p:sp>
        </p:grpSp>
        <p:grpSp>
          <p:nvGrpSpPr>
            <p:cNvPr id="27665" name="Group 58"/>
            <p:cNvGrpSpPr/>
            <p:nvPr/>
          </p:nvGrpSpPr>
          <p:grpSpPr bwMode="auto">
            <a:xfrm>
              <a:off x="1462" y="816"/>
              <a:ext cx="384" cy="336"/>
              <a:chOff x="1488" y="951"/>
              <a:chExt cx="384" cy="336"/>
            </a:xfrm>
          </p:grpSpPr>
          <p:sp>
            <p:nvSpPr>
              <p:cNvPr id="27666" name="Line 59"/>
              <p:cNvSpPr>
                <a:spLocks noChangeShapeType="1"/>
              </p:cNvSpPr>
              <p:nvPr/>
            </p:nvSpPr>
            <p:spPr bwMode="auto">
              <a:xfrm>
                <a:off x="1536" y="1287"/>
                <a:ext cx="144" cy="0"/>
              </a:xfrm>
              <a:prstGeom prst="line">
                <a:avLst/>
              </a:prstGeom>
              <a:noFill/>
              <a:ln w="38100">
                <a:solidFill>
                  <a:srgbClr val="FF0000"/>
                </a:solidFill>
                <a:round/>
                <a:tailEnd type="triangle" w="sm" len="med"/>
              </a:ln>
            </p:spPr>
            <p:txBody>
              <a:bodyPr wrap="none" anchor="ctr"/>
              <a:lstStyle/>
              <a:p>
                <a:endParaRPr lang="zh-CN" altLang="en-US">
                  <a:latin typeface="Times New Roman" panose="02020603050405020304" charset="0"/>
                </a:endParaRPr>
              </a:p>
            </p:txBody>
          </p:sp>
          <p:sp>
            <p:nvSpPr>
              <p:cNvPr id="127036" name="Text Box 60"/>
              <p:cNvSpPr txBox="1">
                <a:spLocks noChangeArrowheads="1"/>
              </p:cNvSpPr>
              <p:nvPr/>
            </p:nvSpPr>
            <p:spPr bwMode="auto">
              <a:xfrm>
                <a:off x="1488" y="951"/>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d</a:t>
                </a:r>
                <a:endParaRPr lang="en-US" altLang="zh-CN" sz="2800" i="0">
                  <a:solidFill>
                    <a:srgbClr val="000099"/>
                  </a:solidFill>
                  <a:effectLst>
                    <a:outerShdw blurRad="38100" dist="38100" dir="2700000" algn="tl">
                      <a:srgbClr val="DDDDDD"/>
                    </a:outerShdw>
                  </a:effectLst>
                </a:endParaRPr>
              </a:p>
            </p:txBody>
          </p:sp>
        </p:grpSp>
      </p:grpSp>
      <p:sp>
        <p:nvSpPr>
          <p:cNvPr id="127037" name="Text Box 61"/>
          <p:cNvSpPr txBox="1">
            <a:spLocks noChangeArrowheads="1"/>
          </p:cNvSpPr>
          <p:nvPr/>
        </p:nvSpPr>
        <p:spPr bwMode="auto">
          <a:xfrm>
            <a:off x="4800600" y="1157288"/>
            <a:ext cx="3597275"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设输入电压 </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a:t>
            </a:r>
            <a:r>
              <a:rPr lang="en-US" altLang="zh-CN" sz="2800" baseline="-25000">
                <a:effectLst>
                  <a:outerShdw blurRad="38100" dist="38100" dir="2700000" algn="tl">
                    <a:srgbClr val="DDDDDD"/>
                  </a:outerShdw>
                </a:effectLst>
              </a:rPr>
              <a:t> </a:t>
            </a:r>
            <a:r>
              <a:rPr lang="zh-CN" altLang="en-US" sz="2800" i="0">
                <a:effectLst>
                  <a:outerShdw blurRad="38100" dist="38100" dir="2700000" algn="tl">
                    <a:srgbClr val="DDDDDD"/>
                  </a:outerShdw>
                </a:effectLst>
              </a:rPr>
              <a:t>为正，</a:t>
            </a:r>
          </a:p>
        </p:txBody>
      </p:sp>
      <p:sp>
        <p:nvSpPr>
          <p:cNvPr id="127038" name="Text Box 62"/>
          <p:cNvSpPr txBox="1">
            <a:spLocks noChangeArrowheads="1"/>
          </p:cNvSpPr>
          <p:nvPr/>
        </p:nvSpPr>
        <p:spPr bwMode="auto">
          <a:xfrm>
            <a:off x="4876800" y="2224088"/>
            <a:ext cx="3597275"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rgbClr val="CC0000"/>
                </a:solidFill>
                <a:effectLst>
                  <a:outerShdw blurRad="38100" dist="38100" dir="2700000" algn="tl">
                    <a:srgbClr val="DDDDDD"/>
                  </a:outerShdw>
                </a:effectLst>
              </a:rPr>
              <a:t>差值电流  </a:t>
            </a:r>
            <a:r>
              <a:rPr lang="en-US" altLang="zh-CN" sz="2800" dirty="0">
                <a:solidFill>
                  <a:srgbClr val="CC0000"/>
                </a:solidFill>
                <a:effectLst>
                  <a:outerShdw blurRad="38100" dist="38100" dir="2700000" algn="tl">
                    <a:srgbClr val="DDDDDD"/>
                  </a:outerShdw>
                </a:effectLst>
              </a:rPr>
              <a:t>i</a:t>
            </a:r>
            <a:r>
              <a:rPr lang="en-US" altLang="zh-CN" sz="2800" i="0" baseline="-25000" dirty="0">
                <a:solidFill>
                  <a:srgbClr val="CC0000"/>
                </a:solidFill>
                <a:effectLst>
                  <a:outerShdw blurRad="38100" dist="38100" dir="2700000" algn="tl">
                    <a:srgbClr val="DDDDDD"/>
                  </a:outerShdw>
                </a:effectLst>
              </a:rPr>
              <a:t>d</a:t>
            </a:r>
            <a:r>
              <a:rPr lang="en-US" altLang="zh-CN" sz="2800" i="0" dirty="0">
                <a:solidFill>
                  <a:srgbClr val="CC0000"/>
                </a:solidFill>
                <a:effectLst>
                  <a:outerShdw blurRad="38100" dist="38100" dir="2700000" algn="tl">
                    <a:srgbClr val="DDDDDD"/>
                  </a:outerShdw>
                </a:effectLst>
              </a:rPr>
              <a:t> = </a:t>
            </a:r>
            <a:r>
              <a:rPr lang="en-US" altLang="zh-CN" sz="2800" dirty="0">
                <a:solidFill>
                  <a:srgbClr val="CC0000"/>
                </a:solidFill>
                <a:effectLst>
                  <a:outerShdw blurRad="38100" dist="38100" dir="2700000" algn="tl">
                    <a:srgbClr val="DDDDDD"/>
                  </a:outerShdw>
                </a:effectLst>
              </a:rPr>
              <a:t>i</a:t>
            </a:r>
            <a:r>
              <a:rPr lang="en-US" altLang="zh-CN" sz="2800" i="0" baseline="-25000" dirty="0">
                <a:solidFill>
                  <a:srgbClr val="CC0000"/>
                </a:solidFill>
                <a:effectLst>
                  <a:outerShdw blurRad="38100" dist="38100" dir="2700000" algn="tl">
                    <a:srgbClr val="DDDDDD"/>
                  </a:outerShdw>
                </a:effectLst>
              </a:rPr>
              <a:t>1 </a:t>
            </a:r>
            <a:r>
              <a:rPr lang="en-US" altLang="zh-CN" sz="2800" i="0" dirty="0">
                <a:solidFill>
                  <a:srgbClr val="CC0000"/>
                </a:solidFill>
                <a:effectLst>
                  <a:outerShdw blurRad="38100" dist="38100" dir="2700000" algn="tl">
                    <a:srgbClr val="DDDDDD"/>
                  </a:outerShdw>
                </a:effectLst>
              </a:rPr>
              <a:t>–</a:t>
            </a:r>
            <a:r>
              <a:rPr lang="en-US" altLang="zh-CN" sz="2800" i="0" baseline="-25000" dirty="0">
                <a:solidFill>
                  <a:srgbClr val="CC0000"/>
                </a:solidFill>
                <a:effectLst>
                  <a:outerShdw blurRad="38100" dist="38100" dir="2700000" algn="tl">
                    <a:srgbClr val="DDDDDD"/>
                  </a:outerShdw>
                </a:effectLst>
              </a:rPr>
              <a:t> </a:t>
            </a:r>
            <a:r>
              <a:rPr lang="en-US" altLang="zh-CN" sz="2800" dirty="0">
                <a:solidFill>
                  <a:srgbClr val="CC0000"/>
                </a:solidFill>
                <a:effectLst>
                  <a:outerShdw blurRad="38100" dist="38100" dir="2700000" algn="tl">
                    <a:srgbClr val="DDDDDD"/>
                  </a:outerShdw>
                </a:effectLst>
              </a:rPr>
              <a:t>i</a:t>
            </a:r>
            <a:r>
              <a:rPr lang="en-US" altLang="zh-CN" sz="2800" i="0" baseline="-25000" dirty="0">
                <a:solidFill>
                  <a:srgbClr val="CC0000"/>
                </a:solidFill>
                <a:effectLst>
                  <a:outerShdw blurRad="38100" dist="38100" dir="2700000" algn="tl">
                    <a:srgbClr val="DDDDDD"/>
                  </a:outerShdw>
                </a:effectLst>
              </a:rPr>
              <a:t>f</a:t>
            </a:r>
          </a:p>
        </p:txBody>
      </p:sp>
      <p:sp>
        <p:nvSpPr>
          <p:cNvPr id="127039" name="Text Box 63"/>
          <p:cNvSpPr txBox="1">
            <a:spLocks noChangeArrowheads="1"/>
          </p:cNvSpPr>
          <p:nvPr/>
        </p:nvSpPr>
        <p:spPr bwMode="auto">
          <a:xfrm>
            <a:off x="4800600" y="1704975"/>
            <a:ext cx="38862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各电流的实际方向如图</a:t>
            </a:r>
          </a:p>
        </p:txBody>
      </p:sp>
      <p:sp>
        <p:nvSpPr>
          <p:cNvPr id="127040" name="Text Box 64"/>
          <p:cNvSpPr txBox="1">
            <a:spLocks noChangeArrowheads="1"/>
          </p:cNvSpPr>
          <p:nvPr/>
        </p:nvSpPr>
        <p:spPr bwMode="auto">
          <a:xfrm>
            <a:off x="4953000" y="2778125"/>
            <a:ext cx="3810000" cy="1031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a:solidFill>
                  <a:schemeClr val="tx2"/>
                </a:solidFill>
                <a:effectLst>
                  <a:outerShdw blurRad="38100" dist="38100" dir="2700000" algn="tl">
                    <a:srgbClr val="DDDDDD"/>
                  </a:outerShdw>
                </a:effectLst>
              </a:rPr>
              <a:t>i</a:t>
            </a:r>
            <a:r>
              <a:rPr lang="en-US" altLang="zh-CN" sz="2800" i="0" baseline="-25000">
                <a:solidFill>
                  <a:schemeClr val="tx2"/>
                </a:solidFill>
                <a:effectLst>
                  <a:outerShdw blurRad="38100" dist="38100" dir="2700000" algn="tl">
                    <a:srgbClr val="DDDDDD"/>
                  </a:outerShdw>
                </a:effectLst>
              </a:rPr>
              <a:t>f  </a:t>
            </a:r>
            <a:r>
              <a:rPr lang="zh-CN" altLang="en-US" sz="2800" i="0">
                <a:solidFill>
                  <a:schemeClr val="tx2"/>
                </a:solidFill>
                <a:effectLst>
                  <a:outerShdw blurRad="38100" dist="38100" dir="2700000" algn="tl">
                    <a:srgbClr val="DDDDDD"/>
                  </a:outerShdw>
                </a:effectLst>
              </a:rPr>
              <a:t>削弱了净输入电流</a:t>
            </a:r>
            <a:r>
              <a:rPr lang="en-US" altLang="zh-CN" sz="2800" i="0">
                <a:solidFill>
                  <a:schemeClr val="tx2"/>
                </a:solidFill>
                <a:effectLst>
                  <a:outerShdw blurRad="38100" dist="38100" dir="2700000" algn="tl">
                    <a:srgbClr val="DDDDDD"/>
                  </a:outerShdw>
                </a:effectLst>
              </a:rPr>
              <a:t>(</a:t>
            </a:r>
            <a:r>
              <a:rPr lang="zh-CN" altLang="en-US" sz="2800" i="0">
                <a:solidFill>
                  <a:schemeClr val="tx2"/>
                </a:solidFill>
                <a:effectLst>
                  <a:outerShdw blurRad="38100" dist="38100" dir="2700000" algn="tl">
                    <a:srgbClr val="DDDDDD"/>
                  </a:outerShdw>
                </a:effectLst>
              </a:rPr>
              <a:t>差值电流</a:t>
            </a:r>
            <a:r>
              <a:rPr lang="en-US" altLang="zh-CN" sz="2800" i="0">
                <a:solidFill>
                  <a:schemeClr val="tx2"/>
                </a:solidFill>
                <a:effectLst>
                  <a:outerShdw blurRad="38100" dist="38100" dir="2700000" algn="tl">
                    <a:srgbClr val="DDDDDD"/>
                  </a:outerShdw>
                </a:effectLst>
              </a:rPr>
              <a:t>) </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负反馈</a:t>
            </a:r>
          </a:p>
        </p:txBody>
      </p:sp>
      <p:sp>
        <p:nvSpPr>
          <p:cNvPr id="127041" name="Text Box 65"/>
          <p:cNvSpPr txBox="1">
            <a:spLocks noChangeArrowheads="1"/>
          </p:cNvSpPr>
          <p:nvPr/>
        </p:nvSpPr>
        <p:spPr bwMode="auto">
          <a:xfrm>
            <a:off x="457200" y="3963988"/>
            <a:ext cx="16764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反馈电流</a:t>
            </a:r>
            <a:endParaRPr lang="zh-CN" altLang="en-US" sz="2800" i="0" baseline="-25000">
              <a:solidFill>
                <a:srgbClr val="000099"/>
              </a:solidFill>
              <a:effectLst>
                <a:outerShdw blurRad="38100" dist="38100" dir="2700000" algn="tl">
                  <a:srgbClr val="DDDDDD"/>
                </a:outerShdw>
              </a:effectLst>
            </a:endParaRPr>
          </a:p>
        </p:txBody>
      </p:sp>
      <p:graphicFrame>
        <p:nvGraphicFramePr>
          <p:cNvPr id="127042" name="Object 66"/>
          <p:cNvGraphicFramePr>
            <a:graphicFrameLocks noChangeAspect="1"/>
          </p:cNvGraphicFramePr>
          <p:nvPr/>
        </p:nvGraphicFramePr>
        <p:xfrm>
          <a:off x="2057400" y="3810000"/>
          <a:ext cx="2317750" cy="1054100"/>
        </p:xfrm>
        <a:graphic>
          <a:graphicData uri="http://schemas.openxmlformats.org/presentationml/2006/ole">
            <mc:AlternateContent xmlns:mc="http://schemas.openxmlformats.org/markup-compatibility/2006">
              <mc:Choice xmlns:v="urn:schemas-microsoft-com:vml" Requires="v">
                <p:oleObj spid="_x0000_s27761" name="公式" r:id="rId3" imgW="1130300" imgH="393700" progId="Equation.3">
                  <p:embed/>
                </p:oleObj>
              </mc:Choice>
              <mc:Fallback>
                <p:oleObj name="公式" r:id="rId3" imgW="1130300" imgH="393700" progId="Equation.3">
                  <p:embed/>
                  <p:pic>
                    <p:nvPicPr>
                      <p:cNvPr id="0" name="图片 277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0"/>
                        <a:ext cx="2317750" cy="1054100"/>
                      </a:xfrm>
                      <a:prstGeom prst="rect">
                        <a:avLst/>
                      </a:prstGeom>
                      <a:noFill/>
                      <a:ln>
                        <a:noFill/>
                      </a:ln>
                      <a:effectLst/>
                    </p:spPr>
                  </p:pic>
                </p:oleObj>
              </mc:Fallback>
            </mc:AlternateContent>
          </a:graphicData>
        </a:graphic>
      </p:graphicFrame>
      <p:sp>
        <p:nvSpPr>
          <p:cNvPr id="127043" name="Text Box 67"/>
          <p:cNvSpPr txBox="1">
            <a:spLocks noChangeArrowheads="1"/>
          </p:cNvSpPr>
          <p:nvPr/>
        </p:nvSpPr>
        <p:spPr bwMode="auto">
          <a:xfrm>
            <a:off x="4419600" y="4025900"/>
            <a:ext cx="44958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3399"/>
                </a:solidFill>
                <a:effectLst>
                  <a:outerShdw blurRad="38100" dist="38100" dir="2700000" algn="tl">
                    <a:srgbClr val="DDDDDD"/>
                  </a:outerShdw>
                </a:effectLst>
              </a:rPr>
              <a:t>取</a:t>
            </a:r>
            <a:r>
              <a:rPr lang="zh-CN" altLang="en-US" sz="2800" i="0">
                <a:solidFill>
                  <a:srgbClr val="000099"/>
                </a:solidFill>
                <a:effectLst>
                  <a:outerShdw blurRad="38100" dist="38100" dir="2700000" algn="tl">
                    <a:srgbClr val="DDDDDD"/>
                  </a:outerShdw>
                </a:effectLst>
              </a:rPr>
              <a:t>自输出电流</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电流反馈</a:t>
            </a:r>
          </a:p>
        </p:txBody>
      </p:sp>
      <p:sp>
        <p:nvSpPr>
          <p:cNvPr id="127044" name="Text Box 68"/>
          <p:cNvSpPr txBox="1">
            <a:spLocks noChangeArrowheads="1"/>
          </p:cNvSpPr>
          <p:nvPr/>
        </p:nvSpPr>
        <p:spPr bwMode="auto">
          <a:xfrm>
            <a:off x="381000" y="4835525"/>
            <a:ext cx="8229600" cy="1031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i="0" dirty="0">
                <a:solidFill>
                  <a:srgbClr val="003399"/>
                </a:solidFill>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反馈信号与输入信号在输入端以电流的形式比较</a:t>
            </a:r>
          </a:p>
          <a:p>
            <a:pPr eaLnBrk="1" hangingPunct="1">
              <a:lnSpc>
                <a:spcPct val="110000"/>
              </a:lnSpc>
            </a:pPr>
            <a:r>
              <a:rPr lang="zh-CN" altLang="en-US" sz="2800" i="0" dirty="0">
                <a:solidFill>
                  <a:srgbClr val="003399"/>
                </a:solidFill>
                <a:effectLst>
                  <a:outerShdw blurRad="38100" dist="38100" dir="2700000" algn="tl">
                    <a:srgbClr val="DDDDDD"/>
                  </a:outerShdw>
                </a:effectLst>
              </a:rPr>
              <a:t> </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并联反馈</a:t>
            </a:r>
          </a:p>
        </p:txBody>
      </p:sp>
      <p:sp>
        <p:nvSpPr>
          <p:cNvPr id="127045" name="Oval 69"/>
          <p:cNvSpPr>
            <a:spLocks noChangeArrowheads="1"/>
          </p:cNvSpPr>
          <p:nvPr/>
        </p:nvSpPr>
        <p:spPr bwMode="auto">
          <a:xfrm flipV="1">
            <a:off x="4114800" y="1935163"/>
            <a:ext cx="304800" cy="304800"/>
          </a:xfrm>
          <a:prstGeom prst="ellipse">
            <a:avLst/>
          </a:prstGeom>
          <a:noFill/>
          <a:ln w="9525">
            <a:solidFill>
              <a:srgbClr val="FF3300"/>
            </a:solidFill>
            <a:round/>
          </a:ln>
          <a:effectLst/>
        </p:spPr>
        <p:txBody>
          <a:bodyPr rot="10800000" wrap="none" anchor="ctr"/>
          <a:lstStyle/>
          <a:p>
            <a:pPr algn="ctr">
              <a:lnSpc>
                <a:spcPct val="100000"/>
              </a:lnSpc>
              <a:spcBef>
                <a:spcPct val="50000"/>
              </a:spcBef>
              <a:defRPr/>
            </a:pPr>
            <a:r>
              <a:rPr lang="zh-CN" altLang="en-US" sz="3600" i="0" dirty="0" smtClean="0">
                <a:solidFill>
                  <a:srgbClr val="FF0000"/>
                </a:solidFill>
                <a:effectLst>
                  <a:outerShdw blurRad="38100" dist="38100" dir="2700000" algn="tl">
                    <a:srgbClr val="C0C0C0"/>
                  </a:outerShdw>
                </a:effectLst>
                <a:latin typeface="Times New Roman" panose="02020603050405020304" charset="0"/>
                <a:ea typeface="楷体_GB2312" pitchFamily="49" charset="-122"/>
                <a:cs typeface="+mn-cs"/>
              </a:rPr>
              <a:t>－</a:t>
            </a:r>
            <a:endParaRPr lang="zh-CN" altLang="en-US" sz="3600" i="0" dirty="0">
              <a:solidFill>
                <a:srgbClr val="FF0000"/>
              </a:solidFill>
              <a:effectLst>
                <a:outerShdw blurRad="38100" dist="38100" dir="2700000" algn="tl">
                  <a:srgbClr val="C0C0C0"/>
                </a:outerShdw>
              </a:effectLst>
              <a:latin typeface="Times New Roman" panose="02020603050405020304" charset="0"/>
              <a:ea typeface="楷体_GB2312" pitchFamily="49" charset="-122"/>
              <a:cs typeface="+mn-cs"/>
            </a:endParaRPr>
          </a:p>
        </p:txBody>
      </p:sp>
      <p:sp>
        <p:nvSpPr>
          <p:cNvPr id="127046" name="Rectangle 70"/>
          <p:cNvSpPr>
            <a:spLocks noChangeArrowheads="1"/>
          </p:cNvSpPr>
          <p:nvPr/>
        </p:nvSpPr>
        <p:spPr bwMode="auto">
          <a:xfrm>
            <a:off x="838200" y="1477963"/>
            <a:ext cx="496888" cy="579437"/>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7037"/>
                                        </p:tgtEl>
                                        <p:attrNameLst>
                                          <p:attrName>style.visibility</p:attrName>
                                        </p:attrNameLst>
                                      </p:cBhvr>
                                      <p:to>
                                        <p:strVal val="visible"/>
                                      </p:to>
                                    </p:set>
                                    <p:animEffect transition="in" filter="wipe(left)">
                                      <p:cBhvr>
                                        <p:cTn id="7" dur="500"/>
                                        <p:tgtEl>
                                          <p:spTgt spid="1270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7046"/>
                                        </p:tgtEl>
                                        <p:attrNameLst>
                                          <p:attrName>style.visibility</p:attrName>
                                        </p:attrNameLst>
                                      </p:cBhvr>
                                      <p:to>
                                        <p:strVal val="visible"/>
                                      </p:to>
                                    </p:set>
                                    <p:animEffect transition="in" filter="blinds(horizontal)">
                                      <p:cBhvr>
                                        <p:cTn id="12" dur="500"/>
                                        <p:tgtEl>
                                          <p:spTgt spid="12704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7045"/>
                                        </p:tgtEl>
                                        <p:attrNameLst>
                                          <p:attrName>style.visibility</p:attrName>
                                        </p:attrNameLst>
                                      </p:cBhvr>
                                      <p:to>
                                        <p:strVal val="visible"/>
                                      </p:to>
                                    </p:set>
                                    <p:animEffect transition="in" filter="box(out)">
                                      <p:cBhvr>
                                        <p:cTn id="17" dur="500"/>
                                        <p:tgtEl>
                                          <p:spTgt spid="1270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7039"/>
                                        </p:tgtEl>
                                        <p:attrNameLst>
                                          <p:attrName>style.visibility</p:attrName>
                                        </p:attrNameLst>
                                      </p:cBhvr>
                                      <p:to>
                                        <p:strVal val="visible"/>
                                      </p:to>
                                    </p:set>
                                    <p:animEffect transition="in" filter="wipe(left)">
                                      <p:cBhvr>
                                        <p:cTn id="22" dur="500"/>
                                        <p:tgtEl>
                                          <p:spTgt spid="1270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7038"/>
                                        </p:tgtEl>
                                        <p:attrNameLst>
                                          <p:attrName>style.visibility</p:attrName>
                                        </p:attrNameLst>
                                      </p:cBhvr>
                                      <p:to>
                                        <p:strVal val="visible"/>
                                      </p:to>
                                    </p:set>
                                    <p:animEffect transition="in" filter="wipe(left)">
                                      <p:cBhvr>
                                        <p:cTn id="32" dur="500"/>
                                        <p:tgtEl>
                                          <p:spTgt spid="1270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7040"/>
                                        </p:tgtEl>
                                        <p:attrNameLst>
                                          <p:attrName>style.visibility</p:attrName>
                                        </p:attrNameLst>
                                      </p:cBhvr>
                                      <p:to>
                                        <p:strVal val="visible"/>
                                      </p:to>
                                    </p:set>
                                    <p:animEffect transition="in" filter="wipe(left)">
                                      <p:cBhvr>
                                        <p:cTn id="37" dur="500"/>
                                        <p:tgtEl>
                                          <p:spTgt spid="1270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7041"/>
                                        </p:tgtEl>
                                        <p:attrNameLst>
                                          <p:attrName>style.visibility</p:attrName>
                                        </p:attrNameLst>
                                      </p:cBhvr>
                                      <p:to>
                                        <p:strVal val="visible"/>
                                      </p:to>
                                    </p:set>
                                    <p:animEffect transition="in" filter="wipe(left)">
                                      <p:cBhvr>
                                        <p:cTn id="42" dur="500"/>
                                        <p:tgtEl>
                                          <p:spTgt spid="1270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7042"/>
                                        </p:tgtEl>
                                        <p:attrNameLst>
                                          <p:attrName>style.visibility</p:attrName>
                                        </p:attrNameLst>
                                      </p:cBhvr>
                                      <p:to>
                                        <p:strVal val="visible"/>
                                      </p:to>
                                    </p:set>
                                    <p:animEffect transition="in" filter="wipe(left)">
                                      <p:cBhvr>
                                        <p:cTn id="47" dur="500"/>
                                        <p:tgtEl>
                                          <p:spTgt spid="1270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7043"/>
                                        </p:tgtEl>
                                        <p:attrNameLst>
                                          <p:attrName>style.visibility</p:attrName>
                                        </p:attrNameLst>
                                      </p:cBhvr>
                                      <p:to>
                                        <p:strVal val="visible"/>
                                      </p:to>
                                    </p:set>
                                    <p:animEffect transition="in" filter="wipe(left)">
                                      <p:cBhvr>
                                        <p:cTn id="52" dur="500"/>
                                        <p:tgtEl>
                                          <p:spTgt spid="1270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7044"/>
                                        </p:tgtEl>
                                        <p:attrNameLst>
                                          <p:attrName>style.visibility</p:attrName>
                                        </p:attrNameLst>
                                      </p:cBhvr>
                                      <p:to>
                                        <p:strVal val="visible"/>
                                      </p:to>
                                    </p:set>
                                    <p:animEffect transition="in" filter="wipe(left)">
                                      <p:cBhvr>
                                        <p:cTn id="57" dur="500"/>
                                        <p:tgtEl>
                                          <p:spTgt spid="12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37" grpId="0" autoUpdateAnimBg="0"/>
      <p:bldP spid="127038" grpId="0" autoUpdateAnimBg="0"/>
      <p:bldP spid="127039" grpId="0" autoUpdateAnimBg="0"/>
      <p:bldP spid="127040" grpId="0" autoUpdateAnimBg="0"/>
      <p:bldP spid="127041" grpId="0" autoUpdateAnimBg="0"/>
      <p:bldP spid="127043" grpId="0" autoUpdateAnimBg="0"/>
      <p:bldP spid="127044" grpId="0" autoUpdateAnimBg="0"/>
      <p:bldP spid="127045" grpId="0" animBg="1" autoUpdateAnimBg="0"/>
      <p:bldP spid="12704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bwMode="auto">
          <a:xfrm>
            <a:off x="533400" y="304800"/>
            <a:ext cx="5410200" cy="533400"/>
          </a:xfrm>
          <a:ln>
            <a:miter lim="800000"/>
          </a:ln>
        </p:spPr>
        <p:txBody>
          <a:bodyPr vert="horz" wrap="square" lIns="91440" tIns="45720" rIns="91440" bIns="45720" numCol="1" anchor="t" anchorCtr="0" compatLnSpc="1">
            <a:normAutofit fontScale="90000"/>
          </a:bodyPr>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16.2.3.4</a:t>
            </a:r>
            <a:r>
              <a:rPr lang="en-US" altLang="zh-CN"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并联电流负反馈</a:t>
            </a:r>
          </a:p>
        </p:txBody>
      </p:sp>
      <p:grpSp>
        <p:nvGrpSpPr>
          <p:cNvPr id="28675" name="Group 3"/>
          <p:cNvGrpSpPr/>
          <p:nvPr/>
        </p:nvGrpSpPr>
        <p:grpSpPr bwMode="auto">
          <a:xfrm>
            <a:off x="655638" y="914400"/>
            <a:ext cx="3854450" cy="2995613"/>
            <a:chOff x="413" y="576"/>
            <a:chExt cx="2428" cy="1887"/>
          </a:xfrm>
        </p:grpSpPr>
        <p:sp>
          <p:nvSpPr>
            <p:cNvPr id="135172" name="Rectangle 4"/>
            <p:cNvSpPr>
              <a:spLocks noChangeArrowheads="1"/>
            </p:cNvSpPr>
            <p:nvPr/>
          </p:nvSpPr>
          <p:spPr bwMode="auto">
            <a:xfrm>
              <a:off x="1785" y="576"/>
              <a:ext cx="567" cy="327"/>
            </a:xfrm>
            <a:prstGeom prst="rect">
              <a:avLst/>
            </a:prstGeom>
            <a:noFill/>
            <a:ln w="9525">
              <a:noFill/>
              <a:miter lim="800000"/>
            </a:ln>
          </p:spPr>
          <p:txBody>
            <a:bodyPr>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F</a:t>
              </a:r>
            </a:p>
          </p:txBody>
        </p:sp>
        <p:sp>
          <p:nvSpPr>
            <p:cNvPr id="28699" name="Rectangle 5"/>
            <p:cNvSpPr>
              <a:spLocks noChangeArrowheads="1"/>
            </p:cNvSpPr>
            <p:nvPr/>
          </p:nvSpPr>
          <p:spPr bwMode="auto">
            <a:xfrm>
              <a:off x="1824" y="912"/>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8700" name="Rectangle 6"/>
            <p:cNvSpPr>
              <a:spLocks noChangeArrowheads="1"/>
            </p:cNvSpPr>
            <p:nvPr/>
          </p:nvSpPr>
          <p:spPr bwMode="auto">
            <a:xfrm>
              <a:off x="1056" y="134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5175" name="Rectangle 7"/>
            <p:cNvSpPr>
              <a:spLocks noChangeArrowheads="1"/>
            </p:cNvSpPr>
            <p:nvPr/>
          </p:nvSpPr>
          <p:spPr bwMode="auto">
            <a:xfrm>
              <a:off x="1008" y="1017"/>
              <a:ext cx="400" cy="330"/>
            </a:xfrm>
            <a:prstGeom prst="rect">
              <a:avLst/>
            </a:prstGeom>
            <a:noFill/>
            <a:ln w="9525">
              <a:noFill/>
              <a:miter lim="800000"/>
            </a:ln>
          </p:spPr>
          <p:txBody>
            <a:bodyPr wrap="none">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1</a:t>
              </a:r>
            </a:p>
          </p:txBody>
        </p:sp>
        <p:sp>
          <p:nvSpPr>
            <p:cNvPr id="28702" name="Line 8"/>
            <p:cNvSpPr>
              <a:spLocks noChangeShapeType="1"/>
            </p:cNvSpPr>
            <p:nvPr/>
          </p:nvSpPr>
          <p:spPr bwMode="auto">
            <a:xfrm>
              <a:off x="2093" y="951"/>
              <a:ext cx="74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03" name="Line 9"/>
            <p:cNvSpPr>
              <a:spLocks noChangeShapeType="1"/>
            </p:cNvSpPr>
            <p:nvPr/>
          </p:nvSpPr>
          <p:spPr bwMode="auto">
            <a:xfrm flipH="1">
              <a:off x="720" y="1392"/>
              <a:ext cx="35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8704" name="Group 10"/>
            <p:cNvGrpSpPr/>
            <p:nvPr/>
          </p:nvGrpSpPr>
          <p:grpSpPr bwMode="auto">
            <a:xfrm>
              <a:off x="824" y="1621"/>
              <a:ext cx="148" cy="153"/>
              <a:chOff x="720" y="2736"/>
              <a:chExt cx="185" cy="192"/>
            </a:xfrm>
          </p:grpSpPr>
          <p:sp>
            <p:nvSpPr>
              <p:cNvPr id="28740" name="Line 11"/>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41" name="Line 12"/>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8705" name="Line 13"/>
            <p:cNvSpPr>
              <a:spLocks noChangeShapeType="1"/>
            </p:cNvSpPr>
            <p:nvPr/>
          </p:nvSpPr>
          <p:spPr bwMode="auto">
            <a:xfrm>
              <a:off x="1488" y="941"/>
              <a:ext cx="33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06" name="Line 14"/>
            <p:cNvSpPr>
              <a:spLocks noChangeShapeType="1"/>
            </p:cNvSpPr>
            <p:nvPr/>
          </p:nvSpPr>
          <p:spPr bwMode="auto">
            <a:xfrm>
              <a:off x="2832" y="939"/>
              <a:ext cx="0" cy="107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5183" name="Text Box 15"/>
            <p:cNvSpPr txBox="1">
              <a:spLocks noChangeArrowheads="1"/>
            </p:cNvSpPr>
            <p:nvPr/>
          </p:nvSpPr>
          <p:spPr bwMode="auto">
            <a:xfrm>
              <a:off x="413" y="1593"/>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28708" name="Rectangle 16"/>
            <p:cNvSpPr>
              <a:spLocks noChangeArrowheads="1"/>
            </p:cNvSpPr>
            <p:nvPr/>
          </p:nvSpPr>
          <p:spPr bwMode="auto">
            <a:xfrm>
              <a:off x="1056" y="158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5185" name="Text Box 17"/>
            <p:cNvSpPr txBox="1">
              <a:spLocks noChangeArrowheads="1"/>
            </p:cNvSpPr>
            <p:nvPr/>
          </p:nvSpPr>
          <p:spPr bwMode="auto">
            <a:xfrm>
              <a:off x="1039" y="1632"/>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r>
                <a:rPr lang="en-US" altLang="zh-CN" sz="2800" i="0" baseline="-25000">
                  <a:effectLst>
                    <a:outerShdw blurRad="38100" dist="38100" dir="2700000" algn="tl">
                      <a:srgbClr val="DDDDDD"/>
                    </a:outerShdw>
                  </a:effectLst>
                </a:rPr>
                <a:t>2</a:t>
              </a:r>
              <a:endParaRPr lang="en-US" altLang="zh-CN" sz="2800" i="0">
                <a:effectLst>
                  <a:outerShdw blurRad="38100" dist="38100" dir="2700000" algn="tl">
                    <a:srgbClr val="DDDDDD"/>
                  </a:outerShdw>
                </a:effectLst>
              </a:endParaRPr>
            </a:p>
          </p:txBody>
        </p:sp>
        <p:sp>
          <p:nvSpPr>
            <p:cNvPr id="28710" name="Line 18"/>
            <p:cNvSpPr>
              <a:spLocks noChangeShapeType="1"/>
            </p:cNvSpPr>
            <p:nvPr/>
          </p:nvSpPr>
          <p:spPr bwMode="auto">
            <a:xfrm>
              <a:off x="1488" y="941"/>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5187" name="Rectangle 19"/>
            <p:cNvSpPr>
              <a:spLocks noChangeArrowheads="1"/>
            </p:cNvSpPr>
            <p:nvPr/>
          </p:nvSpPr>
          <p:spPr bwMode="auto">
            <a:xfrm>
              <a:off x="2157" y="1632"/>
              <a:ext cx="411" cy="330"/>
            </a:xfrm>
            <a:prstGeom prst="rect">
              <a:avLst/>
            </a:prstGeom>
            <a:noFill/>
            <a:ln w="9525">
              <a:noFill/>
              <a:miter lim="800000"/>
            </a:ln>
          </p:spPr>
          <p:txBody>
            <a:bodyPr wrap="none">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L</a:t>
              </a:r>
            </a:p>
          </p:txBody>
        </p:sp>
        <p:sp>
          <p:nvSpPr>
            <p:cNvPr id="28712" name="Line 20"/>
            <p:cNvSpPr>
              <a:spLocks noChangeShapeType="1"/>
            </p:cNvSpPr>
            <p:nvPr/>
          </p:nvSpPr>
          <p:spPr bwMode="auto">
            <a:xfrm>
              <a:off x="2496" y="2016"/>
              <a:ext cx="33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13" name="Line 21"/>
            <p:cNvSpPr>
              <a:spLocks noChangeShapeType="1"/>
            </p:cNvSpPr>
            <p:nvPr/>
          </p:nvSpPr>
          <p:spPr bwMode="auto">
            <a:xfrm rot="16200000" flipH="1">
              <a:off x="2410" y="1538"/>
              <a:ext cx="1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14" name="Line 22"/>
            <p:cNvSpPr>
              <a:spLocks noChangeShapeType="1"/>
            </p:cNvSpPr>
            <p:nvPr/>
          </p:nvSpPr>
          <p:spPr bwMode="auto">
            <a:xfrm flipH="1">
              <a:off x="896" y="1623"/>
              <a:ext cx="16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28715" name="Group 23"/>
            <p:cNvGrpSpPr/>
            <p:nvPr/>
          </p:nvGrpSpPr>
          <p:grpSpPr bwMode="auto">
            <a:xfrm>
              <a:off x="624" y="2246"/>
              <a:ext cx="144" cy="106"/>
              <a:chOff x="432" y="2832"/>
              <a:chExt cx="185" cy="96"/>
            </a:xfrm>
          </p:grpSpPr>
          <p:sp>
            <p:nvSpPr>
              <p:cNvPr id="28738" name="Line 24"/>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39" name="Line 25"/>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135194" name="Rectangle 26"/>
            <p:cNvSpPr>
              <a:spLocks noChangeArrowheads="1"/>
            </p:cNvSpPr>
            <p:nvPr/>
          </p:nvSpPr>
          <p:spPr bwMode="auto">
            <a:xfrm>
              <a:off x="432" y="1200"/>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35195" name="Rectangle 27"/>
            <p:cNvSpPr>
              <a:spLocks noChangeArrowheads="1"/>
            </p:cNvSpPr>
            <p:nvPr/>
          </p:nvSpPr>
          <p:spPr bwMode="auto">
            <a:xfrm>
              <a:off x="432" y="2064"/>
              <a:ext cx="228"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28718" name="Rectangle 28" descr="40%"/>
            <p:cNvSpPr>
              <a:spLocks noChangeArrowheads="1"/>
            </p:cNvSpPr>
            <p:nvPr/>
          </p:nvSpPr>
          <p:spPr bwMode="auto">
            <a:xfrm>
              <a:off x="1687" y="1133"/>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5197" name="Text Box 29"/>
            <p:cNvSpPr txBox="1">
              <a:spLocks noChangeArrowheads="1"/>
            </p:cNvSpPr>
            <p:nvPr/>
          </p:nvSpPr>
          <p:spPr bwMode="auto">
            <a:xfrm>
              <a:off x="1680" y="1456"/>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5198" name="Text Box 30"/>
            <p:cNvSpPr txBox="1">
              <a:spLocks noChangeArrowheads="1"/>
            </p:cNvSpPr>
            <p:nvPr/>
          </p:nvSpPr>
          <p:spPr bwMode="auto">
            <a:xfrm>
              <a:off x="1968" y="1315"/>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5199" name="Text Box 31"/>
            <p:cNvSpPr txBox="1">
              <a:spLocks noChangeArrowheads="1"/>
            </p:cNvSpPr>
            <p:nvPr/>
          </p:nvSpPr>
          <p:spPr bwMode="auto">
            <a:xfrm>
              <a:off x="1920" y="1097"/>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b="0" i="0">
                <a:effectLst>
                  <a:outerShdw blurRad="38100" dist="38100" dir="2700000" algn="tl">
                    <a:srgbClr val="DDDDDD"/>
                  </a:outerShdw>
                </a:effectLst>
              </a:endParaRPr>
            </a:p>
          </p:txBody>
        </p:sp>
        <p:sp>
          <p:nvSpPr>
            <p:cNvPr id="28722" name="Line 32"/>
            <p:cNvSpPr>
              <a:spLocks noChangeShapeType="1"/>
            </p:cNvSpPr>
            <p:nvPr/>
          </p:nvSpPr>
          <p:spPr bwMode="auto">
            <a:xfrm>
              <a:off x="1319" y="1623"/>
              <a:ext cx="38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23" name="Line 33"/>
            <p:cNvSpPr>
              <a:spLocks noChangeShapeType="1"/>
            </p:cNvSpPr>
            <p:nvPr/>
          </p:nvSpPr>
          <p:spPr bwMode="auto">
            <a:xfrm>
              <a:off x="2223" y="1459"/>
              <a:ext cx="28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24" name="Line 34"/>
            <p:cNvSpPr>
              <a:spLocks noChangeShapeType="1"/>
            </p:cNvSpPr>
            <p:nvPr/>
          </p:nvSpPr>
          <p:spPr bwMode="auto">
            <a:xfrm>
              <a:off x="1325" y="1376"/>
              <a:ext cx="381"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5203" name="Text Box 35"/>
            <p:cNvSpPr txBox="1">
              <a:spLocks noChangeArrowheads="1"/>
            </p:cNvSpPr>
            <p:nvPr/>
          </p:nvSpPr>
          <p:spPr bwMode="auto">
            <a:xfrm>
              <a:off x="1687" y="1184"/>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5204" name="Text Box 36"/>
            <p:cNvSpPr txBox="1">
              <a:spLocks noChangeArrowheads="1"/>
            </p:cNvSpPr>
            <p:nvPr/>
          </p:nvSpPr>
          <p:spPr bwMode="auto">
            <a:xfrm rot="5400000">
              <a:off x="1803" y="1109"/>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sp>
          <p:nvSpPr>
            <p:cNvPr id="28727" name="Oval 37"/>
            <p:cNvSpPr>
              <a:spLocks noChangeArrowheads="1"/>
            </p:cNvSpPr>
            <p:nvPr/>
          </p:nvSpPr>
          <p:spPr bwMode="auto">
            <a:xfrm>
              <a:off x="672" y="1358"/>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8728" name="Oval 38"/>
            <p:cNvSpPr>
              <a:spLocks noChangeArrowheads="1"/>
            </p:cNvSpPr>
            <p:nvPr/>
          </p:nvSpPr>
          <p:spPr bwMode="auto">
            <a:xfrm>
              <a:off x="672" y="219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28729" name="Group 39"/>
            <p:cNvGrpSpPr/>
            <p:nvPr/>
          </p:nvGrpSpPr>
          <p:grpSpPr bwMode="auto">
            <a:xfrm>
              <a:off x="2423" y="2363"/>
              <a:ext cx="127" cy="100"/>
              <a:chOff x="2448" y="2832"/>
              <a:chExt cx="185" cy="96"/>
            </a:xfrm>
          </p:grpSpPr>
          <p:sp>
            <p:nvSpPr>
              <p:cNvPr id="28736" name="Line 40"/>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28737" name="Line 41"/>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28730" name="Rectangle 42"/>
            <p:cNvSpPr>
              <a:spLocks noChangeArrowheads="1"/>
            </p:cNvSpPr>
            <p:nvPr/>
          </p:nvSpPr>
          <p:spPr bwMode="auto">
            <a:xfrm rot="-5400000">
              <a:off x="2366" y="220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8731" name="Line 43"/>
            <p:cNvSpPr>
              <a:spLocks noChangeShapeType="1"/>
            </p:cNvSpPr>
            <p:nvPr/>
          </p:nvSpPr>
          <p:spPr bwMode="auto">
            <a:xfrm>
              <a:off x="2495" y="1893"/>
              <a:ext cx="0" cy="227"/>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28732" name="Rectangle 44"/>
            <p:cNvSpPr>
              <a:spLocks noChangeArrowheads="1"/>
            </p:cNvSpPr>
            <p:nvPr/>
          </p:nvSpPr>
          <p:spPr bwMode="auto">
            <a:xfrm rot="5400000">
              <a:off x="2370" y="172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28733" name="Line 45"/>
            <p:cNvSpPr>
              <a:spLocks noChangeShapeType="1"/>
            </p:cNvSpPr>
            <p:nvPr/>
          </p:nvSpPr>
          <p:spPr bwMode="auto">
            <a:xfrm>
              <a:off x="2256" y="1392"/>
              <a:ext cx="288"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35214" name="Text Box 46"/>
            <p:cNvSpPr txBox="1">
              <a:spLocks noChangeArrowheads="1"/>
            </p:cNvSpPr>
            <p:nvPr/>
          </p:nvSpPr>
          <p:spPr bwMode="auto">
            <a:xfrm>
              <a:off x="2256" y="1056"/>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135215" name="Text Box 47"/>
            <p:cNvSpPr txBox="1">
              <a:spLocks noChangeArrowheads="1"/>
            </p:cNvSpPr>
            <p:nvPr/>
          </p:nvSpPr>
          <p:spPr bwMode="auto">
            <a:xfrm>
              <a:off x="2191" y="2073"/>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endParaRPr lang="en-US" altLang="zh-CN" sz="2800" i="0">
                <a:effectLst>
                  <a:outerShdw blurRad="38100" dist="38100" dir="2700000" algn="tl">
                    <a:srgbClr val="DDDDDD"/>
                  </a:outerShdw>
                </a:effectLst>
              </a:endParaRPr>
            </a:p>
          </p:txBody>
        </p:sp>
      </p:grpSp>
      <p:grpSp>
        <p:nvGrpSpPr>
          <p:cNvPr id="28676" name="Group 48"/>
          <p:cNvGrpSpPr/>
          <p:nvPr/>
        </p:nvGrpSpPr>
        <p:grpSpPr bwMode="auto">
          <a:xfrm>
            <a:off x="1219200" y="838200"/>
            <a:ext cx="1752600" cy="1246188"/>
            <a:chOff x="768" y="384"/>
            <a:chExt cx="1104" cy="785"/>
          </a:xfrm>
        </p:grpSpPr>
        <p:grpSp>
          <p:nvGrpSpPr>
            <p:cNvPr id="28689" name="Group 49"/>
            <p:cNvGrpSpPr/>
            <p:nvPr/>
          </p:nvGrpSpPr>
          <p:grpSpPr bwMode="auto">
            <a:xfrm>
              <a:off x="768" y="816"/>
              <a:ext cx="384" cy="353"/>
              <a:chOff x="768" y="960"/>
              <a:chExt cx="384" cy="353"/>
            </a:xfrm>
          </p:grpSpPr>
          <p:sp>
            <p:nvSpPr>
              <p:cNvPr id="28696" name="Line 50"/>
              <p:cNvSpPr>
                <a:spLocks noChangeShapeType="1"/>
              </p:cNvSpPr>
              <p:nvPr/>
            </p:nvSpPr>
            <p:spPr bwMode="auto">
              <a:xfrm>
                <a:off x="768" y="1313"/>
                <a:ext cx="24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35219" name="Text Box 51"/>
              <p:cNvSpPr txBox="1">
                <a:spLocks noChangeArrowheads="1"/>
              </p:cNvSpPr>
              <p:nvPr/>
            </p:nvSpPr>
            <p:spPr bwMode="auto">
              <a:xfrm>
                <a:off x="768" y="960"/>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1</a:t>
                </a:r>
                <a:endParaRPr lang="en-US" altLang="zh-CN" sz="2800" i="0">
                  <a:solidFill>
                    <a:srgbClr val="000099"/>
                  </a:solidFill>
                  <a:effectLst>
                    <a:outerShdw blurRad="38100" dist="38100" dir="2700000" algn="tl">
                      <a:srgbClr val="DDDDDD"/>
                    </a:outerShdw>
                  </a:effectLst>
                </a:endParaRPr>
              </a:p>
            </p:txBody>
          </p:sp>
        </p:grpSp>
        <p:grpSp>
          <p:nvGrpSpPr>
            <p:cNvPr id="28690" name="Group 52"/>
            <p:cNvGrpSpPr/>
            <p:nvPr/>
          </p:nvGrpSpPr>
          <p:grpSpPr bwMode="auto">
            <a:xfrm>
              <a:off x="1488" y="384"/>
              <a:ext cx="384" cy="350"/>
              <a:chOff x="1488" y="528"/>
              <a:chExt cx="384" cy="350"/>
            </a:xfrm>
          </p:grpSpPr>
          <p:sp>
            <p:nvSpPr>
              <p:cNvPr id="28694" name="Line 53"/>
              <p:cNvSpPr>
                <a:spLocks noChangeShapeType="1"/>
              </p:cNvSpPr>
              <p:nvPr/>
            </p:nvSpPr>
            <p:spPr bwMode="auto">
              <a:xfrm>
                <a:off x="1536" y="878"/>
                <a:ext cx="24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35222" name="Text Box 54"/>
              <p:cNvSpPr txBox="1">
                <a:spLocks noChangeArrowheads="1"/>
              </p:cNvSpPr>
              <p:nvPr/>
            </p:nvSpPr>
            <p:spPr bwMode="auto">
              <a:xfrm>
                <a:off x="1488" y="528"/>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f</a:t>
                </a:r>
                <a:endParaRPr lang="en-US" altLang="zh-CN" sz="2800" i="0">
                  <a:solidFill>
                    <a:srgbClr val="000099"/>
                  </a:solidFill>
                  <a:effectLst>
                    <a:outerShdw blurRad="38100" dist="38100" dir="2700000" algn="tl">
                      <a:srgbClr val="DDDDDD"/>
                    </a:outerShdw>
                  </a:effectLst>
                </a:endParaRPr>
              </a:p>
            </p:txBody>
          </p:sp>
        </p:grpSp>
        <p:grpSp>
          <p:nvGrpSpPr>
            <p:cNvPr id="28691" name="Group 55"/>
            <p:cNvGrpSpPr/>
            <p:nvPr/>
          </p:nvGrpSpPr>
          <p:grpSpPr bwMode="auto">
            <a:xfrm>
              <a:off x="1462" y="816"/>
              <a:ext cx="384" cy="336"/>
              <a:chOff x="1488" y="951"/>
              <a:chExt cx="384" cy="336"/>
            </a:xfrm>
          </p:grpSpPr>
          <p:sp>
            <p:nvSpPr>
              <p:cNvPr id="28692" name="Line 56"/>
              <p:cNvSpPr>
                <a:spLocks noChangeShapeType="1"/>
              </p:cNvSpPr>
              <p:nvPr/>
            </p:nvSpPr>
            <p:spPr bwMode="auto">
              <a:xfrm>
                <a:off x="1536" y="1287"/>
                <a:ext cx="144" cy="0"/>
              </a:xfrm>
              <a:prstGeom prst="line">
                <a:avLst/>
              </a:prstGeom>
              <a:noFill/>
              <a:ln w="38100">
                <a:solidFill>
                  <a:srgbClr val="FF0000"/>
                </a:solidFill>
                <a:round/>
                <a:tailEnd type="triangle" w="sm" len="med"/>
              </a:ln>
            </p:spPr>
            <p:txBody>
              <a:bodyPr wrap="none" anchor="ctr"/>
              <a:lstStyle/>
              <a:p>
                <a:endParaRPr lang="zh-CN" altLang="en-US">
                  <a:latin typeface="Times New Roman" panose="02020603050405020304" charset="0"/>
                </a:endParaRPr>
              </a:p>
            </p:txBody>
          </p:sp>
          <p:sp>
            <p:nvSpPr>
              <p:cNvPr id="135225" name="Text Box 57"/>
              <p:cNvSpPr txBox="1">
                <a:spLocks noChangeArrowheads="1"/>
              </p:cNvSpPr>
              <p:nvPr/>
            </p:nvSpPr>
            <p:spPr bwMode="auto">
              <a:xfrm>
                <a:off x="1488" y="951"/>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d</a:t>
                </a:r>
                <a:endParaRPr lang="en-US" altLang="zh-CN" sz="2800" i="0">
                  <a:solidFill>
                    <a:srgbClr val="000099"/>
                  </a:solidFill>
                  <a:effectLst>
                    <a:outerShdw blurRad="38100" dist="38100" dir="2700000" algn="tl">
                      <a:srgbClr val="DDDDDD"/>
                    </a:outerShdw>
                  </a:effectLst>
                </a:endParaRPr>
              </a:p>
            </p:txBody>
          </p:sp>
        </p:grpSp>
      </p:grpSp>
      <p:sp>
        <p:nvSpPr>
          <p:cNvPr id="135226" name="Text Box 58"/>
          <p:cNvSpPr txBox="1">
            <a:spLocks noChangeArrowheads="1"/>
          </p:cNvSpPr>
          <p:nvPr/>
        </p:nvSpPr>
        <p:spPr bwMode="auto">
          <a:xfrm>
            <a:off x="4800600" y="1143000"/>
            <a:ext cx="3597275"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设输入电压 </a:t>
            </a:r>
            <a:r>
              <a:rPr lang="en-US" altLang="zh-CN" sz="2800">
                <a:effectLst>
                  <a:outerShdw blurRad="38100" dist="38100" dir="2700000" algn="tl">
                    <a:srgbClr val="DDDDDD"/>
                  </a:outerShdw>
                </a:effectLst>
              </a:rPr>
              <a:t>u</a:t>
            </a:r>
            <a:r>
              <a:rPr lang="en-US" altLang="zh-CN" sz="2800" i="0" baseline="-25000">
                <a:effectLst>
                  <a:outerShdw blurRad="38100" dist="38100" dir="2700000" algn="tl">
                    <a:srgbClr val="DDDDDD"/>
                  </a:outerShdw>
                </a:effectLst>
              </a:rPr>
              <a:t>i</a:t>
            </a:r>
            <a:r>
              <a:rPr lang="en-US" altLang="zh-CN" sz="2800" baseline="-25000">
                <a:effectLst>
                  <a:outerShdw blurRad="38100" dist="38100" dir="2700000" algn="tl">
                    <a:srgbClr val="DDDDDD"/>
                  </a:outerShdw>
                </a:effectLst>
              </a:rPr>
              <a:t> </a:t>
            </a:r>
            <a:r>
              <a:rPr lang="zh-CN" altLang="en-US" sz="2800" i="0">
                <a:effectLst>
                  <a:outerShdw blurRad="38100" dist="38100" dir="2700000" algn="tl">
                    <a:srgbClr val="DDDDDD"/>
                  </a:outerShdw>
                </a:effectLst>
              </a:rPr>
              <a:t>为正，</a:t>
            </a:r>
          </a:p>
        </p:txBody>
      </p:sp>
      <p:sp>
        <p:nvSpPr>
          <p:cNvPr id="135227" name="Text Box 59"/>
          <p:cNvSpPr txBox="1">
            <a:spLocks noChangeArrowheads="1"/>
          </p:cNvSpPr>
          <p:nvPr/>
        </p:nvSpPr>
        <p:spPr bwMode="auto">
          <a:xfrm>
            <a:off x="4876800" y="2209800"/>
            <a:ext cx="3597275"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rgbClr val="CC0000"/>
                </a:solidFill>
                <a:effectLst>
                  <a:outerShdw blurRad="38100" dist="38100" dir="2700000" algn="tl">
                    <a:srgbClr val="DDDDDD"/>
                  </a:outerShdw>
                </a:effectLst>
              </a:rPr>
              <a:t>差值电流  </a:t>
            </a:r>
            <a:r>
              <a:rPr lang="en-US" altLang="zh-CN" sz="2800" dirty="0">
                <a:solidFill>
                  <a:srgbClr val="CC0000"/>
                </a:solidFill>
                <a:effectLst>
                  <a:outerShdw blurRad="38100" dist="38100" dir="2700000" algn="tl">
                    <a:srgbClr val="DDDDDD"/>
                  </a:outerShdw>
                </a:effectLst>
              </a:rPr>
              <a:t>i</a:t>
            </a:r>
            <a:r>
              <a:rPr lang="en-US" altLang="zh-CN" sz="2800" i="0" baseline="-25000" dirty="0">
                <a:solidFill>
                  <a:srgbClr val="CC0000"/>
                </a:solidFill>
                <a:effectLst>
                  <a:outerShdw blurRad="38100" dist="38100" dir="2700000" algn="tl">
                    <a:srgbClr val="DDDDDD"/>
                  </a:outerShdw>
                </a:effectLst>
              </a:rPr>
              <a:t>d</a:t>
            </a:r>
            <a:r>
              <a:rPr lang="en-US" altLang="zh-CN" sz="2800" i="0" dirty="0">
                <a:solidFill>
                  <a:srgbClr val="CC0000"/>
                </a:solidFill>
                <a:effectLst>
                  <a:outerShdw blurRad="38100" dist="38100" dir="2700000" algn="tl">
                    <a:srgbClr val="DDDDDD"/>
                  </a:outerShdw>
                </a:effectLst>
              </a:rPr>
              <a:t> = </a:t>
            </a:r>
            <a:r>
              <a:rPr lang="en-US" altLang="zh-CN" sz="2800" dirty="0">
                <a:solidFill>
                  <a:srgbClr val="CC0000"/>
                </a:solidFill>
                <a:effectLst>
                  <a:outerShdw blurRad="38100" dist="38100" dir="2700000" algn="tl">
                    <a:srgbClr val="DDDDDD"/>
                  </a:outerShdw>
                </a:effectLst>
              </a:rPr>
              <a:t>i</a:t>
            </a:r>
            <a:r>
              <a:rPr lang="en-US" altLang="zh-CN" sz="2800" i="0" baseline="-25000" dirty="0">
                <a:solidFill>
                  <a:srgbClr val="CC0000"/>
                </a:solidFill>
                <a:effectLst>
                  <a:outerShdw blurRad="38100" dist="38100" dir="2700000" algn="tl">
                    <a:srgbClr val="DDDDDD"/>
                  </a:outerShdw>
                </a:effectLst>
              </a:rPr>
              <a:t>1 </a:t>
            </a:r>
            <a:r>
              <a:rPr lang="en-US" altLang="zh-CN" sz="2800" i="0" dirty="0">
                <a:solidFill>
                  <a:srgbClr val="CC0000"/>
                </a:solidFill>
                <a:effectLst>
                  <a:outerShdw blurRad="38100" dist="38100" dir="2700000" algn="tl">
                    <a:srgbClr val="DDDDDD"/>
                  </a:outerShdw>
                </a:effectLst>
              </a:rPr>
              <a:t>–</a:t>
            </a:r>
            <a:r>
              <a:rPr lang="en-US" altLang="zh-CN" sz="2800" i="0" baseline="-25000" dirty="0">
                <a:solidFill>
                  <a:srgbClr val="CC0000"/>
                </a:solidFill>
                <a:effectLst>
                  <a:outerShdw blurRad="38100" dist="38100" dir="2700000" algn="tl">
                    <a:srgbClr val="DDDDDD"/>
                  </a:outerShdw>
                </a:effectLst>
              </a:rPr>
              <a:t> </a:t>
            </a:r>
            <a:r>
              <a:rPr lang="en-US" altLang="zh-CN" sz="2800" dirty="0">
                <a:solidFill>
                  <a:srgbClr val="CC0000"/>
                </a:solidFill>
                <a:effectLst>
                  <a:outerShdw blurRad="38100" dist="38100" dir="2700000" algn="tl">
                    <a:srgbClr val="DDDDDD"/>
                  </a:outerShdw>
                </a:effectLst>
              </a:rPr>
              <a:t>i</a:t>
            </a:r>
            <a:r>
              <a:rPr lang="en-US" altLang="zh-CN" sz="2800" i="0" baseline="-25000" dirty="0">
                <a:solidFill>
                  <a:srgbClr val="CC0000"/>
                </a:solidFill>
                <a:effectLst>
                  <a:outerShdw blurRad="38100" dist="38100" dir="2700000" algn="tl">
                    <a:srgbClr val="DDDDDD"/>
                  </a:outerShdw>
                </a:effectLst>
              </a:rPr>
              <a:t>f</a:t>
            </a:r>
          </a:p>
        </p:txBody>
      </p:sp>
      <p:sp>
        <p:nvSpPr>
          <p:cNvPr id="135228" name="Text Box 60"/>
          <p:cNvSpPr txBox="1">
            <a:spLocks noChangeArrowheads="1"/>
          </p:cNvSpPr>
          <p:nvPr/>
        </p:nvSpPr>
        <p:spPr bwMode="auto">
          <a:xfrm>
            <a:off x="4800600" y="1690688"/>
            <a:ext cx="38862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各电流的实际方向如图</a:t>
            </a:r>
          </a:p>
        </p:txBody>
      </p:sp>
      <p:sp>
        <p:nvSpPr>
          <p:cNvPr id="135229" name="Text Box 61"/>
          <p:cNvSpPr txBox="1">
            <a:spLocks noChangeArrowheads="1"/>
          </p:cNvSpPr>
          <p:nvPr/>
        </p:nvSpPr>
        <p:spPr bwMode="auto">
          <a:xfrm>
            <a:off x="4953000" y="2763838"/>
            <a:ext cx="3810000" cy="1031875"/>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pPr>
            <a:r>
              <a:rPr lang="en-US" altLang="zh-CN" sz="2800" dirty="0">
                <a:solidFill>
                  <a:schemeClr val="tx2"/>
                </a:solidFill>
                <a:effectLst>
                  <a:outerShdw blurRad="38100" dist="38100" dir="2700000" algn="tl">
                    <a:srgbClr val="DDDDDD"/>
                  </a:outerShdw>
                </a:effectLst>
              </a:rPr>
              <a:t>i</a:t>
            </a:r>
            <a:r>
              <a:rPr lang="en-US" altLang="zh-CN" sz="2800" i="0" baseline="-25000" dirty="0">
                <a:solidFill>
                  <a:schemeClr val="tx2"/>
                </a:solidFill>
                <a:effectLst>
                  <a:outerShdw blurRad="38100" dist="38100" dir="2700000" algn="tl">
                    <a:srgbClr val="DDDDDD"/>
                  </a:outerShdw>
                </a:effectLst>
              </a:rPr>
              <a:t>f  </a:t>
            </a:r>
            <a:r>
              <a:rPr lang="zh-CN" altLang="en-US" sz="2800" i="0" dirty="0">
                <a:solidFill>
                  <a:schemeClr val="tx2"/>
                </a:solidFill>
                <a:effectLst>
                  <a:outerShdw blurRad="38100" dist="38100" dir="2700000" algn="tl">
                    <a:srgbClr val="DDDDDD"/>
                  </a:outerShdw>
                </a:effectLst>
              </a:rPr>
              <a:t>削弱了净输入电流</a:t>
            </a:r>
            <a:r>
              <a:rPr lang="en-US" altLang="zh-CN" sz="2800" i="0" dirty="0">
                <a:solidFill>
                  <a:schemeClr val="tx2"/>
                </a:solidFill>
                <a:effectLst>
                  <a:outerShdw blurRad="38100" dist="38100" dir="2700000" algn="tl">
                    <a:srgbClr val="DDDDDD"/>
                  </a:outerShdw>
                </a:effectLst>
              </a:rPr>
              <a:t>(</a:t>
            </a:r>
            <a:r>
              <a:rPr lang="zh-CN" altLang="en-US" sz="2800" i="0" dirty="0">
                <a:solidFill>
                  <a:schemeClr val="tx2"/>
                </a:solidFill>
                <a:effectLst>
                  <a:outerShdw blurRad="38100" dist="38100" dir="2700000" algn="tl">
                    <a:srgbClr val="DDDDDD"/>
                  </a:outerShdw>
                </a:effectLst>
              </a:rPr>
              <a:t>差值电流</a:t>
            </a:r>
            <a:r>
              <a:rPr lang="en-US" altLang="zh-CN" sz="2800" i="0" dirty="0">
                <a:solidFill>
                  <a:schemeClr val="tx2"/>
                </a:solidFill>
                <a:effectLst>
                  <a:outerShdw blurRad="38100" dist="38100" dir="2700000" algn="tl">
                    <a:srgbClr val="DDDDDD"/>
                  </a:outerShdw>
                </a:effectLst>
              </a:rPr>
              <a:t>) </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负反馈</a:t>
            </a:r>
          </a:p>
        </p:txBody>
      </p:sp>
      <p:sp>
        <p:nvSpPr>
          <p:cNvPr id="135230" name="Text Box 62"/>
          <p:cNvSpPr txBox="1">
            <a:spLocks noChangeArrowheads="1"/>
          </p:cNvSpPr>
          <p:nvPr/>
        </p:nvSpPr>
        <p:spPr bwMode="auto">
          <a:xfrm>
            <a:off x="457200" y="3811588"/>
            <a:ext cx="1676400" cy="519112"/>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反馈电流</a:t>
            </a:r>
            <a:endParaRPr lang="zh-CN" altLang="en-US" sz="2800" i="0" baseline="-25000">
              <a:solidFill>
                <a:srgbClr val="000099"/>
              </a:solidFill>
              <a:effectLst>
                <a:outerShdw blurRad="38100" dist="38100" dir="2700000" algn="tl">
                  <a:srgbClr val="DDDDDD"/>
                </a:outerShdw>
              </a:effectLst>
            </a:endParaRPr>
          </a:p>
        </p:txBody>
      </p:sp>
      <p:graphicFrame>
        <p:nvGraphicFramePr>
          <p:cNvPr id="28682" name="Object 63"/>
          <p:cNvGraphicFramePr>
            <a:graphicFrameLocks noChangeAspect="1"/>
          </p:cNvGraphicFramePr>
          <p:nvPr/>
        </p:nvGraphicFramePr>
        <p:xfrm>
          <a:off x="2057400" y="3657600"/>
          <a:ext cx="2317750" cy="1054100"/>
        </p:xfrm>
        <a:graphic>
          <a:graphicData uri="http://schemas.openxmlformats.org/presentationml/2006/ole">
            <mc:AlternateContent xmlns:mc="http://schemas.openxmlformats.org/markup-compatibility/2006">
              <mc:Choice xmlns:v="urn:schemas-microsoft-com:vml" Requires="v">
                <p:oleObj spid="_x0000_s29009" name="Equation" r:id="rId3" imgW="1130300" imgH="393700" progId="Equation.3">
                  <p:embed/>
                </p:oleObj>
              </mc:Choice>
              <mc:Fallback>
                <p:oleObj name="Equation" r:id="rId3" imgW="1130300" imgH="393700" progId="Equation.3">
                  <p:embed/>
                  <p:pic>
                    <p:nvPicPr>
                      <p:cNvPr id="0" name="图片 289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657600"/>
                        <a:ext cx="2317750" cy="1054100"/>
                      </a:xfrm>
                      <a:prstGeom prst="rect">
                        <a:avLst/>
                      </a:prstGeom>
                      <a:noFill/>
                      <a:ln>
                        <a:noFill/>
                      </a:ln>
                      <a:effectLst/>
                    </p:spPr>
                  </p:pic>
                </p:oleObj>
              </mc:Fallback>
            </mc:AlternateContent>
          </a:graphicData>
        </a:graphic>
      </p:graphicFrame>
      <p:sp>
        <p:nvSpPr>
          <p:cNvPr id="135232" name="Text Box 64"/>
          <p:cNvSpPr txBox="1">
            <a:spLocks noChangeArrowheads="1"/>
          </p:cNvSpPr>
          <p:nvPr/>
        </p:nvSpPr>
        <p:spPr bwMode="auto">
          <a:xfrm>
            <a:off x="4419600" y="3873500"/>
            <a:ext cx="44958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3399"/>
                </a:solidFill>
                <a:effectLst>
                  <a:outerShdw blurRad="38100" dist="38100" dir="2700000" algn="tl">
                    <a:srgbClr val="DDDDDD"/>
                  </a:outerShdw>
                </a:effectLst>
              </a:rPr>
              <a:t>取</a:t>
            </a:r>
            <a:r>
              <a:rPr lang="zh-CN" altLang="en-US" sz="2800" i="0">
                <a:solidFill>
                  <a:srgbClr val="000099"/>
                </a:solidFill>
                <a:effectLst>
                  <a:outerShdw blurRad="38100" dist="38100" dir="2700000" algn="tl">
                    <a:srgbClr val="DDDDDD"/>
                  </a:outerShdw>
                </a:effectLst>
              </a:rPr>
              <a:t>自输出电流</a:t>
            </a:r>
            <a:r>
              <a:rPr lang="en-US" altLang="zh-CN" sz="2800" i="0">
                <a:solidFill>
                  <a:srgbClr val="CC0000"/>
                </a:solidFill>
              </a:rPr>
              <a:t>——</a:t>
            </a:r>
            <a:r>
              <a:rPr lang="zh-CN" altLang="en-US" sz="2800" i="0">
                <a:solidFill>
                  <a:srgbClr val="CC0000"/>
                </a:solidFill>
                <a:effectLst>
                  <a:outerShdw blurRad="38100" dist="38100" dir="2700000" algn="tl">
                    <a:srgbClr val="DDDDDD"/>
                  </a:outerShdw>
                </a:effectLst>
              </a:rPr>
              <a:t>电流反馈</a:t>
            </a:r>
          </a:p>
        </p:txBody>
      </p:sp>
      <p:sp>
        <p:nvSpPr>
          <p:cNvPr id="135234" name="Oval 66"/>
          <p:cNvSpPr>
            <a:spLocks noChangeArrowheads="1"/>
          </p:cNvSpPr>
          <p:nvPr/>
        </p:nvSpPr>
        <p:spPr bwMode="auto">
          <a:xfrm flipV="1">
            <a:off x="4114800" y="2133600"/>
            <a:ext cx="304800" cy="304800"/>
          </a:xfrm>
          <a:prstGeom prst="ellipse">
            <a:avLst/>
          </a:prstGeom>
          <a:noFill/>
          <a:ln w="9525">
            <a:solidFill>
              <a:srgbClr val="FF3300"/>
            </a:solidFill>
            <a:round/>
          </a:ln>
          <a:effectLst/>
        </p:spPr>
        <p:txBody>
          <a:bodyPr rot="10800000" wrap="none" anchor="ctr"/>
          <a:lstStyle/>
          <a:p>
            <a:pPr algn="ctr">
              <a:lnSpc>
                <a:spcPct val="100000"/>
              </a:lnSpc>
              <a:spcBef>
                <a:spcPct val="50000"/>
              </a:spcBef>
              <a:defRPr/>
            </a:pPr>
            <a:r>
              <a:rPr lang="zh-CN" altLang="en-US" sz="3600" i="0" dirty="0">
                <a:solidFill>
                  <a:srgbClr val="FF0000"/>
                </a:solidFill>
                <a:effectLst>
                  <a:outerShdw blurRad="38100" dist="38100" dir="2700000" algn="tl">
                    <a:srgbClr val="C0C0C0"/>
                  </a:outerShdw>
                </a:effectLst>
                <a:latin typeface="Times New Roman" panose="02020603050405020304" charset="0"/>
                <a:ea typeface="楷体_GB2312" pitchFamily="49" charset="-122"/>
                <a:cs typeface="+mn-cs"/>
              </a:rPr>
              <a:t>－</a:t>
            </a:r>
          </a:p>
        </p:txBody>
      </p:sp>
      <p:sp>
        <p:nvSpPr>
          <p:cNvPr id="135235" name="Rectangle 67"/>
          <p:cNvSpPr>
            <a:spLocks noChangeArrowheads="1"/>
          </p:cNvSpPr>
          <p:nvPr/>
        </p:nvSpPr>
        <p:spPr bwMode="auto">
          <a:xfrm>
            <a:off x="838200" y="1630363"/>
            <a:ext cx="496888" cy="579437"/>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graphicFrame>
        <p:nvGraphicFramePr>
          <p:cNvPr id="135239" name="Object 71"/>
          <p:cNvGraphicFramePr>
            <a:graphicFrameLocks noChangeAspect="1"/>
          </p:cNvGraphicFramePr>
          <p:nvPr/>
        </p:nvGraphicFramePr>
        <p:xfrm>
          <a:off x="584202" y="4330700"/>
          <a:ext cx="3300412" cy="1384300"/>
        </p:xfrm>
        <a:graphic>
          <a:graphicData uri="http://schemas.openxmlformats.org/presentationml/2006/ole">
            <mc:AlternateContent xmlns:mc="http://schemas.openxmlformats.org/markup-compatibility/2006">
              <mc:Choice xmlns:v="urn:schemas-microsoft-com:vml" Requires="v">
                <p:oleObj spid="_x0000_s29010" name="公式" r:id="rId5" imgW="1225550" imgH="466090" progId="Equation.3">
                  <p:embed/>
                </p:oleObj>
              </mc:Choice>
              <mc:Fallback>
                <p:oleObj name="公式" r:id="rId5" imgW="1225550" imgH="466090" progId="Equation.3">
                  <p:embed/>
                  <p:pic>
                    <p:nvPicPr>
                      <p:cNvPr id="0" name="图片 28943"/>
                      <p:cNvPicPr>
                        <a:picLocks noChangeAspect="1" noChangeArrowheads="1"/>
                      </p:cNvPicPr>
                      <p:nvPr/>
                    </p:nvPicPr>
                    <p:blipFill>
                      <a:blip r:embed="rId6"/>
                      <a:srcRect/>
                      <a:stretch>
                        <a:fillRect/>
                      </a:stretch>
                    </p:blipFill>
                    <p:spPr bwMode="auto">
                      <a:xfrm>
                        <a:off x="584202" y="4330700"/>
                        <a:ext cx="3300412" cy="1384300"/>
                      </a:xfrm>
                      <a:prstGeom prst="rect">
                        <a:avLst/>
                      </a:prstGeom>
                      <a:noFill/>
                      <a:ln>
                        <a:noFill/>
                      </a:ln>
                      <a:effectLst/>
                    </p:spPr>
                  </p:pic>
                </p:oleObj>
              </mc:Fallback>
            </mc:AlternateContent>
          </a:graphicData>
        </a:graphic>
      </p:graphicFrame>
      <p:graphicFrame>
        <p:nvGraphicFramePr>
          <p:cNvPr id="135240" name="Object 72"/>
          <p:cNvGraphicFramePr>
            <a:graphicFrameLocks noChangeAspect="1"/>
          </p:cNvGraphicFramePr>
          <p:nvPr/>
        </p:nvGraphicFramePr>
        <p:xfrm>
          <a:off x="4117975" y="4392613"/>
          <a:ext cx="4024313" cy="1200728"/>
        </p:xfrm>
        <a:graphic>
          <a:graphicData uri="http://schemas.openxmlformats.org/presentationml/2006/ole">
            <mc:AlternateContent xmlns:mc="http://schemas.openxmlformats.org/markup-compatibility/2006">
              <mc:Choice xmlns:v="urn:schemas-microsoft-com:vml" Requires="v">
                <p:oleObj spid="_x0000_s29011" name="公式" r:id="rId7" imgW="1536065" imgH="466090" progId="Equation.3">
                  <p:embed/>
                </p:oleObj>
              </mc:Choice>
              <mc:Fallback>
                <p:oleObj name="公式" r:id="rId7" imgW="1536065" imgH="466090" progId="Equation.3">
                  <p:embed/>
                  <p:pic>
                    <p:nvPicPr>
                      <p:cNvPr id="0" name="图片 28944"/>
                      <p:cNvPicPr>
                        <a:picLocks noChangeAspect="1" noChangeArrowheads="1"/>
                      </p:cNvPicPr>
                      <p:nvPr/>
                    </p:nvPicPr>
                    <p:blipFill>
                      <a:blip r:embed="rId8"/>
                      <a:srcRect/>
                      <a:stretch>
                        <a:fillRect/>
                      </a:stretch>
                    </p:blipFill>
                    <p:spPr bwMode="auto">
                      <a:xfrm>
                        <a:off x="4117975" y="4392613"/>
                        <a:ext cx="4024313" cy="1200728"/>
                      </a:xfrm>
                      <a:prstGeom prst="rect">
                        <a:avLst/>
                      </a:prstGeom>
                      <a:noFill/>
                      <a:ln>
                        <a:noFill/>
                      </a:ln>
                      <a:effectLst/>
                    </p:spPr>
                  </p:pic>
                </p:oleObj>
              </mc:Fallback>
            </mc:AlternateContent>
          </a:graphicData>
        </a:graphic>
      </p:graphicFrame>
      <p:sp>
        <p:nvSpPr>
          <p:cNvPr id="135241" name="Text Box 73"/>
          <p:cNvSpPr txBox="1">
            <a:spLocks noChangeArrowheads="1"/>
          </p:cNvSpPr>
          <p:nvPr/>
        </p:nvSpPr>
        <p:spPr bwMode="auto">
          <a:xfrm>
            <a:off x="457200" y="5510213"/>
            <a:ext cx="7162800" cy="966787"/>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
              </a:spcBef>
            </a:pPr>
            <a:r>
              <a:rPr lang="zh-CN" altLang="en-US" sz="2800" i="0" dirty="0">
                <a:solidFill>
                  <a:srgbClr val="CC0000"/>
                </a:solidFill>
                <a:effectLst>
                  <a:outerShdw blurRad="38100" dist="38100" dir="2700000" algn="tl">
                    <a:srgbClr val="DDDDDD"/>
                  </a:outerShdw>
                </a:effectLst>
              </a:rPr>
              <a:t>特点：</a:t>
            </a:r>
            <a:r>
              <a:rPr lang="zh-CN" altLang="en-US" sz="2800" i="0" dirty="0">
                <a:solidFill>
                  <a:schemeClr val="tx2"/>
                </a:solidFill>
                <a:effectLst>
                  <a:outerShdw blurRad="38100" dist="38100" dir="2700000" algn="tl">
                    <a:srgbClr val="DDDDDD"/>
                  </a:outerShdw>
                </a:effectLst>
              </a:rPr>
              <a:t>输出电流 </a:t>
            </a:r>
            <a:r>
              <a:rPr lang="en-US" altLang="zh-CN" sz="2800" dirty="0" err="1">
                <a:effectLst>
                  <a:outerShdw blurRad="38100" dist="38100" dir="2700000" algn="tl">
                    <a:srgbClr val="DDDDDD"/>
                  </a:outerShdw>
                </a:effectLst>
              </a:rPr>
              <a:t>i</a:t>
            </a:r>
            <a:r>
              <a:rPr lang="en-US" altLang="zh-CN" sz="2800" i="0" baseline="-25000" dirty="0" err="1">
                <a:effectLst>
                  <a:outerShdw blurRad="38100" dist="38100" dir="2700000" algn="tl">
                    <a:srgbClr val="DDDDDD"/>
                  </a:outerShdw>
                </a:effectLst>
              </a:rPr>
              <a:t>o</a:t>
            </a:r>
            <a:r>
              <a:rPr lang="en-US" altLang="zh-CN" sz="2800" i="0" baseline="-25000" dirty="0">
                <a:effectLst>
                  <a:outerShdw blurRad="38100" dist="38100" dir="2700000" algn="tl">
                    <a:srgbClr val="DDDDDD"/>
                  </a:outerShdw>
                </a:effectLst>
              </a:rPr>
              <a:t> </a:t>
            </a:r>
            <a:r>
              <a:rPr lang="zh-CN" altLang="en-US" sz="2800" i="0" dirty="0">
                <a:solidFill>
                  <a:schemeClr val="tx2"/>
                </a:solidFill>
                <a:effectLst>
                  <a:outerShdw blurRad="38100" dist="38100" dir="2700000" algn="tl">
                    <a:srgbClr val="DDDDDD"/>
                  </a:outerShdw>
                </a:effectLst>
              </a:rPr>
              <a:t>与负载电阻</a:t>
            </a:r>
            <a:r>
              <a:rPr lang="en-US" altLang="zh-CN" sz="2800" dirty="0">
                <a:effectLst>
                  <a:outerShdw blurRad="38100" dist="38100" dir="2700000" algn="tl">
                    <a:srgbClr val="DDDDDD"/>
                  </a:outerShdw>
                </a:effectLst>
              </a:rPr>
              <a:t>R</a:t>
            </a:r>
            <a:r>
              <a:rPr lang="en-US" altLang="zh-CN" sz="2800" i="0" baseline="-25000" dirty="0">
                <a:effectLst>
                  <a:outerShdw blurRad="38100" dist="38100" dir="2700000" algn="tl">
                    <a:srgbClr val="DDDDDD"/>
                  </a:outerShdw>
                </a:effectLst>
              </a:rPr>
              <a:t>L</a:t>
            </a:r>
            <a:r>
              <a:rPr lang="zh-CN" altLang="en-US" sz="2800" i="0" dirty="0">
                <a:solidFill>
                  <a:schemeClr val="tx2"/>
                </a:solidFill>
                <a:effectLst>
                  <a:outerShdw blurRad="38100" dist="38100" dir="2700000" algn="tl">
                    <a:srgbClr val="DDDDDD"/>
                  </a:outerShdw>
                </a:effectLst>
              </a:rPr>
              <a:t>无关</a:t>
            </a:r>
          </a:p>
          <a:p>
            <a:pPr eaLnBrk="1" hangingPunct="1">
              <a:spcBef>
                <a:spcPct val="5000"/>
              </a:spcBef>
            </a:pPr>
            <a:r>
              <a:rPr lang="zh-CN" altLang="en-US" sz="2800" i="0" dirty="0">
                <a:solidFill>
                  <a:schemeClr val="tx2"/>
                </a:solidFill>
                <a:effectLst>
                  <a:outerShdw blurRad="38100" dist="38100" dir="2700000" algn="tl">
                    <a:srgbClr val="DDDDDD"/>
                  </a:outerShdw>
                </a:effectLst>
              </a:rPr>
              <a:t>      </a:t>
            </a:r>
            <a:r>
              <a:rPr lang="en-US" altLang="zh-CN" sz="2800" i="0" dirty="0" smtClean="0">
                <a:solidFill>
                  <a:srgbClr val="CC0000"/>
                </a:solidFill>
              </a:rPr>
              <a:t>—</a:t>
            </a:r>
            <a:r>
              <a:rPr lang="en-US" altLang="zh-CN" sz="2800" i="0" dirty="0">
                <a:solidFill>
                  <a:srgbClr val="CC0000"/>
                </a:solidFill>
              </a:rPr>
              <a:t>—</a:t>
            </a:r>
            <a:r>
              <a:rPr lang="zh-CN" altLang="en-US" sz="2800" i="0" dirty="0">
                <a:solidFill>
                  <a:srgbClr val="CC0000"/>
                </a:solidFill>
                <a:effectLst>
                  <a:outerShdw blurRad="38100" dist="38100" dir="2700000" algn="tl">
                    <a:srgbClr val="DDDDDD"/>
                  </a:outerShdw>
                </a:effectLst>
              </a:rPr>
              <a:t>反相输入恒流源电路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5239"/>
                                        </p:tgtEl>
                                        <p:attrNameLst>
                                          <p:attrName>style.visibility</p:attrName>
                                        </p:attrNameLst>
                                      </p:cBhvr>
                                      <p:to>
                                        <p:strVal val="visible"/>
                                      </p:to>
                                    </p:set>
                                    <p:animEffect transition="in" filter="wipe(left)">
                                      <p:cBhvr>
                                        <p:cTn id="7" dur="500"/>
                                        <p:tgtEl>
                                          <p:spTgt spid="1352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5240"/>
                                        </p:tgtEl>
                                        <p:attrNameLst>
                                          <p:attrName>style.visibility</p:attrName>
                                        </p:attrNameLst>
                                      </p:cBhvr>
                                      <p:to>
                                        <p:strVal val="visible"/>
                                      </p:to>
                                    </p:set>
                                    <p:animEffect transition="in" filter="wipe(left)">
                                      <p:cBhvr>
                                        <p:cTn id="12" dur="500"/>
                                        <p:tgtEl>
                                          <p:spTgt spid="1352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241">
                                            <p:txEl>
                                              <p:pRg st="0" end="0"/>
                                            </p:txEl>
                                          </p:spTgt>
                                        </p:tgtEl>
                                        <p:attrNameLst>
                                          <p:attrName>style.visibility</p:attrName>
                                        </p:attrNameLst>
                                      </p:cBhvr>
                                      <p:to>
                                        <p:strVal val="visible"/>
                                      </p:to>
                                    </p:set>
                                    <p:animEffect transition="in" filter="wipe(left)">
                                      <p:cBhvr>
                                        <p:cTn id="17" dur="500"/>
                                        <p:tgtEl>
                                          <p:spTgt spid="1352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241">
                                            <p:txEl>
                                              <p:pRg st="1" end="1"/>
                                            </p:txEl>
                                          </p:spTgt>
                                        </p:tgtEl>
                                        <p:attrNameLst>
                                          <p:attrName>style.visibility</p:attrName>
                                        </p:attrNameLst>
                                      </p:cBhvr>
                                      <p:to>
                                        <p:strVal val="visible"/>
                                      </p:to>
                                    </p:set>
                                    <p:animEffect transition="in" filter="wipe(left)">
                                      <p:cBhvr>
                                        <p:cTn id="22" dur="500"/>
                                        <p:tgtEl>
                                          <p:spTgt spid="1352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4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Text Box 5"/>
          <p:cNvSpPr txBox="1">
            <a:spLocks noChangeArrowheads="1"/>
          </p:cNvSpPr>
          <p:nvPr/>
        </p:nvSpPr>
        <p:spPr bwMode="auto">
          <a:xfrm>
            <a:off x="609600" y="612775"/>
            <a:ext cx="82296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
              </a:spcBef>
            </a:pPr>
            <a:r>
              <a:rPr lang="zh-CN" altLang="en-US" sz="2800" i="0">
                <a:solidFill>
                  <a:srgbClr val="000099"/>
                </a:solidFill>
                <a:effectLst>
                  <a:outerShdw blurRad="38100" dist="38100" dir="2700000" algn="tl">
                    <a:srgbClr val="DDDDDD"/>
                  </a:outerShdw>
                </a:effectLst>
              </a:rPr>
              <a:t>运算放大器电路反馈类型的判别方法：</a:t>
            </a:r>
          </a:p>
        </p:txBody>
      </p:sp>
      <p:sp>
        <p:nvSpPr>
          <p:cNvPr id="129030" name="Text Box 6"/>
          <p:cNvSpPr txBox="1">
            <a:spLocks noChangeArrowheads="1"/>
          </p:cNvSpPr>
          <p:nvPr/>
        </p:nvSpPr>
        <p:spPr bwMode="auto">
          <a:xfrm>
            <a:off x="609600" y="1146175"/>
            <a:ext cx="8001000" cy="496570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10000"/>
              </a:lnSpc>
              <a:spcBef>
                <a:spcPct val="10000"/>
              </a:spcBef>
            </a:pPr>
            <a:r>
              <a:rPr lang="en-US" altLang="zh-CN" sz="2800" i="0" dirty="0">
                <a:effectLst>
                  <a:outerShdw blurRad="38100" dist="38100" dir="2700000" algn="tl">
                    <a:srgbClr val="DDDDDD"/>
                  </a:outerShdw>
                </a:effectLst>
              </a:rPr>
              <a:t>    1. </a:t>
            </a:r>
            <a:r>
              <a:rPr lang="zh-CN" altLang="en-US" sz="2800" i="0" dirty="0">
                <a:effectLst>
                  <a:outerShdw blurRad="38100" dist="38100" dir="2700000" algn="tl">
                    <a:srgbClr val="DDDDDD"/>
                  </a:outerShdw>
                </a:effectLst>
              </a:rPr>
              <a:t>反馈电路直接从输出端引出的，</a:t>
            </a:r>
            <a:r>
              <a:rPr lang="zh-CN" altLang="en-US" sz="2800" i="0" dirty="0">
                <a:solidFill>
                  <a:srgbClr val="CC0000"/>
                </a:solidFill>
                <a:effectLst>
                  <a:outerShdw blurRad="38100" dist="38100" dir="2700000" algn="tl">
                    <a:srgbClr val="DDDDDD"/>
                  </a:outerShdw>
                </a:effectLst>
              </a:rPr>
              <a:t>是电压反馈；</a:t>
            </a:r>
          </a:p>
          <a:p>
            <a:pPr eaLnBrk="1" hangingPunct="1">
              <a:lnSpc>
                <a:spcPct val="110000"/>
              </a:lnSpc>
              <a:spcBef>
                <a:spcPct val="10000"/>
              </a:spcBef>
            </a:pPr>
            <a:r>
              <a:rPr lang="zh-CN" altLang="en-US" sz="2800" i="0" dirty="0">
                <a:effectLst>
                  <a:outerShdw blurRad="38100" dist="38100" dir="2700000" algn="tl">
                    <a:srgbClr val="DDDDDD"/>
                  </a:outerShdw>
                </a:effectLst>
              </a:rPr>
              <a:t>从负载电阻</a:t>
            </a:r>
            <a:r>
              <a:rPr lang="en-US" altLang="zh-CN" sz="2800" dirty="0">
                <a:effectLst>
                  <a:outerShdw blurRad="38100" dist="38100" dir="2700000" algn="tl">
                    <a:srgbClr val="DDDDDD"/>
                  </a:outerShdw>
                </a:effectLst>
              </a:rPr>
              <a:t>R</a:t>
            </a:r>
            <a:r>
              <a:rPr lang="en-US" altLang="zh-CN" sz="2800" i="0" baseline="-25000" dirty="0">
                <a:effectLst>
                  <a:outerShdw blurRad="38100" dist="38100" dir="2700000" algn="tl">
                    <a:srgbClr val="DDDDDD"/>
                  </a:outerShdw>
                </a:effectLst>
              </a:rPr>
              <a:t>L</a:t>
            </a:r>
            <a:r>
              <a:rPr lang="zh-CN" altLang="en-US" sz="2800" i="0" dirty="0">
                <a:effectLst>
                  <a:outerShdw blurRad="38100" dist="38100" dir="2700000" algn="tl">
                    <a:srgbClr val="DDDDDD"/>
                  </a:outerShdw>
                </a:effectLst>
              </a:rPr>
              <a:t>的靠近“地”端引出的，</a:t>
            </a:r>
            <a:r>
              <a:rPr lang="zh-CN" altLang="en-US" sz="2800" i="0" dirty="0">
                <a:solidFill>
                  <a:srgbClr val="CC0000"/>
                </a:solidFill>
                <a:effectLst>
                  <a:outerShdw blurRad="38100" dist="38100" dir="2700000" algn="tl">
                    <a:srgbClr val="DDDDDD"/>
                  </a:outerShdw>
                </a:effectLst>
              </a:rPr>
              <a:t>是电流反馈；</a:t>
            </a:r>
          </a:p>
          <a:p>
            <a:pPr eaLnBrk="1" hangingPunct="1">
              <a:lnSpc>
                <a:spcPct val="110000"/>
              </a:lnSpc>
              <a:spcBef>
                <a:spcPct val="10000"/>
              </a:spcBef>
            </a:pPr>
            <a:r>
              <a:rPr lang="zh-CN" altLang="en-US" sz="2800" i="0" dirty="0">
                <a:effectLst>
                  <a:outerShdw blurRad="38100" dist="38100" dir="2700000" algn="tl">
                    <a:srgbClr val="DDDDDD"/>
                  </a:outerShdw>
                </a:effectLst>
              </a:rPr>
              <a:t>  </a:t>
            </a:r>
            <a:r>
              <a:rPr lang="en-US" altLang="zh-CN" sz="2800" i="0" dirty="0" smtClean="0">
                <a:effectLst>
                  <a:outerShdw blurRad="38100" dist="38100" dir="2700000" algn="tl">
                    <a:srgbClr val="DDDDDD"/>
                  </a:outerShdw>
                </a:effectLst>
              </a:rPr>
              <a:t>2</a:t>
            </a:r>
            <a:r>
              <a:rPr lang="en-US" altLang="zh-CN" sz="2800" i="0" dirty="0">
                <a:effectLst>
                  <a:outerShdw blurRad="38100" dist="38100" dir="2700000" algn="tl">
                    <a:srgbClr val="DDDDDD"/>
                  </a:outerShdw>
                </a:effectLst>
              </a:rPr>
              <a:t>. </a:t>
            </a:r>
            <a:r>
              <a:rPr lang="zh-CN" altLang="en-US" sz="2800" i="0" dirty="0">
                <a:effectLst>
                  <a:outerShdw blurRad="38100" dist="38100" dir="2700000" algn="tl">
                    <a:srgbClr val="DDDDDD"/>
                  </a:outerShdw>
                </a:effectLst>
              </a:rPr>
              <a:t>输入信号和反馈信号分别加在两个输入端（同相和反相）上的，</a:t>
            </a:r>
            <a:r>
              <a:rPr lang="zh-CN" altLang="en-US" sz="2800" i="0" dirty="0">
                <a:solidFill>
                  <a:srgbClr val="CC0000"/>
                </a:solidFill>
                <a:effectLst>
                  <a:outerShdw blurRad="38100" dist="38100" dir="2700000" algn="tl">
                    <a:srgbClr val="DDDDDD"/>
                  </a:outerShdw>
                </a:effectLst>
              </a:rPr>
              <a:t>是串联反馈</a:t>
            </a:r>
            <a:r>
              <a:rPr lang="zh-CN" altLang="en-US" sz="2800" i="0" dirty="0">
                <a:effectLst>
                  <a:outerShdw blurRad="38100" dist="38100" dir="2700000" algn="tl">
                    <a:srgbClr val="DDDDDD"/>
                  </a:outerShdw>
                </a:effectLst>
              </a:rPr>
              <a:t>；加在同一个输入端（同相或反相）上的，</a:t>
            </a:r>
            <a:r>
              <a:rPr lang="zh-CN" altLang="en-US" sz="2800" i="0" dirty="0">
                <a:solidFill>
                  <a:srgbClr val="CC0000"/>
                </a:solidFill>
                <a:effectLst>
                  <a:outerShdw blurRad="38100" dist="38100" dir="2700000" algn="tl">
                    <a:srgbClr val="DDDDDD"/>
                  </a:outerShdw>
                </a:effectLst>
              </a:rPr>
              <a:t>是并联反馈</a:t>
            </a:r>
            <a:r>
              <a:rPr lang="zh-CN" altLang="en-US" sz="2800" i="0" dirty="0">
                <a:effectLst>
                  <a:outerShdw blurRad="38100" dist="38100" dir="2700000" algn="tl">
                    <a:srgbClr val="DDDDDD"/>
                  </a:outerShdw>
                </a:effectLst>
              </a:rPr>
              <a:t>；</a:t>
            </a:r>
          </a:p>
          <a:p>
            <a:pPr eaLnBrk="1" hangingPunct="1">
              <a:lnSpc>
                <a:spcPct val="110000"/>
              </a:lnSpc>
              <a:spcBef>
                <a:spcPct val="10000"/>
              </a:spcBef>
            </a:pPr>
            <a:r>
              <a:rPr lang="zh-CN" altLang="en-US" sz="2800" i="0" dirty="0">
                <a:effectLst>
                  <a:outerShdw blurRad="38100" dist="38100" dir="2700000" algn="tl">
                    <a:srgbClr val="DDDDDD"/>
                  </a:outerShdw>
                </a:effectLst>
              </a:rPr>
              <a:t>  </a:t>
            </a:r>
            <a:r>
              <a:rPr lang="en-US" altLang="zh-CN" sz="2800" i="0" dirty="0" smtClean="0">
                <a:effectLst>
                  <a:outerShdw blurRad="38100" dist="38100" dir="2700000" algn="tl">
                    <a:srgbClr val="DDDDDD"/>
                  </a:outerShdw>
                </a:effectLst>
              </a:rPr>
              <a:t>3</a:t>
            </a:r>
            <a:r>
              <a:rPr lang="en-US" altLang="zh-CN" sz="2800" i="0" dirty="0">
                <a:effectLst>
                  <a:outerShdw blurRad="38100" dist="38100" dir="2700000" algn="tl">
                    <a:srgbClr val="DDDDDD"/>
                  </a:outerShdw>
                </a:effectLst>
              </a:rPr>
              <a:t>. </a:t>
            </a:r>
            <a:r>
              <a:rPr lang="zh-CN" altLang="en-US" sz="2800" i="0" dirty="0">
                <a:effectLst>
                  <a:outerShdw blurRad="38100" dist="38100" dir="2700000" algn="tl">
                    <a:srgbClr val="DDDDDD"/>
                  </a:outerShdw>
                </a:effectLst>
              </a:rPr>
              <a:t>对串联反馈，输入信号和反馈信号的极性相同时，</a:t>
            </a:r>
            <a:r>
              <a:rPr lang="zh-CN" altLang="en-US" sz="2800" i="0" dirty="0">
                <a:solidFill>
                  <a:srgbClr val="CC0000"/>
                </a:solidFill>
                <a:effectLst>
                  <a:outerShdw blurRad="38100" dist="38100" dir="2700000" algn="tl">
                    <a:srgbClr val="DDDDDD"/>
                  </a:outerShdw>
                </a:effectLst>
              </a:rPr>
              <a:t>是负反馈；</a:t>
            </a:r>
            <a:r>
              <a:rPr lang="zh-CN" altLang="en-US" sz="2800" i="0" dirty="0">
                <a:effectLst>
                  <a:outerShdw blurRad="38100" dist="38100" dir="2700000" algn="tl">
                    <a:srgbClr val="DDDDDD"/>
                  </a:outerShdw>
                </a:effectLst>
              </a:rPr>
              <a:t>极性相反时，</a:t>
            </a:r>
            <a:r>
              <a:rPr lang="zh-CN" altLang="en-US" sz="2800" i="0" dirty="0">
                <a:solidFill>
                  <a:srgbClr val="CC0000"/>
                </a:solidFill>
                <a:effectLst>
                  <a:outerShdw blurRad="38100" dist="38100" dir="2700000" algn="tl">
                    <a:srgbClr val="DDDDDD"/>
                  </a:outerShdw>
                </a:effectLst>
              </a:rPr>
              <a:t>是正反馈</a:t>
            </a:r>
            <a:r>
              <a:rPr lang="zh-CN" altLang="en-US" sz="2800" i="0" dirty="0">
                <a:effectLst>
                  <a:outerShdw blurRad="38100" dist="38100" dir="2700000" algn="tl">
                    <a:srgbClr val="DDDDDD"/>
                  </a:outerShdw>
                </a:effectLst>
              </a:rPr>
              <a:t>；</a:t>
            </a:r>
          </a:p>
          <a:p>
            <a:pPr eaLnBrk="1" hangingPunct="1">
              <a:lnSpc>
                <a:spcPct val="110000"/>
              </a:lnSpc>
              <a:spcBef>
                <a:spcPct val="10000"/>
              </a:spcBef>
            </a:pPr>
            <a:r>
              <a:rPr lang="zh-CN" altLang="en-US" sz="2800" i="0" dirty="0">
                <a:effectLst>
                  <a:outerShdw blurRad="38100" dist="38100" dir="2700000" algn="tl">
                    <a:srgbClr val="DDDDDD"/>
                  </a:outerShdw>
                </a:effectLst>
              </a:rPr>
              <a:t>  </a:t>
            </a:r>
            <a:r>
              <a:rPr lang="en-US" altLang="zh-CN" sz="2800" i="0" dirty="0" smtClean="0">
                <a:effectLst>
                  <a:outerShdw blurRad="38100" dist="38100" dir="2700000" algn="tl">
                    <a:srgbClr val="DDDDDD"/>
                  </a:outerShdw>
                </a:effectLst>
              </a:rPr>
              <a:t>4</a:t>
            </a:r>
            <a:r>
              <a:rPr lang="en-US" altLang="zh-CN" sz="2800" i="0" dirty="0">
                <a:effectLst>
                  <a:outerShdw blurRad="38100" dist="38100" dir="2700000" algn="tl">
                    <a:srgbClr val="DDDDDD"/>
                  </a:outerShdw>
                </a:effectLst>
              </a:rPr>
              <a:t>. </a:t>
            </a:r>
            <a:r>
              <a:rPr lang="zh-CN" altLang="en-US" sz="2800" i="0" dirty="0">
                <a:effectLst>
                  <a:outerShdw blurRad="38100" dist="38100" dir="2700000" algn="tl">
                    <a:srgbClr val="DDDDDD"/>
                  </a:outerShdw>
                </a:effectLst>
              </a:rPr>
              <a:t>对并联反馈，净输入电流等于输入电流和反馈电流之差时，</a:t>
            </a:r>
            <a:r>
              <a:rPr lang="zh-CN" altLang="en-US" sz="2800" i="0" dirty="0">
                <a:solidFill>
                  <a:srgbClr val="CC0000"/>
                </a:solidFill>
                <a:effectLst>
                  <a:outerShdw blurRad="38100" dist="38100" dir="2700000" algn="tl">
                    <a:srgbClr val="DDDDDD"/>
                  </a:outerShdw>
                </a:effectLst>
              </a:rPr>
              <a:t>是负反馈；</a:t>
            </a:r>
            <a:r>
              <a:rPr lang="zh-CN" altLang="en-US" sz="2800" i="0" dirty="0">
                <a:effectLst>
                  <a:outerShdw blurRad="38100" dist="38100" dir="2700000" algn="tl">
                    <a:srgbClr val="DDDDDD"/>
                  </a:outerShdw>
                </a:effectLst>
              </a:rPr>
              <a:t>否则</a:t>
            </a:r>
            <a:r>
              <a:rPr lang="zh-CN" altLang="en-US" sz="2800" i="0" dirty="0">
                <a:solidFill>
                  <a:srgbClr val="CC0000"/>
                </a:solidFill>
                <a:effectLst>
                  <a:outerShdw blurRad="38100" dist="38100" dir="2700000" algn="tl">
                    <a:srgbClr val="DDDDDD"/>
                  </a:outerShdw>
                </a:effectLst>
              </a:rPr>
              <a:t>是正反馈</a:t>
            </a:r>
            <a:r>
              <a:rPr lang="zh-CN" altLang="en-US" sz="2800" i="0" dirty="0">
                <a:effectLst>
                  <a:outerShdw blurRad="38100" dist="38100" dir="2700000" algn="tl">
                    <a:srgbClr val="DDDDDD"/>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30">
                                            <p:txEl>
                                              <p:pRg st="0" end="0"/>
                                            </p:txEl>
                                          </p:spTgt>
                                        </p:tgtEl>
                                        <p:attrNameLst>
                                          <p:attrName>style.visibility</p:attrName>
                                        </p:attrNameLst>
                                      </p:cBhvr>
                                      <p:to>
                                        <p:strVal val="visible"/>
                                      </p:to>
                                    </p:set>
                                    <p:animEffect transition="in" filter="wipe(left)">
                                      <p:cBhvr>
                                        <p:cTn id="7" dur="500"/>
                                        <p:tgtEl>
                                          <p:spTgt spid="1290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30">
                                            <p:txEl>
                                              <p:pRg st="1" end="1"/>
                                            </p:txEl>
                                          </p:spTgt>
                                        </p:tgtEl>
                                        <p:attrNameLst>
                                          <p:attrName>style.visibility</p:attrName>
                                        </p:attrNameLst>
                                      </p:cBhvr>
                                      <p:to>
                                        <p:strVal val="visible"/>
                                      </p:to>
                                    </p:set>
                                    <p:animEffect transition="in" filter="wipe(left)">
                                      <p:cBhvr>
                                        <p:cTn id="12" dur="500"/>
                                        <p:tgtEl>
                                          <p:spTgt spid="1290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30">
                                            <p:txEl>
                                              <p:pRg st="2" end="2"/>
                                            </p:txEl>
                                          </p:spTgt>
                                        </p:tgtEl>
                                        <p:attrNameLst>
                                          <p:attrName>style.visibility</p:attrName>
                                        </p:attrNameLst>
                                      </p:cBhvr>
                                      <p:to>
                                        <p:strVal val="visible"/>
                                      </p:to>
                                    </p:set>
                                    <p:animEffect transition="in" filter="wipe(left)">
                                      <p:cBhvr>
                                        <p:cTn id="17" dur="500"/>
                                        <p:tgtEl>
                                          <p:spTgt spid="1290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30">
                                            <p:txEl>
                                              <p:pRg st="3" end="3"/>
                                            </p:txEl>
                                          </p:spTgt>
                                        </p:tgtEl>
                                        <p:attrNameLst>
                                          <p:attrName>style.visibility</p:attrName>
                                        </p:attrNameLst>
                                      </p:cBhvr>
                                      <p:to>
                                        <p:strVal val="visible"/>
                                      </p:to>
                                    </p:set>
                                    <p:animEffect transition="in" filter="wipe(left)">
                                      <p:cBhvr>
                                        <p:cTn id="22" dur="500"/>
                                        <p:tgtEl>
                                          <p:spTgt spid="1290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30">
                                            <p:txEl>
                                              <p:pRg st="4" end="4"/>
                                            </p:txEl>
                                          </p:spTgt>
                                        </p:tgtEl>
                                        <p:attrNameLst>
                                          <p:attrName>style.visibility</p:attrName>
                                        </p:attrNameLst>
                                      </p:cBhvr>
                                      <p:to>
                                        <p:strVal val="visible"/>
                                      </p:to>
                                    </p:set>
                                    <p:animEffect transition="in" filter="wipe(left)">
                                      <p:cBhvr>
                                        <p:cTn id="27" dur="500"/>
                                        <p:tgtEl>
                                          <p:spTgt spid="1290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152400" y="228600"/>
            <a:ext cx="1219200" cy="609600"/>
          </a:xfrm>
          <a:ln>
            <a:miter lim="800000"/>
          </a:ln>
        </p:spPr>
        <p:txBody>
          <a:bodyPr vert="horz" wrap="square" lIns="91440" tIns="45720" rIns="91440" bIns="45720" numCol="1" anchor="t" anchorCtr="0" compatLnSpc="1"/>
          <a:lstStyle/>
          <a:p>
            <a:pPr eaLnBrk="1" hangingPunct="1">
              <a:defRPr/>
            </a:pPr>
            <a:r>
              <a:rPr lang="zh-CN" altLang="en-US" sz="2800" b="1" smtClean="0">
                <a:solidFill>
                  <a:srgbClr val="CC0000"/>
                </a:solidFill>
                <a:effectLst>
                  <a:outerShdw blurRad="38100" dist="38100" dir="2700000" algn="tl">
                    <a:srgbClr val="C0C0C0"/>
                  </a:outerShdw>
                </a:effectLst>
                <a:cs typeface="+mj-cs"/>
              </a:rPr>
              <a:t>例</a:t>
            </a:r>
            <a:r>
              <a:rPr lang="en-US" altLang="zh-CN" sz="2800" b="1" smtClean="0">
                <a:solidFill>
                  <a:srgbClr val="CC0000"/>
                </a:solidFill>
                <a:effectLst>
                  <a:outerShdw blurRad="38100" dist="38100" dir="2700000" algn="tl">
                    <a:srgbClr val="C0C0C0"/>
                  </a:outerShdw>
                </a:effectLst>
                <a:cs typeface="+mj-cs"/>
              </a:rPr>
              <a:t>1</a:t>
            </a:r>
            <a:r>
              <a:rPr lang="zh-CN" altLang="en-US" sz="2800" b="1" smtClean="0">
                <a:solidFill>
                  <a:srgbClr val="CC0000"/>
                </a:solidFill>
                <a:effectLst>
                  <a:outerShdw blurRad="38100" dist="38100" dir="2700000" algn="tl">
                    <a:srgbClr val="C0C0C0"/>
                  </a:outerShdw>
                </a:effectLst>
                <a:cs typeface="+mj-cs"/>
              </a:rPr>
              <a:t>：</a:t>
            </a:r>
          </a:p>
        </p:txBody>
      </p:sp>
      <p:sp>
        <p:nvSpPr>
          <p:cNvPr id="130051" name="Text Box 3"/>
          <p:cNvSpPr txBox="1">
            <a:spLocks noChangeArrowheads="1"/>
          </p:cNvSpPr>
          <p:nvPr/>
        </p:nvSpPr>
        <p:spPr bwMode="auto">
          <a:xfrm>
            <a:off x="914400" y="273050"/>
            <a:ext cx="72390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effectLst>
                  <a:outerShdw blurRad="38100" dist="38100" dir="2700000" algn="tl">
                    <a:srgbClr val="DDDDDD"/>
                  </a:outerShdw>
                </a:effectLst>
              </a:rPr>
              <a:t>试判别下图放大电路中从运算放大器</a:t>
            </a:r>
            <a:r>
              <a:rPr lang="en-US" altLang="zh-CN" sz="2800" i="0" dirty="0">
                <a:effectLst>
                  <a:outerShdw blurRad="38100" dist="38100" dir="2700000" algn="tl">
                    <a:srgbClr val="DDDDDD"/>
                  </a:outerShdw>
                </a:effectLst>
              </a:rPr>
              <a:t>A2</a:t>
            </a:r>
            <a:r>
              <a:rPr lang="zh-CN" altLang="en-US" sz="2800" i="0" dirty="0">
                <a:effectLst>
                  <a:outerShdw blurRad="38100" dist="38100" dir="2700000" algn="tl">
                    <a:srgbClr val="DDDDDD"/>
                  </a:outerShdw>
                </a:effectLst>
              </a:rPr>
              <a:t>输出端引至</a:t>
            </a:r>
            <a:r>
              <a:rPr lang="en-US" altLang="zh-CN" sz="2800" i="0" dirty="0">
                <a:effectLst>
                  <a:outerShdw blurRad="38100" dist="38100" dir="2700000" algn="tl">
                    <a:srgbClr val="DDDDDD"/>
                  </a:outerShdw>
                </a:effectLst>
              </a:rPr>
              <a:t>A1</a:t>
            </a:r>
            <a:r>
              <a:rPr lang="zh-CN" altLang="en-US" sz="2800" i="0" dirty="0">
                <a:effectLst>
                  <a:outerShdw blurRad="38100" dist="38100" dir="2700000" algn="tl">
                    <a:srgbClr val="DDDDDD"/>
                  </a:outerShdw>
                </a:effectLst>
              </a:rPr>
              <a:t>输入端的是何种类型的反馈电路。</a:t>
            </a:r>
          </a:p>
        </p:txBody>
      </p:sp>
      <p:grpSp>
        <p:nvGrpSpPr>
          <p:cNvPr id="2" name="Group 4"/>
          <p:cNvGrpSpPr/>
          <p:nvPr/>
        </p:nvGrpSpPr>
        <p:grpSpPr bwMode="auto">
          <a:xfrm>
            <a:off x="2152650" y="2862263"/>
            <a:ext cx="971550" cy="642937"/>
            <a:chOff x="1356" y="1977"/>
            <a:chExt cx="612" cy="405"/>
          </a:xfrm>
        </p:grpSpPr>
        <p:sp>
          <p:nvSpPr>
            <p:cNvPr id="130053" name="Text Box 5"/>
            <p:cNvSpPr txBox="1">
              <a:spLocks noChangeArrowheads="1"/>
            </p:cNvSpPr>
            <p:nvPr/>
          </p:nvSpPr>
          <p:spPr bwMode="auto">
            <a:xfrm>
              <a:off x="1517" y="2055"/>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f</a:t>
              </a:r>
              <a:endParaRPr lang="en-US" altLang="zh-CN" sz="2800" i="0">
                <a:solidFill>
                  <a:srgbClr val="000099"/>
                </a:solidFill>
                <a:effectLst>
                  <a:outerShdw blurRad="38100" dist="38100" dir="2700000" algn="tl">
                    <a:srgbClr val="DDDDDD"/>
                  </a:outerShdw>
                </a:effectLst>
              </a:endParaRPr>
            </a:p>
          </p:txBody>
        </p:sp>
        <p:sp>
          <p:nvSpPr>
            <p:cNvPr id="130054" name="Rectangle 6"/>
            <p:cNvSpPr>
              <a:spLocks noChangeArrowheads="1"/>
            </p:cNvSpPr>
            <p:nvPr/>
          </p:nvSpPr>
          <p:spPr bwMode="auto">
            <a:xfrm>
              <a:off x="1712" y="2007"/>
              <a:ext cx="256" cy="327"/>
            </a:xfrm>
            <a:prstGeom prst="rect">
              <a:avLst/>
            </a:prstGeom>
            <a:noFill/>
            <a:ln w="9525">
              <a:noFill/>
              <a:miter lim="800000"/>
            </a:ln>
            <a:effectLst/>
          </p:spPr>
          <p:txBody>
            <a:bodyPr>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30055" name="Rectangle 7"/>
            <p:cNvSpPr>
              <a:spLocks noChangeArrowheads="1"/>
            </p:cNvSpPr>
            <p:nvPr/>
          </p:nvSpPr>
          <p:spPr bwMode="auto">
            <a:xfrm>
              <a:off x="1356" y="1977"/>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grpSp>
      <p:grpSp>
        <p:nvGrpSpPr>
          <p:cNvPr id="30725" name="Group 89"/>
          <p:cNvGrpSpPr/>
          <p:nvPr/>
        </p:nvGrpSpPr>
        <p:grpSpPr bwMode="auto">
          <a:xfrm>
            <a:off x="1433513" y="1323975"/>
            <a:ext cx="6643687" cy="1925638"/>
            <a:chOff x="903" y="988"/>
            <a:chExt cx="4185" cy="1213"/>
          </a:xfrm>
        </p:grpSpPr>
        <p:sp>
          <p:nvSpPr>
            <p:cNvPr id="130057" name="Text Box 9"/>
            <p:cNvSpPr txBox="1">
              <a:spLocks noChangeArrowheads="1"/>
            </p:cNvSpPr>
            <p:nvPr/>
          </p:nvSpPr>
          <p:spPr bwMode="auto">
            <a:xfrm>
              <a:off x="2545" y="1478"/>
              <a:ext cx="566"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o1</a:t>
              </a:r>
              <a:endParaRPr lang="en-US" altLang="zh-CN" sz="2800" i="0">
                <a:solidFill>
                  <a:srgbClr val="000099"/>
                </a:solidFill>
                <a:effectLst>
                  <a:outerShdw blurRad="38100" dist="38100" dir="2700000" algn="tl">
                    <a:srgbClr val="DDDDDD"/>
                  </a:outerShdw>
                </a:effectLst>
              </a:endParaRPr>
            </a:p>
          </p:txBody>
        </p:sp>
        <p:sp>
          <p:nvSpPr>
            <p:cNvPr id="30737" name="Rectangle 10"/>
            <p:cNvSpPr>
              <a:spLocks noChangeArrowheads="1"/>
            </p:cNvSpPr>
            <p:nvPr/>
          </p:nvSpPr>
          <p:spPr bwMode="auto">
            <a:xfrm>
              <a:off x="2189" y="988"/>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0738" name="Line 11"/>
            <p:cNvSpPr>
              <a:spLocks noChangeShapeType="1"/>
            </p:cNvSpPr>
            <p:nvPr/>
          </p:nvSpPr>
          <p:spPr bwMode="auto">
            <a:xfrm>
              <a:off x="2823" y="1027"/>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0060" name="Text Box 12"/>
            <p:cNvSpPr txBox="1">
              <a:spLocks noChangeArrowheads="1"/>
            </p:cNvSpPr>
            <p:nvPr/>
          </p:nvSpPr>
          <p:spPr bwMode="auto">
            <a:xfrm>
              <a:off x="903" y="1583"/>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30740" name="Rectangle 13"/>
            <p:cNvSpPr>
              <a:spLocks noChangeArrowheads="1"/>
            </p:cNvSpPr>
            <p:nvPr/>
          </p:nvSpPr>
          <p:spPr bwMode="auto">
            <a:xfrm>
              <a:off x="1479" y="2023"/>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0062" name="Text Box 14"/>
            <p:cNvSpPr txBox="1">
              <a:spLocks noChangeArrowheads="1"/>
            </p:cNvSpPr>
            <p:nvPr/>
          </p:nvSpPr>
          <p:spPr bwMode="auto">
            <a:xfrm>
              <a:off x="2806" y="1718"/>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ffectLst>
                    <a:outerShdw blurRad="38100" dist="38100" dir="2700000" algn="tl">
                      <a:srgbClr val="DDDDDD"/>
                    </a:outerShdw>
                  </a:effectLst>
                </a:rPr>
                <a:t>R</a:t>
              </a:r>
              <a:endParaRPr lang="en-US" altLang="zh-CN" sz="2800" i="0">
                <a:effectLst>
                  <a:outerShdw blurRad="38100" dist="38100" dir="2700000" algn="tl">
                    <a:srgbClr val="DDDDDD"/>
                  </a:outerShdw>
                </a:effectLst>
              </a:endParaRPr>
            </a:p>
          </p:txBody>
        </p:sp>
        <p:sp>
          <p:nvSpPr>
            <p:cNvPr id="30742" name="Rectangle 15"/>
            <p:cNvSpPr>
              <a:spLocks noChangeArrowheads="1"/>
            </p:cNvSpPr>
            <p:nvPr/>
          </p:nvSpPr>
          <p:spPr bwMode="auto">
            <a:xfrm>
              <a:off x="1431" y="141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0743" name="Line 16"/>
            <p:cNvSpPr>
              <a:spLocks noChangeShapeType="1"/>
            </p:cNvSpPr>
            <p:nvPr/>
          </p:nvSpPr>
          <p:spPr bwMode="auto">
            <a:xfrm>
              <a:off x="1863" y="1027"/>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44" name="Line 17"/>
            <p:cNvSpPr>
              <a:spLocks noChangeShapeType="1"/>
            </p:cNvSpPr>
            <p:nvPr/>
          </p:nvSpPr>
          <p:spPr bwMode="auto">
            <a:xfrm>
              <a:off x="2458" y="1027"/>
              <a:ext cx="3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45" name="Line 18"/>
            <p:cNvSpPr>
              <a:spLocks noChangeShapeType="1"/>
            </p:cNvSpPr>
            <p:nvPr/>
          </p:nvSpPr>
          <p:spPr bwMode="auto">
            <a:xfrm flipH="1">
              <a:off x="1202" y="1463"/>
              <a:ext cx="22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46" name="Line 19"/>
            <p:cNvSpPr>
              <a:spLocks noChangeShapeType="1"/>
            </p:cNvSpPr>
            <p:nvPr/>
          </p:nvSpPr>
          <p:spPr bwMode="auto">
            <a:xfrm flipH="1">
              <a:off x="1737" y="2054"/>
              <a:ext cx="105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30747" name="Group 20"/>
            <p:cNvGrpSpPr/>
            <p:nvPr/>
          </p:nvGrpSpPr>
          <p:grpSpPr bwMode="auto">
            <a:xfrm>
              <a:off x="1310" y="2048"/>
              <a:ext cx="148" cy="153"/>
              <a:chOff x="720" y="2736"/>
              <a:chExt cx="185" cy="192"/>
            </a:xfrm>
          </p:grpSpPr>
          <p:sp>
            <p:nvSpPr>
              <p:cNvPr id="30801" name="Line 21"/>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802" name="Line 22"/>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30748" name="Line 23"/>
            <p:cNvSpPr>
              <a:spLocks noChangeShapeType="1"/>
            </p:cNvSpPr>
            <p:nvPr/>
          </p:nvSpPr>
          <p:spPr bwMode="auto">
            <a:xfrm>
              <a:off x="1863" y="1027"/>
              <a:ext cx="32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30749" name="Group 24"/>
            <p:cNvGrpSpPr/>
            <p:nvPr/>
          </p:nvGrpSpPr>
          <p:grpSpPr bwMode="auto">
            <a:xfrm>
              <a:off x="1095" y="2092"/>
              <a:ext cx="144" cy="106"/>
              <a:chOff x="432" y="2832"/>
              <a:chExt cx="185" cy="96"/>
            </a:xfrm>
          </p:grpSpPr>
          <p:sp>
            <p:nvSpPr>
              <p:cNvPr id="30799" name="Line 25"/>
              <p:cNvSpPr>
                <a:spLocks noChangeShapeType="1"/>
              </p:cNvSpPr>
              <p:nvPr/>
            </p:nvSpPr>
            <p:spPr bwMode="auto">
              <a:xfrm>
                <a:off x="432"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800" name="Line 26"/>
              <p:cNvSpPr>
                <a:spLocks noChangeShapeType="1"/>
              </p:cNvSpPr>
              <p:nvPr/>
            </p:nvSpPr>
            <p:spPr bwMode="auto">
              <a:xfrm>
                <a:off x="528"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130075" name="Rectangle 27"/>
            <p:cNvSpPr>
              <a:spLocks noChangeArrowheads="1"/>
            </p:cNvSpPr>
            <p:nvPr/>
          </p:nvSpPr>
          <p:spPr bwMode="auto">
            <a:xfrm>
              <a:off x="903" y="1286"/>
              <a:ext cx="244"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130076" name="Rectangle 28"/>
            <p:cNvSpPr>
              <a:spLocks noChangeArrowheads="1"/>
            </p:cNvSpPr>
            <p:nvPr/>
          </p:nvSpPr>
          <p:spPr bwMode="auto">
            <a:xfrm>
              <a:off x="919" y="1871"/>
              <a:ext cx="228" cy="327"/>
            </a:xfrm>
            <a:prstGeom prst="rect">
              <a:avLst/>
            </a:prstGeom>
            <a:noFill/>
            <a:ln w="9525">
              <a:noFill/>
              <a:miter lim="800000"/>
            </a:ln>
            <a:effectLst/>
          </p:spPr>
          <p:txBody>
            <a:bodyPr wrap="none">
              <a:spAutoFit/>
            </a:bodyPr>
            <a:lstStyle/>
            <a:p>
              <a:pPr algn="ctr">
                <a:spcBef>
                  <a:spcPct val="50000"/>
                </a:spcBef>
              </a:pPr>
              <a:r>
                <a:rPr lang="en-US" altLang="zh-CN" sz="2800" i="0">
                  <a:solidFill>
                    <a:srgbClr val="FF3300"/>
                  </a:solidFill>
                  <a:effectLst>
                    <a:outerShdw blurRad="38100" dist="38100" dir="2700000" algn="tl">
                      <a:srgbClr val="DDDDDD"/>
                    </a:outerShdw>
                  </a:effectLst>
                  <a:latin typeface="Times New Roman" panose="02020603050405020304" charset="0"/>
                </a:rPr>
                <a:t>–</a:t>
              </a:r>
            </a:p>
          </p:txBody>
        </p:sp>
        <p:sp>
          <p:nvSpPr>
            <p:cNvPr id="30752" name="Rectangle 29" descr="40%"/>
            <p:cNvSpPr>
              <a:spLocks noChangeArrowheads="1"/>
            </p:cNvSpPr>
            <p:nvPr/>
          </p:nvSpPr>
          <p:spPr bwMode="auto">
            <a:xfrm>
              <a:off x="2056" y="1219"/>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0078" name="Text Box 30"/>
            <p:cNvSpPr txBox="1">
              <a:spLocks noChangeArrowheads="1"/>
            </p:cNvSpPr>
            <p:nvPr/>
          </p:nvSpPr>
          <p:spPr bwMode="auto">
            <a:xfrm>
              <a:off x="2049" y="1542"/>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0079" name="Text Box 31"/>
            <p:cNvSpPr txBox="1">
              <a:spLocks noChangeArrowheads="1"/>
            </p:cNvSpPr>
            <p:nvPr/>
          </p:nvSpPr>
          <p:spPr bwMode="auto">
            <a:xfrm>
              <a:off x="2367" y="1401"/>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0080" name="Text Box 32"/>
            <p:cNvSpPr txBox="1">
              <a:spLocks noChangeArrowheads="1"/>
            </p:cNvSpPr>
            <p:nvPr/>
          </p:nvSpPr>
          <p:spPr bwMode="auto">
            <a:xfrm>
              <a:off x="2266" y="1183"/>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b="0" i="0">
                <a:effectLst>
                  <a:outerShdw blurRad="38100" dist="38100" dir="2700000" algn="tl">
                    <a:srgbClr val="DDDDDD"/>
                  </a:outerShdw>
                </a:effectLst>
              </a:endParaRPr>
            </a:p>
          </p:txBody>
        </p:sp>
        <p:sp>
          <p:nvSpPr>
            <p:cNvPr id="30756" name="Line 33"/>
            <p:cNvSpPr>
              <a:spLocks noChangeShapeType="1"/>
            </p:cNvSpPr>
            <p:nvPr/>
          </p:nvSpPr>
          <p:spPr bwMode="auto">
            <a:xfrm>
              <a:off x="1861" y="1709"/>
              <a:ext cx="19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57" name="Line 34"/>
            <p:cNvSpPr>
              <a:spLocks noChangeShapeType="1"/>
            </p:cNvSpPr>
            <p:nvPr/>
          </p:nvSpPr>
          <p:spPr bwMode="auto">
            <a:xfrm>
              <a:off x="2574" y="1545"/>
              <a:ext cx="24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58" name="Line 35"/>
            <p:cNvSpPr>
              <a:spLocks noChangeShapeType="1"/>
            </p:cNvSpPr>
            <p:nvPr/>
          </p:nvSpPr>
          <p:spPr bwMode="auto">
            <a:xfrm>
              <a:off x="1860" y="1046"/>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30759" name="Line 36"/>
            <p:cNvSpPr>
              <a:spLocks noChangeShapeType="1"/>
            </p:cNvSpPr>
            <p:nvPr/>
          </p:nvSpPr>
          <p:spPr bwMode="auto">
            <a:xfrm>
              <a:off x="1694" y="1462"/>
              <a:ext cx="35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0085" name="Text Box 37"/>
            <p:cNvSpPr txBox="1">
              <a:spLocks noChangeArrowheads="1"/>
            </p:cNvSpPr>
            <p:nvPr/>
          </p:nvSpPr>
          <p:spPr bwMode="auto">
            <a:xfrm>
              <a:off x="2056" y="1270"/>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0086" name="Text Box 38"/>
            <p:cNvSpPr txBox="1">
              <a:spLocks noChangeArrowheads="1"/>
            </p:cNvSpPr>
            <p:nvPr/>
          </p:nvSpPr>
          <p:spPr bwMode="auto">
            <a:xfrm rot="5400000">
              <a:off x="2124" y="1195"/>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sp>
          <p:nvSpPr>
            <p:cNvPr id="30762" name="Oval 39"/>
            <p:cNvSpPr>
              <a:spLocks noChangeArrowheads="1"/>
            </p:cNvSpPr>
            <p:nvPr/>
          </p:nvSpPr>
          <p:spPr bwMode="auto">
            <a:xfrm>
              <a:off x="1143" y="1431"/>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0763" name="Oval 40"/>
            <p:cNvSpPr>
              <a:spLocks noChangeArrowheads="1"/>
            </p:cNvSpPr>
            <p:nvPr/>
          </p:nvSpPr>
          <p:spPr bwMode="auto">
            <a:xfrm>
              <a:off x="1143" y="203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30089" name="Text Box 41"/>
            <p:cNvSpPr txBox="1">
              <a:spLocks noChangeArrowheads="1"/>
            </p:cNvSpPr>
            <p:nvPr/>
          </p:nvSpPr>
          <p:spPr bwMode="auto">
            <a:xfrm>
              <a:off x="4329" y="1151"/>
              <a:ext cx="566"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30765" name="Rectangle 42"/>
            <p:cNvSpPr>
              <a:spLocks noChangeArrowheads="1"/>
            </p:cNvSpPr>
            <p:nvPr/>
          </p:nvSpPr>
          <p:spPr bwMode="auto">
            <a:xfrm>
              <a:off x="3734" y="988"/>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0766" name="Line 43"/>
            <p:cNvSpPr>
              <a:spLocks noChangeShapeType="1"/>
            </p:cNvSpPr>
            <p:nvPr/>
          </p:nvSpPr>
          <p:spPr bwMode="auto">
            <a:xfrm>
              <a:off x="4272" y="1027"/>
              <a:ext cx="0" cy="1025"/>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67" name="Rectangle 44"/>
            <p:cNvSpPr>
              <a:spLocks noChangeArrowheads="1"/>
            </p:cNvSpPr>
            <p:nvPr/>
          </p:nvSpPr>
          <p:spPr bwMode="auto">
            <a:xfrm>
              <a:off x="3015" y="1424"/>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0768" name="Line 45"/>
            <p:cNvSpPr>
              <a:spLocks noChangeShapeType="1"/>
            </p:cNvSpPr>
            <p:nvPr/>
          </p:nvSpPr>
          <p:spPr bwMode="auto">
            <a:xfrm>
              <a:off x="3465" y="1027"/>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69" name="Line 46"/>
            <p:cNvSpPr>
              <a:spLocks noChangeShapeType="1"/>
            </p:cNvSpPr>
            <p:nvPr/>
          </p:nvSpPr>
          <p:spPr bwMode="auto">
            <a:xfrm>
              <a:off x="4003" y="1027"/>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70" name="Line 47"/>
            <p:cNvSpPr>
              <a:spLocks noChangeShapeType="1"/>
            </p:cNvSpPr>
            <p:nvPr/>
          </p:nvSpPr>
          <p:spPr bwMode="auto">
            <a:xfrm flipH="1">
              <a:off x="2823" y="1463"/>
              <a:ext cx="19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30771" name="Group 48"/>
            <p:cNvGrpSpPr/>
            <p:nvPr/>
          </p:nvGrpSpPr>
          <p:grpSpPr bwMode="auto">
            <a:xfrm>
              <a:off x="3281" y="1706"/>
              <a:ext cx="148" cy="153"/>
              <a:chOff x="720" y="2736"/>
              <a:chExt cx="185" cy="192"/>
            </a:xfrm>
          </p:grpSpPr>
          <p:sp>
            <p:nvSpPr>
              <p:cNvPr id="30797" name="Line 49"/>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98" name="Line 50"/>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30772" name="Line 51"/>
            <p:cNvSpPr>
              <a:spLocks noChangeShapeType="1"/>
            </p:cNvSpPr>
            <p:nvPr/>
          </p:nvSpPr>
          <p:spPr bwMode="auto">
            <a:xfrm>
              <a:off x="3465" y="1027"/>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73" name="Rectangle 52" descr="40%"/>
            <p:cNvSpPr>
              <a:spLocks noChangeArrowheads="1"/>
            </p:cNvSpPr>
            <p:nvPr/>
          </p:nvSpPr>
          <p:spPr bwMode="auto">
            <a:xfrm>
              <a:off x="3658" y="1219"/>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0101" name="Text Box 53"/>
            <p:cNvSpPr txBox="1">
              <a:spLocks noChangeArrowheads="1"/>
            </p:cNvSpPr>
            <p:nvPr/>
          </p:nvSpPr>
          <p:spPr bwMode="auto">
            <a:xfrm>
              <a:off x="3651" y="1542"/>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0102" name="Text Box 54"/>
            <p:cNvSpPr txBox="1">
              <a:spLocks noChangeArrowheads="1"/>
            </p:cNvSpPr>
            <p:nvPr/>
          </p:nvSpPr>
          <p:spPr bwMode="auto">
            <a:xfrm>
              <a:off x="3969" y="1401"/>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0103" name="Text Box 55"/>
            <p:cNvSpPr txBox="1">
              <a:spLocks noChangeArrowheads="1"/>
            </p:cNvSpPr>
            <p:nvPr/>
          </p:nvSpPr>
          <p:spPr bwMode="auto">
            <a:xfrm>
              <a:off x="3868" y="1183"/>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b="0" i="0">
                <a:effectLst>
                  <a:outerShdw blurRad="38100" dist="38100" dir="2700000" algn="tl">
                    <a:srgbClr val="DDDDDD"/>
                  </a:outerShdw>
                </a:effectLst>
              </a:endParaRPr>
            </a:p>
          </p:txBody>
        </p:sp>
        <p:sp>
          <p:nvSpPr>
            <p:cNvPr id="30777" name="Line 56"/>
            <p:cNvSpPr>
              <a:spLocks noChangeShapeType="1"/>
            </p:cNvSpPr>
            <p:nvPr/>
          </p:nvSpPr>
          <p:spPr bwMode="auto">
            <a:xfrm>
              <a:off x="3369" y="1709"/>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78" name="Line 57"/>
            <p:cNvSpPr>
              <a:spLocks noChangeShapeType="1"/>
            </p:cNvSpPr>
            <p:nvPr/>
          </p:nvSpPr>
          <p:spPr bwMode="auto">
            <a:xfrm>
              <a:off x="4176" y="1545"/>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79" name="Line 58"/>
            <p:cNvSpPr>
              <a:spLocks noChangeShapeType="1"/>
            </p:cNvSpPr>
            <p:nvPr/>
          </p:nvSpPr>
          <p:spPr bwMode="auto">
            <a:xfrm>
              <a:off x="3462" y="1046"/>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30780" name="Line 59"/>
            <p:cNvSpPr>
              <a:spLocks noChangeShapeType="1"/>
            </p:cNvSpPr>
            <p:nvPr/>
          </p:nvSpPr>
          <p:spPr bwMode="auto">
            <a:xfrm>
              <a:off x="3279" y="1462"/>
              <a:ext cx="39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0108" name="Text Box 60"/>
            <p:cNvSpPr txBox="1">
              <a:spLocks noChangeArrowheads="1"/>
            </p:cNvSpPr>
            <p:nvPr/>
          </p:nvSpPr>
          <p:spPr bwMode="auto">
            <a:xfrm>
              <a:off x="3658" y="1270"/>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0109" name="Text Box 61"/>
            <p:cNvSpPr txBox="1">
              <a:spLocks noChangeArrowheads="1"/>
            </p:cNvSpPr>
            <p:nvPr/>
          </p:nvSpPr>
          <p:spPr bwMode="auto">
            <a:xfrm rot="5400000">
              <a:off x="3726" y="1195"/>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sp>
          <p:nvSpPr>
            <p:cNvPr id="30783" name="Oval 62"/>
            <p:cNvSpPr>
              <a:spLocks noChangeArrowheads="1"/>
            </p:cNvSpPr>
            <p:nvPr/>
          </p:nvSpPr>
          <p:spPr bwMode="auto">
            <a:xfrm>
              <a:off x="4410" y="1511"/>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30784" name="Group 63"/>
            <p:cNvGrpSpPr/>
            <p:nvPr/>
          </p:nvGrpSpPr>
          <p:grpSpPr bwMode="auto">
            <a:xfrm>
              <a:off x="4377" y="1980"/>
              <a:ext cx="127" cy="144"/>
              <a:chOff x="2448" y="2832"/>
              <a:chExt cx="185" cy="96"/>
            </a:xfrm>
          </p:grpSpPr>
          <p:sp>
            <p:nvSpPr>
              <p:cNvPr id="30795" name="Line 64"/>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0796" name="Line 65"/>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30785" name="Rectangle 66"/>
            <p:cNvSpPr>
              <a:spLocks noChangeArrowheads="1"/>
            </p:cNvSpPr>
            <p:nvPr/>
          </p:nvSpPr>
          <p:spPr bwMode="auto">
            <a:xfrm rot="-5400000">
              <a:off x="4318" y="1807"/>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0786" name="Line 67"/>
            <p:cNvSpPr>
              <a:spLocks noChangeShapeType="1"/>
            </p:cNvSpPr>
            <p:nvPr/>
          </p:nvSpPr>
          <p:spPr bwMode="auto">
            <a:xfrm>
              <a:off x="4447" y="1578"/>
              <a:ext cx="0" cy="159"/>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30116" name="Rectangle 68"/>
            <p:cNvSpPr>
              <a:spLocks noChangeArrowheads="1"/>
            </p:cNvSpPr>
            <p:nvPr/>
          </p:nvSpPr>
          <p:spPr bwMode="auto">
            <a:xfrm>
              <a:off x="4521" y="1670"/>
              <a:ext cx="567" cy="327"/>
            </a:xfrm>
            <a:prstGeom prst="rect">
              <a:avLst/>
            </a:prstGeom>
            <a:noFill/>
            <a:ln w="9525">
              <a:noFill/>
              <a:miter lim="800000"/>
            </a:ln>
          </p:spPr>
          <p:txBody>
            <a:bodyPr>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L</a:t>
              </a:r>
            </a:p>
          </p:txBody>
        </p:sp>
        <p:sp>
          <p:nvSpPr>
            <p:cNvPr id="30788" name="Line 69"/>
            <p:cNvSpPr>
              <a:spLocks noChangeShapeType="1"/>
            </p:cNvSpPr>
            <p:nvPr/>
          </p:nvSpPr>
          <p:spPr bwMode="auto">
            <a:xfrm>
              <a:off x="1863" y="1718"/>
              <a:ext cx="0" cy="336"/>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0789" name="Rectangle 70"/>
            <p:cNvSpPr>
              <a:spLocks noChangeArrowheads="1"/>
            </p:cNvSpPr>
            <p:nvPr/>
          </p:nvSpPr>
          <p:spPr bwMode="auto">
            <a:xfrm>
              <a:off x="2805" y="2023"/>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0790" name="Line 71"/>
            <p:cNvSpPr>
              <a:spLocks noChangeShapeType="1"/>
            </p:cNvSpPr>
            <p:nvPr/>
          </p:nvSpPr>
          <p:spPr bwMode="auto">
            <a:xfrm>
              <a:off x="3063" y="2054"/>
              <a:ext cx="1226"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0791" name="Line 72"/>
            <p:cNvSpPr>
              <a:spLocks noChangeShapeType="1"/>
            </p:cNvSpPr>
            <p:nvPr/>
          </p:nvSpPr>
          <p:spPr bwMode="auto">
            <a:xfrm flipH="1">
              <a:off x="1383" y="2054"/>
              <a:ext cx="96"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0792" name="Oval 73"/>
            <p:cNvSpPr>
              <a:spLocks noChangeArrowheads="1"/>
            </p:cNvSpPr>
            <p:nvPr/>
          </p:nvSpPr>
          <p:spPr bwMode="auto">
            <a:xfrm>
              <a:off x="4246" y="1516"/>
              <a:ext cx="54" cy="54"/>
            </a:xfrm>
            <a:prstGeom prst="ellipse">
              <a:avLst/>
            </a:prstGeom>
            <a:solidFill>
              <a:schemeClr val="tx1"/>
            </a:solidFill>
            <a:ln w="9525">
              <a:solidFill>
                <a:schemeClr val="tx1"/>
              </a:solidFill>
              <a:round/>
            </a:ln>
          </p:spPr>
          <p:txBody>
            <a:bodyPr wrap="none" anchor="ctr"/>
            <a:lstStyle/>
            <a:p>
              <a:endParaRPr lang="zh-CN" altLang="en-US">
                <a:latin typeface="Times New Roman" panose="02020603050405020304" charset="0"/>
              </a:endParaRPr>
            </a:p>
          </p:txBody>
        </p:sp>
        <p:sp>
          <p:nvSpPr>
            <p:cNvPr id="130122" name="Text Box 74"/>
            <p:cNvSpPr txBox="1">
              <a:spLocks noChangeArrowheads="1"/>
            </p:cNvSpPr>
            <p:nvPr/>
          </p:nvSpPr>
          <p:spPr bwMode="auto">
            <a:xfrm>
              <a:off x="2193" y="1586"/>
              <a:ext cx="351"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solidFill>
                    <a:srgbClr val="CC0000"/>
                  </a:solidFill>
                  <a:effectLst>
                    <a:outerShdw blurRad="38100" dist="38100" dir="2700000" algn="tl">
                      <a:srgbClr val="DDDDDD"/>
                    </a:outerShdw>
                  </a:effectLst>
                </a:rPr>
                <a:t>A1</a:t>
              </a:r>
            </a:p>
          </p:txBody>
        </p:sp>
        <p:sp>
          <p:nvSpPr>
            <p:cNvPr id="130123" name="Text Box 75"/>
            <p:cNvSpPr txBox="1">
              <a:spLocks noChangeArrowheads="1"/>
            </p:cNvSpPr>
            <p:nvPr/>
          </p:nvSpPr>
          <p:spPr bwMode="auto">
            <a:xfrm>
              <a:off x="3825" y="1589"/>
              <a:ext cx="351"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solidFill>
                    <a:srgbClr val="CC0000"/>
                  </a:solidFill>
                  <a:effectLst>
                    <a:outerShdw blurRad="38100" dist="38100" dir="2700000" algn="tl">
                      <a:srgbClr val="DDDDDD"/>
                    </a:outerShdw>
                  </a:effectLst>
                </a:rPr>
                <a:t>A2</a:t>
              </a:r>
            </a:p>
          </p:txBody>
        </p:sp>
      </p:grpSp>
      <p:sp>
        <p:nvSpPr>
          <p:cNvPr id="130124" name="Text Box 76"/>
          <p:cNvSpPr txBox="1">
            <a:spLocks noChangeArrowheads="1"/>
          </p:cNvSpPr>
          <p:nvPr/>
        </p:nvSpPr>
        <p:spPr bwMode="auto">
          <a:xfrm>
            <a:off x="396875" y="3367088"/>
            <a:ext cx="898525" cy="519112"/>
          </a:xfrm>
          <a:prstGeom prst="rect">
            <a:avLst/>
          </a:prstGeom>
          <a:noFill/>
          <a:ln w="9525">
            <a:noFill/>
            <a:miter lim="800000"/>
          </a:ln>
          <a:effectLst/>
        </p:spPr>
        <p:txBody>
          <a:bodyPr wrap="none">
            <a:spAutoFit/>
          </a:bodyPr>
          <a:lstStyle/>
          <a:p>
            <a:pPr>
              <a:spcBef>
                <a:spcPct val="50000"/>
              </a:spcBef>
              <a:defRPr/>
            </a:pPr>
            <a:r>
              <a:rPr lang="zh-CN" altLang="en-US" sz="2800" i="0">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解：</a:t>
            </a:r>
          </a:p>
        </p:txBody>
      </p:sp>
      <p:sp>
        <p:nvSpPr>
          <p:cNvPr id="130125" name="Text Box 77"/>
          <p:cNvSpPr txBox="1">
            <a:spLocks noChangeArrowheads="1"/>
          </p:cNvSpPr>
          <p:nvPr/>
        </p:nvSpPr>
        <p:spPr bwMode="auto">
          <a:xfrm>
            <a:off x="685800" y="3886200"/>
            <a:ext cx="76200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effectLst>
                  <a:outerShdw blurRad="38100" dist="38100" dir="2700000" algn="tl">
                    <a:srgbClr val="DDDDDD"/>
                  </a:outerShdw>
                </a:effectLst>
              </a:rPr>
              <a:t>    </a:t>
            </a:r>
            <a:r>
              <a:rPr lang="zh-CN" altLang="en-US" sz="2800" i="0" dirty="0">
                <a:effectLst>
                  <a:outerShdw blurRad="38100" dist="38100" dir="2700000" algn="tl">
                    <a:srgbClr val="DDDDDD"/>
                  </a:outerShdw>
                </a:effectLst>
              </a:rPr>
              <a:t>因反馈电路直接从运算放大器</a:t>
            </a:r>
            <a:r>
              <a:rPr lang="en-US" altLang="zh-CN" sz="2800" i="0" dirty="0">
                <a:effectLst>
                  <a:outerShdw blurRad="38100" dist="38100" dir="2700000" algn="tl">
                    <a:srgbClr val="DDDDDD"/>
                  </a:outerShdw>
                </a:effectLst>
              </a:rPr>
              <a:t>A2</a:t>
            </a:r>
            <a:r>
              <a:rPr lang="zh-CN" altLang="en-US" sz="2800" i="0" dirty="0">
                <a:effectLst>
                  <a:outerShdw blurRad="38100" dist="38100" dir="2700000" algn="tl">
                    <a:srgbClr val="DDDDDD"/>
                  </a:outerShdw>
                </a:effectLst>
              </a:rPr>
              <a:t>的输出端引出，所以</a:t>
            </a:r>
            <a:r>
              <a:rPr lang="zh-CN" altLang="en-US" sz="2800" i="0" dirty="0">
                <a:solidFill>
                  <a:srgbClr val="CC0000"/>
                </a:solidFill>
                <a:effectLst>
                  <a:outerShdw blurRad="38100" dist="38100" dir="2700000" algn="tl">
                    <a:srgbClr val="DDDDDD"/>
                  </a:outerShdw>
                </a:effectLst>
              </a:rPr>
              <a:t>是电压反馈；</a:t>
            </a:r>
            <a:endParaRPr lang="zh-CN" altLang="en-US" sz="2800" i="0" dirty="0">
              <a:effectLst>
                <a:outerShdw blurRad="38100" dist="38100" dir="2700000" algn="tl">
                  <a:srgbClr val="DDDDDD"/>
                </a:outerShdw>
              </a:effectLst>
            </a:endParaRPr>
          </a:p>
        </p:txBody>
      </p:sp>
      <p:sp>
        <p:nvSpPr>
          <p:cNvPr id="130127" name="Rectangle 79"/>
          <p:cNvSpPr>
            <a:spLocks noChangeArrowheads="1"/>
          </p:cNvSpPr>
          <p:nvPr/>
        </p:nvSpPr>
        <p:spPr bwMode="auto">
          <a:xfrm>
            <a:off x="685800" y="4808538"/>
            <a:ext cx="7543800" cy="1820862"/>
          </a:xfrm>
          <a:prstGeom prst="rect">
            <a:avLst/>
          </a:prstGeom>
          <a:noFill/>
          <a:ln w="9525">
            <a:noFill/>
            <a:miter lim="800000"/>
          </a:ln>
          <a:effectLst/>
        </p:spPr>
        <p:txBody>
          <a:bodyPr>
            <a:spAutoFit/>
          </a:bodyPr>
          <a:lstStyle/>
          <a:p>
            <a:pPr>
              <a:spcBef>
                <a:spcPct val="5000"/>
              </a:spcBef>
            </a:pPr>
            <a:r>
              <a:rPr lang="en-US" altLang="zh-CN" sz="2800" b="1" i="0" dirty="0">
                <a:effectLst>
                  <a:outerShdw blurRad="38100" dist="38100" dir="2700000" algn="tl">
                    <a:srgbClr val="DDDDDD"/>
                  </a:outerShdw>
                </a:effectLst>
                <a:latin typeface="Times New Roman" panose="02020603050405020304" charset="0"/>
              </a:rPr>
              <a:t>    </a:t>
            </a:r>
            <a:r>
              <a:rPr lang="zh-CN" altLang="en-US" sz="2800" b="1" i="0" dirty="0">
                <a:effectLst>
                  <a:outerShdw blurRad="38100" dist="38100" dir="2700000" algn="tl">
                    <a:srgbClr val="DDDDDD"/>
                  </a:outerShdw>
                </a:effectLst>
                <a:latin typeface="Times New Roman" panose="02020603050405020304" charset="0"/>
              </a:rPr>
              <a:t>因输入信号和反馈信号分别加在反相输入端和同相输入端上，所以</a:t>
            </a:r>
            <a:r>
              <a:rPr lang="zh-CN" altLang="en-US" sz="2800" b="1" i="0" dirty="0">
                <a:solidFill>
                  <a:srgbClr val="CC0000"/>
                </a:solidFill>
                <a:effectLst>
                  <a:outerShdw blurRad="38100" dist="38100" dir="2700000" algn="tl">
                    <a:srgbClr val="DDDDDD"/>
                  </a:outerShdw>
                </a:effectLst>
                <a:latin typeface="Times New Roman" panose="02020603050405020304" charset="0"/>
              </a:rPr>
              <a:t>是串联反馈；</a:t>
            </a:r>
          </a:p>
          <a:p>
            <a:pPr>
              <a:spcBef>
                <a:spcPct val="5000"/>
              </a:spcBef>
            </a:pPr>
            <a:r>
              <a:rPr lang="zh-CN" altLang="en-US" sz="2800" b="1" i="0" dirty="0">
                <a:effectLst>
                  <a:outerShdw blurRad="38100" dist="38100" dir="2700000" algn="tl">
                    <a:srgbClr val="DDDDDD"/>
                  </a:outerShdw>
                </a:effectLst>
                <a:latin typeface="Times New Roman" panose="02020603050405020304" charset="0"/>
              </a:rPr>
              <a:t> </a:t>
            </a:r>
            <a:r>
              <a:rPr lang="en-US" altLang="zh-CN" sz="2800" b="1" dirty="0" smtClean="0">
                <a:effectLst>
                  <a:outerShdw blurRad="38100" dist="38100" dir="2700000" algn="tl">
                    <a:srgbClr val="DDDDDD"/>
                  </a:outerShdw>
                </a:effectLst>
                <a:latin typeface="Times New Roman" panose="02020603050405020304" charset="0"/>
              </a:rPr>
              <a:t>  </a:t>
            </a:r>
            <a:r>
              <a:rPr lang="zh-CN" altLang="en-US" sz="2800" b="1" i="0" dirty="0" smtClean="0">
                <a:effectLst>
                  <a:outerShdw blurRad="38100" dist="38100" dir="2700000" algn="tl">
                    <a:srgbClr val="DDDDDD"/>
                  </a:outerShdw>
                </a:effectLst>
                <a:latin typeface="Times New Roman" panose="02020603050405020304" charset="0"/>
              </a:rPr>
              <a:t>因输</a:t>
            </a:r>
            <a:r>
              <a:rPr lang="zh-CN" altLang="en-US" sz="2800" b="1" i="0" dirty="0">
                <a:effectLst>
                  <a:outerShdw blurRad="38100" dist="38100" dir="2700000" algn="tl">
                    <a:srgbClr val="DDDDDD"/>
                  </a:outerShdw>
                </a:effectLst>
                <a:latin typeface="Times New Roman" panose="02020603050405020304" charset="0"/>
              </a:rPr>
              <a:t>入信号和反馈信号的极性相同，所以是</a:t>
            </a:r>
            <a:r>
              <a:rPr lang="zh-CN" altLang="en-US" sz="2800" b="1" i="0" dirty="0">
                <a:solidFill>
                  <a:srgbClr val="CC0000"/>
                </a:solidFill>
                <a:effectLst>
                  <a:outerShdw blurRad="38100" dist="38100" dir="2700000" algn="tl">
                    <a:srgbClr val="DDDDDD"/>
                  </a:outerShdw>
                </a:effectLst>
                <a:latin typeface="Times New Roman" panose="02020603050405020304" charset="0"/>
              </a:rPr>
              <a:t>负反馈。</a:t>
            </a:r>
          </a:p>
        </p:txBody>
      </p:sp>
      <p:sp>
        <p:nvSpPr>
          <p:cNvPr id="130128" name="Oval 80"/>
          <p:cNvSpPr>
            <a:spLocks noChangeArrowheads="1"/>
          </p:cNvSpPr>
          <p:nvPr/>
        </p:nvSpPr>
        <p:spPr bwMode="auto">
          <a:xfrm flipV="1">
            <a:off x="4114800" y="1781175"/>
            <a:ext cx="304800" cy="304800"/>
          </a:xfrm>
          <a:prstGeom prst="ellipse">
            <a:avLst/>
          </a:prstGeom>
          <a:noFill/>
          <a:ln w="9525">
            <a:solidFill>
              <a:srgbClr val="FF3300"/>
            </a:solidFill>
            <a:round/>
          </a:ln>
          <a:effectLst/>
        </p:spPr>
        <p:txBody>
          <a:bodyPr rot="10800000" wrap="none" anchor="ctr"/>
          <a:lstStyle/>
          <a:p>
            <a:pPr algn="ctr">
              <a:lnSpc>
                <a:spcPct val="100000"/>
              </a:lnSpc>
              <a:spcBef>
                <a:spcPct val="50000"/>
              </a:spcBef>
              <a:defRPr/>
            </a:pPr>
            <a:r>
              <a:rPr lang="zh-CN" altLang="en-US" sz="3600" i="0" dirty="0">
                <a:solidFill>
                  <a:srgbClr val="FF0000"/>
                </a:solidFill>
                <a:effectLst>
                  <a:outerShdw blurRad="38100" dist="38100" dir="2700000" algn="tl">
                    <a:srgbClr val="C0C0C0"/>
                  </a:outerShdw>
                </a:effectLst>
                <a:latin typeface="Times New Roman" panose="02020603050405020304" charset="0"/>
                <a:ea typeface="楷体_GB2312" pitchFamily="49" charset="-122"/>
                <a:cs typeface="+mn-cs"/>
              </a:rPr>
              <a:t>－</a:t>
            </a:r>
          </a:p>
        </p:txBody>
      </p:sp>
      <p:sp>
        <p:nvSpPr>
          <p:cNvPr id="130129" name="Rectangle 81"/>
          <p:cNvSpPr>
            <a:spLocks noChangeArrowheads="1"/>
          </p:cNvSpPr>
          <p:nvPr/>
        </p:nvSpPr>
        <p:spPr bwMode="auto">
          <a:xfrm>
            <a:off x="1447800" y="1476375"/>
            <a:ext cx="496888" cy="579438"/>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30130" name="Oval 82"/>
          <p:cNvSpPr>
            <a:spLocks noChangeArrowheads="1"/>
          </p:cNvSpPr>
          <p:nvPr/>
        </p:nvSpPr>
        <p:spPr bwMode="auto">
          <a:xfrm flipV="1">
            <a:off x="5105400" y="1628775"/>
            <a:ext cx="304800" cy="304800"/>
          </a:xfrm>
          <a:prstGeom prst="ellipse">
            <a:avLst/>
          </a:prstGeom>
          <a:noFill/>
          <a:ln w="9525">
            <a:solidFill>
              <a:srgbClr val="FF3300"/>
            </a:solidFill>
            <a:round/>
          </a:ln>
          <a:effectLst/>
        </p:spPr>
        <p:txBody>
          <a:bodyPr rot="10800000" wrap="none" anchor="ctr"/>
          <a:lstStyle/>
          <a:p>
            <a:pPr algn="ctr">
              <a:lnSpc>
                <a:spcPct val="110000"/>
              </a:lnSpc>
              <a:spcBef>
                <a:spcPct val="50000"/>
              </a:spcBef>
              <a:defRPr/>
            </a:pPr>
            <a:r>
              <a:rPr lang="zh-CN" altLang="en-US" sz="3600" i="0" dirty="0">
                <a:solidFill>
                  <a:srgbClr val="FF0000"/>
                </a:solidFill>
                <a:effectLst>
                  <a:outerShdw blurRad="38100" dist="38100" dir="2700000" algn="tl">
                    <a:srgbClr val="C0C0C0"/>
                  </a:outerShdw>
                </a:effectLst>
                <a:latin typeface="Times New Roman" panose="02020603050405020304" charset="0"/>
                <a:ea typeface="楷体_GB2312" pitchFamily="49" charset="-122"/>
                <a:cs typeface="+mn-cs"/>
              </a:rPr>
              <a:t>－</a:t>
            </a:r>
          </a:p>
        </p:txBody>
      </p:sp>
      <p:sp>
        <p:nvSpPr>
          <p:cNvPr id="130131" name="Rectangle 83"/>
          <p:cNvSpPr>
            <a:spLocks noChangeArrowheads="1"/>
          </p:cNvSpPr>
          <p:nvPr/>
        </p:nvSpPr>
        <p:spPr bwMode="auto">
          <a:xfrm>
            <a:off x="7086600" y="1963738"/>
            <a:ext cx="496888" cy="579437"/>
          </a:xfrm>
          <a:prstGeom prst="rect">
            <a:avLst/>
          </a:prstGeom>
          <a:noFill/>
          <a:ln w="9525">
            <a:noFill/>
            <a:miter lim="800000"/>
          </a:ln>
          <a:effectLst/>
        </p:spPr>
        <p:txBody>
          <a:bodyPr wrap="none">
            <a:spAutoFit/>
          </a:bodyPr>
          <a:lstStyle/>
          <a:p>
            <a:r>
              <a:rPr lang="en-US" altLang="zh-CN" sz="3200" i="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30132" name="Rectangle 84"/>
          <p:cNvSpPr>
            <a:spLocks noChangeArrowheads="1"/>
          </p:cNvSpPr>
          <p:nvPr/>
        </p:nvSpPr>
        <p:spPr bwMode="auto">
          <a:xfrm>
            <a:off x="2895600" y="2543175"/>
            <a:ext cx="496888" cy="579438"/>
          </a:xfrm>
          <a:prstGeom prst="rect">
            <a:avLst/>
          </a:prstGeom>
          <a:noFill/>
          <a:ln w="9525">
            <a:noFill/>
            <a:miter lim="800000"/>
          </a:ln>
          <a:effectLst/>
        </p:spPr>
        <p:txBody>
          <a:bodyPr wrap="none">
            <a:spAutoFit/>
          </a:bodyPr>
          <a:lstStyle/>
          <a:p>
            <a:r>
              <a:rPr lang="en-US" altLang="zh-CN" sz="3200" i="0">
                <a:solidFill>
                  <a:srgbClr val="FF0000"/>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30133" name="Text Box 85" descr="40%"/>
          <p:cNvSpPr txBox="1">
            <a:spLocks noChangeArrowheads="1"/>
          </p:cNvSpPr>
          <p:nvPr/>
        </p:nvSpPr>
        <p:spPr bwMode="auto">
          <a:xfrm>
            <a:off x="4343400" y="776288"/>
            <a:ext cx="3276600" cy="519112"/>
          </a:xfrm>
          <a:prstGeom prst="rect">
            <a:avLst/>
          </a:prstGeom>
          <a:solidFill>
            <a:srgbClr val="CCFFCC"/>
          </a:solid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i="0">
                <a:solidFill>
                  <a:srgbClr val="CC0000"/>
                </a:solidFill>
                <a:effectLst>
                  <a:outerShdw blurRad="38100" dist="38100" dir="2700000" algn="tl">
                    <a:srgbClr val="DDDDDD"/>
                  </a:outerShdw>
                </a:effectLst>
              </a:rPr>
              <a:t> </a:t>
            </a:r>
            <a:r>
              <a:rPr lang="zh-CN" altLang="en-US" sz="2800" i="0">
                <a:solidFill>
                  <a:srgbClr val="CC0000"/>
                </a:solidFill>
                <a:effectLst>
                  <a:outerShdw blurRad="38100" dist="38100" dir="2700000" algn="tl">
                    <a:srgbClr val="DDDDDD"/>
                  </a:outerShdw>
                </a:effectLst>
              </a:rPr>
              <a:t>串联电压负反馈 </a:t>
            </a:r>
          </a:p>
        </p:txBody>
      </p:sp>
      <p:sp>
        <p:nvSpPr>
          <p:cNvPr id="130138" name="Text Box 90"/>
          <p:cNvSpPr txBox="1">
            <a:spLocks noChangeArrowheads="1"/>
          </p:cNvSpPr>
          <p:nvPr/>
        </p:nvSpPr>
        <p:spPr bwMode="auto">
          <a:xfrm>
            <a:off x="1066800" y="3352800"/>
            <a:ext cx="7391400" cy="519113"/>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先在图中标出各点的瞬时极性及反馈信号；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124"/>
                                        </p:tgtEl>
                                        <p:attrNameLst>
                                          <p:attrName>style.visibility</p:attrName>
                                        </p:attrNameLst>
                                      </p:cBhvr>
                                      <p:to>
                                        <p:strVal val="visible"/>
                                      </p:to>
                                    </p:set>
                                    <p:animEffect transition="in" filter="wipe(left)">
                                      <p:cBhvr>
                                        <p:cTn id="7" dur="500"/>
                                        <p:tgtEl>
                                          <p:spTgt spid="130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138"/>
                                        </p:tgtEl>
                                        <p:attrNameLst>
                                          <p:attrName>style.visibility</p:attrName>
                                        </p:attrNameLst>
                                      </p:cBhvr>
                                      <p:to>
                                        <p:strVal val="visible"/>
                                      </p:to>
                                    </p:set>
                                    <p:animEffect transition="in" filter="wipe(left)">
                                      <p:cBhvr>
                                        <p:cTn id="12" dur="500"/>
                                        <p:tgtEl>
                                          <p:spTgt spid="1301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129"/>
                                        </p:tgtEl>
                                        <p:attrNameLst>
                                          <p:attrName>style.visibility</p:attrName>
                                        </p:attrNameLst>
                                      </p:cBhvr>
                                      <p:to>
                                        <p:strVal val="visible"/>
                                      </p:to>
                                    </p:set>
                                    <p:animEffect transition="in" filter="blinds(horizontal)">
                                      <p:cBhvr>
                                        <p:cTn id="17" dur="500"/>
                                        <p:tgtEl>
                                          <p:spTgt spid="1301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0128"/>
                                        </p:tgtEl>
                                        <p:attrNameLst>
                                          <p:attrName>style.visibility</p:attrName>
                                        </p:attrNameLst>
                                      </p:cBhvr>
                                      <p:to>
                                        <p:strVal val="visible"/>
                                      </p:to>
                                    </p:set>
                                    <p:animEffect transition="in" filter="box(out)">
                                      <p:cBhvr>
                                        <p:cTn id="22" dur="500"/>
                                        <p:tgtEl>
                                          <p:spTgt spid="13012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0130"/>
                                        </p:tgtEl>
                                        <p:attrNameLst>
                                          <p:attrName>style.visibility</p:attrName>
                                        </p:attrNameLst>
                                      </p:cBhvr>
                                      <p:to>
                                        <p:strVal val="visible"/>
                                      </p:to>
                                    </p:set>
                                    <p:animEffect transition="in" filter="box(out)">
                                      <p:cBhvr>
                                        <p:cTn id="27" dur="500"/>
                                        <p:tgtEl>
                                          <p:spTgt spid="1301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0131"/>
                                        </p:tgtEl>
                                        <p:attrNameLst>
                                          <p:attrName>style.visibility</p:attrName>
                                        </p:attrNameLst>
                                      </p:cBhvr>
                                      <p:to>
                                        <p:strVal val="visible"/>
                                      </p:to>
                                    </p:set>
                                    <p:animEffect transition="in" filter="blinds(horizontal)">
                                      <p:cBhvr>
                                        <p:cTn id="32" dur="500"/>
                                        <p:tgtEl>
                                          <p:spTgt spid="130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132"/>
                                        </p:tgtEl>
                                        <p:attrNameLst>
                                          <p:attrName>style.visibility</p:attrName>
                                        </p:attrNameLst>
                                      </p:cBhvr>
                                      <p:to>
                                        <p:strVal val="visible"/>
                                      </p:to>
                                    </p:set>
                                    <p:animEffect transition="in" filter="blinds(horizontal)">
                                      <p:cBhvr>
                                        <p:cTn id="37" dur="500"/>
                                        <p:tgtEl>
                                          <p:spTgt spid="1301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125"/>
                                        </p:tgtEl>
                                        <p:attrNameLst>
                                          <p:attrName>style.visibility</p:attrName>
                                        </p:attrNameLst>
                                      </p:cBhvr>
                                      <p:to>
                                        <p:strVal val="visible"/>
                                      </p:to>
                                    </p:set>
                                    <p:animEffect transition="in" filter="wipe(left)">
                                      <p:cBhvr>
                                        <p:cTn id="47" dur="500"/>
                                        <p:tgtEl>
                                          <p:spTgt spid="1301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127">
                                            <p:txEl>
                                              <p:pRg st="0" end="0"/>
                                            </p:txEl>
                                          </p:spTgt>
                                        </p:tgtEl>
                                        <p:attrNameLst>
                                          <p:attrName>style.visibility</p:attrName>
                                        </p:attrNameLst>
                                      </p:cBhvr>
                                      <p:to>
                                        <p:strVal val="visible"/>
                                      </p:to>
                                    </p:set>
                                    <p:animEffect transition="in" filter="wipe(left)">
                                      <p:cBhvr>
                                        <p:cTn id="52" dur="500"/>
                                        <p:tgtEl>
                                          <p:spTgt spid="13012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0127">
                                            <p:txEl>
                                              <p:pRg st="1" end="1"/>
                                            </p:txEl>
                                          </p:spTgt>
                                        </p:tgtEl>
                                        <p:attrNameLst>
                                          <p:attrName>style.visibility</p:attrName>
                                        </p:attrNameLst>
                                      </p:cBhvr>
                                      <p:to>
                                        <p:strVal val="visible"/>
                                      </p:to>
                                    </p:set>
                                    <p:animEffect transition="in" filter="wipe(left)">
                                      <p:cBhvr>
                                        <p:cTn id="57" dur="500"/>
                                        <p:tgtEl>
                                          <p:spTgt spid="13012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0133"/>
                                        </p:tgtEl>
                                        <p:attrNameLst>
                                          <p:attrName>style.visibility</p:attrName>
                                        </p:attrNameLst>
                                      </p:cBhvr>
                                      <p:to>
                                        <p:strVal val="visible"/>
                                      </p:to>
                                    </p:set>
                                    <p:animEffect transition="in" filter="wipe(left)">
                                      <p:cBhvr>
                                        <p:cTn id="62" dur="500"/>
                                        <p:tgtEl>
                                          <p:spTgt spid="130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24" grpId="0" autoUpdateAnimBg="0"/>
      <p:bldP spid="130125" grpId="0" autoUpdateAnimBg="0"/>
      <p:bldP spid="130127" grpId="0" build="p" autoUpdateAnimBg="0"/>
      <p:bldP spid="130128" grpId="0" animBg="1" autoUpdateAnimBg="0"/>
      <p:bldP spid="130129" grpId="0" autoUpdateAnimBg="0"/>
      <p:bldP spid="130130" grpId="0" animBg="1" autoUpdateAnimBg="0"/>
      <p:bldP spid="130131" grpId="0" autoUpdateAnimBg="0"/>
      <p:bldP spid="130132" grpId="0" autoUpdateAnimBg="0"/>
      <p:bldP spid="130133" grpId="0" animBg="1" autoUpdateAnimBg="0"/>
      <p:bldP spid="1301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bwMode="auto">
          <a:xfrm>
            <a:off x="1219200" y="381000"/>
            <a:ext cx="6781800" cy="533400"/>
          </a:xfrm>
          <a:ln>
            <a:miter lim="800000"/>
          </a:ln>
        </p:spPr>
        <p:txBody>
          <a:bodyPr vert="horz" wrap="square" lIns="91440" tIns="45720" rIns="91440" bIns="45720" numCol="1" anchor="t" anchorCtr="0" compatLnSpc="1">
            <a:normAutofit fontScale="90000"/>
          </a:bodyPr>
          <a:lstStyle/>
          <a:p>
            <a:pPr algn="l" eaLnBrk="1" hangingPunct="1"/>
            <a:r>
              <a:rPr lang="en-US" altLang="zh-CN" sz="3600" b="1" dirty="0">
                <a:solidFill>
                  <a:srgbClr val="CC0000"/>
                </a:solidFill>
                <a:effectLst>
                  <a:outerShdw blurRad="38100" dist="38100" dir="2700000" algn="tl">
                    <a:srgbClr val="DDDDDD"/>
                  </a:outerShdw>
                </a:effectLst>
                <a:latin typeface="Times New Roman" panose="02020603050405020304" charset="0"/>
                <a:ea typeface="华文新魏" panose="02010800040101010101" charset="-122"/>
                <a:cs typeface="华文新魏" panose="02010800040101010101" charset="-122"/>
              </a:rPr>
              <a:t>16.1</a:t>
            </a:r>
            <a:r>
              <a:rPr lang="en-US" altLang="zh-CN"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 </a:t>
            </a:r>
            <a:r>
              <a:rPr lang="zh-CN" altLang="en-US" sz="3600" b="1" dirty="0">
                <a:solidFill>
                  <a:srgbClr val="CC0000"/>
                </a:solidFill>
                <a:effectLst>
                  <a:outerShdw blurRad="38100" dist="38100" dir="2700000" algn="tl">
                    <a:srgbClr val="DDDDDD"/>
                  </a:outerShdw>
                </a:effectLst>
                <a:latin typeface="华文新魏" panose="02010800040101010101" charset="-122"/>
                <a:ea typeface="华文新魏" panose="02010800040101010101" charset="-122"/>
                <a:cs typeface="华文新魏" panose="02010800040101010101" charset="-122"/>
              </a:rPr>
              <a:t>集成运算放大器的简单介绍</a:t>
            </a:r>
          </a:p>
        </p:txBody>
      </p:sp>
      <p:sp>
        <p:nvSpPr>
          <p:cNvPr id="54275" name="Rectangle 3"/>
          <p:cNvSpPr>
            <a:spLocks noGrp="1" noChangeArrowheads="1"/>
          </p:cNvSpPr>
          <p:nvPr>
            <p:ph type="subTitle" idx="1"/>
          </p:nvPr>
        </p:nvSpPr>
        <p:spPr bwMode="auto">
          <a:xfrm>
            <a:off x="685800" y="2362200"/>
            <a:ext cx="5867400" cy="609600"/>
          </a:xfrm>
          <a:ln>
            <a:miter lim="800000"/>
          </a:ln>
        </p:spPr>
        <p:txBody>
          <a:bodyPr vert="horz" wrap="square" lIns="91440" tIns="45720" rIns="91440" bIns="45720" numCol="1" anchor="t" anchorCtr="0" compatLnSpc="1"/>
          <a:lstStyle/>
          <a:p>
            <a:pPr algn="l" eaLnBrk="1" hangingPunct="1"/>
            <a:r>
              <a:rPr lang="en-US" altLang="zh-CN"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16.1.1  </a:t>
            </a:r>
            <a:r>
              <a:rPr lang="zh-CN" altLang="en-US"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集成运算放大器的特点</a:t>
            </a:r>
          </a:p>
        </p:txBody>
      </p:sp>
      <p:sp>
        <p:nvSpPr>
          <p:cNvPr id="54276" name="Text Box 4"/>
          <p:cNvSpPr txBox="1">
            <a:spLocks noChangeArrowheads="1"/>
          </p:cNvSpPr>
          <p:nvPr/>
        </p:nvSpPr>
        <p:spPr bwMode="auto">
          <a:xfrm>
            <a:off x="533400" y="990600"/>
            <a:ext cx="8077200" cy="13731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t>        </a:t>
            </a:r>
            <a:r>
              <a:rPr lang="zh-CN" altLang="en-US" sz="2800" i="0" dirty="0"/>
              <a:t>集成运算放大器是一种</a:t>
            </a:r>
            <a:r>
              <a:rPr lang="zh-CN" altLang="en-US" sz="2800" i="0" dirty="0">
                <a:solidFill>
                  <a:srgbClr val="FF0000"/>
                </a:solidFill>
              </a:rPr>
              <a:t>具有很高放大倍数</a:t>
            </a:r>
            <a:r>
              <a:rPr lang="zh-CN" altLang="en-US" sz="2800" i="0" dirty="0"/>
              <a:t>的</a:t>
            </a:r>
            <a:r>
              <a:rPr lang="zh-CN" altLang="en-US" sz="2800" i="0" dirty="0">
                <a:solidFill>
                  <a:srgbClr val="FF0000"/>
                </a:solidFill>
              </a:rPr>
              <a:t>多级直接耦合放大电路</a:t>
            </a:r>
            <a:r>
              <a:rPr lang="zh-CN" altLang="en-US" sz="2800" i="0" dirty="0"/>
              <a:t>。是发展最早、应用最广泛的一种模拟集成电路。</a:t>
            </a:r>
          </a:p>
        </p:txBody>
      </p:sp>
      <p:sp>
        <p:nvSpPr>
          <p:cNvPr id="54277" name="Text Box 5"/>
          <p:cNvSpPr txBox="1">
            <a:spLocks noChangeArrowheads="1"/>
          </p:cNvSpPr>
          <p:nvPr/>
        </p:nvSpPr>
        <p:spPr bwMode="auto">
          <a:xfrm>
            <a:off x="374650" y="2895600"/>
            <a:ext cx="8229600" cy="519113"/>
          </a:xfrm>
          <a:prstGeom prst="rect">
            <a:avLst/>
          </a:prstGeom>
          <a:noFill/>
          <a:ln w="9525">
            <a:noFill/>
            <a:miter lim="800000"/>
          </a:ln>
          <a:effectLst/>
        </p:spPr>
        <p:txBody>
          <a:bodyPr>
            <a:spAutoFit/>
          </a:bodyPr>
          <a:lstStyle/>
          <a:p>
            <a:pPr>
              <a:spcBef>
                <a:spcPct val="50000"/>
              </a:spcBef>
              <a:defRPr/>
            </a:pPr>
            <a:r>
              <a:rPr lang="zh-CN" altLang="en-US" sz="2800" b="1" i="0" dirty="0">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特点：高增益、高可靠性、低成本、小尺寸</a:t>
            </a:r>
          </a:p>
        </p:txBody>
      </p:sp>
      <p:sp>
        <p:nvSpPr>
          <p:cNvPr id="54278" name="Text Box 6"/>
          <p:cNvSpPr txBox="1">
            <a:spLocks noChangeArrowheads="1"/>
          </p:cNvSpPr>
          <p:nvPr/>
        </p:nvSpPr>
        <p:spPr bwMode="auto">
          <a:xfrm>
            <a:off x="695325" y="3429000"/>
            <a:ext cx="3876675" cy="214312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nSpc>
                <a:spcPct val="120000"/>
              </a:lnSpc>
            </a:pPr>
            <a:r>
              <a:rPr lang="en-US" altLang="zh-CN" sz="2800" dirty="0" err="1">
                <a:latin typeface="Times New Roman" panose="02020603050405020304"/>
                <a:ea typeface="楷体_GB2312" charset="0"/>
                <a:cs typeface="Times New Roman" panose="02020603050405020304"/>
              </a:rPr>
              <a:t>A</a:t>
            </a:r>
            <a:r>
              <a:rPr lang="en-US" altLang="zh-CN" sz="2800" baseline="-25000" dirty="0" err="1">
                <a:latin typeface="Times New Roman" panose="02020603050405020304"/>
                <a:ea typeface="楷体_GB2312" charset="0"/>
                <a:cs typeface="Times New Roman" panose="02020603050405020304"/>
              </a:rPr>
              <a:t>u</a:t>
            </a:r>
            <a:r>
              <a:rPr lang="en-US" altLang="zh-CN" sz="2800" i="0" baseline="-25000" dirty="0" err="1">
                <a:latin typeface="Times New Roman" panose="02020603050405020304"/>
                <a:ea typeface="楷体_GB2312" charset="0"/>
                <a:cs typeface="Times New Roman" panose="02020603050405020304"/>
              </a:rPr>
              <a:t>o</a:t>
            </a:r>
            <a:r>
              <a:rPr lang="en-US" altLang="zh-CN" sz="2800" i="0" baseline="-25000" dirty="0">
                <a:latin typeface="Times New Roman" panose="02020603050405020304"/>
                <a:ea typeface="楷体_GB2312" charset="0"/>
                <a:cs typeface="Times New Roman" panose="02020603050405020304"/>
              </a:rPr>
              <a:t> </a:t>
            </a:r>
            <a:r>
              <a:rPr lang="zh-CN" altLang="en-US" sz="2800" i="0" dirty="0">
                <a:latin typeface="Times New Roman" panose="02020603050405020304"/>
                <a:cs typeface="Times New Roman" panose="02020603050405020304"/>
              </a:rPr>
              <a:t>高</a:t>
            </a:r>
            <a:r>
              <a:rPr lang="en-US" altLang="zh-CN" sz="2800" i="0" dirty="0">
                <a:latin typeface="Times New Roman" panose="02020603050405020304"/>
                <a:cs typeface="Times New Roman" panose="02020603050405020304"/>
              </a:rPr>
              <a:t>: </a:t>
            </a:r>
            <a:r>
              <a:rPr lang="zh-CN" sz="2800" i="0" dirty="0">
                <a:latin typeface="Times New Roman" panose="02020603050405020304"/>
                <a:cs typeface="Times New Roman" panose="02020603050405020304"/>
              </a:rPr>
              <a:t>80</a:t>
            </a:r>
            <a:r>
              <a:rPr lang="en-US" altLang="zh-CN" sz="2800" i="0" dirty="0">
                <a:latin typeface="Times New Roman" panose="02020603050405020304"/>
                <a:cs typeface="Times New Roman" panose="02020603050405020304"/>
              </a:rPr>
              <a:t>dB~140dB</a:t>
            </a:r>
          </a:p>
          <a:p>
            <a:pPr>
              <a:lnSpc>
                <a:spcPct val="120000"/>
              </a:lnSpc>
            </a:pPr>
            <a:r>
              <a:rPr lang="en-US" altLang="zh-CN" sz="2800" dirty="0">
                <a:latin typeface="Times New Roman" panose="02020603050405020304"/>
                <a:ea typeface="楷体_GB2312" charset="0"/>
                <a:cs typeface="Times New Roman" panose="02020603050405020304"/>
              </a:rPr>
              <a:t>r</a:t>
            </a:r>
            <a:r>
              <a:rPr lang="en-US" altLang="zh-CN" sz="2800" i="0" baseline="-25000" dirty="0">
                <a:latin typeface="Times New Roman" panose="02020603050405020304"/>
                <a:ea typeface="楷体_GB2312" charset="0"/>
                <a:cs typeface="Times New Roman" panose="02020603050405020304"/>
              </a:rPr>
              <a:t>id </a:t>
            </a:r>
            <a:r>
              <a:rPr lang="zh-CN" altLang="en-US" sz="2800" i="0" dirty="0">
                <a:latin typeface="Times New Roman" panose="02020603050405020304"/>
                <a:cs typeface="Times New Roman" panose="02020603050405020304"/>
              </a:rPr>
              <a:t>高</a:t>
            </a:r>
            <a:r>
              <a:rPr lang="en-US" altLang="zh-CN" sz="2800" i="0" dirty="0">
                <a:latin typeface="Times New Roman" panose="02020603050405020304"/>
                <a:cs typeface="Times New Roman" panose="02020603050405020304"/>
              </a:rPr>
              <a:t>: </a:t>
            </a:r>
            <a:r>
              <a:rPr lang="en-US" altLang="zh-CN" sz="2800" i="0" dirty="0">
                <a:latin typeface="Times New Roman" panose="02020603050405020304"/>
                <a:ea typeface="楷体_GB2312" charset="0"/>
                <a:cs typeface="Times New Roman" panose="02020603050405020304"/>
              </a:rPr>
              <a:t>10</a:t>
            </a:r>
            <a:r>
              <a:rPr lang="en-US" altLang="zh-CN" sz="2800" i="0" baseline="30000" dirty="0">
                <a:latin typeface="Times New Roman" panose="02020603050405020304"/>
                <a:ea typeface="楷体_GB2312" charset="0"/>
                <a:cs typeface="Times New Roman" panose="02020603050405020304"/>
              </a:rPr>
              <a:t>5 </a:t>
            </a:r>
            <a:r>
              <a:rPr lang="en-US" altLang="zh-CN" sz="2800" i="0" dirty="0">
                <a:latin typeface="Times New Roman" panose="02020603050405020304"/>
                <a:ea typeface="楷体_GB2312" charset="0"/>
                <a:cs typeface="Times New Roman" panose="02020603050405020304"/>
              </a:rPr>
              <a:t>~ 10</a:t>
            </a:r>
            <a:r>
              <a:rPr lang="en-US" altLang="zh-CN" sz="2800" i="0" baseline="30000" dirty="0">
                <a:latin typeface="Times New Roman" panose="02020603050405020304"/>
                <a:ea typeface="楷体_GB2312" charset="0"/>
                <a:cs typeface="Times New Roman" panose="02020603050405020304"/>
              </a:rPr>
              <a:t>11</a:t>
            </a:r>
            <a:r>
              <a:rPr lang="en-US" altLang="zh-CN" sz="2800" i="0" dirty="0">
                <a:latin typeface="Times New Roman" panose="02020603050405020304"/>
                <a:ea typeface="楷体_GB2312" charset="0"/>
                <a:cs typeface="Times New Roman" panose="02020603050405020304"/>
                <a:sym typeface="Symbol" panose="05050102010706020507" charset="0"/>
              </a:rPr>
              <a:t></a:t>
            </a:r>
          </a:p>
          <a:p>
            <a:pPr>
              <a:lnSpc>
                <a:spcPct val="120000"/>
              </a:lnSpc>
            </a:pPr>
            <a:r>
              <a:rPr lang="en-US" altLang="zh-CN" sz="2800" dirty="0" err="1">
                <a:latin typeface="Times New Roman" panose="02020603050405020304"/>
                <a:ea typeface="楷体_GB2312" charset="0"/>
                <a:cs typeface="Times New Roman" panose="02020603050405020304"/>
              </a:rPr>
              <a:t>r</a:t>
            </a:r>
            <a:r>
              <a:rPr lang="en-US" altLang="zh-CN" sz="2800" i="0" baseline="-25000" dirty="0" err="1">
                <a:latin typeface="Times New Roman" panose="02020603050405020304"/>
                <a:ea typeface="楷体_GB2312" charset="0"/>
                <a:cs typeface="Times New Roman" panose="02020603050405020304"/>
              </a:rPr>
              <a:t>o</a:t>
            </a:r>
            <a:r>
              <a:rPr lang="en-US" altLang="zh-CN" sz="2800" i="0" baseline="-25000" dirty="0">
                <a:latin typeface="Times New Roman" panose="02020603050405020304"/>
                <a:ea typeface="楷体_GB2312" charset="0"/>
                <a:cs typeface="Times New Roman" panose="02020603050405020304"/>
              </a:rPr>
              <a:t> </a:t>
            </a:r>
            <a:r>
              <a:rPr lang="zh-CN" altLang="en-US" sz="2800" i="0" dirty="0">
                <a:latin typeface="Times New Roman" panose="02020603050405020304"/>
                <a:cs typeface="Times New Roman" panose="02020603050405020304"/>
              </a:rPr>
              <a:t>低</a:t>
            </a:r>
            <a:r>
              <a:rPr lang="en-US" altLang="zh-CN" sz="2800" i="0" dirty="0">
                <a:latin typeface="Times New Roman" panose="02020603050405020304"/>
                <a:cs typeface="Times New Roman" panose="02020603050405020304"/>
              </a:rPr>
              <a:t>: </a:t>
            </a:r>
            <a:r>
              <a:rPr lang="zh-CN" altLang="en-US" sz="2800" i="0" dirty="0">
                <a:latin typeface="Times New Roman" panose="02020603050405020304"/>
                <a:ea typeface="楷体_GB2312" charset="0"/>
                <a:cs typeface="Times New Roman" panose="02020603050405020304"/>
              </a:rPr>
              <a:t>几十</a:t>
            </a:r>
            <a:r>
              <a:rPr lang="zh-CN" sz="2800" i="0" dirty="0">
                <a:latin typeface="Times New Roman" panose="02020603050405020304"/>
                <a:ea typeface="楷体_GB2312" charset="0"/>
                <a:cs typeface="Times New Roman" panose="02020603050405020304"/>
                <a:sym typeface="Symbol" panose="05050102010706020507" charset="0"/>
              </a:rPr>
              <a:t></a:t>
            </a:r>
            <a:r>
              <a:rPr lang="zh-CN" altLang="en-US" sz="2800" i="0" dirty="0">
                <a:latin typeface="Times New Roman" panose="02020603050405020304"/>
                <a:ea typeface="楷体_GB2312" charset="0"/>
                <a:cs typeface="Times New Roman" panose="02020603050405020304"/>
              </a:rPr>
              <a:t> </a:t>
            </a:r>
            <a:r>
              <a:rPr lang="en-US" altLang="zh-CN" sz="2800" i="0" dirty="0">
                <a:latin typeface="Times New Roman" panose="02020603050405020304"/>
                <a:ea typeface="楷体_GB2312" charset="0"/>
                <a:cs typeface="Times New Roman" panose="02020603050405020304"/>
              </a:rPr>
              <a:t>~ </a:t>
            </a:r>
            <a:r>
              <a:rPr lang="zh-CN" sz="2800" i="0" dirty="0">
                <a:latin typeface="Times New Roman" panose="02020603050405020304"/>
                <a:ea typeface="楷体_GB2312" charset="0"/>
                <a:cs typeface="Times New Roman" panose="02020603050405020304"/>
              </a:rPr>
              <a:t>几百</a:t>
            </a:r>
            <a:r>
              <a:rPr lang="zh-CN" sz="2800" i="0" dirty="0">
                <a:latin typeface="Times New Roman" panose="02020603050405020304"/>
                <a:ea typeface="楷体_GB2312" charset="0"/>
                <a:cs typeface="Times New Roman" panose="02020603050405020304"/>
                <a:sym typeface="Symbol" panose="05050102010706020507" charset="0"/>
              </a:rPr>
              <a:t></a:t>
            </a:r>
          </a:p>
          <a:p>
            <a:pPr>
              <a:lnSpc>
                <a:spcPct val="120000"/>
              </a:lnSpc>
            </a:pPr>
            <a:r>
              <a:rPr lang="en-US" altLang="zh-CN" sz="2800" dirty="0">
                <a:latin typeface="Times New Roman" panose="02020603050405020304"/>
                <a:ea typeface="楷体_GB2312" charset="0"/>
                <a:cs typeface="Times New Roman" panose="02020603050405020304"/>
              </a:rPr>
              <a:t>K</a:t>
            </a:r>
            <a:r>
              <a:rPr lang="en-US" altLang="zh-CN" sz="2800" i="0" baseline="-25000" dirty="0">
                <a:latin typeface="Times New Roman" panose="02020603050405020304"/>
                <a:ea typeface="楷体_GB2312" charset="0"/>
                <a:cs typeface="Times New Roman" panose="02020603050405020304"/>
              </a:rPr>
              <a:t>CMR</a:t>
            </a:r>
            <a:r>
              <a:rPr lang="zh-CN" sz="2800" i="0" dirty="0">
                <a:latin typeface="Times New Roman" panose="02020603050405020304"/>
                <a:cs typeface="Times New Roman" panose="02020603050405020304"/>
              </a:rPr>
              <a:t>高</a:t>
            </a:r>
            <a:r>
              <a:rPr lang="en-US" altLang="zh-CN" sz="2800" i="0" dirty="0">
                <a:latin typeface="Times New Roman" panose="02020603050405020304"/>
                <a:cs typeface="Times New Roman" panose="02020603050405020304"/>
              </a:rPr>
              <a:t>: </a:t>
            </a:r>
            <a:r>
              <a:rPr lang="zh-CN" sz="2800" i="0" dirty="0">
                <a:latin typeface="Times New Roman" panose="02020603050405020304"/>
                <a:cs typeface="Times New Roman" panose="02020603050405020304"/>
              </a:rPr>
              <a:t>70</a:t>
            </a:r>
            <a:r>
              <a:rPr lang="en-US" altLang="zh-CN" sz="2800" i="0" dirty="0">
                <a:latin typeface="Times New Roman" panose="02020603050405020304"/>
                <a:cs typeface="Times New Roman" panose="02020603050405020304"/>
              </a:rPr>
              <a:t>dB~130dB</a:t>
            </a:r>
          </a:p>
        </p:txBody>
      </p:sp>
      <p:grpSp>
        <p:nvGrpSpPr>
          <p:cNvPr id="2" name="Group 10"/>
          <p:cNvGrpSpPr/>
          <p:nvPr/>
        </p:nvGrpSpPr>
        <p:grpSpPr bwMode="auto">
          <a:xfrm>
            <a:off x="5054600" y="3429000"/>
            <a:ext cx="3632200" cy="2895600"/>
            <a:chOff x="3184" y="2160"/>
            <a:chExt cx="2288" cy="1824"/>
          </a:xfrm>
        </p:grpSpPr>
        <p:sp>
          <p:nvSpPr>
            <p:cNvPr id="54283" name="Rectangle 11"/>
            <p:cNvSpPr>
              <a:spLocks noChangeArrowheads="1"/>
            </p:cNvSpPr>
            <p:nvPr/>
          </p:nvSpPr>
          <p:spPr bwMode="auto">
            <a:xfrm>
              <a:off x="3184" y="2160"/>
              <a:ext cx="1916" cy="327"/>
            </a:xfrm>
            <a:prstGeom prst="rect">
              <a:avLst/>
            </a:prstGeom>
            <a:noFill/>
            <a:ln w="9525">
              <a:noFill/>
              <a:miter lim="800000"/>
            </a:ln>
            <a:effectLst/>
          </p:spPr>
          <p:txBody>
            <a:bodyPr wrap="none">
              <a:spAutoFit/>
            </a:bodyPr>
            <a:lstStyle/>
            <a:p>
              <a:pPr>
                <a:spcBef>
                  <a:spcPct val="50000"/>
                </a:spcBef>
              </a:pPr>
              <a:r>
                <a:rPr lang="zh-CN" altLang="en-US" sz="2800" b="1" i="0" dirty="0">
                  <a:solidFill>
                    <a:srgbClr val="000099"/>
                  </a:solidFill>
                  <a:effectLst>
                    <a:outerShdw blurRad="38100" dist="38100" dir="2700000" algn="tl">
                      <a:srgbClr val="DDDDDD"/>
                    </a:outerShdw>
                  </a:effectLst>
                  <a:latin typeface="Times New Roman" panose="02020603050405020304" charset="0"/>
                </a:rPr>
                <a:t>集成运放的符号：</a:t>
              </a:r>
            </a:p>
          </p:txBody>
        </p:sp>
        <p:sp>
          <p:nvSpPr>
            <p:cNvPr id="4106" name="Text Box 12"/>
            <p:cNvSpPr txBox="1">
              <a:spLocks noChangeArrowheads="1"/>
            </p:cNvSpPr>
            <p:nvPr/>
          </p:nvSpPr>
          <p:spPr bwMode="auto">
            <a:xfrm>
              <a:off x="5011" y="3129"/>
              <a:ext cx="461"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t>u</a:t>
              </a:r>
              <a:r>
                <a:rPr lang="en-US" altLang="zh-CN" sz="2800" i="0" baseline="-25000"/>
                <a:t>o</a:t>
              </a:r>
              <a:endParaRPr lang="en-US" altLang="zh-CN" sz="2800" i="0"/>
            </a:p>
          </p:txBody>
        </p:sp>
        <p:sp>
          <p:nvSpPr>
            <p:cNvPr id="4107" name="Rectangle 13" descr="40%"/>
            <p:cNvSpPr>
              <a:spLocks noChangeArrowheads="1"/>
            </p:cNvSpPr>
            <p:nvPr/>
          </p:nvSpPr>
          <p:spPr bwMode="auto">
            <a:xfrm>
              <a:off x="4089" y="2920"/>
              <a:ext cx="576" cy="688"/>
            </a:xfrm>
            <a:prstGeom prst="rect">
              <a:avLst/>
            </a:prstGeom>
            <a:noFill/>
            <a:ln w="28575">
              <a:solidFill>
                <a:schemeClr val="tx1"/>
              </a:solidFill>
              <a:miter lim="800000"/>
            </a:ln>
          </p:spPr>
          <p:txBody>
            <a:bodyPr wrap="none" anchor="ctr"/>
            <a:lstStyle/>
            <a:p>
              <a:endParaRPr lang="zh-CN" altLang="en-US">
                <a:latin typeface="Times New Roman" panose="02020603050405020304" charset="0"/>
              </a:endParaRPr>
            </a:p>
          </p:txBody>
        </p:sp>
        <p:sp>
          <p:nvSpPr>
            <p:cNvPr id="4108" name="Text Box 14"/>
            <p:cNvSpPr txBox="1">
              <a:spLocks noChangeArrowheads="1"/>
            </p:cNvSpPr>
            <p:nvPr/>
          </p:nvSpPr>
          <p:spPr bwMode="auto">
            <a:xfrm>
              <a:off x="4101" y="3334"/>
              <a:ext cx="14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109" name="Text Box 15"/>
            <p:cNvSpPr txBox="1">
              <a:spLocks noChangeArrowheads="1"/>
            </p:cNvSpPr>
            <p:nvPr/>
          </p:nvSpPr>
          <p:spPr bwMode="auto">
            <a:xfrm>
              <a:off x="4435" y="3122"/>
              <a:ext cx="141"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110" name="Text Box 16"/>
            <p:cNvSpPr txBox="1">
              <a:spLocks noChangeArrowheads="1"/>
            </p:cNvSpPr>
            <p:nvPr/>
          </p:nvSpPr>
          <p:spPr bwMode="auto">
            <a:xfrm>
              <a:off x="4291" y="2880"/>
              <a:ext cx="585"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a:ea typeface="创艺简宋体" charset="0"/>
                  <a:cs typeface="创艺简宋体" charset="0"/>
                </a:rPr>
                <a:t>A</a:t>
              </a:r>
              <a:r>
                <a:rPr lang="en-US" altLang="zh-CN" sz="2400" i="0" baseline="-25000">
                  <a:ea typeface="创艺简宋体" charset="0"/>
                  <a:cs typeface="创艺简宋体" charset="0"/>
                </a:rPr>
                <a:t>uo</a:t>
              </a:r>
              <a:endParaRPr lang="en-US" altLang="zh-CN" sz="2400" b="0" i="0"/>
            </a:p>
          </p:txBody>
        </p:sp>
        <p:sp>
          <p:nvSpPr>
            <p:cNvPr id="4111" name="Text Box 17"/>
            <p:cNvSpPr txBox="1">
              <a:spLocks noChangeArrowheads="1"/>
            </p:cNvSpPr>
            <p:nvPr/>
          </p:nvSpPr>
          <p:spPr bwMode="auto">
            <a:xfrm>
              <a:off x="3388" y="3312"/>
              <a:ext cx="480"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a:t>u</a:t>
              </a:r>
              <a:r>
                <a:rPr lang="en-US" altLang="zh-CN" sz="2800" baseline="-25000" dirty="0"/>
                <a:t>+</a:t>
              </a:r>
            </a:p>
          </p:txBody>
        </p:sp>
        <p:sp>
          <p:nvSpPr>
            <p:cNvPr id="4112" name="Rectangle 18"/>
            <p:cNvSpPr>
              <a:spLocks noChangeArrowheads="1"/>
            </p:cNvSpPr>
            <p:nvPr/>
          </p:nvSpPr>
          <p:spPr bwMode="auto">
            <a:xfrm>
              <a:off x="3388" y="2985"/>
              <a:ext cx="500" cy="327"/>
            </a:xfrm>
            <a:prstGeom prst="rect">
              <a:avLst/>
            </a:prstGeom>
            <a:noFill/>
            <a:ln>
              <a:noFill/>
            </a:ln>
          </p:spPr>
          <p:txBody>
            <a:bodyPr>
              <a:spAutoFit/>
            </a:bodyPr>
            <a:lstStyle/>
            <a:p>
              <a:r>
                <a:rPr lang="en-US" altLang="zh-CN" sz="2800" b="1" i="1" dirty="0">
                  <a:latin typeface="Times New Roman" panose="02020603050405020304" charset="0"/>
                </a:rPr>
                <a:t>u</a:t>
              </a:r>
              <a:r>
                <a:rPr lang="en-US" altLang="zh-CN" sz="2800" baseline="-25000" dirty="0">
                  <a:latin typeface="Times New Roman" panose="02020603050405020304" charset="0"/>
                </a:rPr>
                <a:t>–</a:t>
              </a:r>
              <a:endParaRPr lang="en-US" altLang="zh-CN" sz="2800" b="0" i="0" dirty="0">
                <a:latin typeface="Times New Roman" panose="02020603050405020304" charset="0"/>
              </a:endParaRPr>
            </a:p>
          </p:txBody>
        </p:sp>
        <p:sp>
          <p:nvSpPr>
            <p:cNvPr id="4113" name="Text Box 19"/>
            <p:cNvSpPr txBox="1">
              <a:spLocks noChangeArrowheads="1"/>
            </p:cNvSpPr>
            <p:nvPr/>
          </p:nvSpPr>
          <p:spPr bwMode="auto">
            <a:xfrm>
              <a:off x="4876" y="3036"/>
              <a:ext cx="18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t>。</a:t>
              </a:r>
              <a:endParaRPr lang="zh-CN" altLang="en-US" sz="2800" b="0" i="0"/>
            </a:p>
          </p:txBody>
        </p:sp>
        <p:sp>
          <p:nvSpPr>
            <p:cNvPr id="4114" name="Rectangle 20"/>
            <p:cNvSpPr>
              <a:spLocks noChangeArrowheads="1"/>
            </p:cNvSpPr>
            <p:nvPr/>
          </p:nvSpPr>
          <p:spPr bwMode="auto">
            <a:xfrm>
              <a:off x="3628" y="2985"/>
              <a:ext cx="223" cy="327"/>
            </a:xfrm>
            <a:prstGeom prst="rect">
              <a:avLst/>
            </a:prstGeom>
            <a:noFill/>
            <a:ln>
              <a:noFill/>
            </a:ln>
          </p:spPr>
          <p:txBody>
            <a:bodyPr>
              <a:spAutoFit/>
            </a:bodyPr>
            <a:lstStyle/>
            <a:p>
              <a:r>
                <a:rPr lang="zh-CN" altLang="en-US" sz="2800" i="0">
                  <a:latin typeface="Times New Roman" panose="02020603050405020304" charset="0"/>
                </a:rPr>
                <a:t>。</a:t>
              </a:r>
              <a:r>
                <a:rPr lang="zh-CN" altLang="en-US" sz="2800" b="0" i="0">
                  <a:latin typeface="Times New Roman" panose="02020603050405020304" charset="0"/>
                </a:rPr>
                <a:t> </a:t>
              </a:r>
            </a:p>
          </p:txBody>
        </p:sp>
        <p:sp>
          <p:nvSpPr>
            <p:cNvPr id="4115" name="Line 21"/>
            <p:cNvSpPr>
              <a:spLocks noChangeShapeType="1"/>
            </p:cNvSpPr>
            <p:nvPr/>
          </p:nvSpPr>
          <p:spPr bwMode="auto">
            <a:xfrm>
              <a:off x="3743" y="3465"/>
              <a:ext cx="34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116" name="Line 22"/>
            <p:cNvSpPr>
              <a:spLocks noChangeShapeType="1"/>
            </p:cNvSpPr>
            <p:nvPr/>
          </p:nvSpPr>
          <p:spPr bwMode="auto">
            <a:xfrm>
              <a:off x="4665" y="3282"/>
              <a:ext cx="308"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117" name="Line 23"/>
            <p:cNvSpPr>
              <a:spLocks noChangeShapeType="1"/>
            </p:cNvSpPr>
            <p:nvPr/>
          </p:nvSpPr>
          <p:spPr bwMode="auto">
            <a:xfrm>
              <a:off x="3871" y="2727"/>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118" name="Line 24"/>
            <p:cNvSpPr>
              <a:spLocks noChangeShapeType="1"/>
            </p:cNvSpPr>
            <p:nvPr/>
          </p:nvSpPr>
          <p:spPr bwMode="auto">
            <a:xfrm>
              <a:off x="3743" y="3215"/>
              <a:ext cx="346"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4119" name="Rectangle 25"/>
            <p:cNvSpPr>
              <a:spLocks noChangeArrowheads="1"/>
            </p:cNvSpPr>
            <p:nvPr/>
          </p:nvSpPr>
          <p:spPr bwMode="auto">
            <a:xfrm>
              <a:off x="3628" y="3226"/>
              <a:ext cx="323" cy="327"/>
            </a:xfrm>
            <a:prstGeom prst="rect">
              <a:avLst/>
            </a:prstGeom>
            <a:noFill/>
            <a:ln>
              <a:noFill/>
            </a:ln>
          </p:spPr>
          <p:txBody>
            <a:bodyPr>
              <a:spAutoFit/>
            </a:bodyPr>
            <a:lstStyle/>
            <a:p>
              <a:r>
                <a:rPr lang="zh-CN" altLang="en-US" sz="2800" i="0">
                  <a:latin typeface="Times New Roman" panose="02020603050405020304" charset="0"/>
                </a:rPr>
                <a:t>。</a:t>
              </a:r>
            </a:p>
          </p:txBody>
        </p:sp>
        <p:sp>
          <p:nvSpPr>
            <p:cNvPr id="4120" name="Line 26"/>
            <p:cNvSpPr>
              <a:spLocks noChangeShapeType="1"/>
            </p:cNvSpPr>
            <p:nvPr/>
          </p:nvSpPr>
          <p:spPr bwMode="auto">
            <a:xfrm>
              <a:off x="4358" y="2649"/>
              <a:ext cx="0" cy="26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121" name="Line 27"/>
            <p:cNvSpPr>
              <a:spLocks noChangeShapeType="1"/>
            </p:cNvSpPr>
            <p:nvPr/>
          </p:nvSpPr>
          <p:spPr bwMode="auto">
            <a:xfrm>
              <a:off x="4396" y="3608"/>
              <a:ext cx="0" cy="26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4122" name="Rectangle 28"/>
            <p:cNvSpPr>
              <a:spLocks noChangeArrowheads="1"/>
            </p:cNvSpPr>
            <p:nvPr/>
          </p:nvSpPr>
          <p:spPr bwMode="auto">
            <a:xfrm>
              <a:off x="4348" y="2496"/>
              <a:ext cx="730" cy="288"/>
            </a:xfrm>
            <a:prstGeom prst="rect">
              <a:avLst/>
            </a:prstGeom>
            <a:noFill/>
            <a:ln>
              <a:noFill/>
            </a:ln>
          </p:spPr>
          <p:txBody>
            <a:bodyPr>
              <a:spAutoFit/>
            </a:bodyPr>
            <a:lstStyle/>
            <a:p>
              <a:pPr eaLnBrk="0" hangingPunct="0">
                <a:spcBef>
                  <a:spcPct val="50000"/>
                </a:spcBef>
              </a:pPr>
              <a:r>
                <a:rPr lang="en-US" altLang="zh-CN" sz="2400" dirty="0">
                  <a:latin typeface="Times New Roman" panose="02020603050405020304" charset="0"/>
                </a:rPr>
                <a:t>+</a:t>
              </a:r>
              <a:r>
                <a:rPr lang="en-US" altLang="zh-CN" sz="2400" b="1" i="1" dirty="0">
                  <a:latin typeface="Times New Roman" panose="02020603050405020304" charset="0"/>
                </a:rPr>
                <a:t>U</a:t>
              </a:r>
              <a:r>
                <a:rPr lang="en-US" altLang="zh-CN" sz="2400" b="1" i="1" baseline="-25000" dirty="0">
                  <a:latin typeface="Times New Roman" panose="02020603050405020304" charset="0"/>
                </a:rPr>
                <a:t>CC</a:t>
              </a:r>
              <a:endParaRPr lang="en-US" altLang="zh-CN" sz="2400" b="1" i="1" dirty="0">
                <a:latin typeface="Times New Roman" panose="02020603050405020304" charset="0"/>
              </a:endParaRPr>
            </a:p>
          </p:txBody>
        </p:sp>
        <p:sp>
          <p:nvSpPr>
            <p:cNvPr id="4123" name="Rectangle 29"/>
            <p:cNvSpPr>
              <a:spLocks noChangeArrowheads="1"/>
            </p:cNvSpPr>
            <p:nvPr/>
          </p:nvSpPr>
          <p:spPr bwMode="auto">
            <a:xfrm>
              <a:off x="4386" y="3696"/>
              <a:ext cx="730" cy="288"/>
            </a:xfrm>
            <a:prstGeom prst="rect">
              <a:avLst/>
            </a:prstGeom>
            <a:noFill/>
            <a:ln>
              <a:noFill/>
            </a:ln>
          </p:spPr>
          <p:txBody>
            <a:bodyPr>
              <a:spAutoFit/>
            </a:bodyPr>
            <a:lstStyle/>
            <a:p>
              <a:pPr eaLnBrk="0" hangingPunct="0">
                <a:spcBef>
                  <a:spcPct val="50000"/>
                </a:spcBef>
              </a:pPr>
              <a:r>
                <a:rPr lang="en-US" altLang="zh-CN" sz="2400" i="0" dirty="0">
                  <a:latin typeface="Times New Roman" panose="02020603050405020304" charset="0"/>
                </a:rPr>
                <a:t>–</a:t>
              </a:r>
              <a:r>
                <a:rPr lang="en-US" altLang="zh-CN" sz="2400" b="1" i="1" dirty="0">
                  <a:latin typeface="Times New Roman" panose="02020603050405020304" charset="0"/>
                </a:rPr>
                <a:t>U</a:t>
              </a:r>
              <a:r>
                <a:rPr lang="en-US" altLang="zh-CN" sz="2400" b="1" i="1" baseline="-25000" dirty="0">
                  <a:latin typeface="Times New Roman" panose="02020603050405020304" charset="0"/>
                </a:rPr>
                <a:t>EE</a:t>
              </a:r>
              <a:endParaRPr lang="en-US" altLang="zh-CN" sz="2400" b="1" i="1" dirty="0">
                <a:latin typeface="Times New Roman" panose="02020603050405020304" charset="0"/>
              </a:endParaRPr>
            </a:p>
          </p:txBody>
        </p:sp>
        <p:sp>
          <p:nvSpPr>
            <p:cNvPr id="4124" name="Text Box 30"/>
            <p:cNvSpPr txBox="1">
              <a:spLocks noChangeArrowheads="1"/>
            </p:cNvSpPr>
            <p:nvPr/>
          </p:nvSpPr>
          <p:spPr bwMode="auto">
            <a:xfrm>
              <a:off x="4089" y="3033"/>
              <a:ext cx="14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endParaRPr lang="en-US" altLang="zh-CN" sz="2800" b="0" i="0"/>
            </a:p>
          </p:txBody>
        </p:sp>
        <p:sp>
          <p:nvSpPr>
            <p:cNvPr id="4125" name="Text Box 31"/>
            <p:cNvSpPr txBox="1">
              <a:spLocks noChangeArrowheads="1"/>
            </p:cNvSpPr>
            <p:nvPr/>
          </p:nvSpPr>
          <p:spPr bwMode="auto">
            <a:xfrm rot="5400000">
              <a:off x="4141" y="2910"/>
              <a:ext cx="234" cy="288"/>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grpSp>
      <p:pic>
        <p:nvPicPr>
          <p:cNvPr id="4104" name="Picture 4" descr="C:\Users\Ruibron\Desktop\013004294747551333375435233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0" y="1963738"/>
            <a:ext cx="1816100" cy="1681162"/>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vertic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wipe(left)">
                                      <p:cBhvr>
                                        <p:cTn id="12" dur="500"/>
                                        <p:tgtEl>
                                          <p:spTgt spid="542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blinds(vertical)">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wipe(left)">
                                      <p:cBhvr>
                                        <p:cTn id="22" dur="5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P spid="54276" grpId="0" autoUpdateAnimBg="0"/>
      <p:bldP spid="54277" grpId="0" autoUpdateAnimBg="0"/>
      <p:bldP spid="5427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xfrm>
            <a:off x="152400" y="228600"/>
            <a:ext cx="1219200" cy="609600"/>
          </a:xfrm>
          <a:ln>
            <a:miter lim="800000"/>
          </a:ln>
        </p:spPr>
        <p:txBody>
          <a:bodyPr vert="horz" wrap="square" lIns="91440" tIns="45720" rIns="91440" bIns="45720" numCol="1" anchor="t" anchorCtr="0" compatLnSpc="1"/>
          <a:lstStyle/>
          <a:p>
            <a:pPr eaLnBrk="1" hangingPunct="1">
              <a:defRPr/>
            </a:pPr>
            <a:r>
              <a:rPr lang="zh-CN" altLang="en-US" sz="2800" b="1" smtClean="0">
                <a:solidFill>
                  <a:srgbClr val="CC0000"/>
                </a:solidFill>
                <a:effectLst>
                  <a:outerShdw blurRad="38100" dist="38100" dir="2700000" algn="tl">
                    <a:srgbClr val="C0C0C0"/>
                  </a:outerShdw>
                </a:effectLst>
                <a:cs typeface="+mj-cs"/>
              </a:rPr>
              <a:t>例</a:t>
            </a:r>
            <a:r>
              <a:rPr lang="en-US" altLang="zh-CN" sz="2800" b="1" smtClean="0">
                <a:solidFill>
                  <a:srgbClr val="CC0000"/>
                </a:solidFill>
                <a:effectLst>
                  <a:outerShdw blurRad="38100" dist="38100" dir="2700000" algn="tl">
                    <a:srgbClr val="C0C0C0"/>
                  </a:outerShdw>
                </a:effectLst>
                <a:cs typeface="+mj-cs"/>
              </a:rPr>
              <a:t>2</a:t>
            </a:r>
            <a:r>
              <a:rPr lang="zh-CN" altLang="en-US" sz="2800" b="1" smtClean="0">
                <a:solidFill>
                  <a:srgbClr val="CC0000"/>
                </a:solidFill>
                <a:effectLst>
                  <a:outerShdw blurRad="38100" dist="38100" dir="2700000" algn="tl">
                    <a:srgbClr val="C0C0C0"/>
                  </a:outerShdw>
                </a:effectLst>
                <a:cs typeface="+mj-cs"/>
              </a:rPr>
              <a:t>：</a:t>
            </a:r>
          </a:p>
        </p:txBody>
      </p:sp>
      <p:sp>
        <p:nvSpPr>
          <p:cNvPr id="131075" name="Text Box 3"/>
          <p:cNvSpPr txBox="1">
            <a:spLocks noChangeArrowheads="1"/>
          </p:cNvSpPr>
          <p:nvPr/>
        </p:nvSpPr>
        <p:spPr bwMode="auto">
          <a:xfrm>
            <a:off x="914400" y="273050"/>
            <a:ext cx="72390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试判别下图放大电路中从运算放大器</a:t>
            </a:r>
            <a:r>
              <a:rPr lang="en-US" altLang="zh-CN" sz="2800" i="0">
                <a:effectLst>
                  <a:outerShdw blurRad="38100" dist="38100" dir="2700000" algn="tl">
                    <a:srgbClr val="DDDDDD"/>
                  </a:outerShdw>
                </a:effectLst>
              </a:rPr>
              <a:t>A2</a:t>
            </a:r>
            <a:r>
              <a:rPr lang="zh-CN" altLang="en-US" sz="2800" i="0">
                <a:effectLst>
                  <a:outerShdw blurRad="38100" dist="38100" dir="2700000" algn="tl">
                    <a:srgbClr val="DDDDDD"/>
                  </a:outerShdw>
                </a:effectLst>
              </a:rPr>
              <a:t>输出端引至</a:t>
            </a:r>
            <a:r>
              <a:rPr lang="en-US" altLang="zh-CN" sz="2800" i="0">
                <a:effectLst>
                  <a:outerShdw blurRad="38100" dist="38100" dir="2700000" algn="tl">
                    <a:srgbClr val="DDDDDD"/>
                  </a:outerShdw>
                </a:effectLst>
              </a:rPr>
              <a:t>A1</a:t>
            </a:r>
            <a:r>
              <a:rPr lang="zh-CN" altLang="en-US" sz="2800" i="0">
                <a:effectLst>
                  <a:outerShdw blurRad="38100" dist="38100" dir="2700000" algn="tl">
                    <a:srgbClr val="DDDDDD"/>
                  </a:outerShdw>
                </a:effectLst>
              </a:rPr>
              <a:t>输入端的是何种类型的反馈电路。</a:t>
            </a:r>
          </a:p>
        </p:txBody>
      </p:sp>
      <p:sp>
        <p:nvSpPr>
          <p:cNvPr id="131076" name="Text Box 4"/>
          <p:cNvSpPr txBox="1">
            <a:spLocks noChangeArrowheads="1"/>
          </p:cNvSpPr>
          <p:nvPr/>
        </p:nvSpPr>
        <p:spPr bwMode="auto">
          <a:xfrm>
            <a:off x="457200" y="3671888"/>
            <a:ext cx="898525" cy="519112"/>
          </a:xfrm>
          <a:prstGeom prst="rect">
            <a:avLst/>
          </a:prstGeom>
          <a:noFill/>
          <a:ln w="9525">
            <a:noFill/>
            <a:miter lim="800000"/>
          </a:ln>
          <a:effectLst/>
        </p:spPr>
        <p:txBody>
          <a:bodyPr>
            <a:spAutoFit/>
          </a:bodyPr>
          <a:lstStyle/>
          <a:p>
            <a:pPr>
              <a:spcBef>
                <a:spcPct val="50000"/>
              </a:spcBef>
              <a:defRPr/>
            </a:pPr>
            <a:r>
              <a:rPr lang="zh-CN" altLang="en-US" sz="2800" i="0">
                <a:solidFill>
                  <a:srgbClr val="CC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解：</a:t>
            </a:r>
          </a:p>
        </p:txBody>
      </p:sp>
      <p:sp>
        <p:nvSpPr>
          <p:cNvPr id="131077" name="Text Box 5"/>
          <p:cNvSpPr txBox="1">
            <a:spLocks noChangeArrowheads="1"/>
          </p:cNvSpPr>
          <p:nvPr/>
        </p:nvSpPr>
        <p:spPr bwMode="auto">
          <a:xfrm>
            <a:off x="685800" y="3702050"/>
            <a:ext cx="78486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    </a:t>
            </a:r>
            <a:r>
              <a:rPr lang="zh-CN" altLang="en-US" sz="2800" i="0">
                <a:effectLst>
                  <a:outerShdw blurRad="38100" dist="38100" dir="2700000" algn="tl">
                    <a:srgbClr val="DDDDDD"/>
                  </a:outerShdw>
                </a:effectLst>
              </a:rPr>
              <a:t>因反馈电路是从运算放大器</a:t>
            </a:r>
            <a:r>
              <a:rPr lang="en-US" altLang="zh-CN" sz="2800" i="0">
                <a:effectLst>
                  <a:outerShdw blurRad="38100" dist="38100" dir="2700000" algn="tl">
                    <a:srgbClr val="DDDDDD"/>
                  </a:outerShdw>
                </a:effectLst>
              </a:rPr>
              <a:t>A2</a:t>
            </a:r>
            <a:r>
              <a:rPr lang="zh-CN" altLang="en-US" sz="2800" i="0">
                <a:effectLst>
                  <a:outerShdw blurRad="38100" dist="38100" dir="2700000" algn="tl">
                    <a:srgbClr val="DDDDDD"/>
                  </a:outerShdw>
                </a:effectLst>
              </a:rPr>
              <a:t>的负载电阻</a:t>
            </a:r>
            <a:r>
              <a:rPr lang="en-US" altLang="zh-CN" sz="2800">
                <a:effectLst>
                  <a:outerShdw blurRad="38100" dist="38100" dir="2700000" algn="tl">
                    <a:srgbClr val="DDDDDD"/>
                  </a:outerShdw>
                </a:effectLst>
              </a:rPr>
              <a:t>R</a:t>
            </a:r>
            <a:r>
              <a:rPr lang="en-US" altLang="zh-CN" sz="2800" i="0" baseline="-25000">
                <a:effectLst>
                  <a:outerShdw blurRad="38100" dist="38100" dir="2700000" algn="tl">
                    <a:srgbClr val="DDDDDD"/>
                  </a:outerShdw>
                </a:effectLst>
              </a:rPr>
              <a:t>L</a:t>
            </a:r>
            <a:r>
              <a:rPr lang="zh-CN" altLang="en-US" sz="2800" i="0">
                <a:effectLst>
                  <a:outerShdw blurRad="38100" dist="38100" dir="2700000" algn="tl">
                    <a:srgbClr val="DDDDDD"/>
                  </a:outerShdw>
                </a:effectLst>
              </a:rPr>
              <a:t>的靠近“地”端引出的，所以</a:t>
            </a:r>
            <a:r>
              <a:rPr lang="zh-CN" altLang="en-US" sz="2800" i="0">
                <a:solidFill>
                  <a:srgbClr val="CC0000"/>
                </a:solidFill>
                <a:effectLst>
                  <a:outerShdw blurRad="38100" dist="38100" dir="2700000" algn="tl">
                    <a:srgbClr val="DDDDDD"/>
                  </a:outerShdw>
                </a:effectLst>
              </a:rPr>
              <a:t>是电流反馈；</a:t>
            </a:r>
          </a:p>
        </p:txBody>
      </p:sp>
      <p:sp>
        <p:nvSpPr>
          <p:cNvPr id="131078" name="Text Box 6"/>
          <p:cNvSpPr txBox="1">
            <a:spLocks noChangeArrowheads="1"/>
          </p:cNvSpPr>
          <p:nvPr/>
        </p:nvSpPr>
        <p:spPr bwMode="auto">
          <a:xfrm>
            <a:off x="685800" y="4616450"/>
            <a:ext cx="8001000" cy="946150"/>
          </a:xfrm>
          <a:prstGeom prst="rect">
            <a:avLst/>
          </a:prstGeom>
          <a:no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    </a:t>
            </a:r>
            <a:r>
              <a:rPr lang="zh-CN" altLang="en-US" sz="2800" i="0">
                <a:effectLst>
                  <a:outerShdw blurRad="38100" dist="38100" dir="2700000" algn="tl">
                    <a:srgbClr val="DDDDDD"/>
                  </a:outerShdw>
                </a:effectLst>
              </a:rPr>
              <a:t>因输入信号和反馈信号均加在同相输入端上，所以</a:t>
            </a:r>
            <a:r>
              <a:rPr lang="zh-CN" altLang="en-US" sz="2800" i="0">
                <a:solidFill>
                  <a:srgbClr val="CC0000"/>
                </a:solidFill>
                <a:effectLst>
                  <a:outerShdw blurRad="38100" dist="38100" dir="2700000" algn="tl">
                    <a:srgbClr val="DDDDDD"/>
                  </a:outerShdw>
                </a:effectLst>
              </a:rPr>
              <a:t>是并联反馈</a:t>
            </a:r>
            <a:r>
              <a:rPr lang="en-US" altLang="zh-CN" sz="2800" i="0">
                <a:solidFill>
                  <a:srgbClr val="CC0000"/>
                </a:solidFill>
                <a:effectLst>
                  <a:outerShdw blurRad="38100" dist="38100" dir="2700000" algn="tl">
                    <a:srgbClr val="DDDDDD"/>
                  </a:outerShdw>
                </a:effectLst>
              </a:rPr>
              <a:t>;</a:t>
            </a:r>
          </a:p>
        </p:txBody>
      </p:sp>
      <p:sp>
        <p:nvSpPr>
          <p:cNvPr id="131079" name="Rectangle 7"/>
          <p:cNvSpPr>
            <a:spLocks noChangeArrowheads="1"/>
          </p:cNvSpPr>
          <p:nvPr/>
        </p:nvSpPr>
        <p:spPr bwMode="auto">
          <a:xfrm>
            <a:off x="685800" y="5530850"/>
            <a:ext cx="7924800" cy="946150"/>
          </a:xfrm>
          <a:prstGeom prst="rect">
            <a:avLst/>
          </a:prstGeom>
          <a:noFill/>
          <a:ln w="9525">
            <a:noFill/>
            <a:miter lim="800000"/>
          </a:ln>
          <a:effectLst/>
        </p:spPr>
        <p:txBody>
          <a:bodyPr>
            <a:spAutoFit/>
          </a:bodyPr>
          <a:lstStyle/>
          <a:p>
            <a:pPr>
              <a:spcBef>
                <a:spcPct val="5000"/>
              </a:spcBef>
            </a:pPr>
            <a:r>
              <a:rPr lang="en-US" altLang="zh-CN" sz="2800" b="1" i="0" dirty="0">
                <a:effectLst>
                  <a:outerShdw blurRad="38100" dist="38100" dir="2700000" algn="tl">
                    <a:srgbClr val="DDDDDD"/>
                  </a:outerShdw>
                </a:effectLst>
                <a:latin typeface="Times New Roman" panose="02020603050405020304" charset="0"/>
              </a:rPr>
              <a:t>    </a:t>
            </a:r>
            <a:r>
              <a:rPr lang="zh-CN" altLang="en-US" sz="2800" b="1" i="0" dirty="0">
                <a:effectLst>
                  <a:outerShdw blurRad="38100" dist="38100" dir="2700000" algn="tl">
                    <a:srgbClr val="DDDDDD"/>
                  </a:outerShdw>
                </a:effectLst>
                <a:latin typeface="Times New Roman" panose="02020603050405020304" charset="0"/>
              </a:rPr>
              <a:t>因净输入电流 </a:t>
            </a:r>
            <a:r>
              <a:rPr lang="en-US" altLang="zh-CN" sz="2800" b="1" dirty="0">
                <a:solidFill>
                  <a:srgbClr val="000099"/>
                </a:solidFill>
                <a:effectLst>
                  <a:outerShdw blurRad="38100" dist="38100" dir="2700000" algn="tl">
                    <a:srgbClr val="DDDDDD"/>
                  </a:outerShdw>
                </a:effectLst>
                <a:latin typeface="Times New Roman" panose="02020603050405020304" charset="0"/>
              </a:rPr>
              <a:t>i</a:t>
            </a:r>
            <a:r>
              <a:rPr lang="en-US" altLang="zh-CN" sz="2800" b="1" i="0" baseline="-25000" dirty="0">
                <a:solidFill>
                  <a:srgbClr val="000099"/>
                </a:solidFill>
                <a:effectLst>
                  <a:outerShdw blurRad="38100" dist="38100" dir="2700000" algn="tl">
                    <a:srgbClr val="DDDDDD"/>
                  </a:outerShdw>
                </a:effectLst>
                <a:latin typeface="Times New Roman" panose="02020603050405020304" charset="0"/>
              </a:rPr>
              <a:t>d </a:t>
            </a:r>
            <a:r>
              <a:rPr lang="zh-CN" altLang="en-US" sz="2800" b="1" i="0" dirty="0">
                <a:effectLst>
                  <a:outerShdw blurRad="38100" dist="38100" dir="2700000" algn="tl">
                    <a:srgbClr val="DDDDDD"/>
                  </a:outerShdw>
                </a:effectLst>
                <a:latin typeface="Times New Roman" panose="02020603050405020304" charset="0"/>
              </a:rPr>
              <a:t>等于输入电流和反馈电流之差，所以是</a:t>
            </a:r>
            <a:r>
              <a:rPr lang="zh-CN" altLang="en-US" sz="2800" b="1" i="0" dirty="0">
                <a:solidFill>
                  <a:srgbClr val="CC0000"/>
                </a:solidFill>
                <a:effectLst>
                  <a:outerShdw blurRad="38100" dist="38100" dir="2700000" algn="tl">
                    <a:srgbClr val="DDDDDD"/>
                  </a:outerShdw>
                </a:effectLst>
                <a:latin typeface="Times New Roman" panose="02020603050405020304" charset="0"/>
              </a:rPr>
              <a:t>负反馈。</a:t>
            </a:r>
          </a:p>
        </p:txBody>
      </p:sp>
      <p:sp>
        <p:nvSpPr>
          <p:cNvPr id="131081" name="Rectangle 9"/>
          <p:cNvSpPr>
            <a:spLocks noChangeArrowheads="1"/>
          </p:cNvSpPr>
          <p:nvPr/>
        </p:nvSpPr>
        <p:spPr bwMode="auto">
          <a:xfrm>
            <a:off x="1905000" y="2438400"/>
            <a:ext cx="505267" cy="584776"/>
          </a:xfrm>
          <a:prstGeom prst="rect">
            <a:avLst/>
          </a:prstGeom>
          <a:noFill/>
          <a:ln w="9525">
            <a:noFill/>
            <a:miter lim="800000"/>
          </a:ln>
          <a:effectLst/>
        </p:spPr>
        <p:txBody>
          <a:bodyPr wrap="none">
            <a:spAutoFit/>
          </a:bodyPr>
          <a:lstStyle/>
          <a:p>
            <a:r>
              <a:rPr lang="en-US" altLang="zh-CN" sz="3200" b="1" i="0" dirty="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31082" name="Oval 10"/>
          <p:cNvSpPr>
            <a:spLocks noChangeArrowheads="1"/>
          </p:cNvSpPr>
          <p:nvPr/>
        </p:nvSpPr>
        <p:spPr bwMode="auto">
          <a:xfrm flipV="1">
            <a:off x="6685915" y="1915160"/>
            <a:ext cx="313690" cy="332740"/>
          </a:xfrm>
          <a:prstGeom prst="ellipse">
            <a:avLst/>
          </a:prstGeom>
          <a:noFill/>
          <a:ln w="9525">
            <a:solidFill>
              <a:schemeClr val="accent2"/>
            </a:solidFill>
            <a:round/>
          </a:ln>
          <a:effectLst/>
        </p:spPr>
        <p:txBody>
          <a:bodyPr rot="10800000" wrap="none" anchor="ctr"/>
          <a:lstStyle/>
          <a:p>
            <a:pPr algn="ctr">
              <a:lnSpc>
                <a:spcPct val="100000"/>
              </a:lnSpc>
              <a:spcBef>
                <a:spcPct val="50000"/>
              </a:spcBef>
              <a:defRPr/>
            </a:pPr>
            <a:r>
              <a:rPr lang="zh-CN" altLang="en-US" sz="3600" i="0" dirty="0">
                <a:solidFill>
                  <a:schemeClr val="accent2"/>
                </a:solidFill>
                <a:effectLst>
                  <a:outerShdw blurRad="38100" dist="38100" dir="2700000" algn="tl">
                    <a:srgbClr val="C0C0C0"/>
                  </a:outerShdw>
                </a:effectLst>
                <a:latin typeface="Times New Roman" panose="02020603050405020304" charset="0"/>
                <a:ea typeface="楷体_GB2312" pitchFamily="49" charset="-122"/>
                <a:cs typeface="+mn-cs"/>
              </a:rPr>
              <a:t>－</a:t>
            </a:r>
          </a:p>
        </p:txBody>
      </p:sp>
      <p:sp>
        <p:nvSpPr>
          <p:cNvPr id="131083" name="Rectangle 11"/>
          <p:cNvSpPr>
            <a:spLocks noChangeArrowheads="1"/>
          </p:cNvSpPr>
          <p:nvPr/>
        </p:nvSpPr>
        <p:spPr bwMode="auto">
          <a:xfrm>
            <a:off x="4038600" y="1630363"/>
            <a:ext cx="505267" cy="584776"/>
          </a:xfrm>
          <a:prstGeom prst="rect">
            <a:avLst/>
          </a:prstGeom>
          <a:noFill/>
          <a:ln w="9525">
            <a:noFill/>
            <a:miter lim="800000"/>
          </a:ln>
          <a:effectLst/>
        </p:spPr>
        <p:txBody>
          <a:bodyPr wrap="none">
            <a:spAutoFit/>
          </a:bodyPr>
          <a:lstStyle/>
          <a:p>
            <a:r>
              <a:rPr lang="en-US" altLang="zh-CN" sz="3200" b="1" i="0" dirty="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sp>
        <p:nvSpPr>
          <p:cNvPr id="131084" name="Text Box 12" descr="40%"/>
          <p:cNvSpPr txBox="1">
            <a:spLocks noChangeArrowheads="1"/>
          </p:cNvSpPr>
          <p:nvPr/>
        </p:nvSpPr>
        <p:spPr bwMode="auto">
          <a:xfrm>
            <a:off x="4419600" y="685800"/>
            <a:ext cx="3048000" cy="519113"/>
          </a:xfrm>
          <a:prstGeom prst="rect">
            <a:avLst/>
          </a:prstGeom>
          <a:solidFill>
            <a:srgbClr val="CCFFCC"/>
          </a:solidFill>
          <a:ln w="9525">
            <a:noFill/>
            <a:miter lim="800000"/>
          </a:ln>
          <a:effectLst/>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i="0" dirty="0">
                <a:solidFill>
                  <a:srgbClr val="CC0000"/>
                </a:solidFill>
                <a:effectLst>
                  <a:outerShdw blurRad="38100" dist="38100" dir="2700000" algn="tl">
                    <a:srgbClr val="DDDDDD"/>
                  </a:outerShdw>
                </a:effectLst>
              </a:rPr>
              <a:t>并联电流负反馈</a:t>
            </a:r>
          </a:p>
        </p:txBody>
      </p:sp>
      <p:grpSp>
        <p:nvGrpSpPr>
          <p:cNvPr id="31756" name="Group 100"/>
          <p:cNvGrpSpPr/>
          <p:nvPr/>
        </p:nvGrpSpPr>
        <p:grpSpPr bwMode="auto">
          <a:xfrm>
            <a:off x="995998" y="1196975"/>
            <a:ext cx="6659562" cy="2470150"/>
            <a:chOff x="893" y="796"/>
            <a:chExt cx="4195" cy="1556"/>
          </a:xfrm>
        </p:grpSpPr>
        <p:sp>
          <p:nvSpPr>
            <p:cNvPr id="131087" name="Text Box 15"/>
            <p:cNvSpPr txBox="1">
              <a:spLocks noChangeArrowheads="1"/>
            </p:cNvSpPr>
            <p:nvPr/>
          </p:nvSpPr>
          <p:spPr bwMode="auto">
            <a:xfrm>
              <a:off x="2536" y="1328"/>
              <a:ext cx="566"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a:solidFill>
                    <a:srgbClr val="000099"/>
                  </a:solidFill>
                  <a:effectLst>
                    <a:outerShdw blurRad="38100" dist="38100" dir="2700000" algn="tl">
                      <a:srgbClr val="DDDDDD"/>
                    </a:outerShdw>
                  </a:effectLst>
                </a:rPr>
                <a:t>u</a:t>
              </a:r>
              <a:r>
                <a:rPr lang="en-US" altLang="zh-CN" sz="2800" i="0" baseline="-25000" dirty="0">
                  <a:solidFill>
                    <a:srgbClr val="000099"/>
                  </a:solidFill>
                  <a:effectLst>
                    <a:outerShdw blurRad="38100" dist="38100" dir="2700000" algn="tl">
                      <a:srgbClr val="DDDDDD"/>
                    </a:outerShdw>
                  </a:effectLst>
                </a:rPr>
                <a:t>o1</a:t>
              </a:r>
              <a:endParaRPr lang="en-US" altLang="zh-CN" sz="2800" i="0" dirty="0">
                <a:solidFill>
                  <a:srgbClr val="000099"/>
                </a:solidFill>
                <a:effectLst>
                  <a:outerShdw blurRad="38100" dist="38100" dir="2700000" algn="tl">
                    <a:srgbClr val="DDDDDD"/>
                  </a:outerShdw>
                </a:effectLst>
              </a:endParaRPr>
            </a:p>
          </p:txBody>
        </p:sp>
        <p:sp>
          <p:nvSpPr>
            <p:cNvPr id="31768" name="Rectangle 16"/>
            <p:cNvSpPr>
              <a:spLocks noChangeArrowheads="1"/>
            </p:cNvSpPr>
            <p:nvPr/>
          </p:nvSpPr>
          <p:spPr bwMode="auto">
            <a:xfrm>
              <a:off x="2189" y="796"/>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769" name="Line 17"/>
            <p:cNvSpPr>
              <a:spLocks noChangeShapeType="1"/>
            </p:cNvSpPr>
            <p:nvPr/>
          </p:nvSpPr>
          <p:spPr bwMode="auto">
            <a:xfrm>
              <a:off x="2823" y="835"/>
              <a:ext cx="0" cy="52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1090" name="Text Box 18"/>
            <p:cNvSpPr txBox="1">
              <a:spLocks noChangeArrowheads="1"/>
            </p:cNvSpPr>
            <p:nvPr/>
          </p:nvSpPr>
          <p:spPr bwMode="auto">
            <a:xfrm>
              <a:off x="893" y="1641"/>
              <a:ext cx="307"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i</a:t>
              </a:r>
              <a:endParaRPr lang="en-US" altLang="zh-CN" sz="2800" i="0">
                <a:solidFill>
                  <a:srgbClr val="000099"/>
                </a:solidFill>
                <a:effectLst>
                  <a:outerShdw blurRad="38100" dist="38100" dir="2700000" algn="tl">
                    <a:srgbClr val="DDDDDD"/>
                  </a:outerShdw>
                </a:effectLst>
              </a:endParaRPr>
            </a:p>
          </p:txBody>
        </p:sp>
        <p:sp>
          <p:nvSpPr>
            <p:cNvPr id="31771" name="Rectangle 19"/>
            <p:cNvSpPr>
              <a:spLocks noChangeArrowheads="1"/>
            </p:cNvSpPr>
            <p:nvPr/>
          </p:nvSpPr>
          <p:spPr bwMode="auto">
            <a:xfrm>
              <a:off x="1479" y="183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1092" name="Text Box 20"/>
            <p:cNvSpPr txBox="1">
              <a:spLocks noChangeArrowheads="1"/>
            </p:cNvSpPr>
            <p:nvPr/>
          </p:nvSpPr>
          <p:spPr bwMode="auto">
            <a:xfrm>
              <a:off x="2806" y="1526"/>
              <a:ext cx="353"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a:effectLst>
                    <a:outerShdw blurRad="38100" dist="38100" dir="2700000" algn="tl">
                      <a:srgbClr val="DDDDDD"/>
                    </a:outerShdw>
                  </a:effectLst>
                </a:rPr>
                <a:t>R</a:t>
              </a:r>
              <a:endParaRPr lang="en-US" altLang="zh-CN" sz="2800" i="0" dirty="0">
                <a:effectLst>
                  <a:outerShdw blurRad="38100" dist="38100" dir="2700000" algn="tl">
                    <a:srgbClr val="DDDDDD"/>
                  </a:outerShdw>
                </a:effectLst>
              </a:endParaRPr>
            </a:p>
          </p:txBody>
        </p:sp>
        <p:sp>
          <p:nvSpPr>
            <p:cNvPr id="31773" name="Rectangle 21"/>
            <p:cNvSpPr>
              <a:spLocks noChangeArrowheads="1"/>
            </p:cNvSpPr>
            <p:nvPr/>
          </p:nvSpPr>
          <p:spPr bwMode="auto">
            <a:xfrm>
              <a:off x="1431" y="1219"/>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774" name="Line 22"/>
            <p:cNvSpPr>
              <a:spLocks noChangeShapeType="1"/>
            </p:cNvSpPr>
            <p:nvPr/>
          </p:nvSpPr>
          <p:spPr bwMode="auto">
            <a:xfrm>
              <a:off x="1863" y="835"/>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75" name="Line 23"/>
            <p:cNvSpPr>
              <a:spLocks noChangeShapeType="1"/>
            </p:cNvSpPr>
            <p:nvPr/>
          </p:nvSpPr>
          <p:spPr bwMode="auto">
            <a:xfrm>
              <a:off x="2458" y="835"/>
              <a:ext cx="37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76" name="Line 24"/>
            <p:cNvSpPr>
              <a:spLocks noChangeShapeType="1"/>
            </p:cNvSpPr>
            <p:nvPr/>
          </p:nvSpPr>
          <p:spPr bwMode="auto">
            <a:xfrm flipH="1">
              <a:off x="1202" y="1271"/>
              <a:ext cx="227"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77" name="Line 25"/>
            <p:cNvSpPr>
              <a:spLocks noChangeShapeType="1"/>
            </p:cNvSpPr>
            <p:nvPr/>
          </p:nvSpPr>
          <p:spPr bwMode="auto">
            <a:xfrm flipH="1">
              <a:off x="1737" y="1862"/>
              <a:ext cx="105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31778" name="Group 26"/>
            <p:cNvGrpSpPr/>
            <p:nvPr/>
          </p:nvGrpSpPr>
          <p:grpSpPr bwMode="auto">
            <a:xfrm>
              <a:off x="1126" y="1263"/>
              <a:ext cx="148" cy="153"/>
              <a:chOff x="720" y="2736"/>
              <a:chExt cx="185" cy="192"/>
            </a:xfrm>
          </p:grpSpPr>
          <p:sp>
            <p:nvSpPr>
              <p:cNvPr id="31825" name="Line 27"/>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826" name="Line 28"/>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31779" name="Line 29"/>
            <p:cNvSpPr>
              <a:spLocks noChangeShapeType="1"/>
            </p:cNvSpPr>
            <p:nvPr/>
          </p:nvSpPr>
          <p:spPr bwMode="auto">
            <a:xfrm>
              <a:off x="1863" y="835"/>
              <a:ext cx="326"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80" name="Rectangle 30" descr="40%"/>
            <p:cNvSpPr>
              <a:spLocks noChangeArrowheads="1"/>
            </p:cNvSpPr>
            <p:nvPr/>
          </p:nvSpPr>
          <p:spPr bwMode="auto">
            <a:xfrm>
              <a:off x="2056" y="1027"/>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1103" name="Text Box 31"/>
            <p:cNvSpPr txBox="1">
              <a:spLocks noChangeArrowheads="1"/>
            </p:cNvSpPr>
            <p:nvPr/>
          </p:nvSpPr>
          <p:spPr bwMode="auto">
            <a:xfrm>
              <a:off x="2049" y="1350"/>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1104" name="Text Box 32"/>
            <p:cNvSpPr txBox="1">
              <a:spLocks noChangeArrowheads="1"/>
            </p:cNvSpPr>
            <p:nvPr/>
          </p:nvSpPr>
          <p:spPr bwMode="auto">
            <a:xfrm>
              <a:off x="2385" y="1099"/>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1105" name="Text Box 33"/>
            <p:cNvSpPr txBox="1">
              <a:spLocks noChangeArrowheads="1"/>
            </p:cNvSpPr>
            <p:nvPr/>
          </p:nvSpPr>
          <p:spPr bwMode="auto">
            <a:xfrm>
              <a:off x="2288" y="972"/>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dirty="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i="0" dirty="0">
                <a:effectLst>
                  <a:outerShdw blurRad="38100" dist="38100" dir="2700000" algn="tl">
                    <a:srgbClr val="DDDDDD"/>
                  </a:outerShdw>
                </a:effectLst>
              </a:endParaRPr>
            </a:p>
          </p:txBody>
        </p:sp>
        <p:sp>
          <p:nvSpPr>
            <p:cNvPr id="31784" name="Line 34"/>
            <p:cNvSpPr>
              <a:spLocks noChangeShapeType="1"/>
            </p:cNvSpPr>
            <p:nvPr/>
          </p:nvSpPr>
          <p:spPr bwMode="auto">
            <a:xfrm>
              <a:off x="1861" y="1517"/>
              <a:ext cx="19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85" name="Line 35"/>
            <p:cNvSpPr>
              <a:spLocks noChangeShapeType="1"/>
            </p:cNvSpPr>
            <p:nvPr/>
          </p:nvSpPr>
          <p:spPr bwMode="auto">
            <a:xfrm>
              <a:off x="2574" y="1353"/>
              <a:ext cx="24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86" name="Line 36"/>
            <p:cNvSpPr>
              <a:spLocks noChangeShapeType="1"/>
            </p:cNvSpPr>
            <p:nvPr/>
          </p:nvSpPr>
          <p:spPr bwMode="auto">
            <a:xfrm>
              <a:off x="1860" y="854"/>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31787" name="Line 37"/>
            <p:cNvSpPr>
              <a:spLocks noChangeShapeType="1"/>
            </p:cNvSpPr>
            <p:nvPr/>
          </p:nvSpPr>
          <p:spPr bwMode="auto">
            <a:xfrm>
              <a:off x="1694" y="1270"/>
              <a:ext cx="35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1110" name="Text Box 38"/>
            <p:cNvSpPr txBox="1">
              <a:spLocks noChangeArrowheads="1"/>
            </p:cNvSpPr>
            <p:nvPr/>
          </p:nvSpPr>
          <p:spPr bwMode="auto">
            <a:xfrm>
              <a:off x="2056" y="1078"/>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1111" name="Text Box 39"/>
            <p:cNvSpPr txBox="1">
              <a:spLocks noChangeArrowheads="1"/>
            </p:cNvSpPr>
            <p:nvPr/>
          </p:nvSpPr>
          <p:spPr bwMode="auto">
            <a:xfrm rot="5400000">
              <a:off x="2124" y="1003"/>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dirty="0">
                  <a:effectLst>
                    <a:outerShdw blurRad="38100" dist="38100" dir="2700000" algn="tl">
                      <a:srgbClr val="DDDDDD"/>
                    </a:outerShdw>
                  </a:effectLst>
                  <a:sym typeface="Symbol" panose="05050102010706020507" charset="0"/>
                </a:rPr>
                <a:t></a:t>
              </a:r>
              <a:endParaRPr kumimoji="0" lang="en-US" altLang="zh-CN" sz="2400" i="0" dirty="0">
                <a:effectLst>
                  <a:outerShdw blurRad="38100" dist="38100" dir="2700000" algn="tl">
                    <a:srgbClr val="DDDDDD"/>
                  </a:outerShdw>
                </a:effectLst>
              </a:endParaRPr>
            </a:p>
          </p:txBody>
        </p:sp>
        <p:sp>
          <p:nvSpPr>
            <p:cNvPr id="31790" name="Oval 40"/>
            <p:cNvSpPr>
              <a:spLocks noChangeArrowheads="1"/>
            </p:cNvSpPr>
            <p:nvPr/>
          </p:nvSpPr>
          <p:spPr bwMode="auto">
            <a:xfrm>
              <a:off x="1185" y="1824"/>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31113" name="Text Box 41"/>
            <p:cNvSpPr txBox="1">
              <a:spLocks noChangeArrowheads="1"/>
            </p:cNvSpPr>
            <p:nvPr/>
          </p:nvSpPr>
          <p:spPr bwMode="auto">
            <a:xfrm>
              <a:off x="4272" y="905"/>
              <a:ext cx="566"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u</a:t>
              </a:r>
              <a:r>
                <a:rPr lang="en-US" altLang="zh-CN" sz="2800" i="0" baseline="-25000">
                  <a:solidFill>
                    <a:srgbClr val="000099"/>
                  </a:solidFill>
                  <a:effectLst>
                    <a:outerShdw blurRad="38100" dist="38100" dir="2700000" algn="tl">
                      <a:srgbClr val="DDDDDD"/>
                    </a:outerShdw>
                  </a:effectLst>
                </a:rPr>
                <a:t>o</a:t>
              </a:r>
              <a:endParaRPr lang="en-US" altLang="zh-CN" sz="2800" i="0">
                <a:solidFill>
                  <a:srgbClr val="000099"/>
                </a:solidFill>
                <a:effectLst>
                  <a:outerShdw blurRad="38100" dist="38100" dir="2700000" algn="tl">
                    <a:srgbClr val="DDDDDD"/>
                  </a:outerShdw>
                </a:effectLst>
              </a:endParaRPr>
            </a:p>
          </p:txBody>
        </p:sp>
        <p:sp>
          <p:nvSpPr>
            <p:cNvPr id="31792" name="Rectangle 42"/>
            <p:cNvSpPr>
              <a:spLocks noChangeArrowheads="1"/>
            </p:cNvSpPr>
            <p:nvPr/>
          </p:nvSpPr>
          <p:spPr bwMode="auto">
            <a:xfrm>
              <a:off x="3734" y="796"/>
              <a:ext cx="258" cy="80"/>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793" name="Line 43"/>
            <p:cNvSpPr>
              <a:spLocks noChangeShapeType="1"/>
            </p:cNvSpPr>
            <p:nvPr/>
          </p:nvSpPr>
          <p:spPr bwMode="auto">
            <a:xfrm>
              <a:off x="4272" y="835"/>
              <a:ext cx="0" cy="53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94" name="Rectangle 44"/>
            <p:cNvSpPr>
              <a:spLocks noChangeArrowheads="1"/>
            </p:cNvSpPr>
            <p:nvPr/>
          </p:nvSpPr>
          <p:spPr bwMode="auto">
            <a:xfrm>
              <a:off x="3015" y="1232"/>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795" name="Line 45"/>
            <p:cNvSpPr>
              <a:spLocks noChangeShapeType="1"/>
            </p:cNvSpPr>
            <p:nvPr/>
          </p:nvSpPr>
          <p:spPr bwMode="auto">
            <a:xfrm>
              <a:off x="3465" y="835"/>
              <a:ext cx="0" cy="444"/>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96" name="Line 46"/>
            <p:cNvSpPr>
              <a:spLocks noChangeShapeType="1"/>
            </p:cNvSpPr>
            <p:nvPr/>
          </p:nvSpPr>
          <p:spPr bwMode="auto">
            <a:xfrm>
              <a:off x="4003" y="835"/>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797" name="Line 47"/>
            <p:cNvSpPr>
              <a:spLocks noChangeShapeType="1"/>
            </p:cNvSpPr>
            <p:nvPr/>
          </p:nvSpPr>
          <p:spPr bwMode="auto">
            <a:xfrm flipH="1">
              <a:off x="2823" y="1271"/>
              <a:ext cx="19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31798" name="Group 48"/>
            <p:cNvGrpSpPr/>
            <p:nvPr/>
          </p:nvGrpSpPr>
          <p:grpSpPr bwMode="auto">
            <a:xfrm>
              <a:off x="3281" y="1514"/>
              <a:ext cx="148" cy="153"/>
              <a:chOff x="720" y="2736"/>
              <a:chExt cx="185" cy="192"/>
            </a:xfrm>
          </p:grpSpPr>
          <p:sp>
            <p:nvSpPr>
              <p:cNvPr id="31823" name="Line 49"/>
              <p:cNvSpPr>
                <a:spLocks noChangeShapeType="1"/>
              </p:cNvSpPr>
              <p:nvPr/>
            </p:nvSpPr>
            <p:spPr bwMode="auto">
              <a:xfrm>
                <a:off x="720"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824" name="Line 50"/>
              <p:cNvSpPr>
                <a:spLocks noChangeShapeType="1"/>
              </p:cNvSpPr>
              <p:nvPr/>
            </p:nvSpPr>
            <p:spPr bwMode="auto">
              <a:xfrm>
                <a:off x="816" y="2736"/>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31799" name="Line 51"/>
            <p:cNvSpPr>
              <a:spLocks noChangeShapeType="1"/>
            </p:cNvSpPr>
            <p:nvPr/>
          </p:nvSpPr>
          <p:spPr bwMode="auto">
            <a:xfrm>
              <a:off x="3465" y="835"/>
              <a:ext cx="269"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800" name="Rectangle 52" descr="40%"/>
            <p:cNvSpPr>
              <a:spLocks noChangeArrowheads="1"/>
            </p:cNvSpPr>
            <p:nvPr/>
          </p:nvSpPr>
          <p:spPr bwMode="auto">
            <a:xfrm>
              <a:off x="3658" y="1027"/>
              <a:ext cx="518" cy="61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131125" name="Text Box 53"/>
            <p:cNvSpPr txBox="1">
              <a:spLocks noChangeArrowheads="1"/>
            </p:cNvSpPr>
            <p:nvPr/>
          </p:nvSpPr>
          <p:spPr bwMode="auto">
            <a:xfrm>
              <a:off x="3651" y="1350"/>
              <a:ext cx="223"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1126" name="Text Box 54"/>
            <p:cNvSpPr txBox="1">
              <a:spLocks noChangeArrowheads="1"/>
            </p:cNvSpPr>
            <p:nvPr/>
          </p:nvSpPr>
          <p:spPr bwMode="auto">
            <a:xfrm>
              <a:off x="3969" y="1209"/>
              <a:ext cx="402"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1127" name="Text Box 55"/>
            <p:cNvSpPr txBox="1">
              <a:spLocks noChangeArrowheads="1"/>
            </p:cNvSpPr>
            <p:nvPr/>
          </p:nvSpPr>
          <p:spPr bwMode="auto">
            <a:xfrm>
              <a:off x="3868" y="991"/>
              <a:ext cx="527" cy="288"/>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ffectLst>
                    <a:outerShdw blurRad="38100" dist="38100" dir="2700000" algn="tl">
                      <a:srgbClr val="DDDDDD"/>
                    </a:outerShdw>
                  </a:effectLst>
                  <a:ea typeface="创艺简宋体" charset="0"/>
                  <a:cs typeface="创艺简宋体" charset="0"/>
                  <a:sym typeface="Symbol" panose="05050102010706020507" charset="0"/>
                </a:rPr>
                <a:t></a:t>
              </a:r>
              <a:endParaRPr lang="en-US" altLang="zh-CN" sz="2400" b="0" i="0">
                <a:effectLst>
                  <a:outerShdw blurRad="38100" dist="38100" dir="2700000" algn="tl">
                    <a:srgbClr val="DDDDDD"/>
                  </a:outerShdw>
                </a:effectLst>
              </a:endParaRPr>
            </a:p>
          </p:txBody>
        </p:sp>
        <p:sp>
          <p:nvSpPr>
            <p:cNvPr id="31804" name="Line 56"/>
            <p:cNvSpPr>
              <a:spLocks noChangeShapeType="1"/>
            </p:cNvSpPr>
            <p:nvPr/>
          </p:nvSpPr>
          <p:spPr bwMode="auto">
            <a:xfrm>
              <a:off x="3369" y="1517"/>
              <a:ext cx="290"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805" name="Line 57"/>
            <p:cNvSpPr>
              <a:spLocks noChangeShapeType="1"/>
            </p:cNvSpPr>
            <p:nvPr/>
          </p:nvSpPr>
          <p:spPr bwMode="auto">
            <a:xfrm>
              <a:off x="4176" y="1353"/>
              <a:ext cx="254"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806" name="Line 58"/>
            <p:cNvSpPr>
              <a:spLocks noChangeShapeType="1"/>
            </p:cNvSpPr>
            <p:nvPr/>
          </p:nvSpPr>
          <p:spPr bwMode="auto">
            <a:xfrm>
              <a:off x="3462" y="854"/>
              <a:ext cx="0" cy="0"/>
            </a:xfrm>
            <a:prstGeom prst="line">
              <a:avLst/>
            </a:prstGeom>
            <a:noFill/>
            <a:ln w="28575">
              <a:solidFill>
                <a:schemeClr val="tx1"/>
              </a:solidFill>
              <a:round/>
            </a:ln>
          </p:spPr>
          <p:txBody>
            <a:bodyPr wrap="none" anchor="ctr"/>
            <a:lstStyle/>
            <a:p>
              <a:endParaRPr lang="zh-CN" altLang="en-US">
                <a:latin typeface="Times New Roman" panose="02020603050405020304" charset="0"/>
              </a:endParaRPr>
            </a:p>
          </p:txBody>
        </p:sp>
        <p:sp>
          <p:nvSpPr>
            <p:cNvPr id="31807" name="Line 59"/>
            <p:cNvSpPr>
              <a:spLocks noChangeShapeType="1"/>
            </p:cNvSpPr>
            <p:nvPr/>
          </p:nvSpPr>
          <p:spPr bwMode="auto">
            <a:xfrm>
              <a:off x="3279" y="1270"/>
              <a:ext cx="39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131132" name="Text Box 60"/>
            <p:cNvSpPr txBox="1">
              <a:spLocks noChangeArrowheads="1"/>
            </p:cNvSpPr>
            <p:nvPr/>
          </p:nvSpPr>
          <p:spPr bwMode="auto">
            <a:xfrm>
              <a:off x="3658" y="1078"/>
              <a:ext cx="329" cy="327"/>
            </a:xfrm>
            <a:prstGeom prst="rect">
              <a:avLst/>
            </a:prstGeom>
            <a:noFill/>
            <a:ln w="2857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ffectLst>
                    <a:outerShdw blurRad="38100" dist="38100" dir="2700000" algn="tl">
                      <a:srgbClr val="DDDDDD"/>
                    </a:outerShdw>
                  </a:effectLst>
                </a:rPr>
                <a:t>–</a:t>
              </a:r>
              <a:endParaRPr lang="en-US" altLang="zh-CN" sz="2800" b="0" i="0">
                <a:effectLst>
                  <a:outerShdw blurRad="38100" dist="38100" dir="2700000" algn="tl">
                    <a:srgbClr val="DDDDDD"/>
                  </a:outerShdw>
                </a:effectLst>
              </a:endParaRPr>
            </a:p>
          </p:txBody>
        </p:sp>
        <p:sp>
          <p:nvSpPr>
            <p:cNvPr id="131133" name="Text Box 61"/>
            <p:cNvSpPr txBox="1">
              <a:spLocks noChangeArrowheads="1"/>
            </p:cNvSpPr>
            <p:nvPr/>
          </p:nvSpPr>
          <p:spPr bwMode="auto">
            <a:xfrm rot="5400000">
              <a:off x="3726" y="1003"/>
              <a:ext cx="234"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effectLst>
                    <a:outerShdw blurRad="38100" dist="38100" dir="2700000" algn="tl">
                      <a:srgbClr val="DDDDDD"/>
                    </a:outerShdw>
                  </a:effectLst>
                  <a:sym typeface="Symbol" panose="05050102010706020507" charset="0"/>
                </a:rPr>
                <a:t></a:t>
              </a:r>
              <a:endParaRPr kumimoji="0" lang="en-US" altLang="zh-CN" sz="2400" i="0">
                <a:effectLst>
                  <a:outerShdw blurRad="38100" dist="38100" dir="2700000" algn="tl">
                    <a:srgbClr val="DDDDDD"/>
                  </a:outerShdw>
                </a:effectLst>
              </a:endParaRPr>
            </a:p>
          </p:txBody>
        </p:sp>
        <p:sp>
          <p:nvSpPr>
            <p:cNvPr id="31810" name="Oval 62"/>
            <p:cNvSpPr>
              <a:spLocks noChangeArrowheads="1"/>
            </p:cNvSpPr>
            <p:nvPr/>
          </p:nvSpPr>
          <p:spPr bwMode="auto">
            <a:xfrm>
              <a:off x="4410" y="131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nvGrpSpPr>
            <p:cNvPr id="31811" name="Group 63"/>
            <p:cNvGrpSpPr/>
            <p:nvPr/>
          </p:nvGrpSpPr>
          <p:grpSpPr bwMode="auto">
            <a:xfrm>
              <a:off x="4385" y="2208"/>
              <a:ext cx="127" cy="144"/>
              <a:chOff x="2448" y="2832"/>
              <a:chExt cx="185" cy="96"/>
            </a:xfrm>
          </p:grpSpPr>
          <p:sp>
            <p:nvSpPr>
              <p:cNvPr id="31821" name="Line 64"/>
              <p:cNvSpPr>
                <a:spLocks noChangeShapeType="1"/>
              </p:cNvSpPr>
              <p:nvPr/>
            </p:nvSpPr>
            <p:spPr bwMode="auto">
              <a:xfrm>
                <a:off x="2448" y="2928"/>
                <a:ext cx="185"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31822" name="Line 65"/>
              <p:cNvSpPr>
                <a:spLocks noChangeShapeType="1"/>
              </p:cNvSpPr>
              <p:nvPr/>
            </p:nvSpPr>
            <p:spPr bwMode="auto">
              <a:xfrm>
                <a:off x="2544" y="2832"/>
                <a:ext cx="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31812" name="Rectangle 66"/>
            <p:cNvSpPr>
              <a:spLocks noChangeArrowheads="1"/>
            </p:cNvSpPr>
            <p:nvPr/>
          </p:nvSpPr>
          <p:spPr bwMode="auto">
            <a:xfrm rot="-5400000">
              <a:off x="4318" y="1577"/>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813" name="Line 67"/>
            <p:cNvSpPr>
              <a:spLocks noChangeShapeType="1"/>
            </p:cNvSpPr>
            <p:nvPr/>
          </p:nvSpPr>
          <p:spPr bwMode="auto">
            <a:xfrm>
              <a:off x="4447" y="1386"/>
              <a:ext cx="0" cy="113"/>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31140" name="Rectangle 68"/>
            <p:cNvSpPr>
              <a:spLocks noChangeArrowheads="1"/>
            </p:cNvSpPr>
            <p:nvPr/>
          </p:nvSpPr>
          <p:spPr bwMode="auto">
            <a:xfrm>
              <a:off x="4521" y="1478"/>
              <a:ext cx="567" cy="327"/>
            </a:xfrm>
            <a:prstGeom prst="rect">
              <a:avLst/>
            </a:prstGeom>
            <a:noFill/>
            <a:ln w="9525">
              <a:noFill/>
              <a:miter lim="800000"/>
            </a:ln>
          </p:spPr>
          <p:txBody>
            <a:bodyPr>
              <a:spAutoFit/>
            </a:bodyPr>
            <a:lstStyle/>
            <a:p>
              <a:r>
                <a:rPr lang="en-US" altLang="zh-CN" sz="2800" b="1" i="1" dirty="0">
                  <a:effectLst>
                    <a:outerShdw blurRad="38100" dist="38100" dir="2700000" algn="tl">
                      <a:srgbClr val="DDDDDD"/>
                    </a:outerShdw>
                  </a:effectLst>
                  <a:latin typeface="Times New Roman" panose="02020603050405020304"/>
                  <a:cs typeface="Times New Roman" panose="02020603050405020304"/>
                </a:rPr>
                <a:t>R</a:t>
              </a:r>
              <a:r>
                <a:rPr lang="en-US" altLang="zh-CN" sz="2800" b="1" i="1" baseline="-25000" dirty="0">
                  <a:effectLst>
                    <a:outerShdw blurRad="38100" dist="38100" dir="2700000" algn="tl">
                      <a:srgbClr val="DDDDDD"/>
                    </a:outerShdw>
                  </a:effectLst>
                  <a:latin typeface="Times New Roman" panose="02020603050405020304"/>
                  <a:cs typeface="Times New Roman" panose="02020603050405020304"/>
                </a:rPr>
                <a:t>L</a:t>
              </a:r>
            </a:p>
          </p:txBody>
        </p:sp>
        <p:sp>
          <p:nvSpPr>
            <p:cNvPr id="31815" name="Line 69"/>
            <p:cNvSpPr>
              <a:spLocks noChangeShapeType="1"/>
            </p:cNvSpPr>
            <p:nvPr/>
          </p:nvSpPr>
          <p:spPr bwMode="auto">
            <a:xfrm>
              <a:off x="1863" y="1526"/>
              <a:ext cx="0" cy="336"/>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1816" name="Rectangle 70"/>
            <p:cNvSpPr>
              <a:spLocks noChangeArrowheads="1"/>
            </p:cNvSpPr>
            <p:nvPr/>
          </p:nvSpPr>
          <p:spPr bwMode="auto">
            <a:xfrm>
              <a:off x="2805" y="1831"/>
              <a:ext cx="258" cy="79"/>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817" name="Line 71"/>
            <p:cNvSpPr>
              <a:spLocks noChangeShapeType="1"/>
            </p:cNvSpPr>
            <p:nvPr/>
          </p:nvSpPr>
          <p:spPr bwMode="auto">
            <a:xfrm>
              <a:off x="3063" y="1862"/>
              <a:ext cx="1385"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1818" name="Line 72"/>
            <p:cNvSpPr>
              <a:spLocks noChangeShapeType="1"/>
            </p:cNvSpPr>
            <p:nvPr/>
          </p:nvSpPr>
          <p:spPr bwMode="auto">
            <a:xfrm flipH="1">
              <a:off x="1248" y="1862"/>
              <a:ext cx="231" cy="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131145" name="Text Box 73"/>
            <p:cNvSpPr txBox="1">
              <a:spLocks noChangeArrowheads="1"/>
            </p:cNvSpPr>
            <p:nvPr/>
          </p:nvSpPr>
          <p:spPr bwMode="auto">
            <a:xfrm>
              <a:off x="2193" y="1394"/>
              <a:ext cx="351"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solidFill>
                    <a:srgbClr val="CC0000"/>
                  </a:solidFill>
                  <a:effectLst>
                    <a:outerShdw blurRad="38100" dist="38100" dir="2700000" algn="tl">
                      <a:srgbClr val="DDDDDD"/>
                    </a:outerShdw>
                  </a:effectLst>
                </a:rPr>
                <a:t>A1</a:t>
              </a:r>
            </a:p>
          </p:txBody>
        </p:sp>
        <p:sp>
          <p:nvSpPr>
            <p:cNvPr id="131146" name="Text Box 74"/>
            <p:cNvSpPr txBox="1">
              <a:spLocks noChangeArrowheads="1"/>
            </p:cNvSpPr>
            <p:nvPr/>
          </p:nvSpPr>
          <p:spPr bwMode="auto">
            <a:xfrm>
              <a:off x="3825" y="1397"/>
              <a:ext cx="351"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solidFill>
                    <a:srgbClr val="CC0000"/>
                  </a:solidFill>
                  <a:effectLst>
                    <a:outerShdw blurRad="38100" dist="38100" dir="2700000" algn="tl">
                      <a:srgbClr val="DDDDDD"/>
                    </a:outerShdw>
                  </a:effectLst>
                </a:rPr>
                <a:t>A2</a:t>
              </a:r>
            </a:p>
          </p:txBody>
        </p:sp>
      </p:grpSp>
      <p:sp>
        <p:nvSpPr>
          <p:cNvPr id="31757" name="Rectangle 75"/>
          <p:cNvSpPr>
            <a:spLocks noChangeArrowheads="1"/>
          </p:cNvSpPr>
          <p:nvPr/>
        </p:nvSpPr>
        <p:spPr bwMode="auto">
          <a:xfrm rot="-5400000">
            <a:off x="6450802" y="3203840"/>
            <a:ext cx="409575" cy="125412"/>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31758" name="Line 76"/>
          <p:cNvSpPr>
            <a:spLocks noChangeShapeType="1"/>
          </p:cNvSpPr>
          <p:nvPr/>
        </p:nvSpPr>
        <p:spPr bwMode="auto">
          <a:xfrm>
            <a:off x="6643684" y="2726443"/>
            <a:ext cx="0" cy="304800"/>
          </a:xfrm>
          <a:prstGeom prst="line">
            <a:avLst/>
          </a:prstGeom>
          <a:noFill/>
          <a:ln w="38100">
            <a:solidFill>
              <a:schemeClr val="tx1"/>
            </a:solidFill>
            <a:round/>
          </a:ln>
        </p:spPr>
        <p:txBody>
          <a:bodyPr wrap="none" anchor="ctr">
            <a:spAutoFit/>
          </a:bodyPr>
          <a:lstStyle/>
          <a:p>
            <a:endParaRPr lang="zh-CN" altLang="en-US">
              <a:latin typeface="Times New Roman" panose="02020603050405020304" charset="0"/>
            </a:endParaRPr>
          </a:p>
        </p:txBody>
      </p:sp>
      <p:sp>
        <p:nvSpPr>
          <p:cNvPr id="131149" name="Rectangle 77"/>
          <p:cNvSpPr>
            <a:spLocks noChangeArrowheads="1"/>
          </p:cNvSpPr>
          <p:nvPr/>
        </p:nvSpPr>
        <p:spPr bwMode="auto">
          <a:xfrm>
            <a:off x="5105400" y="1524000"/>
            <a:ext cx="505267" cy="584776"/>
          </a:xfrm>
          <a:prstGeom prst="rect">
            <a:avLst/>
          </a:prstGeom>
          <a:noFill/>
          <a:ln w="9525">
            <a:noFill/>
            <a:miter lim="800000"/>
          </a:ln>
          <a:effectLst/>
        </p:spPr>
        <p:txBody>
          <a:bodyPr wrap="none">
            <a:spAutoFit/>
          </a:bodyPr>
          <a:lstStyle/>
          <a:p>
            <a:r>
              <a:rPr lang="en-US" altLang="zh-CN" sz="3200" b="1" i="0" dirty="0">
                <a:solidFill>
                  <a:srgbClr val="0000FF"/>
                </a:solidFill>
                <a:effectLst>
                  <a:outerShdw blurRad="38100" dist="38100" dir="2700000" algn="tl">
                    <a:srgbClr val="DDDDDD"/>
                  </a:outerShdw>
                </a:effectLst>
                <a:latin typeface="Times New Roman" panose="02020603050405020304" charset="0"/>
                <a:sym typeface="Symbol" panose="05050102010706020507" charset="0"/>
              </a:rPr>
              <a:t></a:t>
            </a:r>
          </a:p>
        </p:txBody>
      </p:sp>
      <p:grpSp>
        <p:nvGrpSpPr>
          <p:cNvPr id="6" name="Group 99"/>
          <p:cNvGrpSpPr/>
          <p:nvPr/>
        </p:nvGrpSpPr>
        <p:grpSpPr bwMode="auto">
          <a:xfrm>
            <a:off x="1981200" y="2438400"/>
            <a:ext cx="1600200" cy="1128713"/>
            <a:chOff x="1248" y="1536"/>
            <a:chExt cx="1008" cy="711"/>
          </a:xfrm>
        </p:grpSpPr>
        <p:sp>
          <p:nvSpPr>
            <p:cNvPr id="31761" name="Line 83"/>
            <p:cNvSpPr>
              <a:spLocks noChangeShapeType="1"/>
            </p:cNvSpPr>
            <p:nvPr/>
          </p:nvSpPr>
          <p:spPr bwMode="auto">
            <a:xfrm>
              <a:off x="1248" y="1945"/>
              <a:ext cx="24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31156" name="Text Box 84"/>
            <p:cNvSpPr txBox="1">
              <a:spLocks noChangeArrowheads="1"/>
            </p:cNvSpPr>
            <p:nvPr/>
          </p:nvSpPr>
          <p:spPr bwMode="auto">
            <a:xfrm>
              <a:off x="1248" y="1920"/>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1</a:t>
              </a:r>
              <a:endParaRPr lang="en-US" altLang="zh-CN" sz="2800" i="0">
                <a:solidFill>
                  <a:srgbClr val="000099"/>
                </a:solidFill>
                <a:effectLst>
                  <a:outerShdw blurRad="38100" dist="38100" dir="2700000" algn="tl">
                    <a:srgbClr val="DDDDDD"/>
                  </a:outerShdw>
                </a:effectLst>
              </a:endParaRPr>
            </a:p>
          </p:txBody>
        </p:sp>
        <p:sp>
          <p:nvSpPr>
            <p:cNvPr id="31763" name="Line 86"/>
            <p:cNvSpPr>
              <a:spLocks noChangeShapeType="1"/>
            </p:cNvSpPr>
            <p:nvPr/>
          </p:nvSpPr>
          <p:spPr bwMode="auto">
            <a:xfrm>
              <a:off x="1920" y="1920"/>
              <a:ext cx="240" cy="0"/>
            </a:xfrm>
            <a:prstGeom prst="line">
              <a:avLst/>
            </a:prstGeom>
            <a:noFill/>
            <a:ln w="38100">
              <a:solidFill>
                <a:srgbClr val="FF0000"/>
              </a:solidFill>
              <a:round/>
              <a:tailEnd type="triangle" w="med" len="med"/>
            </a:ln>
          </p:spPr>
          <p:txBody>
            <a:bodyPr wrap="none" anchor="ctr"/>
            <a:lstStyle/>
            <a:p>
              <a:endParaRPr lang="zh-CN" altLang="en-US">
                <a:latin typeface="Times New Roman" panose="02020603050405020304" charset="0"/>
              </a:endParaRPr>
            </a:p>
          </p:txBody>
        </p:sp>
        <p:sp>
          <p:nvSpPr>
            <p:cNvPr id="131159" name="Text Box 87"/>
            <p:cNvSpPr txBox="1">
              <a:spLocks noChangeArrowheads="1"/>
            </p:cNvSpPr>
            <p:nvPr/>
          </p:nvSpPr>
          <p:spPr bwMode="auto">
            <a:xfrm>
              <a:off x="1872" y="1881"/>
              <a:ext cx="384" cy="327"/>
            </a:xfrm>
            <a:prstGeom prst="rect">
              <a:avLst/>
            </a:prstGeom>
            <a:noFill/>
            <a:ln w="9525">
              <a:noFill/>
              <a:miter lim="800000"/>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ffectLst>
                    <a:outerShdw blurRad="38100" dist="38100" dir="2700000" algn="tl">
                      <a:srgbClr val="DDDDDD"/>
                    </a:outerShdw>
                  </a:effectLst>
                </a:rPr>
                <a:t>i</a:t>
              </a:r>
              <a:r>
                <a:rPr lang="en-US" altLang="zh-CN" sz="2800" i="0" baseline="-25000">
                  <a:solidFill>
                    <a:srgbClr val="000099"/>
                  </a:solidFill>
                  <a:effectLst>
                    <a:outerShdw blurRad="38100" dist="38100" dir="2700000" algn="tl">
                      <a:srgbClr val="DDDDDD"/>
                    </a:outerShdw>
                  </a:effectLst>
                </a:rPr>
                <a:t>f</a:t>
              </a:r>
              <a:endParaRPr lang="en-US" altLang="zh-CN" sz="2800" i="0">
                <a:solidFill>
                  <a:srgbClr val="000099"/>
                </a:solidFill>
                <a:effectLst>
                  <a:outerShdw blurRad="38100" dist="38100" dir="2700000" algn="tl">
                    <a:srgbClr val="DDDDDD"/>
                  </a:outerShdw>
                </a:effectLst>
              </a:endParaRPr>
            </a:p>
          </p:txBody>
        </p:sp>
        <p:sp>
          <p:nvSpPr>
            <p:cNvPr id="31765" name="Line 97"/>
            <p:cNvSpPr>
              <a:spLocks noChangeShapeType="1"/>
            </p:cNvSpPr>
            <p:nvPr/>
          </p:nvSpPr>
          <p:spPr bwMode="auto">
            <a:xfrm flipV="1">
              <a:off x="1664" y="1584"/>
              <a:ext cx="0" cy="240"/>
            </a:xfrm>
            <a:prstGeom prst="line">
              <a:avLst/>
            </a:prstGeom>
            <a:noFill/>
            <a:ln w="38100">
              <a:solidFill>
                <a:srgbClr val="FF0000"/>
              </a:solidFill>
              <a:round/>
              <a:tailEnd type="triangle" w="med" len="med"/>
            </a:ln>
          </p:spPr>
          <p:txBody>
            <a:bodyPr/>
            <a:lstStyle/>
            <a:p>
              <a:endParaRPr lang="zh-CN" altLang="en-US">
                <a:latin typeface="Times New Roman" panose="02020603050405020304" charset="0"/>
              </a:endParaRPr>
            </a:p>
          </p:txBody>
        </p:sp>
        <p:sp>
          <p:nvSpPr>
            <p:cNvPr id="131170" name="Rectangle 98"/>
            <p:cNvSpPr>
              <a:spLocks noChangeArrowheads="1"/>
            </p:cNvSpPr>
            <p:nvPr/>
          </p:nvSpPr>
          <p:spPr bwMode="auto">
            <a:xfrm>
              <a:off x="1664" y="1536"/>
              <a:ext cx="331" cy="327"/>
            </a:xfrm>
            <a:prstGeom prst="rect">
              <a:avLst/>
            </a:prstGeom>
            <a:noFill/>
            <a:ln w="9525">
              <a:noFill/>
              <a:miter lim="800000"/>
            </a:ln>
            <a:effectLst/>
          </p:spPr>
          <p:txBody>
            <a:bodyPr>
              <a:spAutoFit/>
            </a:bodyPr>
            <a:lstStyle/>
            <a:p>
              <a:r>
                <a:rPr lang="en-US" altLang="zh-CN" sz="2800" dirty="0">
                  <a:solidFill>
                    <a:srgbClr val="000099"/>
                  </a:solidFill>
                  <a:effectLst>
                    <a:outerShdw blurRad="38100" dist="38100" dir="2700000" algn="tl">
                      <a:srgbClr val="DDDDDD"/>
                    </a:outerShdw>
                  </a:effectLst>
                  <a:latin typeface="Times New Roman" panose="02020603050405020304" charset="0"/>
                </a:rPr>
                <a:t>i</a:t>
              </a:r>
              <a:r>
                <a:rPr lang="en-US" altLang="zh-CN" sz="2800" i="0" baseline="-25000" dirty="0">
                  <a:solidFill>
                    <a:srgbClr val="000099"/>
                  </a:solidFill>
                  <a:effectLst>
                    <a:outerShdw blurRad="38100" dist="38100" dir="2700000" algn="tl">
                      <a:srgbClr val="DDDDDD"/>
                    </a:outerShdw>
                  </a:effectLst>
                  <a:latin typeface="Times New Roman" panose="02020603050405020304" charset="0"/>
                </a:rPr>
                <a:t>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left)">
                                      <p:cBhvr>
                                        <p:cTn id="7" dur="500"/>
                                        <p:tgtEl>
                                          <p:spTgt spid="1310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81"/>
                                        </p:tgtEl>
                                        <p:attrNameLst>
                                          <p:attrName>style.visibility</p:attrName>
                                        </p:attrNameLst>
                                      </p:cBhvr>
                                      <p:to>
                                        <p:strVal val="visible"/>
                                      </p:to>
                                    </p:set>
                                    <p:animEffect transition="in" filter="blinds(horizontal)">
                                      <p:cBhvr>
                                        <p:cTn id="12" dur="500"/>
                                        <p:tgtEl>
                                          <p:spTgt spid="1310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83"/>
                                        </p:tgtEl>
                                        <p:attrNameLst>
                                          <p:attrName>style.visibility</p:attrName>
                                        </p:attrNameLst>
                                      </p:cBhvr>
                                      <p:to>
                                        <p:strVal val="visible"/>
                                      </p:to>
                                    </p:set>
                                    <p:animEffect transition="in" filter="blinds(horizontal)">
                                      <p:cBhvr>
                                        <p:cTn id="17" dur="500"/>
                                        <p:tgtEl>
                                          <p:spTgt spid="1310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149"/>
                                        </p:tgtEl>
                                        <p:attrNameLst>
                                          <p:attrName>style.visibility</p:attrName>
                                        </p:attrNameLst>
                                      </p:cBhvr>
                                      <p:to>
                                        <p:strVal val="visible"/>
                                      </p:to>
                                    </p:set>
                                    <p:animEffect transition="in" filter="blinds(horizontal)">
                                      <p:cBhvr>
                                        <p:cTn id="22" dur="500"/>
                                        <p:tgtEl>
                                          <p:spTgt spid="13114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1082"/>
                                        </p:tgtEl>
                                        <p:attrNameLst>
                                          <p:attrName>style.visibility</p:attrName>
                                        </p:attrNameLst>
                                      </p:cBhvr>
                                      <p:to>
                                        <p:strVal val="visible"/>
                                      </p:to>
                                    </p:set>
                                    <p:animEffect transition="in" filter="box(out)">
                                      <p:cBhvr>
                                        <p:cTn id="27" dur="500"/>
                                        <p:tgtEl>
                                          <p:spTgt spid="1310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1077"/>
                                        </p:tgtEl>
                                        <p:attrNameLst>
                                          <p:attrName>style.visibility</p:attrName>
                                        </p:attrNameLst>
                                      </p:cBhvr>
                                      <p:to>
                                        <p:strVal val="visible"/>
                                      </p:to>
                                    </p:set>
                                    <p:animEffect transition="in" filter="wipe(left)">
                                      <p:cBhvr>
                                        <p:cTn id="37" dur="500"/>
                                        <p:tgtEl>
                                          <p:spTgt spid="1310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1078"/>
                                        </p:tgtEl>
                                        <p:attrNameLst>
                                          <p:attrName>style.visibility</p:attrName>
                                        </p:attrNameLst>
                                      </p:cBhvr>
                                      <p:to>
                                        <p:strVal val="visible"/>
                                      </p:to>
                                    </p:set>
                                    <p:animEffect transition="in" filter="wipe(left)">
                                      <p:cBhvr>
                                        <p:cTn id="42" dur="500"/>
                                        <p:tgtEl>
                                          <p:spTgt spid="1310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1079"/>
                                        </p:tgtEl>
                                        <p:attrNameLst>
                                          <p:attrName>style.visibility</p:attrName>
                                        </p:attrNameLst>
                                      </p:cBhvr>
                                      <p:to>
                                        <p:strVal val="visible"/>
                                      </p:to>
                                    </p:set>
                                    <p:animEffect transition="in" filter="wipe(left)">
                                      <p:cBhvr>
                                        <p:cTn id="47" dur="500"/>
                                        <p:tgtEl>
                                          <p:spTgt spid="1310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1084"/>
                                        </p:tgtEl>
                                        <p:attrNameLst>
                                          <p:attrName>style.visibility</p:attrName>
                                        </p:attrNameLst>
                                      </p:cBhvr>
                                      <p:to>
                                        <p:strVal val="visible"/>
                                      </p:to>
                                    </p:set>
                                    <p:animEffect transition="in" filter="wipe(left)">
                                      <p:cBhvr>
                                        <p:cTn id="52" dur="500"/>
                                        <p:tgtEl>
                                          <p:spTgt spid="131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P spid="131077" grpId="0" autoUpdateAnimBg="0"/>
      <p:bldP spid="131078" grpId="0" autoUpdateAnimBg="0"/>
      <p:bldP spid="131079" grpId="0" autoUpdateAnimBg="0"/>
      <p:bldP spid="131081" grpId="0" bldLvl="0" animBg="1" autoUpdateAnimBg="0"/>
      <p:bldP spid="131082" grpId="0" bldLvl="0" animBg="1" autoUpdateAnimBg="0"/>
      <p:bldP spid="131083" grpId="0" autoUpdateAnimBg="0"/>
      <p:bldP spid="131084" grpId="0" animBg="1" autoUpdateAnimBg="0"/>
      <p:bldP spid="13114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457200" y="533400"/>
            <a:ext cx="7543800" cy="838200"/>
          </a:xfrm>
          <a:ln>
            <a:miter lim="800000"/>
          </a:ln>
        </p:spPr>
        <p:txBody>
          <a:bodyPr vert="horz" wrap="square" lIns="91440" tIns="45720" rIns="91440" bIns="45720" numCol="1" anchor="t" anchorCtr="0" compatLnSpc="1"/>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16.2.3  </a:t>
            </a:r>
            <a:r>
              <a:rPr lang="zh-CN" altLang="en-US" sz="3200" b="1">
                <a:solidFill>
                  <a:srgbClr val="000099"/>
                </a:solidFill>
                <a:effectLst>
                  <a:outerShdw blurRad="38100" dist="38100" dir="2700000" algn="tl">
                    <a:srgbClr val="DDDDDD"/>
                  </a:outerShdw>
                </a:effectLst>
                <a:latin typeface="宋体" panose="02010600030101010101" pitchFamily="2" charset="-122"/>
                <a:ea typeface="宋体" panose="02010600030101010101" pitchFamily="2" charset="-122"/>
              </a:rPr>
              <a:t>负反馈对放大电路性能的影响</a:t>
            </a:r>
          </a:p>
        </p:txBody>
      </p:sp>
      <p:graphicFrame>
        <p:nvGraphicFramePr>
          <p:cNvPr id="148483" name="Object 3"/>
          <p:cNvGraphicFramePr>
            <a:graphicFrameLocks noChangeAspect="1"/>
          </p:cNvGraphicFramePr>
          <p:nvPr/>
        </p:nvGraphicFramePr>
        <p:xfrm>
          <a:off x="536575" y="4484688"/>
          <a:ext cx="1147763" cy="984250"/>
        </p:xfrm>
        <a:graphic>
          <a:graphicData uri="http://schemas.openxmlformats.org/presentationml/2006/ole">
            <mc:AlternateContent xmlns:mc="http://schemas.openxmlformats.org/markup-compatibility/2006">
              <mc:Choice xmlns:v="urn:schemas-microsoft-com:vml" Requires="v">
                <p:oleObj spid="_x0000_s33665" name="Equation" r:id="rId3" imgW="622300" imgH="520700" progId="Equation.3">
                  <p:embed/>
                </p:oleObj>
              </mc:Choice>
              <mc:Fallback>
                <p:oleObj name="Equation" r:id="rId3" imgW="622300" imgH="520700" progId="Equation.3">
                  <p:embed/>
                  <p:pic>
                    <p:nvPicPr>
                      <p:cNvPr id="0" name="图片 334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4484688"/>
                        <a:ext cx="1147763" cy="984250"/>
                      </a:xfrm>
                      <a:prstGeom prst="rect">
                        <a:avLst/>
                      </a:prstGeom>
                      <a:noFill/>
                      <a:ln>
                        <a:noFill/>
                      </a:ln>
                      <a:effectLst/>
                    </p:spPr>
                  </p:pic>
                </p:oleObj>
              </mc:Fallback>
            </mc:AlternateContent>
          </a:graphicData>
        </a:graphic>
      </p:graphicFrame>
      <p:graphicFrame>
        <p:nvGraphicFramePr>
          <p:cNvPr id="148484" name="Object 4"/>
          <p:cNvGraphicFramePr>
            <a:graphicFrameLocks noChangeAspect="1"/>
          </p:cNvGraphicFramePr>
          <p:nvPr/>
        </p:nvGraphicFramePr>
        <p:xfrm>
          <a:off x="2241550" y="4435475"/>
          <a:ext cx="1384300" cy="1158875"/>
        </p:xfrm>
        <a:graphic>
          <a:graphicData uri="http://schemas.openxmlformats.org/presentationml/2006/ole">
            <mc:AlternateContent xmlns:mc="http://schemas.openxmlformats.org/markup-compatibility/2006">
              <mc:Choice xmlns:v="urn:schemas-microsoft-com:vml" Requires="v">
                <p:oleObj spid="_x0000_s33666" name="Equation" r:id="rId5" imgW="635000" imgH="520700" progId="Equation.3">
                  <p:embed/>
                </p:oleObj>
              </mc:Choice>
              <mc:Fallback>
                <p:oleObj name="Equation" r:id="rId5" imgW="635000" imgH="520700" progId="Equation.3">
                  <p:embed/>
                  <p:pic>
                    <p:nvPicPr>
                      <p:cNvPr id="0" name="图片 334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1550" y="4435475"/>
                        <a:ext cx="1384300" cy="1158875"/>
                      </a:xfrm>
                      <a:prstGeom prst="rect">
                        <a:avLst/>
                      </a:prstGeom>
                      <a:noFill/>
                      <a:ln>
                        <a:noFill/>
                      </a:ln>
                      <a:effectLst/>
                    </p:spPr>
                  </p:pic>
                </p:oleObj>
              </mc:Fallback>
            </mc:AlternateContent>
          </a:graphicData>
        </a:graphic>
      </p:graphicFrame>
      <p:graphicFrame>
        <p:nvGraphicFramePr>
          <p:cNvPr id="148485" name="Object 5"/>
          <p:cNvGraphicFramePr>
            <a:graphicFrameLocks noChangeAspect="1"/>
          </p:cNvGraphicFramePr>
          <p:nvPr/>
        </p:nvGraphicFramePr>
        <p:xfrm>
          <a:off x="4076700" y="4740275"/>
          <a:ext cx="1752600" cy="633413"/>
        </p:xfrm>
        <a:graphic>
          <a:graphicData uri="http://schemas.openxmlformats.org/presentationml/2006/ole">
            <mc:AlternateContent xmlns:mc="http://schemas.openxmlformats.org/markup-compatibility/2006">
              <mc:Choice xmlns:v="urn:schemas-microsoft-com:vml" Requires="v">
                <p:oleObj spid="_x0000_s33667" name="Equation" r:id="rId7" imgW="1079500" imgH="228600" progId="Equation.3">
                  <p:embed/>
                </p:oleObj>
              </mc:Choice>
              <mc:Fallback>
                <p:oleObj name="Equation" r:id="rId7" imgW="1079500" imgH="228600" progId="Equation.3">
                  <p:embed/>
                  <p:pic>
                    <p:nvPicPr>
                      <p:cNvPr id="0" name="图片 334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6700" y="4740275"/>
                        <a:ext cx="1752600" cy="633413"/>
                      </a:xfrm>
                      <a:prstGeom prst="rect">
                        <a:avLst/>
                      </a:prstGeom>
                      <a:noFill/>
                      <a:ln>
                        <a:noFill/>
                      </a:ln>
                      <a:effectLst/>
                    </p:spPr>
                  </p:pic>
                </p:oleObj>
              </mc:Fallback>
            </mc:AlternateContent>
          </a:graphicData>
        </a:graphic>
      </p:graphicFrame>
      <p:sp>
        <p:nvSpPr>
          <p:cNvPr id="148486" name="Text Box 6"/>
          <p:cNvSpPr txBox="1">
            <a:spLocks noChangeArrowheads="1"/>
          </p:cNvSpPr>
          <p:nvPr/>
        </p:nvSpPr>
        <p:spPr bwMode="auto">
          <a:xfrm>
            <a:off x="2438400" y="3810000"/>
            <a:ext cx="4419600" cy="525463"/>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latin typeface="宋体" panose="02010600030101010101" pitchFamily="2" charset="-122"/>
              </a:rPr>
              <a:t>反馈放大电路的基本方程</a:t>
            </a:r>
          </a:p>
        </p:txBody>
      </p:sp>
      <p:sp>
        <p:nvSpPr>
          <p:cNvPr id="148487" name="AutoShape 7" descr="40%"/>
          <p:cNvSpPr>
            <a:spLocks noChangeArrowheads="1"/>
          </p:cNvSpPr>
          <p:nvPr/>
        </p:nvSpPr>
        <p:spPr bwMode="auto">
          <a:xfrm>
            <a:off x="1676400" y="5791200"/>
            <a:ext cx="1524000" cy="609600"/>
          </a:xfrm>
          <a:prstGeom prst="wedgeRoundRectCallout">
            <a:avLst>
              <a:gd name="adj1" fmla="val -5102"/>
              <a:gd name="adj2" fmla="val -152606"/>
              <a:gd name="adj3" fmla="val 16667"/>
            </a:avLst>
          </a:prstGeom>
          <a:pattFill prst="pct40">
            <a:fgClr>
              <a:srgbClr val="66FF66"/>
            </a:fgClr>
            <a:bgClr>
              <a:srgbClr val="FFFFFF"/>
            </a:bgClr>
          </a:pattFill>
          <a:ln w="28575">
            <a:solidFill>
              <a:srgbClr val="000099"/>
            </a:solidFill>
            <a:miter lim="800000"/>
          </a:ln>
          <a:effectLst/>
        </p:spPr>
        <p:txBody>
          <a:bodyPr wrap="none" anchor="ctr"/>
          <a:lstStyle/>
          <a:p>
            <a:pPr algn="ctr"/>
            <a:r>
              <a:rPr lang="zh-CN" altLang="en-US" sz="2800" b="1" i="0" dirty="0">
                <a:solidFill>
                  <a:srgbClr val="FF0000"/>
                </a:solidFill>
                <a:effectLst>
                  <a:outerShdw blurRad="38100" dist="38100" dir="2700000" algn="tl">
                    <a:srgbClr val="DDDDDD"/>
                  </a:outerShdw>
                </a:effectLst>
                <a:latin typeface="Times New Roman" panose="02020603050405020304" charset="0"/>
              </a:rPr>
              <a:t>反馈系数</a:t>
            </a:r>
          </a:p>
        </p:txBody>
      </p:sp>
      <p:sp>
        <p:nvSpPr>
          <p:cNvPr id="148488" name="AutoShape 8" descr="40%"/>
          <p:cNvSpPr>
            <a:spLocks noChangeArrowheads="1"/>
          </p:cNvSpPr>
          <p:nvPr/>
        </p:nvSpPr>
        <p:spPr bwMode="auto">
          <a:xfrm>
            <a:off x="3657600" y="5791200"/>
            <a:ext cx="2133600" cy="609600"/>
          </a:xfrm>
          <a:prstGeom prst="wedgeRoundRectCallout">
            <a:avLst>
              <a:gd name="adj1" fmla="val -17931"/>
              <a:gd name="adj2" fmla="val -144273"/>
              <a:gd name="adj3" fmla="val 16667"/>
            </a:avLst>
          </a:prstGeom>
          <a:pattFill prst="pct40">
            <a:fgClr>
              <a:srgbClr val="66FF66"/>
            </a:fgClr>
            <a:bgClr>
              <a:srgbClr val="FFFFFF"/>
            </a:bgClr>
          </a:pattFill>
          <a:ln w="28575">
            <a:solidFill>
              <a:srgbClr val="000099"/>
            </a:solidFill>
            <a:miter lim="800000"/>
          </a:ln>
          <a:effectLst/>
        </p:spPr>
        <p:txBody>
          <a:bodyPr wrap="none" anchor="ctr"/>
          <a:lstStyle/>
          <a:p>
            <a:pPr algn="ctr"/>
            <a:r>
              <a:rPr lang="zh-CN" altLang="en-US" sz="2800" b="1" i="0" dirty="0">
                <a:solidFill>
                  <a:srgbClr val="FF0000"/>
                </a:solidFill>
                <a:effectLst>
                  <a:outerShdw blurRad="38100" dist="38100" dir="2700000" algn="tl">
                    <a:srgbClr val="DDDDDD"/>
                  </a:outerShdw>
                </a:effectLst>
                <a:latin typeface="Times New Roman" panose="02020603050405020304" charset="0"/>
              </a:rPr>
              <a:t>净输入信号</a:t>
            </a:r>
          </a:p>
        </p:txBody>
      </p:sp>
      <p:sp>
        <p:nvSpPr>
          <p:cNvPr id="148489" name="AutoShape 9" descr="40%"/>
          <p:cNvSpPr>
            <a:spLocks noChangeArrowheads="1"/>
          </p:cNvSpPr>
          <p:nvPr/>
        </p:nvSpPr>
        <p:spPr bwMode="auto">
          <a:xfrm>
            <a:off x="304800" y="3276600"/>
            <a:ext cx="1828800" cy="914400"/>
          </a:xfrm>
          <a:prstGeom prst="wedgeRoundRectCallout">
            <a:avLst>
              <a:gd name="adj1" fmla="val -22134"/>
              <a:gd name="adj2" fmla="val 124829"/>
              <a:gd name="adj3" fmla="val 16667"/>
            </a:avLst>
          </a:prstGeom>
          <a:pattFill prst="pct40">
            <a:fgClr>
              <a:srgbClr val="66FF66"/>
            </a:fgClr>
            <a:bgClr>
              <a:srgbClr val="FFFFFF"/>
            </a:bgClr>
          </a:pattFill>
          <a:ln w="28575">
            <a:solidFill>
              <a:srgbClr val="000099"/>
            </a:solidFill>
            <a:miter lim="800000"/>
          </a:ln>
          <a:effectLst/>
        </p:spPr>
        <p:txBody>
          <a:bodyPr wrap="none" anchor="ctr"/>
          <a:lstStyle/>
          <a:p>
            <a:pPr algn="ctr">
              <a:defRPr/>
            </a:pPr>
            <a:r>
              <a:rPr lang="zh-CN" altLang="en-US" sz="2800" b="1" i="0" dirty="0">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开环</a:t>
            </a:r>
          </a:p>
          <a:p>
            <a:pPr algn="ctr">
              <a:defRPr/>
            </a:pPr>
            <a:r>
              <a:rPr lang="zh-CN" altLang="en-US" sz="2800" b="1" i="0" dirty="0">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放大倍数</a:t>
            </a:r>
          </a:p>
        </p:txBody>
      </p:sp>
      <p:graphicFrame>
        <p:nvGraphicFramePr>
          <p:cNvPr id="148494" name="Object 14"/>
          <p:cNvGraphicFramePr>
            <a:graphicFrameLocks noChangeAspect="1"/>
          </p:cNvGraphicFramePr>
          <p:nvPr/>
        </p:nvGraphicFramePr>
        <p:xfrm>
          <a:off x="6342063" y="4560888"/>
          <a:ext cx="2447925" cy="938212"/>
        </p:xfrm>
        <a:graphic>
          <a:graphicData uri="http://schemas.openxmlformats.org/presentationml/2006/ole">
            <mc:AlternateContent xmlns:mc="http://schemas.openxmlformats.org/markup-compatibility/2006">
              <mc:Choice xmlns:v="urn:schemas-microsoft-com:vml" Requires="v">
                <p:oleObj spid="_x0000_s33668" name="Equation" r:id="rId9" imgW="1498600" imgH="520700" progId="Equation.3">
                  <p:embed/>
                </p:oleObj>
              </mc:Choice>
              <mc:Fallback>
                <p:oleObj name="Equation" r:id="rId9" imgW="1498600" imgH="520700" progId="Equation.3">
                  <p:embed/>
                  <p:pic>
                    <p:nvPicPr>
                      <p:cNvPr id="0" name="图片 334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2063" y="4560888"/>
                        <a:ext cx="2447925" cy="938212"/>
                      </a:xfrm>
                      <a:prstGeom prst="rect">
                        <a:avLst/>
                      </a:prstGeom>
                      <a:noFill/>
                      <a:ln>
                        <a:noFill/>
                      </a:ln>
                      <a:effectLst/>
                    </p:spPr>
                  </p:pic>
                </p:oleObj>
              </mc:Fallback>
            </mc:AlternateContent>
          </a:graphicData>
        </a:graphic>
      </p:graphicFrame>
      <p:sp>
        <p:nvSpPr>
          <p:cNvPr id="148495" name="AutoShape 15" descr="40%"/>
          <p:cNvSpPr>
            <a:spLocks noChangeArrowheads="1"/>
          </p:cNvSpPr>
          <p:nvPr/>
        </p:nvSpPr>
        <p:spPr bwMode="auto">
          <a:xfrm>
            <a:off x="6629400" y="3352800"/>
            <a:ext cx="1828800" cy="914400"/>
          </a:xfrm>
          <a:prstGeom prst="wedgeRoundRectCallout">
            <a:avLst>
              <a:gd name="adj1" fmla="val -50606"/>
              <a:gd name="adj2" fmla="val 122398"/>
              <a:gd name="adj3" fmla="val 16667"/>
            </a:avLst>
          </a:prstGeom>
          <a:pattFill prst="pct40">
            <a:fgClr>
              <a:srgbClr val="66FF66"/>
            </a:fgClr>
            <a:bgClr>
              <a:srgbClr val="FFFFFF"/>
            </a:bgClr>
          </a:pattFill>
          <a:ln w="28575">
            <a:solidFill>
              <a:srgbClr val="000099"/>
            </a:solidFill>
            <a:miter lim="800000"/>
          </a:ln>
          <a:effectLst/>
        </p:spPr>
        <p:txBody>
          <a:bodyPr wrap="none" anchor="ctr"/>
          <a:lstStyle/>
          <a:p>
            <a:pPr algn="ctr">
              <a:defRPr/>
            </a:pPr>
            <a:r>
              <a:rPr lang="zh-CN" altLang="en-US" sz="2800" b="1" i="0" dirty="0">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闭环</a:t>
            </a:r>
          </a:p>
          <a:p>
            <a:pPr algn="ctr">
              <a:defRPr/>
            </a:pPr>
            <a:r>
              <a:rPr lang="zh-CN" altLang="en-US" sz="2800" b="1" i="0" dirty="0">
                <a:solidFill>
                  <a:srgbClr val="FF0000"/>
                </a:solidFill>
                <a:effectLst>
                  <a:outerShdw blurRad="38100" dist="38100" dir="2700000" algn="tl">
                    <a:srgbClr val="C0C0C0"/>
                  </a:outerShdw>
                </a:effectLst>
                <a:latin typeface="Times New Roman" panose="02020603050405020304" charset="0"/>
                <a:ea typeface="宋体" panose="02010600030101010101" pitchFamily="2" charset="-122"/>
                <a:cs typeface="+mn-cs"/>
              </a:rPr>
              <a:t>放大倍数</a:t>
            </a:r>
          </a:p>
        </p:txBody>
      </p:sp>
      <p:grpSp>
        <p:nvGrpSpPr>
          <p:cNvPr id="2" name="Group 16"/>
          <p:cNvGrpSpPr/>
          <p:nvPr/>
        </p:nvGrpSpPr>
        <p:grpSpPr bwMode="auto">
          <a:xfrm>
            <a:off x="1600200" y="1143000"/>
            <a:ext cx="5865813" cy="2532063"/>
            <a:chOff x="1009" y="624"/>
            <a:chExt cx="3695" cy="1595"/>
          </a:xfrm>
        </p:grpSpPr>
        <p:grpSp>
          <p:nvGrpSpPr>
            <p:cNvPr id="32781" name="Group 17"/>
            <p:cNvGrpSpPr/>
            <p:nvPr/>
          </p:nvGrpSpPr>
          <p:grpSpPr bwMode="auto">
            <a:xfrm>
              <a:off x="1476" y="967"/>
              <a:ext cx="2681" cy="1252"/>
              <a:chOff x="1476" y="1152"/>
              <a:chExt cx="2681" cy="1252"/>
            </a:xfrm>
          </p:grpSpPr>
          <p:sp>
            <p:nvSpPr>
              <p:cNvPr id="32797" name="Oval 18"/>
              <p:cNvSpPr>
                <a:spLocks noChangeArrowheads="1"/>
              </p:cNvSpPr>
              <p:nvPr/>
            </p:nvSpPr>
            <p:spPr bwMode="auto">
              <a:xfrm>
                <a:off x="4109" y="1181"/>
                <a:ext cx="48" cy="44"/>
              </a:xfrm>
              <a:prstGeom prst="ellipse">
                <a:avLst/>
              </a:prstGeom>
              <a:solidFill>
                <a:schemeClr val="tx2"/>
              </a:solid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148499" name="Rectangle 19" descr="30%"/>
              <p:cNvSpPr>
                <a:spLocks noChangeArrowheads="1"/>
              </p:cNvSpPr>
              <p:nvPr/>
            </p:nvSpPr>
            <p:spPr bwMode="auto">
              <a:xfrm>
                <a:off x="2688" y="1784"/>
                <a:ext cx="942" cy="620"/>
              </a:xfrm>
              <a:prstGeom prst="rect">
                <a:avLst/>
              </a:prstGeom>
              <a:pattFill prst="pct30">
                <a:fgClr>
                  <a:srgbClr val="FFCCCC"/>
                </a:fgClr>
                <a:bgClr>
                  <a:srgbClr val="FFFFFF"/>
                </a:bgClr>
              </a:pattFill>
              <a:ln w="38100">
                <a:solidFill>
                  <a:srgbClr val="006600"/>
                </a:solidFill>
                <a:miter lim="800000"/>
              </a:ln>
              <a:effectLst/>
            </p:spPr>
            <p:txBody>
              <a:bodyPr lIns="90000" tIns="46800" rIns="90000" bIns="46800" anchor="ctr">
                <a:spAutoFit/>
              </a:bodyPr>
              <a:lstStyle/>
              <a:p>
                <a:pPr algn="ctr"/>
                <a:r>
                  <a:rPr lang="zh-CN" altLang="en-US" sz="2800" b="1" i="0" dirty="0">
                    <a:solidFill>
                      <a:srgbClr val="000099"/>
                    </a:solidFill>
                    <a:effectLst>
                      <a:outerShdw blurRad="38100" dist="38100" dir="2700000" algn="tl">
                        <a:srgbClr val="DDDDDD"/>
                      </a:outerShdw>
                    </a:effectLst>
                    <a:latin typeface="宋体" panose="02010600030101010101" pitchFamily="2" charset="-122"/>
                  </a:rPr>
                  <a:t>反馈</a:t>
                </a:r>
              </a:p>
              <a:p>
                <a:pPr algn="ctr"/>
                <a:r>
                  <a:rPr lang="zh-CN" altLang="en-US" sz="2800" b="1" i="0" dirty="0">
                    <a:solidFill>
                      <a:srgbClr val="000099"/>
                    </a:solidFill>
                    <a:effectLst>
                      <a:outerShdw blurRad="38100" dist="38100" dir="2700000" algn="tl">
                        <a:srgbClr val="DDDDDD"/>
                      </a:outerShdw>
                    </a:effectLst>
                    <a:latin typeface="宋体" panose="02010600030101010101" pitchFamily="2" charset="-122"/>
                  </a:rPr>
                  <a:t>电路</a:t>
                </a:r>
                <a:r>
                  <a:rPr lang="en-US" altLang="zh-CN" sz="2800" b="1" i="0" dirty="0">
                    <a:solidFill>
                      <a:srgbClr val="FF3300"/>
                    </a:solidFill>
                    <a:effectLst>
                      <a:outerShdw blurRad="38100" dist="38100" dir="2700000" algn="tl">
                        <a:srgbClr val="DDDDDD"/>
                      </a:outerShdw>
                    </a:effectLst>
                    <a:latin typeface="宋体" panose="02010600030101010101" pitchFamily="2" charset="-122"/>
                  </a:rPr>
                  <a:t>F</a:t>
                </a:r>
                <a:endParaRPr lang="en-US" altLang="zh-CN" sz="2800" b="1" i="0" dirty="0">
                  <a:effectLst>
                    <a:outerShdw blurRad="38100" dist="38100" dir="2700000" algn="tl">
                      <a:srgbClr val="DDDDDD"/>
                    </a:outerShdw>
                  </a:effectLst>
                  <a:latin typeface="宋体" panose="02010600030101010101" pitchFamily="2" charset="-122"/>
                </a:endParaRPr>
              </a:p>
            </p:txBody>
          </p:sp>
          <p:sp>
            <p:nvSpPr>
              <p:cNvPr id="32799" name="Line 20"/>
              <p:cNvSpPr>
                <a:spLocks noChangeShapeType="1"/>
              </p:cNvSpPr>
              <p:nvPr/>
            </p:nvSpPr>
            <p:spPr bwMode="auto">
              <a:xfrm>
                <a:off x="1806" y="2068"/>
                <a:ext cx="882" cy="0"/>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32800" name="Line 21"/>
              <p:cNvSpPr>
                <a:spLocks noChangeShapeType="1"/>
              </p:cNvSpPr>
              <p:nvPr/>
            </p:nvSpPr>
            <p:spPr bwMode="auto">
              <a:xfrm flipV="1">
                <a:off x="3630" y="2068"/>
                <a:ext cx="516" cy="0"/>
              </a:xfrm>
              <a:prstGeom prst="line">
                <a:avLst/>
              </a:prstGeom>
              <a:noFill/>
              <a:ln w="38100">
                <a:solidFill>
                  <a:schemeClr val="tx1"/>
                </a:solidFill>
                <a:round/>
                <a:head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32801" name="Line 22"/>
              <p:cNvSpPr>
                <a:spLocks noChangeShapeType="1"/>
              </p:cNvSpPr>
              <p:nvPr/>
            </p:nvSpPr>
            <p:spPr bwMode="auto">
              <a:xfrm flipV="1">
                <a:off x="4134" y="1192"/>
                <a:ext cx="0" cy="869"/>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2802" name="Line 23"/>
              <p:cNvSpPr>
                <a:spLocks noChangeShapeType="1"/>
              </p:cNvSpPr>
              <p:nvPr/>
            </p:nvSpPr>
            <p:spPr bwMode="auto">
              <a:xfrm>
                <a:off x="1818" y="1344"/>
                <a:ext cx="0" cy="728"/>
              </a:xfrm>
              <a:prstGeom prst="line">
                <a:avLst/>
              </a:prstGeom>
              <a:noFill/>
              <a:ln w="38100">
                <a:solidFill>
                  <a:schemeClr val="tx1"/>
                </a:solidFill>
                <a:round/>
                <a:headEnd type="triangle" w="sm" len="med"/>
              </a:ln>
            </p:spPr>
            <p:txBody>
              <a:bodyPr lIns="90000" tIns="46800" rIns="90000" bIns="46800" anchor="ctr">
                <a:spAutoFit/>
              </a:bodyPr>
              <a:lstStyle/>
              <a:p>
                <a:endParaRPr lang="zh-CN" altLang="en-US">
                  <a:latin typeface="Times New Roman" panose="02020603050405020304" charset="0"/>
                </a:endParaRPr>
              </a:p>
            </p:txBody>
          </p:sp>
          <p:grpSp>
            <p:nvGrpSpPr>
              <p:cNvPr id="32803" name="Group 24"/>
              <p:cNvGrpSpPr/>
              <p:nvPr/>
            </p:nvGrpSpPr>
            <p:grpSpPr bwMode="auto">
              <a:xfrm>
                <a:off x="1476" y="1152"/>
                <a:ext cx="588" cy="507"/>
                <a:chOff x="1476" y="1152"/>
                <a:chExt cx="588" cy="507"/>
              </a:xfrm>
            </p:grpSpPr>
            <p:graphicFrame>
              <p:nvGraphicFramePr>
                <p:cNvPr id="32804" name="Object 25"/>
                <p:cNvGraphicFramePr>
                  <a:graphicFrameLocks noChangeAspect="1"/>
                </p:cNvGraphicFramePr>
                <p:nvPr/>
              </p:nvGraphicFramePr>
              <p:xfrm>
                <a:off x="1476" y="1344"/>
                <a:ext cx="327" cy="315"/>
              </p:xfrm>
              <a:graphic>
                <a:graphicData uri="http://schemas.openxmlformats.org/presentationml/2006/ole">
                  <mc:AlternateContent xmlns:mc="http://schemas.openxmlformats.org/markup-compatibility/2006">
                    <mc:Choice xmlns:v="urn:schemas-microsoft-com:vml" Requires="v">
                      <p:oleObj spid="_x0000_s33669" name="Equation" r:id="rId11" imgW="203200" imgH="215900" progId="Equation.3">
                        <p:embed/>
                      </p:oleObj>
                    </mc:Choice>
                    <mc:Fallback>
                      <p:oleObj name="Equation" r:id="rId11" imgW="203200" imgH="215900" progId="Equation.3">
                        <p:embed/>
                        <p:pic>
                          <p:nvPicPr>
                            <p:cNvPr id="0" name="图片 334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 y="1344"/>
                              <a:ext cx="327" cy="315"/>
                            </a:xfrm>
                            <a:prstGeom prst="rect">
                              <a:avLst/>
                            </a:prstGeom>
                            <a:noFill/>
                            <a:ln>
                              <a:noFill/>
                            </a:ln>
                            <a:effectLst/>
                          </p:spPr>
                        </p:pic>
                      </p:oleObj>
                    </mc:Fallback>
                  </mc:AlternateContent>
                </a:graphicData>
              </a:graphic>
            </p:graphicFrame>
            <p:sp>
              <p:nvSpPr>
                <p:cNvPr id="32805" name="Text Box 26"/>
                <p:cNvSpPr txBox="1">
                  <a:spLocks noChangeArrowheads="1"/>
                </p:cNvSpPr>
                <p:nvPr/>
              </p:nvSpPr>
              <p:spPr bwMode="auto">
                <a:xfrm>
                  <a:off x="1476" y="1152"/>
                  <a:ext cx="58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3300"/>
                      </a:solidFill>
                      <a:ea typeface="楷体_GB2312" charset="0"/>
                      <a:cs typeface="楷体_GB2312" charset="0"/>
                    </a:rPr>
                    <a:t>–</a:t>
                  </a:r>
                </a:p>
              </p:txBody>
            </p:sp>
          </p:grpSp>
        </p:grpSp>
        <p:grpSp>
          <p:nvGrpSpPr>
            <p:cNvPr id="32782" name="Group 27"/>
            <p:cNvGrpSpPr/>
            <p:nvPr/>
          </p:nvGrpSpPr>
          <p:grpSpPr bwMode="auto">
            <a:xfrm>
              <a:off x="1968" y="679"/>
              <a:ext cx="2736" cy="651"/>
              <a:chOff x="1968" y="864"/>
              <a:chExt cx="2736" cy="651"/>
            </a:xfrm>
          </p:grpSpPr>
          <p:sp>
            <p:nvSpPr>
              <p:cNvPr id="32792" name="Line 28"/>
              <p:cNvSpPr>
                <a:spLocks noChangeShapeType="1"/>
              </p:cNvSpPr>
              <p:nvPr/>
            </p:nvSpPr>
            <p:spPr bwMode="auto">
              <a:xfrm flipV="1">
                <a:off x="3606" y="1200"/>
                <a:ext cx="1098" cy="6"/>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graphicFrame>
            <p:nvGraphicFramePr>
              <p:cNvPr id="32793" name="Object 29"/>
              <p:cNvGraphicFramePr>
                <a:graphicFrameLocks noChangeAspect="1"/>
              </p:cNvGraphicFramePr>
              <p:nvPr/>
            </p:nvGraphicFramePr>
            <p:xfrm>
              <a:off x="2112" y="912"/>
              <a:ext cx="321" cy="336"/>
            </p:xfrm>
            <a:graphic>
              <a:graphicData uri="http://schemas.openxmlformats.org/presentationml/2006/ole">
                <mc:AlternateContent xmlns:mc="http://schemas.openxmlformats.org/markup-compatibility/2006">
                  <mc:Choice xmlns:v="urn:schemas-microsoft-com:vml" Requires="v">
                    <p:oleObj spid="_x0000_s33670" name="Equation" r:id="rId13" imgW="215900" imgH="228600" progId="Equation.3">
                      <p:embed/>
                    </p:oleObj>
                  </mc:Choice>
                  <mc:Fallback>
                    <p:oleObj name="Equation" r:id="rId13" imgW="215900" imgH="228600" progId="Equation.3">
                      <p:embed/>
                      <p:pic>
                        <p:nvPicPr>
                          <p:cNvPr id="0" name="图片 334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912"/>
                            <a:ext cx="321" cy="336"/>
                          </a:xfrm>
                          <a:prstGeom prst="rect">
                            <a:avLst/>
                          </a:prstGeom>
                          <a:noFill/>
                          <a:ln>
                            <a:noFill/>
                          </a:ln>
                          <a:effectLst/>
                        </p:spPr>
                      </p:pic>
                    </p:oleObj>
                  </mc:Fallback>
                </mc:AlternateContent>
              </a:graphicData>
            </a:graphic>
          </p:graphicFrame>
          <p:graphicFrame>
            <p:nvGraphicFramePr>
              <p:cNvPr id="32794" name="Object 30"/>
              <p:cNvGraphicFramePr>
                <a:graphicFrameLocks noChangeAspect="1"/>
              </p:cNvGraphicFramePr>
              <p:nvPr/>
            </p:nvGraphicFramePr>
            <p:xfrm>
              <a:off x="3792" y="864"/>
              <a:ext cx="367" cy="384"/>
            </p:xfrm>
            <a:graphic>
              <a:graphicData uri="http://schemas.openxmlformats.org/presentationml/2006/ole">
                <mc:AlternateContent xmlns:mc="http://schemas.openxmlformats.org/markup-compatibility/2006">
                  <mc:Choice xmlns:v="urn:schemas-microsoft-com:vml" Requires="v">
                    <p:oleObj spid="_x0000_s33671" name="Equation" r:id="rId15" imgW="215900" imgH="228600" progId="Equation.3">
                      <p:embed/>
                    </p:oleObj>
                  </mc:Choice>
                  <mc:Fallback>
                    <p:oleObj name="Equation" r:id="rId15" imgW="215900" imgH="228600" progId="Equation.3">
                      <p:embed/>
                      <p:pic>
                        <p:nvPicPr>
                          <p:cNvPr id="0" name="图片 334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 y="864"/>
                            <a:ext cx="367" cy="384"/>
                          </a:xfrm>
                          <a:prstGeom prst="rect">
                            <a:avLst/>
                          </a:prstGeom>
                          <a:noFill/>
                          <a:ln>
                            <a:noFill/>
                          </a:ln>
                          <a:effectLst/>
                        </p:spPr>
                      </p:pic>
                    </p:oleObj>
                  </mc:Fallback>
                </mc:AlternateContent>
              </a:graphicData>
            </a:graphic>
          </p:graphicFrame>
          <p:sp>
            <p:nvSpPr>
              <p:cNvPr id="148511" name="Rectangle 31" descr="30%"/>
              <p:cNvSpPr>
                <a:spLocks noChangeArrowheads="1"/>
              </p:cNvSpPr>
              <p:nvPr/>
            </p:nvSpPr>
            <p:spPr bwMode="auto">
              <a:xfrm>
                <a:off x="2574" y="895"/>
                <a:ext cx="1170" cy="620"/>
              </a:xfrm>
              <a:prstGeom prst="rect">
                <a:avLst/>
              </a:prstGeom>
              <a:solidFill>
                <a:srgbClr val="CCFFCC"/>
              </a:solidFill>
              <a:ln w="38100">
                <a:solidFill>
                  <a:srgbClr val="006600"/>
                </a:solidFill>
                <a:miter lim="800000"/>
              </a:ln>
              <a:effectLst/>
            </p:spPr>
            <p:txBody>
              <a:bodyPr lIns="90000" tIns="46800" rIns="90000" bIns="46800" anchor="ctr">
                <a:spAutoFit/>
              </a:bodyPr>
              <a:lstStyle/>
              <a:p>
                <a:pPr algn="ctr"/>
                <a:r>
                  <a:rPr lang="zh-CN" altLang="en-US" sz="2800" b="1" i="0" dirty="0">
                    <a:solidFill>
                      <a:srgbClr val="FF3300"/>
                    </a:solidFill>
                    <a:effectLst>
                      <a:outerShdw blurRad="38100" dist="38100" dir="2700000" algn="tl">
                        <a:srgbClr val="DDDDDD"/>
                      </a:outerShdw>
                    </a:effectLst>
                    <a:latin typeface="宋体" panose="02010600030101010101" pitchFamily="2" charset="-122"/>
                  </a:rPr>
                  <a:t>基本放大</a:t>
                </a:r>
              </a:p>
              <a:p>
                <a:pPr algn="ctr"/>
                <a:r>
                  <a:rPr lang="zh-CN" altLang="en-US" sz="2800" b="1" i="0" dirty="0">
                    <a:solidFill>
                      <a:srgbClr val="FF3300"/>
                    </a:solidFill>
                    <a:effectLst>
                      <a:outerShdw blurRad="38100" dist="38100" dir="2700000" algn="tl">
                        <a:srgbClr val="DDDDDD"/>
                      </a:outerShdw>
                    </a:effectLst>
                    <a:latin typeface="宋体" panose="02010600030101010101" pitchFamily="2" charset="-122"/>
                  </a:rPr>
                  <a:t>电路</a:t>
                </a:r>
                <a:r>
                  <a:rPr lang="en-US" altLang="zh-CN" sz="2800" b="1" i="0" dirty="0">
                    <a:solidFill>
                      <a:srgbClr val="FF3300"/>
                    </a:solidFill>
                    <a:effectLst>
                      <a:outerShdw blurRad="38100" dist="38100" dir="2700000" algn="tl">
                        <a:srgbClr val="DDDDDD"/>
                      </a:outerShdw>
                    </a:effectLst>
                    <a:latin typeface="Times New Roman" panose="02020603050405020304" charset="0"/>
                  </a:rPr>
                  <a:t>A</a:t>
                </a:r>
                <a:endParaRPr lang="en-US" altLang="zh-CN" sz="2800" b="1" i="0" dirty="0">
                  <a:solidFill>
                    <a:srgbClr val="FF3300"/>
                  </a:solidFill>
                  <a:effectLst>
                    <a:outerShdw blurRad="38100" dist="38100" dir="2700000" algn="tl">
                      <a:srgbClr val="DDDDDD"/>
                    </a:outerShdw>
                  </a:effectLst>
                  <a:latin typeface="宋体" panose="02010600030101010101" pitchFamily="2" charset="-122"/>
                </a:endParaRPr>
              </a:p>
            </p:txBody>
          </p:sp>
          <p:sp>
            <p:nvSpPr>
              <p:cNvPr id="32796" name="Line 32"/>
              <p:cNvSpPr>
                <a:spLocks noChangeShapeType="1"/>
              </p:cNvSpPr>
              <p:nvPr/>
            </p:nvSpPr>
            <p:spPr bwMode="auto">
              <a:xfrm>
                <a:off x="1968" y="1226"/>
                <a:ext cx="598" cy="0"/>
              </a:xfrm>
              <a:prstGeom prst="line">
                <a:avLst/>
              </a:prstGeom>
              <a:noFill/>
              <a:ln w="38100">
                <a:solidFill>
                  <a:schemeClr val="tx1"/>
                </a:solidFill>
                <a:round/>
                <a:tailEnd type="triangle" w="sm" len="med"/>
              </a:ln>
            </p:spPr>
            <p:txBody>
              <a:bodyPr anchor="ctr"/>
              <a:lstStyle/>
              <a:p>
                <a:endParaRPr lang="zh-CN" altLang="en-US">
                  <a:latin typeface="Times New Roman" panose="02020603050405020304" charset="0"/>
                </a:endParaRPr>
              </a:p>
            </p:txBody>
          </p:sp>
        </p:grpSp>
        <p:grpSp>
          <p:nvGrpSpPr>
            <p:cNvPr id="32783" name="Group 33"/>
            <p:cNvGrpSpPr/>
            <p:nvPr/>
          </p:nvGrpSpPr>
          <p:grpSpPr bwMode="auto">
            <a:xfrm>
              <a:off x="1009" y="624"/>
              <a:ext cx="1019" cy="587"/>
              <a:chOff x="1009" y="809"/>
              <a:chExt cx="1019" cy="587"/>
            </a:xfrm>
          </p:grpSpPr>
          <p:grpSp>
            <p:nvGrpSpPr>
              <p:cNvPr id="32784" name="Group 34"/>
              <p:cNvGrpSpPr/>
              <p:nvPr/>
            </p:nvGrpSpPr>
            <p:grpSpPr bwMode="auto">
              <a:xfrm>
                <a:off x="1009" y="809"/>
                <a:ext cx="1019" cy="587"/>
                <a:chOff x="1009" y="786"/>
                <a:chExt cx="1019" cy="587"/>
              </a:xfrm>
            </p:grpSpPr>
            <p:graphicFrame>
              <p:nvGraphicFramePr>
                <p:cNvPr id="32786" name="Object 35"/>
                <p:cNvGraphicFramePr>
                  <a:graphicFrameLocks noChangeAspect="1"/>
                </p:cNvGraphicFramePr>
                <p:nvPr/>
              </p:nvGraphicFramePr>
              <p:xfrm>
                <a:off x="1009" y="876"/>
                <a:ext cx="287" cy="324"/>
              </p:xfrm>
              <a:graphic>
                <a:graphicData uri="http://schemas.openxmlformats.org/presentationml/2006/ole">
                  <mc:AlternateContent xmlns:mc="http://schemas.openxmlformats.org/markup-compatibility/2006">
                    <mc:Choice xmlns:v="urn:schemas-microsoft-com:vml" Requires="v">
                      <p:oleObj spid="_x0000_s33672" name="公式" r:id="rId17" imgW="177800" imgH="215900" progId="Equation.3">
                        <p:embed/>
                      </p:oleObj>
                    </mc:Choice>
                    <mc:Fallback>
                      <p:oleObj name="公式" r:id="rId17" imgW="177800" imgH="215900" progId="Equation.3">
                        <p:embed/>
                        <p:pic>
                          <p:nvPicPr>
                            <p:cNvPr id="0" name="图片 334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9" y="876"/>
                              <a:ext cx="287" cy="324"/>
                            </a:xfrm>
                            <a:prstGeom prst="rect">
                              <a:avLst/>
                            </a:prstGeom>
                            <a:noFill/>
                            <a:ln>
                              <a:noFill/>
                            </a:ln>
                            <a:effectLst/>
                          </p:spPr>
                        </p:pic>
                      </p:oleObj>
                    </mc:Fallback>
                  </mc:AlternateContent>
                </a:graphicData>
              </a:graphic>
            </p:graphicFrame>
            <p:sp>
              <p:nvSpPr>
                <p:cNvPr id="32787" name="Line 36"/>
                <p:cNvSpPr>
                  <a:spLocks noChangeShapeType="1"/>
                </p:cNvSpPr>
                <p:nvPr/>
              </p:nvSpPr>
              <p:spPr bwMode="auto">
                <a:xfrm>
                  <a:off x="1248" y="1200"/>
                  <a:ext cx="432" cy="0"/>
                </a:xfrm>
                <a:prstGeom prst="line">
                  <a:avLst/>
                </a:prstGeom>
                <a:noFill/>
                <a:ln w="38100">
                  <a:solidFill>
                    <a:srgbClr val="000000"/>
                  </a:solidFill>
                  <a:round/>
                  <a:tailEnd type="triangle" w="med" len="med"/>
                </a:ln>
              </p:spPr>
              <p:txBody>
                <a:bodyPr wrap="none" anchor="ctr"/>
                <a:lstStyle/>
                <a:p>
                  <a:endParaRPr lang="zh-CN" altLang="en-US">
                    <a:latin typeface="Times New Roman" panose="02020603050405020304" charset="0"/>
                  </a:endParaRPr>
                </a:p>
              </p:txBody>
            </p:sp>
            <p:sp>
              <p:nvSpPr>
                <p:cNvPr id="32788" name="Oval 37"/>
                <p:cNvSpPr>
                  <a:spLocks noChangeArrowheads="1"/>
                </p:cNvSpPr>
                <p:nvPr/>
              </p:nvSpPr>
              <p:spPr bwMode="auto">
                <a:xfrm>
                  <a:off x="1651" y="1056"/>
                  <a:ext cx="317" cy="317"/>
                </a:xfrm>
                <a:prstGeom prst="ellips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32789" name="Text Box 38"/>
                <p:cNvSpPr txBox="1">
                  <a:spLocks noChangeArrowheads="1"/>
                </p:cNvSpPr>
                <p:nvPr/>
              </p:nvSpPr>
              <p:spPr bwMode="auto">
                <a:xfrm>
                  <a:off x="1440" y="786"/>
                  <a:ext cx="58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sz="2800">
                    <a:solidFill>
                      <a:srgbClr val="FF3300"/>
                    </a:solidFill>
                    <a:ea typeface="楷体_GB2312" charset="0"/>
                    <a:cs typeface="楷体_GB2312" charset="0"/>
                  </a:endParaRPr>
                </a:p>
              </p:txBody>
            </p:sp>
            <p:sp>
              <p:nvSpPr>
                <p:cNvPr id="32790" name="Line 39"/>
                <p:cNvSpPr>
                  <a:spLocks noChangeShapeType="1"/>
                </p:cNvSpPr>
                <p:nvPr/>
              </p:nvSpPr>
              <p:spPr bwMode="auto">
                <a:xfrm flipH="1">
                  <a:off x="1680" y="1085"/>
                  <a:ext cx="240" cy="24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32791" name="Line 40"/>
                <p:cNvSpPr>
                  <a:spLocks noChangeShapeType="1"/>
                </p:cNvSpPr>
                <p:nvPr/>
              </p:nvSpPr>
              <p:spPr bwMode="auto">
                <a:xfrm>
                  <a:off x="1702" y="1104"/>
                  <a:ext cx="240" cy="240"/>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grpSp>
          <p:sp>
            <p:nvSpPr>
              <p:cNvPr id="32785" name="Rectangle 41"/>
              <p:cNvSpPr>
                <a:spLocks noChangeArrowheads="1"/>
              </p:cNvSpPr>
              <p:nvPr/>
            </p:nvSpPr>
            <p:spPr bwMode="auto">
              <a:xfrm>
                <a:off x="1344" y="960"/>
                <a:ext cx="244" cy="327"/>
              </a:xfrm>
              <a:prstGeom prst="rect">
                <a:avLst/>
              </a:prstGeom>
              <a:noFill/>
              <a:ln>
                <a:noFill/>
              </a:ln>
            </p:spPr>
            <p:txBody>
              <a:bodyPr wrap="none">
                <a:spAutoFit/>
              </a:bodyPr>
              <a:lstStyle/>
              <a:p>
                <a:pPr>
                  <a:spcBef>
                    <a:spcPct val="50000"/>
                  </a:spcBef>
                </a:pPr>
                <a:r>
                  <a:rPr lang="en-US" altLang="zh-CN" sz="2800">
                    <a:solidFill>
                      <a:srgbClr val="FF3300"/>
                    </a:solidFill>
                    <a:latin typeface="Times New Roman" panose="02020603050405020304" charset="0"/>
                    <a:ea typeface="楷体_GB2312" charset="0"/>
                    <a:cs typeface="楷体_GB2312" charset="0"/>
                  </a:rPr>
                  <a:t>+</a:t>
                </a:r>
              </a:p>
            </p:txBody>
          </p:sp>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6">
                                            <p:txEl>
                                              <p:pRg st="0" end="0"/>
                                            </p:txEl>
                                          </p:spTgt>
                                        </p:tgtEl>
                                        <p:attrNameLst>
                                          <p:attrName>style.visibility</p:attrName>
                                        </p:attrNameLst>
                                      </p:cBhvr>
                                      <p:to>
                                        <p:strVal val="visible"/>
                                      </p:to>
                                    </p:set>
                                    <p:animEffect transition="in" filter="wipe(left)">
                                      <p:cBhvr>
                                        <p:cTn id="12" dur="500"/>
                                        <p:tgtEl>
                                          <p:spTgt spid="1484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8483"/>
                                        </p:tgtEl>
                                        <p:attrNameLst>
                                          <p:attrName>style.visibility</p:attrName>
                                        </p:attrNameLst>
                                      </p:cBhvr>
                                      <p:to>
                                        <p:strVal val="visible"/>
                                      </p:to>
                                    </p:set>
                                    <p:animEffect transition="in" filter="wipe(left)">
                                      <p:cBhvr>
                                        <p:cTn id="17" dur="500"/>
                                        <p:tgtEl>
                                          <p:spTgt spid="1484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8489"/>
                                        </p:tgtEl>
                                        <p:attrNameLst>
                                          <p:attrName>style.visibility</p:attrName>
                                        </p:attrNameLst>
                                      </p:cBhvr>
                                      <p:to>
                                        <p:strVal val="visible"/>
                                      </p:to>
                                    </p:set>
                                    <p:animEffect transition="in" filter="wipe(up)">
                                      <p:cBhvr>
                                        <p:cTn id="22" dur="500"/>
                                        <p:tgtEl>
                                          <p:spTgt spid="1484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484"/>
                                        </p:tgtEl>
                                        <p:attrNameLst>
                                          <p:attrName>style.visibility</p:attrName>
                                        </p:attrNameLst>
                                      </p:cBhvr>
                                      <p:to>
                                        <p:strVal val="visible"/>
                                      </p:to>
                                    </p:set>
                                    <p:animEffect transition="in" filter="wipe(left)">
                                      <p:cBhvr>
                                        <p:cTn id="27" dur="500"/>
                                        <p:tgtEl>
                                          <p:spTgt spid="1484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8487"/>
                                        </p:tgtEl>
                                        <p:attrNameLst>
                                          <p:attrName>style.visibility</p:attrName>
                                        </p:attrNameLst>
                                      </p:cBhvr>
                                      <p:to>
                                        <p:strVal val="visible"/>
                                      </p:to>
                                    </p:set>
                                    <p:animEffect transition="in" filter="wipe(down)">
                                      <p:cBhvr>
                                        <p:cTn id="32" dur="500"/>
                                        <p:tgtEl>
                                          <p:spTgt spid="1484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8485"/>
                                        </p:tgtEl>
                                        <p:attrNameLst>
                                          <p:attrName>style.visibility</p:attrName>
                                        </p:attrNameLst>
                                      </p:cBhvr>
                                      <p:to>
                                        <p:strVal val="visible"/>
                                      </p:to>
                                    </p:set>
                                    <p:animEffect transition="in" filter="wipe(left)">
                                      <p:cBhvr>
                                        <p:cTn id="37" dur="500"/>
                                        <p:tgtEl>
                                          <p:spTgt spid="1484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8488"/>
                                        </p:tgtEl>
                                        <p:attrNameLst>
                                          <p:attrName>style.visibility</p:attrName>
                                        </p:attrNameLst>
                                      </p:cBhvr>
                                      <p:to>
                                        <p:strVal val="visible"/>
                                      </p:to>
                                    </p:set>
                                    <p:animEffect transition="in" filter="wipe(down)">
                                      <p:cBhvr>
                                        <p:cTn id="42" dur="500"/>
                                        <p:tgtEl>
                                          <p:spTgt spid="1484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8494"/>
                                        </p:tgtEl>
                                        <p:attrNameLst>
                                          <p:attrName>style.visibility</p:attrName>
                                        </p:attrNameLst>
                                      </p:cBhvr>
                                      <p:to>
                                        <p:strVal val="visible"/>
                                      </p:to>
                                    </p:set>
                                    <p:animEffect transition="in" filter="wipe(left)">
                                      <p:cBhvr>
                                        <p:cTn id="47" dur="500"/>
                                        <p:tgtEl>
                                          <p:spTgt spid="1484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8495"/>
                                        </p:tgtEl>
                                        <p:attrNameLst>
                                          <p:attrName>style.visibility</p:attrName>
                                        </p:attrNameLst>
                                      </p:cBhvr>
                                      <p:to>
                                        <p:strVal val="visible"/>
                                      </p:to>
                                    </p:set>
                                    <p:animEffect transition="in" filter="wipe(up)">
                                      <p:cBhvr>
                                        <p:cTn id="52" dur="500"/>
                                        <p:tgtEl>
                                          <p:spTgt spid="148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build="p" autoUpdateAnimBg="0"/>
      <p:bldP spid="148487" grpId="0" animBg="1" autoUpdateAnimBg="0"/>
      <p:bldP spid="148488" grpId="0" animBg="1" autoUpdateAnimBg="0"/>
      <p:bldP spid="148489" grpId="0" animBg="1" autoUpdateAnimBg="0"/>
      <p:bldP spid="14849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09600" y="457200"/>
            <a:ext cx="3657600" cy="576263"/>
          </a:xfrm>
          <a:ln>
            <a:miter lim="800000"/>
          </a:ln>
        </p:spPr>
        <p:txBody>
          <a:bodyPr vert="horz" wrap="square" lIns="91440" tIns="45720" rIns="91440" bIns="45720" numCol="1" anchor="t" anchorCtr="0" compatLnSpc="1"/>
          <a:lstStyle/>
          <a:p>
            <a:pPr algn="l" eaLnBrk="1" hangingPunct="1">
              <a:defRPr/>
            </a:pPr>
            <a:r>
              <a:rPr lang="en-US" altLang="zh-CN" sz="2800" b="1" smtClean="0">
                <a:solidFill>
                  <a:srgbClr val="CC0000"/>
                </a:solidFill>
                <a:effectLst>
                  <a:outerShdw blurRad="38100" dist="38100" dir="2700000" algn="tl">
                    <a:srgbClr val="C0C0C0"/>
                  </a:outerShdw>
                </a:effectLst>
                <a:cs typeface="+mj-cs"/>
              </a:rPr>
              <a:t>1.</a:t>
            </a:r>
            <a:r>
              <a:rPr lang="en-US" altLang="zh-CN" sz="2800" b="1" smtClean="0">
                <a:solidFill>
                  <a:srgbClr val="CC0000"/>
                </a:solidFill>
                <a:effectLst>
                  <a:outerShdw blurRad="38100" dist="38100" dir="2700000" algn="tl">
                    <a:srgbClr val="C0C0C0"/>
                  </a:outerShdw>
                </a:effectLst>
                <a:latin typeface="宋体" panose="02010600030101010101" pitchFamily="2" charset="-122"/>
                <a:cs typeface="+mj-cs"/>
              </a:rPr>
              <a:t> </a:t>
            </a:r>
            <a:r>
              <a:rPr lang="zh-CN" altLang="en-US" sz="2800" b="1" smtClean="0">
                <a:solidFill>
                  <a:srgbClr val="CC0000"/>
                </a:solidFill>
                <a:effectLst>
                  <a:outerShdw blurRad="38100" dist="38100" dir="2700000" algn="tl">
                    <a:srgbClr val="C0C0C0"/>
                  </a:outerShdw>
                </a:effectLst>
                <a:latin typeface="宋体" panose="02010600030101010101" pitchFamily="2" charset="-122"/>
                <a:cs typeface="+mj-cs"/>
              </a:rPr>
              <a:t>降低放大倍数</a:t>
            </a:r>
          </a:p>
        </p:txBody>
      </p:sp>
      <p:sp>
        <p:nvSpPr>
          <p:cNvPr id="149511" name="Text Box 7" descr="40%"/>
          <p:cNvSpPr txBox="1">
            <a:spLocks noChangeArrowheads="1"/>
          </p:cNvSpPr>
          <p:nvPr/>
        </p:nvSpPr>
        <p:spPr bwMode="auto">
          <a:xfrm>
            <a:off x="3886200" y="2833688"/>
            <a:ext cx="4495800" cy="525462"/>
          </a:xfrm>
          <a:prstGeom prst="rect">
            <a:avLst/>
          </a:prstGeom>
          <a:pattFill prst="pct40">
            <a:fgClr>
              <a:srgbClr val="CCCCFF"/>
            </a:fgClr>
            <a:bgClr>
              <a:srgbClr val="FFFFFF"/>
            </a:bgClr>
          </a:patt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effectLst>
                  <a:outerShdw blurRad="38100" dist="38100" dir="2700000" algn="tl">
                    <a:srgbClr val="DDDDDD"/>
                  </a:outerShdw>
                </a:effectLst>
              </a:rPr>
              <a:t>  </a:t>
            </a:r>
            <a:r>
              <a:rPr lang="zh-CN" altLang="en-US" sz="2800" i="0">
                <a:solidFill>
                  <a:srgbClr val="FF0000"/>
                </a:solidFill>
                <a:effectLst>
                  <a:outerShdw blurRad="38100" dist="38100" dir="2700000" algn="tl">
                    <a:srgbClr val="DDDDDD"/>
                  </a:outerShdw>
                </a:effectLst>
              </a:rPr>
              <a:t>负反馈使放大倍数下降。</a:t>
            </a:r>
          </a:p>
        </p:txBody>
      </p:sp>
      <p:grpSp>
        <p:nvGrpSpPr>
          <p:cNvPr id="2" name="Group 8"/>
          <p:cNvGrpSpPr/>
          <p:nvPr/>
        </p:nvGrpSpPr>
        <p:grpSpPr bwMode="auto">
          <a:xfrm>
            <a:off x="838200" y="2760663"/>
            <a:ext cx="2763838" cy="636587"/>
            <a:chOff x="528" y="1739"/>
            <a:chExt cx="1741" cy="401"/>
          </a:xfrm>
        </p:grpSpPr>
        <p:sp>
          <p:nvSpPr>
            <p:cNvPr id="33806" name="Text Box 9"/>
            <p:cNvSpPr txBox="1">
              <a:spLocks noChangeArrowheads="1"/>
            </p:cNvSpPr>
            <p:nvPr/>
          </p:nvSpPr>
          <p:spPr bwMode="auto">
            <a:xfrm>
              <a:off x="528" y="1758"/>
              <a:ext cx="796" cy="331"/>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t>则有：</a:t>
              </a:r>
            </a:p>
          </p:txBody>
        </p:sp>
        <p:graphicFrame>
          <p:nvGraphicFramePr>
            <p:cNvPr id="33807" name="Object 10"/>
            <p:cNvGraphicFramePr>
              <a:graphicFrameLocks noChangeAspect="1"/>
            </p:cNvGraphicFramePr>
            <p:nvPr/>
          </p:nvGraphicFramePr>
          <p:xfrm>
            <a:off x="1249" y="1739"/>
            <a:ext cx="1020" cy="401"/>
          </p:xfrm>
          <a:graphic>
            <a:graphicData uri="http://schemas.openxmlformats.org/presentationml/2006/ole">
              <mc:AlternateContent xmlns:mc="http://schemas.openxmlformats.org/markup-compatibility/2006">
                <mc:Choice xmlns:v="urn:schemas-microsoft-com:vml" Requires="v">
                  <p:oleObj spid="_x0000_s34241" name="Equation" r:id="rId3" imgW="660400" imgH="254000" progId="Equation.3">
                    <p:embed/>
                  </p:oleObj>
                </mc:Choice>
                <mc:Fallback>
                  <p:oleObj name="Equation" r:id="rId3" imgW="660400" imgH="254000" progId="Equation.3">
                    <p:embed/>
                    <p:pic>
                      <p:nvPicPr>
                        <p:cNvPr id="0" name="图片 34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739"/>
                          <a:ext cx="1020" cy="401"/>
                        </a:xfrm>
                        <a:prstGeom prst="rect">
                          <a:avLst/>
                        </a:prstGeom>
                        <a:noFill/>
                        <a:ln>
                          <a:noFill/>
                        </a:ln>
                        <a:effectLst/>
                      </p:spPr>
                    </p:pic>
                  </p:oleObj>
                </mc:Fallback>
              </mc:AlternateContent>
            </a:graphicData>
          </a:graphic>
        </p:graphicFrame>
      </p:grpSp>
      <p:sp>
        <p:nvSpPr>
          <p:cNvPr id="149515" name="Text Box 11"/>
          <p:cNvSpPr txBox="1">
            <a:spLocks noChangeArrowheads="1"/>
          </p:cNvSpPr>
          <p:nvPr/>
        </p:nvSpPr>
        <p:spPr bwMode="auto">
          <a:xfrm>
            <a:off x="773044" y="3363943"/>
            <a:ext cx="3233875" cy="52540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i="0" dirty="0">
                <a:latin typeface="Times New Roman" panose="02020603050405020304"/>
                <a:ea typeface="+mn-ea"/>
                <a:cs typeface="Times New Roman" panose="02020603050405020304"/>
              </a:rPr>
              <a:t>(</a:t>
            </a:r>
            <a:r>
              <a:rPr lang="zh-CN" altLang="en-US" sz="2800" i="0" dirty="0">
                <a:latin typeface="Times New Roman" panose="02020603050405020304"/>
                <a:ea typeface="+mn-ea"/>
                <a:cs typeface="Times New Roman" panose="02020603050405020304"/>
              </a:rPr>
              <a:t>参见教材</a:t>
            </a:r>
            <a:r>
              <a:rPr lang="en-US" altLang="zh-CN" sz="2800" i="0" dirty="0">
                <a:latin typeface="Times New Roman" panose="02020603050405020304"/>
                <a:ea typeface="+mn-ea"/>
                <a:cs typeface="Times New Roman" panose="02020603050405020304"/>
              </a:rPr>
              <a:t>P59</a:t>
            </a:r>
            <a:r>
              <a:rPr lang="zh-CN" altLang="en-US" sz="2800" i="0" dirty="0">
                <a:latin typeface="Times New Roman" panose="02020603050405020304"/>
                <a:ea typeface="+mn-ea"/>
                <a:cs typeface="Times New Roman" panose="02020603050405020304"/>
              </a:rPr>
              <a:t>例题</a:t>
            </a:r>
            <a:r>
              <a:rPr lang="en-US" altLang="zh-CN" sz="2800" i="0" dirty="0">
                <a:latin typeface="Times New Roman" panose="02020603050405020304"/>
                <a:ea typeface="+mn-ea"/>
                <a:cs typeface="Times New Roman" panose="02020603050405020304"/>
              </a:rPr>
              <a:t>)</a:t>
            </a:r>
          </a:p>
        </p:txBody>
      </p:sp>
      <p:grpSp>
        <p:nvGrpSpPr>
          <p:cNvPr id="3" name="Group 12"/>
          <p:cNvGrpSpPr/>
          <p:nvPr/>
        </p:nvGrpSpPr>
        <p:grpSpPr bwMode="auto">
          <a:xfrm>
            <a:off x="762000" y="2011363"/>
            <a:ext cx="6961188" cy="588962"/>
            <a:chOff x="480" y="1267"/>
            <a:chExt cx="4385" cy="371"/>
          </a:xfrm>
        </p:grpSpPr>
        <p:graphicFrame>
          <p:nvGraphicFramePr>
            <p:cNvPr id="33803" name="Object 13"/>
            <p:cNvGraphicFramePr>
              <a:graphicFrameLocks noChangeAspect="1"/>
            </p:cNvGraphicFramePr>
            <p:nvPr/>
          </p:nvGraphicFramePr>
          <p:xfrm>
            <a:off x="1584" y="1296"/>
            <a:ext cx="762" cy="342"/>
          </p:xfrm>
          <a:graphic>
            <a:graphicData uri="http://schemas.openxmlformats.org/presentationml/2006/ole">
              <mc:AlternateContent xmlns:mc="http://schemas.openxmlformats.org/markup-compatibility/2006">
                <mc:Choice xmlns:v="urn:schemas-microsoft-com:vml" Requires="v">
                  <p:oleObj spid="_x0000_s34242" name="Equation" r:id="rId5" imgW="533400" imgH="241300" progId="Equation.3">
                    <p:embed/>
                  </p:oleObj>
                </mc:Choice>
                <mc:Fallback>
                  <p:oleObj name="Equation" r:id="rId5" imgW="533400" imgH="241300" progId="Equation.3">
                    <p:embed/>
                    <p:pic>
                      <p:nvPicPr>
                        <p:cNvPr id="0" name="图片 34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296"/>
                          <a:ext cx="762" cy="342"/>
                        </a:xfrm>
                        <a:prstGeom prst="rect">
                          <a:avLst/>
                        </a:prstGeom>
                        <a:noFill/>
                        <a:ln>
                          <a:noFill/>
                        </a:ln>
                        <a:effectLst/>
                      </p:spPr>
                    </p:pic>
                  </p:oleObj>
                </mc:Fallback>
              </mc:AlternateContent>
            </a:graphicData>
          </a:graphic>
        </p:graphicFrame>
        <p:sp>
          <p:nvSpPr>
            <p:cNvPr id="33804" name="Text Box 14"/>
            <p:cNvSpPr txBox="1">
              <a:spLocks noChangeArrowheads="1"/>
            </p:cNvSpPr>
            <p:nvPr/>
          </p:nvSpPr>
          <p:spPr bwMode="auto">
            <a:xfrm>
              <a:off x="2304" y="1296"/>
              <a:ext cx="2561" cy="331"/>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latin typeface="宋体" panose="02010600030101010101" pitchFamily="2" charset="-122"/>
                </a:rPr>
                <a:t>同相，所以</a:t>
              </a:r>
              <a:r>
                <a:rPr lang="zh-CN" altLang="en-US" sz="2800" i="0"/>
                <a:t> </a:t>
              </a:r>
              <a:r>
                <a:rPr lang="en-US" altLang="zh-CN" sz="2800" i="0"/>
                <a:t>AF </a:t>
              </a:r>
              <a:r>
                <a:rPr lang="zh-CN" altLang="en-US" sz="2800" i="0">
                  <a:latin typeface="宋体" panose="02010600030101010101" pitchFamily="2" charset="-122"/>
                </a:rPr>
                <a:t>是正实数</a:t>
              </a:r>
            </a:p>
          </p:txBody>
        </p:sp>
        <p:sp>
          <p:nvSpPr>
            <p:cNvPr id="33805" name="Text Box 15"/>
            <p:cNvSpPr txBox="1">
              <a:spLocks noChangeArrowheads="1"/>
            </p:cNvSpPr>
            <p:nvPr/>
          </p:nvSpPr>
          <p:spPr bwMode="auto">
            <a:xfrm>
              <a:off x="480" y="1267"/>
              <a:ext cx="182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latin typeface="宋体" panose="02010600030101010101" pitchFamily="2" charset="-122"/>
                </a:rPr>
                <a:t>负反馈时，</a:t>
              </a:r>
            </a:p>
          </p:txBody>
        </p:sp>
      </p:grpSp>
      <p:graphicFrame>
        <p:nvGraphicFramePr>
          <p:cNvPr id="149520" name="Object 16"/>
          <p:cNvGraphicFramePr>
            <a:graphicFrameLocks noChangeAspect="1"/>
          </p:cNvGraphicFramePr>
          <p:nvPr/>
        </p:nvGraphicFramePr>
        <p:xfrm>
          <a:off x="838200" y="990600"/>
          <a:ext cx="3398838" cy="908050"/>
        </p:xfrm>
        <a:graphic>
          <a:graphicData uri="http://schemas.openxmlformats.org/presentationml/2006/ole">
            <mc:AlternateContent xmlns:mc="http://schemas.openxmlformats.org/markup-compatibility/2006">
              <mc:Choice xmlns:v="urn:schemas-microsoft-com:vml" Requires="v">
                <p:oleObj spid="_x0000_s34243" name="公式" r:id="rId7" imgW="1905000" imgH="508000" progId="Equation.3">
                  <p:embed/>
                </p:oleObj>
              </mc:Choice>
              <mc:Fallback>
                <p:oleObj name="公式" r:id="rId7" imgW="1905000" imgH="508000" progId="Equation.3">
                  <p:embed/>
                  <p:pic>
                    <p:nvPicPr>
                      <p:cNvPr id="0" name="图片 34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990600"/>
                        <a:ext cx="3398838" cy="908050"/>
                      </a:xfrm>
                      <a:prstGeom prst="rect">
                        <a:avLst/>
                      </a:prstGeom>
                      <a:noFill/>
                      <a:ln>
                        <a:noFill/>
                      </a:ln>
                      <a:effectLst/>
                    </p:spPr>
                  </p:pic>
                </p:oleObj>
              </mc:Fallback>
            </mc:AlternateContent>
          </a:graphicData>
        </a:graphic>
      </p:graphicFrame>
      <p:graphicFrame>
        <p:nvGraphicFramePr>
          <p:cNvPr id="149521" name="Object 17"/>
          <p:cNvGraphicFramePr>
            <a:graphicFrameLocks noChangeAspect="1"/>
          </p:cNvGraphicFramePr>
          <p:nvPr/>
        </p:nvGraphicFramePr>
        <p:xfrm>
          <a:off x="4411663" y="890588"/>
          <a:ext cx="3208337" cy="1098550"/>
        </p:xfrm>
        <a:graphic>
          <a:graphicData uri="http://schemas.openxmlformats.org/presentationml/2006/ole">
            <mc:AlternateContent xmlns:mc="http://schemas.openxmlformats.org/markup-compatibility/2006">
              <mc:Choice xmlns:v="urn:schemas-microsoft-com:vml" Requires="v">
                <p:oleObj spid="_x0000_s34244" name="公式" r:id="rId9" imgW="1689100" imgH="520700" progId="Equation.3">
                  <p:embed/>
                </p:oleObj>
              </mc:Choice>
              <mc:Fallback>
                <p:oleObj name="公式" r:id="rId9" imgW="1689100" imgH="520700" progId="Equation.3">
                  <p:embed/>
                  <p:pic>
                    <p:nvPicPr>
                      <p:cNvPr id="0" name="图片 341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1663" y="890588"/>
                        <a:ext cx="3208337" cy="1098550"/>
                      </a:xfrm>
                      <a:prstGeom prst="rect">
                        <a:avLst/>
                      </a:prstGeom>
                      <a:noFill/>
                      <a:ln>
                        <a:noFill/>
                      </a:ln>
                      <a:effectLst/>
                    </p:spPr>
                  </p:pic>
                </p:oleObj>
              </mc:Fallback>
            </mc:AlternateContent>
          </a:graphicData>
        </a:graphic>
      </p:graphicFrame>
      <p:sp>
        <p:nvSpPr>
          <p:cNvPr id="149522" name="Text Box 18" descr="40%"/>
          <p:cNvSpPr txBox="1">
            <a:spLocks noChangeArrowheads="1"/>
          </p:cNvSpPr>
          <p:nvPr/>
        </p:nvSpPr>
        <p:spPr bwMode="auto">
          <a:xfrm>
            <a:off x="533400" y="3854450"/>
            <a:ext cx="8001000" cy="1117600"/>
          </a:xfrm>
          <a:prstGeom prst="rect">
            <a:avLst/>
          </a:prstGeom>
          <a:no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en-US" altLang="zh-CN" sz="2800" i="0" dirty="0">
                <a:solidFill>
                  <a:srgbClr val="000099"/>
                </a:solidFill>
                <a:effectLst>
                  <a:outerShdw blurRad="38100" dist="38100" dir="2700000" algn="tl">
                    <a:srgbClr val="DDDDDD"/>
                  </a:outerShdw>
                </a:effectLst>
              </a:rPr>
              <a:t>     | 1+AF|  </a:t>
            </a:r>
            <a:r>
              <a:rPr lang="zh-CN" altLang="en-US" sz="2800" i="0" dirty="0">
                <a:solidFill>
                  <a:srgbClr val="000099"/>
                </a:solidFill>
                <a:effectLst>
                  <a:outerShdw blurRad="38100" dist="38100" dir="2700000" algn="tl">
                    <a:srgbClr val="DDDDDD"/>
                  </a:outerShdw>
                </a:effectLst>
              </a:rPr>
              <a:t>称为反馈深度，其值愈大，负反馈作用愈强，</a:t>
            </a:r>
            <a:r>
              <a:rPr lang="en-US" altLang="zh-CN" sz="2800" i="0" dirty="0" err="1">
                <a:solidFill>
                  <a:srgbClr val="000099"/>
                </a:solidFill>
                <a:effectLst>
                  <a:outerShdw blurRad="38100" dist="38100" dir="2700000" algn="tl">
                    <a:srgbClr val="DDDDDD"/>
                  </a:outerShdw>
                </a:effectLst>
              </a:rPr>
              <a:t>A</a:t>
            </a:r>
            <a:r>
              <a:rPr lang="en-US" altLang="zh-CN" sz="2800" i="0" baseline="-25000" dirty="0" err="1">
                <a:solidFill>
                  <a:srgbClr val="000099"/>
                </a:solidFill>
                <a:effectLst>
                  <a:outerShdw blurRad="38100" dist="38100" dir="2700000" algn="tl">
                    <a:srgbClr val="DDDDDD"/>
                  </a:outerShdw>
                </a:effectLst>
              </a:rPr>
              <a:t>f</a:t>
            </a:r>
            <a:r>
              <a:rPr lang="zh-CN" altLang="en-US" sz="2800" i="0" dirty="0">
                <a:solidFill>
                  <a:srgbClr val="000099"/>
                </a:solidFill>
                <a:effectLst>
                  <a:outerShdw blurRad="38100" dist="38100" dir="2700000" algn="tl">
                    <a:srgbClr val="DDDDDD"/>
                  </a:outerShdw>
                </a:effectLst>
              </a:rPr>
              <a:t>也就愈小。</a:t>
            </a:r>
          </a:p>
        </p:txBody>
      </p:sp>
      <p:sp>
        <p:nvSpPr>
          <p:cNvPr id="149523" name="Text Box 19" descr="40%"/>
          <p:cNvSpPr txBox="1">
            <a:spLocks noChangeArrowheads="1"/>
          </p:cNvSpPr>
          <p:nvPr/>
        </p:nvSpPr>
        <p:spPr bwMode="auto">
          <a:xfrm>
            <a:off x="609600" y="4902200"/>
            <a:ext cx="8001000" cy="1117600"/>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lnSpc>
                <a:spcPct val="120000"/>
              </a:lnSpc>
              <a:spcBef>
                <a:spcPct val="50000"/>
              </a:spcBef>
            </a:pPr>
            <a:r>
              <a:rPr lang="en-US" altLang="zh-CN" sz="2800" i="0"/>
              <a:t>     </a:t>
            </a:r>
            <a:r>
              <a:rPr lang="zh-CN" altLang="en-US" sz="2800" i="0"/>
              <a:t>射极输出器、不带旁路电容的共射放大电路的电压放大倍数较低就是因为电路中引入了负反馈。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520"/>
                                        </p:tgtEl>
                                        <p:attrNameLst>
                                          <p:attrName>style.visibility</p:attrName>
                                        </p:attrNameLst>
                                      </p:cBhvr>
                                      <p:to>
                                        <p:strVal val="visible"/>
                                      </p:to>
                                    </p:set>
                                    <p:animEffect transition="in" filter="wipe(left)">
                                      <p:cBhvr>
                                        <p:cTn id="7" dur="500"/>
                                        <p:tgtEl>
                                          <p:spTgt spid="149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521"/>
                                        </p:tgtEl>
                                        <p:attrNameLst>
                                          <p:attrName>style.visibility</p:attrName>
                                        </p:attrNameLst>
                                      </p:cBhvr>
                                      <p:to>
                                        <p:strVal val="visible"/>
                                      </p:to>
                                    </p:set>
                                    <p:animEffect transition="in" filter="wipe(left)">
                                      <p:cBhvr>
                                        <p:cTn id="12" dur="500"/>
                                        <p:tgtEl>
                                          <p:spTgt spid="1495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9511"/>
                                        </p:tgtEl>
                                        <p:attrNameLst>
                                          <p:attrName>style.visibility</p:attrName>
                                        </p:attrNameLst>
                                      </p:cBhvr>
                                      <p:to>
                                        <p:strVal val="visible"/>
                                      </p:to>
                                    </p:set>
                                    <p:animEffect transition="in" filter="wipe(left)">
                                      <p:cBhvr>
                                        <p:cTn id="27" dur="500"/>
                                        <p:tgtEl>
                                          <p:spTgt spid="1495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9515"/>
                                        </p:tgtEl>
                                        <p:attrNameLst>
                                          <p:attrName>style.visibility</p:attrName>
                                        </p:attrNameLst>
                                      </p:cBhvr>
                                      <p:to>
                                        <p:strVal val="visible"/>
                                      </p:to>
                                    </p:set>
                                    <p:animEffect transition="in" filter="wipe(left)">
                                      <p:cBhvr>
                                        <p:cTn id="32" dur="500"/>
                                        <p:tgtEl>
                                          <p:spTgt spid="1495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9522"/>
                                        </p:tgtEl>
                                        <p:attrNameLst>
                                          <p:attrName>style.visibility</p:attrName>
                                        </p:attrNameLst>
                                      </p:cBhvr>
                                      <p:to>
                                        <p:strVal val="visible"/>
                                      </p:to>
                                    </p:set>
                                    <p:animEffect transition="in" filter="wipe(left)">
                                      <p:cBhvr>
                                        <p:cTn id="37" dur="500"/>
                                        <p:tgtEl>
                                          <p:spTgt spid="1495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9523"/>
                                        </p:tgtEl>
                                        <p:attrNameLst>
                                          <p:attrName>style.visibility</p:attrName>
                                        </p:attrNameLst>
                                      </p:cBhvr>
                                      <p:to>
                                        <p:strVal val="visible"/>
                                      </p:to>
                                    </p:set>
                                    <p:animEffect transition="in" filter="wipe(left)">
                                      <p:cBhvr>
                                        <p:cTn id="42"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animBg="1" autoUpdateAnimBg="0"/>
      <p:bldP spid="149515" grpId="0" autoUpdateAnimBg="0"/>
      <p:bldP spid="149522" grpId="0" autoUpdateAnimBg="0"/>
      <p:bldP spid="14952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bwMode="auto">
          <a:xfrm>
            <a:off x="685800" y="503238"/>
            <a:ext cx="5257800" cy="6858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2.</a:t>
            </a:r>
            <a:r>
              <a:rPr lang="zh-CN" altLang="en-US"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提高放大倍数的稳定性</a:t>
            </a:r>
          </a:p>
        </p:txBody>
      </p:sp>
      <p:graphicFrame>
        <p:nvGraphicFramePr>
          <p:cNvPr id="34819" name="Object 7"/>
          <p:cNvGraphicFramePr>
            <a:graphicFrameLocks noChangeAspect="1"/>
          </p:cNvGraphicFramePr>
          <p:nvPr/>
        </p:nvGraphicFramePr>
        <p:xfrm>
          <a:off x="976313" y="1136650"/>
          <a:ext cx="2071687" cy="966788"/>
        </p:xfrm>
        <a:graphic>
          <a:graphicData uri="http://schemas.openxmlformats.org/presentationml/2006/ole">
            <mc:AlternateContent xmlns:mc="http://schemas.openxmlformats.org/markup-compatibility/2006">
              <mc:Choice xmlns:v="urn:schemas-microsoft-com:vml" Requires="v">
                <p:oleObj spid="_x0000_s35153" name="公式" r:id="rId3" imgW="1181100" imgH="508000" progId="Equation.3">
                  <p:embed/>
                </p:oleObj>
              </mc:Choice>
              <mc:Fallback>
                <p:oleObj name="公式" r:id="rId3" imgW="1181100" imgH="508000" progId="Equation.3">
                  <p:embed/>
                  <p:pic>
                    <p:nvPicPr>
                      <p:cNvPr id="0" name="图片 350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1136650"/>
                        <a:ext cx="2071687" cy="966788"/>
                      </a:xfrm>
                      <a:prstGeom prst="rect">
                        <a:avLst/>
                      </a:prstGeom>
                      <a:noFill/>
                      <a:ln>
                        <a:noFill/>
                      </a:ln>
                      <a:effectLst/>
                    </p:spPr>
                  </p:pic>
                </p:oleObj>
              </mc:Fallback>
            </mc:AlternateContent>
          </a:graphicData>
        </a:graphic>
      </p:graphicFrame>
      <p:graphicFrame>
        <p:nvGraphicFramePr>
          <p:cNvPr id="150536" name="Object 8"/>
          <p:cNvGraphicFramePr>
            <a:graphicFrameLocks noChangeAspect="1"/>
          </p:cNvGraphicFramePr>
          <p:nvPr/>
        </p:nvGraphicFramePr>
        <p:xfrm>
          <a:off x="4303713" y="1062038"/>
          <a:ext cx="3240087" cy="1139825"/>
        </p:xfrm>
        <a:graphic>
          <a:graphicData uri="http://schemas.openxmlformats.org/presentationml/2006/ole">
            <mc:AlternateContent xmlns:mc="http://schemas.openxmlformats.org/markup-compatibility/2006">
              <mc:Choice xmlns:v="urn:schemas-microsoft-com:vml" Requires="v">
                <p:oleObj spid="_x0000_s35154" name="Equation" r:id="rId5" imgW="1739900" imgH="558800" progId="Equation.3">
                  <p:embed/>
                </p:oleObj>
              </mc:Choice>
              <mc:Fallback>
                <p:oleObj name="Equation" r:id="rId5" imgW="1739900" imgH="558800" progId="Equation.3">
                  <p:embed/>
                  <p:pic>
                    <p:nvPicPr>
                      <p:cNvPr id="0" name="图片 350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713" y="1062038"/>
                        <a:ext cx="3240087" cy="1139825"/>
                      </a:xfrm>
                      <a:prstGeom prst="rect">
                        <a:avLst/>
                      </a:prstGeom>
                      <a:noFill/>
                      <a:ln>
                        <a:noFill/>
                      </a:ln>
                      <a:effectLst/>
                    </p:spPr>
                  </p:pic>
                </p:oleObj>
              </mc:Fallback>
            </mc:AlternateContent>
          </a:graphicData>
        </a:graphic>
      </p:graphicFrame>
      <p:sp>
        <p:nvSpPr>
          <p:cNvPr id="150537" name="Text Box 9" descr="40%"/>
          <p:cNvSpPr txBox="1">
            <a:spLocks noChangeArrowheads="1"/>
          </p:cNvSpPr>
          <p:nvPr/>
        </p:nvSpPr>
        <p:spPr bwMode="auto">
          <a:xfrm>
            <a:off x="949325" y="2301875"/>
            <a:ext cx="6313488" cy="525463"/>
          </a:xfrm>
          <a:prstGeom prst="rect">
            <a:avLst/>
          </a:prstGeom>
          <a:pattFill prst="pct40">
            <a:fgClr>
              <a:srgbClr val="FFCCCC"/>
            </a:fgClr>
            <a:bgClr>
              <a:srgbClr val="FFFFFF"/>
            </a:bgClr>
          </a:pattFill>
          <a:ln w="38100">
            <a:noFill/>
            <a:miter lim="800000"/>
          </a:ln>
          <a:effectLst/>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FF0000"/>
                </a:solidFill>
                <a:effectLst>
                  <a:outerShdw blurRad="38100" dist="38100" dir="2700000" algn="tl">
                    <a:srgbClr val="DDDDDD"/>
                  </a:outerShdw>
                </a:effectLst>
              </a:rPr>
              <a:t>引入负反馈使放大倍数的稳定性提高。</a:t>
            </a:r>
          </a:p>
        </p:txBody>
      </p:sp>
      <p:sp>
        <p:nvSpPr>
          <p:cNvPr id="150538" name="Text Box 10" descr="40%"/>
          <p:cNvSpPr txBox="1">
            <a:spLocks noChangeArrowheads="1"/>
          </p:cNvSpPr>
          <p:nvPr/>
        </p:nvSpPr>
        <p:spPr bwMode="auto">
          <a:xfrm>
            <a:off x="304800" y="3017838"/>
            <a:ext cx="8874125" cy="525462"/>
          </a:xfrm>
          <a:prstGeom prst="rect">
            <a:avLst/>
          </a:prstGeom>
          <a:pattFill prst="pct40">
            <a:fgClr>
              <a:srgbClr val="00CCFF"/>
            </a:fgClr>
            <a:bgClr>
              <a:srgbClr val="FFFFFF"/>
            </a:bgClr>
          </a:pattFill>
          <a:ln w="38100">
            <a:noFill/>
            <a:miter lim="800000"/>
          </a:ln>
          <a:effectLst/>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effectLst>
                  <a:outerShdw blurRad="38100" dist="38100" dir="2700000" algn="tl">
                    <a:srgbClr val="DDDDDD"/>
                  </a:outerShdw>
                </a:effectLst>
              </a:rPr>
              <a:t>放大倍数下降至</a:t>
            </a:r>
            <a:r>
              <a:rPr lang="en-US" altLang="zh-CN" sz="2800" i="0">
                <a:solidFill>
                  <a:srgbClr val="000099"/>
                </a:solidFill>
                <a:effectLst>
                  <a:outerShdw blurRad="38100" dist="38100" dir="2700000" algn="tl">
                    <a:srgbClr val="DDDDDD"/>
                  </a:outerShdw>
                </a:effectLst>
              </a:rPr>
              <a:t>1</a:t>
            </a:r>
            <a:r>
              <a:rPr lang="en-US" altLang="zh-CN" sz="2800" i="0">
                <a:solidFill>
                  <a:srgbClr val="000099"/>
                </a:solidFill>
                <a:effectLst>
                  <a:outerShdw blurRad="38100" dist="38100" dir="2700000" algn="tl">
                    <a:srgbClr val="DDDDDD"/>
                  </a:outerShdw>
                </a:effectLst>
                <a:cs typeface="Times New Roman" panose="02020603050405020304" charset="0"/>
              </a:rPr>
              <a:t>/(</a:t>
            </a:r>
            <a:r>
              <a:rPr lang="en-US" altLang="zh-CN" sz="2800" i="0">
                <a:solidFill>
                  <a:srgbClr val="000099"/>
                </a:solidFill>
                <a:effectLst>
                  <a:outerShdw blurRad="38100" dist="38100" dir="2700000" algn="tl">
                    <a:srgbClr val="DDDDDD"/>
                  </a:outerShdw>
                </a:effectLst>
              </a:rPr>
              <a:t>1+|AF|)</a:t>
            </a:r>
            <a:r>
              <a:rPr lang="zh-CN" altLang="en-US" sz="2800" i="0">
                <a:solidFill>
                  <a:srgbClr val="000099"/>
                </a:solidFill>
                <a:effectLst>
                  <a:outerShdw blurRad="38100" dist="38100" dir="2700000" algn="tl">
                    <a:srgbClr val="DDDDDD"/>
                  </a:outerShdw>
                </a:effectLst>
              </a:rPr>
              <a:t>倍，其稳定性提高</a:t>
            </a:r>
            <a:r>
              <a:rPr lang="en-US" altLang="zh-CN" sz="2800" i="0">
                <a:solidFill>
                  <a:srgbClr val="000099"/>
                </a:solidFill>
                <a:effectLst>
                  <a:outerShdw blurRad="38100" dist="38100" dir="2700000" algn="tl">
                    <a:srgbClr val="DDDDDD"/>
                  </a:outerShdw>
                </a:effectLst>
              </a:rPr>
              <a:t>1+|AF|</a:t>
            </a:r>
            <a:r>
              <a:rPr lang="zh-CN" altLang="en-US" sz="2800" i="0">
                <a:solidFill>
                  <a:srgbClr val="000099"/>
                </a:solidFill>
                <a:effectLst>
                  <a:outerShdw blurRad="38100" dist="38100" dir="2700000" algn="tl">
                    <a:srgbClr val="DDDDDD"/>
                  </a:outerShdw>
                </a:effectLst>
              </a:rPr>
              <a:t>倍。</a:t>
            </a:r>
          </a:p>
        </p:txBody>
      </p:sp>
      <p:sp>
        <p:nvSpPr>
          <p:cNvPr id="150539" name="Text Box 11"/>
          <p:cNvSpPr txBox="1">
            <a:spLocks noChangeArrowheads="1"/>
          </p:cNvSpPr>
          <p:nvPr/>
        </p:nvSpPr>
        <p:spPr bwMode="auto">
          <a:xfrm>
            <a:off x="533400" y="3703638"/>
            <a:ext cx="6186488" cy="525462"/>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t>若</a:t>
            </a:r>
            <a:r>
              <a:rPr lang="en-US" altLang="zh-CN" sz="2800" i="0"/>
              <a:t>|AF| &gt;&gt;1</a:t>
            </a:r>
            <a:r>
              <a:rPr lang="zh-CN" altLang="en-US" sz="2800" i="0"/>
              <a:t>，称为</a:t>
            </a:r>
            <a:r>
              <a:rPr lang="zh-CN" altLang="en-US" sz="2800" i="0">
                <a:solidFill>
                  <a:srgbClr val="FF3300"/>
                </a:solidFill>
              </a:rPr>
              <a:t>深度负反馈</a:t>
            </a:r>
            <a:r>
              <a:rPr lang="zh-CN" altLang="en-US" sz="2800" i="0"/>
              <a:t>，此时：</a:t>
            </a:r>
          </a:p>
        </p:txBody>
      </p:sp>
      <p:sp>
        <p:nvSpPr>
          <p:cNvPr id="150540" name="Text Box 12" descr="40%"/>
          <p:cNvSpPr txBox="1">
            <a:spLocks noChangeArrowheads="1"/>
          </p:cNvSpPr>
          <p:nvPr/>
        </p:nvSpPr>
        <p:spPr bwMode="auto">
          <a:xfrm>
            <a:off x="3733800" y="4389438"/>
            <a:ext cx="4343400" cy="1387475"/>
          </a:xfrm>
          <a:prstGeom prst="rect">
            <a:avLst/>
          </a:prstGeom>
          <a:pattFill prst="pct40">
            <a:fgClr>
              <a:srgbClr val="CCCCFF"/>
            </a:fgClr>
            <a:bgClr>
              <a:srgbClr val="FFFFFF"/>
            </a:bgClr>
          </a:pattFill>
          <a:ln w="38100">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olidFill>
                  <a:srgbClr val="FF0000"/>
                </a:solidFill>
                <a:effectLst>
                  <a:outerShdw blurRad="38100" dist="38100" dir="2700000" algn="tl">
                    <a:srgbClr val="DDDDDD"/>
                  </a:outerShdw>
                </a:effectLst>
                <a:latin typeface="宋体" panose="02010600030101010101" pitchFamily="2" charset="-122"/>
              </a:rPr>
              <a:t>    </a:t>
            </a:r>
            <a:r>
              <a:rPr lang="zh-CN" altLang="en-US" sz="2800" i="0">
                <a:solidFill>
                  <a:srgbClr val="FF0000"/>
                </a:solidFill>
                <a:effectLst>
                  <a:outerShdw blurRad="38100" dist="38100" dir="2700000" algn="tl">
                    <a:srgbClr val="DDDDDD"/>
                  </a:outerShdw>
                </a:effectLst>
                <a:latin typeface="宋体" panose="02010600030101010101" pitchFamily="2" charset="-122"/>
              </a:rPr>
              <a:t>在深度负反馈的情况下，闭环放大倍数仅与反馈电路的参数有关。</a:t>
            </a:r>
          </a:p>
        </p:txBody>
      </p:sp>
      <p:graphicFrame>
        <p:nvGraphicFramePr>
          <p:cNvPr id="150541" name="Object 13"/>
          <p:cNvGraphicFramePr>
            <a:graphicFrameLocks noChangeAspect="1"/>
          </p:cNvGraphicFramePr>
          <p:nvPr/>
        </p:nvGraphicFramePr>
        <p:xfrm>
          <a:off x="1676400" y="4527550"/>
          <a:ext cx="1295400" cy="1004888"/>
        </p:xfrm>
        <a:graphic>
          <a:graphicData uri="http://schemas.openxmlformats.org/presentationml/2006/ole">
            <mc:AlternateContent xmlns:mc="http://schemas.openxmlformats.org/markup-compatibility/2006">
              <mc:Choice xmlns:v="urn:schemas-microsoft-com:vml" Requires="v">
                <p:oleObj spid="_x0000_s35155" name="公式" r:id="rId7" imgW="673100" imgH="508000" progId="Equation.3">
                  <p:embed/>
                </p:oleObj>
              </mc:Choice>
              <mc:Fallback>
                <p:oleObj name="公式" r:id="rId7" imgW="673100" imgH="508000" progId="Equation.3">
                  <p:embed/>
                  <p:pic>
                    <p:nvPicPr>
                      <p:cNvPr id="0" name="图片 350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527550"/>
                        <a:ext cx="1295400" cy="10048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0536"/>
                                        </p:tgtEl>
                                        <p:attrNameLst>
                                          <p:attrName>style.visibility</p:attrName>
                                        </p:attrNameLst>
                                      </p:cBhvr>
                                      <p:to>
                                        <p:strVal val="visible"/>
                                      </p:to>
                                    </p:set>
                                    <p:animEffect transition="in" filter="wipe(left)">
                                      <p:cBhvr>
                                        <p:cTn id="7" dur="500"/>
                                        <p:tgtEl>
                                          <p:spTgt spid="1505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7"/>
                                        </p:tgtEl>
                                        <p:attrNameLst>
                                          <p:attrName>style.visibility</p:attrName>
                                        </p:attrNameLst>
                                      </p:cBhvr>
                                      <p:to>
                                        <p:strVal val="visible"/>
                                      </p:to>
                                    </p:set>
                                    <p:animEffect transition="in" filter="wipe(left)">
                                      <p:cBhvr>
                                        <p:cTn id="12" dur="500"/>
                                        <p:tgtEl>
                                          <p:spTgt spid="1505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8"/>
                                        </p:tgtEl>
                                        <p:attrNameLst>
                                          <p:attrName>style.visibility</p:attrName>
                                        </p:attrNameLst>
                                      </p:cBhvr>
                                      <p:to>
                                        <p:strVal val="visible"/>
                                      </p:to>
                                    </p:set>
                                    <p:animEffect transition="in" filter="wipe(left)">
                                      <p:cBhvr>
                                        <p:cTn id="17" dur="500"/>
                                        <p:tgtEl>
                                          <p:spTgt spid="1505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9"/>
                                        </p:tgtEl>
                                        <p:attrNameLst>
                                          <p:attrName>style.visibility</p:attrName>
                                        </p:attrNameLst>
                                      </p:cBhvr>
                                      <p:to>
                                        <p:strVal val="visible"/>
                                      </p:to>
                                    </p:set>
                                    <p:animEffect transition="in" filter="wipe(left)">
                                      <p:cBhvr>
                                        <p:cTn id="22" dur="500"/>
                                        <p:tgtEl>
                                          <p:spTgt spid="1505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0541"/>
                                        </p:tgtEl>
                                        <p:attrNameLst>
                                          <p:attrName>style.visibility</p:attrName>
                                        </p:attrNameLst>
                                      </p:cBhvr>
                                      <p:to>
                                        <p:strVal val="visible"/>
                                      </p:to>
                                    </p:set>
                                    <p:animEffect transition="in" filter="wipe(left)">
                                      <p:cBhvr>
                                        <p:cTn id="27" dur="500"/>
                                        <p:tgtEl>
                                          <p:spTgt spid="1505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0540"/>
                                        </p:tgtEl>
                                        <p:attrNameLst>
                                          <p:attrName>style.visibility</p:attrName>
                                        </p:attrNameLst>
                                      </p:cBhvr>
                                      <p:to>
                                        <p:strVal val="visible"/>
                                      </p:to>
                                    </p:set>
                                    <p:animEffect transition="in" filter="dissolve">
                                      <p:cBhvr>
                                        <p:cTn id="32" dur="500"/>
                                        <p:tgtEl>
                                          <p:spTgt spid="15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7" grpId="0" animBg="1" autoUpdateAnimBg="0"/>
      <p:bldP spid="150538" grpId="0" animBg="1" autoUpdateAnimBg="0"/>
      <p:bldP spid="150539" grpId="0" autoUpdateAnimBg="0"/>
      <p:bldP spid="15054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09600" y="617538"/>
            <a:ext cx="46482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latin typeface="宋体" panose="02010600030101010101" pitchFamily="2" charset="-122"/>
              </a:rPr>
              <a:t>例</a:t>
            </a:r>
            <a:r>
              <a:rPr lang="zh-CN" altLang="en-US" sz="2800" i="0" dirty="0"/>
              <a:t>：</a:t>
            </a:r>
            <a:r>
              <a:rPr lang="en-US" altLang="zh-CN" sz="2800" i="0" dirty="0"/>
              <a:t>|A|=300</a:t>
            </a:r>
            <a:r>
              <a:rPr lang="zh-CN" altLang="en-US" sz="2800" i="0" dirty="0"/>
              <a:t>，</a:t>
            </a:r>
            <a:r>
              <a:rPr lang="en-US" altLang="zh-CN" sz="2800" i="0" dirty="0"/>
              <a:t>|F|=0.01</a:t>
            </a:r>
            <a:r>
              <a:rPr lang="zh-CN" altLang="en-US" sz="2800" i="0" dirty="0">
                <a:latin typeface="宋体" panose="02010600030101010101" pitchFamily="2" charset="-122"/>
              </a:rPr>
              <a:t>。</a:t>
            </a:r>
          </a:p>
        </p:txBody>
      </p:sp>
      <p:graphicFrame>
        <p:nvGraphicFramePr>
          <p:cNvPr id="151555" name="Object 3"/>
          <p:cNvGraphicFramePr>
            <a:graphicFrameLocks noChangeAspect="1"/>
          </p:cNvGraphicFramePr>
          <p:nvPr/>
        </p:nvGraphicFramePr>
        <p:xfrm>
          <a:off x="727075" y="1074738"/>
          <a:ext cx="5691188" cy="1254125"/>
        </p:xfrm>
        <a:graphic>
          <a:graphicData uri="http://schemas.openxmlformats.org/presentationml/2006/ole">
            <mc:AlternateContent xmlns:mc="http://schemas.openxmlformats.org/markup-compatibility/2006">
              <mc:Choice xmlns:v="urn:schemas-microsoft-com:vml" Requires="v">
                <p:oleObj spid="_x0000_s36289" name="公式" r:id="rId3" imgW="2414270" imgH="530225" progId="Equation.3">
                  <p:embed/>
                </p:oleObj>
              </mc:Choice>
              <mc:Fallback>
                <p:oleObj name="公式" r:id="rId3" imgW="2414270" imgH="530225" progId="Equation.3">
                  <p:embed/>
                  <p:pic>
                    <p:nvPicPr>
                      <p:cNvPr id="0" name="图片 36200"/>
                      <p:cNvPicPr>
                        <a:picLocks noChangeAspect="1" noChangeArrowheads="1"/>
                      </p:cNvPicPr>
                      <p:nvPr/>
                    </p:nvPicPr>
                    <p:blipFill>
                      <a:blip r:embed="rId4"/>
                      <a:srcRect/>
                      <a:stretch>
                        <a:fillRect/>
                      </a:stretch>
                    </p:blipFill>
                    <p:spPr bwMode="auto">
                      <a:xfrm>
                        <a:off x="727075" y="1074738"/>
                        <a:ext cx="5691188" cy="1254125"/>
                      </a:xfrm>
                      <a:prstGeom prst="rect">
                        <a:avLst/>
                      </a:prstGeom>
                      <a:noFill/>
                      <a:ln>
                        <a:noFill/>
                      </a:ln>
                      <a:effectLst/>
                    </p:spPr>
                  </p:pic>
                </p:oleObj>
              </mc:Fallback>
            </mc:AlternateContent>
          </a:graphicData>
        </a:graphic>
      </p:graphicFrame>
      <p:graphicFrame>
        <p:nvGraphicFramePr>
          <p:cNvPr id="151556" name="Object 4"/>
          <p:cNvGraphicFramePr>
            <a:graphicFrameLocks noChangeAspect="1"/>
          </p:cNvGraphicFramePr>
          <p:nvPr/>
        </p:nvGraphicFramePr>
        <p:xfrm>
          <a:off x="701657" y="2308225"/>
          <a:ext cx="2559085" cy="1343025"/>
        </p:xfrm>
        <a:graphic>
          <a:graphicData uri="http://schemas.openxmlformats.org/presentationml/2006/ole">
            <mc:AlternateContent xmlns:mc="http://schemas.openxmlformats.org/markup-compatibility/2006">
              <mc:Choice xmlns:v="urn:schemas-microsoft-com:vml" Requires="v">
                <p:oleObj spid="_x0000_s36290" name="公式" r:id="rId5" imgW="987425" imgH="530225" progId="Equation.3">
                  <p:embed/>
                </p:oleObj>
              </mc:Choice>
              <mc:Fallback>
                <p:oleObj name="公式" r:id="rId5" imgW="987425" imgH="530225" progId="Equation.3">
                  <p:embed/>
                  <p:pic>
                    <p:nvPicPr>
                      <p:cNvPr id="0" name="图片 36201"/>
                      <p:cNvPicPr>
                        <a:picLocks noChangeAspect="1" noChangeArrowheads="1"/>
                      </p:cNvPicPr>
                      <p:nvPr/>
                    </p:nvPicPr>
                    <p:blipFill>
                      <a:blip r:embed="rId6"/>
                      <a:srcRect/>
                      <a:stretch>
                        <a:fillRect/>
                      </a:stretch>
                    </p:blipFill>
                    <p:spPr bwMode="auto">
                      <a:xfrm>
                        <a:off x="701657" y="2308225"/>
                        <a:ext cx="2559085" cy="1343025"/>
                      </a:xfrm>
                      <a:prstGeom prst="rect">
                        <a:avLst/>
                      </a:prstGeom>
                      <a:noFill/>
                      <a:ln>
                        <a:noFill/>
                      </a:ln>
                      <a:effectLst/>
                    </p:spPr>
                  </p:pic>
                </p:oleObj>
              </mc:Fallback>
            </mc:AlternateContent>
          </a:graphicData>
        </a:graphic>
      </p:graphicFrame>
      <p:graphicFrame>
        <p:nvGraphicFramePr>
          <p:cNvPr id="151557" name="Object 5"/>
          <p:cNvGraphicFramePr>
            <a:graphicFrameLocks noChangeAspect="1"/>
          </p:cNvGraphicFramePr>
          <p:nvPr/>
        </p:nvGraphicFramePr>
        <p:xfrm>
          <a:off x="1981200" y="4732338"/>
          <a:ext cx="5410200" cy="1058862"/>
        </p:xfrm>
        <a:graphic>
          <a:graphicData uri="http://schemas.openxmlformats.org/presentationml/2006/ole">
            <mc:AlternateContent xmlns:mc="http://schemas.openxmlformats.org/markup-compatibility/2006">
              <mc:Choice xmlns:v="urn:schemas-microsoft-com:vml" Requires="v">
                <p:oleObj spid="_x0000_s36291" name="Equation" r:id="rId7" imgW="2667000" imgH="457200" progId="Equation.3">
                  <p:embed/>
                </p:oleObj>
              </mc:Choice>
              <mc:Fallback>
                <p:oleObj name="Equation" r:id="rId7" imgW="2667000" imgH="457200" progId="Equation.3">
                  <p:embed/>
                  <p:pic>
                    <p:nvPicPr>
                      <p:cNvPr id="0" name="图片 362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732338"/>
                        <a:ext cx="5410200" cy="1058862"/>
                      </a:xfrm>
                      <a:prstGeom prst="rect">
                        <a:avLst/>
                      </a:prstGeom>
                      <a:noFill/>
                      <a:ln>
                        <a:noFill/>
                      </a:ln>
                      <a:effectLst/>
                    </p:spPr>
                  </p:pic>
                </p:oleObj>
              </mc:Fallback>
            </mc:AlternateContent>
          </a:graphicData>
        </a:graphic>
      </p:graphicFrame>
      <p:graphicFrame>
        <p:nvGraphicFramePr>
          <p:cNvPr id="151558" name="Object 6"/>
          <p:cNvGraphicFramePr>
            <a:graphicFrameLocks noChangeAspect="1"/>
          </p:cNvGraphicFramePr>
          <p:nvPr/>
        </p:nvGraphicFramePr>
        <p:xfrm>
          <a:off x="760413" y="3435350"/>
          <a:ext cx="3795712" cy="1303338"/>
        </p:xfrm>
        <a:graphic>
          <a:graphicData uri="http://schemas.openxmlformats.org/presentationml/2006/ole">
            <mc:AlternateContent xmlns:mc="http://schemas.openxmlformats.org/markup-compatibility/2006">
              <mc:Choice xmlns:v="urn:schemas-microsoft-com:vml" Requires="v">
                <p:oleObj spid="_x0000_s36292" name="公式" r:id="rId9" imgW="1545590" imgH="530225" progId="Equation.3">
                  <p:embed/>
                </p:oleObj>
              </mc:Choice>
              <mc:Fallback>
                <p:oleObj name="公式" r:id="rId9" imgW="1545590" imgH="530225" progId="Equation.3">
                  <p:embed/>
                  <p:pic>
                    <p:nvPicPr>
                      <p:cNvPr id="0" name="图片 36203"/>
                      <p:cNvPicPr>
                        <a:picLocks noChangeAspect="1" noChangeArrowheads="1"/>
                      </p:cNvPicPr>
                      <p:nvPr/>
                    </p:nvPicPr>
                    <p:blipFill>
                      <a:blip r:embed="rId10"/>
                      <a:srcRect/>
                      <a:stretch>
                        <a:fillRect/>
                      </a:stretch>
                    </p:blipFill>
                    <p:spPr bwMode="auto">
                      <a:xfrm>
                        <a:off x="760413" y="3435350"/>
                        <a:ext cx="3795712" cy="1303338"/>
                      </a:xfrm>
                      <a:prstGeom prst="rect">
                        <a:avLst/>
                      </a:prstGeom>
                      <a:noFill/>
                      <a:ln>
                        <a:noFill/>
                      </a:ln>
                      <a:effectLst/>
                    </p:spPr>
                  </p:pic>
                </p:oleObj>
              </mc:Fallback>
            </mc:AlternateContent>
          </a:graphicData>
        </a:graphic>
      </p:graphicFrame>
      <p:grpSp>
        <p:nvGrpSpPr>
          <p:cNvPr id="2" name="Group 7"/>
          <p:cNvGrpSpPr/>
          <p:nvPr/>
        </p:nvGrpSpPr>
        <p:grpSpPr bwMode="auto">
          <a:xfrm>
            <a:off x="7010400" y="2979738"/>
            <a:ext cx="1828800" cy="1752600"/>
            <a:chOff x="4320" y="1728"/>
            <a:chExt cx="1152" cy="1104"/>
          </a:xfrm>
        </p:grpSpPr>
        <p:sp>
          <p:nvSpPr>
            <p:cNvPr id="35848" name="AutoShape 8"/>
            <p:cNvSpPr>
              <a:spLocks noChangeArrowheads="1"/>
            </p:cNvSpPr>
            <p:nvPr/>
          </p:nvSpPr>
          <p:spPr bwMode="auto">
            <a:xfrm>
              <a:off x="4896" y="1728"/>
              <a:ext cx="576" cy="672"/>
            </a:xfrm>
            <a:prstGeom prst="star4">
              <a:avLst>
                <a:gd name="adj" fmla="val 12500"/>
              </a:avLst>
            </a:prstGeom>
            <a:gradFill rotWithShape="0">
              <a:gsLst>
                <a:gs pos="0">
                  <a:srgbClr val="FFFFFF"/>
                </a:gs>
                <a:gs pos="100000">
                  <a:srgbClr val="6699FF"/>
                </a:gs>
              </a:gsLst>
              <a:path path="shape">
                <a:fillToRect l="50000" t="50000" r="50000" b="50000"/>
              </a:path>
            </a:gradFill>
            <a:ln w="0" cap="sq">
              <a:solidFill>
                <a:srgbClr val="6699FF"/>
              </a:solidFill>
              <a:miter lim="800000"/>
              <a:headEnd type="none" w="sm" len="sm"/>
              <a:tailEnd type="none" w="sm" len="sm"/>
            </a:ln>
          </p:spPr>
          <p:txBody>
            <a:bodyPr wrap="none" anchor="ctr"/>
            <a:lstStyle/>
            <a:p>
              <a:endParaRPr lang="zh-CN" altLang="en-US">
                <a:latin typeface="Times New Roman" panose="02020603050405020304" charset="0"/>
              </a:endParaRPr>
            </a:p>
          </p:txBody>
        </p:sp>
        <p:sp>
          <p:nvSpPr>
            <p:cNvPr id="35849" name="AutoShape 9"/>
            <p:cNvSpPr>
              <a:spLocks noChangeArrowheads="1"/>
            </p:cNvSpPr>
            <p:nvPr/>
          </p:nvSpPr>
          <p:spPr bwMode="auto">
            <a:xfrm>
              <a:off x="4320" y="2352"/>
              <a:ext cx="480" cy="480"/>
            </a:xfrm>
            <a:prstGeom prst="star4">
              <a:avLst>
                <a:gd name="adj" fmla="val 12500"/>
              </a:avLst>
            </a:prstGeom>
            <a:gradFill rotWithShape="0">
              <a:gsLst>
                <a:gs pos="0">
                  <a:srgbClr val="FFFFFF"/>
                </a:gs>
                <a:gs pos="100000">
                  <a:srgbClr val="6699FF"/>
                </a:gs>
              </a:gsLst>
              <a:path path="shape">
                <a:fillToRect l="50000" t="50000" r="50000" b="50000"/>
              </a:path>
            </a:gradFill>
            <a:ln w="0" cap="sq">
              <a:solidFill>
                <a:srgbClr val="6699FF"/>
              </a:solidFill>
              <a:miter lim="800000"/>
              <a:headEnd type="none" w="sm" len="sm"/>
              <a:tailEnd type="none" w="sm" len="sm"/>
            </a:ln>
          </p:spPr>
          <p:txBody>
            <a:bodyPr wrap="none" anchor="ctr"/>
            <a:lstStyle/>
            <a:p>
              <a:endParaRPr lang="zh-CN" altLang="en-US">
                <a:latin typeface="Times New Roman" panose="02020603050405020304"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left)">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wipe(left)">
                                      <p:cBhvr>
                                        <p:cTn id="12" dur="500"/>
                                        <p:tgtEl>
                                          <p:spTgt spid="151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1557"/>
                                        </p:tgtEl>
                                        <p:attrNameLst>
                                          <p:attrName>style.visibility</p:attrName>
                                        </p:attrNameLst>
                                      </p:cBhvr>
                                      <p:to>
                                        <p:strVal val="visible"/>
                                      </p:to>
                                    </p:set>
                                    <p:animEffect transition="in" filter="wipe(left)">
                                      <p:cBhvr>
                                        <p:cTn id="27"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xfrm>
            <a:off x="685800" y="457200"/>
            <a:ext cx="3810000" cy="609600"/>
          </a:xfrm>
          <a:ln>
            <a:miter lim="800000"/>
          </a:ln>
        </p:spPr>
        <p:txBody>
          <a:bodyPr vert="horz" wrap="square" lIns="91440" tIns="45720" rIns="91440" bIns="45720" numCol="1" anchor="t" anchorCtr="0" compatLnSpc="1"/>
          <a:lstStyle/>
          <a:p>
            <a:pPr algn="l" eaLnBrk="1" hangingPunct="1">
              <a:defRPr/>
            </a:pPr>
            <a:r>
              <a:rPr lang="en-US" altLang="zh-CN" sz="2800" b="1" dirty="0" smtClean="0">
                <a:solidFill>
                  <a:srgbClr val="CC0000"/>
                </a:solidFill>
                <a:effectLst>
                  <a:outerShdw blurRad="38100" dist="38100" dir="2700000" algn="tl">
                    <a:srgbClr val="C0C0C0"/>
                  </a:outerShdw>
                </a:effectLst>
                <a:latin typeface="Times New Roman" panose="02020603050405020304"/>
                <a:ea typeface="+mn-ea"/>
                <a:cs typeface="Times New Roman" panose="02020603050405020304"/>
              </a:rPr>
              <a:t>3. </a:t>
            </a:r>
            <a:r>
              <a:rPr lang="zh-CN" altLang="en-US" sz="2800" b="1" dirty="0" smtClean="0">
                <a:solidFill>
                  <a:srgbClr val="CC0000"/>
                </a:solidFill>
                <a:effectLst>
                  <a:outerShdw blurRad="38100" dist="38100" dir="2700000" algn="tl">
                    <a:srgbClr val="C0C0C0"/>
                  </a:outerShdw>
                </a:effectLst>
                <a:latin typeface="Times New Roman" panose="02020603050405020304"/>
                <a:ea typeface="+mn-ea"/>
                <a:cs typeface="Times New Roman" panose="02020603050405020304"/>
              </a:rPr>
              <a:t>改善波形失真</a:t>
            </a:r>
          </a:p>
        </p:txBody>
      </p:sp>
      <p:grpSp>
        <p:nvGrpSpPr>
          <p:cNvPr id="2" name="Group 3"/>
          <p:cNvGrpSpPr/>
          <p:nvPr/>
        </p:nvGrpSpPr>
        <p:grpSpPr bwMode="auto">
          <a:xfrm>
            <a:off x="2714625" y="1238251"/>
            <a:ext cx="3295650" cy="838201"/>
            <a:chOff x="1710" y="893"/>
            <a:chExt cx="2076" cy="528"/>
          </a:xfrm>
        </p:grpSpPr>
        <p:sp>
          <p:nvSpPr>
            <p:cNvPr id="36932" name="Rectangle 4" descr="30%"/>
            <p:cNvSpPr>
              <a:spLocks noChangeArrowheads="1"/>
            </p:cNvSpPr>
            <p:nvPr/>
          </p:nvSpPr>
          <p:spPr bwMode="auto">
            <a:xfrm>
              <a:off x="2214" y="893"/>
              <a:ext cx="1068" cy="528"/>
            </a:xfrm>
            <a:prstGeom prst="rect">
              <a:avLst/>
            </a:prstGeom>
            <a:pattFill prst="pct30">
              <a:fgClr>
                <a:schemeClr val="accent1"/>
              </a:fgClr>
              <a:bgClr>
                <a:srgbClr val="FFFFFF"/>
              </a:bgClr>
            </a:pattFill>
            <a:ln w="38100">
              <a:solidFill>
                <a:srgbClr val="3399FF"/>
              </a:solidFill>
              <a:miter lim="800000"/>
            </a:ln>
          </p:spPr>
          <p:txBody>
            <a:bodyPr wrap="none" lIns="90000" tIns="46800" rIns="90000" bIns="46800" anchor="ctr">
              <a:spAutoFit/>
            </a:bodyPr>
            <a:lstStyle/>
            <a:p>
              <a:endParaRPr lang="zh-CN" altLang="en-US">
                <a:latin typeface="Times New Roman" panose="02020603050405020304" charset="0"/>
              </a:endParaRPr>
            </a:p>
          </p:txBody>
        </p:sp>
        <p:sp>
          <p:nvSpPr>
            <p:cNvPr id="36933" name="Text Box 5" descr="30%"/>
            <p:cNvSpPr txBox="1">
              <a:spLocks noChangeArrowheads="1"/>
            </p:cNvSpPr>
            <p:nvPr/>
          </p:nvSpPr>
          <p:spPr bwMode="auto">
            <a:xfrm>
              <a:off x="2586" y="953"/>
              <a:ext cx="299" cy="365"/>
            </a:xfrm>
            <a:prstGeom prst="rect">
              <a:avLst/>
            </a:prstGeom>
            <a:pattFill prst="pct30">
              <a:fgClr>
                <a:schemeClr val="accent1"/>
              </a:fgClr>
              <a:bgClr>
                <a:srgbClr val="FFFFFF"/>
              </a:bgClr>
            </a:patt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A</a:t>
              </a:r>
            </a:p>
          </p:txBody>
        </p:sp>
        <p:sp>
          <p:nvSpPr>
            <p:cNvPr id="36934" name="Line 6" descr="30%"/>
            <p:cNvSpPr>
              <a:spLocks noChangeShapeType="1"/>
            </p:cNvSpPr>
            <p:nvPr/>
          </p:nvSpPr>
          <p:spPr bwMode="auto">
            <a:xfrm>
              <a:off x="1710" y="1157"/>
              <a:ext cx="504" cy="0"/>
            </a:xfrm>
            <a:prstGeom prst="line">
              <a:avLst/>
            </a:prstGeom>
            <a:noFill/>
            <a:ln w="38100">
              <a:solidFill>
                <a:srgbClr val="FF33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6935" name="Line 7" descr="30%"/>
            <p:cNvSpPr>
              <a:spLocks noChangeShapeType="1"/>
            </p:cNvSpPr>
            <p:nvPr/>
          </p:nvSpPr>
          <p:spPr bwMode="auto">
            <a:xfrm>
              <a:off x="3282" y="1157"/>
              <a:ext cx="504" cy="0"/>
            </a:xfrm>
            <a:prstGeom prst="line">
              <a:avLst/>
            </a:prstGeom>
            <a:noFill/>
            <a:ln w="38100">
              <a:solidFill>
                <a:srgbClr val="FF33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grpSp>
      <p:grpSp>
        <p:nvGrpSpPr>
          <p:cNvPr id="3" name="Group 8"/>
          <p:cNvGrpSpPr/>
          <p:nvPr/>
        </p:nvGrpSpPr>
        <p:grpSpPr bwMode="auto">
          <a:xfrm>
            <a:off x="914400" y="1295400"/>
            <a:ext cx="1714500" cy="804863"/>
            <a:chOff x="549" y="996"/>
            <a:chExt cx="1080" cy="507"/>
          </a:xfrm>
        </p:grpSpPr>
        <p:grpSp>
          <p:nvGrpSpPr>
            <p:cNvPr id="36926" name="Group 9"/>
            <p:cNvGrpSpPr/>
            <p:nvPr/>
          </p:nvGrpSpPr>
          <p:grpSpPr bwMode="auto">
            <a:xfrm>
              <a:off x="873" y="1137"/>
              <a:ext cx="756" cy="366"/>
              <a:chOff x="1512" y="1389"/>
              <a:chExt cx="756" cy="366"/>
            </a:xfrm>
          </p:grpSpPr>
          <p:sp>
            <p:nvSpPr>
              <p:cNvPr id="36928" name="Line 10"/>
              <p:cNvSpPr>
                <a:spLocks noChangeShapeType="1"/>
              </p:cNvSpPr>
              <p:nvPr/>
            </p:nvSpPr>
            <p:spPr bwMode="auto">
              <a:xfrm>
                <a:off x="1512" y="1566"/>
                <a:ext cx="756" cy="0"/>
              </a:xfrm>
              <a:prstGeom prst="line">
                <a:avLst/>
              </a:prstGeom>
              <a:noFill/>
              <a:ln w="28575">
                <a:solidFill>
                  <a:srgbClr val="0000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grpSp>
            <p:nvGrpSpPr>
              <p:cNvPr id="36929" name="Group 11"/>
              <p:cNvGrpSpPr/>
              <p:nvPr/>
            </p:nvGrpSpPr>
            <p:grpSpPr bwMode="auto">
              <a:xfrm>
                <a:off x="1605" y="1389"/>
                <a:ext cx="360" cy="366"/>
                <a:chOff x="2013" y="2553"/>
                <a:chExt cx="360" cy="366"/>
              </a:xfrm>
            </p:grpSpPr>
            <p:sp>
              <p:nvSpPr>
                <p:cNvPr id="36930" name="Freeform 12"/>
                <p:cNvSpPr/>
                <p:nvPr/>
              </p:nvSpPr>
              <p:spPr bwMode="auto">
                <a:xfrm>
                  <a:off x="2013" y="2553"/>
                  <a:ext cx="180" cy="192"/>
                </a:xfrm>
                <a:custGeom>
                  <a:avLst/>
                  <a:gdLst>
                    <a:gd name="T0" fmla="*/ 0 w 180"/>
                    <a:gd name="T1" fmla="*/ 180 h 192"/>
                    <a:gd name="T2" fmla="*/ 39 w 180"/>
                    <a:gd name="T3" fmla="*/ 78 h 192"/>
                    <a:gd name="T4" fmla="*/ 24 w 180"/>
                    <a:gd name="T5" fmla="*/ 126 h 192"/>
                    <a:gd name="T6" fmla="*/ 63 w 180"/>
                    <a:gd name="T7" fmla="*/ 18 h 192"/>
                    <a:gd name="T8" fmla="*/ 111 w 180"/>
                    <a:gd name="T9" fmla="*/ 15 h 192"/>
                    <a:gd name="T10" fmla="*/ 141 w 180"/>
                    <a:gd name="T11" fmla="*/ 75 h 192"/>
                    <a:gd name="T12" fmla="*/ 159 w 180"/>
                    <a:gd name="T13" fmla="*/ 126 h 192"/>
                    <a:gd name="T14" fmla="*/ 180 w 180"/>
                    <a:gd name="T15" fmla="*/ 192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wrap="none" lIns="90000" tIns="46800" rIns="90000" bIns="46800" anchor="ctr">
                  <a:spAutoFit/>
                </a:bodyPr>
                <a:lstStyle/>
                <a:p>
                  <a:endParaRPr lang="zh-CN" altLang="en-US">
                    <a:latin typeface="Times New Roman" panose="02020603050405020304" charset="0"/>
                  </a:endParaRPr>
                </a:p>
              </p:txBody>
            </p:sp>
            <p:sp>
              <p:nvSpPr>
                <p:cNvPr id="36931" name="Freeform 13"/>
                <p:cNvSpPr/>
                <p:nvPr/>
              </p:nvSpPr>
              <p:spPr bwMode="auto">
                <a:xfrm flipV="1">
                  <a:off x="2193" y="2727"/>
                  <a:ext cx="180" cy="192"/>
                </a:xfrm>
                <a:custGeom>
                  <a:avLst/>
                  <a:gdLst>
                    <a:gd name="T0" fmla="*/ 0 w 180"/>
                    <a:gd name="T1" fmla="*/ 180 h 192"/>
                    <a:gd name="T2" fmla="*/ 39 w 180"/>
                    <a:gd name="T3" fmla="*/ 78 h 192"/>
                    <a:gd name="T4" fmla="*/ 24 w 180"/>
                    <a:gd name="T5" fmla="*/ 126 h 192"/>
                    <a:gd name="T6" fmla="*/ 63 w 180"/>
                    <a:gd name="T7" fmla="*/ 18 h 192"/>
                    <a:gd name="T8" fmla="*/ 111 w 180"/>
                    <a:gd name="T9" fmla="*/ 15 h 192"/>
                    <a:gd name="T10" fmla="*/ 141 w 180"/>
                    <a:gd name="T11" fmla="*/ 75 h 192"/>
                    <a:gd name="T12" fmla="*/ 159 w 180"/>
                    <a:gd name="T13" fmla="*/ 126 h 192"/>
                    <a:gd name="T14" fmla="*/ 180 w 180"/>
                    <a:gd name="T15" fmla="*/ 192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wrap="none" lIns="90000" tIns="46800" rIns="90000" bIns="46800" anchor="ctr">
                  <a:spAutoFit/>
                </a:bodyPr>
                <a:lstStyle/>
                <a:p>
                  <a:endParaRPr lang="zh-CN" altLang="en-US">
                    <a:latin typeface="Times New Roman" panose="02020603050405020304" charset="0"/>
                  </a:endParaRPr>
                </a:p>
              </p:txBody>
            </p:sp>
          </p:grpSp>
        </p:grpSp>
        <p:sp>
          <p:nvSpPr>
            <p:cNvPr id="36927" name="Text Box 14"/>
            <p:cNvSpPr txBox="1">
              <a:spLocks noChangeArrowheads="1"/>
            </p:cNvSpPr>
            <p:nvPr/>
          </p:nvSpPr>
          <p:spPr bwMode="auto">
            <a:xfrm>
              <a:off x="549" y="996"/>
              <a:ext cx="303"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u</a:t>
              </a:r>
              <a:r>
                <a:rPr lang="en-US" altLang="zh-CN" sz="3200" baseline="-25000">
                  <a:ea typeface="楷体_GB2312" charset="0"/>
                  <a:cs typeface="楷体_GB2312" charset="0"/>
                </a:rPr>
                <a:t>i</a:t>
              </a:r>
              <a:endParaRPr lang="en-US" altLang="zh-CN" sz="3200">
                <a:ea typeface="楷体_GB2312" charset="0"/>
                <a:cs typeface="楷体_GB2312" charset="0"/>
              </a:endParaRPr>
            </a:p>
          </p:txBody>
        </p:sp>
      </p:grpSp>
      <p:grpSp>
        <p:nvGrpSpPr>
          <p:cNvPr id="6" name="Group 15"/>
          <p:cNvGrpSpPr/>
          <p:nvPr/>
        </p:nvGrpSpPr>
        <p:grpSpPr bwMode="auto">
          <a:xfrm>
            <a:off x="1481138" y="3529013"/>
            <a:ext cx="1333500" cy="696912"/>
            <a:chOff x="936" y="2899"/>
            <a:chExt cx="840" cy="439"/>
          </a:xfrm>
        </p:grpSpPr>
        <p:sp>
          <p:nvSpPr>
            <p:cNvPr id="36922" name="Freeform 16"/>
            <p:cNvSpPr/>
            <p:nvPr/>
          </p:nvSpPr>
          <p:spPr bwMode="auto">
            <a:xfrm flipV="1">
              <a:off x="1440" y="3264"/>
              <a:ext cx="192" cy="74"/>
            </a:xfrm>
            <a:custGeom>
              <a:avLst/>
              <a:gdLst>
                <a:gd name="T0" fmla="*/ 0 w 180"/>
                <a:gd name="T1" fmla="*/ 10 h 192"/>
                <a:gd name="T2" fmla="*/ 48 w 180"/>
                <a:gd name="T3" fmla="*/ 5 h 192"/>
                <a:gd name="T4" fmla="*/ 30 w 180"/>
                <a:gd name="T5" fmla="*/ 7 h 192"/>
                <a:gd name="T6" fmla="*/ 76 w 180"/>
                <a:gd name="T7" fmla="*/ 1 h 192"/>
                <a:gd name="T8" fmla="*/ 134 w 180"/>
                <a:gd name="T9" fmla="*/ 1 h 192"/>
                <a:gd name="T10" fmla="*/ 171 w 180"/>
                <a:gd name="T11" fmla="*/ 4 h 192"/>
                <a:gd name="T12" fmla="*/ 193 w 180"/>
                <a:gd name="T13" fmla="*/ 7 h 192"/>
                <a:gd name="T14" fmla="*/ 219 w 180"/>
                <a:gd name="T15" fmla="*/ 11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lIns="90000" tIns="46800" rIns="90000" bIns="46800" anchor="ctr">
              <a:spAutoFit/>
            </a:bodyPr>
            <a:lstStyle/>
            <a:p>
              <a:endParaRPr lang="zh-CN" altLang="en-US">
                <a:latin typeface="Times New Roman" panose="02020603050405020304" charset="0"/>
              </a:endParaRPr>
            </a:p>
          </p:txBody>
        </p:sp>
        <p:sp>
          <p:nvSpPr>
            <p:cNvPr id="36923" name="Freeform 17"/>
            <p:cNvSpPr/>
            <p:nvPr/>
          </p:nvSpPr>
          <p:spPr bwMode="auto">
            <a:xfrm>
              <a:off x="1248" y="3157"/>
              <a:ext cx="192" cy="107"/>
            </a:xfrm>
            <a:custGeom>
              <a:avLst/>
              <a:gdLst>
                <a:gd name="T0" fmla="*/ 0 w 180"/>
                <a:gd name="T1" fmla="*/ 31 h 192"/>
                <a:gd name="T2" fmla="*/ 48 w 180"/>
                <a:gd name="T3" fmla="*/ 13 h 192"/>
                <a:gd name="T4" fmla="*/ 30 w 180"/>
                <a:gd name="T5" fmla="*/ 22 h 192"/>
                <a:gd name="T6" fmla="*/ 76 w 180"/>
                <a:gd name="T7" fmla="*/ 3 h 192"/>
                <a:gd name="T8" fmla="*/ 134 w 180"/>
                <a:gd name="T9" fmla="*/ 2 h 192"/>
                <a:gd name="T10" fmla="*/ 171 w 180"/>
                <a:gd name="T11" fmla="*/ 13 h 192"/>
                <a:gd name="T12" fmla="*/ 193 w 180"/>
                <a:gd name="T13" fmla="*/ 22 h 192"/>
                <a:gd name="T14" fmla="*/ 219 w 180"/>
                <a:gd name="T15" fmla="*/ 33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lIns="90000" tIns="46800" rIns="90000" bIns="46800" anchor="ctr">
              <a:spAutoFit/>
            </a:bodyPr>
            <a:lstStyle/>
            <a:p>
              <a:endParaRPr lang="zh-CN" altLang="en-US">
                <a:latin typeface="Times New Roman" panose="02020603050405020304" charset="0"/>
              </a:endParaRPr>
            </a:p>
          </p:txBody>
        </p:sp>
        <p:sp>
          <p:nvSpPr>
            <p:cNvPr id="36924" name="Line 18"/>
            <p:cNvSpPr>
              <a:spLocks noChangeShapeType="1"/>
            </p:cNvSpPr>
            <p:nvPr/>
          </p:nvSpPr>
          <p:spPr bwMode="auto">
            <a:xfrm flipV="1">
              <a:off x="1188" y="3264"/>
              <a:ext cx="588" cy="0"/>
            </a:xfrm>
            <a:prstGeom prst="line">
              <a:avLst/>
            </a:prstGeom>
            <a:noFill/>
            <a:ln w="28575">
              <a:solidFill>
                <a:srgbClr val="000000"/>
              </a:solidFill>
              <a:round/>
              <a:tailEnd type="triangle" w="med" len="med"/>
            </a:ln>
          </p:spPr>
          <p:txBody>
            <a:bodyPr lIns="90000" tIns="46800" rIns="90000" bIns="46800" anchor="ctr">
              <a:spAutoFit/>
            </a:bodyPr>
            <a:lstStyle/>
            <a:p>
              <a:endParaRPr lang="zh-CN" altLang="en-US">
                <a:latin typeface="Times New Roman" panose="02020603050405020304" charset="0"/>
              </a:endParaRPr>
            </a:p>
          </p:txBody>
        </p:sp>
        <p:sp>
          <p:nvSpPr>
            <p:cNvPr id="36925" name="Text Box 19"/>
            <p:cNvSpPr txBox="1">
              <a:spLocks noChangeArrowheads="1"/>
            </p:cNvSpPr>
            <p:nvPr/>
          </p:nvSpPr>
          <p:spPr bwMode="auto">
            <a:xfrm>
              <a:off x="936" y="2899"/>
              <a:ext cx="312"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u</a:t>
              </a:r>
              <a:r>
                <a:rPr lang="en-US" altLang="zh-CN" sz="3200" baseline="-25000">
                  <a:ea typeface="楷体_GB2312" charset="0"/>
                  <a:cs typeface="楷体_GB2312" charset="0"/>
                </a:rPr>
                <a:t>f</a:t>
              </a:r>
              <a:endParaRPr lang="en-US" altLang="zh-CN" sz="3200">
                <a:ea typeface="楷体_GB2312" charset="0"/>
                <a:cs typeface="楷体_GB2312" charset="0"/>
              </a:endParaRPr>
            </a:p>
          </p:txBody>
        </p:sp>
      </p:grpSp>
      <p:grpSp>
        <p:nvGrpSpPr>
          <p:cNvPr id="7" name="Group 20"/>
          <p:cNvGrpSpPr/>
          <p:nvPr/>
        </p:nvGrpSpPr>
        <p:grpSpPr bwMode="auto">
          <a:xfrm>
            <a:off x="3154363" y="2057404"/>
            <a:ext cx="955675" cy="1104901"/>
            <a:chOff x="2038" y="2138"/>
            <a:chExt cx="602" cy="696"/>
          </a:xfrm>
        </p:grpSpPr>
        <p:grpSp>
          <p:nvGrpSpPr>
            <p:cNvPr id="36916" name="Group 21"/>
            <p:cNvGrpSpPr/>
            <p:nvPr/>
          </p:nvGrpSpPr>
          <p:grpSpPr bwMode="auto">
            <a:xfrm>
              <a:off x="2064" y="2499"/>
              <a:ext cx="576" cy="335"/>
              <a:chOff x="2064" y="2499"/>
              <a:chExt cx="576" cy="335"/>
            </a:xfrm>
          </p:grpSpPr>
          <p:sp>
            <p:nvSpPr>
              <p:cNvPr id="36918" name="Line 22"/>
              <p:cNvSpPr>
                <a:spLocks noChangeShapeType="1"/>
              </p:cNvSpPr>
              <p:nvPr/>
            </p:nvSpPr>
            <p:spPr bwMode="auto">
              <a:xfrm>
                <a:off x="2064" y="2640"/>
                <a:ext cx="576" cy="4"/>
              </a:xfrm>
              <a:prstGeom prst="line">
                <a:avLst/>
              </a:prstGeom>
              <a:noFill/>
              <a:ln w="28575">
                <a:solidFill>
                  <a:srgbClr val="000000"/>
                </a:solidFill>
                <a:round/>
                <a:tailEnd type="triangle" w="med" len="med"/>
              </a:ln>
            </p:spPr>
            <p:txBody>
              <a:bodyPr lIns="90000" tIns="46800" rIns="90000" bIns="46800" anchor="ctr">
                <a:spAutoFit/>
              </a:bodyPr>
              <a:lstStyle/>
              <a:p>
                <a:endParaRPr lang="zh-CN" altLang="en-US">
                  <a:latin typeface="Times New Roman" panose="02020603050405020304" charset="0"/>
                </a:endParaRPr>
              </a:p>
            </p:txBody>
          </p:sp>
          <p:grpSp>
            <p:nvGrpSpPr>
              <p:cNvPr id="36919" name="Group 23"/>
              <p:cNvGrpSpPr/>
              <p:nvPr/>
            </p:nvGrpSpPr>
            <p:grpSpPr bwMode="auto">
              <a:xfrm>
                <a:off x="2112" y="2499"/>
                <a:ext cx="360" cy="335"/>
                <a:chOff x="2208" y="2334"/>
                <a:chExt cx="360" cy="257"/>
              </a:xfrm>
            </p:grpSpPr>
            <p:sp>
              <p:nvSpPr>
                <p:cNvPr id="36920" name="Freeform 24"/>
                <p:cNvSpPr/>
                <p:nvPr/>
              </p:nvSpPr>
              <p:spPr bwMode="auto">
                <a:xfrm>
                  <a:off x="2208" y="2334"/>
                  <a:ext cx="180" cy="137"/>
                </a:xfrm>
                <a:custGeom>
                  <a:avLst/>
                  <a:gdLst>
                    <a:gd name="T0" fmla="*/ 0 w 180"/>
                    <a:gd name="T1" fmla="*/ 65 h 192"/>
                    <a:gd name="T2" fmla="*/ 39 w 180"/>
                    <a:gd name="T3" fmla="*/ 29 h 192"/>
                    <a:gd name="T4" fmla="*/ 24 w 180"/>
                    <a:gd name="T5" fmla="*/ 46 h 192"/>
                    <a:gd name="T6" fmla="*/ 63 w 180"/>
                    <a:gd name="T7" fmla="*/ 6 h 192"/>
                    <a:gd name="T8" fmla="*/ 111 w 180"/>
                    <a:gd name="T9" fmla="*/ 6 h 192"/>
                    <a:gd name="T10" fmla="*/ 141 w 180"/>
                    <a:gd name="T11" fmla="*/ 28 h 192"/>
                    <a:gd name="T12" fmla="*/ 159 w 180"/>
                    <a:gd name="T13" fmla="*/ 46 h 192"/>
                    <a:gd name="T14" fmla="*/ 180 w 180"/>
                    <a:gd name="T15" fmla="*/ 70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wrap="none" lIns="90000" tIns="46800" rIns="90000" bIns="46800" anchor="ctr">
                  <a:spAutoFit/>
                </a:bodyPr>
                <a:lstStyle/>
                <a:p>
                  <a:endParaRPr lang="zh-CN" altLang="en-US">
                    <a:latin typeface="Times New Roman" panose="02020603050405020304" charset="0"/>
                  </a:endParaRPr>
                </a:p>
              </p:txBody>
            </p:sp>
            <p:sp>
              <p:nvSpPr>
                <p:cNvPr id="36921" name="Freeform 25"/>
                <p:cNvSpPr/>
                <p:nvPr/>
              </p:nvSpPr>
              <p:spPr bwMode="auto">
                <a:xfrm flipV="1">
                  <a:off x="2388" y="2457"/>
                  <a:ext cx="180" cy="134"/>
                </a:xfrm>
                <a:custGeom>
                  <a:avLst/>
                  <a:gdLst>
                    <a:gd name="T0" fmla="*/ 0 w 180"/>
                    <a:gd name="T1" fmla="*/ 61 h 192"/>
                    <a:gd name="T2" fmla="*/ 39 w 180"/>
                    <a:gd name="T3" fmla="*/ 27 h 192"/>
                    <a:gd name="T4" fmla="*/ 24 w 180"/>
                    <a:gd name="T5" fmla="*/ 43 h 192"/>
                    <a:gd name="T6" fmla="*/ 63 w 180"/>
                    <a:gd name="T7" fmla="*/ 6 h 192"/>
                    <a:gd name="T8" fmla="*/ 111 w 180"/>
                    <a:gd name="T9" fmla="*/ 5 h 192"/>
                    <a:gd name="T10" fmla="*/ 141 w 180"/>
                    <a:gd name="T11" fmla="*/ 25 h 192"/>
                    <a:gd name="T12" fmla="*/ 159 w 180"/>
                    <a:gd name="T13" fmla="*/ 43 h 192"/>
                    <a:gd name="T14" fmla="*/ 180 w 180"/>
                    <a:gd name="T15" fmla="*/ 66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lIns="90000" tIns="46800" rIns="90000" bIns="46800" anchor="ctr">
                  <a:spAutoFit/>
                </a:bodyPr>
                <a:lstStyle/>
                <a:p>
                  <a:endParaRPr lang="zh-CN" altLang="en-US">
                    <a:latin typeface="Times New Roman" panose="02020603050405020304" charset="0"/>
                  </a:endParaRPr>
                </a:p>
              </p:txBody>
            </p:sp>
          </p:grpSp>
        </p:grpSp>
        <p:sp>
          <p:nvSpPr>
            <p:cNvPr id="36917" name="Text Box 26"/>
            <p:cNvSpPr txBox="1">
              <a:spLocks noChangeArrowheads="1"/>
            </p:cNvSpPr>
            <p:nvPr/>
          </p:nvSpPr>
          <p:spPr bwMode="auto">
            <a:xfrm>
              <a:off x="2038" y="2138"/>
              <a:ext cx="349"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u</a:t>
              </a:r>
              <a:r>
                <a:rPr lang="en-US" altLang="zh-CN" sz="3200" baseline="-25000">
                  <a:ea typeface="楷体_GB2312" charset="0"/>
                  <a:cs typeface="楷体_GB2312" charset="0"/>
                </a:rPr>
                <a:t>d</a:t>
              </a:r>
              <a:endParaRPr lang="en-US" altLang="zh-CN" sz="3200">
                <a:ea typeface="楷体_GB2312" charset="0"/>
                <a:cs typeface="楷体_GB2312" charset="0"/>
              </a:endParaRPr>
            </a:p>
          </p:txBody>
        </p:sp>
      </p:grpSp>
      <p:sp>
        <p:nvSpPr>
          <p:cNvPr id="152603" name="Text Box 27" descr="40%"/>
          <p:cNvSpPr txBox="1">
            <a:spLocks noChangeArrowheads="1"/>
          </p:cNvSpPr>
          <p:nvPr/>
        </p:nvSpPr>
        <p:spPr bwMode="auto">
          <a:xfrm>
            <a:off x="6529388" y="700088"/>
            <a:ext cx="1624012" cy="525462"/>
          </a:xfrm>
          <a:prstGeom prst="rect">
            <a:avLst/>
          </a:prstGeom>
          <a:noFill/>
          <a:ln w="9525">
            <a:noFill/>
            <a:miter lim="800000"/>
          </a:ln>
          <a:effectLst/>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r" eaLnBrk="1" hangingPunct="1">
              <a:spcBef>
                <a:spcPct val="50000"/>
              </a:spcBef>
            </a:pPr>
            <a:r>
              <a:rPr lang="zh-CN" altLang="en-US" sz="2800" i="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加反馈前</a:t>
            </a:r>
          </a:p>
        </p:txBody>
      </p:sp>
      <p:sp>
        <p:nvSpPr>
          <p:cNvPr id="152604" name="Text Box 28" descr="40%"/>
          <p:cNvSpPr txBox="1">
            <a:spLocks noChangeArrowheads="1"/>
          </p:cNvSpPr>
          <p:nvPr/>
        </p:nvSpPr>
        <p:spPr bwMode="auto">
          <a:xfrm>
            <a:off x="6605588" y="2528888"/>
            <a:ext cx="1624012" cy="525462"/>
          </a:xfrm>
          <a:prstGeom prst="rect">
            <a:avLst/>
          </a:prstGeom>
          <a:noFill/>
          <a:ln w="9525">
            <a:noFill/>
            <a:miter lim="800000"/>
          </a:ln>
          <a:effectLst/>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r" eaLnBrk="1" hangingPunct="1">
              <a:spcBef>
                <a:spcPct val="50000"/>
              </a:spcBef>
            </a:pPr>
            <a:r>
              <a:rPr lang="zh-CN" altLang="en-US" sz="2800" i="0">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加反馈后</a:t>
            </a:r>
          </a:p>
        </p:txBody>
      </p:sp>
      <p:grpSp>
        <p:nvGrpSpPr>
          <p:cNvPr id="10" name="Group 29"/>
          <p:cNvGrpSpPr/>
          <p:nvPr/>
        </p:nvGrpSpPr>
        <p:grpSpPr bwMode="auto">
          <a:xfrm>
            <a:off x="6296025" y="1341438"/>
            <a:ext cx="1790700" cy="1066800"/>
            <a:chOff x="3969" y="1008"/>
            <a:chExt cx="1128" cy="672"/>
          </a:xfrm>
        </p:grpSpPr>
        <p:sp>
          <p:nvSpPr>
            <p:cNvPr id="36912" name="Line 30"/>
            <p:cNvSpPr>
              <a:spLocks noChangeShapeType="1"/>
            </p:cNvSpPr>
            <p:nvPr/>
          </p:nvSpPr>
          <p:spPr bwMode="auto">
            <a:xfrm>
              <a:off x="4341" y="1290"/>
              <a:ext cx="756" cy="0"/>
            </a:xfrm>
            <a:prstGeom prst="line">
              <a:avLst/>
            </a:prstGeom>
            <a:noFill/>
            <a:ln w="28575">
              <a:solidFill>
                <a:srgbClr val="0000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6913" name="Freeform 31"/>
            <p:cNvSpPr/>
            <p:nvPr/>
          </p:nvSpPr>
          <p:spPr bwMode="auto">
            <a:xfrm>
              <a:off x="4425" y="1019"/>
              <a:ext cx="228" cy="277"/>
            </a:xfrm>
            <a:custGeom>
              <a:avLst/>
              <a:gdLst>
                <a:gd name="T0" fmla="*/ 0 w 228"/>
                <a:gd name="T1" fmla="*/ 277 h 277"/>
                <a:gd name="T2" fmla="*/ 48 w 228"/>
                <a:gd name="T3" fmla="*/ 121 h 277"/>
                <a:gd name="T4" fmla="*/ 30 w 228"/>
                <a:gd name="T5" fmla="*/ 193 h 277"/>
                <a:gd name="T6" fmla="*/ 84 w 228"/>
                <a:gd name="T7" fmla="*/ 28 h 277"/>
                <a:gd name="T8" fmla="*/ 143 w 228"/>
                <a:gd name="T9" fmla="*/ 24 h 277"/>
                <a:gd name="T10" fmla="*/ 180 w 228"/>
                <a:gd name="T11" fmla="*/ 115 h 277"/>
                <a:gd name="T12" fmla="*/ 202 w 228"/>
                <a:gd name="T13" fmla="*/ 192 h 277"/>
                <a:gd name="T14" fmla="*/ 228 w 228"/>
                <a:gd name="T15" fmla="*/ 271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8" h="277">
                  <a:moveTo>
                    <a:pt x="0" y="277"/>
                  </a:moveTo>
                  <a:cubicBezTo>
                    <a:pt x="8" y="252"/>
                    <a:pt x="43" y="135"/>
                    <a:pt x="48" y="121"/>
                  </a:cubicBezTo>
                  <a:cubicBezTo>
                    <a:pt x="53" y="107"/>
                    <a:pt x="24" y="208"/>
                    <a:pt x="30" y="193"/>
                  </a:cubicBezTo>
                  <a:cubicBezTo>
                    <a:pt x="36" y="178"/>
                    <a:pt x="65" y="56"/>
                    <a:pt x="84" y="28"/>
                  </a:cubicBezTo>
                  <a:cubicBezTo>
                    <a:pt x="103" y="0"/>
                    <a:pt x="127" y="10"/>
                    <a:pt x="143" y="24"/>
                  </a:cubicBezTo>
                  <a:cubicBezTo>
                    <a:pt x="159" y="37"/>
                    <a:pt x="170" y="87"/>
                    <a:pt x="180" y="115"/>
                  </a:cubicBezTo>
                  <a:cubicBezTo>
                    <a:pt x="190" y="142"/>
                    <a:pt x="194" y="166"/>
                    <a:pt x="202" y="192"/>
                  </a:cubicBezTo>
                  <a:cubicBezTo>
                    <a:pt x="210" y="218"/>
                    <a:pt x="223" y="255"/>
                    <a:pt x="228" y="271"/>
                  </a:cubicBezTo>
                </a:path>
              </a:pathLst>
            </a:custGeom>
            <a:noFill/>
            <a:ln w="28575" cap="flat" cmpd="sng">
              <a:solidFill>
                <a:srgbClr val="000000"/>
              </a:solidFill>
              <a:prstDash val="solid"/>
              <a:round/>
            </a:ln>
          </p:spPr>
          <p:txBody>
            <a:bodyPr lIns="90000" tIns="46800" rIns="90000" bIns="46800" anchor="ctr">
              <a:spAutoFit/>
            </a:bodyPr>
            <a:lstStyle/>
            <a:p>
              <a:endParaRPr lang="zh-CN" altLang="en-US">
                <a:latin typeface="Times New Roman" panose="02020603050405020304" charset="0"/>
              </a:endParaRPr>
            </a:p>
          </p:txBody>
        </p:sp>
        <p:sp>
          <p:nvSpPr>
            <p:cNvPr id="36914" name="Text Box 32"/>
            <p:cNvSpPr txBox="1">
              <a:spLocks noChangeArrowheads="1"/>
            </p:cNvSpPr>
            <p:nvPr/>
          </p:nvSpPr>
          <p:spPr bwMode="auto">
            <a:xfrm>
              <a:off x="3969" y="1008"/>
              <a:ext cx="340"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u</a:t>
              </a:r>
              <a:r>
                <a:rPr lang="en-US" altLang="zh-CN" sz="3200" baseline="-25000">
                  <a:ea typeface="楷体_GB2312" charset="0"/>
                  <a:cs typeface="楷体_GB2312" charset="0"/>
                </a:rPr>
                <a:t>o</a:t>
              </a:r>
              <a:endParaRPr lang="en-US" altLang="zh-CN" sz="3200">
                <a:ea typeface="楷体_GB2312" charset="0"/>
                <a:cs typeface="楷体_GB2312" charset="0"/>
              </a:endParaRPr>
            </a:p>
          </p:txBody>
        </p:sp>
        <p:sp>
          <p:nvSpPr>
            <p:cNvPr id="36915" name="Freeform 33"/>
            <p:cNvSpPr/>
            <p:nvPr/>
          </p:nvSpPr>
          <p:spPr bwMode="auto">
            <a:xfrm>
              <a:off x="4652" y="1290"/>
              <a:ext cx="246" cy="390"/>
            </a:xfrm>
            <a:custGeom>
              <a:avLst/>
              <a:gdLst>
                <a:gd name="T0" fmla="*/ 0 w 246"/>
                <a:gd name="T1" fmla="*/ 0 h 390"/>
                <a:gd name="T2" fmla="*/ 54 w 246"/>
                <a:gd name="T3" fmla="*/ 234 h 390"/>
                <a:gd name="T4" fmla="*/ 36 w 246"/>
                <a:gd name="T5" fmla="*/ 138 h 390"/>
                <a:gd name="T6" fmla="*/ 84 w 246"/>
                <a:gd name="T7" fmla="*/ 354 h 390"/>
                <a:gd name="T8" fmla="*/ 143 w 246"/>
                <a:gd name="T9" fmla="*/ 360 h 390"/>
                <a:gd name="T10" fmla="*/ 180 w 246"/>
                <a:gd name="T11" fmla="*/ 240 h 390"/>
                <a:gd name="T12" fmla="*/ 204 w 246"/>
                <a:gd name="T13" fmla="*/ 132 h 390"/>
                <a:gd name="T14" fmla="*/ 246 w 246"/>
                <a:gd name="T15" fmla="*/ 0 h 3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6" h="390">
                  <a:moveTo>
                    <a:pt x="0" y="0"/>
                  </a:moveTo>
                  <a:cubicBezTo>
                    <a:pt x="9" y="38"/>
                    <a:pt x="48" y="211"/>
                    <a:pt x="54" y="234"/>
                  </a:cubicBezTo>
                  <a:cubicBezTo>
                    <a:pt x="60" y="257"/>
                    <a:pt x="31" y="118"/>
                    <a:pt x="36" y="138"/>
                  </a:cubicBezTo>
                  <a:cubicBezTo>
                    <a:pt x="41" y="158"/>
                    <a:pt x="66" y="318"/>
                    <a:pt x="84" y="354"/>
                  </a:cubicBezTo>
                  <a:cubicBezTo>
                    <a:pt x="101" y="390"/>
                    <a:pt x="127" y="378"/>
                    <a:pt x="143" y="360"/>
                  </a:cubicBezTo>
                  <a:cubicBezTo>
                    <a:pt x="159" y="342"/>
                    <a:pt x="170" y="278"/>
                    <a:pt x="180" y="240"/>
                  </a:cubicBezTo>
                  <a:cubicBezTo>
                    <a:pt x="190" y="202"/>
                    <a:pt x="193" y="172"/>
                    <a:pt x="204" y="132"/>
                  </a:cubicBezTo>
                  <a:cubicBezTo>
                    <a:pt x="215" y="92"/>
                    <a:pt x="237" y="27"/>
                    <a:pt x="246" y="0"/>
                  </a:cubicBezTo>
                </a:path>
              </a:pathLst>
            </a:custGeom>
            <a:noFill/>
            <a:ln w="28575" cap="flat" cmpd="sng">
              <a:solidFill>
                <a:srgbClr val="000000"/>
              </a:solidFill>
              <a:prstDash val="solid"/>
              <a:round/>
            </a:ln>
          </p:spPr>
          <p:txBody>
            <a:bodyPr lIns="90000" tIns="46800" rIns="90000" bIns="46800" anchor="ctr">
              <a:spAutoFit/>
            </a:bodyPr>
            <a:lstStyle/>
            <a:p>
              <a:endParaRPr lang="zh-CN" altLang="en-US">
                <a:latin typeface="Times New Roman" panose="02020603050405020304" charset="0"/>
              </a:endParaRPr>
            </a:p>
          </p:txBody>
        </p:sp>
      </p:grpSp>
      <p:grpSp>
        <p:nvGrpSpPr>
          <p:cNvPr id="11" name="Group 40"/>
          <p:cNvGrpSpPr/>
          <p:nvPr/>
        </p:nvGrpSpPr>
        <p:grpSpPr bwMode="auto">
          <a:xfrm>
            <a:off x="7291388" y="3149600"/>
            <a:ext cx="1200150" cy="1049338"/>
            <a:chOff x="4596" y="2651"/>
            <a:chExt cx="756" cy="661"/>
          </a:xfrm>
        </p:grpSpPr>
        <p:sp>
          <p:nvSpPr>
            <p:cNvPr id="36909" name="Line 41"/>
            <p:cNvSpPr>
              <a:spLocks noChangeShapeType="1"/>
            </p:cNvSpPr>
            <p:nvPr/>
          </p:nvSpPr>
          <p:spPr bwMode="auto">
            <a:xfrm>
              <a:off x="4596" y="2922"/>
              <a:ext cx="756" cy="0"/>
            </a:xfrm>
            <a:prstGeom prst="line">
              <a:avLst/>
            </a:prstGeom>
            <a:noFill/>
            <a:ln w="28575">
              <a:solidFill>
                <a:srgbClr val="000000"/>
              </a:solidFill>
              <a:prstDash val="dash"/>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6910" name="Freeform 42"/>
            <p:cNvSpPr/>
            <p:nvPr/>
          </p:nvSpPr>
          <p:spPr bwMode="auto">
            <a:xfrm>
              <a:off x="4652" y="2651"/>
              <a:ext cx="228" cy="277"/>
            </a:xfrm>
            <a:custGeom>
              <a:avLst/>
              <a:gdLst>
                <a:gd name="T0" fmla="*/ 0 w 228"/>
                <a:gd name="T1" fmla="*/ 277 h 277"/>
                <a:gd name="T2" fmla="*/ 48 w 228"/>
                <a:gd name="T3" fmla="*/ 121 h 277"/>
                <a:gd name="T4" fmla="*/ 30 w 228"/>
                <a:gd name="T5" fmla="*/ 193 h 277"/>
                <a:gd name="T6" fmla="*/ 84 w 228"/>
                <a:gd name="T7" fmla="*/ 28 h 277"/>
                <a:gd name="T8" fmla="*/ 143 w 228"/>
                <a:gd name="T9" fmla="*/ 24 h 277"/>
                <a:gd name="T10" fmla="*/ 180 w 228"/>
                <a:gd name="T11" fmla="*/ 115 h 277"/>
                <a:gd name="T12" fmla="*/ 202 w 228"/>
                <a:gd name="T13" fmla="*/ 192 h 277"/>
                <a:gd name="T14" fmla="*/ 228 w 228"/>
                <a:gd name="T15" fmla="*/ 271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8" h="277">
                  <a:moveTo>
                    <a:pt x="0" y="277"/>
                  </a:moveTo>
                  <a:cubicBezTo>
                    <a:pt x="8" y="252"/>
                    <a:pt x="43" y="135"/>
                    <a:pt x="48" y="121"/>
                  </a:cubicBezTo>
                  <a:cubicBezTo>
                    <a:pt x="53" y="107"/>
                    <a:pt x="24" y="208"/>
                    <a:pt x="30" y="193"/>
                  </a:cubicBezTo>
                  <a:cubicBezTo>
                    <a:pt x="36" y="178"/>
                    <a:pt x="65" y="56"/>
                    <a:pt x="84" y="28"/>
                  </a:cubicBezTo>
                  <a:cubicBezTo>
                    <a:pt x="103" y="0"/>
                    <a:pt x="127" y="10"/>
                    <a:pt x="143" y="24"/>
                  </a:cubicBezTo>
                  <a:cubicBezTo>
                    <a:pt x="159" y="37"/>
                    <a:pt x="170" y="87"/>
                    <a:pt x="180" y="115"/>
                  </a:cubicBezTo>
                  <a:cubicBezTo>
                    <a:pt x="190" y="142"/>
                    <a:pt x="194" y="166"/>
                    <a:pt x="202" y="192"/>
                  </a:cubicBezTo>
                  <a:cubicBezTo>
                    <a:pt x="210" y="218"/>
                    <a:pt x="223" y="255"/>
                    <a:pt x="228" y="271"/>
                  </a:cubicBezTo>
                </a:path>
              </a:pathLst>
            </a:custGeom>
            <a:noFill/>
            <a:ln w="28575" cap="flat" cmpd="sng">
              <a:solidFill>
                <a:srgbClr val="000000"/>
              </a:solidFill>
              <a:prstDash val="dash"/>
              <a:round/>
            </a:ln>
          </p:spPr>
          <p:txBody>
            <a:bodyPr lIns="90000" tIns="46800" rIns="90000" bIns="46800" anchor="ctr">
              <a:spAutoFit/>
            </a:bodyPr>
            <a:lstStyle/>
            <a:p>
              <a:endParaRPr lang="zh-CN" altLang="en-US">
                <a:latin typeface="Times New Roman" panose="02020603050405020304" charset="0"/>
              </a:endParaRPr>
            </a:p>
          </p:txBody>
        </p:sp>
        <p:sp>
          <p:nvSpPr>
            <p:cNvPr id="36911" name="Freeform 43"/>
            <p:cNvSpPr/>
            <p:nvPr/>
          </p:nvSpPr>
          <p:spPr bwMode="auto">
            <a:xfrm>
              <a:off x="4905" y="2922"/>
              <a:ext cx="246" cy="390"/>
            </a:xfrm>
            <a:custGeom>
              <a:avLst/>
              <a:gdLst>
                <a:gd name="T0" fmla="*/ 0 w 246"/>
                <a:gd name="T1" fmla="*/ 0 h 390"/>
                <a:gd name="T2" fmla="*/ 54 w 246"/>
                <a:gd name="T3" fmla="*/ 234 h 390"/>
                <a:gd name="T4" fmla="*/ 36 w 246"/>
                <a:gd name="T5" fmla="*/ 138 h 390"/>
                <a:gd name="T6" fmla="*/ 84 w 246"/>
                <a:gd name="T7" fmla="*/ 354 h 390"/>
                <a:gd name="T8" fmla="*/ 143 w 246"/>
                <a:gd name="T9" fmla="*/ 360 h 390"/>
                <a:gd name="T10" fmla="*/ 180 w 246"/>
                <a:gd name="T11" fmla="*/ 240 h 390"/>
                <a:gd name="T12" fmla="*/ 204 w 246"/>
                <a:gd name="T13" fmla="*/ 132 h 390"/>
                <a:gd name="T14" fmla="*/ 246 w 246"/>
                <a:gd name="T15" fmla="*/ 0 h 3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6" h="390">
                  <a:moveTo>
                    <a:pt x="0" y="0"/>
                  </a:moveTo>
                  <a:cubicBezTo>
                    <a:pt x="9" y="38"/>
                    <a:pt x="48" y="211"/>
                    <a:pt x="54" y="234"/>
                  </a:cubicBezTo>
                  <a:cubicBezTo>
                    <a:pt x="60" y="257"/>
                    <a:pt x="31" y="118"/>
                    <a:pt x="36" y="138"/>
                  </a:cubicBezTo>
                  <a:cubicBezTo>
                    <a:pt x="41" y="158"/>
                    <a:pt x="66" y="318"/>
                    <a:pt x="84" y="354"/>
                  </a:cubicBezTo>
                  <a:cubicBezTo>
                    <a:pt x="101" y="390"/>
                    <a:pt x="127" y="378"/>
                    <a:pt x="143" y="360"/>
                  </a:cubicBezTo>
                  <a:cubicBezTo>
                    <a:pt x="159" y="342"/>
                    <a:pt x="170" y="278"/>
                    <a:pt x="180" y="240"/>
                  </a:cubicBezTo>
                  <a:cubicBezTo>
                    <a:pt x="190" y="202"/>
                    <a:pt x="193" y="172"/>
                    <a:pt x="204" y="132"/>
                  </a:cubicBezTo>
                  <a:cubicBezTo>
                    <a:pt x="215" y="92"/>
                    <a:pt x="237" y="27"/>
                    <a:pt x="246" y="0"/>
                  </a:cubicBezTo>
                </a:path>
              </a:pathLst>
            </a:custGeom>
            <a:noFill/>
            <a:ln w="28575" cap="flat" cmpd="sng">
              <a:solidFill>
                <a:srgbClr val="000000"/>
              </a:solidFill>
              <a:prstDash val="dash"/>
              <a:round/>
            </a:ln>
          </p:spPr>
          <p:txBody>
            <a:bodyPr lIns="90000" tIns="46800" rIns="90000" bIns="46800" anchor="ctr">
              <a:spAutoFit/>
            </a:bodyPr>
            <a:lstStyle/>
            <a:p>
              <a:endParaRPr lang="zh-CN" altLang="en-US">
                <a:latin typeface="Times New Roman" panose="02020603050405020304" charset="0"/>
              </a:endParaRPr>
            </a:p>
          </p:txBody>
        </p:sp>
      </p:grpSp>
      <p:grpSp>
        <p:nvGrpSpPr>
          <p:cNvPr id="12" name="Group 44"/>
          <p:cNvGrpSpPr/>
          <p:nvPr/>
        </p:nvGrpSpPr>
        <p:grpSpPr bwMode="auto">
          <a:xfrm>
            <a:off x="7380288" y="3132142"/>
            <a:ext cx="792162" cy="914401"/>
            <a:chOff x="4652" y="2640"/>
            <a:chExt cx="499" cy="576"/>
          </a:xfrm>
        </p:grpSpPr>
        <p:sp>
          <p:nvSpPr>
            <p:cNvPr id="36907" name="Freeform 45"/>
            <p:cNvSpPr/>
            <p:nvPr/>
          </p:nvSpPr>
          <p:spPr bwMode="auto">
            <a:xfrm>
              <a:off x="4911" y="2928"/>
              <a:ext cx="240" cy="288"/>
            </a:xfrm>
            <a:custGeom>
              <a:avLst/>
              <a:gdLst>
                <a:gd name="T0" fmla="*/ 0 w 246"/>
                <a:gd name="T1" fmla="*/ 0 h 390"/>
                <a:gd name="T2" fmla="*/ 51 w 246"/>
                <a:gd name="T3" fmla="*/ 95 h 390"/>
                <a:gd name="T4" fmla="*/ 33 w 246"/>
                <a:gd name="T5" fmla="*/ 55 h 390"/>
                <a:gd name="T6" fmla="*/ 78 w 246"/>
                <a:gd name="T7" fmla="*/ 143 h 390"/>
                <a:gd name="T8" fmla="*/ 134 w 246"/>
                <a:gd name="T9" fmla="*/ 145 h 390"/>
                <a:gd name="T10" fmla="*/ 168 w 246"/>
                <a:gd name="T11" fmla="*/ 97 h 390"/>
                <a:gd name="T12" fmla="*/ 189 w 246"/>
                <a:gd name="T13" fmla="*/ 53 h 390"/>
                <a:gd name="T14" fmla="*/ 228 w 246"/>
                <a:gd name="T15" fmla="*/ 0 h 3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6" h="390">
                  <a:moveTo>
                    <a:pt x="0" y="0"/>
                  </a:moveTo>
                  <a:cubicBezTo>
                    <a:pt x="9" y="38"/>
                    <a:pt x="48" y="211"/>
                    <a:pt x="54" y="234"/>
                  </a:cubicBezTo>
                  <a:cubicBezTo>
                    <a:pt x="60" y="257"/>
                    <a:pt x="31" y="118"/>
                    <a:pt x="36" y="138"/>
                  </a:cubicBezTo>
                  <a:cubicBezTo>
                    <a:pt x="41" y="158"/>
                    <a:pt x="66" y="318"/>
                    <a:pt x="84" y="354"/>
                  </a:cubicBezTo>
                  <a:cubicBezTo>
                    <a:pt x="101" y="390"/>
                    <a:pt x="127" y="378"/>
                    <a:pt x="143" y="360"/>
                  </a:cubicBezTo>
                  <a:cubicBezTo>
                    <a:pt x="159" y="342"/>
                    <a:pt x="170" y="278"/>
                    <a:pt x="180" y="240"/>
                  </a:cubicBezTo>
                  <a:cubicBezTo>
                    <a:pt x="190" y="202"/>
                    <a:pt x="193" y="172"/>
                    <a:pt x="204" y="132"/>
                  </a:cubicBezTo>
                  <a:cubicBezTo>
                    <a:pt x="215" y="92"/>
                    <a:pt x="237" y="27"/>
                    <a:pt x="246" y="0"/>
                  </a:cubicBezTo>
                </a:path>
              </a:pathLst>
            </a:custGeom>
            <a:noFill/>
            <a:ln w="28575" cap="flat" cmpd="sng">
              <a:solidFill>
                <a:srgbClr val="FF0000"/>
              </a:solidFill>
              <a:prstDash val="solid"/>
              <a:round/>
            </a:ln>
          </p:spPr>
          <p:txBody>
            <a:bodyPr lIns="90000" tIns="46800" rIns="90000" bIns="46800" anchor="ctr">
              <a:spAutoFit/>
            </a:bodyPr>
            <a:lstStyle/>
            <a:p>
              <a:endParaRPr lang="zh-CN" altLang="en-US">
                <a:latin typeface="Times New Roman" panose="02020603050405020304" charset="0"/>
              </a:endParaRPr>
            </a:p>
          </p:txBody>
        </p:sp>
        <p:sp>
          <p:nvSpPr>
            <p:cNvPr id="36908" name="Freeform 46"/>
            <p:cNvSpPr/>
            <p:nvPr/>
          </p:nvSpPr>
          <p:spPr bwMode="auto">
            <a:xfrm>
              <a:off x="4652" y="2640"/>
              <a:ext cx="240" cy="277"/>
            </a:xfrm>
            <a:custGeom>
              <a:avLst/>
              <a:gdLst>
                <a:gd name="T0" fmla="*/ 0 w 228"/>
                <a:gd name="T1" fmla="*/ 277 h 277"/>
                <a:gd name="T2" fmla="*/ 57 w 228"/>
                <a:gd name="T3" fmla="*/ 121 h 277"/>
                <a:gd name="T4" fmla="*/ 36 w 228"/>
                <a:gd name="T5" fmla="*/ 193 h 277"/>
                <a:gd name="T6" fmla="*/ 98 w 228"/>
                <a:gd name="T7" fmla="*/ 28 h 277"/>
                <a:gd name="T8" fmla="*/ 167 w 228"/>
                <a:gd name="T9" fmla="*/ 24 h 277"/>
                <a:gd name="T10" fmla="*/ 209 w 228"/>
                <a:gd name="T11" fmla="*/ 115 h 277"/>
                <a:gd name="T12" fmla="*/ 236 w 228"/>
                <a:gd name="T13" fmla="*/ 192 h 277"/>
                <a:gd name="T14" fmla="*/ 266 w 228"/>
                <a:gd name="T15" fmla="*/ 271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8" h="277">
                  <a:moveTo>
                    <a:pt x="0" y="277"/>
                  </a:moveTo>
                  <a:cubicBezTo>
                    <a:pt x="8" y="252"/>
                    <a:pt x="43" y="135"/>
                    <a:pt x="48" y="121"/>
                  </a:cubicBezTo>
                  <a:cubicBezTo>
                    <a:pt x="53" y="107"/>
                    <a:pt x="24" y="208"/>
                    <a:pt x="30" y="193"/>
                  </a:cubicBezTo>
                  <a:cubicBezTo>
                    <a:pt x="36" y="178"/>
                    <a:pt x="65" y="56"/>
                    <a:pt x="84" y="28"/>
                  </a:cubicBezTo>
                  <a:cubicBezTo>
                    <a:pt x="103" y="0"/>
                    <a:pt x="127" y="10"/>
                    <a:pt x="143" y="24"/>
                  </a:cubicBezTo>
                  <a:cubicBezTo>
                    <a:pt x="159" y="37"/>
                    <a:pt x="170" y="87"/>
                    <a:pt x="180" y="115"/>
                  </a:cubicBezTo>
                  <a:cubicBezTo>
                    <a:pt x="190" y="142"/>
                    <a:pt x="194" y="166"/>
                    <a:pt x="202" y="192"/>
                  </a:cubicBezTo>
                  <a:cubicBezTo>
                    <a:pt x="210" y="218"/>
                    <a:pt x="223" y="255"/>
                    <a:pt x="228" y="271"/>
                  </a:cubicBezTo>
                </a:path>
              </a:pathLst>
            </a:custGeom>
            <a:noFill/>
            <a:ln w="28575" cap="flat" cmpd="sng">
              <a:solidFill>
                <a:srgbClr val="FF0000"/>
              </a:solidFill>
              <a:prstDash val="solid"/>
              <a:round/>
            </a:ln>
          </p:spPr>
          <p:txBody>
            <a:bodyPr lIns="90000" tIns="46800" rIns="90000" bIns="46800" anchor="ctr">
              <a:spAutoFit/>
            </a:bodyPr>
            <a:lstStyle/>
            <a:p>
              <a:endParaRPr lang="zh-CN" altLang="en-US">
                <a:latin typeface="Times New Roman" panose="02020603050405020304" charset="0"/>
              </a:endParaRPr>
            </a:p>
          </p:txBody>
        </p:sp>
      </p:grpSp>
      <p:sp>
        <p:nvSpPr>
          <p:cNvPr id="152623" name="Text Box 47"/>
          <p:cNvSpPr txBox="1">
            <a:spLocks noChangeArrowheads="1"/>
          </p:cNvSpPr>
          <p:nvPr/>
        </p:nvSpPr>
        <p:spPr bwMode="auto">
          <a:xfrm>
            <a:off x="6910388" y="1951038"/>
            <a:ext cx="685800" cy="587375"/>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dirty="0">
                <a:solidFill>
                  <a:srgbClr val="131C9E"/>
                </a:solidFill>
                <a:latin typeface="Times New Roman" panose="02020603050405020304"/>
                <a:ea typeface="+mn-ea"/>
                <a:cs typeface="Times New Roman" panose="02020603050405020304"/>
              </a:rPr>
              <a:t>大</a:t>
            </a:r>
          </a:p>
        </p:txBody>
      </p:sp>
      <p:sp>
        <p:nvSpPr>
          <p:cNvPr id="152624" name="Text Box 48"/>
          <p:cNvSpPr txBox="1">
            <a:spLocks noChangeArrowheads="1"/>
          </p:cNvSpPr>
          <p:nvPr/>
        </p:nvSpPr>
        <p:spPr bwMode="auto">
          <a:xfrm>
            <a:off x="2514600" y="2320925"/>
            <a:ext cx="909638" cy="525463"/>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rgbClr val="FF3300"/>
                </a:solidFill>
                <a:latin typeface="Times New Roman" panose="02020603050405020304"/>
                <a:ea typeface="+mn-ea"/>
                <a:cs typeface="Times New Roman" panose="02020603050405020304"/>
              </a:rPr>
              <a:t>略大</a:t>
            </a:r>
            <a:endParaRPr lang="zh-CN" altLang="en-US" sz="2800" i="0" dirty="0">
              <a:solidFill>
                <a:schemeClr val="accent2"/>
              </a:solidFill>
              <a:latin typeface="Times New Roman" panose="02020603050405020304"/>
              <a:ea typeface="+mn-ea"/>
              <a:cs typeface="Times New Roman" panose="02020603050405020304"/>
            </a:endParaRPr>
          </a:p>
        </p:txBody>
      </p:sp>
      <p:sp>
        <p:nvSpPr>
          <p:cNvPr id="152625" name="Text Box 49"/>
          <p:cNvSpPr txBox="1">
            <a:spLocks noChangeArrowheads="1"/>
          </p:cNvSpPr>
          <p:nvPr/>
        </p:nvSpPr>
        <p:spPr bwMode="auto">
          <a:xfrm>
            <a:off x="3505200" y="3021013"/>
            <a:ext cx="1147763" cy="52546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FF3300"/>
                </a:solidFill>
                <a:latin typeface="Times New Roman" panose="02020603050405020304"/>
                <a:ea typeface="+mn-ea"/>
                <a:cs typeface="Times New Roman" panose="02020603050405020304"/>
              </a:rPr>
              <a:t>略小</a:t>
            </a:r>
            <a:endParaRPr lang="zh-CN" altLang="en-US" sz="2800" i="0">
              <a:solidFill>
                <a:schemeClr val="accent2"/>
              </a:solidFill>
              <a:latin typeface="Times New Roman" panose="02020603050405020304"/>
              <a:ea typeface="+mn-ea"/>
              <a:cs typeface="Times New Roman" panose="02020603050405020304"/>
            </a:endParaRPr>
          </a:p>
        </p:txBody>
      </p:sp>
      <p:sp>
        <p:nvSpPr>
          <p:cNvPr id="152626" name="Text Box 50"/>
          <p:cNvSpPr txBox="1">
            <a:spLocks noChangeArrowheads="1"/>
          </p:cNvSpPr>
          <p:nvPr/>
        </p:nvSpPr>
        <p:spPr bwMode="auto">
          <a:xfrm>
            <a:off x="2057400" y="4164013"/>
            <a:ext cx="914400" cy="52546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FF3300"/>
                </a:solidFill>
                <a:latin typeface="Times New Roman" panose="02020603050405020304"/>
                <a:ea typeface="+mn-ea"/>
                <a:cs typeface="Times New Roman" panose="02020603050405020304"/>
              </a:rPr>
              <a:t>略大</a:t>
            </a:r>
            <a:endParaRPr lang="zh-CN" altLang="en-US" sz="2800" i="0">
              <a:solidFill>
                <a:schemeClr val="accent2"/>
              </a:solidFill>
              <a:latin typeface="Times New Roman" panose="02020603050405020304"/>
              <a:ea typeface="+mn-ea"/>
              <a:cs typeface="Times New Roman" panose="02020603050405020304"/>
            </a:endParaRPr>
          </a:p>
        </p:txBody>
      </p:sp>
      <p:sp>
        <p:nvSpPr>
          <p:cNvPr id="152627" name="Text Box 51"/>
          <p:cNvSpPr txBox="1">
            <a:spLocks noChangeArrowheads="1"/>
          </p:cNvSpPr>
          <p:nvPr/>
        </p:nvSpPr>
        <p:spPr bwMode="auto">
          <a:xfrm>
            <a:off x="1676400" y="3409950"/>
            <a:ext cx="919163" cy="525463"/>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FF3300"/>
                </a:solidFill>
                <a:latin typeface="Times New Roman" panose="02020603050405020304"/>
                <a:ea typeface="+mn-ea"/>
                <a:cs typeface="Times New Roman" panose="02020603050405020304"/>
              </a:rPr>
              <a:t>略小</a:t>
            </a:r>
          </a:p>
        </p:txBody>
      </p:sp>
      <p:sp>
        <p:nvSpPr>
          <p:cNvPr id="152628" name="Text Box 52"/>
          <p:cNvSpPr txBox="1">
            <a:spLocks noChangeArrowheads="1"/>
          </p:cNvSpPr>
          <p:nvPr/>
        </p:nvSpPr>
        <p:spPr bwMode="auto">
          <a:xfrm>
            <a:off x="757238" y="5378450"/>
            <a:ext cx="7777162" cy="955675"/>
          </a:xfrm>
          <a:prstGeom prst="rect">
            <a:avLst/>
          </a:prstGeom>
          <a:noFill/>
          <a:ln w="9525">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    </a:t>
            </a:r>
            <a:r>
              <a:rPr lang="zh-CN" altLang="en-US" sz="2800" i="0" dirty="0">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负反馈是利用失真的波形来改善波形的失真，因此只能减小失真，而不能完全消除失真。</a:t>
            </a:r>
          </a:p>
        </p:txBody>
      </p:sp>
      <p:grpSp>
        <p:nvGrpSpPr>
          <p:cNvPr id="13" name="Group 53"/>
          <p:cNvGrpSpPr/>
          <p:nvPr/>
        </p:nvGrpSpPr>
        <p:grpSpPr bwMode="auto">
          <a:xfrm>
            <a:off x="1747838" y="3014665"/>
            <a:ext cx="5492750" cy="2166938"/>
            <a:chOff x="1101" y="2203"/>
            <a:chExt cx="3460" cy="1365"/>
          </a:xfrm>
        </p:grpSpPr>
        <p:grpSp>
          <p:nvGrpSpPr>
            <p:cNvPr id="36893" name="Group 54"/>
            <p:cNvGrpSpPr/>
            <p:nvPr/>
          </p:nvGrpSpPr>
          <p:grpSpPr bwMode="auto">
            <a:xfrm>
              <a:off x="1101" y="2203"/>
              <a:ext cx="3460" cy="1365"/>
              <a:chOff x="1101" y="2203"/>
              <a:chExt cx="3460" cy="1365"/>
            </a:xfrm>
          </p:grpSpPr>
          <p:sp>
            <p:nvSpPr>
              <p:cNvPr id="36896" name="Rectangle 55" descr="30%"/>
              <p:cNvSpPr>
                <a:spLocks noChangeArrowheads="1"/>
              </p:cNvSpPr>
              <p:nvPr/>
            </p:nvSpPr>
            <p:spPr bwMode="auto">
              <a:xfrm>
                <a:off x="2724" y="2260"/>
                <a:ext cx="1068" cy="528"/>
              </a:xfrm>
              <a:prstGeom prst="rect">
                <a:avLst/>
              </a:prstGeom>
              <a:pattFill prst="pct30">
                <a:fgClr>
                  <a:srgbClr val="FFCCCC"/>
                </a:fgClr>
                <a:bgClr>
                  <a:srgbClr val="FFFFFF"/>
                </a:bgClr>
              </a:pattFill>
              <a:ln w="38100">
                <a:solidFill>
                  <a:srgbClr val="FF3300"/>
                </a:solidFill>
                <a:miter lim="800000"/>
              </a:ln>
            </p:spPr>
            <p:txBody>
              <a:bodyPr wrap="none" lIns="90000" tIns="46800" rIns="90000" bIns="46800" anchor="ctr">
                <a:spAutoFit/>
              </a:bodyPr>
              <a:lstStyle/>
              <a:p>
                <a:endParaRPr lang="zh-CN" altLang="en-US">
                  <a:latin typeface="Times New Roman" panose="02020603050405020304" charset="0"/>
                </a:endParaRPr>
              </a:p>
            </p:txBody>
          </p:sp>
          <p:sp>
            <p:nvSpPr>
              <p:cNvPr id="36897" name="Line 56"/>
              <p:cNvSpPr>
                <a:spLocks noChangeShapeType="1"/>
              </p:cNvSpPr>
              <p:nvPr/>
            </p:nvSpPr>
            <p:spPr bwMode="auto">
              <a:xfrm>
                <a:off x="1917" y="2491"/>
                <a:ext cx="816" cy="0"/>
              </a:xfrm>
              <a:prstGeom prst="line">
                <a:avLst/>
              </a:prstGeom>
              <a:noFill/>
              <a:ln w="38100">
                <a:solidFill>
                  <a:srgbClr val="000000"/>
                </a:solidFill>
                <a:round/>
                <a:tailEnd type="triangle" w="med" len="med"/>
              </a:ln>
            </p:spPr>
            <p:txBody>
              <a:bodyPr lIns="90000" tIns="46800" rIns="90000" bIns="46800" anchor="ctr">
                <a:spAutoFit/>
              </a:bodyPr>
              <a:lstStyle/>
              <a:p>
                <a:endParaRPr lang="zh-CN" altLang="en-US">
                  <a:latin typeface="Times New Roman" panose="02020603050405020304" charset="0"/>
                </a:endParaRPr>
              </a:p>
            </p:txBody>
          </p:sp>
          <p:sp>
            <p:nvSpPr>
              <p:cNvPr id="36898" name="Line 57"/>
              <p:cNvSpPr>
                <a:spLocks noChangeShapeType="1"/>
              </p:cNvSpPr>
              <p:nvPr/>
            </p:nvSpPr>
            <p:spPr bwMode="auto">
              <a:xfrm>
                <a:off x="3792" y="2524"/>
                <a:ext cx="504" cy="0"/>
              </a:xfrm>
              <a:prstGeom prst="line">
                <a:avLst/>
              </a:prstGeom>
              <a:noFill/>
              <a:ln w="38100">
                <a:solidFill>
                  <a:srgbClr val="0000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6899" name="Rectangle 58" descr="30%"/>
              <p:cNvSpPr>
                <a:spLocks noChangeArrowheads="1"/>
              </p:cNvSpPr>
              <p:nvPr/>
            </p:nvSpPr>
            <p:spPr bwMode="auto">
              <a:xfrm>
                <a:off x="2724" y="3040"/>
                <a:ext cx="1068" cy="528"/>
              </a:xfrm>
              <a:prstGeom prst="rect">
                <a:avLst/>
              </a:prstGeom>
              <a:pattFill prst="pct30">
                <a:fgClr>
                  <a:srgbClr val="3399FF"/>
                </a:fgClr>
                <a:bgClr>
                  <a:srgbClr val="FFFFFF"/>
                </a:bgClr>
              </a:pattFill>
              <a:ln w="38100">
                <a:solidFill>
                  <a:schemeClr val="accent2"/>
                </a:solidFill>
                <a:miter lim="800000"/>
              </a:ln>
            </p:spPr>
            <p:txBody>
              <a:bodyPr wrap="none" lIns="90000" tIns="46800" rIns="90000" bIns="46800" anchor="ctr">
                <a:spAutoFit/>
              </a:bodyPr>
              <a:lstStyle/>
              <a:p>
                <a:endParaRPr lang="zh-CN" altLang="en-US">
                  <a:latin typeface="Times New Roman" panose="02020603050405020304" charset="0"/>
                </a:endParaRPr>
              </a:p>
            </p:txBody>
          </p:sp>
          <p:sp>
            <p:nvSpPr>
              <p:cNvPr id="36900" name="Line 59"/>
              <p:cNvSpPr>
                <a:spLocks noChangeShapeType="1"/>
              </p:cNvSpPr>
              <p:nvPr/>
            </p:nvSpPr>
            <p:spPr bwMode="auto">
              <a:xfrm flipV="1">
                <a:off x="1821" y="3304"/>
                <a:ext cx="903" cy="3"/>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36901" name="Line 60"/>
              <p:cNvSpPr>
                <a:spLocks noChangeShapeType="1"/>
              </p:cNvSpPr>
              <p:nvPr/>
            </p:nvSpPr>
            <p:spPr bwMode="auto">
              <a:xfrm>
                <a:off x="3792" y="3304"/>
                <a:ext cx="285" cy="3"/>
              </a:xfrm>
              <a:prstGeom prst="line">
                <a:avLst/>
              </a:prstGeom>
              <a:noFill/>
              <a:ln w="38100">
                <a:solidFill>
                  <a:srgbClr val="000000"/>
                </a:solidFill>
                <a:round/>
                <a:headEnd type="triangle" w="med" len="med"/>
              </a:ln>
            </p:spPr>
            <p:txBody>
              <a:bodyPr lIns="90000" tIns="46800" rIns="90000" bIns="46800" anchor="ctr">
                <a:spAutoFit/>
              </a:bodyPr>
              <a:lstStyle/>
              <a:p>
                <a:endParaRPr lang="zh-CN" altLang="en-US">
                  <a:latin typeface="Times New Roman" panose="02020603050405020304" charset="0"/>
                </a:endParaRPr>
              </a:p>
            </p:txBody>
          </p:sp>
          <p:sp>
            <p:nvSpPr>
              <p:cNvPr id="36902" name="Line 61"/>
              <p:cNvSpPr>
                <a:spLocks noChangeShapeType="1"/>
              </p:cNvSpPr>
              <p:nvPr/>
            </p:nvSpPr>
            <p:spPr bwMode="auto">
              <a:xfrm flipV="1">
                <a:off x="4077" y="2539"/>
                <a:ext cx="0" cy="767"/>
              </a:xfrm>
              <a:prstGeom prst="line">
                <a:avLst/>
              </a:prstGeom>
              <a:noFill/>
              <a:ln w="38100">
                <a:solidFill>
                  <a:srgbClr val="000000"/>
                </a:solidFill>
                <a:round/>
              </a:ln>
            </p:spPr>
            <p:txBody>
              <a:bodyPr lIns="90000" tIns="46800" rIns="90000" bIns="46800" anchor="ctr">
                <a:spAutoFit/>
              </a:bodyPr>
              <a:lstStyle/>
              <a:p>
                <a:endParaRPr lang="zh-CN" altLang="en-US">
                  <a:latin typeface="Times New Roman" panose="02020603050405020304" charset="0"/>
                </a:endParaRPr>
              </a:p>
            </p:txBody>
          </p:sp>
          <p:sp>
            <p:nvSpPr>
              <p:cNvPr id="36903" name="Text Box 62"/>
              <p:cNvSpPr txBox="1">
                <a:spLocks noChangeArrowheads="1"/>
              </p:cNvSpPr>
              <p:nvPr/>
            </p:nvSpPr>
            <p:spPr bwMode="auto">
              <a:xfrm>
                <a:off x="1629" y="2251"/>
                <a:ext cx="720" cy="48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4400">
                    <a:ea typeface="楷体_GB2312" charset="0"/>
                    <a:cs typeface="楷体_GB2312" charset="0"/>
                    <a:sym typeface="Symbol" panose="05050102010706020507" charset="0"/>
                  </a:rPr>
                  <a:t></a:t>
                </a:r>
                <a:endParaRPr lang="en-US" altLang="zh-CN" sz="4400">
                  <a:ea typeface="楷体_GB2312" charset="0"/>
                  <a:cs typeface="楷体_GB2312" charset="0"/>
                </a:endParaRPr>
              </a:p>
            </p:txBody>
          </p:sp>
          <p:sp>
            <p:nvSpPr>
              <p:cNvPr id="36904" name="Line 63"/>
              <p:cNvSpPr>
                <a:spLocks noChangeShapeType="1"/>
              </p:cNvSpPr>
              <p:nvPr/>
            </p:nvSpPr>
            <p:spPr bwMode="auto">
              <a:xfrm>
                <a:off x="1101" y="2491"/>
                <a:ext cx="624" cy="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36905" name="Line 64"/>
              <p:cNvSpPr>
                <a:spLocks noChangeShapeType="1"/>
              </p:cNvSpPr>
              <p:nvPr/>
            </p:nvSpPr>
            <p:spPr bwMode="auto">
              <a:xfrm flipV="1">
                <a:off x="1821" y="2587"/>
                <a:ext cx="0" cy="72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36906" name="Text Box 65"/>
              <p:cNvSpPr txBox="1">
                <a:spLocks noChangeArrowheads="1"/>
              </p:cNvSpPr>
              <p:nvPr/>
            </p:nvSpPr>
            <p:spPr bwMode="auto">
              <a:xfrm>
                <a:off x="4221" y="2203"/>
                <a:ext cx="340"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u</a:t>
                </a:r>
                <a:r>
                  <a:rPr lang="en-US" altLang="zh-CN" sz="3200" baseline="-25000">
                    <a:ea typeface="楷体_GB2312" charset="0"/>
                    <a:cs typeface="楷体_GB2312" charset="0"/>
                  </a:rPr>
                  <a:t>o</a:t>
                </a:r>
                <a:endParaRPr lang="en-US" altLang="zh-CN" sz="3200">
                  <a:ea typeface="楷体_GB2312" charset="0"/>
                  <a:cs typeface="楷体_GB2312" charset="0"/>
                </a:endParaRPr>
              </a:p>
            </p:txBody>
          </p:sp>
        </p:grpSp>
        <p:sp>
          <p:nvSpPr>
            <p:cNvPr id="36894" name="Text Box 66"/>
            <p:cNvSpPr txBox="1">
              <a:spLocks noChangeArrowheads="1"/>
            </p:cNvSpPr>
            <p:nvPr/>
          </p:nvSpPr>
          <p:spPr bwMode="auto">
            <a:xfrm>
              <a:off x="3096" y="2320"/>
              <a:ext cx="299"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A</a:t>
              </a:r>
            </a:p>
          </p:txBody>
        </p:sp>
        <p:sp>
          <p:nvSpPr>
            <p:cNvPr id="36895" name="Text Box 67"/>
            <p:cNvSpPr txBox="1">
              <a:spLocks noChangeArrowheads="1"/>
            </p:cNvSpPr>
            <p:nvPr/>
          </p:nvSpPr>
          <p:spPr bwMode="auto">
            <a:xfrm>
              <a:off x="3096" y="3100"/>
              <a:ext cx="270" cy="365"/>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F</a:t>
              </a:r>
            </a:p>
          </p:txBody>
        </p:sp>
      </p:grpSp>
      <p:sp>
        <p:nvSpPr>
          <p:cNvPr id="152648" name="Text Box 72"/>
          <p:cNvSpPr txBox="1">
            <a:spLocks noChangeArrowheads="1"/>
          </p:cNvSpPr>
          <p:nvPr/>
        </p:nvSpPr>
        <p:spPr bwMode="auto">
          <a:xfrm>
            <a:off x="7308850" y="1185863"/>
            <a:ext cx="685800" cy="587375"/>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3200" i="0" dirty="0">
                <a:solidFill>
                  <a:srgbClr val="131C9E"/>
                </a:solidFill>
                <a:latin typeface="Times New Roman" panose="02020603050405020304"/>
                <a:ea typeface="+mn-ea"/>
                <a:cs typeface="Times New Roman" panose="02020603050405020304"/>
              </a:rPr>
              <a:t>小</a:t>
            </a:r>
          </a:p>
        </p:txBody>
      </p:sp>
      <p:sp>
        <p:nvSpPr>
          <p:cNvPr id="152649" name="Rectangle 73"/>
          <p:cNvSpPr>
            <a:spLocks noChangeArrowheads="1"/>
          </p:cNvSpPr>
          <p:nvPr/>
        </p:nvSpPr>
        <p:spPr bwMode="auto">
          <a:xfrm>
            <a:off x="6858000" y="4129088"/>
            <a:ext cx="1970088" cy="519112"/>
          </a:xfrm>
          <a:prstGeom prst="rect">
            <a:avLst/>
          </a:prstGeom>
          <a:noFill/>
          <a:ln>
            <a:noFill/>
          </a:ln>
        </p:spPr>
        <p:txBody>
          <a:bodyPr wrap="none">
            <a:spAutoFit/>
          </a:bodyPr>
          <a:lstStyle/>
          <a:p>
            <a:r>
              <a:rPr lang="zh-CN" altLang="en-US" sz="2800" b="1" i="0">
                <a:latin typeface="Times New Roman" panose="02020603050405020304"/>
                <a:cs typeface="Times New Roman" panose="02020603050405020304"/>
                <a:sym typeface="Symbol" panose="05050102010706020507" charset="0"/>
              </a:rPr>
              <a:t>接近正弦波</a:t>
            </a:r>
          </a:p>
        </p:txBody>
      </p:sp>
      <p:sp>
        <p:nvSpPr>
          <p:cNvPr id="152650" name="Rectangle 74"/>
          <p:cNvSpPr>
            <a:spLocks noChangeArrowheads="1"/>
          </p:cNvSpPr>
          <p:nvPr/>
        </p:nvSpPr>
        <p:spPr bwMode="auto">
          <a:xfrm>
            <a:off x="1295400" y="1081088"/>
            <a:ext cx="1255713" cy="519112"/>
          </a:xfrm>
          <a:prstGeom prst="rect">
            <a:avLst/>
          </a:prstGeom>
          <a:noFill/>
          <a:ln>
            <a:noFill/>
          </a:ln>
        </p:spPr>
        <p:txBody>
          <a:bodyPr wrap="none">
            <a:spAutoFit/>
          </a:bodyPr>
          <a:lstStyle/>
          <a:p>
            <a:r>
              <a:rPr lang="zh-CN" altLang="en-US" sz="2800" b="1" i="0" dirty="0">
                <a:latin typeface="Times New Roman" panose="02020603050405020304"/>
                <a:cs typeface="Times New Roman" panose="02020603050405020304"/>
                <a:sym typeface="Symbol" panose="05050102010706020507" charset="0"/>
              </a:rPr>
              <a:t>正弦波</a:t>
            </a:r>
          </a:p>
        </p:txBody>
      </p:sp>
      <p:grpSp>
        <p:nvGrpSpPr>
          <p:cNvPr id="15" name="Group 75"/>
          <p:cNvGrpSpPr/>
          <p:nvPr/>
        </p:nvGrpSpPr>
        <p:grpSpPr bwMode="auto">
          <a:xfrm>
            <a:off x="571500" y="2590800"/>
            <a:ext cx="1714500" cy="838200"/>
            <a:chOff x="549" y="996"/>
            <a:chExt cx="1080" cy="507"/>
          </a:xfrm>
        </p:grpSpPr>
        <p:grpSp>
          <p:nvGrpSpPr>
            <p:cNvPr id="36887" name="Group 76"/>
            <p:cNvGrpSpPr/>
            <p:nvPr/>
          </p:nvGrpSpPr>
          <p:grpSpPr bwMode="auto">
            <a:xfrm>
              <a:off x="873" y="1137"/>
              <a:ext cx="756" cy="366"/>
              <a:chOff x="1512" y="1389"/>
              <a:chExt cx="756" cy="366"/>
            </a:xfrm>
          </p:grpSpPr>
          <p:sp>
            <p:nvSpPr>
              <p:cNvPr id="36889" name="Line 77"/>
              <p:cNvSpPr>
                <a:spLocks noChangeShapeType="1"/>
              </p:cNvSpPr>
              <p:nvPr/>
            </p:nvSpPr>
            <p:spPr bwMode="auto">
              <a:xfrm>
                <a:off x="1512" y="1566"/>
                <a:ext cx="756" cy="0"/>
              </a:xfrm>
              <a:prstGeom prst="line">
                <a:avLst/>
              </a:prstGeom>
              <a:noFill/>
              <a:ln w="28575">
                <a:solidFill>
                  <a:srgbClr val="0000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grpSp>
            <p:nvGrpSpPr>
              <p:cNvPr id="36890" name="Group 78"/>
              <p:cNvGrpSpPr/>
              <p:nvPr/>
            </p:nvGrpSpPr>
            <p:grpSpPr bwMode="auto">
              <a:xfrm>
                <a:off x="1605" y="1389"/>
                <a:ext cx="360" cy="366"/>
                <a:chOff x="2013" y="2553"/>
                <a:chExt cx="360" cy="366"/>
              </a:xfrm>
            </p:grpSpPr>
            <p:sp>
              <p:nvSpPr>
                <p:cNvPr id="36891" name="Freeform 79"/>
                <p:cNvSpPr/>
                <p:nvPr/>
              </p:nvSpPr>
              <p:spPr bwMode="auto">
                <a:xfrm>
                  <a:off x="2013" y="2553"/>
                  <a:ext cx="180" cy="192"/>
                </a:xfrm>
                <a:custGeom>
                  <a:avLst/>
                  <a:gdLst>
                    <a:gd name="T0" fmla="*/ 0 w 180"/>
                    <a:gd name="T1" fmla="*/ 180 h 192"/>
                    <a:gd name="T2" fmla="*/ 39 w 180"/>
                    <a:gd name="T3" fmla="*/ 78 h 192"/>
                    <a:gd name="T4" fmla="*/ 24 w 180"/>
                    <a:gd name="T5" fmla="*/ 126 h 192"/>
                    <a:gd name="T6" fmla="*/ 63 w 180"/>
                    <a:gd name="T7" fmla="*/ 18 h 192"/>
                    <a:gd name="T8" fmla="*/ 111 w 180"/>
                    <a:gd name="T9" fmla="*/ 15 h 192"/>
                    <a:gd name="T10" fmla="*/ 141 w 180"/>
                    <a:gd name="T11" fmla="*/ 75 h 192"/>
                    <a:gd name="T12" fmla="*/ 159 w 180"/>
                    <a:gd name="T13" fmla="*/ 126 h 192"/>
                    <a:gd name="T14" fmla="*/ 180 w 180"/>
                    <a:gd name="T15" fmla="*/ 192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wrap="none" lIns="90000" tIns="46800" rIns="90000" bIns="46800" anchor="ctr">
                  <a:spAutoFit/>
                </a:bodyPr>
                <a:lstStyle/>
                <a:p>
                  <a:endParaRPr lang="zh-CN" altLang="en-US">
                    <a:latin typeface="Times New Roman" panose="02020603050405020304" charset="0"/>
                  </a:endParaRPr>
                </a:p>
              </p:txBody>
            </p:sp>
            <p:sp>
              <p:nvSpPr>
                <p:cNvPr id="36892" name="Freeform 80"/>
                <p:cNvSpPr/>
                <p:nvPr/>
              </p:nvSpPr>
              <p:spPr bwMode="auto">
                <a:xfrm flipV="1">
                  <a:off x="2193" y="2727"/>
                  <a:ext cx="180" cy="192"/>
                </a:xfrm>
                <a:custGeom>
                  <a:avLst/>
                  <a:gdLst>
                    <a:gd name="T0" fmla="*/ 0 w 180"/>
                    <a:gd name="T1" fmla="*/ 180 h 192"/>
                    <a:gd name="T2" fmla="*/ 39 w 180"/>
                    <a:gd name="T3" fmla="*/ 78 h 192"/>
                    <a:gd name="T4" fmla="*/ 24 w 180"/>
                    <a:gd name="T5" fmla="*/ 126 h 192"/>
                    <a:gd name="T6" fmla="*/ 63 w 180"/>
                    <a:gd name="T7" fmla="*/ 18 h 192"/>
                    <a:gd name="T8" fmla="*/ 111 w 180"/>
                    <a:gd name="T9" fmla="*/ 15 h 192"/>
                    <a:gd name="T10" fmla="*/ 141 w 180"/>
                    <a:gd name="T11" fmla="*/ 75 h 192"/>
                    <a:gd name="T12" fmla="*/ 159 w 180"/>
                    <a:gd name="T13" fmla="*/ 126 h 192"/>
                    <a:gd name="T14" fmla="*/ 180 w 180"/>
                    <a:gd name="T15" fmla="*/ 192 h 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 h="192">
                      <a:moveTo>
                        <a:pt x="0" y="180"/>
                      </a:moveTo>
                      <a:cubicBezTo>
                        <a:pt x="7" y="163"/>
                        <a:pt x="35" y="87"/>
                        <a:pt x="39" y="78"/>
                      </a:cubicBezTo>
                      <a:cubicBezTo>
                        <a:pt x="43" y="69"/>
                        <a:pt x="20" y="136"/>
                        <a:pt x="24" y="126"/>
                      </a:cubicBezTo>
                      <a:cubicBezTo>
                        <a:pt x="28" y="116"/>
                        <a:pt x="49" y="36"/>
                        <a:pt x="63" y="18"/>
                      </a:cubicBezTo>
                      <a:cubicBezTo>
                        <a:pt x="77" y="0"/>
                        <a:pt x="98" y="6"/>
                        <a:pt x="111" y="15"/>
                      </a:cubicBezTo>
                      <a:cubicBezTo>
                        <a:pt x="124" y="24"/>
                        <a:pt x="133" y="57"/>
                        <a:pt x="141" y="75"/>
                      </a:cubicBezTo>
                      <a:cubicBezTo>
                        <a:pt x="149" y="93"/>
                        <a:pt x="153" y="107"/>
                        <a:pt x="159" y="126"/>
                      </a:cubicBezTo>
                      <a:cubicBezTo>
                        <a:pt x="165" y="145"/>
                        <a:pt x="176" y="178"/>
                        <a:pt x="180" y="192"/>
                      </a:cubicBezTo>
                    </a:path>
                  </a:pathLst>
                </a:custGeom>
                <a:noFill/>
                <a:ln w="28575" cap="flat" cmpd="sng">
                  <a:solidFill>
                    <a:srgbClr val="000000"/>
                  </a:solidFill>
                  <a:prstDash val="solid"/>
                  <a:round/>
                </a:ln>
              </p:spPr>
              <p:txBody>
                <a:bodyPr wrap="none" lIns="90000" tIns="46800" rIns="90000" bIns="46800" anchor="ctr">
                  <a:spAutoFit/>
                </a:bodyPr>
                <a:lstStyle/>
                <a:p>
                  <a:endParaRPr lang="zh-CN" altLang="en-US">
                    <a:latin typeface="Times New Roman" panose="02020603050405020304" charset="0"/>
                  </a:endParaRPr>
                </a:p>
              </p:txBody>
            </p:sp>
          </p:grpSp>
        </p:grpSp>
        <p:sp>
          <p:nvSpPr>
            <p:cNvPr id="36888" name="Text Box 81"/>
            <p:cNvSpPr txBox="1">
              <a:spLocks noChangeArrowheads="1"/>
            </p:cNvSpPr>
            <p:nvPr/>
          </p:nvSpPr>
          <p:spPr bwMode="auto">
            <a:xfrm>
              <a:off x="549" y="996"/>
              <a:ext cx="303" cy="350"/>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ea typeface="楷体_GB2312" charset="0"/>
                  <a:cs typeface="楷体_GB2312" charset="0"/>
                </a:rPr>
                <a:t>u</a:t>
              </a:r>
              <a:r>
                <a:rPr lang="en-US" altLang="zh-CN" sz="3200" baseline="-25000">
                  <a:ea typeface="楷体_GB2312" charset="0"/>
                  <a:cs typeface="楷体_GB2312" charset="0"/>
                </a:rPr>
                <a:t>i</a:t>
              </a:r>
              <a:endParaRPr lang="en-US" altLang="zh-CN" sz="3200">
                <a:ea typeface="楷体_GB2312" charset="0"/>
                <a:cs typeface="楷体_GB2312"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52650"/>
                                        </p:tgtEl>
                                        <p:attrNameLst>
                                          <p:attrName>style.visibility</p:attrName>
                                        </p:attrNameLst>
                                      </p:cBhvr>
                                      <p:to>
                                        <p:strVal val="visible"/>
                                      </p:to>
                                    </p:set>
                                    <p:animEffect transition="in" filter="box(in)">
                                      <p:cBhvr>
                                        <p:cTn id="11" dur="500"/>
                                        <p:tgtEl>
                                          <p:spTgt spid="1526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2603"/>
                                        </p:tgtEl>
                                        <p:attrNameLst>
                                          <p:attrName>style.visibility</p:attrName>
                                        </p:attrNameLst>
                                      </p:cBhvr>
                                      <p:to>
                                        <p:strVal val="visible"/>
                                      </p:to>
                                    </p:set>
                                    <p:animEffect transition="in" filter="wipe(left)">
                                      <p:cBhvr>
                                        <p:cTn id="21" dur="500"/>
                                        <p:tgtEl>
                                          <p:spTgt spid="15260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52623"/>
                                        </p:tgtEl>
                                        <p:attrNameLst>
                                          <p:attrName>style.visibility</p:attrName>
                                        </p:attrNameLst>
                                      </p:cBhvr>
                                      <p:to>
                                        <p:strVal val="visible"/>
                                      </p:to>
                                    </p:set>
                                    <p:animEffect transition="in" filter="blinds(horizontal)">
                                      <p:cBhvr>
                                        <p:cTn id="30" dur="500"/>
                                        <p:tgtEl>
                                          <p:spTgt spid="152623"/>
                                        </p:tgtEl>
                                      </p:cBhvr>
                                    </p:animEffect>
                                  </p:childTnLst>
                                </p:cTn>
                              </p:par>
                            </p:childTnLst>
                          </p:cTn>
                        </p:par>
                        <p:par>
                          <p:cTn id="31" fill="hold">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152648"/>
                                        </p:tgtEl>
                                        <p:attrNameLst>
                                          <p:attrName>style.visibility</p:attrName>
                                        </p:attrNameLst>
                                      </p:cBhvr>
                                      <p:to>
                                        <p:strVal val="visible"/>
                                      </p:to>
                                    </p:set>
                                    <p:animEffect transition="in" filter="blinds(horizontal)">
                                      <p:cBhvr>
                                        <p:cTn id="34" dur="500"/>
                                        <p:tgtEl>
                                          <p:spTgt spid="1526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2604"/>
                                        </p:tgtEl>
                                        <p:attrNameLst>
                                          <p:attrName>style.visibility</p:attrName>
                                        </p:attrNameLst>
                                      </p:cBhvr>
                                      <p:to>
                                        <p:strVal val="visible"/>
                                      </p:to>
                                    </p:set>
                                    <p:animEffect transition="in" filter="wipe(left)">
                                      <p:cBhvr>
                                        <p:cTn id="39" dur="500"/>
                                        <p:tgtEl>
                                          <p:spTgt spid="15260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52627"/>
                                        </p:tgtEl>
                                        <p:attrNameLst>
                                          <p:attrName>style.visibility</p:attrName>
                                        </p:attrNameLst>
                                      </p:cBhvr>
                                      <p:to>
                                        <p:strVal val="visible"/>
                                      </p:to>
                                    </p:set>
                                    <p:animEffect transition="in" filter="blinds(horizontal)">
                                      <p:cBhvr>
                                        <p:cTn id="63" dur="500"/>
                                        <p:tgtEl>
                                          <p:spTgt spid="152627"/>
                                        </p:tgtEl>
                                      </p:cBhvr>
                                    </p:animEffect>
                                  </p:childTnLst>
                                </p:cTn>
                              </p:par>
                            </p:childTnLst>
                          </p:cTn>
                        </p:par>
                        <p:par>
                          <p:cTn id="64" fill="hold">
                            <p:stCondLst>
                              <p:cond delay="500"/>
                            </p:stCondLst>
                            <p:childTnLst>
                              <p:par>
                                <p:cTn id="65" presetID="3" presetClass="entr" presetSubtype="10" fill="hold" grpId="0" nodeType="afterEffect">
                                  <p:stCondLst>
                                    <p:cond delay="0"/>
                                  </p:stCondLst>
                                  <p:childTnLst>
                                    <p:set>
                                      <p:cBhvr>
                                        <p:cTn id="66" dur="1" fill="hold">
                                          <p:stCondLst>
                                            <p:cond delay="0"/>
                                          </p:stCondLst>
                                        </p:cTn>
                                        <p:tgtEl>
                                          <p:spTgt spid="152626"/>
                                        </p:tgtEl>
                                        <p:attrNameLst>
                                          <p:attrName>style.visibility</p:attrName>
                                        </p:attrNameLst>
                                      </p:cBhvr>
                                      <p:to>
                                        <p:strVal val="visible"/>
                                      </p:to>
                                    </p:set>
                                    <p:animEffect transition="in" filter="blinds(horizontal)">
                                      <p:cBhvr>
                                        <p:cTn id="67" dur="500"/>
                                        <p:tgtEl>
                                          <p:spTgt spid="1526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52624"/>
                                        </p:tgtEl>
                                        <p:attrNameLst>
                                          <p:attrName>style.visibility</p:attrName>
                                        </p:attrNameLst>
                                      </p:cBhvr>
                                      <p:to>
                                        <p:strVal val="visible"/>
                                      </p:to>
                                    </p:set>
                                    <p:animEffect transition="in" filter="blinds(horizontal)">
                                      <p:cBhvr>
                                        <p:cTn id="77" dur="500"/>
                                        <p:tgtEl>
                                          <p:spTgt spid="152624"/>
                                        </p:tgtEl>
                                      </p:cBhvr>
                                    </p:animEffect>
                                  </p:childTnLst>
                                </p:cTn>
                              </p:par>
                            </p:childTnLst>
                          </p:cTn>
                        </p:par>
                        <p:par>
                          <p:cTn id="78" fill="hold">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152625"/>
                                        </p:tgtEl>
                                        <p:attrNameLst>
                                          <p:attrName>style.visibility</p:attrName>
                                        </p:attrNameLst>
                                      </p:cBhvr>
                                      <p:to>
                                        <p:strVal val="visible"/>
                                      </p:to>
                                    </p:set>
                                    <p:animEffect transition="in" filter="blinds(horizontal)">
                                      <p:cBhvr>
                                        <p:cTn id="81" dur="500"/>
                                        <p:tgtEl>
                                          <p:spTgt spid="15262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wipe(left)">
                                      <p:cBhvr>
                                        <p:cTn id="86" dur="500"/>
                                        <p:tgtEl>
                                          <p:spTgt spid="12"/>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152649"/>
                                        </p:tgtEl>
                                        <p:attrNameLst>
                                          <p:attrName>style.visibility</p:attrName>
                                        </p:attrNameLst>
                                      </p:cBhvr>
                                      <p:to>
                                        <p:strVal val="visible"/>
                                      </p:to>
                                    </p:set>
                                    <p:animEffect transition="in" filter="box(in)">
                                      <p:cBhvr>
                                        <p:cTn id="91" dur="500"/>
                                        <p:tgtEl>
                                          <p:spTgt spid="15264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52628"/>
                                        </p:tgtEl>
                                        <p:attrNameLst>
                                          <p:attrName>style.visibility</p:attrName>
                                        </p:attrNameLst>
                                      </p:cBhvr>
                                      <p:to>
                                        <p:strVal val="visible"/>
                                      </p:to>
                                    </p:set>
                                    <p:animEffect transition="in" filter="blinds(horizontal)">
                                      <p:cBhvr>
                                        <p:cTn id="96" dur="500"/>
                                        <p:tgtEl>
                                          <p:spTgt spid="152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3" grpId="0" autoUpdateAnimBg="0"/>
      <p:bldP spid="152604" grpId="0" autoUpdateAnimBg="0"/>
      <p:bldP spid="152623" grpId="0" autoUpdateAnimBg="0"/>
      <p:bldP spid="152624" grpId="0" autoUpdateAnimBg="0"/>
      <p:bldP spid="152625" grpId="0" autoUpdateAnimBg="0"/>
      <p:bldP spid="152626" grpId="0" autoUpdateAnimBg="0"/>
      <p:bldP spid="152627" grpId="0" autoUpdateAnimBg="0"/>
      <p:bldP spid="152628" grpId="0" autoUpdateAnimBg="0"/>
      <p:bldP spid="152648" grpId="0" autoUpdateAnimBg="0"/>
      <p:bldP spid="152649" grpId="0" autoUpdateAnimBg="0"/>
      <p:bldP spid="15265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762000" y="762000"/>
            <a:ext cx="3810000" cy="6858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4.</a:t>
            </a:r>
            <a:r>
              <a:rPr lang="zh-CN" altLang="en-US"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展宽通频带</a:t>
            </a:r>
          </a:p>
        </p:txBody>
      </p:sp>
      <p:sp>
        <p:nvSpPr>
          <p:cNvPr id="153603" name="Text Box 3"/>
          <p:cNvSpPr txBox="1">
            <a:spLocks noChangeArrowheads="1"/>
          </p:cNvSpPr>
          <p:nvPr/>
        </p:nvSpPr>
        <p:spPr bwMode="auto">
          <a:xfrm>
            <a:off x="685800" y="1295400"/>
            <a:ext cx="6553200" cy="525463"/>
          </a:xfrm>
          <a:prstGeom prst="rect">
            <a:avLst/>
          </a:prstGeom>
          <a:noFill/>
          <a:ln w="9525">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effectLst>
                  <a:outerShdw blurRad="38100" dist="38100" dir="2700000" algn="tl">
                    <a:srgbClr val="DDDDDD"/>
                  </a:outerShdw>
                </a:effectLst>
              </a:rPr>
              <a:t>引入负反馈使电路的通频带宽度增加</a:t>
            </a:r>
          </a:p>
        </p:txBody>
      </p:sp>
      <p:graphicFrame>
        <p:nvGraphicFramePr>
          <p:cNvPr id="153604" name="Object 4"/>
          <p:cNvGraphicFramePr>
            <a:graphicFrameLocks noChangeAspect="1"/>
          </p:cNvGraphicFramePr>
          <p:nvPr/>
        </p:nvGraphicFramePr>
        <p:xfrm>
          <a:off x="1360488" y="1989138"/>
          <a:ext cx="3300412" cy="596900"/>
        </p:xfrm>
        <a:graphic>
          <a:graphicData uri="http://schemas.openxmlformats.org/presentationml/2006/ole">
            <mc:AlternateContent xmlns:mc="http://schemas.openxmlformats.org/markup-compatibility/2006">
              <mc:Choice xmlns:v="urn:schemas-microsoft-com:vml" Requires="v">
                <p:oleObj spid="_x0000_s38001" name="公式" r:id="rId3" imgW="1790700" imgH="254000" progId="Equation.3">
                  <p:embed/>
                </p:oleObj>
              </mc:Choice>
              <mc:Fallback>
                <p:oleObj name="公式" r:id="rId3" imgW="1790700" imgH="254000" progId="Equation.3">
                  <p:embed/>
                  <p:pic>
                    <p:nvPicPr>
                      <p:cNvPr id="0" name="图片 379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488" y="1989138"/>
                        <a:ext cx="3300412" cy="596900"/>
                      </a:xfrm>
                      <a:prstGeom prst="rect">
                        <a:avLst/>
                      </a:prstGeom>
                      <a:noFill/>
                      <a:ln>
                        <a:noFill/>
                      </a:ln>
                      <a:effectLst/>
                    </p:spPr>
                  </p:pic>
                </p:oleObj>
              </mc:Fallback>
            </mc:AlternateContent>
          </a:graphicData>
        </a:graphic>
      </p:graphicFrame>
      <p:grpSp>
        <p:nvGrpSpPr>
          <p:cNvPr id="2" name="Group 10"/>
          <p:cNvGrpSpPr/>
          <p:nvPr/>
        </p:nvGrpSpPr>
        <p:grpSpPr bwMode="auto">
          <a:xfrm>
            <a:off x="1752600" y="4373563"/>
            <a:ext cx="4191000" cy="1066800"/>
            <a:chOff x="1248" y="2400"/>
            <a:chExt cx="2640" cy="672"/>
          </a:xfrm>
        </p:grpSpPr>
        <p:sp>
          <p:nvSpPr>
            <p:cNvPr id="37922" name="Line 11"/>
            <p:cNvSpPr>
              <a:spLocks noChangeShapeType="1"/>
            </p:cNvSpPr>
            <p:nvPr/>
          </p:nvSpPr>
          <p:spPr bwMode="auto">
            <a:xfrm>
              <a:off x="1608" y="2412"/>
              <a:ext cx="1968" cy="1"/>
            </a:xfrm>
            <a:prstGeom prst="line">
              <a:avLst/>
            </a:prstGeom>
            <a:noFill/>
            <a:ln w="38100">
              <a:solidFill>
                <a:srgbClr val="FF0000"/>
              </a:solidFill>
              <a:round/>
            </a:ln>
          </p:spPr>
          <p:txBody>
            <a:bodyPr wrap="none" anchor="ctr"/>
            <a:lstStyle/>
            <a:p>
              <a:endParaRPr lang="zh-CN" altLang="en-US">
                <a:latin typeface="Times New Roman" panose="02020603050405020304" charset="0"/>
              </a:endParaRPr>
            </a:p>
          </p:txBody>
        </p:sp>
        <p:sp>
          <p:nvSpPr>
            <p:cNvPr id="37923" name="Freeform 12"/>
            <p:cNvSpPr/>
            <p:nvPr/>
          </p:nvSpPr>
          <p:spPr bwMode="auto">
            <a:xfrm>
              <a:off x="1344" y="2412"/>
              <a:ext cx="276" cy="276"/>
            </a:xfrm>
            <a:custGeom>
              <a:avLst/>
              <a:gdLst>
                <a:gd name="T0" fmla="*/ 404 w 228"/>
                <a:gd name="T1" fmla="*/ 0 h 516"/>
                <a:gd name="T2" fmla="*/ 235 w 228"/>
                <a:gd name="T3" fmla="*/ 22 h 516"/>
                <a:gd name="T4" fmla="*/ 85 w 228"/>
                <a:gd name="T5" fmla="*/ 51 h 516"/>
                <a:gd name="T6" fmla="*/ 0 w 228"/>
                <a:gd name="T7" fmla="*/ 79 h 5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FF0000"/>
              </a:solidFill>
              <a:prstDash val="solid"/>
              <a:round/>
            </a:ln>
          </p:spPr>
          <p:txBody>
            <a:bodyPr wrap="none" anchor="ctr"/>
            <a:lstStyle/>
            <a:p>
              <a:endParaRPr lang="zh-CN" altLang="en-US">
                <a:latin typeface="Times New Roman" panose="02020603050405020304" charset="0"/>
              </a:endParaRPr>
            </a:p>
          </p:txBody>
        </p:sp>
        <p:sp>
          <p:nvSpPr>
            <p:cNvPr id="37924" name="Freeform 13"/>
            <p:cNvSpPr/>
            <p:nvPr/>
          </p:nvSpPr>
          <p:spPr bwMode="auto">
            <a:xfrm flipH="1">
              <a:off x="3552" y="2400"/>
              <a:ext cx="336" cy="288"/>
            </a:xfrm>
            <a:custGeom>
              <a:avLst/>
              <a:gdLst>
                <a:gd name="T0" fmla="*/ 729 w 228"/>
                <a:gd name="T1" fmla="*/ 0 h 516"/>
                <a:gd name="T2" fmla="*/ 423 w 228"/>
                <a:gd name="T3" fmla="*/ 25 h 516"/>
                <a:gd name="T4" fmla="*/ 155 w 228"/>
                <a:gd name="T5" fmla="*/ 59 h 516"/>
                <a:gd name="T6" fmla="*/ 0 w 228"/>
                <a:gd name="T7" fmla="*/ 90 h 5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FF0000"/>
              </a:solidFill>
              <a:prstDash val="solid"/>
              <a:round/>
            </a:ln>
          </p:spPr>
          <p:txBody>
            <a:bodyPr wrap="none" anchor="ctr"/>
            <a:lstStyle/>
            <a:p>
              <a:endParaRPr lang="zh-CN" altLang="en-US">
                <a:latin typeface="Times New Roman" panose="02020603050405020304" charset="0"/>
              </a:endParaRPr>
            </a:p>
          </p:txBody>
        </p:sp>
        <p:sp>
          <p:nvSpPr>
            <p:cNvPr id="37925" name="Line 14"/>
            <p:cNvSpPr>
              <a:spLocks noChangeShapeType="1"/>
            </p:cNvSpPr>
            <p:nvPr/>
          </p:nvSpPr>
          <p:spPr bwMode="auto">
            <a:xfrm>
              <a:off x="1248" y="2592"/>
              <a:ext cx="2592" cy="0"/>
            </a:xfrm>
            <a:prstGeom prst="line">
              <a:avLst/>
            </a:prstGeom>
            <a:noFill/>
            <a:ln w="38100">
              <a:solidFill>
                <a:srgbClr val="FF0000"/>
              </a:solidFill>
              <a:prstDash val="dash"/>
              <a:round/>
            </a:ln>
          </p:spPr>
          <p:txBody>
            <a:bodyPr lIns="90000" tIns="46800" rIns="90000" bIns="46800" anchor="ctr">
              <a:spAutoFit/>
            </a:bodyPr>
            <a:lstStyle/>
            <a:p>
              <a:endParaRPr lang="zh-CN" altLang="en-US">
                <a:latin typeface="Times New Roman" panose="02020603050405020304" charset="0"/>
              </a:endParaRPr>
            </a:p>
          </p:txBody>
        </p:sp>
        <p:sp>
          <p:nvSpPr>
            <p:cNvPr id="37926" name="Line 15"/>
            <p:cNvSpPr>
              <a:spLocks noChangeShapeType="1"/>
            </p:cNvSpPr>
            <p:nvPr/>
          </p:nvSpPr>
          <p:spPr bwMode="auto">
            <a:xfrm>
              <a:off x="1392" y="2592"/>
              <a:ext cx="0" cy="480"/>
            </a:xfrm>
            <a:prstGeom prst="line">
              <a:avLst/>
            </a:prstGeom>
            <a:noFill/>
            <a:ln w="38100">
              <a:solidFill>
                <a:srgbClr val="FF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37927" name="Line 16"/>
            <p:cNvSpPr>
              <a:spLocks noChangeShapeType="1"/>
            </p:cNvSpPr>
            <p:nvPr/>
          </p:nvSpPr>
          <p:spPr bwMode="auto">
            <a:xfrm>
              <a:off x="3792" y="2592"/>
              <a:ext cx="0" cy="480"/>
            </a:xfrm>
            <a:prstGeom prst="line">
              <a:avLst/>
            </a:prstGeom>
            <a:noFill/>
            <a:ln w="38100">
              <a:solidFill>
                <a:srgbClr val="FF0000"/>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grpSp>
      <p:grpSp>
        <p:nvGrpSpPr>
          <p:cNvPr id="3" name="Group 17"/>
          <p:cNvGrpSpPr/>
          <p:nvPr/>
        </p:nvGrpSpPr>
        <p:grpSpPr bwMode="auto">
          <a:xfrm>
            <a:off x="1752600" y="3276600"/>
            <a:ext cx="3733800" cy="2133600"/>
            <a:chOff x="1248" y="1728"/>
            <a:chExt cx="2352" cy="1344"/>
          </a:xfrm>
        </p:grpSpPr>
        <p:sp>
          <p:nvSpPr>
            <p:cNvPr id="37916" name="Line 18"/>
            <p:cNvSpPr>
              <a:spLocks noChangeShapeType="1"/>
            </p:cNvSpPr>
            <p:nvPr/>
          </p:nvSpPr>
          <p:spPr bwMode="auto">
            <a:xfrm>
              <a:off x="1758" y="1740"/>
              <a:ext cx="1582" cy="0"/>
            </a:xfrm>
            <a:prstGeom prst="line">
              <a:avLst/>
            </a:prstGeom>
            <a:noFill/>
            <a:ln w="38100">
              <a:solidFill>
                <a:srgbClr val="1006CE"/>
              </a:solidFill>
              <a:round/>
            </a:ln>
          </p:spPr>
          <p:txBody>
            <a:bodyPr wrap="none" anchor="ctr"/>
            <a:lstStyle/>
            <a:p>
              <a:endParaRPr lang="zh-CN" altLang="en-US">
                <a:latin typeface="Times New Roman" panose="02020603050405020304" charset="0"/>
              </a:endParaRPr>
            </a:p>
          </p:txBody>
        </p:sp>
        <p:sp>
          <p:nvSpPr>
            <p:cNvPr id="37917" name="Freeform 19"/>
            <p:cNvSpPr/>
            <p:nvPr/>
          </p:nvSpPr>
          <p:spPr bwMode="auto">
            <a:xfrm>
              <a:off x="1536" y="1740"/>
              <a:ext cx="231" cy="468"/>
            </a:xfrm>
            <a:custGeom>
              <a:avLst/>
              <a:gdLst>
                <a:gd name="T0" fmla="*/ 237 w 228"/>
                <a:gd name="T1" fmla="*/ 0 h 516"/>
                <a:gd name="T2" fmla="*/ 138 w 228"/>
                <a:gd name="T3" fmla="*/ 108 h 516"/>
                <a:gd name="T4" fmla="*/ 51 w 228"/>
                <a:gd name="T5" fmla="*/ 251 h 516"/>
                <a:gd name="T6" fmla="*/ 0 w 228"/>
                <a:gd name="T7" fmla="*/ 385 h 5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1006CE"/>
              </a:solidFill>
              <a:prstDash val="solid"/>
              <a:round/>
            </a:ln>
          </p:spPr>
          <p:txBody>
            <a:bodyPr wrap="none" anchor="ctr"/>
            <a:lstStyle/>
            <a:p>
              <a:endParaRPr lang="zh-CN" altLang="en-US">
                <a:latin typeface="Times New Roman" panose="02020603050405020304" charset="0"/>
              </a:endParaRPr>
            </a:p>
          </p:txBody>
        </p:sp>
        <p:sp>
          <p:nvSpPr>
            <p:cNvPr id="37918" name="Freeform 20"/>
            <p:cNvSpPr/>
            <p:nvPr/>
          </p:nvSpPr>
          <p:spPr bwMode="auto">
            <a:xfrm flipH="1">
              <a:off x="3321" y="1728"/>
              <a:ext cx="279" cy="480"/>
            </a:xfrm>
            <a:custGeom>
              <a:avLst/>
              <a:gdLst>
                <a:gd name="T0" fmla="*/ 417 w 228"/>
                <a:gd name="T1" fmla="*/ 0 h 516"/>
                <a:gd name="T2" fmla="*/ 242 w 228"/>
                <a:gd name="T3" fmla="*/ 116 h 516"/>
                <a:gd name="T4" fmla="*/ 88 w 228"/>
                <a:gd name="T5" fmla="*/ 271 h 516"/>
                <a:gd name="T6" fmla="*/ 0 w 228"/>
                <a:gd name="T7" fmla="*/ 416 h 5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1006CE"/>
              </a:solidFill>
              <a:prstDash val="solid"/>
              <a:round/>
            </a:ln>
          </p:spPr>
          <p:txBody>
            <a:bodyPr wrap="none" anchor="ctr"/>
            <a:lstStyle/>
            <a:p>
              <a:endParaRPr lang="zh-CN" altLang="en-US">
                <a:latin typeface="Times New Roman" panose="02020603050405020304" charset="0"/>
              </a:endParaRPr>
            </a:p>
          </p:txBody>
        </p:sp>
        <p:sp>
          <p:nvSpPr>
            <p:cNvPr id="37919" name="Line 21"/>
            <p:cNvSpPr>
              <a:spLocks noChangeShapeType="1"/>
            </p:cNvSpPr>
            <p:nvPr/>
          </p:nvSpPr>
          <p:spPr bwMode="auto">
            <a:xfrm>
              <a:off x="1248" y="2112"/>
              <a:ext cx="2304" cy="0"/>
            </a:xfrm>
            <a:prstGeom prst="line">
              <a:avLst/>
            </a:prstGeom>
            <a:noFill/>
            <a:ln w="38100">
              <a:solidFill>
                <a:schemeClr val="accent2"/>
              </a:solidFill>
              <a:prstDash val="dash"/>
              <a:round/>
            </a:ln>
          </p:spPr>
          <p:txBody>
            <a:bodyPr lIns="90000" tIns="46800" rIns="90000" bIns="46800" anchor="ctr">
              <a:spAutoFit/>
            </a:bodyPr>
            <a:lstStyle/>
            <a:p>
              <a:endParaRPr lang="zh-CN" altLang="en-US">
                <a:latin typeface="Times New Roman" panose="02020603050405020304" charset="0"/>
              </a:endParaRPr>
            </a:p>
          </p:txBody>
        </p:sp>
        <p:sp>
          <p:nvSpPr>
            <p:cNvPr id="37920" name="Line 22"/>
            <p:cNvSpPr>
              <a:spLocks noChangeShapeType="1"/>
            </p:cNvSpPr>
            <p:nvPr/>
          </p:nvSpPr>
          <p:spPr bwMode="auto">
            <a:xfrm>
              <a:off x="1584" y="2112"/>
              <a:ext cx="0" cy="960"/>
            </a:xfrm>
            <a:prstGeom prst="line">
              <a:avLst/>
            </a:prstGeom>
            <a:noFill/>
            <a:ln w="38100">
              <a:solidFill>
                <a:schemeClr val="accent2"/>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sp>
          <p:nvSpPr>
            <p:cNvPr id="37921" name="Line 23"/>
            <p:cNvSpPr>
              <a:spLocks noChangeShapeType="1"/>
            </p:cNvSpPr>
            <p:nvPr/>
          </p:nvSpPr>
          <p:spPr bwMode="auto">
            <a:xfrm>
              <a:off x="3552" y="2112"/>
              <a:ext cx="0" cy="960"/>
            </a:xfrm>
            <a:prstGeom prst="line">
              <a:avLst/>
            </a:prstGeom>
            <a:noFill/>
            <a:ln w="38100">
              <a:solidFill>
                <a:schemeClr val="accent2"/>
              </a:solidFill>
              <a:prstDash val="dash"/>
              <a:round/>
            </a:ln>
          </p:spPr>
          <p:txBody>
            <a:bodyPr wrap="none" lIns="90000" tIns="46800" rIns="90000" bIns="46800" anchor="ctr">
              <a:spAutoFit/>
            </a:bodyPr>
            <a:lstStyle/>
            <a:p>
              <a:endParaRPr lang="zh-CN" altLang="en-US">
                <a:latin typeface="Times New Roman" panose="02020603050405020304" charset="0"/>
              </a:endParaRPr>
            </a:p>
          </p:txBody>
        </p:sp>
      </p:grpSp>
      <p:sp>
        <p:nvSpPr>
          <p:cNvPr id="153624" name="AutoShape 24" descr="30%"/>
          <p:cNvSpPr>
            <a:spLocks noChangeArrowheads="1"/>
          </p:cNvSpPr>
          <p:nvPr/>
        </p:nvSpPr>
        <p:spPr bwMode="auto">
          <a:xfrm>
            <a:off x="5407025" y="2648273"/>
            <a:ext cx="1981200" cy="658812"/>
          </a:xfrm>
          <a:prstGeom prst="wedgeRoundRectCallout">
            <a:avLst>
              <a:gd name="adj1" fmla="val -52963"/>
              <a:gd name="adj2" fmla="val 87347"/>
              <a:gd name="adj3" fmla="val 16667"/>
            </a:avLst>
          </a:prstGeom>
          <a:solidFill>
            <a:srgbClr val="CCFFCC"/>
          </a:solidFill>
          <a:ln w="38100">
            <a:solidFill>
              <a:srgbClr val="131C9E"/>
            </a:solidFill>
            <a:miter lim="800000"/>
          </a:ln>
        </p:spPr>
        <p:txBody>
          <a:bodyPr wrap="none" lIns="90000" tIns="46800" rIns="90000" bIns="46800" anchor="ctr">
            <a:spAutoFit/>
          </a:bodyPr>
          <a:lstStyle/>
          <a:p>
            <a:pPr algn="ctr">
              <a:spcBef>
                <a:spcPct val="50000"/>
              </a:spcBef>
            </a:pPr>
            <a:r>
              <a:rPr lang="zh-CN" altLang="en-US" sz="3200">
                <a:solidFill>
                  <a:srgbClr val="006600"/>
                </a:solidFill>
                <a:latin typeface="Times New Roman" panose="02020603050405020304" charset="0"/>
                <a:ea typeface="楷体_GB2312" charset="0"/>
                <a:cs typeface="楷体_GB2312" charset="0"/>
              </a:rPr>
              <a:t>无负反馈</a:t>
            </a:r>
          </a:p>
        </p:txBody>
      </p:sp>
      <p:sp>
        <p:nvSpPr>
          <p:cNvPr id="153625" name="AutoShape 25" descr="40%"/>
          <p:cNvSpPr>
            <a:spLocks noChangeArrowheads="1"/>
          </p:cNvSpPr>
          <p:nvPr/>
        </p:nvSpPr>
        <p:spPr bwMode="auto">
          <a:xfrm>
            <a:off x="6626225" y="3840163"/>
            <a:ext cx="1981200" cy="658812"/>
          </a:xfrm>
          <a:prstGeom prst="wedgeRoundRectCallout">
            <a:avLst>
              <a:gd name="adj1" fmla="val -89694"/>
              <a:gd name="adj2" fmla="val 70241"/>
              <a:gd name="adj3" fmla="val 16667"/>
            </a:avLst>
          </a:prstGeom>
          <a:pattFill prst="pct40">
            <a:fgClr>
              <a:srgbClr val="FFCC00"/>
            </a:fgClr>
            <a:bgClr>
              <a:srgbClr val="FFFFFF"/>
            </a:bgClr>
          </a:pattFill>
          <a:ln w="38100">
            <a:solidFill>
              <a:srgbClr val="006600"/>
            </a:solidFill>
            <a:miter lim="800000"/>
          </a:ln>
          <a:effectLst/>
        </p:spPr>
        <p:txBody>
          <a:bodyPr wrap="none" lIns="90000" tIns="46800" rIns="90000" bIns="46800" anchor="ctr">
            <a:spAutoFit/>
          </a:bodyPr>
          <a:lstStyle/>
          <a:p>
            <a:pPr algn="ctr">
              <a:spcBef>
                <a:spcPct val="50000"/>
              </a:spcBef>
            </a:pPr>
            <a:r>
              <a:rPr lang="zh-CN" altLang="en-US" sz="3200">
                <a:solidFill>
                  <a:srgbClr val="FF0000"/>
                </a:solidFill>
                <a:effectLst>
                  <a:outerShdw blurRad="38100" dist="38100" dir="2700000" algn="tl">
                    <a:srgbClr val="DDDDDD"/>
                  </a:outerShdw>
                </a:effectLst>
                <a:latin typeface="Times New Roman" panose="02020603050405020304" charset="0"/>
                <a:ea typeface="楷体_GB2312" charset="0"/>
                <a:cs typeface="楷体_GB2312" charset="0"/>
              </a:rPr>
              <a:t>有负反馈</a:t>
            </a:r>
          </a:p>
        </p:txBody>
      </p:sp>
      <p:grpSp>
        <p:nvGrpSpPr>
          <p:cNvPr id="37897" name="Group 26"/>
          <p:cNvGrpSpPr/>
          <p:nvPr/>
        </p:nvGrpSpPr>
        <p:grpSpPr bwMode="auto">
          <a:xfrm>
            <a:off x="6858000" y="1066800"/>
            <a:ext cx="1828800" cy="1066800"/>
            <a:chOff x="3792" y="288"/>
            <a:chExt cx="1152" cy="672"/>
          </a:xfrm>
        </p:grpSpPr>
        <p:sp>
          <p:nvSpPr>
            <p:cNvPr id="37914" name="AutoShape 27"/>
            <p:cNvSpPr>
              <a:spLocks noChangeArrowheads="1"/>
            </p:cNvSpPr>
            <p:nvPr/>
          </p:nvSpPr>
          <p:spPr bwMode="auto">
            <a:xfrm>
              <a:off x="4368" y="288"/>
              <a:ext cx="576" cy="672"/>
            </a:xfrm>
            <a:prstGeom prst="star4">
              <a:avLst>
                <a:gd name="adj" fmla="val 12500"/>
              </a:avLst>
            </a:prstGeom>
            <a:gradFill rotWithShape="0">
              <a:gsLst>
                <a:gs pos="0">
                  <a:srgbClr val="FFFFFF"/>
                </a:gs>
                <a:gs pos="100000">
                  <a:srgbClr val="6699FF"/>
                </a:gs>
              </a:gsLst>
              <a:path path="shape">
                <a:fillToRect l="50000" t="50000" r="50000" b="50000"/>
              </a:path>
            </a:gradFill>
            <a:ln w="0" cap="sq">
              <a:solidFill>
                <a:schemeClr val="accent1"/>
              </a:solidFill>
              <a:miter lim="800000"/>
              <a:headEnd type="none" w="sm" len="sm"/>
              <a:tailEnd type="none" w="sm" len="sm"/>
            </a:ln>
          </p:spPr>
          <p:txBody>
            <a:bodyPr wrap="none" anchor="ctr"/>
            <a:lstStyle/>
            <a:p>
              <a:endParaRPr lang="zh-CN" altLang="en-US">
                <a:latin typeface="Times New Roman" panose="02020603050405020304" charset="0"/>
              </a:endParaRPr>
            </a:p>
          </p:txBody>
        </p:sp>
        <p:sp>
          <p:nvSpPr>
            <p:cNvPr id="37915" name="AutoShape 28"/>
            <p:cNvSpPr>
              <a:spLocks noChangeArrowheads="1"/>
            </p:cNvSpPr>
            <p:nvPr/>
          </p:nvSpPr>
          <p:spPr bwMode="auto">
            <a:xfrm>
              <a:off x="3792" y="432"/>
              <a:ext cx="480" cy="480"/>
            </a:xfrm>
            <a:prstGeom prst="star4">
              <a:avLst>
                <a:gd name="adj" fmla="val 12500"/>
              </a:avLst>
            </a:prstGeom>
            <a:gradFill rotWithShape="0">
              <a:gsLst>
                <a:gs pos="0">
                  <a:srgbClr val="FFFFFF"/>
                </a:gs>
                <a:gs pos="100000">
                  <a:srgbClr val="6699FF"/>
                </a:gs>
              </a:gsLst>
              <a:path path="shape">
                <a:fillToRect l="50000" t="50000" r="50000" b="50000"/>
              </a:path>
            </a:gradFill>
            <a:ln w="0" cap="sq">
              <a:solidFill>
                <a:schemeClr val="accent1"/>
              </a:solidFill>
              <a:miter lim="800000"/>
              <a:headEnd type="none" w="sm" len="sm"/>
              <a:tailEnd type="none" w="sm" len="sm"/>
            </a:ln>
          </p:spPr>
          <p:txBody>
            <a:bodyPr wrap="none" anchor="ctr"/>
            <a:lstStyle/>
            <a:p>
              <a:endParaRPr lang="zh-CN" altLang="en-US">
                <a:latin typeface="Times New Roman" panose="02020603050405020304" charset="0"/>
              </a:endParaRPr>
            </a:p>
          </p:txBody>
        </p:sp>
      </p:grpSp>
      <p:grpSp>
        <p:nvGrpSpPr>
          <p:cNvPr id="5" name="Group 39"/>
          <p:cNvGrpSpPr/>
          <p:nvPr/>
        </p:nvGrpSpPr>
        <p:grpSpPr bwMode="auto">
          <a:xfrm>
            <a:off x="1981200" y="5334000"/>
            <a:ext cx="3810000" cy="574675"/>
            <a:chOff x="1248" y="3408"/>
            <a:chExt cx="2400" cy="362"/>
          </a:xfrm>
        </p:grpSpPr>
        <p:sp>
          <p:nvSpPr>
            <p:cNvPr id="37909" name="Line 34"/>
            <p:cNvSpPr>
              <a:spLocks noChangeShapeType="1"/>
            </p:cNvSpPr>
            <p:nvPr/>
          </p:nvSpPr>
          <p:spPr bwMode="auto">
            <a:xfrm>
              <a:off x="1248" y="3408"/>
              <a:ext cx="0" cy="288"/>
            </a:xfrm>
            <a:prstGeom prst="line">
              <a:avLst/>
            </a:prstGeom>
            <a:noFill/>
            <a:ln w="19050">
              <a:solidFill>
                <a:schemeClr val="tx1"/>
              </a:solidFill>
              <a:round/>
            </a:ln>
          </p:spPr>
          <p:txBody>
            <a:bodyPr/>
            <a:lstStyle/>
            <a:p>
              <a:endParaRPr lang="zh-CN" altLang="en-US">
                <a:latin typeface="Times New Roman" panose="02020603050405020304" charset="0"/>
              </a:endParaRPr>
            </a:p>
          </p:txBody>
        </p:sp>
        <p:sp>
          <p:nvSpPr>
            <p:cNvPr id="37910" name="Line 35"/>
            <p:cNvSpPr>
              <a:spLocks noChangeShapeType="1"/>
            </p:cNvSpPr>
            <p:nvPr/>
          </p:nvSpPr>
          <p:spPr bwMode="auto">
            <a:xfrm>
              <a:off x="3648" y="3408"/>
              <a:ext cx="0" cy="288"/>
            </a:xfrm>
            <a:prstGeom prst="line">
              <a:avLst/>
            </a:prstGeom>
            <a:noFill/>
            <a:ln w="19050">
              <a:solidFill>
                <a:schemeClr val="tx1"/>
              </a:solidFill>
              <a:round/>
            </a:ln>
          </p:spPr>
          <p:txBody>
            <a:bodyPr/>
            <a:lstStyle/>
            <a:p>
              <a:endParaRPr lang="zh-CN" altLang="en-US">
                <a:latin typeface="Times New Roman" panose="02020603050405020304" charset="0"/>
              </a:endParaRPr>
            </a:p>
          </p:txBody>
        </p:sp>
        <p:sp>
          <p:nvSpPr>
            <p:cNvPr id="37911" name="Line 36"/>
            <p:cNvSpPr>
              <a:spLocks noChangeShapeType="1"/>
            </p:cNvSpPr>
            <p:nvPr/>
          </p:nvSpPr>
          <p:spPr bwMode="auto">
            <a:xfrm>
              <a:off x="2736" y="3600"/>
              <a:ext cx="912" cy="0"/>
            </a:xfrm>
            <a:prstGeom prst="line">
              <a:avLst/>
            </a:prstGeom>
            <a:noFill/>
            <a:ln w="19050">
              <a:solidFill>
                <a:schemeClr val="tx1"/>
              </a:solidFill>
              <a:round/>
              <a:tailEnd type="triangle" w="sm" len="med"/>
            </a:ln>
          </p:spPr>
          <p:txBody>
            <a:bodyPr/>
            <a:lstStyle/>
            <a:p>
              <a:endParaRPr lang="zh-CN" altLang="en-US">
                <a:latin typeface="Times New Roman" panose="02020603050405020304" charset="0"/>
              </a:endParaRPr>
            </a:p>
          </p:txBody>
        </p:sp>
        <p:sp>
          <p:nvSpPr>
            <p:cNvPr id="37912" name="Line 37"/>
            <p:cNvSpPr>
              <a:spLocks noChangeShapeType="1"/>
            </p:cNvSpPr>
            <p:nvPr/>
          </p:nvSpPr>
          <p:spPr bwMode="auto">
            <a:xfrm flipH="1">
              <a:off x="1248" y="3600"/>
              <a:ext cx="912" cy="0"/>
            </a:xfrm>
            <a:prstGeom prst="line">
              <a:avLst/>
            </a:prstGeom>
            <a:noFill/>
            <a:ln w="19050">
              <a:solidFill>
                <a:schemeClr val="tx1"/>
              </a:solidFill>
              <a:round/>
              <a:tailEnd type="triangle" w="sm" len="med"/>
            </a:ln>
          </p:spPr>
          <p:txBody>
            <a:bodyPr/>
            <a:lstStyle/>
            <a:p>
              <a:endParaRPr lang="zh-CN" altLang="en-US">
                <a:latin typeface="Times New Roman" panose="02020603050405020304" charset="0"/>
              </a:endParaRPr>
            </a:p>
          </p:txBody>
        </p:sp>
        <p:sp>
          <p:nvSpPr>
            <p:cNvPr id="153638" name="Text Box 38"/>
            <p:cNvSpPr txBox="1">
              <a:spLocks noChangeArrowheads="1"/>
            </p:cNvSpPr>
            <p:nvPr/>
          </p:nvSpPr>
          <p:spPr bwMode="auto">
            <a:xfrm>
              <a:off x="2230" y="3482"/>
              <a:ext cx="458"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a:effectLst>
                    <a:outerShdw blurRad="38100" dist="38100" dir="2700000" algn="tl">
                      <a:srgbClr val="DDDDDD"/>
                    </a:outerShdw>
                  </a:effectLst>
                </a:rPr>
                <a:t>BW</a:t>
              </a:r>
              <a:r>
                <a:rPr lang="en-US" altLang="zh-CN" baseline="-25000">
                  <a:effectLst>
                    <a:outerShdw blurRad="38100" dist="38100" dir="2700000" algn="tl">
                      <a:srgbClr val="DDDDDD"/>
                    </a:outerShdw>
                  </a:effectLst>
                </a:rPr>
                <a:t>f</a:t>
              </a:r>
            </a:p>
          </p:txBody>
        </p:sp>
      </p:grpSp>
      <p:grpSp>
        <p:nvGrpSpPr>
          <p:cNvPr id="6" name="Group 46"/>
          <p:cNvGrpSpPr/>
          <p:nvPr/>
        </p:nvGrpSpPr>
        <p:grpSpPr bwMode="auto">
          <a:xfrm>
            <a:off x="2286000" y="5029200"/>
            <a:ext cx="3124200" cy="457200"/>
            <a:chOff x="1440" y="3061"/>
            <a:chExt cx="1968" cy="288"/>
          </a:xfrm>
        </p:grpSpPr>
        <p:sp>
          <p:nvSpPr>
            <p:cNvPr id="37906" name="Line 43"/>
            <p:cNvSpPr>
              <a:spLocks noChangeShapeType="1"/>
            </p:cNvSpPr>
            <p:nvPr/>
          </p:nvSpPr>
          <p:spPr bwMode="auto">
            <a:xfrm>
              <a:off x="2660" y="3168"/>
              <a:ext cx="748" cy="0"/>
            </a:xfrm>
            <a:prstGeom prst="line">
              <a:avLst/>
            </a:prstGeom>
            <a:noFill/>
            <a:ln w="19050">
              <a:solidFill>
                <a:schemeClr val="tx1"/>
              </a:solidFill>
              <a:round/>
              <a:tailEnd type="triangle" w="sm" len="med"/>
            </a:ln>
          </p:spPr>
          <p:txBody>
            <a:bodyPr/>
            <a:lstStyle/>
            <a:p>
              <a:endParaRPr lang="zh-CN" altLang="en-US">
                <a:latin typeface="Times New Roman" panose="02020603050405020304" charset="0"/>
              </a:endParaRPr>
            </a:p>
          </p:txBody>
        </p:sp>
        <p:sp>
          <p:nvSpPr>
            <p:cNvPr id="37907" name="Line 44"/>
            <p:cNvSpPr>
              <a:spLocks noChangeShapeType="1"/>
            </p:cNvSpPr>
            <p:nvPr/>
          </p:nvSpPr>
          <p:spPr bwMode="auto">
            <a:xfrm flipH="1">
              <a:off x="1440" y="3168"/>
              <a:ext cx="748" cy="0"/>
            </a:xfrm>
            <a:prstGeom prst="line">
              <a:avLst/>
            </a:prstGeom>
            <a:noFill/>
            <a:ln w="19050">
              <a:solidFill>
                <a:schemeClr val="tx1"/>
              </a:solidFill>
              <a:round/>
              <a:tailEnd type="triangle" w="sm" len="med"/>
            </a:ln>
          </p:spPr>
          <p:txBody>
            <a:bodyPr/>
            <a:lstStyle/>
            <a:p>
              <a:endParaRPr lang="zh-CN" altLang="en-US">
                <a:latin typeface="Times New Roman" panose="02020603050405020304" charset="0"/>
              </a:endParaRPr>
            </a:p>
          </p:txBody>
        </p:sp>
        <p:sp>
          <p:nvSpPr>
            <p:cNvPr id="153645" name="Text Box 45"/>
            <p:cNvSpPr txBox="1">
              <a:spLocks noChangeArrowheads="1"/>
            </p:cNvSpPr>
            <p:nvPr/>
          </p:nvSpPr>
          <p:spPr bwMode="auto">
            <a:xfrm>
              <a:off x="2245" y="3061"/>
              <a:ext cx="415" cy="288"/>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a:effectLst>
                    <a:outerShdw blurRad="38100" dist="38100" dir="2700000" algn="tl">
                      <a:srgbClr val="DDDDDD"/>
                    </a:outerShdw>
                  </a:effectLst>
                </a:rPr>
                <a:t>BW</a:t>
              </a:r>
              <a:endParaRPr lang="en-US" altLang="zh-CN" baseline="-25000">
                <a:effectLst>
                  <a:outerShdw blurRad="38100" dist="38100" dir="2700000" algn="tl">
                    <a:srgbClr val="DDDDDD"/>
                  </a:outerShdw>
                </a:effectLst>
              </a:endParaRPr>
            </a:p>
          </p:txBody>
        </p:sp>
      </p:grpSp>
      <p:grpSp>
        <p:nvGrpSpPr>
          <p:cNvPr id="7" name="Group 49"/>
          <p:cNvGrpSpPr/>
          <p:nvPr/>
        </p:nvGrpSpPr>
        <p:grpSpPr bwMode="auto">
          <a:xfrm>
            <a:off x="1066800" y="2667000"/>
            <a:ext cx="6019800" cy="3094038"/>
            <a:chOff x="672" y="1680"/>
            <a:chExt cx="3792" cy="1949"/>
          </a:xfrm>
        </p:grpSpPr>
        <p:sp>
          <p:nvSpPr>
            <p:cNvPr id="37901" name="Line 6"/>
            <p:cNvSpPr>
              <a:spLocks noChangeShapeType="1"/>
            </p:cNvSpPr>
            <p:nvPr/>
          </p:nvSpPr>
          <p:spPr bwMode="auto">
            <a:xfrm>
              <a:off x="1116" y="1824"/>
              <a:ext cx="0" cy="1596"/>
            </a:xfrm>
            <a:prstGeom prst="line">
              <a:avLst/>
            </a:prstGeom>
            <a:noFill/>
            <a:ln w="38100">
              <a:solidFill>
                <a:schemeClr val="tx1"/>
              </a:solidFill>
              <a:round/>
              <a:headEnd type="triangle" w="med" len="med"/>
            </a:ln>
          </p:spPr>
          <p:txBody>
            <a:bodyPr wrap="none" anchor="ctr"/>
            <a:lstStyle/>
            <a:p>
              <a:endParaRPr lang="zh-CN" altLang="en-US">
                <a:latin typeface="Times New Roman" panose="02020603050405020304" charset="0"/>
              </a:endParaRPr>
            </a:p>
          </p:txBody>
        </p:sp>
        <p:sp>
          <p:nvSpPr>
            <p:cNvPr id="37902" name="Line 7"/>
            <p:cNvSpPr>
              <a:spLocks noChangeShapeType="1"/>
            </p:cNvSpPr>
            <p:nvPr/>
          </p:nvSpPr>
          <p:spPr bwMode="auto">
            <a:xfrm>
              <a:off x="1116" y="3415"/>
              <a:ext cx="2964" cy="0"/>
            </a:xfrm>
            <a:prstGeom prst="line">
              <a:avLst/>
            </a:prstGeom>
            <a:noFill/>
            <a:ln w="38100">
              <a:solidFill>
                <a:schemeClr val="tx1"/>
              </a:solidFill>
              <a:round/>
              <a:tailEnd type="triangle" w="med" len="med"/>
            </a:ln>
          </p:spPr>
          <p:txBody>
            <a:bodyPr wrap="none" anchor="ctr"/>
            <a:lstStyle/>
            <a:p>
              <a:endParaRPr lang="zh-CN" altLang="en-US">
                <a:latin typeface="Times New Roman" panose="02020603050405020304" charset="0"/>
              </a:endParaRPr>
            </a:p>
          </p:txBody>
        </p:sp>
        <p:sp>
          <p:nvSpPr>
            <p:cNvPr id="37903" name="Text Box 8"/>
            <p:cNvSpPr txBox="1">
              <a:spLocks noChangeArrowheads="1"/>
            </p:cNvSpPr>
            <p:nvPr/>
          </p:nvSpPr>
          <p:spPr bwMode="auto">
            <a:xfrm>
              <a:off x="4056" y="3264"/>
              <a:ext cx="408" cy="365"/>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3200">
                  <a:solidFill>
                    <a:schemeClr val="tx2"/>
                  </a:solidFill>
                  <a:ea typeface="楷体_GB2312" charset="0"/>
                  <a:cs typeface="楷体_GB2312" charset="0"/>
                </a:rPr>
                <a:t>f</a:t>
              </a:r>
            </a:p>
          </p:txBody>
        </p:sp>
        <p:sp>
          <p:nvSpPr>
            <p:cNvPr id="37904" name="Text Box 9"/>
            <p:cNvSpPr txBox="1">
              <a:spLocks noChangeArrowheads="1"/>
            </p:cNvSpPr>
            <p:nvPr/>
          </p:nvSpPr>
          <p:spPr bwMode="auto">
            <a:xfrm>
              <a:off x="672" y="1680"/>
              <a:ext cx="61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chemeClr val="tx2"/>
                  </a:solidFill>
                  <a:cs typeface="Times New Roman" panose="02020603050405020304" charset="0"/>
                </a:rPr>
                <a:t>|</a:t>
              </a:r>
              <a:r>
                <a:rPr lang="en-US" altLang="zh-CN" sz="2800">
                  <a:solidFill>
                    <a:schemeClr val="tx2"/>
                  </a:solidFill>
                  <a:ea typeface="楷体_GB2312" charset="0"/>
                  <a:cs typeface="楷体_GB2312" charset="0"/>
                </a:rPr>
                <a:t>A</a:t>
              </a:r>
              <a:r>
                <a:rPr lang="en-US" altLang="zh-CN" sz="2800" baseline="-25000">
                  <a:solidFill>
                    <a:schemeClr val="tx2"/>
                  </a:solidFill>
                  <a:ea typeface="楷体_GB2312" charset="0"/>
                  <a:cs typeface="楷体_GB2312" charset="0"/>
                </a:rPr>
                <a:t>u</a:t>
              </a:r>
              <a:r>
                <a:rPr lang="en-US" altLang="zh-CN" sz="2800">
                  <a:solidFill>
                    <a:schemeClr val="tx2"/>
                  </a:solidFill>
                  <a:cs typeface="Times New Roman" panose="02020603050405020304" charset="0"/>
                </a:rPr>
                <a:t>|</a:t>
              </a:r>
              <a:endParaRPr lang="en-US" altLang="zh-CN" sz="2800">
                <a:solidFill>
                  <a:schemeClr val="tx2"/>
                </a:solidFill>
                <a:ea typeface="楷体_GB2312" charset="0"/>
                <a:cs typeface="楷体_GB2312" charset="0"/>
              </a:endParaRPr>
            </a:p>
          </p:txBody>
        </p:sp>
        <p:sp>
          <p:nvSpPr>
            <p:cNvPr id="153647" name="Text Box 47"/>
            <p:cNvSpPr txBox="1">
              <a:spLocks noChangeArrowheads="1"/>
            </p:cNvSpPr>
            <p:nvPr/>
          </p:nvSpPr>
          <p:spPr bwMode="auto">
            <a:xfrm>
              <a:off x="912" y="3295"/>
              <a:ext cx="232" cy="250"/>
            </a:xfrm>
            <a:prstGeom prst="rect">
              <a:avLst/>
            </a:prstGeom>
            <a:noFill/>
            <a:ln w="9525">
              <a:noFill/>
              <a:miter lim="800000"/>
            </a:ln>
            <a:effectLst/>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a:effectLst>
                    <a:outerShdw blurRad="38100" dist="38100" dir="2700000" algn="tl">
                      <a:srgbClr val="DDDDDD"/>
                    </a:outerShdw>
                  </a:effectLst>
                </a:rPr>
                <a:t>O</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604"/>
                                        </p:tgtEl>
                                        <p:attrNameLst>
                                          <p:attrName>style.visibility</p:attrName>
                                        </p:attrNameLst>
                                      </p:cBhvr>
                                      <p:to>
                                        <p:strVal val="visible"/>
                                      </p:to>
                                    </p:set>
                                    <p:animEffect transition="in" filter="wipe(left)">
                                      <p:cBhvr>
                                        <p:cTn id="17" dur="500"/>
                                        <p:tgtEl>
                                          <p:spTgt spid="153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out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3624"/>
                                        </p:tgtEl>
                                        <p:attrNameLst>
                                          <p:attrName>style.visibility</p:attrName>
                                        </p:attrNameLst>
                                      </p:cBhvr>
                                      <p:to>
                                        <p:strVal val="visible"/>
                                      </p:to>
                                    </p:set>
                                    <p:animEffect transition="in" filter="wipe(up)">
                                      <p:cBhvr>
                                        <p:cTn id="32" dur="500"/>
                                        <p:tgtEl>
                                          <p:spTgt spid="1536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3625"/>
                                        </p:tgtEl>
                                        <p:attrNameLst>
                                          <p:attrName>style.visibility</p:attrName>
                                        </p:attrNameLst>
                                      </p:cBhvr>
                                      <p:to>
                                        <p:strVal val="visible"/>
                                      </p:to>
                                    </p:set>
                                    <p:animEffect transition="in" filter="wipe(up)">
                                      <p:cBhvr>
                                        <p:cTn id="47" dur="500"/>
                                        <p:tgtEl>
                                          <p:spTgt spid="153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24" grpId="0" animBg="1" autoUpdateAnimBg="0"/>
      <p:bldP spid="15362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8"/>
          <p:cNvGrpSpPr/>
          <p:nvPr/>
        </p:nvGrpSpPr>
        <p:grpSpPr bwMode="auto">
          <a:xfrm>
            <a:off x="1219200" y="2438400"/>
            <a:ext cx="2933700" cy="2379663"/>
            <a:chOff x="768" y="1536"/>
            <a:chExt cx="1848" cy="1499"/>
          </a:xfrm>
        </p:grpSpPr>
        <p:sp>
          <p:nvSpPr>
            <p:cNvPr id="38930" name="Line 3"/>
            <p:cNvSpPr>
              <a:spLocks noChangeShapeType="1"/>
            </p:cNvSpPr>
            <p:nvPr/>
          </p:nvSpPr>
          <p:spPr bwMode="auto">
            <a:xfrm>
              <a:off x="1908" y="1926"/>
              <a:ext cx="0" cy="30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8931" name="Line 4"/>
            <p:cNvSpPr>
              <a:spLocks noChangeShapeType="1"/>
            </p:cNvSpPr>
            <p:nvPr/>
          </p:nvSpPr>
          <p:spPr bwMode="auto">
            <a:xfrm flipV="1">
              <a:off x="1920" y="1908"/>
              <a:ext cx="180" cy="10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38932" name="Line 5"/>
            <p:cNvSpPr>
              <a:spLocks noChangeShapeType="1"/>
            </p:cNvSpPr>
            <p:nvPr/>
          </p:nvSpPr>
          <p:spPr bwMode="auto">
            <a:xfrm>
              <a:off x="1920" y="2112"/>
              <a:ext cx="192" cy="153"/>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38933" name="Line 6"/>
            <p:cNvSpPr>
              <a:spLocks noChangeShapeType="1"/>
            </p:cNvSpPr>
            <p:nvPr/>
          </p:nvSpPr>
          <p:spPr bwMode="auto">
            <a:xfrm>
              <a:off x="2100" y="2256"/>
              <a:ext cx="0" cy="762"/>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38934" name="Line 7"/>
            <p:cNvSpPr>
              <a:spLocks noChangeShapeType="1"/>
            </p:cNvSpPr>
            <p:nvPr/>
          </p:nvSpPr>
          <p:spPr bwMode="auto">
            <a:xfrm flipH="1">
              <a:off x="876" y="2070"/>
              <a:ext cx="1032"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8935" name="Oval 8"/>
            <p:cNvSpPr>
              <a:spLocks noChangeArrowheads="1"/>
            </p:cNvSpPr>
            <p:nvPr/>
          </p:nvSpPr>
          <p:spPr bwMode="auto">
            <a:xfrm>
              <a:off x="841" y="2046"/>
              <a:ext cx="47"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8936" name="Oval 9"/>
            <p:cNvSpPr>
              <a:spLocks noChangeArrowheads="1"/>
            </p:cNvSpPr>
            <p:nvPr/>
          </p:nvSpPr>
          <p:spPr bwMode="auto">
            <a:xfrm>
              <a:off x="853" y="2988"/>
              <a:ext cx="47"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8937" name="Line 10"/>
            <p:cNvSpPr>
              <a:spLocks noChangeShapeType="1"/>
            </p:cNvSpPr>
            <p:nvPr/>
          </p:nvSpPr>
          <p:spPr bwMode="auto">
            <a:xfrm>
              <a:off x="888" y="3006"/>
              <a:ext cx="1728"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8938" name="Text Box 11"/>
            <p:cNvSpPr txBox="1">
              <a:spLocks noChangeArrowheads="1"/>
            </p:cNvSpPr>
            <p:nvPr/>
          </p:nvSpPr>
          <p:spPr bwMode="auto">
            <a:xfrm>
              <a:off x="768" y="2298"/>
              <a:ext cx="57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i</a:t>
              </a:r>
              <a:endParaRPr lang="en-US" altLang="zh-CN" sz="2800">
                <a:solidFill>
                  <a:srgbClr val="000099"/>
                </a:solidFill>
                <a:ea typeface="楷体_GB2312" charset="0"/>
                <a:cs typeface="楷体_GB2312" charset="0"/>
              </a:endParaRPr>
            </a:p>
          </p:txBody>
        </p:sp>
        <p:sp>
          <p:nvSpPr>
            <p:cNvPr id="38939" name="Text Box 12"/>
            <p:cNvSpPr txBox="1">
              <a:spLocks noChangeArrowheads="1"/>
            </p:cNvSpPr>
            <p:nvPr/>
          </p:nvSpPr>
          <p:spPr bwMode="auto">
            <a:xfrm>
              <a:off x="1536" y="2016"/>
              <a:ext cx="57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be</a:t>
              </a:r>
              <a:endParaRPr lang="en-US" altLang="zh-CN" sz="2800">
                <a:solidFill>
                  <a:srgbClr val="000099"/>
                </a:solidFill>
                <a:ea typeface="楷体_GB2312" charset="0"/>
                <a:cs typeface="楷体_GB2312" charset="0"/>
              </a:endParaRPr>
            </a:p>
          </p:txBody>
        </p:sp>
        <p:sp>
          <p:nvSpPr>
            <p:cNvPr id="38940" name="Line 13"/>
            <p:cNvSpPr>
              <a:spLocks noChangeShapeType="1"/>
            </p:cNvSpPr>
            <p:nvPr/>
          </p:nvSpPr>
          <p:spPr bwMode="auto">
            <a:xfrm>
              <a:off x="2101" y="1536"/>
              <a:ext cx="0" cy="384"/>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8941" name="Line 14"/>
            <p:cNvSpPr>
              <a:spLocks noChangeShapeType="1"/>
            </p:cNvSpPr>
            <p:nvPr/>
          </p:nvSpPr>
          <p:spPr bwMode="auto">
            <a:xfrm>
              <a:off x="1440" y="1998"/>
              <a:ext cx="336" cy="0"/>
            </a:xfrm>
            <a:prstGeom prst="line">
              <a:avLst/>
            </a:prstGeom>
            <a:noFill/>
            <a:ln w="38100">
              <a:solidFill>
                <a:srgbClr val="FF00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8942" name="Text Box 15"/>
            <p:cNvSpPr txBox="1">
              <a:spLocks noChangeArrowheads="1"/>
            </p:cNvSpPr>
            <p:nvPr/>
          </p:nvSpPr>
          <p:spPr bwMode="auto">
            <a:xfrm>
              <a:off x="1440" y="1680"/>
              <a:ext cx="57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i</a:t>
              </a:r>
              <a:r>
                <a:rPr lang="en-US" altLang="zh-CN" sz="2800" baseline="-25000">
                  <a:solidFill>
                    <a:srgbClr val="000099"/>
                  </a:solidFill>
                  <a:ea typeface="楷体_GB2312" charset="0"/>
                  <a:cs typeface="楷体_GB2312" charset="0"/>
                </a:rPr>
                <a:t>b</a:t>
              </a:r>
              <a:endParaRPr lang="en-US" altLang="zh-CN" sz="2800">
                <a:solidFill>
                  <a:srgbClr val="000099"/>
                </a:solidFill>
                <a:ea typeface="楷体_GB2312" charset="0"/>
                <a:cs typeface="楷体_GB2312" charset="0"/>
              </a:endParaRPr>
            </a:p>
          </p:txBody>
        </p:sp>
        <p:sp>
          <p:nvSpPr>
            <p:cNvPr id="38943" name="Text Box 16" descr="30%"/>
            <p:cNvSpPr txBox="1">
              <a:spLocks noChangeArrowheads="1"/>
            </p:cNvSpPr>
            <p:nvPr/>
          </p:nvSpPr>
          <p:spPr bwMode="auto">
            <a:xfrm>
              <a:off x="777" y="2065"/>
              <a:ext cx="225"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3300"/>
                  </a:solidFill>
                  <a:ea typeface="楷体_GB2312" charset="0"/>
                  <a:cs typeface="楷体_GB2312" charset="0"/>
                </a:rPr>
                <a:t>+</a:t>
              </a:r>
            </a:p>
          </p:txBody>
        </p:sp>
        <p:sp>
          <p:nvSpPr>
            <p:cNvPr id="38944" name="Text Box 17" descr="30%"/>
            <p:cNvSpPr txBox="1">
              <a:spLocks noChangeArrowheads="1"/>
            </p:cNvSpPr>
            <p:nvPr/>
          </p:nvSpPr>
          <p:spPr bwMode="auto">
            <a:xfrm>
              <a:off x="1397" y="2017"/>
              <a:ext cx="225"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3300"/>
                  </a:solidFill>
                  <a:ea typeface="楷体_GB2312" charset="0"/>
                  <a:cs typeface="楷体_GB2312" charset="0"/>
                </a:rPr>
                <a:t>+</a:t>
              </a:r>
            </a:p>
          </p:txBody>
        </p:sp>
        <p:sp>
          <p:nvSpPr>
            <p:cNvPr id="38945" name="Text Box 18" descr="30%"/>
            <p:cNvSpPr txBox="1">
              <a:spLocks noChangeArrowheads="1"/>
            </p:cNvSpPr>
            <p:nvPr/>
          </p:nvSpPr>
          <p:spPr bwMode="auto">
            <a:xfrm>
              <a:off x="780" y="2689"/>
              <a:ext cx="212"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3300"/>
                  </a:solidFill>
                  <a:ea typeface="楷体_GB2312" charset="0"/>
                  <a:cs typeface="楷体_GB2312" charset="0"/>
                </a:rPr>
                <a:t>–</a:t>
              </a:r>
            </a:p>
          </p:txBody>
        </p:sp>
        <p:sp>
          <p:nvSpPr>
            <p:cNvPr id="38946" name="Text Box 19" descr="30%"/>
            <p:cNvSpPr txBox="1">
              <a:spLocks noChangeArrowheads="1"/>
            </p:cNvSpPr>
            <p:nvPr/>
          </p:nvSpPr>
          <p:spPr bwMode="auto">
            <a:xfrm>
              <a:off x="1792" y="2209"/>
              <a:ext cx="212"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3300"/>
                  </a:solidFill>
                  <a:ea typeface="楷体_GB2312" charset="0"/>
                  <a:cs typeface="楷体_GB2312" charset="0"/>
                </a:rPr>
                <a:t>–</a:t>
              </a:r>
            </a:p>
          </p:txBody>
        </p:sp>
      </p:grpSp>
      <p:sp>
        <p:nvSpPr>
          <p:cNvPr id="155668" name="Rectangle 20"/>
          <p:cNvSpPr>
            <a:spLocks noGrp="1" noChangeArrowheads="1"/>
          </p:cNvSpPr>
          <p:nvPr>
            <p:ph type="title"/>
          </p:nvPr>
        </p:nvSpPr>
        <p:spPr bwMode="auto">
          <a:xfrm>
            <a:off x="609600" y="457200"/>
            <a:ext cx="5029200" cy="6096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5.</a:t>
            </a:r>
            <a:r>
              <a:rPr lang="en-US" altLang="zh-CN"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 </a:t>
            </a:r>
            <a:r>
              <a:rPr lang="zh-CN" altLang="en-US" sz="2800" b="1">
                <a:solidFill>
                  <a:srgbClr val="CC0000"/>
                </a:solidFill>
                <a:effectLst>
                  <a:outerShdw blurRad="38100" dist="38100" dir="2700000" algn="tl">
                    <a:srgbClr val="DDDDDD"/>
                  </a:outerShdw>
                </a:effectLst>
                <a:latin typeface="宋体" panose="02010600030101010101" pitchFamily="2" charset="-122"/>
                <a:ea typeface="宋体" panose="02010600030101010101" pitchFamily="2" charset="-122"/>
              </a:rPr>
              <a:t>对输入电阻的影响</a:t>
            </a:r>
          </a:p>
        </p:txBody>
      </p:sp>
      <p:sp>
        <p:nvSpPr>
          <p:cNvPr id="155669" name="Text Box 21"/>
          <p:cNvSpPr txBox="1">
            <a:spLocks noChangeArrowheads="1"/>
          </p:cNvSpPr>
          <p:nvPr/>
        </p:nvSpPr>
        <p:spPr bwMode="auto">
          <a:xfrm>
            <a:off x="762000" y="5257800"/>
            <a:ext cx="8229600" cy="525463"/>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rgbClr val="000099"/>
                </a:solidFill>
                <a:latin typeface="宋体" panose="02010600030101010101" pitchFamily="2" charset="-122"/>
              </a:rPr>
              <a:t>在同样的</a:t>
            </a:r>
            <a:r>
              <a:rPr lang="zh-CN" altLang="en-US" sz="2800" i="0">
                <a:solidFill>
                  <a:srgbClr val="000099"/>
                </a:solidFill>
              </a:rPr>
              <a:t> </a:t>
            </a:r>
            <a:r>
              <a:rPr lang="en-US" altLang="zh-CN" sz="2800">
                <a:solidFill>
                  <a:srgbClr val="000099"/>
                </a:solidFill>
              </a:rPr>
              <a:t>i</a:t>
            </a:r>
            <a:r>
              <a:rPr lang="en-US" altLang="zh-CN" sz="2800" baseline="-25000">
                <a:solidFill>
                  <a:srgbClr val="000099"/>
                </a:solidFill>
              </a:rPr>
              <a:t>b</a:t>
            </a:r>
            <a:r>
              <a:rPr lang="zh-CN" altLang="en-US" sz="2800" i="0">
                <a:solidFill>
                  <a:srgbClr val="000099"/>
                </a:solidFill>
                <a:latin typeface="宋体" panose="02010600030101010101" pitchFamily="2" charset="-122"/>
              </a:rPr>
              <a:t>下</a:t>
            </a:r>
            <a:r>
              <a:rPr lang="zh-CN" altLang="en-US" sz="2800">
                <a:solidFill>
                  <a:srgbClr val="000099"/>
                </a:solidFill>
                <a:ea typeface="楷体_GB2312" charset="0"/>
                <a:cs typeface="楷体_GB2312" charset="0"/>
              </a:rPr>
              <a:t>，</a:t>
            </a: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i</a:t>
            </a:r>
            <a:r>
              <a:rPr lang="en-US" altLang="zh-CN" sz="2800">
                <a:solidFill>
                  <a:srgbClr val="000099"/>
                </a:solidFill>
                <a:ea typeface="楷体_GB2312" charset="0"/>
                <a:cs typeface="楷体_GB2312" charset="0"/>
              </a:rPr>
              <a:t>= u</a:t>
            </a:r>
            <a:r>
              <a:rPr lang="en-US" altLang="zh-CN" sz="2800" baseline="-25000">
                <a:solidFill>
                  <a:srgbClr val="000099"/>
                </a:solidFill>
                <a:ea typeface="楷体_GB2312" charset="0"/>
                <a:cs typeface="楷体_GB2312" charset="0"/>
              </a:rPr>
              <a:t>be</a:t>
            </a:r>
            <a:r>
              <a:rPr lang="en-US" altLang="zh-CN" sz="2800">
                <a:solidFill>
                  <a:srgbClr val="000099"/>
                </a:solidFill>
                <a:ea typeface="楷体_GB2312" charset="0"/>
                <a:cs typeface="楷体_GB2312" charset="0"/>
              </a:rPr>
              <a:t> + u</a:t>
            </a:r>
            <a:r>
              <a:rPr lang="en-US" altLang="zh-CN" sz="2800" baseline="-25000">
                <a:solidFill>
                  <a:srgbClr val="000099"/>
                </a:solidFill>
                <a:ea typeface="楷体_GB2312" charset="0"/>
                <a:cs typeface="楷体_GB2312" charset="0"/>
              </a:rPr>
              <a:t>f</a:t>
            </a:r>
            <a:r>
              <a:rPr lang="en-US" altLang="zh-CN" sz="2800">
                <a:solidFill>
                  <a:srgbClr val="000099"/>
                </a:solidFill>
                <a:ea typeface="楷体_GB2312" charset="0"/>
                <a:cs typeface="楷体_GB2312" charset="0"/>
              </a:rPr>
              <a:t> &gt; u</a:t>
            </a:r>
            <a:r>
              <a:rPr lang="en-US" altLang="zh-CN" sz="2800" baseline="-25000">
                <a:solidFill>
                  <a:srgbClr val="000099"/>
                </a:solidFill>
                <a:ea typeface="楷体_GB2312" charset="0"/>
                <a:cs typeface="楷体_GB2312" charset="0"/>
              </a:rPr>
              <a:t>be</a:t>
            </a:r>
            <a:r>
              <a:rPr lang="zh-CN" altLang="en-US" sz="2800">
                <a:solidFill>
                  <a:srgbClr val="000099"/>
                </a:solidFill>
                <a:ea typeface="楷体_GB2312" charset="0"/>
                <a:cs typeface="楷体_GB2312" charset="0"/>
              </a:rPr>
              <a:t>，</a:t>
            </a:r>
            <a:r>
              <a:rPr lang="zh-CN" altLang="en-US" sz="2800" i="0">
                <a:solidFill>
                  <a:srgbClr val="000099"/>
                </a:solidFill>
                <a:sym typeface="Symbol" panose="05050102010706020507" charset="0"/>
              </a:rPr>
              <a:t>所以</a:t>
            </a:r>
            <a:r>
              <a:rPr lang="zh-CN" altLang="en-US" sz="2800">
                <a:solidFill>
                  <a:srgbClr val="000099"/>
                </a:solidFill>
                <a:ea typeface="楷体_GB2312" charset="0"/>
                <a:cs typeface="楷体_GB2312" charset="0"/>
                <a:sym typeface="Symbol" panose="05050102010706020507" charset="0"/>
              </a:rPr>
              <a:t> </a:t>
            </a:r>
            <a:r>
              <a:rPr lang="en-US" altLang="zh-CN" sz="2800">
                <a:solidFill>
                  <a:srgbClr val="000099"/>
                </a:solidFill>
                <a:ea typeface="楷体_GB2312" charset="0"/>
                <a:cs typeface="楷体_GB2312" charset="0"/>
              </a:rPr>
              <a:t>r</a:t>
            </a:r>
            <a:r>
              <a:rPr lang="en-US" altLang="zh-CN" sz="2800" baseline="-25000">
                <a:solidFill>
                  <a:srgbClr val="000099"/>
                </a:solidFill>
                <a:ea typeface="楷体_GB2312" charset="0"/>
                <a:cs typeface="楷体_GB2312" charset="0"/>
              </a:rPr>
              <a:t>if  </a:t>
            </a:r>
            <a:r>
              <a:rPr lang="zh-CN" altLang="en-US" sz="2800" i="0">
                <a:solidFill>
                  <a:srgbClr val="000099"/>
                </a:solidFill>
              </a:rPr>
              <a:t>提高</a:t>
            </a:r>
            <a:r>
              <a:rPr lang="zh-CN" altLang="en-US" sz="2800">
                <a:solidFill>
                  <a:srgbClr val="000099"/>
                </a:solidFill>
              </a:rPr>
              <a:t>。</a:t>
            </a:r>
            <a:endParaRPr lang="zh-CN" altLang="en-US" sz="2800">
              <a:solidFill>
                <a:srgbClr val="000099"/>
              </a:solidFill>
              <a:ea typeface="楷体_GB2312" charset="0"/>
              <a:cs typeface="楷体_GB2312" charset="0"/>
            </a:endParaRPr>
          </a:p>
        </p:txBody>
      </p:sp>
      <p:graphicFrame>
        <p:nvGraphicFramePr>
          <p:cNvPr id="155670" name="Object 22"/>
          <p:cNvGraphicFramePr>
            <a:graphicFrameLocks noChangeAspect="1"/>
          </p:cNvGraphicFramePr>
          <p:nvPr/>
        </p:nvGraphicFramePr>
        <p:xfrm>
          <a:off x="1600200" y="1712913"/>
          <a:ext cx="2663825" cy="649287"/>
        </p:xfrm>
        <a:graphic>
          <a:graphicData uri="http://schemas.openxmlformats.org/presentationml/2006/ole">
            <mc:AlternateContent xmlns:mc="http://schemas.openxmlformats.org/markup-compatibility/2006">
              <mc:Choice xmlns:v="urn:schemas-microsoft-com:vml" Requires="v">
                <p:oleObj spid="_x0000_s39361" name="Equation" r:id="rId3" imgW="1295400" imgH="254000" progId="Equation.3">
                  <p:embed/>
                </p:oleObj>
              </mc:Choice>
              <mc:Fallback>
                <p:oleObj name="Equation" r:id="rId3" imgW="1295400" imgH="254000" progId="Equation.3">
                  <p:embed/>
                  <p:pic>
                    <p:nvPicPr>
                      <p:cNvPr id="0" name="图片 392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12913"/>
                        <a:ext cx="2663825" cy="649287"/>
                      </a:xfrm>
                      <a:prstGeom prst="rect">
                        <a:avLst/>
                      </a:prstGeom>
                      <a:noFill/>
                      <a:ln>
                        <a:noFill/>
                      </a:ln>
                      <a:effectLst/>
                    </p:spPr>
                  </p:pic>
                </p:oleObj>
              </mc:Fallback>
            </mc:AlternateContent>
          </a:graphicData>
        </a:graphic>
      </p:graphicFrame>
      <p:sp>
        <p:nvSpPr>
          <p:cNvPr id="155671" name="Rectangle 23"/>
          <p:cNvSpPr>
            <a:spLocks noChangeArrowheads="1"/>
          </p:cNvSpPr>
          <p:nvPr/>
        </p:nvSpPr>
        <p:spPr bwMode="auto">
          <a:xfrm>
            <a:off x="609600" y="1066800"/>
            <a:ext cx="3048000" cy="525463"/>
          </a:xfrm>
          <a:prstGeom prst="rect">
            <a:avLst/>
          </a:prstGeom>
          <a:noFill/>
          <a:ln w="38100">
            <a:noFill/>
            <a:miter lim="800000"/>
          </a:ln>
          <a:effectLst/>
        </p:spPr>
        <p:txBody>
          <a:bodyPr lIns="90000" tIns="46800" rIns="90000" bIns="46800">
            <a:spAutoFit/>
          </a:bodyPr>
          <a:lstStyle/>
          <a:p>
            <a:pP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1)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串联负反馈</a:t>
            </a:r>
          </a:p>
        </p:txBody>
      </p:sp>
      <p:graphicFrame>
        <p:nvGraphicFramePr>
          <p:cNvPr id="155672" name="Object 24"/>
          <p:cNvGraphicFramePr>
            <a:graphicFrameLocks noChangeAspect="1"/>
          </p:cNvGraphicFramePr>
          <p:nvPr/>
        </p:nvGraphicFramePr>
        <p:xfrm>
          <a:off x="6172200" y="2344738"/>
          <a:ext cx="1271588" cy="1268412"/>
        </p:xfrm>
        <a:graphic>
          <a:graphicData uri="http://schemas.openxmlformats.org/presentationml/2006/ole">
            <mc:AlternateContent xmlns:mc="http://schemas.openxmlformats.org/markup-compatibility/2006">
              <mc:Choice xmlns:v="urn:schemas-microsoft-com:vml" Requires="v">
                <p:oleObj spid="_x0000_s39362" name="Equation" r:id="rId5" imgW="508000" imgH="508000" progId="Equation.3">
                  <p:embed/>
                </p:oleObj>
              </mc:Choice>
              <mc:Fallback>
                <p:oleObj name="Equation" r:id="rId5" imgW="508000" imgH="508000" progId="Equation.3">
                  <p:embed/>
                  <p:pic>
                    <p:nvPicPr>
                      <p:cNvPr id="0" name="图片 392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344738"/>
                        <a:ext cx="1271588" cy="1268412"/>
                      </a:xfrm>
                      <a:prstGeom prst="rect">
                        <a:avLst/>
                      </a:prstGeom>
                      <a:noFill/>
                      <a:ln>
                        <a:noFill/>
                      </a:ln>
                      <a:effectLst/>
                    </p:spPr>
                  </p:pic>
                </p:oleObj>
              </mc:Fallback>
            </mc:AlternateContent>
          </a:graphicData>
        </a:graphic>
      </p:graphicFrame>
      <p:sp>
        <p:nvSpPr>
          <p:cNvPr id="155673" name="Text Box 25"/>
          <p:cNvSpPr txBox="1">
            <a:spLocks noChangeArrowheads="1"/>
          </p:cNvSpPr>
          <p:nvPr/>
        </p:nvSpPr>
        <p:spPr bwMode="auto">
          <a:xfrm>
            <a:off x="3886200" y="2668588"/>
            <a:ext cx="2895600" cy="52546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chemeClr val="tx2"/>
                </a:solidFill>
              </a:rPr>
              <a:t>无负反馈时：</a:t>
            </a:r>
            <a:endParaRPr lang="zh-CN" altLang="en-US" sz="2800" i="0">
              <a:solidFill>
                <a:schemeClr val="tx2"/>
              </a:solidFill>
              <a:ea typeface="楷体_GB2312" charset="0"/>
              <a:cs typeface="楷体_GB2312" charset="0"/>
            </a:endParaRPr>
          </a:p>
        </p:txBody>
      </p:sp>
      <p:sp>
        <p:nvSpPr>
          <p:cNvPr id="155674" name="Text Box 26"/>
          <p:cNvSpPr txBox="1">
            <a:spLocks noChangeArrowheads="1"/>
          </p:cNvSpPr>
          <p:nvPr/>
        </p:nvSpPr>
        <p:spPr bwMode="auto">
          <a:xfrm>
            <a:off x="3962400" y="3963988"/>
            <a:ext cx="2895600" cy="52546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a:solidFill>
                  <a:schemeClr val="tx2"/>
                </a:solidFill>
              </a:rPr>
              <a:t>有负反馈时：</a:t>
            </a:r>
            <a:endParaRPr lang="zh-CN" altLang="en-US" sz="2800" i="0">
              <a:solidFill>
                <a:schemeClr val="tx2"/>
              </a:solidFill>
              <a:ea typeface="楷体_GB2312" charset="0"/>
              <a:cs typeface="楷体_GB2312" charset="0"/>
            </a:endParaRPr>
          </a:p>
        </p:txBody>
      </p:sp>
      <p:graphicFrame>
        <p:nvGraphicFramePr>
          <p:cNvPr id="155675" name="Object 27"/>
          <p:cNvGraphicFramePr>
            <a:graphicFrameLocks noChangeAspect="1"/>
          </p:cNvGraphicFramePr>
          <p:nvPr/>
        </p:nvGraphicFramePr>
        <p:xfrm>
          <a:off x="6130925" y="3609975"/>
          <a:ext cx="1412875" cy="1266825"/>
        </p:xfrm>
        <a:graphic>
          <a:graphicData uri="http://schemas.openxmlformats.org/presentationml/2006/ole">
            <mc:AlternateContent xmlns:mc="http://schemas.openxmlformats.org/markup-compatibility/2006">
              <mc:Choice xmlns:v="urn:schemas-microsoft-com:vml" Requires="v">
                <p:oleObj spid="_x0000_s39363" name="Equation" r:id="rId7" imgW="571500" imgH="508000" progId="Equation.3">
                  <p:embed/>
                </p:oleObj>
              </mc:Choice>
              <mc:Fallback>
                <p:oleObj name="Equation" r:id="rId7" imgW="571500" imgH="508000" progId="Equation.3">
                  <p:embed/>
                  <p:pic>
                    <p:nvPicPr>
                      <p:cNvPr id="0" name="图片 392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0925" y="3609975"/>
                        <a:ext cx="1412875" cy="1266825"/>
                      </a:xfrm>
                      <a:prstGeom prst="rect">
                        <a:avLst/>
                      </a:prstGeom>
                      <a:noFill/>
                      <a:ln>
                        <a:noFill/>
                      </a:ln>
                      <a:effectLst/>
                    </p:spPr>
                  </p:pic>
                </p:oleObj>
              </mc:Fallback>
            </mc:AlternateContent>
          </a:graphicData>
        </a:graphic>
      </p:graphicFrame>
      <p:grpSp>
        <p:nvGrpSpPr>
          <p:cNvPr id="3" name="Group 28"/>
          <p:cNvGrpSpPr/>
          <p:nvPr/>
        </p:nvGrpSpPr>
        <p:grpSpPr bwMode="auto">
          <a:xfrm>
            <a:off x="2667000" y="3763963"/>
            <a:ext cx="838200" cy="1128712"/>
            <a:chOff x="-480" y="2092"/>
            <a:chExt cx="528" cy="711"/>
          </a:xfrm>
        </p:grpSpPr>
        <p:sp>
          <p:nvSpPr>
            <p:cNvPr id="38926" name="Text Box 29"/>
            <p:cNvSpPr txBox="1">
              <a:spLocks noChangeArrowheads="1"/>
            </p:cNvSpPr>
            <p:nvPr/>
          </p:nvSpPr>
          <p:spPr bwMode="auto">
            <a:xfrm>
              <a:off x="-480" y="2208"/>
              <a:ext cx="52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f</a:t>
              </a:r>
              <a:endParaRPr lang="en-US" altLang="zh-CN" sz="2800">
                <a:solidFill>
                  <a:srgbClr val="000099"/>
                </a:solidFill>
                <a:ea typeface="楷体_GB2312" charset="0"/>
                <a:cs typeface="楷体_GB2312" charset="0"/>
              </a:endParaRPr>
            </a:p>
          </p:txBody>
        </p:sp>
        <p:sp>
          <p:nvSpPr>
            <p:cNvPr id="38927" name="Rectangle 30"/>
            <p:cNvSpPr>
              <a:spLocks noChangeArrowheads="1"/>
            </p:cNvSpPr>
            <p:nvPr/>
          </p:nvSpPr>
          <p:spPr bwMode="auto">
            <a:xfrm>
              <a:off x="-132" y="2256"/>
              <a:ext cx="132" cy="282"/>
            </a:xfrm>
            <a:prstGeom prst="rect">
              <a:avLst/>
            </a:prstGeom>
            <a:solidFill>
              <a:schemeClr val="bg1"/>
            </a:solidFill>
            <a:ln w="38100">
              <a:solidFill>
                <a:schemeClr val="tx1"/>
              </a:solidFill>
              <a:miter lim="800000"/>
            </a:ln>
          </p:spPr>
          <p:txBody>
            <a:bodyPr lIns="90000" tIns="46800" rIns="90000" bIns="46800" anchor="ctr">
              <a:spAutoFit/>
            </a:bodyPr>
            <a:lstStyle/>
            <a:p>
              <a:endParaRPr lang="zh-CN" altLang="en-US">
                <a:latin typeface="Times New Roman" panose="02020603050405020304" charset="0"/>
              </a:endParaRPr>
            </a:p>
          </p:txBody>
        </p:sp>
        <p:sp>
          <p:nvSpPr>
            <p:cNvPr id="38928" name="Text Box 31" descr="30%"/>
            <p:cNvSpPr txBox="1">
              <a:spLocks noChangeArrowheads="1"/>
            </p:cNvSpPr>
            <p:nvPr/>
          </p:nvSpPr>
          <p:spPr bwMode="auto">
            <a:xfrm>
              <a:off x="-379" y="2092"/>
              <a:ext cx="225"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0000"/>
                  </a:solidFill>
                  <a:ea typeface="楷体_GB2312" charset="0"/>
                  <a:cs typeface="楷体_GB2312" charset="0"/>
                </a:rPr>
                <a:t>+</a:t>
              </a:r>
            </a:p>
          </p:txBody>
        </p:sp>
        <p:sp>
          <p:nvSpPr>
            <p:cNvPr id="38929" name="Text Box 32" descr="30%"/>
            <p:cNvSpPr txBox="1">
              <a:spLocks noChangeArrowheads="1"/>
            </p:cNvSpPr>
            <p:nvPr/>
          </p:nvSpPr>
          <p:spPr bwMode="auto">
            <a:xfrm>
              <a:off x="-368" y="2515"/>
              <a:ext cx="212"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0000"/>
                  </a:solidFill>
                  <a:ea typeface="楷体_GB2312" charset="0"/>
                  <a:cs typeface="楷体_GB2312" charset="0"/>
                </a:rPr>
                <a:t>–</a:t>
              </a:r>
            </a:p>
          </p:txBody>
        </p:sp>
      </p:grpSp>
      <p:sp>
        <p:nvSpPr>
          <p:cNvPr id="155681" name="Rectangle 33"/>
          <p:cNvSpPr>
            <a:spLocks noChangeArrowheads="1"/>
          </p:cNvSpPr>
          <p:nvPr/>
        </p:nvSpPr>
        <p:spPr bwMode="auto">
          <a:xfrm>
            <a:off x="3352800" y="1031875"/>
            <a:ext cx="4343400" cy="525463"/>
          </a:xfrm>
          <a:prstGeom prst="rect">
            <a:avLst/>
          </a:prstGeom>
          <a:noFill/>
          <a:ln w="38100">
            <a:noFill/>
            <a:miter lim="800000"/>
          </a:ln>
          <a:effectLst/>
        </p:spPr>
        <p:txBody>
          <a:bodyPr lIns="90000" tIns="46800" rIns="90000" bIns="46800">
            <a:spAutoFit/>
          </a:bodyPr>
          <a:lstStyle/>
          <a:p>
            <a:pPr>
              <a:spcBef>
                <a:spcPct val="50000"/>
              </a:spcBef>
            </a:pPr>
            <a:r>
              <a:rPr lang="zh-CN" altLang="en-US" sz="2800" b="1" i="0" dirty="0">
                <a:solidFill>
                  <a:srgbClr val="CC0000"/>
                </a:solidFill>
                <a:effectLst>
                  <a:outerShdw blurRad="38100" dist="38100" dir="2700000" algn="tl">
                    <a:srgbClr val="DDDDDD"/>
                  </a:outerShdw>
                </a:effectLst>
                <a:latin typeface="宋体" panose="02010600030101010101" pitchFamily="2" charset="-122"/>
              </a:rPr>
              <a:t>使电路的输入电阻提高</a:t>
            </a:r>
          </a:p>
        </p:txBody>
      </p:sp>
      <p:graphicFrame>
        <p:nvGraphicFramePr>
          <p:cNvPr id="155687" name="Object 39"/>
          <p:cNvGraphicFramePr>
            <a:graphicFrameLocks noChangeAspect="1"/>
          </p:cNvGraphicFramePr>
          <p:nvPr/>
        </p:nvGraphicFramePr>
        <p:xfrm>
          <a:off x="7369175" y="2344738"/>
          <a:ext cx="1089025" cy="1268412"/>
        </p:xfrm>
        <a:graphic>
          <a:graphicData uri="http://schemas.openxmlformats.org/presentationml/2006/ole">
            <mc:AlternateContent xmlns:mc="http://schemas.openxmlformats.org/markup-compatibility/2006">
              <mc:Choice xmlns:v="urn:schemas-microsoft-com:vml" Requires="v">
                <p:oleObj spid="_x0000_s39364" name="公式" r:id="rId9" imgW="419100" imgH="508000" progId="Equation.3">
                  <p:embed/>
                </p:oleObj>
              </mc:Choice>
              <mc:Fallback>
                <p:oleObj name="公式" r:id="rId9" imgW="419100" imgH="508000" progId="Equation.3">
                  <p:embed/>
                  <p:pic>
                    <p:nvPicPr>
                      <p:cNvPr id="0" name="图片 392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9175" y="2344738"/>
                        <a:ext cx="1089025" cy="1268412"/>
                      </a:xfrm>
                      <a:prstGeom prst="rect">
                        <a:avLst/>
                      </a:prstGeom>
                      <a:noFill/>
                      <a:ln>
                        <a:noFill/>
                      </a:ln>
                      <a:effec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73"/>
                                        </p:tgtEl>
                                        <p:attrNameLst>
                                          <p:attrName>style.visibility</p:attrName>
                                        </p:attrNameLst>
                                      </p:cBhvr>
                                      <p:to>
                                        <p:strVal val="visible"/>
                                      </p:to>
                                    </p:set>
                                    <p:animEffect transition="in" filter="wipe(left)">
                                      <p:cBhvr>
                                        <p:cTn id="12" dur="500"/>
                                        <p:tgtEl>
                                          <p:spTgt spid="155673"/>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55672"/>
                                        </p:tgtEl>
                                        <p:attrNameLst>
                                          <p:attrName>style.visibility</p:attrName>
                                        </p:attrNameLst>
                                      </p:cBhvr>
                                      <p:to>
                                        <p:strVal val="visible"/>
                                      </p:to>
                                    </p:set>
                                    <p:animEffect transition="in" filter="box(out)">
                                      <p:cBhvr>
                                        <p:cTn id="16" dur="500"/>
                                        <p:tgtEl>
                                          <p:spTgt spid="155672"/>
                                        </p:tgtEl>
                                      </p:cBhvr>
                                    </p:animEffect>
                                  </p:childTnLst>
                                </p:cTn>
                              </p:par>
                            </p:childTnLst>
                          </p:cTn>
                        </p:par>
                        <p:par>
                          <p:cTn id="17" fill="hold">
                            <p:stCondLst>
                              <p:cond delay="1000"/>
                            </p:stCondLst>
                            <p:childTnLst>
                              <p:par>
                                <p:cTn id="18" presetID="4" presetClass="entr" presetSubtype="32" fill="hold" nodeType="afterEffect">
                                  <p:stCondLst>
                                    <p:cond delay="0"/>
                                  </p:stCondLst>
                                  <p:childTnLst>
                                    <p:set>
                                      <p:cBhvr>
                                        <p:cTn id="19" dur="1" fill="hold">
                                          <p:stCondLst>
                                            <p:cond delay="0"/>
                                          </p:stCondLst>
                                        </p:cTn>
                                        <p:tgtEl>
                                          <p:spTgt spid="155687"/>
                                        </p:tgtEl>
                                        <p:attrNameLst>
                                          <p:attrName>style.visibility</p:attrName>
                                        </p:attrNameLst>
                                      </p:cBhvr>
                                      <p:to>
                                        <p:strVal val="visible"/>
                                      </p:to>
                                    </p:set>
                                    <p:animEffect transition="in" filter="box(out)">
                                      <p:cBhvr>
                                        <p:cTn id="20" dur="500"/>
                                        <p:tgtEl>
                                          <p:spTgt spid="15568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55671"/>
                                        </p:tgtEl>
                                        <p:attrNameLst>
                                          <p:attrName>style.visibility</p:attrName>
                                        </p:attrNameLst>
                                      </p:cBhvr>
                                      <p:to>
                                        <p:strVal val="visible"/>
                                      </p:to>
                                    </p:set>
                                    <p:animEffect transition="in" filter="blinds(vertical)">
                                      <p:cBhvr>
                                        <p:cTn id="25" dur="500"/>
                                        <p:tgtEl>
                                          <p:spTgt spid="15567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5674"/>
                                        </p:tgtEl>
                                        <p:attrNameLst>
                                          <p:attrName>style.visibility</p:attrName>
                                        </p:attrNameLst>
                                      </p:cBhvr>
                                      <p:to>
                                        <p:strVal val="visible"/>
                                      </p:to>
                                    </p:set>
                                    <p:animEffect transition="in" filter="wipe(left)">
                                      <p:cBhvr>
                                        <p:cTn id="35" dur="500"/>
                                        <p:tgtEl>
                                          <p:spTgt spid="155674"/>
                                        </p:tgtEl>
                                      </p:cBhvr>
                                    </p:animEffect>
                                  </p:child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155675"/>
                                        </p:tgtEl>
                                        <p:attrNameLst>
                                          <p:attrName>style.visibility</p:attrName>
                                        </p:attrNameLst>
                                      </p:cBhvr>
                                      <p:to>
                                        <p:strVal val="visible"/>
                                      </p:to>
                                    </p:set>
                                    <p:animEffect transition="in" filter="box(out)">
                                      <p:cBhvr>
                                        <p:cTn id="39" dur="500"/>
                                        <p:tgtEl>
                                          <p:spTgt spid="1556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5669"/>
                                        </p:tgtEl>
                                        <p:attrNameLst>
                                          <p:attrName>style.visibility</p:attrName>
                                        </p:attrNameLst>
                                      </p:cBhvr>
                                      <p:to>
                                        <p:strVal val="visible"/>
                                      </p:to>
                                    </p:set>
                                    <p:animEffect transition="in" filter="wipe(left)">
                                      <p:cBhvr>
                                        <p:cTn id="44" dur="500"/>
                                        <p:tgtEl>
                                          <p:spTgt spid="15566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155681"/>
                                        </p:tgtEl>
                                        <p:attrNameLst>
                                          <p:attrName>style.visibility</p:attrName>
                                        </p:attrNameLst>
                                      </p:cBhvr>
                                      <p:to>
                                        <p:strVal val="visible"/>
                                      </p:to>
                                    </p:set>
                                    <p:animEffect transition="in" filter="blinds(vertical)">
                                      <p:cBhvr>
                                        <p:cTn id="49" dur="500"/>
                                        <p:tgtEl>
                                          <p:spTgt spid="15568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5670"/>
                                        </p:tgtEl>
                                        <p:attrNameLst>
                                          <p:attrName>style.visibility</p:attrName>
                                        </p:attrNameLst>
                                      </p:cBhvr>
                                      <p:to>
                                        <p:strVal val="visible"/>
                                      </p:to>
                                    </p:set>
                                    <p:animEffect transition="in" filter="wipe(left)">
                                      <p:cBhvr>
                                        <p:cTn id="54" dur="500"/>
                                        <p:tgtEl>
                                          <p:spTgt spid="15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9" grpId="0" autoUpdateAnimBg="0"/>
      <p:bldP spid="155671" grpId="0" autoUpdateAnimBg="0"/>
      <p:bldP spid="155673" grpId="0" autoUpdateAnimBg="0"/>
      <p:bldP spid="155674" grpId="0" autoUpdateAnimBg="0"/>
      <p:bldP spid="15568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nvGraphicFramePr>
        <p:xfrm>
          <a:off x="2574925" y="1143000"/>
          <a:ext cx="2163763" cy="1019175"/>
        </p:xfrm>
        <a:graphic>
          <a:graphicData uri="http://schemas.openxmlformats.org/presentationml/2006/ole">
            <mc:AlternateContent xmlns:mc="http://schemas.openxmlformats.org/markup-compatibility/2006">
              <mc:Choice xmlns:v="urn:schemas-microsoft-com:vml" Requires="v">
                <p:oleObj spid="_x0000_s40273" name="Equation" r:id="rId3" imgW="1117600" imgH="508000" progId="Equation.3">
                  <p:embed/>
                </p:oleObj>
              </mc:Choice>
              <mc:Fallback>
                <p:oleObj name="Equation" r:id="rId3" imgW="1117600" imgH="508000" progId="Equation.3">
                  <p:embed/>
                  <p:pic>
                    <p:nvPicPr>
                      <p:cNvPr id="0" name="图片 40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25" y="1143000"/>
                        <a:ext cx="2163763" cy="1019175"/>
                      </a:xfrm>
                      <a:prstGeom prst="rect">
                        <a:avLst/>
                      </a:prstGeom>
                      <a:noFill/>
                      <a:ln>
                        <a:noFill/>
                      </a:ln>
                      <a:effectLst/>
                    </p:spPr>
                  </p:pic>
                </p:oleObj>
              </mc:Fallback>
            </mc:AlternateContent>
          </a:graphicData>
        </a:graphic>
      </p:graphicFrame>
      <p:grpSp>
        <p:nvGrpSpPr>
          <p:cNvPr id="2" name="Group 3"/>
          <p:cNvGrpSpPr/>
          <p:nvPr/>
        </p:nvGrpSpPr>
        <p:grpSpPr bwMode="auto">
          <a:xfrm>
            <a:off x="1981200" y="3352800"/>
            <a:ext cx="2090738" cy="1143000"/>
            <a:chOff x="1248" y="2208"/>
            <a:chExt cx="1317" cy="720"/>
          </a:xfrm>
        </p:grpSpPr>
        <p:sp>
          <p:nvSpPr>
            <p:cNvPr id="39964" name="Line 4"/>
            <p:cNvSpPr>
              <a:spLocks noChangeShapeType="1"/>
            </p:cNvSpPr>
            <p:nvPr/>
          </p:nvSpPr>
          <p:spPr bwMode="auto">
            <a:xfrm flipV="1">
              <a:off x="1317" y="2208"/>
              <a:ext cx="0" cy="720"/>
            </a:xfrm>
            <a:prstGeom prst="line">
              <a:avLst/>
            </a:prstGeom>
            <a:noFill/>
            <a:ln w="38100">
              <a:solidFill>
                <a:schemeClr val="tx2"/>
              </a:solidFill>
              <a:round/>
            </a:ln>
          </p:spPr>
          <p:txBody>
            <a:bodyPr lIns="90000" tIns="46800" rIns="90000" bIns="46800" anchor="ctr">
              <a:spAutoFit/>
            </a:bodyPr>
            <a:lstStyle/>
            <a:p>
              <a:endParaRPr lang="zh-CN" altLang="en-US">
                <a:latin typeface="Times New Roman" panose="02020603050405020304" charset="0"/>
              </a:endParaRPr>
            </a:p>
          </p:txBody>
        </p:sp>
        <p:sp>
          <p:nvSpPr>
            <p:cNvPr id="39965" name="Rectangle 5"/>
            <p:cNvSpPr>
              <a:spLocks noChangeArrowheads="1"/>
            </p:cNvSpPr>
            <p:nvPr/>
          </p:nvSpPr>
          <p:spPr bwMode="auto">
            <a:xfrm>
              <a:off x="1248" y="2393"/>
              <a:ext cx="138" cy="351"/>
            </a:xfrm>
            <a:prstGeom prst="rect">
              <a:avLst/>
            </a:prstGeom>
            <a:solidFill>
              <a:srgbClr val="F6FAE6"/>
            </a:solidFill>
            <a:ln w="38100">
              <a:solidFill>
                <a:schemeClr val="tx1"/>
              </a:solidFill>
              <a:miter lim="800000"/>
            </a:ln>
          </p:spPr>
          <p:txBody>
            <a:bodyPr lIns="90000" tIns="46800" rIns="90000" bIns="46800" anchor="ctr">
              <a:spAutoFit/>
            </a:bodyPr>
            <a:lstStyle/>
            <a:p>
              <a:pPr algn="ctr">
                <a:spcBef>
                  <a:spcPct val="50000"/>
                </a:spcBef>
              </a:pPr>
              <a:endParaRPr lang="zh-CN" sz="2800">
                <a:latin typeface="Times New Roman" panose="02020603050405020304" charset="0"/>
                <a:ea typeface="楷体_GB2312" charset="0"/>
                <a:cs typeface="楷体_GB2312" charset="0"/>
              </a:endParaRPr>
            </a:p>
          </p:txBody>
        </p:sp>
        <p:sp>
          <p:nvSpPr>
            <p:cNvPr id="39966" name="Line 6"/>
            <p:cNvSpPr>
              <a:spLocks noChangeShapeType="1"/>
            </p:cNvSpPr>
            <p:nvPr/>
          </p:nvSpPr>
          <p:spPr bwMode="auto">
            <a:xfrm>
              <a:off x="1461" y="2448"/>
              <a:ext cx="0" cy="288"/>
            </a:xfrm>
            <a:prstGeom prst="line">
              <a:avLst/>
            </a:prstGeom>
            <a:noFill/>
            <a:ln w="38100">
              <a:solidFill>
                <a:srgbClr val="FF33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9967" name="Text Box 7"/>
            <p:cNvSpPr txBox="1">
              <a:spLocks noChangeArrowheads="1"/>
            </p:cNvSpPr>
            <p:nvPr/>
          </p:nvSpPr>
          <p:spPr bwMode="auto">
            <a:xfrm>
              <a:off x="1509" y="2400"/>
              <a:ext cx="408"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i</a:t>
              </a:r>
              <a:r>
                <a:rPr lang="en-US" altLang="zh-CN" sz="2800" baseline="-25000">
                  <a:solidFill>
                    <a:srgbClr val="000099"/>
                  </a:solidFill>
                  <a:ea typeface="楷体_GB2312" charset="0"/>
                  <a:cs typeface="楷体_GB2312" charset="0"/>
                </a:rPr>
                <a:t>f</a:t>
              </a:r>
              <a:endParaRPr lang="en-US" altLang="zh-CN" sz="2800">
                <a:solidFill>
                  <a:srgbClr val="000099"/>
                </a:solidFill>
                <a:ea typeface="楷体_GB2312" charset="0"/>
                <a:cs typeface="楷体_GB2312" charset="0"/>
              </a:endParaRPr>
            </a:p>
          </p:txBody>
        </p:sp>
        <p:sp>
          <p:nvSpPr>
            <p:cNvPr id="39968" name="Line 8"/>
            <p:cNvSpPr>
              <a:spLocks noChangeShapeType="1"/>
            </p:cNvSpPr>
            <p:nvPr/>
          </p:nvSpPr>
          <p:spPr bwMode="auto">
            <a:xfrm>
              <a:off x="1317" y="2928"/>
              <a:ext cx="1248"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grpSp>
      <p:graphicFrame>
        <p:nvGraphicFramePr>
          <p:cNvPr id="156681" name="Object 9"/>
          <p:cNvGraphicFramePr>
            <a:graphicFrameLocks noChangeAspect="1"/>
          </p:cNvGraphicFramePr>
          <p:nvPr/>
        </p:nvGraphicFramePr>
        <p:xfrm>
          <a:off x="6248400" y="2219325"/>
          <a:ext cx="1558925" cy="1365250"/>
        </p:xfrm>
        <a:graphic>
          <a:graphicData uri="http://schemas.openxmlformats.org/presentationml/2006/ole">
            <mc:AlternateContent xmlns:mc="http://schemas.openxmlformats.org/markup-compatibility/2006">
              <mc:Choice xmlns:v="urn:schemas-microsoft-com:vml" Requires="v">
                <p:oleObj spid="_x0000_s40274" name="Equation" r:id="rId5" imgW="584200" imgH="508000" progId="Equation.3">
                  <p:embed/>
                </p:oleObj>
              </mc:Choice>
              <mc:Fallback>
                <p:oleObj name="Equation" r:id="rId5" imgW="584200" imgH="508000" progId="Equation.3">
                  <p:embed/>
                  <p:pic>
                    <p:nvPicPr>
                      <p:cNvPr id="0" name="图片 40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219325"/>
                        <a:ext cx="1558925" cy="1365250"/>
                      </a:xfrm>
                      <a:prstGeom prst="rect">
                        <a:avLst/>
                      </a:prstGeom>
                      <a:noFill/>
                      <a:ln>
                        <a:noFill/>
                      </a:ln>
                      <a:effectLst/>
                    </p:spPr>
                  </p:pic>
                </p:oleObj>
              </mc:Fallback>
            </mc:AlternateContent>
          </a:graphicData>
        </a:graphic>
      </p:graphicFrame>
      <p:sp>
        <p:nvSpPr>
          <p:cNvPr id="156682" name="Text Box 10"/>
          <p:cNvSpPr txBox="1">
            <a:spLocks noChangeArrowheads="1"/>
          </p:cNvSpPr>
          <p:nvPr/>
        </p:nvSpPr>
        <p:spPr bwMode="auto">
          <a:xfrm>
            <a:off x="3881438" y="2620963"/>
            <a:ext cx="2895600" cy="51911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a:solidFill>
                  <a:schemeClr val="tx2"/>
                </a:solidFill>
              </a:rPr>
              <a:t>无负反馈时：</a:t>
            </a:r>
            <a:endParaRPr lang="zh-CN" altLang="en-US" sz="2800">
              <a:solidFill>
                <a:schemeClr val="tx2"/>
              </a:solidFill>
              <a:ea typeface="楷体_GB2312" charset="0"/>
              <a:cs typeface="楷体_GB2312" charset="0"/>
            </a:endParaRPr>
          </a:p>
        </p:txBody>
      </p:sp>
      <p:sp>
        <p:nvSpPr>
          <p:cNvPr id="156683" name="Text Box 11"/>
          <p:cNvSpPr txBox="1">
            <a:spLocks noChangeArrowheads="1"/>
          </p:cNvSpPr>
          <p:nvPr/>
        </p:nvSpPr>
        <p:spPr bwMode="auto">
          <a:xfrm>
            <a:off x="3957638" y="3916363"/>
            <a:ext cx="2895600" cy="519112"/>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a:solidFill>
                  <a:schemeClr val="tx2"/>
                </a:solidFill>
              </a:rPr>
              <a:t>有负反馈时：</a:t>
            </a:r>
            <a:endParaRPr lang="zh-CN" altLang="en-US" sz="2800">
              <a:solidFill>
                <a:schemeClr val="tx2"/>
              </a:solidFill>
              <a:ea typeface="楷体_GB2312" charset="0"/>
              <a:cs typeface="楷体_GB2312" charset="0"/>
            </a:endParaRPr>
          </a:p>
        </p:txBody>
      </p:sp>
      <p:graphicFrame>
        <p:nvGraphicFramePr>
          <p:cNvPr id="156684" name="Object 12"/>
          <p:cNvGraphicFramePr>
            <a:graphicFrameLocks noChangeAspect="1"/>
          </p:cNvGraphicFramePr>
          <p:nvPr/>
        </p:nvGraphicFramePr>
        <p:xfrm>
          <a:off x="6248400" y="3609975"/>
          <a:ext cx="1560513" cy="1266825"/>
        </p:xfrm>
        <a:graphic>
          <a:graphicData uri="http://schemas.openxmlformats.org/presentationml/2006/ole">
            <mc:AlternateContent xmlns:mc="http://schemas.openxmlformats.org/markup-compatibility/2006">
              <mc:Choice xmlns:v="urn:schemas-microsoft-com:vml" Requires="v">
                <p:oleObj spid="_x0000_s40275" name="公式" r:id="rId7" imgW="635000" imgH="508000" progId="Equation.3">
                  <p:embed/>
                </p:oleObj>
              </mc:Choice>
              <mc:Fallback>
                <p:oleObj name="公式" r:id="rId7" imgW="635000" imgH="508000" progId="Equation.3">
                  <p:embed/>
                  <p:pic>
                    <p:nvPicPr>
                      <p:cNvPr id="0" name="图片 402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609975"/>
                        <a:ext cx="1560513" cy="1266825"/>
                      </a:xfrm>
                      <a:prstGeom prst="rect">
                        <a:avLst/>
                      </a:prstGeom>
                      <a:noFill/>
                      <a:ln>
                        <a:noFill/>
                      </a:ln>
                      <a:effectLst/>
                    </p:spPr>
                  </p:pic>
                </p:oleObj>
              </mc:Fallback>
            </mc:AlternateContent>
          </a:graphicData>
        </a:graphic>
      </p:graphicFrame>
      <p:sp>
        <p:nvSpPr>
          <p:cNvPr id="156685" name="Text Box 13"/>
          <p:cNvSpPr txBox="1">
            <a:spLocks noChangeArrowheads="1"/>
          </p:cNvSpPr>
          <p:nvPr/>
        </p:nvSpPr>
        <p:spPr bwMode="auto">
          <a:xfrm>
            <a:off x="452438" y="5181600"/>
            <a:ext cx="8691562" cy="587375"/>
          </a:xfrm>
          <a:prstGeom prst="rect">
            <a:avLst/>
          </a:prstGeom>
          <a:noFill/>
          <a:ln w="9525">
            <a:noFill/>
            <a:miter lim="800000"/>
          </a:ln>
          <a:effectLst/>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在同样的</a:t>
            </a:r>
            <a:r>
              <a:rPr lang="en-US" altLang="zh-CN" sz="28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u</a:t>
            </a:r>
            <a:r>
              <a:rPr lang="en-US" altLang="zh-CN" sz="2800" baseline="-250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be</a:t>
            </a:r>
            <a:r>
              <a:rPr lang="zh-CN" altLang="en-US" sz="2800" i="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下，</a:t>
            </a:r>
            <a:r>
              <a:rPr lang="en-US" altLang="zh-CN" sz="28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i</a:t>
            </a:r>
            <a:r>
              <a:rPr lang="en-US" altLang="zh-CN" sz="2800" baseline="-250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i </a:t>
            </a:r>
            <a:r>
              <a:rPr lang="en-US" altLang="zh-CN" sz="28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 </a:t>
            </a:r>
            <a:r>
              <a:rPr lang="en-US" altLang="zh-CN" sz="28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i</a:t>
            </a:r>
            <a:r>
              <a:rPr lang="en-US" altLang="zh-CN" sz="2800" baseline="-250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b</a:t>
            </a:r>
            <a:r>
              <a:rPr lang="en-US" altLang="zh-CN" sz="28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 + i</a:t>
            </a:r>
            <a:r>
              <a:rPr lang="en-US" altLang="zh-CN" sz="2800" baseline="-250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f</a:t>
            </a:r>
            <a:r>
              <a:rPr lang="en-US" altLang="zh-CN" sz="28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 &gt; </a:t>
            </a:r>
            <a:r>
              <a:rPr lang="en-US" altLang="zh-CN" sz="28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i</a:t>
            </a:r>
            <a:r>
              <a:rPr lang="en-US" altLang="zh-CN" sz="2800" baseline="-250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b</a:t>
            </a:r>
            <a:r>
              <a:rPr lang="zh-CN" altLang="en-US" sz="2800" i="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a:t>
            </a:r>
            <a:r>
              <a:rPr lang="zh-CN" altLang="en-US" sz="2800" i="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sym typeface="Symbol" panose="05050102010706020507" charset="0"/>
              </a:rPr>
              <a:t>所以 </a:t>
            </a:r>
            <a:r>
              <a:rPr lang="en-US" altLang="zh-CN" sz="32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r</a:t>
            </a:r>
            <a:r>
              <a:rPr lang="en-US" altLang="zh-CN" sz="3200" baseline="-25000" dirty="0" err="1">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if</a:t>
            </a:r>
            <a:r>
              <a:rPr lang="en-US" altLang="zh-CN" sz="2800" baseline="-2500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 </a:t>
            </a:r>
            <a:r>
              <a:rPr lang="zh-CN" altLang="en-US" sz="2800" i="0" dirty="0">
                <a:solidFill>
                  <a:srgbClr val="000099"/>
                </a:solidFill>
                <a:effectLst>
                  <a:outerShdw blurRad="38100" dist="38100" dir="2700000" algn="tl">
                    <a:srgbClr val="DDDDDD"/>
                  </a:outerShdw>
                </a:effectLst>
                <a:latin typeface="Times New Roman" panose="02020603050405020304"/>
                <a:ea typeface="+mn-ea"/>
                <a:cs typeface="Times New Roman" panose="02020603050405020304"/>
              </a:rPr>
              <a:t>降低。</a:t>
            </a:r>
          </a:p>
        </p:txBody>
      </p:sp>
      <p:sp>
        <p:nvSpPr>
          <p:cNvPr id="156686" name="Rectangle 14" descr="90%"/>
          <p:cNvSpPr>
            <a:spLocks noChangeArrowheads="1"/>
          </p:cNvSpPr>
          <p:nvPr/>
        </p:nvSpPr>
        <p:spPr bwMode="auto">
          <a:xfrm>
            <a:off x="695325" y="608013"/>
            <a:ext cx="2374900" cy="525462"/>
          </a:xfrm>
          <a:prstGeom prst="rect">
            <a:avLst/>
          </a:prstGeom>
          <a:noFill/>
          <a:ln w="38100">
            <a:noFill/>
            <a:miter lim="800000"/>
          </a:ln>
          <a:effectLst/>
        </p:spPr>
        <p:txBody>
          <a:bodyPr wrap="none" lIns="90000" tIns="46800" rIns="90000" bIns="46800">
            <a:spAutoFit/>
          </a:bodyPr>
          <a:lstStyle/>
          <a:p>
            <a:pPr>
              <a:spcBef>
                <a:spcPct val="50000"/>
              </a:spcBef>
            </a:pPr>
            <a:r>
              <a:rPr lang="en-US" altLang="zh-CN" sz="2800" b="1" i="0" dirty="0">
                <a:effectLst>
                  <a:outerShdw blurRad="38100" dist="38100" dir="2700000" algn="tl">
                    <a:srgbClr val="DDDDDD"/>
                  </a:outerShdw>
                </a:effectLst>
                <a:latin typeface="Times New Roman" panose="02020603050405020304"/>
                <a:cs typeface="Times New Roman" panose="02020603050405020304"/>
              </a:rPr>
              <a:t>2) </a:t>
            </a:r>
            <a:r>
              <a:rPr lang="zh-CN" altLang="en-US" sz="2800" b="1" i="0" dirty="0">
                <a:effectLst>
                  <a:outerShdw blurRad="38100" dist="38100" dir="2700000" algn="tl">
                    <a:srgbClr val="DDDDDD"/>
                  </a:outerShdw>
                </a:effectLst>
                <a:latin typeface="Times New Roman" panose="02020603050405020304"/>
                <a:cs typeface="Times New Roman" panose="02020603050405020304"/>
              </a:rPr>
              <a:t>并联负反馈</a:t>
            </a:r>
          </a:p>
        </p:txBody>
      </p:sp>
      <p:sp>
        <p:nvSpPr>
          <p:cNvPr id="156687" name="Rectangle 15" descr="90%"/>
          <p:cNvSpPr>
            <a:spLocks noChangeArrowheads="1"/>
          </p:cNvSpPr>
          <p:nvPr/>
        </p:nvSpPr>
        <p:spPr bwMode="auto">
          <a:xfrm>
            <a:off x="3048000" y="549275"/>
            <a:ext cx="3787775" cy="525463"/>
          </a:xfrm>
          <a:prstGeom prst="rect">
            <a:avLst/>
          </a:prstGeom>
          <a:noFill/>
          <a:ln w="38100">
            <a:noFill/>
            <a:miter lim="800000"/>
          </a:ln>
          <a:effectLst/>
        </p:spPr>
        <p:txBody>
          <a:bodyPr wrap="none" lIns="90000" tIns="46800" rIns="90000" bIns="46800">
            <a:spAutoFit/>
          </a:bodyPr>
          <a:lstStyle/>
          <a:p>
            <a:pPr>
              <a:spcBef>
                <a:spcPct val="50000"/>
              </a:spcBef>
            </a:pPr>
            <a:r>
              <a:rPr lang="zh-CN" altLang="en-US" sz="2800" b="1" i="0" dirty="0">
                <a:solidFill>
                  <a:srgbClr val="CC0000"/>
                </a:solidFill>
                <a:effectLst>
                  <a:outerShdw blurRad="38100" dist="38100" dir="2700000" algn="tl">
                    <a:srgbClr val="DDDDDD"/>
                  </a:outerShdw>
                </a:effectLst>
                <a:latin typeface="宋体" panose="02010600030101010101" pitchFamily="2" charset="-122"/>
              </a:rPr>
              <a:t>使电路的输入电阻降低</a:t>
            </a:r>
          </a:p>
        </p:txBody>
      </p:sp>
      <p:grpSp>
        <p:nvGrpSpPr>
          <p:cNvPr id="39947" name="Group 20"/>
          <p:cNvGrpSpPr/>
          <p:nvPr/>
        </p:nvGrpSpPr>
        <p:grpSpPr bwMode="auto">
          <a:xfrm>
            <a:off x="866775" y="2278063"/>
            <a:ext cx="3094038" cy="2598737"/>
            <a:chOff x="546" y="1416"/>
            <a:chExt cx="1949" cy="1637"/>
          </a:xfrm>
        </p:grpSpPr>
        <p:sp>
          <p:nvSpPr>
            <p:cNvPr id="39948" name="Line 21"/>
            <p:cNvSpPr>
              <a:spLocks noChangeShapeType="1"/>
            </p:cNvSpPr>
            <p:nvPr/>
          </p:nvSpPr>
          <p:spPr bwMode="auto">
            <a:xfrm flipV="1">
              <a:off x="1787" y="1920"/>
              <a:ext cx="192" cy="144"/>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9949" name="Line 22"/>
            <p:cNvSpPr>
              <a:spLocks noChangeShapeType="1"/>
            </p:cNvSpPr>
            <p:nvPr/>
          </p:nvSpPr>
          <p:spPr bwMode="auto">
            <a:xfrm>
              <a:off x="1979" y="2278"/>
              <a:ext cx="0" cy="746"/>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39950" name="Line 23"/>
            <p:cNvSpPr>
              <a:spLocks noChangeShapeType="1"/>
            </p:cNvSpPr>
            <p:nvPr/>
          </p:nvSpPr>
          <p:spPr bwMode="auto">
            <a:xfrm>
              <a:off x="767" y="3024"/>
              <a:ext cx="1728" cy="0"/>
            </a:xfrm>
            <a:prstGeom prst="line">
              <a:avLst/>
            </a:prstGeom>
            <a:noFill/>
            <a:ln w="38100">
              <a:solidFill>
                <a:srgbClr val="000000"/>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9951" name="Line 24"/>
            <p:cNvSpPr>
              <a:spLocks noChangeShapeType="1"/>
            </p:cNvSpPr>
            <p:nvPr/>
          </p:nvSpPr>
          <p:spPr bwMode="auto">
            <a:xfrm>
              <a:off x="1793" y="1944"/>
              <a:ext cx="0" cy="30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9952" name="Line 25"/>
            <p:cNvSpPr>
              <a:spLocks noChangeShapeType="1"/>
            </p:cNvSpPr>
            <p:nvPr/>
          </p:nvSpPr>
          <p:spPr bwMode="auto">
            <a:xfrm>
              <a:off x="1799" y="2153"/>
              <a:ext cx="186" cy="138"/>
            </a:xfrm>
            <a:prstGeom prst="line">
              <a:avLst/>
            </a:prstGeom>
            <a:noFill/>
            <a:ln w="38100">
              <a:solidFill>
                <a:schemeClr val="tx1"/>
              </a:solidFill>
              <a:round/>
              <a:tailEnd type="triangle" w="sm" len="med"/>
            </a:ln>
          </p:spPr>
          <p:txBody>
            <a:bodyPr lIns="90000" tIns="46800" rIns="90000" bIns="46800" anchor="ctr">
              <a:spAutoFit/>
            </a:bodyPr>
            <a:lstStyle/>
            <a:p>
              <a:endParaRPr lang="zh-CN" altLang="en-US">
                <a:latin typeface="Times New Roman" panose="02020603050405020304" charset="0"/>
              </a:endParaRPr>
            </a:p>
          </p:txBody>
        </p:sp>
        <p:sp>
          <p:nvSpPr>
            <p:cNvPr id="39953" name="Line 26"/>
            <p:cNvSpPr>
              <a:spLocks noChangeShapeType="1"/>
            </p:cNvSpPr>
            <p:nvPr/>
          </p:nvSpPr>
          <p:spPr bwMode="auto">
            <a:xfrm flipH="1" flipV="1">
              <a:off x="1974" y="1416"/>
              <a:ext cx="0" cy="528"/>
            </a:xfrm>
            <a:prstGeom prst="line">
              <a:avLst/>
            </a:prstGeom>
            <a:noFill/>
            <a:ln w="38100">
              <a:solidFill>
                <a:schemeClr val="tx1"/>
              </a:solidFill>
              <a:round/>
            </a:ln>
          </p:spPr>
          <p:txBody>
            <a:bodyPr lIns="90000" tIns="46800" rIns="90000" bIns="46800" anchor="ctr">
              <a:spAutoFit/>
            </a:bodyPr>
            <a:lstStyle/>
            <a:p>
              <a:endParaRPr lang="zh-CN" altLang="en-US">
                <a:latin typeface="Times New Roman" panose="02020603050405020304" charset="0"/>
              </a:endParaRPr>
            </a:p>
          </p:txBody>
        </p:sp>
        <p:sp>
          <p:nvSpPr>
            <p:cNvPr id="39954" name="Line 27"/>
            <p:cNvSpPr>
              <a:spLocks noChangeShapeType="1"/>
            </p:cNvSpPr>
            <p:nvPr/>
          </p:nvSpPr>
          <p:spPr bwMode="auto">
            <a:xfrm flipH="1">
              <a:off x="761" y="2088"/>
              <a:ext cx="1032" cy="0"/>
            </a:xfrm>
            <a:prstGeom prst="lin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9955" name="Oval 28"/>
            <p:cNvSpPr>
              <a:spLocks noChangeArrowheads="1"/>
            </p:cNvSpPr>
            <p:nvPr/>
          </p:nvSpPr>
          <p:spPr bwMode="auto">
            <a:xfrm>
              <a:off x="726" y="2064"/>
              <a:ext cx="47"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9956" name="Oval 29"/>
            <p:cNvSpPr>
              <a:spLocks noChangeArrowheads="1"/>
            </p:cNvSpPr>
            <p:nvPr/>
          </p:nvSpPr>
          <p:spPr bwMode="auto">
            <a:xfrm>
              <a:off x="738" y="3006"/>
              <a:ext cx="47" cy="47"/>
            </a:xfrm>
            <a:prstGeom prst="ellipse">
              <a:avLst/>
            </a:prstGeom>
            <a:noFill/>
            <a:ln w="38100">
              <a:solidFill>
                <a:schemeClr val="tx1"/>
              </a:solidFill>
              <a:round/>
            </a:ln>
          </p:spPr>
          <p:txBody>
            <a:bodyPr wrap="none" lIns="90000" tIns="46800" rIns="90000" bIns="46800" anchor="ctr">
              <a:spAutoFit/>
            </a:bodyPr>
            <a:lstStyle/>
            <a:p>
              <a:endParaRPr lang="zh-CN" altLang="en-US">
                <a:latin typeface="Times New Roman" panose="02020603050405020304" charset="0"/>
              </a:endParaRPr>
            </a:p>
          </p:txBody>
        </p:sp>
        <p:sp>
          <p:nvSpPr>
            <p:cNvPr id="39957" name="Line 30"/>
            <p:cNvSpPr>
              <a:spLocks noChangeShapeType="1"/>
            </p:cNvSpPr>
            <p:nvPr/>
          </p:nvSpPr>
          <p:spPr bwMode="auto">
            <a:xfrm>
              <a:off x="941" y="2016"/>
              <a:ext cx="276" cy="0"/>
            </a:xfrm>
            <a:prstGeom prst="line">
              <a:avLst/>
            </a:prstGeom>
            <a:noFill/>
            <a:ln w="38100">
              <a:solidFill>
                <a:srgbClr val="FF3300"/>
              </a:solidFill>
              <a:round/>
              <a:tailEnd type="triangle" w="med" len="med"/>
            </a:ln>
          </p:spPr>
          <p:txBody>
            <a:bodyPr wrap="none" lIns="90000" tIns="46800" rIns="90000" bIns="46800" anchor="ctr">
              <a:spAutoFit/>
            </a:bodyPr>
            <a:lstStyle/>
            <a:p>
              <a:endParaRPr lang="zh-CN" altLang="en-US">
                <a:latin typeface="Times New Roman" panose="02020603050405020304" charset="0"/>
              </a:endParaRPr>
            </a:p>
          </p:txBody>
        </p:sp>
        <p:sp>
          <p:nvSpPr>
            <p:cNvPr id="39958" name="Line 31"/>
            <p:cNvSpPr>
              <a:spLocks noChangeShapeType="1"/>
            </p:cNvSpPr>
            <p:nvPr/>
          </p:nvSpPr>
          <p:spPr bwMode="auto">
            <a:xfrm>
              <a:off x="1505" y="2016"/>
              <a:ext cx="240" cy="0"/>
            </a:xfrm>
            <a:prstGeom prst="line">
              <a:avLst/>
            </a:prstGeom>
            <a:noFill/>
            <a:ln w="38100">
              <a:solidFill>
                <a:srgbClr val="FF3300"/>
              </a:solidFill>
              <a:round/>
              <a:tailEnd type="triangle" w="med" len="med"/>
            </a:ln>
          </p:spPr>
          <p:txBody>
            <a:bodyPr lIns="90000" tIns="46800" rIns="90000" bIns="46800" anchor="ctr">
              <a:spAutoFit/>
            </a:bodyPr>
            <a:lstStyle/>
            <a:p>
              <a:endParaRPr lang="zh-CN" altLang="en-US">
                <a:latin typeface="Times New Roman" panose="02020603050405020304" charset="0"/>
              </a:endParaRPr>
            </a:p>
          </p:txBody>
        </p:sp>
        <p:sp>
          <p:nvSpPr>
            <p:cNvPr id="39959" name="Text Box 32"/>
            <p:cNvSpPr txBox="1">
              <a:spLocks noChangeArrowheads="1"/>
            </p:cNvSpPr>
            <p:nvPr/>
          </p:nvSpPr>
          <p:spPr bwMode="auto">
            <a:xfrm>
              <a:off x="870" y="1651"/>
              <a:ext cx="372"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i</a:t>
              </a:r>
              <a:r>
                <a:rPr lang="en-US" altLang="zh-CN" sz="2800" baseline="-25000">
                  <a:solidFill>
                    <a:srgbClr val="000099"/>
                  </a:solidFill>
                  <a:ea typeface="楷体_GB2312" charset="0"/>
                  <a:cs typeface="楷体_GB2312" charset="0"/>
                </a:rPr>
                <a:t>i</a:t>
              </a:r>
              <a:endParaRPr lang="en-US" altLang="zh-CN" sz="2800">
                <a:solidFill>
                  <a:srgbClr val="000099"/>
                </a:solidFill>
                <a:ea typeface="楷体_GB2312" charset="0"/>
                <a:cs typeface="楷体_GB2312" charset="0"/>
              </a:endParaRPr>
            </a:p>
          </p:txBody>
        </p:sp>
        <p:sp>
          <p:nvSpPr>
            <p:cNvPr id="39960" name="Text Box 33"/>
            <p:cNvSpPr txBox="1">
              <a:spLocks noChangeArrowheads="1"/>
            </p:cNvSpPr>
            <p:nvPr/>
          </p:nvSpPr>
          <p:spPr bwMode="auto">
            <a:xfrm>
              <a:off x="1446" y="1632"/>
              <a:ext cx="372"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i</a:t>
              </a:r>
              <a:r>
                <a:rPr lang="en-US" altLang="zh-CN" sz="2800" baseline="-25000">
                  <a:solidFill>
                    <a:srgbClr val="000099"/>
                  </a:solidFill>
                  <a:ea typeface="楷体_GB2312" charset="0"/>
                  <a:cs typeface="楷体_GB2312" charset="0"/>
                </a:rPr>
                <a:t>b</a:t>
              </a:r>
              <a:endParaRPr lang="en-US" altLang="zh-CN" sz="2800">
                <a:solidFill>
                  <a:srgbClr val="000099"/>
                </a:solidFill>
                <a:ea typeface="楷体_GB2312" charset="0"/>
                <a:cs typeface="楷体_GB2312" charset="0"/>
              </a:endParaRPr>
            </a:p>
          </p:txBody>
        </p:sp>
        <p:sp>
          <p:nvSpPr>
            <p:cNvPr id="39961" name="Text Box 34"/>
            <p:cNvSpPr txBox="1">
              <a:spLocks noChangeArrowheads="1"/>
            </p:cNvSpPr>
            <p:nvPr/>
          </p:nvSpPr>
          <p:spPr bwMode="auto">
            <a:xfrm>
              <a:off x="546" y="2304"/>
              <a:ext cx="516" cy="327"/>
            </a:xfrm>
            <a:prstGeom prst="rect">
              <a:avLst/>
            </a:prstGeom>
            <a:noFill/>
            <a:ln>
              <a:noFill/>
            </a:ln>
          </p:spPr>
          <p:txBody>
            <a:bodyPr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ea typeface="楷体_GB2312" charset="0"/>
                  <a:cs typeface="楷体_GB2312" charset="0"/>
                </a:rPr>
                <a:t>u</a:t>
              </a:r>
              <a:r>
                <a:rPr lang="en-US" altLang="zh-CN" sz="2800" baseline="-25000">
                  <a:solidFill>
                    <a:srgbClr val="000099"/>
                  </a:solidFill>
                  <a:ea typeface="楷体_GB2312" charset="0"/>
                  <a:cs typeface="楷体_GB2312" charset="0"/>
                </a:rPr>
                <a:t>be</a:t>
              </a:r>
              <a:endParaRPr lang="en-US" altLang="zh-CN" sz="2800">
                <a:solidFill>
                  <a:srgbClr val="000099"/>
                </a:solidFill>
                <a:ea typeface="楷体_GB2312" charset="0"/>
                <a:cs typeface="楷体_GB2312" charset="0"/>
              </a:endParaRPr>
            </a:p>
          </p:txBody>
        </p:sp>
        <p:sp>
          <p:nvSpPr>
            <p:cNvPr id="39962" name="Text Box 35" descr="30%"/>
            <p:cNvSpPr txBox="1">
              <a:spLocks noChangeArrowheads="1"/>
            </p:cNvSpPr>
            <p:nvPr/>
          </p:nvSpPr>
          <p:spPr bwMode="auto">
            <a:xfrm>
              <a:off x="639" y="2131"/>
              <a:ext cx="225"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3300"/>
                  </a:solidFill>
                  <a:ea typeface="楷体_GB2312" charset="0"/>
                  <a:cs typeface="楷体_GB2312" charset="0"/>
                </a:rPr>
                <a:t>+</a:t>
              </a:r>
            </a:p>
          </p:txBody>
        </p:sp>
        <p:sp>
          <p:nvSpPr>
            <p:cNvPr id="39963" name="Text Box 36" descr="30%"/>
            <p:cNvSpPr txBox="1">
              <a:spLocks noChangeArrowheads="1"/>
            </p:cNvSpPr>
            <p:nvPr/>
          </p:nvSpPr>
          <p:spPr bwMode="auto">
            <a:xfrm>
              <a:off x="646" y="2707"/>
              <a:ext cx="212" cy="288"/>
            </a:xfrm>
            <a:prstGeom prst="rect">
              <a:avLst/>
            </a:prstGeom>
            <a:noFill/>
            <a:ln>
              <a:noFill/>
            </a:ln>
          </p:spPr>
          <p:txBody>
            <a:bodyPr wrap="none"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400">
                  <a:solidFill>
                    <a:srgbClr val="FF3300"/>
                  </a:solidFill>
                  <a:ea typeface="楷体_GB2312" charset="0"/>
                  <a:cs typeface="楷体_GB2312" charset="0"/>
                </a:rPr>
                <a:t>–</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82"/>
                                        </p:tgtEl>
                                        <p:attrNameLst>
                                          <p:attrName>style.visibility</p:attrName>
                                        </p:attrNameLst>
                                      </p:cBhvr>
                                      <p:to>
                                        <p:strVal val="visible"/>
                                      </p:to>
                                    </p:set>
                                    <p:animEffect transition="in" filter="wipe(left)">
                                      <p:cBhvr>
                                        <p:cTn id="7" dur="500"/>
                                        <p:tgtEl>
                                          <p:spTgt spid="15668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56681"/>
                                        </p:tgtEl>
                                        <p:attrNameLst>
                                          <p:attrName>style.visibility</p:attrName>
                                        </p:attrNameLst>
                                      </p:cBhvr>
                                      <p:to>
                                        <p:strVal val="visible"/>
                                      </p:to>
                                    </p:set>
                                    <p:animEffect transition="in" filter="box(out)">
                                      <p:cBhvr>
                                        <p:cTn id="11" dur="500"/>
                                        <p:tgtEl>
                                          <p:spTgt spid="156681"/>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6683"/>
                                        </p:tgtEl>
                                        <p:attrNameLst>
                                          <p:attrName>style.visibility</p:attrName>
                                        </p:attrNameLst>
                                      </p:cBhvr>
                                      <p:to>
                                        <p:strVal val="visible"/>
                                      </p:to>
                                    </p:set>
                                    <p:animEffect transition="in" filter="wipe(left)">
                                      <p:cBhvr>
                                        <p:cTn id="21" dur="500"/>
                                        <p:tgtEl>
                                          <p:spTgt spid="156683"/>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156684"/>
                                        </p:tgtEl>
                                        <p:attrNameLst>
                                          <p:attrName>style.visibility</p:attrName>
                                        </p:attrNameLst>
                                      </p:cBhvr>
                                      <p:to>
                                        <p:strVal val="visible"/>
                                      </p:to>
                                    </p:set>
                                    <p:animEffect transition="in" filter="box(out)">
                                      <p:cBhvr>
                                        <p:cTn id="25" dur="500"/>
                                        <p:tgtEl>
                                          <p:spTgt spid="15668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6685"/>
                                        </p:tgtEl>
                                        <p:attrNameLst>
                                          <p:attrName>style.visibility</p:attrName>
                                        </p:attrNameLst>
                                      </p:cBhvr>
                                      <p:to>
                                        <p:strVal val="visible"/>
                                      </p:to>
                                    </p:set>
                                    <p:animEffect transition="in" filter="wipe(left)">
                                      <p:cBhvr>
                                        <p:cTn id="30" dur="500"/>
                                        <p:tgtEl>
                                          <p:spTgt spid="15668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56687"/>
                                        </p:tgtEl>
                                        <p:attrNameLst>
                                          <p:attrName>style.visibility</p:attrName>
                                        </p:attrNameLst>
                                      </p:cBhvr>
                                      <p:to>
                                        <p:strVal val="visible"/>
                                      </p:to>
                                    </p:set>
                                    <p:animEffect transition="in" filter="box(out)">
                                      <p:cBhvr>
                                        <p:cTn id="35" dur="500"/>
                                        <p:tgtEl>
                                          <p:spTgt spid="15668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6674"/>
                                        </p:tgtEl>
                                        <p:attrNameLst>
                                          <p:attrName>style.visibility</p:attrName>
                                        </p:attrNameLst>
                                      </p:cBhvr>
                                      <p:to>
                                        <p:strVal val="visible"/>
                                      </p:to>
                                    </p:set>
                                    <p:animEffect transition="in" filter="wipe(left)">
                                      <p:cBhvr>
                                        <p:cTn id="40" dur="500"/>
                                        <p:tgtEl>
                                          <p:spTgt spid="15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2" grpId="0" autoUpdateAnimBg="0"/>
      <p:bldP spid="156683" grpId="0" autoUpdateAnimBg="0"/>
      <p:bldP spid="156685" grpId="0" autoUpdateAnimBg="0"/>
      <p:bldP spid="15668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Object 2"/>
          <p:cNvGraphicFramePr>
            <a:graphicFrameLocks noChangeAspect="1"/>
          </p:cNvGraphicFramePr>
          <p:nvPr/>
        </p:nvGraphicFramePr>
        <p:xfrm>
          <a:off x="2279650" y="3962400"/>
          <a:ext cx="2673350" cy="633413"/>
        </p:xfrm>
        <a:graphic>
          <a:graphicData uri="http://schemas.openxmlformats.org/presentationml/2006/ole">
            <mc:AlternateContent xmlns:mc="http://schemas.openxmlformats.org/markup-compatibility/2006">
              <mc:Choice xmlns:v="urn:schemas-microsoft-com:vml" Requires="v">
                <p:oleObj spid="_x0000_s41185" name="Equation" r:id="rId3" imgW="1346200" imgH="254000" progId="Equation.3">
                  <p:embed/>
                </p:oleObj>
              </mc:Choice>
              <mc:Fallback>
                <p:oleObj name="Equation" r:id="rId3" imgW="1346200" imgH="254000" progId="Equation.3">
                  <p:embed/>
                  <p:pic>
                    <p:nvPicPr>
                      <p:cNvPr id="0" name="图片 41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3962400"/>
                        <a:ext cx="2673350" cy="633413"/>
                      </a:xfrm>
                      <a:prstGeom prst="rect">
                        <a:avLst/>
                      </a:prstGeom>
                      <a:noFill/>
                      <a:ln>
                        <a:noFill/>
                      </a:ln>
                      <a:effectLst/>
                    </p:spPr>
                  </p:pic>
                </p:oleObj>
              </mc:Fallback>
            </mc:AlternateContent>
          </a:graphicData>
        </a:graphic>
      </p:graphicFrame>
      <p:graphicFrame>
        <p:nvGraphicFramePr>
          <p:cNvPr id="157699" name="Object 3"/>
          <p:cNvGraphicFramePr>
            <a:graphicFrameLocks noChangeAspect="1"/>
          </p:cNvGraphicFramePr>
          <p:nvPr/>
        </p:nvGraphicFramePr>
        <p:xfrm>
          <a:off x="2365375" y="1320800"/>
          <a:ext cx="2206625" cy="1089025"/>
        </p:xfrm>
        <a:graphic>
          <a:graphicData uri="http://schemas.openxmlformats.org/presentationml/2006/ole">
            <mc:AlternateContent xmlns:mc="http://schemas.openxmlformats.org/markup-compatibility/2006">
              <mc:Choice xmlns:v="urn:schemas-microsoft-com:vml" Requires="v">
                <p:oleObj spid="_x0000_s41186" name="公式" r:id="rId5" imgW="1117600" imgH="508000" progId="Equation.3">
                  <p:embed/>
                </p:oleObj>
              </mc:Choice>
              <mc:Fallback>
                <p:oleObj name="公式" r:id="rId5" imgW="1117600" imgH="508000" progId="Equation.3">
                  <p:embed/>
                  <p:pic>
                    <p:nvPicPr>
                      <p:cNvPr id="0" name="图片 41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5375" y="1320800"/>
                        <a:ext cx="2206625" cy="1089025"/>
                      </a:xfrm>
                      <a:prstGeom prst="rect">
                        <a:avLst/>
                      </a:prstGeom>
                      <a:noFill/>
                      <a:ln>
                        <a:noFill/>
                      </a:ln>
                      <a:effectLst/>
                    </p:spPr>
                  </p:pic>
                </p:oleObj>
              </mc:Fallback>
            </mc:AlternateContent>
          </a:graphicData>
        </a:graphic>
      </p:graphicFrame>
      <p:sp>
        <p:nvSpPr>
          <p:cNvPr id="157700" name="Text Box 4"/>
          <p:cNvSpPr txBox="1">
            <a:spLocks noChangeArrowheads="1"/>
          </p:cNvSpPr>
          <p:nvPr/>
        </p:nvSpPr>
        <p:spPr bwMode="auto">
          <a:xfrm>
            <a:off x="838200" y="2362200"/>
            <a:ext cx="7037388" cy="1042988"/>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2800" i="0">
                <a:latin typeface="宋体" panose="02010600030101010101" pitchFamily="2" charset="-122"/>
              </a:rPr>
              <a:t>    </a:t>
            </a:r>
            <a:r>
              <a:rPr lang="zh-CN" altLang="en-US" sz="2800" i="0">
                <a:latin typeface="宋体" panose="02010600030101010101" pitchFamily="2" charset="-122"/>
              </a:rPr>
              <a:t>电压负反馈具有稳定输出电压的作用，</a:t>
            </a:r>
          </a:p>
          <a:p>
            <a:pPr eaLnBrk="1" hangingPunct="1">
              <a:spcBef>
                <a:spcPct val="20000"/>
              </a:spcBef>
            </a:pPr>
            <a:r>
              <a:rPr lang="zh-CN" altLang="en-US" sz="2800" i="0">
                <a:latin typeface="宋体" panose="02010600030101010101" pitchFamily="2" charset="-122"/>
              </a:rPr>
              <a:t>即有恒压输出特性，故输出电阻降低。</a:t>
            </a:r>
          </a:p>
        </p:txBody>
      </p:sp>
      <p:sp>
        <p:nvSpPr>
          <p:cNvPr id="157701" name="Text Box 5"/>
          <p:cNvSpPr txBox="1">
            <a:spLocks noChangeArrowheads="1"/>
          </p:cNvSpPr>
          <p:nvPr/>
        </p:nvSpPr>
        <p:spPr bwMode="auto">
          <a:xfrm>
            <a:off x="877888" y="4495800"/>
            <a:ext cx="7037387" cy="1042988"/>
          </a:xfrm>
          <a:prstGeom prst="rect">
            <a:avLst/>
          </a:prstGeom>
          <a:noFill/>
          <a:ln>
            <a:noFill/>
          </a:ln>
        </p:spPr>
        <p:txBody>
          <a:bodyPr wrap="none" lIns="90000" tIns="46800" rIns="90000" bIns="46800">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2800" i="0" dirty="0">
                <a:latin typeface="宋体" panose="02010600030101010101" pitchFamily="2" charset="-122"/>
              </a:rPr>
              <a:t>    </a:t>
            </a:r>
            <a:r>
              <a:rPr lang="zh-CN" altLang="en-US" sz="2800" i="0" dirty="0">
                <a:latin typeface="宋体" panose="02010600030101010101" pitchFamily="2" charset="-122"/>
              </a:rPr>
              <a:t>电流负反馈具有稳定输出电流的作用，</a:t>
            </a:r>
          </a:p>
          <a:p>
            <a:pPr eaLnBrk="1" hangingPunct="1">
              <a:spcBef>
                <a:spcPct val="20000"/>
              </a:spcBef>
            </a:pPr>
            <a:r>
              <a:rPr lang="zh-CN" altLang="en-US" sz="2800" i="0" dirty="0">
                <a:latin typeface="宋体" panose="02010600030101010101" pitchFamily="2" charset="-122"/>
              </a:rPr>
              <a:t>即有恒流输出特性，故输出电阻提高。</a:t>
            </a:r>
          </a:p>
        </p:txBody>
      </p:sp>
      <p:sp>
        <p:nvSpPr>
          <p:cNvPr id="157702" name="Rectangle 6"/>
          <p:cNvSpPr>
            <a:spLocks noChangeArrowheads="1"/>
          </p:cNvSpPr>
          <p:nvPr/>
        </p:nvSpPr>
        <p:spPr bwMode="auto">
          <a:xfrm>
            <a:off x="838200" y="896938"/>
            <a:ext cx="5942875" cy="543355"/>
          </a:xfrm>
          <a:prstGeom prst="rect">
            <a:avLst/>
          </a:prstGeom>
          <a:noFill/>
          <a:ln w="38100">
            <a:noFill/>
            <a:miter lim="800000"/>
          </a:ln>
          <a:effectLst/>
        </p:spPr>
        <p:txBody>
          <a:bodyPr wrap="none" lIns="90000" tIns="46800" rIns="90000" bIns="46800">
            <a:spAutoFit/>
          </a:bodyPr>
          <a:lstStyle/>
          <a:p>
            <a:pPr>
              <a:lnSpc>
                <a:spcPct val="105000"/>
              </a:lnSpc>
              <a:spcBef>
                <a:spcPct val="50000"/>
              </a:spcBef>
            </a:pPr>
            <a:r>
              <a:rPr lang="en-US" altLang="zh-CN"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1) </a:t>
            </a: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电压负反馈使电路的输出电阻降低</a:t>
            </a:r>
          </a:p>
        </p:txBody>
      </p:sp>
      <p:sp>
        <p:nvSpPr>
          <p:cNvPr id="157703" name="Rectangle 7"/>
          <p:cNvSpPr>
            <a:spLocks noChangeArrowheads="1"/>
          </p:cNvSpPr>
          <p:nvPr/>
        </p:nvSpPr>
        <p:spPr bwMode="auto">
          <a:xfrm>
            <a:off x="838200" y="3429000"/>
            <a:ext cx="5981700" cy="525463"/>
          </a:xfrm>
          <a:prstGeom prst="rect">
            <a:avLst/>
          </a:prstGeom>
          <a:noFill/>
          <a:ln w="38100">
            <a:noFill/>
            <a:miter lim="800000"/>
          </a:ln>
          <a:effectLst/>
        </p:spPr>
        <p:txBody>
          <a:bodyPr wrap="none" lIns="90000" tIns="46800" rIns="90000" bIns="46800">
            <a:spAutoFit/>
          </a:bodyPr>
          <a:lstStyle/>
          <a:p>
            <a:pPr>
              <a:spcBef>
                <a:spcPct val="50000"/>
              </a:spcBef>
            </a:pPr>
            <a:r>
              <a:rPr lang="en-US" altLang="zh-CN"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2) </a:t>
            </a: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电流负反馈使电路的输出电阻提高</a:t>
            </a:r>
          </a:p>
        </p:txBody>
      </p:sp>
      <p:sp>
        <p:nvSpPr>
          <p:cNvPr id="157704" name="Rectangle 8"/>
          <p:cNvSpPr>
            <a:spLocks noChangeArrowheads="1"/>
          </p:cNvSpPr>
          <p:nvPr/>
        </p:nvSpPr>
        <p:spPr bwMode="auto">
          <a:xfrm>
            <a:off x="838200" y="381000"/>
            <a:ext cx="5334000" cy="609600"/>
          </a:xfrm>
          <a:prstGeom prst="rect">
            <a:avLst/>
          </a:prstGeom>
          <a:noFill/>
          <a:ln w="9525">
            <a:noFill/>
            <a:miter lim="800000"/>
          </a:ln>
          <a:effectLst/>
        </p:spPr>
        <p:txBody>
          <a:bodyPr anchor="ctr"/>
          <a:lstStyle/>
          <a:p>
            <a:r>
              <a:rPr lang="en-US" altLang="zh-CN" sz="2800" b="1" i="1" dirty="0">
                <a:solidFill>
                  <a:srgbClr val="CC0000"/>
                </a:solidFill>
                <a:effectLst>
                  <a:outerShdw blurRad="38100" dist="38100" dir="2700000" algn="tl">
                    <a:srgbClr val="DDDDDD"/>
                  </a:outerShdw>
                </a:effectLst>
                <a:latin typeface="宋体" panose="02010600030101010101" pitchFamily="2" charset="-122"/>
              </a:rPr>
              <a:t>6.</a:t>
            </a:r>
            <a:r>
              <a:rPr lang="zh-CN" altLang="en-US" sz="2800" b="1" i="1" dirty="0">
                <a:solidFill>
                  <a:srgbClr val="CC0000"/>
                </a:solidFill>
                <a:effectLst>
                  <a:outerShdw blurRad="38100" dist="38100" dir="2700000" algn="tl">
                    <a:srgbClr val="DDDDDD"/>
                  </a:outerShdw>
                </a:effectLst>
                <a:latin typeface="宋体" panose="02010600030101010101" pitchFamily="2" charset="-122"/>
              </a:rPr>
              <a:t>对输出电阻的影响</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wipe(left)">
                                      <p:cBhvr>
                                        <p:cTn id="7" dur="500"/>
                                        <p:tgtEl>
                                          <p:spTgt spid="1577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Effect transition="in" filter="wipe(left)">
                                      <p:cBhvr>
                                        <p:cTn id="12" dur="500"/>
                                        <p:tgtEl>
                                          <p:spTgt spid="1576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700"/>
                                        </p:tgtEl>
                                        <p:attrNameLst>
                                          <p:attrName>style.visibility</p:attrName>
                                        </p:attrNameLst>
                                      </p:cBhvr>
                                      <p:to>
                                        <p:strVal val="visible"/>
                                      </p:to>
                                    </p:set>
                                    <p:animEffect transition="in" filter="wipe(left)">
                                      <p:cBhvr>
                                        <p:cTn id="17" dur="500"/>
                                        <p:tgtEl>
                                          <p:spTgt spid="1577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7703"/>
                                        </p:tgtEl>
                                        <p:attrNameLst>
                                          <p:attrName>style.visibility</p:attrName>
                                        </p:attrNameLst>
                                      </p:cBhvr>
                                      <p:to>
                                        <p:strVal val="visible"/>
                                      </p:to>
                                    </p:set>
                                    <p:animEffect transition="in" filter="wipe(left)">
                                      <p:cBhvr>
                                        <p:cTn id="22" dur="500"/>
                                        <p:tgtEl>
                                          <p:spTgt spid="1577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7698"/>
                                        </p:tgtEl>
                                        <p:attrNameLst>
                                          <p:attrName>style.visibility</p:attrName>
                                        </p:attrNameLst>
                                      </p:cBhvr>
                                      <p:to>
                                        <p:strVal val="visible"/>
                                      </p:to>
                                    </p:set>
                                    <p:animEffect transition="in" filter="wipe(left)">
                                      <p:cBhvr>
                                        <p:cTn id="27" dur="500"/>
                                        <p:tgtEl>
                                          <p:spTgt spid="1576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701"/>
                                        </p:tgtEl>
                                        <p:attrNameLst>
                                          <p:attrName>style.visibility</p:attrName>
                                        </p:attrNameLst>
                                      </p:cBhvr>
                                      <p:to>
                                        <p:strVal val="visible"/>
                                      </p:to>
                                    </p:set>
                                    <p:animEffect transition="in" filter="wipe(left)">
                                      <p:cBhvr>
                                        <p:cTn id="32"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utoUpdateAnimBg="0"/>
      <p:bldP spid="157702" grpId="0" autoUpdateAnimBg="0"/>
      <p:bldP spid="15770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99"/>
          <p:cNvGrpSpPr/>
          <p:nvPr/>
        </p:nvGrpSpPr>
        <p:grpSpPr bwMode="auto">
          <a:xfrm>
            <a:off x="1301750" y="457200"/>
            <a:ext cx="6470650" cy="3048000"/>
            <a:chOff x="820" y="288"/>
            <a:chExt cx="4076" cy="1920"/>
          </a:xfrm>
        </p:grpSpPr>
        <p:sp>
          <p:nvSpPr>
            <p:cNvPr id="5133" name="Text Box 3"/>
            <p:cNvSpPr txBox="1">
              <a:spLocks noChangeArrowheads="1"/>
            </p:cNvSpPr>
            <p:nvPr/>
          </p:nvSpPr>
          <p:spPr bwMode="auto">
            <a:xfrm>
              <a:off x="4159" y="288"/>
              <a:ext cx="737"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400">
                  <a:solidFill>
                    <a:srgbClr val="FF0000"/>
                  </a:solidFill>
                  <a:ea typeface="楷体_GB2312" charset="0"/>
                  <a:cs typeface="楷体_GB2312" charset="0"/>
                </a:rPr>
                <a:t>+</a:t>
              </a:r>
              <a:r>
                <a:rPr lang="en-US" altLang="zh-CN" sz="2400">
                  <a:solidFill>
                    <a:srgbClr val="000099"/>
                  </a:solidFill>
                  <a:ea typeface="楷体_GB2312" charset="0"/>
                  <a:cs typeface="楷体_GB2312" charset="0"/>
                </a:rPr>
                <a:t>U</a:t>
              </a:r>
              <a:r>
                <a:rPr lang="en-US" altLang="zh-CN" sz="2400" i="0" baseline="-25000">
                  <a:solidFill>
                    <a:srgbClr val="000099"/>
                  </a:solidFill>
                  <a:ea typeface="楷体_GB2312" charset="0"/>
                  <a:cs typeface="楷体_GB2312" charset="0"/>
                </a:rPr>
                <a:t>CC</a:t>
              </a:r>
              <a:endParaRPr lang="en-US" altLang="zh-CN" sz="2400">
                <a:solidFill>
                  <a:srgbClr val="000099"/>
                </a:solidFill>
                <a:ea typeface="楷体_GB2312" charset="0"/>
                <a:cs typeface="楷体_GB2312" charset="0"/>
              </a:endParaRPr>
            </a:p>
          </p:txBody>
        </p:sp>
        <p:sp>
          <p:nvSpPr>
            <p:cNvPr id="5134" name="Text Box 4"/>
            <p:cNvSpPr txBox="1">
              <a:spLocks noChangeArrowheads="1"/>
            </p:cNvSpPr>
            <p:nvPr/>
          </p:nvSpPr>
          <p:spPr bwMode="auto">
            <a:xfrm>
              <a:off x="4219" y="1920"/>
              <a:ext cx="581" cy="288"/>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spcBef>
                  <a:spcPct val="50000"/>
                </a:spcBef>
              </a:pPr>
              <a:r>
                <a:rPr lang="en-US" altLang="zh-CN" sz="2400">
                  <a:solidFill>
                    <a:srgbClr val="FF0000"/>
                  </a:solidFill>
                  <a:ea typeface="楷体_GB2312" charset="0"/>
                  <a:cs typeface="楷体_GB2312" charset="0"/>
                </a:rPr>
                <a:t>–</a:t>
              </a:r>
              <a:r>
                <a:rPr lang="en-US" altLang="zh-CN" sz="2400">
                  <a:solidFill>
                    <a:srgbClr val="000099"/>
                  </a:solidFill>
                  <a:ea typeface="楷体_GB2312" charset="0"/>
                  <a:cs typeface="楷体_GB2312" charset="0"/>
                </a:rPr>
                <a:t>U</a:t>
              </a:r>
              <a:r>
                <a:rPr lang="en-US" altLang="zh-CN" sz="2400" i="0" baseline="-25000">
                  <a:solidFill>
                    <a:srgbClr val="000099"/>
                  </a:solidFill>
                  <a:ea typeface="楷体_GB2312" charset="0"/>
                  <a:cs typeface="楷体_GB2312" charset="0"/>
                </a:rPr>
                <a:t>EE</a:t>
              </a:r>
              <a:endParaRPr lang="en-US" altLang="zh-CN" sz="2400">
                <a:solidFill>
                  <a:srgbClr val="000099"/>
                </a:solidFill>
                <a:ea typeface="楷体_GB2312" charset="0"/>
                <a:cs typeface="楷体_GB2312" charset="0"/>
              </a:endParaRPr>
            </a:p>
          </p:txBody>
        </p:sp>
        <p:sp>
          <p:nvSpPr>
            <p:cNvPr id="55301" name="Rectangle 5"/>
            <p:cNvSpPr>
              <a:spLocks noChangeArrowheads="1"/>
            </p:cNvSpPr>
            <p:nvPr/>
          </p:nvSpPr>
          <p:spPr bwMode="auto">
            <a:xfrm>
              <a:off x="4176" y="1399"/>
              <a:ext cx="384" cy="297"/>
            </a:xfrm>
            <a:prstGeom prst="rect">
              <a:avLst/>
            </a:prstGeom>
            <a:noFill/>
            <a:ln w="12700">
              <a:noFill/>
              <a:miter lim="800000"/>
            </a:ln>
            <a:effectLst/>
          </p:spPr>
          <p:txBody>
            <a:bodyPr lIns="90488" tIns="44450" rIns="90488" bIns="0">
              <a:spAutoFit/>
            </a:bodyPr>
            <a:lstStyle/>
            <a:p>
              <a:pPr eaLnBrk="0" hangingPunct="0">
                <a:spcBef>
                  <a:spcPct val="50000"/>
                </a:spcBef>
              </a:pPr>
              <a:r>
                <a:rPr lang="en-US" altLang="zh-CN" sz="2800">
                  <a:solidFill>
                    <a:srgbClr val="000099"/>
                  </a:solidFill>
                  <a:effectLst>
                    <a:outerShdw blurRad="38100" dist="38100" dir="2700000" algn="tl">
                      <a:srgbClr val="DDDDDD"/>
                    </a:outerShdw>
                  </a:effectLst>
                  <a:latin typeface="Times New Roman" panose="02020603050405020304" charset="0"/>
                  <a:ea typeface="楷体_GB2312" charset="0"/>
                  <a:cs typeface="楷体_GB2312" charset="0"/>
                </a:rPr>
                <a:t>u</a:t>
              </a:r>
              <a:r>
                <a:rPr lang="en-US" altLang="zh-CN" sz="2800" i="0" baseline="-24000">
                  <a:solidFill>
                    <a:srgbClr val="000099"/>
                  </a:solidFill>
                  <a:effectLst>
                    <a:outerShdw blurRad="38100" dist="38100" dir="2700000" algn="tl">
                      <a:srgbClr val="DDDDDD"/>
                    </a:outerShdw>
                  </a:effectLst>
                  <a:latin typeface="Times New Roman" panose="02020603050405020304" charset="0"/>
                  <a:ea typeface="楷体_GB2312" charset="0"/>
                  <a:cs typeface="楷体_GB2312" charset="0"/>
                </a:rPr>
                <a:t>o</a:t>
              </a:r>
              <a:endParaRPr lang="en-US" altLang="zh-CN" sz="2800" i="0" baseline="-50000">
                <a:solidFill>
                  <a:srgbClr val="000099"/>
                </a:solidFill>
                <a:effectLst>
                  <a:outerShdw blurRad="38100" dist="38100" dir="2700000" algn="tl">
                    <a:srgbClr val="DDDDDD"/>
                  </a:outerShdw>
                </a:effectLst>
                <a:latin typeface="Times New Roman" panose="02020603050405020304" charset="0"/>
                <a:ea typeface="楷体_GB2312" charset="0"/>
                <a:cs typeface="楷体_GB2312" charset="0"/>
              </a:endParaRPr>
            </a:p>
          </p:txBody>
        </p:sp>
        <p:sp>
          <p:nvSpPr>
            <p:cNvPr id="5136" name="Line 8"/>
            <p:cNvSpPr>
              <a:spLocks noChangeShapeType="1"/>
            </p:cNvSpPr>
            <p:nvPr/>
          </p:nvSpPr>
          <p:spPr bwMode="auto">
            <a:xfrm>
              <a:off x="1347" y="1078"/>
              <a:ext cx="0" cy="191"/>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37" name="Line 9"/>
            <p:cNvSpPr>
              <a:spLocks noChangeShapeType="1"/>
            </p:cNvSpPr>
            <p:nvPr/>
          </p:nvSpPr>
          <p:spPr bwMode="auto">
            <a:xfrm>
              <a:off x="1351" y="1199"/>
              <a:ext cx="142" cy="95"/>
            </a:xfrm>
            <a:prstGeom prst="line">
              <a:avLst/>
            </a:prstGeom>
            <a:noFill/>
            <a:ln w="38100">
              <a:solidFill>
                <a:schemeClr val="tx1"/>
              </a:solidFill>
              <a:round/>
              <a:tailEnd type="triangle" w="sm" len="med"/>
            </a:ln>
          </p:spPr>
          <p:txBody>
            <a:bodyPr wrap="none" anchor="ctr"/>
            <a:lstStyle/>
            <a:p>
              <a:endParaRPr lang="zh-CN" altLang="en-US">
                <a:latin typeface="Times New Roman" panose="02020603050405020304" charset="0"/>
              </a:endParaRPr>
            </a:p>
          </p:txBody>
        </p:sp>
        <p:sp>
          <p:nvSpPr>
            <p:cNvPr id="5138" name="Line 10"/>
            <p:cNvSpPr>
              <a:spLocks noChangeShapeType="1"/>
            </p:cNvSpPr>
            <p:nvPr/>
          </p:nvSpPr>
          <p:spPr bwMode="auto">
            <a:xfrm rot="700650" flipV="1">
              <a:off x="1353" y="1049"/>
              <a:ext cx="120" cy="9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39" name="Line 11"/>
            <p:cNvSpPr>
              <a:spLocks noChangeShapeType="1"/>
            </p:cNvSpPr>
            <p:nvPr/>
          </p:nvSpPr>
          <p:spPr bwMode="auto">
            <a:xfrm>
              <a:off x="1485" y="473"/>
              <a:ext cx="2630" cy="0"/>
            </a:xfrm>
            <a:prstGeom prst="line">
              <a:avLst/>
            </a:prstGeom>
            <a:noFill/>
            <a:ln w="38100">
              <a:solidFill>
                <a:schemeClr val="tx1"/>
              </a:solidFill>
              <a:round/>
            </a:ln>
          </p:spPr>
          <p:txBody>
            <a:bodyPr wrap="none" lIns="90000" tIns="43200" rIns="90000" bIns="43200" anchor="ctr"/>
            <a:lstStyle/>
            <a:p>
              <a:endParaRPr lang="zh-CN" altLang="en-US">
                <a:latin typeface="Times New Roman" panose="02020603050405020304" charset="0"/>
              </a:endParaRPr>
            </a:p>
          </p:txBody>
        </p:sp>
        <p:sp>
          <p:nvSpPr>
            <p:cNvPr id="5140" name="Line 12"/>
            <p:cNvSpPr>
              <a:spLocks noChangeShapeType="1"/>
            </p:cNvSpPr>
            <p:nvPr/>
          </p:nvSpPr>
          <p:spPr bwMode="auto">
            <a:xfrm>
              <a:off x="1478" y="466"/>
              <a:ext cx="0" cy="18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1" name="Line 13"/>
            <p:cNvSpPr>
              <a:spLocks noChangeShapeType="1"/>
            </p:cNvSpPr>
            <p:nvPr/>
          </p:nvSpPr>
          <p:spPr bwMode="auto">
            <a:xfrm flipH="1">
              <a:off x="1478" y="839"/>
              <a:ext cx="0" cy="245"/>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2" name="Line 14"/>
            <p:cNvSpPr>
              <a:spLocks noChangeShapeType="1"/>
            </p:cNvSpPr>
            <p:nvPr/>
          </p:nvSpPr>
          <p:spPr bwMode="auto">
            <a:xfrm>
              <a:off x="1488" y="1296"/>
              <a:ext cx="0" cy="128"/>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3" name="Line 15"/>
            <p:cNvSpPr>
              <a:spLocks noChangeShapeType="1"/>
            </p:cNvSpPr>
            <p:nvPr/>
          </p:nvSpPr>
          <p:spPr bwMode="auto">
            <a:xfrm flipH="1" flipV="1">
              <a:off x="2302" y="1182"/>
              <a:ext cx="29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4" name="Line 16"/>
            <p:cNvSpPr>
              <a:spLocks noChangeShapeType="1"/>
            </p:cNvSpPr>
            <p:nvPr/>
          </p:nvSpPr>
          <p:spPr bwMode="auto">
            <a:xfrm flipH="1">
              <a:off x="2306" y="1091"/>
              <a:ext cx="0"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5" name="Line 17"/>
            <p:cNvSpPr>
              <a:spLocks noChangeShapeType="1"/>
            </p:cNvSpPr>
            <p:nvPr/>
          </p:nvSpPr>
          <p:spPr bwMode="auto">
            <a:xfrm flipH="1">
              <a:off x="2160" y="1206"/>
              <a:ext cx="142" cy="96"/>
            </a:xfrm>
            <a:prstGeom prst="line">
              <a:avLst/>
            </a:prstGeom>
            <a:noFill/>
            <a:ln w="38100">
              <a:solidFill>
                <a:schemeClr val="tx1"/>
              </a:solidFill>
              <a:round/>
              <a:tailEnd type="triangle" w="sm" len="med"/>
            </a:ln>
          </p:spPr>
          <p:txBody>
            <a:bodyPr wrap="none" anchor="ctr"/>
            <a:lstStyle/>
            <a:p>
              <a:endParaRPr lang="zh-CN" altLang="en-US">
                <a:latin typeface="Times New Roman" panose="02020603050405020304" charset="0"/>
              </a:endParaRPr>
            </a:p>
          </p:txBody>
        </p:sp>
        <p:sp>
          <p:nvSpPr>
            <p:cNvPr id="5146" name="Line 18"/>
            <p:cNvSpPr>
              <a:spLocks noChangeShapeType="1"/>
            </p:cNvSpPr>
            <p:nvPr/>
          </p:nvSpPr>
          <p:spPr bwMode="auto">
            <a:xfrm rot="-700650" flipH="1" flipV="1">
              <a:off x="2180" y="1065"/>
              <a:ext cx="120" cy="98"/>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7" name="Line 19"/>
            <p:cNvSpPr>
              <a:spLocks noChangeShapeType="1"/>
            </p:cNvSpPr>
            <p:nvPr/>
          </p:nvSpPr>
          <p:spPr bwMode="auto">
            <a:xfrm flipH="1">
              <a:off x="2184" y="1013"/>
              <a:ext cx="605" cy="0"/>
            </a:xfrm>
            <a:prstGeom prst="line">
              <a:avLst/>
            </a:prstGeom>
            <a:noFill/>
            <a:ln w="38100">
              <a:solidFill>
                <a:schemeClr val="tx1"/>
              </a:solidFill>
              <a:round/>
            </a:ln>
          </p:spPr>
          <p:txBody>
            <a:bodyPr wrap="none" lIns="90000" tIns="43200" rIns="90000" bIns="43200" anchor="ctr"/>
            <a:lstStyle/>
            <a:p>
              <a:endParaRPr lang="zh-CN" altLang="en-US">
                <a:latin typeface="Times New Roman" panose="02020603050405020304" charset="0"/>
              </a:endParaRPr>
            </a:p>
          </p:txBody>
        </p:sp>
        <p:sp>
          <p:nvSpPr>
            <p:cNvPr id="5148" name="Line 20"/>
            <p:cNvSpPr>
              <a:spLocks noChangeShapeType="1"/>
            </p:cNvSpPr>
            <p:nvPr/>
          </p:nvSpPr>
          <p:spPr bwMode="auto">
            <a:xfrm>
              <a:off x="1475" y="1402"/>
              <a:ext cx="703"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49" name="Line 21"/>
            <p:cNvSpPr>
              <a:spLocks noChangeShapeType="1"/>
            </p:cNvSpPr>
            <p:nvPr/>
          </p:nvSpPr>
          <p:spPr bwMode="auto">
            <a:xfrm flipH="1">
              <a:off x="1814" y="1391"/>
              <a:ext cx="0" cy="31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50" name="Line 22"/>
            <p:cNvSpPr>
              <a:spLocks noChangeShapeType="1"/>
            </p:cNvSpPr>
            <p:nvPr/>
          </p:nvSpPr>
          <p:spPr bwMode="auto">
            <a:xfrm>
              <a:off x="1814" y="1929"/>
              <a:ext cx="0" cy="171"/>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51" name="Line 23"/>
            <p:cNvSpPr>
              <a:spLocks noChangeShapeType="1"/>
            </p:cNvSpPr>
            <p:nvPr/>
          </p:nvSpPr>
          <p:spPr bwMode="auto">
            <a:xfrm>
              <a:off x="1632" y="1680"/>
              <a:ext cx="0" cy="260"/>
            </a:xfrm>
            <a:prstGeom prst="line">
              <a:avLst/>
            </a:prstGeom>
            <a:noFill/>
            <a:ln w="38100">
              <a:solidFill>
                <a:srgbClr val="FF0000"/>
              </a:solidFill>
              <a:round/>
              <a:tailEnd type="triangle" w="sm" len="med"/>
            </a:ln>
          </p:spPr>
          <p:txBody>
            <a:bodyPr wrap="none" anchor="ctr"/>
            <a:lstStyle/>
            <a:p>
              <a:endParaRPr lang="zh-CN" altLang="en-US">
                <a:latin typeface="Times New Roman" panose="02020603050405020304" charset="0"/>
              </a:endParaRPr>
            </a:p>
          </p:txBody>
        </p:sp>
        <p:sp>
          <p:nvSpPr>
            <p:cNvPr id="5152" name="Line 24"/>
            <p:cNvSpPr>
              <a:spLocks noChangeShapeType="1"/>
            </p:cNvSpPr>
            <p:nvPr/>
          </p:nvSpPr>
          <p:spPr bwMode="auto">
            <a:xfrm flipH="1">
              <a:off x="2587" y="1182"/>
              <a:ext cx="0" cy="367"/>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53" name="Line 25"/>
            <p:cNvSpPr>
              <a:spLocks noChangeShapeType="1"/>
            </p:cNvSpPr>
            <p:nvPr/>
          </p:nvSpPr>
          <p:spPr bwMode="auto">
            <a:xfrm>
              <a:off x="926" y="1170"/>
              <a:ext cx="413" cy="0"/>
            </a:xfrm>
            <a:prstGeom prst="line">
              <a:avLst/>
            </a:prstGeom>
            <a:noFill/>
            <a:ln w="38100">
              <a:solidFill>
                <a:schemeClr val="tx1"/>
              </a:solidFill>
              <a:round/>
            </a:ln>
          </p:spPr>
          <p:txBody>
            <a:bodyPr wrap="none" lIns="90000" tIns="43200" rIns="90000" bIns="0" anchor="ctr">
              <a:spAutoFit/>
            </a:bodyPr>
            <a:lstStyle/>
            <a:p>
              <a:endParaRPr lang="zh-CN" altLang="en-US">
                <a:latin typeface="Times New Roman" panose="02020603050405020304" charset="0"/>
              </a:endParaRPr>
            </a:p>
          </p:txBody>
        </p:sp>
        <p:sp>
          <p:nvSpPr>
            <p:cNvPr id="5154" name="Line 26"/>
            <p:cNvSpPr>
              <a:spLocks noChangeShapeType="1"/>
            </p:cNvSpPr>
            <p:nvPr/>
          </p:nvSpPr>
          <p:spPr bwMode="auto">
            <a:xfrm>
              <a:off x="2184" y="1291"/>
              <a:ext cx="0" cy="128"/>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55" name="Rectangle 27"/>
            <p:cNvSpPr>
              <a:spLocks noChangeArrowheads="1"/>
            </p:cNvSpPr>
            <p:nvPr/>
          </p:nvSpPr>
          <p:spPr bwMode="auto">
            <a:xfrm rot="-5400000">
              <a:off x="2083" y="673"/>
              <a:ext cx="180" cy="91"/>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156" name="Line 28"/>
            <p:cNvSpPr>
              <a:spLocks noChangeShapeType="1"/>
            </p:cNvSpPr>
            <p:nvPr/>
          </p:nvSpPr>
          <p:spPr bwMode="auto">
            <a:xfrm flipH="1">
              <a:off x="2174" y="483"/>
              <a:ext cx="0" cy="14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57" name="Line 29"/>
            <p:cNvSpPr>
              <a:spLocks noChangeShapeType="1"/>
            </p:cNvSpPr>
            <p:nvPr/>
          </p:nvSpPr>
          <p:spPr bwMode="auto">
            <a:xfrm>
              <a:off x="2184" y="802"/>
              <a:ext cx="0" cy="293"/>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58" name="Line 30"/>
            <p:cNvSpPr>
              <a:spLocks noChangeShapeType="1"/>
            </p:cNvSpPr>
            <p:nvPr/>
          </p:nvSpPr>
          <p:spPr bwMode="auto">
            <a:xfrm>
              <a:off x="2688" y="1014"/>
              <a:ext cx="12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59" name="Line 31"/>
            <p:cNvSpPr>
              <a:spLocks noChangeShapeType="1"/>
            </p:cNvSpPr>
            <p:nvPr/>
          </p:nvSpPr>
          <p:spPr bwMode="auto">
            <a:xfrm>
              <a:off x="2805" y="918"/>
              <a:ext cx="0" cy="19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60" name="Line 32"/>
            <p:cNvSpPr>
              <a:spLocks noChangeShapeType="1"/>
            </p:cNvSpPr>
            <p:nvPr/>
          </p:nvSpPr>
          <p:spPr bwMode="auto">
            <a:xfrm>
              <a:off x="2810" y="1058"/>
              <a:ext cx="170" cy="98"/>
            </a:xfrm>
            <a:prstGeom prst="line">
              <a:avLst/>
            </a:prstGeom>
            <a:noFill/>
            <a:ln w="38100">
              <a:solidFill>
                <a:schemeClr val="tx1"/>
              </a:solidFill>
              <a:round/>
              <a:tailEnd type="triangle" w="sm" len="med"/>
            </a:ln>
          </p:spPr>
          <p:txBody>
            <a:bodyPr wrap="none" anchor="ctr"/>
            <a:lstStyle/>
            <a:p>
              <a:endParaRPr lang="zh-CN" altLang="en-US">
                <a:latin typeface="Times New Roman" panose="02020603050405020304" charset="0"/>
              </a:endParaRPr>
            </a:p>
          </p:txBody>
        </p:sp>
        <p:sp>
          <p:nvSpPr>
            <p:cNvPr id="5161" name="Line 33"/>
            <p:cNvSpPr>
              <a:spLocks noChangeShapeType="1"/>
            </p:cNvSpPr>
            <p:nvPr/>
          </p:nvSpPr>
          <p:spPr bwMode="auto">
            <a:xfrm>
              <a:off x="2969" y="1160"/>
              <a:ext cx="0" cy="472"/>
            </a:xfrm>
            <a:prstGeom prst="line">
              <a:avLst/>
            </a:prstGeom>
            <a:noFill/>
            <a:ln w="38100">
              <a:solidFill>
                <a:schemeClr val="tx1"/>
              </a:solidFill>
              <a:round/>
            </a:ln>
          </p:spPr>
          <p:txBody>
            <a:bodyPr wrap="none" lIns="90000" tIns="43200" rIns="90000" bIns="0" anchor="ctr">
              <a:spAutoFit/>
            </a:bodyPr>
            <a:lstStyle/>
            <a:p>
              <a:endParaRPr lang="zh-CN" altLang="en-US">
                <a:latin typeface="Times New Roman" panose="02020603050405020304" charset="0"/>
              </a:endParaRPr>
            </a:p>
          </p:txBody>
        </p:sp>
        <p:sp>
          <p:nvSpPr>
            <p:cNvPr id="5162" name="Line 34"/>
            <p:cNvSpPr>
              <a:spLocks noChangeShapeType="1"/>
            </p:cNvSpPr>
            <p:nvPr/>
          </p:nvSpPr>
          <p:spPr bwMode="auto">
            <a:xfrm rot="-5400000">
              <a:off x="2892" y="537"/>
              <a:ext cx="115" cy="1"/>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63" name="Line 37"/>
            <p:cNvSpPr>
              <a:spLocks noChangeShapeType="1"/>
            </p:cNvSpPr>
            <p:nvPr/>
          </p:nvSpPr>
          <p:spPr bwMode="auto">
            <a:xfrm rot="-5400000">
              <a:off x="2962" y="1569"/>
              <a:ext cx="0" cy="125"/>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64" name="Line 38"/>
            <p:cNvSpPr>
              <a:spLocks noChangeShapeType="1"/>
            </p:cNvSpPr>
            <p:nvPr/>
          </p:nvSpPr>
          <p:spPr bwMode="auto">
            <a:xfrm flipV="1">
              <a:off x="2928" y="899"/>
              <a:ext cx="432" cy="0"/>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65" name="Line 39"/>
            <p:cNvSpPr>
              <a:spLocks noChangeShapeType="1"/>
            </p:cNvSpPr>
            <p:nvPr/>
          </p:nvSpPr>
          <p:spPr bwMode="auto">
            <a:xfrm>
              <a:off x="3259" y="898"/>
              <a:ext cx="102"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66" name="Line 40"/>
            <p:cNvSpPr>
              <a:spLocks noChangeShapeType="1"/>
            </p:cNvSpPr>
            <p:nvPr/>
          </p:nvSpPr>
          <p:spPr bwMode="auto">
            <a:xfrm>
              <a:off x="3356" y="806"/>
              <a:ext cx="0" cy="18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67" name="Line 41"/>
            <p:cNvSpPr>
              <a:spLocks noChangeShapeType="1"/>
            </p:cNvSpPr>
            <p:nvPr/>
          </p:nvSpPr>
          <p:spPr bwMode="auto">
            <a:xfrm>
              <a:off x="3360" y="929"/>
              <a:ext cx="143" cy="95"/>
            </a:xfrm>
            <a:prstGeom prst="line">
              <a:avLst/>
            </a:prstGeom>
            <a:noFill/>
            <a:ln w="38100">
              <a:solidFill>
                <a:schemeClr val="tx1"/>
              </a:solidFill>
              <a:round/>
              <a:tailEnd type="triangle" w="sm" len="med"/>
            </a:ln>
          </p:spPr>
          <p:txBody>
            <a:bodyPr wrap="none" anchor="ctr"/>
            <a:lstStyle/>
            <a:p>
              <a:endParaRPr lang="zh-CN" altLang="en-US">
                <a:latin typeface="Times New Roman" panose="02020603050405020304" charset="0"/>
              </a:endParaRPr>
            </a:p>
          </p:txBody>
        </p:sp>
        <p:sp>
          <p:nvSpPr>
            <p:cNvPr id="5168" name="Line 42"/>
            <p:cNvSpPr>
              <a:spLocks noChangeShapeType="1"/>
            </p:cNvSpPr>
            <p:nvPr/>
          </p:nvSpPr>
          <p:spPr bwMode="auto">
            <a:xfrm rot="700650" flipV="1">
              <a:off x="3362" y="775"/>
              <a:ext cx="120" cy="96"/>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69" name="Line 43"/>
            <p:cNvSpPr>
              <a:spLocks noChangeShapeType="1"/>
            </p:cNvSpPr>
            <p:nvPr/>
          </p:nvSpPr>
          <p:spPr bwMode="auto">
            <a:xfrm>
              <a:off x="3595" y="1371"/>
              <a:ext cx="112" cy="1"/>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70" name="Line 44"/>
            <p:cNvSpPr>
              <a:spLocks noChangeShapeType="1"/>
            </p:cNvSpPr>
            <p:nvPr/>
          </p:nvSpPr>
          <p:spPr bwMode="auto">
            <a:xfrm>
              <a:off x="3702" y="1279"/>
              <a:ext cx="0" cy="19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71" name="Line 45"/>
            <p:cNvSpPr>
              <a:spLocks noChangeShapeType="1"/>
            </p:cNvSpPr>
            <p:nvPr/>
          </p:nvSpPr>
          <p:spPr bwMode="auto">
            <a:xfrm>
              <a:off x="3707" y="1403"/>
              <a:ext cx="156" cy="95"/>
            </a:xfrm>
            <a:prstGeom prst="line">
              <a:avLst/>
            </a:prstGeom>
            <a:noFill/>
            <a:ln w="38100">
              <a:solidFill>
                <a:schemeClr val="tx1"/>
              </a:solidFill>
              <a:round/>
              <a:tailEnd type="triangle" w="sm" len="med"/>
            </a:ln>
          </p:spPr>
          <p:txBody>
            <a:bodyPr wrap="none" anchor="ctr"/>
            <a:lstStyle/>
            <a:p>
              <a:endParaRPr lang="zh-CN" altLang="en-US">
                <a:latin typeface="Times New Roman" panose="02020603050405020304" charset="0"/>
              </a:endParaRPr>
            </a:p>
          </p:txBody>
        </p:sp>
        <p:sp>
          <p:nvSpPr>
            <p:cNvPr id="5172" name="Line 46"/>
            <p:cNvSpPr>
              <a:spLocks noChangeShapeType="1"/>
            </p:cNvSpPr>
            <p:nvPr/>
          </p:nvSpPr>
          <p:spPr bwMode="auto">
            <a:xfrm rot="700650" flipV="1">
              <a:off x="3708" y="1249"/>
              <a:ext cx="133" cy="97"/>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73" name="Line 47"/>
            <p:cNvSpPr>
              <a:spLocks noChangeShapeType="1"/>
            </p:cNvSpPr>
            <p:nvPr/>
          </p:nvSpPr>
          <p:spPr bwMode="auto">
            <a:xfrm>
              <a:off x="3505" y="1781"/>
              <a:ext cx="0" cy="319"/>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74" name="Line 48"/>
            <p:cNvSpPr>
              <a:spLocks noChangeShapeType="1"/>
            </p:cNvSpPr>
            <p:nvPr/>
          </p:nvSpPr>
          <p:spPr bwMode="auto">
            <a:xfrm flipH="1">
              <a:off x="3493" y="483"/>
              <a:ext cx="0" cy="319"/>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75" name="Line 49"/>
            <p:cNvSpPr>
              <a:spLocks noChangeShapeType="1"/>
            </p:cNvSpPr>
            <p:nvPr/>
          </p:nvSpPr>
          <p:spPr bwMode="auto">
            <a:xfrm>
              <a:off x="3504" y="1264"/>
              <a:ext cx="0" cy="346"/>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76" name="Line 50"/>
            <p:cNvSpPr>
              <a:spLocks noChangeShapeType="1"/>
            </p:cNvSpPr>
            <p:nvPr/>
          </p:nvSpPr>
          <p:spPr bwMode="auto">
            <a:xfrm>
              <a:off x="3840" y="1893"/>
              <a:ext cx="0" cy="211"/>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77" name="Line 51"/>
            <p:cNvSpPr>
              <a:spLocks noChangeShapeType="1"/>
            </p:cNvSpPr>
            <p:nvPr/>
          </p:nvSpPr>
          <p:spPr bwMode="auto">
            <a:xfrm>
              <a:off x="1828" y="2088"/>
              <a:ext cx="2355" cy="0"/>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78" name="Line 52"/>
            <p:cNvSpPr>
              <a:spLocks noChangeShapeType="1"/>
            </p:cNvSpPr>
            <p:nvPr/>
          </p:nvSpPr>
          <p:spPr bwMode="auto">
            <a:xfrm>
              <a:off x="3831" y="1562"/>
              <a:ext cx="302" cy="0"/>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79" name="Line 53"/>
            <p:cNvSpPr>
              <a:spLocks noChangeShapeType="1"/>
            </p:cNvSpPr>
            <p:nvPr/>
          </p:nvSpPr>
          <p:spPr bwMode="auto">
            <a:xfrm>
              <a:off x="974" y="1537"/>
              <a:ext cx="1619" cy="0"/>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80" name="Line 54"/>
            <p:cNvSpPr>
              <a:spLocks noChangeShapeType="1"/>
            </p:cNvSpPr>
            <p:nvPr/>
          </p:nvSpPr>
          <p:spPr bwMode="auto">
            <a:xfrm rot="-5400000">
              <a:off x="2885" y="837"/>
              <a:ext cx="122" cy="1"/>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81" name="Rectangle 55"/>
            <p:cNvSpPr>
              <a:spLocks noChangeArrowheads="1"/>
            </p:cNvSpPr>
            <p:nvPr/>
          </p:nvSpPr>
          <p:spPr bwMode="auto">
            <a:xfrm rot="-5400000">
              <a:off x="3749" y="1755"/>
              <a:ext cx="179" cy="91"/>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grpSp>
          <p:nvGrpSpPr>
            <p:cNvPr id="5182" name="Group 56"/>
            <p:cNvGrpSpPr/>
            <p:nvPr/>
          </p:nvGrpSpPr>
          <p:grpSpPr bwMode="auto">
            <a:xfrm>
              <a:off x="1714" y="1708"/>
              <a:ext cx="190" cy="221"/>
              <a:chOff x="1584" y="3024"/>
              <a:chExt cx="336" cy="432"/>
            </a:xfrm>
          </p:grpSpPr>
          <p:sp>
            <p:nvSpPr>
              <p:cNvPr id="5206" name="Line 57"/>
              <p:cNvSpPr>
                <a:spLocks noChangeShapeType="1"/>
              </p:cNvSpPr>
              <p:nvPr/>
            </p:nvSpPr>
            <p:spPr bwMode="auto">
              <a:xfrm>
                <a:off x="1632" y="3216"/>
                <a:ext cx="28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7" name="Line 58"/>
              <p:cNvSpPr>
                <a:spLocks noChangeShapeType="1"/>
              </p:cNvSpPr>
              <p:nvPr/>
            </p:nvSpPr>
            <p:spPr bwMode="auto">
              <a:xfrm flipH="1">
                <a:off x="1584" y="3024"/>
                <a:ext cx="163"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8" name="Line 59"/>
              <p:cNvSpPr>
                <a:spLocks noChangeShapeType="1"/>
              </p:cNvSpPr>
              <p:nvPr/>
            </p:nvSpPr>
            <p:spPr bwMode="auto">
              <a:xfrm>
                <a:off x="1584" y="3216"/>
                <a:ext cx="163" cy="24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9" name="Line 60"/>
              <p:cNvSpPr>
                <a:spLocks noChangeShapeType="1"/>
              </p:cNvSpPr>
              <p:nvPr/>
            </p:nvSpPr>
            <p:spPr bwMode="auto">
              <a:xfrm>
                <a:off x="1747" y="3024"/>
                <a:ext cx="173"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10" name="Line 61"/>
              <p:cNvSpPr>
                <a:spLocks noChangeShapeType="1"/>
              </p:cNvSpPr>
              <p:nvPr/>
            </p:nvSpPr>
            <p:spPr bwMode="auto">
              <a:xfrm flipH="1">
                <a:off x="1747" y="3216"/>
                <a:ext cx="173" cy="24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183" name="Rectangle 62"/>
            <p:cNvSpPr>
              <a:spLocks noChangeArrowheads="1"/>
            </p:cNvSpPr>
            <p:nvPr/>
          </p:nvSpPr>
          <p:spPr bwMode="auto">
            <a:xfrm rot="-5400000">
              <a:off x="3417" y="1126"/>
              <a:ext cx="179" cy="91"/>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184" name="Rectangle 63"/>
            <p:cNvSpPr>
              <a:spLocks noChangeArrowheads="1"/>
            </p:cNvSpPr>
            <p:nvPr/>
          </p:nvSpPr>
          <p:spPr bwMode="auto">
            <a:xfrm rot="-5400000">
              <a:off x="1395" y="695"/>
              <a:ext cx="180" cy="91"/>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5185" name="Line 64"/>
            <p:cNvSpPr>
              <a:spLocks noChangeShapeType="1"/>
            </p:cNvSpPr>
            <p:nvPr/>
          </p:nvSpPr>
          <p:spPr bwMode="auto">
            <a:xfrm flipV="1">
              <a:off x="3504" y="1371"/>
              <a:ext cx="201" cy="0"/>
            </a:xfrm>
            <a:prstGeom prst="line">
              <a:avLst/>
            </a:prstGeom>
            <a:noFill/>
            <a:ln w="38100">
              <a:solidFill>
                <a:schemeClr val="tx1"/>
              </a:solidFill>
              <a:round/>
            </a:ln>
          </p:spPr>
          <p:txBody>
            <a:bodyPr lIns="90000" tIns="43200" rIns="90000" bIns="0" anchor="ctr">
              <a:spAutoFit/>
            </a:bodyPr>
            <a:lstStyle/>
            <a:p>
              <a:endParaRPr lang="zh-CN" altLang="en-US">
                <a:latin typeface="Times New Roman" panose="02020603050405020304" charset="0"/>
              </a:endParaRPr>
            </a:p>
          </p:txBody>
        </p:sp>
        <p:sp>
          <p:nvSpPr>
            <p:cNvPr id="5186" name="Line 65"/>
            <p:cNvSpPr>
              <a:spLocks noChangeShapeType="1"/>
            </p:cNvSpPr>
            <p:nvPr/>
          </p:nvSpPr>
          <p:spPr bwMode="auto">
            <a:xfrm flipH="1">
              <a:off x="3854" y="470"/>
              <a:ext cx="0" cy="809"/>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nvGrpSpPr>
            <p:cNvPr id="5187" name="Group 98"/>
            <p:cNvGrpSpPr/>
            <p:nvPr/>
          </p:nvGrpSpPr>
          <p:grpSpPr bwMode="auto">
            <a:xfrm>
              <a:off x="820" y="864"/>
              <a:ext cx="572" cy="956"/>
              <a:chOff x="820" y="864"/>
              <a:chExt cx="572" cy="956"/>
            </a:xfrm>
          </p:grpSpPr>
          <p:sp>
            <p:nvSpPr>
              <p:cNvPr id="5204" name="Text Box 67"/>
              <p:cNvSpPr txBox="1">
                <a:spLocks noChangeArrowheads="1"/>
              </p:cNvSpPr>
              <p:nvPr/>
            </p:nvSpPr>
            <p:spPr bwMode="auto">
              <a:xfrm>
                <a:off x="864" y="864"/>
                <a:ext cx="42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solidFill>
                      <a:srgbClr val="000099"/>
                    </a:solidFill>
                  </a:rPr>
                  <a:t>u</a:t>
                </a:r>
                <a:r>
                  <a:rPr lang="en-US" altLang="zh-CN" sz="2800" baseline="-25000">
                    <a:solidFill>
                      <a:srgbClr val="000099"/>
                    </a:solidFill>
                  </a:rPr>
                  <a:t>–</a:t>
                </a:r>
              </a:p>
            </p:txBody>
          </p:sp>
          <p:sp>
            <p:nvSpPr>
              <p:cNvPr id="5205" name="Text Box 68"/>
              <p:cNvSpPr txBox="1">
                <a:spLocks noChangeArrowheads="1"/>
              </p:cNvSpPr>
              <p:nvPr/>
            </p:nvSpPr>
            <p:spPr bwMode="auto">
              <a:xfrm>
                <a:off x="820" y="1493"/>
                <a:ext cx="57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solidFill>
                      <a:srgbClr val="000099"/>
                    </a:solidFill>
                  </a:rPr>
                  <a:t>u</a:t>
                </a:r>
                <a:r>
                  <a:rPr lang="en-US" altLang="zh-CN" sz="2800" baseline="-25000">
                    <a:solidFill>
                      <a:srgbClr val="000099"/>
                    </a:solidFill>
                  </a:rPr>
                  <a:t>+</a:t>
                </a:r>
                <a:endParaRPr lang="en-US" altLang="zh-CN" sz="2800" b="0" i="0">
                  <a:solidFill>
                    <a:srgbClr val="000099"/>
                  </a:solidFill>
                </a:endParaRPr>
              </a:p>
            </p:txBody>
          </p:sp>
        </p:grpSp>
        <p:sp>
          <p:nvSpPr>
            <p:cNvPr id="5188" name="Rectangle 69"/>
            <p:cNvSpPr>
              <a:spLocks noChangeArrowheads="1"/>
            </p:cNvSpPr>
            <p:nvPr/>
          </p:nvSpPr>
          <p:spPr bwMode="auto">
            <a:xfrm rot="-5400000">
              <a:off x="2852" y="638"/>
              <a:ext cx="179" cy="91"/>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grpSp>
          <p:nvGrpSpPr>
            <p:cNvPr id="5189" name="Group 70"/>
            <p:cNvGrpSpPr/>
            <p:nvPr/>
          </p:nvGrpSpPr>
          <p:grpSpPr bwMode="auto">
            <a:xfrm>
              <a:off x="3416" y="1586"/>
              <a:ext cx="190" cy="221"/>
              <a:chOff x="1584" y="3024"/>
              <a:chExt cx="336" cy="432"/>
            </a:xfrm>
          </p:grpSpPr>
          <p:sp>
            <p:nvSpPr>
              <p:cNvPr id="5199" name="Line 71"/>
              <p:cNvSpPr>
                <a:spLocks noChangeShapeType="1"/>
              </p:cNvSpPr>
              <p:nvPr/>
            </p:nvSpPr>
            <p:spPr bwMode="auto">
              <a:xfrm>
                <a:off x="1632" y="3216"/>
                <a:ext cx="28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0" name="Line 72"/>
              <p:cNvSpPr>
                <a:spLocks noChangeShapeType="1"/>
              </p:cNvSpPr>
              <p:nvPr/>
            </p:nvSpPr>
            <p:spPr bwMode="auto">
              <a:xfrm flipH="1">
                <a:off x="1584" y="3024"/>
                <a:ext cx="163"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1" name="Line 73"/>
              <p:cNvSpPr>
                <a:spLocks noChangeShapeType="1"/>
              </p:cNvSpPr>
              <p:nvPr/>
            </p:nvSpPr>
            <p:spPr bwMode="auto">
              <a:xfrm>
                <a:off x="1584" y="3216"/>
                <a:ext cx="163" cy="24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2" name="Line 74"/>
              <p:cNvSpPr>
                <a:spLocks noChangeShapeType="1"/>
              </p:cNvSpPr>
              <p:nvPr/>
            </p:nvSpPr>
            <p:spPr bwMode="auto">
              <a:xfrm>
                <a:off x="1747" y="3024"/>
                <a:ext cx="173" cy="192"/>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203" name="Line 75"/>
              <p:cNvSpPr>
                <a:spLocks noChangeShapeType="1"/>
              </p:cNvSpPr>
              <p:nvPr/>
            </p:nvSpPr>
            <p:spPr bwMode="auto">
              <a:xfrm flipH="1">
                <a:off x="1747" y="3216"/>
                <a:ext cx="173" cy="24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grpSp>
        <p:sp>
          <p:nvSpPr>
            <p:cNvPr id="5190" name="Line 76"/>
            <p:cNvSpPr>
              <a:spLocks noChangeShapeType="1"/>
            </p:cNvSpPr>
            <p:nvPr/>
          </p:nvSpPr>
          <p:spPr bwMode="auto">
            <a:xfrm>
              <a:off x="3504" y="1020"/>
              <a:ext cx="0" cy="68"/>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191" name="Line 77"/>
            <p:cNvSpPr>
              <a:spLocks noChangeShapeType="1"/>
            </p:cNvSpPr>
            <p:nvPr/>
          </p:nvSpPr>
          <p:spPr bwMode="auto">
            <a:xfrm>
              <a:off x="3840" y="1473"/>
              <a:ext cx="0" cy="245"/>
            </a:xfrm>
            <a:prstGeom prst="lin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5192" name="Line 78"/>
            <p:cNvSpPr>
              <a:spLocks noChangeShapeType="1"/>
            </p:cNvSpPr>
            <p:nvPr/>
          </p:nvSpPr>
          <p:spPr bwMode="auto">
            <a:xfrm>
              <a:off x="3360" y="1578"/>
              <a:ext cx="0" cy="261"/>
            </a:xfrm>
            <a:prstGeom prst="line">
              <a:avLst/>
            </a:prstGeom>
            <a:noFill/>
            <a:ln w="38100">
              <a:solidFill>
                <a:srgbClr val="FF0000"/>
              </a:solidFill>
              <a:round/>
              <a:tailEnd type="triangle" w="sm" len="med"/>
            </a:ln>
          </p:spPr>
          <p:txBody>
            <a:bodyPr wrap="none" anchor="ctr"/>
            <a:lstStyle/>
            <a:p>
              <a:endParaRPr lang="zh-CN" altLang="en-US">
                <a:latin typeface="Times New Roman" panose="02020603050405020304" charset="0"/>
              </a:endParaRPr>
            </a:p>
          </p:txBody>
        </p:sp>
        <p:sp>
          <p:nvSpPr>
            <p:cNvPr id="5193" name="Oval 79"/>
            <p:cNvSpPr>
              <a:spLocks noChangeArrowheads="1"/>
            </p:cNvSpPr>
            <p:nvPr/>
          </p:nvSpPr>
          <p:spPr bwMode="auto">
            <a:xfrm>
              <a:off x="886" y="1509"/>
              <a:ext cx="67" cy="50"/>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94" name="Oval 80"/>
            <p:cNvSpPr>
              <a:spLocks noChangeArrowheads="1"/>
            </p:cNvSpPr>
            <p:nvPr/>
          </p:nvSpPr>
          <p:spPr bwMode="auto">
            <a:xfrm>
              <a:off x="888" y="1152"/>
              <a:ext cx="67" cy="50"/>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95" name="Oval 81"/>
            <p:cNvSpPr>
              <a:spLocks noChangeArrowheads="1"/>
            </p:cNvSpPr>
            <p:nvPr/>
          </p:nvSpPr>
          <p:spPr bwMode="auto">
            <a:xfrm>
              <a:off x="4153" y="2064"/>
              <a:ext cx="67" cy="50"/>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96" name="Oval 82"/>
            <p:cNvSpPr>
              <a:spLocks noChangeArrowheads="1"/>
            </p:cNvSpPr>
            <p:nvPr/>
          </p:nvSpPr>
          <p:spPr bwMode="auto">
            <a:xfrm>
              <a:off x="4128" y="1536"/>
              <a:ext cx="67" cy="50"/>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97" name="Oval 83"/>
            <p:cNvSpPr>
              <a:spLocks noChangeArrowheads="1"/>
            </p:cNvSpPr>
            <p:nvPr/>
          </p:nvSpPr>
          <p:spPr bwMode="auto">
            <a:xfrm>
              <a:off x="4109" y="455"/>
              <a:ext cx="67" cy="50"/>
            </a:xfrm>
            <a:prstGeom prst="ellips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5198" name="Line 84"/>
            <p:cNvSpPr>
              <a:spLocks noChangeShapeType="1"/>
            </p:cNvSpPr>
            <p:nvPr/>
          </p:nvSpPr>
          <p:spPr bwMode="auto">
            <a:xfrm flipH="1">
              <a:off x="2806" y="886"/>
              <a:ext cx="144" cy="83"/>
            </a:xfrm>
            <a:prstGeom prst="line">
              <a:avLst/>
            </a:prstGeom>
            <a:noFill/>
            <a:ln w="38100">
              <a:solidFill>
                <a:schemeClr val="tx1"/>
              </a:solidFill>
              <a:round/>
            </a:ln>
          </p:spPr>
          <p:txBody>
            <a:bodyPr/>
            <a:lstStyle/>
            <a:p>
              <a:endParaRPr lang="zh-CN" altLang="en-US">
                <a:latin typeface="Times New Roman" panose="02020603050405020304" charset="0"/>
              </a:endParaRPr>
            </a:p>
          </p:txBody>
        </p:sp>
      </p:grpSp>
      <p:sp>
        <p:nvSpPr>
          <p:cNvPr id="55381" name="Rectangle 85"/>
          <p:cNvSpPr>
            <a:spLocks noGrp="1" noChangeArrowheads="1"/>
          </p:cNvSpPr>
          <p:nvPr>
            <p:ph type="ctrTitle"/>
          </p:nvPr>
        </p:nvSpPr>
        <p:spPr bwMode="auto">
          <a:xfrm>
            <a:off x="457200" y="152400"/>
            <a:ext cx="6096000" cy="533400"/>
          </a:xfrm>
          <a:ln>
            <a:miter lim="800000"/>
          </a:ln>
        </p:spPr>
        <p:txBody>
          <a:bodyPr vert="horz" wrap="square" lIns="91440" tIns="45720" rIns="91440" bIns="45720" numCol="1" anchor="t" anchorCtr="0" compatLnSpc="1">
            <a:normAutofit fontScale="90000"/>
          </a:bodyPr>
          <a:lstStyle/>
          <a:p>
            <a:pPr algn="l" eaLnBrk="1" hangingPunct="1"/>
            <a:r>
              <a:rPr lang="en-US" altLang="zh-CN" sz="3200"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16.1.2  </a:t>
            </a:r>
            <a:r>
              <a:rPr lang="zh-CN" altLang="en-US" sz="3200" b="1" dirty="0">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电路的简单说明</a:t>
            </a:r>
          </a:p>
        </p:txBody>
      </p:sp>
      <p:sp>
        <p:nvSpPr>
          <p:cNvPr id="55382" name="Text Box 86"/>
          <p:cNvSpPr txBox="1">
            <a:spLocks noChangeArrowheads="1"/>
          </p:cNvSpPr>
          <p:nvPr/>
        </p:nvSpPr>
        <p:spPr bwMode="auto">
          <a:xfrm>
            <a:off x="2363788" y="3352800"/>
            <a:ext cx="1255712" cy="473075"/>
          </a:xfrm>
          <a:prstGeom prst="rect">
            <a:avLst/>
          </a:prstGeom>
          <a:noFill/>
          <a:ln>
            <a:noFill/>
          </a:ln>
        </p:spPr>
        <p:txBody>
          <a:bodyPr wrap="none" bIns="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spcBef>
                <a:spcPct val="50000"/>
              </a:spcBef>
            </a:pPr>
            <a:r>
              <a:rPr lang="zh-CN" altLang="en-US" sz="2800" i="0">
                <a:solidFill>
                  <a:srgbClr val="CC0000"/>
                </a:solidFill>
              </a:rPr>
              <a:t>输入级</a:t>
            </a:r>
          </a:p>
        </p:txBody>
      </p:sp>
      <p:sp>
        <p:nvSpPr>
          <p:cNvPr id="55383" name="Text Box 87"/>
          <p:cNvSpPr txBox="1">
            <a:spLocks noChangeArrowheads="1"/>
          </p:cNvSpPr>
          <p:nvPr/>
        </p:nvSpPr>
        <p:spPr bwMode="auto">
          <a:xfrm>
            <a:off x="4075113" y="3352800"/>
            <a:ext cx="1255712" cy="473075"/>
          </a:xfrm>
          <a:prstGeom prst="rect">
            <a:avLst/>
          </a:prstGeom>
          <a:noFill/>
          <a:ln>
            <a:noFill/>
          </a:ln>
        </p:spPr>
        <p:txBody>
          <a:bodyPr wrap="none" bIns="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spcBef>
                <a:spcPct val="50000"/>
              </a:spcBef>
            </a:pPr>
            <a:r>
              <a:rPr lang="zh-CN" altLang="en-US" sz="2800" i="0">
                <a:solidFill>
                  <a:srgbClr val="CC0000"/>
                </a:solidFill>
              </a:rPr>
              <a:t>中间级</a:t>
            </a:r>
          </a:p>
        </p:txBody>
      </p:sp>
      <p:sp>
        <p:nvSpPr>
          <p:cNvPr id="55384" name="Text Box 88"/>
          <p:cNvSpPr txBox="1">
            <a:spLocks noChangeArrowheads="1"/>
          </p:cNvSpPr>
          <p:nvPr/>
        </p:nvSpPr>
        <p:spPr bwMode="auto">
          <a:xfrm>
            <a:off x="5411788" y="3336925"/>
            <a:ext cx="1255712" cy="473075"/>
          </a:xfrm>
          <a:prstGeom prst="rect">
            <a:avLst/>
          </a:prstGeom>
          <a:noFill/>
          <a:ln>
            <a:noFill/>
          </a:ln>
        </p:spPr>
        <p:txBody>
          <a:bodyPr wrap="none" bIns="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spcBef>
                <a:spcPct val="50000"/>
              </a:spcBef>
            </a:pPr>
            <a:r>
              <a:rPr lang="zh-CN" altLang="en-US" sz="2800" i="0">
                <a:solidFill>
                  <a:srgbClr val="CC0000"/>
                </a:solidFill>
              </a:rPr>
              <a:t>输出级</a:t>
            </a:r>
          </a:p>
        </p:txBody>
      </p:sp>
      <p:sp>
        <p:nvSpPr>
          <p:cNvPr id="55385" name="Line 89"/>
          <p:cNvSpPr>
            <a:spLocks noChangeShapeType="1"/>
          </p:cNvSpPr>
          <p:nvPr/>
        </p:nvSpPr>
        <p:spPr bwMode="auto">
          <a:xfrm flipV="1">
            <a:off x="4191000" y="609600"/>
            <a:ext cx="0" cy="3048000"/>
          </a:xfrm>
          <a:prstGeom prst="line">
            <a:avLst/>
          </a:prstGeom>
          <a:noFill/>
          <a:ln w="28575">
            <a:solidFill>
              <a:srgbClr val="006600"/>
            </a:solidFill>
            <a:prstDash val="dash"/>
            <a:round/>
          </a:ln>
        </p:spPr>
        <p:txBody>
          <a:bodyPr bIns="0" anchor="ctr">
            <a:spAutoFit/>
          </a:bodyPr>
          <a:lstStyle/>
          <a:p>
            <a:endParaRPr lang="zh-CN" altLang="en-US">
              <a:latin typeface="Times New Roman" panose="02020603050405020304" charset="0"/>
            </a:endParaRPr>
          </a:p>
        </p:txBody>
      </p:sp>
      <p:sp>
        <p:nvSpPr>
          <p:cNvPr id="55386" name="Line 90"/>
          <p:cNvSpPr>
            <a:spLocks noChangeShapeType="1"/>
          </p:cNvSpPr>
          <p:nvPr/>
        </p:nvSpPr>
        <p:spPr bwMode="auto">
          <a:xfrm flipV="1">
            <a:off x="5181600" y="609600"/>
            <a:ext cx="0" cy="3048000"/>
          </a:xfrm>
          <a:prstGeom prst="line">
            <a:avLst/>
          </a:prstGeom>
          <a:noFill/>
          <a:ln w="28575">
            <a:solidFill>
              <a:srgbClr val="006600"/>
            </a:solidFill>
            <a:prstDash val="dash"/>
            <a:round/>
          </a:ln>
        </p:spPr>
        <p:txBody>
          <a:bodyPr bIns="0" anchor="ctr">
            <a:spAutoFit/>
          </a:bodyPr>
          <a:lstStyle/>
          <a:p>
            <a:endParaRPr lang="zh-CN" altLang="en-US">
              <a:latin typeface="Times New Roman" panose="02020603050405020304" charset="0"/>
            </a:endParaRPr>
          </a:p>
        </p:txBody>
      </p:sp>
      <p:sp>
        <p:nvSpPr>
          <p:cNvPr id="55387" name="AutoShape 91" descr="60%"/>
          <p:cNvSpPr>
            <a:spLocks noChangeArrowheads="1"/>
          </p:cNvSpPr>
          <p:nvPr/>
        </p:nvSpPr>
        <p:spPr bwMode="auto">
          <a:xfrm>
            <a:off x="304800" y="2971800"/>
            <a:ext cx="1295400" cy="838200"/>
          </a:xfrm>
          <a:prstGeom prst="wedgeRoundRectCallout">
            <a:avLst>
              <a:gd name="adj1" fmla="val 40565"/>
              <a:gd name="adj2" fmla="val -113634"/>
              <a:gd name="adj3" fmla="val 16667"/>
            </a:avLst>
          </a:prstGeom>
          <a:noFill/>
          <a:ln w="28575">
            <a:solidFill>
              <a:srgbClr val="006000"/>
            </a:solidFill>
            <a:miter lim="800000"/>
          </a:ln>
        </p:spPr>
        <p:txBody>
          <a:bodyPr wrap="none" anchor="ctr"/>
          <a:lstStyle/>
          <a:p>
            <a:pPr algn="ctr"/>
            <a:r>
              <a:rPr lang="zh-CN" altLang="en-US" sz="2400" b="1" i="0" dirty="0">
                <a:solidFill>
                  <a:srgbClr val="131C9E"/>
                </a:solidFill>
                <a:latin typeface="Times New Roman" panose="02020603050405020304" charset="0"/>
              </a:rPr>
              <a:t>同相</a:t>
            </a:r>
          </a:p>
          <a:p>
            <a:pPr algn="ctr"/>
            <a:r>
              <a:rPr lang="zh-CN" altLang="en-US" sz="2400" b="1" i="0" dirty="0">
                <a:solidFill>
                  <a:srgbClr val="131C9E"/>
                </a:solidFill>
                <a:latin typeface="Times New Roman" panose="02020603050405020304" charset="0"/>
              </a:rPr>
              <a:t>输入端</a:t>
            </a:r>
          </a:p>
        </p:txBody>
      </p:sp>
      <p:sp>
        <p:nvSpPr>
          <p:cNvPr id="55388" name="AutoShape 92" descr="40%"/>
          <p:cNvSpPr>
            <a:spLocks noChangeArrowheads="1"/>
          </p:cNvSpPr>
          <p:nvPr/>
        </p:nvSpPr>
        <p:spPr bwMode="auto">
          <a:xfrm>
            <a:off x="6781800" y="1371600"/>
            <a:ext cx="1143000" cy="685800"/>
          </a:xfrm>
          <a:prstGeom prst="wedgeRoundRectCallout">
            <a:avLst>
              <a:gd name="adj1" fmla="val -59722"/>
              <a:gd name="adj2" fmla="val 103935"/>
              <a:gd name="adj3" fmla="val 16667"/>
            </a:avLst>
          </a:prstGeom>
          <a:noFill/>
          <a:ln w="28575">
            <a:solidFill>
              <a:srgbClr val="006000"/>
            </a:solidFill>
            <a:miter lim="800000"/>
          </a:ln>
        </p:spPr>
        <p:txBody>
          <a:bodyPr wrap="none" anchor="ctr"/>
          <a:lstStyle/>
          <a:p>
            <a:pPr algn="ctr"/>
            <a:r>
              <a:rPr lang="zh-CN" altLang="en-US" sz="2400" b="1" i="0" dirty="0">
                <a:solidFill>
                  <a:srgbClr val="131C9E"/>
                </a:solidFill>
                <a:latin typeface="Times New Roman" panose="02020603050405020304" charset="0"/>
              </a:rPr>
              <a:t>输出端</a:t>
            </a:r>
          </a:p>
        </p:txBody>
      </p:sp>
      <p:sp>
        <p:nvSpPr>
          <p:cNvPr id="55389" name="AutoShape 93" descr="60%"/>
          <p:cNvSpPr>
            <a:spLocks noChangeArrowheads="1"/>
          </p:cNvSpPr>
          <p:nvPr/>
        </p:nvSpPr>
        <p:spPr bwMode="auto">
          <a:xfrm>
            <a:off x="304800" y="762000"/>
            <a:ext cx="1447800" cy="762000"/>
          </a:xfrm>
          <a:prstGeom prst="wedgeRoundRectCallout">
            <a:avLst>
              <a:gd name="adj1" fmla="val 31690"/>
              <a:gd name="adj2" fmla="val 98125"/>
              <a:gd name="adj3" fmla="val 16667"/>
            </a:avLst>
          </a:prstGeom>
          <a:noFill/>
          <a:ln w="28575">
            <a:solidFill>
              <a:srgbClr val="006000"/>
            </a:solidFill>
            <a:miter lim="800000"/>
          </a:ln>
        </p:spPr>
        <p:txBody>
          <a:bodyPr wrap="none" anchor="ctr"/>
          <a:lstStyle/>
          <a:p>
            <a:pPr algn="ctr"/>
            <a:r>
              <a:rPr lang="zh-CN" altLang="en-US" sz="2400" b="1" i="0" dirty="0">
                <a:solidFill>
                  <a:srgbClr val="131C9E"/>
                </a:solidFill>
                <a:latin typeface="Times New Roman" panose="02020603050405020304" charset="0"/>
              </a:rPr>
              <a:t>反相</a:t>
            </a:r>
          </a:p>
          <a:p>
            <a:pPr algn="ctr"/>
            <a:r>
              <a:rPr lang="zh-CN" altLang="en-US" sz="2400" b="1" i="0" dirty="0">
                <a:solidFill>
                  <a:srgbClr val="131C9E"/>
                </a:solidFill>
                <a:latin typeface="Times New Roman" panose="02020603050405020304" charset="0"/>
              </a:rPr>
              <a:t>输入端</a:t>
            </a:r>
          </a:p>
        </p:txBody>
      </p:sp>
      <p:sp>
        <p:nvSpPr>
          <p:cNvPr id="55393" name="Text Box 97"/>
          <p:cNvSpPr txBox="1">
            <a:spLocks noChangeArrowheads="1"/>
          </p:cNvSpPr>
          <p:nvPr/>
        </p:nvSpPr>
        <p:spPr bwMode="auto">
          <a:xfrm>
            <a:off x="304800" y="3810000"/>
            <a:ext cx="8534400" cy="2608263"/>
          </a:xfrm>
          <a:prstGeom prst="rect">
            <a:avLst/>
          </a:prstGeom>
          <a:noFill/>
          <a:ln>
            <a:noFill/>
          </a:ln>
        </p:spPr>
        <p:txBody>
          <a:bodyPr bIns="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i="0" dirty="0">
                <a:solidFill>
                  <a:srgbClr val="CC0000"/>
                </a:solidFill>
                <a:latin typeface="宋体" panose="02010600030101010101" pitchFamily="2" charset="-122"/>
              </a:rPr>
              <a:t>  </a:t>
            </a:r>
            <a:r>
              <a:rPr lang="zh-CN" altLang="en-US" sz="2800" i="0" dirty="0">
                <a:solidFill>
                  <a:srgbClr val="CC0000"/>
                </a:solidFill>
                <a:latin typeface="宋体" panose="02010600030101010101" pitchFamily="2" charset="-122"/>
              </a:rPr>
              <a:t>输入级：</a:t>
            </a:r>
            <a:r>
              <a:rPr lang="zh-CN" altLang="en-US" sz="2800" i="0" dirty="0">
                <a:latin typeface="宋体" panose="02010600030101010101" pitchFamily="2" charset="-122"/>
              </a:rPr>
              <a:t>输入电阻高，能减小零点漂移和抑制干扰信号，都采用差分放大电路</a:t>
            </a:r>
            <a:r>
              <a:rPr lang="zh-CN" altLang="en-US" sz="2800" i="0" baseline="-25000" dirty="0"/>
              <a:t> </a:t>
            </a:r>
            <a:r>
              <a:rPr lang="zh-CN" altLang="en-US" sz="2800" i="0" dirty="0">
                <a:latin typeface="宋体" panose="02010600030101010101" pitchFamily="2" charset="-122"/>
              </a:rPr>
              <a:t>。</a:t>
            </a:r>
          </a:p>
          <a:p>
            <a:pPr eaLnBrk="1" hangingPunct="1"/>
            <a:r>
              <a:rPr lang="zh-CN" altLang="en-US" sz="2800" i="0" dirty="0">
                <a:solidFill>
                  <a:srgbClr val="FF3300"/>
                </a:solidFill>
                <a:latin typeface="宋体" panose="02010600030101010101" pitchFamily="2" charset="-122"/>
              </a:rPr>
              <a:t>  </a:t>
            </a:r>
            <a:r>
              <a:rPr lang="zh-CN" altLang="en-US" sz="2800" i="0" dirty="0">
                <a:solidFill>
                  <a:srgbClr val="CC0000"/>
                </a:solidFill>
                <a:latin typeface="宋体" panose="02010600030101010101" pitchFamily="2" charset="-122"/>
              </a:rPr>
              <a:t>中间级：</a:t>
            </a:r>
            <a:r>
              <a:rPr lang="zh-CN" altLang="en-US" sz="2800" i="0" dirty="0">
                <a:latin typeface="宋体" panose="02010600030101010101" pitchFamily="2" charset="-122"/>
              </a:rPr>
              <a:t>要求电压放大倍数高。常采用多个共发射极放大电路构成。</a:t>
            </a:r>
          </a:p>
          <a:p>
            <a:pPr eaLnBrk="1" hangingPunct="1"/>
            <a:r>
              <a:rPr lang="zh-CN" altLang="en-US" sz="2800" i="0" dirty="0">
                <a:solidFill>
                  <a:srgbClr val="CC0000"/>
                </a:solidFill>
                <a:latin typeface="宋体" panose="02010600030101010101" pitchFamily="2" charset="-122"/>
              </a:rPr>
              <a:t>  输出级：</a:t>
            </a:r>
            <a:r>
              <a:rPr lang="zh-CN" altLang="en-US" sz="2800" i="0" dirty="0">
                <a:latin typeface="宋体" panose="02010600030101010101" pitchFamily="2" charset="-122"/>
              </a:rPr>
              <a:t>与负载相接，要求输出电阻低，带负载能力强，一般由互补对称电路或射极输出器构成。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85"/>
                                        </p:tgtEl>
                                        <p:attrNameLst>
                                          <p:attrName>style.visibility</p:attrName>
                                        </p:attrNameLst>
                                      </p:cBhvr>
                                      <p:to>
                                        <p:strVal val="visible"/>
                                      </p:to>
                                    </p:set>
                                    <p:animEffect transition="in" filter="blinds(horizontal)">
                                      <p:cBhvr>
                                        <p:cTn id="7" dur="500"/>
                                        <p:tgtEl>
                                          <p:spTgt spid="5538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5386"/>
                                        </p:tgtEl>
                                        <p:attrNameLst>
                                          <p:attrName>style.visibility</p:attrName>
                                        </p:attrNameLst>
                                      </p:cBhvr>
                                      <p:to>
                                        <p:strVal val="visible"/>
                                      </p:to>
                                    </p:set>
                                    <p:animEffect transition="in" filter="blinds(horizontal)">
                                      <p:cBhvr>
                                        <p:cTn id="11" dur="500"/>
                                        <p:tgtEl>
                                          <p:spTgt spid="5538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5382"/>
                                        </p:tgtEl>
                                        <p:attrNameLst>
                                          <p:attrName>style.visibility</p:attrName>
                                        </p:attrNameLst>
                                      </p:cBhvr>
                                      <p:to>
                                        <p:strVal val="visible"/>
                                      </p:to>
                                    </p:set>
                                    <p:animEffect transition="in" filter="blinds(horizontal)">
                                      <p:cBhvr>
                                        <p:cTn id="16" dur="500"/>
                                        <p:tgtEl>
                                          <p:spTgt spid="5538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5383"/>
                                        </p:tgtEl>
                                        <p:attrNameLst>
                                          <p:attrName>style.visibility</p:attrName>
                                        </p:attrNameLst>
                                      </p:cBhvr>
                                      <p:to>
                                        <p:strVal val="visible"/>
                                      </p:to>
                                    </p:set>
                                    <p:animEffect transition="in" filter="blinds(horizontal)">
                                      <p:cBhvr>
                                        <p:cTn id="21" dur="500"/>
                                        <p:tgtEl>
                                          <p:spTgt spid="5538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5384"/>
                                        </p:tgtEl>
                                        <p:attrNameLst>
                                          <p:attrName>style.visibility</p:attrName>
                                        </p:attrNameLst>
                                      </p:cBhvr>
                                      <p:to>
                                        <p:strVal val="visible"/>
                                      </p:to>
                                    </p:set>
                                    <p:animEffect transition="in" filter="blinds(horizontal)">
                                      <p:cBhvr>
                                        <p:cTn id="26" dur="500"/>
                                        <p:tgtEl>
                                          <p:spTgt spid="5538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5389"/>
                                        </p:tgtEl>
                                        <p:attrNameLst>
                                          <p:attrName>style.visibility</p:attrName>
                                        </p:attrNameLst>
                                      </p:cBhvr>
                                      <p:to>
                                        <p:strVal val="visible"/>
                                      </p:to>
                                    </p:set>
                                    <p:animEffect transition="in" filter="wipe(up)">
                                      <p:cBhvr>
                                        <p:cTn id="31" dur="500"/>
                                        <p:tgtEl>
                                          <p:spTgt spid="5538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5387"/>
                                        </p:tgtEl>
                                        <p:attrNameLst>
                                          <p:attrName>style.visibility</p:attrName>
                                        </p:attrNameLst>
                                      </p:cBhvr>
                                      <p:to>
                                        <p:strVal val="visible"/>
                                      </p:to>
                                    </p:set>
                                    <p:animEffect transition="in" filter="wipe(down)">
                                      <p:cBhvr>
                                        <p:cTn id="36" dur="500"/>
                                        <p:tgtEl>
                                          <p:spTgt spid="553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5388"/>
                                        </p:tgtEl>
                                        <p:attrNameLst>
                                          <p:attrName>style.visibility</p:attrName>
                                        </p:attrNameLst>
                                      </p:cBhvr>
                                      <p:to>
                                        <p:strVal val="visible"/>
                                      </p:to>
                                    </p:set>
                                    <p:animEffect transition="in" filter="wipe(up)">
                                      <p:cBhvr>
                                        <p:cTn id="41" dur="500"/>
                                        <p:tgtEl>
                                          <p:spTgt spid="553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5393">
                                            <p:txEl>
                                              <p:pRg st="0" end="0"/>
                                            </p:txEl>
                                          </p:spTgt>
                                        </p:tgtEl>
                                        <p:attrNameLst>
                                          <p:attrName>style.visibility</p:attrName>
                                        </p:attrNameLst>
                                      </p:cBhvr>
                                      <p:to>
                                        <p:strVal val="visible"/>
                                      </p:to>
                                    </p:set>
                                    <p:animEffect transition="in" filter="wipe(left)">
                                      <p:cBhvr>
                                        <p:cTn id="46" dur="500"/>
                                        <p:tgtEl>
                                          <p:spTgt spid="5539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5393">
                                            <p:txEl>
                                              <p:pRg st="1" end="1"/>
                                            </p:txEl>
                                          </p:spTgt>
                                        </p:tgtEl>
                                        <p:attrNameLst>
                                          <p:attrName>style.visibility</p:attrName>
                                        </p:attrNameLst>
                                      </p:cBhvr>
                                      <p:to>
                                        <p:strVal val="visible"/>
                                      </p:to>
                                    </p:set>
                                    <p:animEffect transition="in" filter="wipe(left)">
                                      <p:cBhvr>
                                        <p:cTn id="51" dur="500"/>
                                        <p:tgtEl>
                                          <p:spTgt spid="5539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5393">
                                            <p:txEl>
                                              <p:pRg st="2" end="2"/>
                                            </p:txEl>
                                          </p:spTgt>
                                        </p:tgtEl>
                                        <p:attrNameLst>
                                          <p:attrName>style.visibility</p:attrName>
                                        </p:attrNameLst>
                                      </p:cBhvr>
                                      <p:to>
                                        <p:strVal val="visible"/>
                                      </p:to>
                                    </p:set>
                                    <p:animEffect transition="in" filter="wipe(left)">
                                      <p:cBhvr>
                                        <p:cTn id="56" dur="500"/>
                                        <p:tgtEl>
                                          <p:spTgt spid="553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82" grpId="0" autoUpdateAnimBg="0"/>
      <p:bldP spid="55383" grpId="0" autoUpdateAnimBg="0"/>
      <p:bldP spid="55384" grpId="0" autoUpdateAnimBg="0"/>
      <p:bldP spid="55385" grpId="0" animBg="1"/>
      <p:bldP spid="55386" grpId="0" animBg="1"/>
      <p:bldP spid="55387" grpId="0" animBg="1" autoUpdateAnimBg="0"/>
      <p:bldP spid="55388" grpId="0" animBg="1" autoUpdateAnimBg="0"/>
      <p:bldP spid="55389" grpId="0" animBg="1" autoUpdateAnimBg="0"/>
      <p:bldP spid="5539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81000" y="355600"/>
            <a:ext cx="3505200" cy="457200"/>
          </a:xfrm>
          <a:noFill/>
        </p:spPr>
        <p:txBody>
          <a:bodyPr vert="horz" wrap="square" lIns="91440" tIns="45720" rIns="91440" bIns="45720" numCol="1" anchor="t" anchorCtr="0" compatLnSpc="1">
            <a:normAutofit fontScale="90000"/>
          </a:bodyPr>
          <a:lstStyle/>
          <a:p>
            <a:pPr algn="l" eaLnBrk="1" hangingPunct="1"/>
            <a:r>
              <a:rPr lang="en-US" altLang="zh-CN" sz="3200" b="1" dirty="0">
                <a:solidFill>
                  <a:srgbClr val="000099"/>
                </a:solidFill>
                <a:latin typeface="Times New Roman" panose="02020603050405020304"/>
                <a:ea typeface="宋体" panose="02010600030101010101" pitchFamily="2" charset="-122"/>
                <a:cs typeface="Times New Roman" panose="02020603050405020304"/>
              </a:rPr>
              <a:t>16.1.3   </a:t>
            </a:r>
            <a:r>
              <a:rPr lang="zh-CN" altLang="en-US" sz="3200" b="1" dirty="0">
                <a:solidFill>
                  <a:srgbClr val="000099"/>
                </a:solidFill>
                <a:latin typeface="Times New Roman" panose="02020603050405020304"/>
                <a:ea typeface="宋体" panose="02010600030101010101" pitchFamily="2" charset="-122"/>
                <a:cs typeface="Times New Roman" panose="02020603050405020304"/>
              </a:rPr>
              <a:t>主要参数</a:t>
            </a:r>
          </a:p>
        </p:txBody>
      </p:sp>
      <p:sp>
        <p:nvSpPr>
          <p:cNvPr id="56323" name="Rectangle 3"/>
          <p:cNvSpPr>
            <a:spLocks noChangeArrowheads="1"/>
          </p:cNvSpPr>
          <p:nvPr/>
        </p:nvSpPr>
        <p:spPr bwMode="auto">
          <a:xfrm>
            <a:off x="381000" y="812800"/>
            <a:ext cx="8686800" cy="1031875"/>
          </a:xfrm>
          <a:prstGeom prst="rect">
            <a:avLst/>
          </a:prstGeom>
          <a:noFill/>
          <a:ln>
            <a:noFill/>
          </a:ln>
        </p:spPr>
        <p:txBody>
          <a:bodyPr>
            <a:spAutoFit/>
          </a:bodyPr>
          <a:lstStyle/>
          <a:p>
            <a:pPr eaLnBrk="0" hangingPunct="0">
              <a:spcBef>
                <a:spcPct val="20000"/>
              </a:spcBef>
            </a:pPr>
            <a:r>
              <a:rPr lang="en-US" altLang="zh-CN" sz="2800" b="1" i="0" dirty="0">
                <a:solidFill>
                  <a:srgbClr val="CC0000"/>
                </a:solidFill>
                <a:latin typeface="Times New Roman" panose="02020603050405020304"/>
                <a:cs typeface="Times New Roman" panose="02020603050405020304"/>
              </a:rPr>
              <a:t>1.  </a:t>
            </a:r>
            <a:r>
              <a:rPr lang="zh-CN" altLang="en-US" sz="2800" b="1" i="0" dirty="0">
                <a:solidFill>
                  <a:srgbClr val="CC0000"/>
                </a:solidFill>
                <a:latin typeface="Times New Roman" panose="02020603050405020304"/>
                <a:cs typeface="Times New Roman" panose="02020603050405020304"/>
              </a:rPr>
              <a:t>最大输出电压 </a:t>
            </a:r>
            <a:r>
              <a:rPr lang="en-US" altLang="zh-CN" sz="2800" b="1" dirty="0">
                <a:solidFill>
                  <a:srgbClr val="CC0000"/>
                </a:solidFill>
                <a:latin typeface="Times New Roman" panose="02020603050405020304"/>
                <a:cs typeface="Times New Roman" panose="02020603050405020304"/>
              </a:rPr>
              <a:t>U</a:t>
            </a:r>
            <a:r>
              <a:rPr lang="en-US" altLang="zh-CN" sz="2800" b="1" i="0" baseline="-25000" dirty="0">
                <a:solidFill>
                  <a:srgbClr val="CC0000"/>
                </a:solidFill>
                <a:latin typeface="Times New Roman" panose="02020603050405020304"/>
                <a:cs typeface="Times New Roman" panose="02020603050405020304"/>
              </a:rPr>
              <a:t>OPP</a:t>
            </a:r>
          </a:p>
          <a:p>
            <a:pPr eaLnBrk="0" hangingPunct="0">
              <a:lnSpc>
                <a:spcPct val="120000"/>
              </a:lnSpc>
            </a:pPr>
            <a:r>
              <a:rPr lang="en-US" altLang="zh-CN" sz="2800" b="1" i="0" dirty="0">
                <a:solidFill>
                  <a:schemeClr val="tx2"/>
                </a:solidFill>
                <a:latin typeface="Times New Roman" panose="02020603050405020304"/>
                <a:cs typeface="Times New Roman" panose="02020603050405020304"/>
              </a:rPr>
              <a:t>     </a:t>
            </a:r>
            <a:r>
              <a:rPr lang="zh-CN" altLang="en-US" sz="2800" b="1" i="0" dirty="0">
                <a:solidFill>
                  <a:schemeClr val="tx2"/>
                </a:solidFill>
                <a:latin typeface="Times New Roman" panose="02020603050405020304"/>
                <a:cs typeface="Times New Roman" panose="02020603050405020304"/>
              </a:rPr>
              <a:t>能使输出和输入保持不失真关系的最大输出电压。</a:t>
            </a:r>
            <a:endParaRPr lang="zh-CN" altLang="en-US" sz="2800" b="1" i="0" dirty="0">
              <a:latin typeface="Times New Roman" panose="02020603050405020304"/>
              <a:cs typeface="Times New Roman" panose="02020603050405020304"/>
            </a:endParaRPr>
          </a:p>
        </p:txBody>
      </p:sp>
      <p:sp>
        <p:nvSpPr>
          <p:cNvPr id="56324" name="Rectangle 4"/>
          <p:cNvSpPr>
            <a:spLocks noChangeArrowheads="1"/>
          </p:cNvSpPr>
          <p:nvPr/>
        </p:nvSpPr>
        <p:spPr bwMode="auto">
          <a:xfrm>
            <a:off x="381000" y="1727200"/>
            <a:ext cx="8686800" cy="1544638"/>
          </a:xfrm>
          <a:prstGeom prst="rect">
            <a:avLst/>
          </a:prstGeom>
          <a:noFill/>
          <a:ln>
            <a:noFill/>
          </a:ln>
        </p:spPr>
        <p:txBody>
          <a:bodyPr>
            <a:spAutoFit/>
          </a:bodyPr>
          <a:lstStyle/>
          <a:p>
            <a:pPr eaLnBrk="0" hangingPunct="0">
              <a:lnSpc>
                <a:spcPct val="120000"/>
              </a:lnSpc>
            </a:pPr>
            <a:r>
              <a:rPr lang="en-US" altLang="zh-CN" sz="2800" b="1" i="0" dirty="0">
                <a:solidFill>
                  <a:srgbClr val="CC0000"/>
                </a:solidFill>
                <a:latin typeface="Times New Roman" panose="02020603050405020304"/>
                <a:cs typeface="Times New Roman" panose="02020603050405020304"/>
              </a:rPr>
              <a:t>2.  </a:t>
            </a:r>
            <a:r>
              <a:rPr lang="zh-CN" altLang="en-US" sz="2800" b="1" i="0" dirty="0">
                <a:solidFill>
                  <a:srgbClr val="CC0000"/>
                </a:solidFill>
                <a:latin typeface="Times New Roman" panose="02020603050405020304"/>
                <a:cs typeface="Times New Roman" panose="02020603050405020304"/>
              </a:rPr>
              <a:t>开环差模电压增益 </a:t>
            </a:r>
            <a:r>
              <a:rPr lang="en-US" altLang="zh-CN" sz="2800" b="1" dirty="0" err="1">
                <a:solidFill>
                  <a:srgbClr val="CC0000"/>
                </a:solidFill>
                <a:latin typeface="Times New Roman" panose="02020603050405020304"/>
                <a:cs typeface="Times New Roman" panose="02020603050405020304"/>
              </a:rPr>
              <a:t>A</a:t>
            </a:r>
            <a:r>
              <a:rPr lang="en-US" altLang="zh-CN" sz="2800" b="1" baseline="-25000" dirty="0" err="1">
                <a:solidFill>
                  <a:srgbClr val="CC0000"/>
                </a:solidFill>
                <a:latin typeface="Times New Roman" panose="02020603050405020304"/>
                <a:cs typeface="Times New Roman" panose="02020603050405020304"/>
              </a:rPr>
              <a:t>u</a:t>
            </a:r>
            <a:r>
              <a:rPr lang="en-US" altLang="zh-CN" sz="2800" b="1" i="0" baseline="-25000" dirty="0" err="1">
                <a:solidFill>
                  <a:srgbClr val="CC0000"/>
                </a:solidFill>
                <a:latin typeface="Times New Roman" panose="02020603050405020304"/>
                <a:cs typeface="Times New Roman" panose="02020603050405020304"/>
              </a:rPr>
              <a:t>o</a:t>
            </a:r>
            <a:endParaRPr lang="en-US" altLang="zh-CN" sz="2800" b="1" i="0" baseline="-25000" dirty="0">
              <a:solidFill>
                <a:srgbClr val="CC0000"/>
              </a:solidFill>
              <a:latin typeface="Times New Roman" panose="02020603050405020304"/>
              <a:cs typeface="Times New Roman" panose="02020603050405020304"/>
            </a:endParaRPr>
          </a:p>
          <a:p>
            <a:pPr eaLnBrk="0" hangingPunct="0">
              <a:spcBef>
                <a:spcPct val="20000"/>
              </a:spcBef>
            </a:pPr>
            <a:r>
              <a:rPr lang="en-US" altLang="zh-CN" sz="2800" b="1" i="0" dirty="0">
                <a:latin typeface="Times New Roman" panose="02020603050405020304"/>
                <a:cs typeface="Times New Roman" panose="02020603050405020304"/>
              </a:rPr>
              <a:t>     </a:t>
            </a:r>
            <a:r>
              <a:rPr lang="zh-CN" altLang="en-US" sz="2800" b="1" i="0" dirty="0">
                <a:latin typeface="Times New Roman" panose="02020603050405020304"/>
                <a:cs typeface="Times New Roman" panose="02020603050405020304"/>
              </a:rPr>
              <a:t>运放没有接反馈电路时的差模电压放大倍数。</a:t>
            </a:r>
            <a:r>
              <a:rPr lang="zh-CN" altLang="en-US" sz="2800" b="1" i="0" dirty="0">
                <a:solidFill>
                  <a:srgbClr val="CC0000"/>
                </a:solidFill>
                <a:latin typeface="Times New Roman" panose="02020603050405020304"/>
                <a:cs typeface="Times New Roman" panose="02020603050405020304"/>
              </a:rPr>
              <a:t> </a:t>
            </a:r>
            <a:r>
              <a:rPr lang="en-US" altLang="zh-CN" sz="2800" b="1" dirty="0" err="1">
                <a:latin typeface="Times New Roman" panose="02020603050405020304"/>
                <a:cs typeface="Times New Roman" panose="02020603050405020304"/>
              </a:rPr>
              <a:t>A</a:t>
            </a:r>
            <a:r>
              <a:rPr lang="en-US" altLang="zh-CN" sz="2800" b="1" baseline="-25000" dirty="0" err="1">
                <a:latin typeface="Times New Roman" panose="02020603050405020304"/>
                <a:cs typeface="Times New Roman" panose="02020603050405020304"/>
              </a:rPr>
              <a:t>u</a:t>
            </a:r>
            <a:r>
              <a:rPr lang="en-US" altLang="zh-CN" sz="2800" b="1" i="0" baseline="-25000" dirty="0" err="1">
                <a:latin typeface="Times New Roman" panose="02020603050405020304"/>
                <a:cs typeface="Times New Roman" panose="02020603050405020304"/>
              </a:rPr>
              <a:t>o</a:t>
            </a:r>
            <a:r>
              <a:rPr lang="zh-CN" altLang="en-US" sz="2800" b="1" i="0" dirty="0">
                <a:latin typeface="Times New Roman" panose="02020603050405020304"/>
                <a:cs typeface="Times New Roman" panose="02020603050405020304"/>
              </a:rPr>
              <a:t>愈高，所构成的运算电路越稳定，运算精度也越高。</a:t>
            </a:r>
          </a:p>
        </p:txBody>
      </p:sp>
      <p:sp>
        <p:nvSpPr>
          <p:cNvPr id="56325" name="Rectangle 5"/>
          <p:cNvSpPr>
            <a:spLocks noChangeArrowheads="1"/>
          </p:cNvSpPr>
          <p:nvPr/>
        </p:nvSpPr>
        <p:spPr bwMode="auto">
          <a:xfrm>
            <a:off x="381000" y="4789488"/>
            <a:ext cx="8763000" cy="1458912"/>
          </a:xfrm>
          <a:prstGeom prst="rect">
            <a:avLst/>
          </a:prstGeom>
          <a:noFill/>
          <a:ln>
            <a:noFill/>
          </a:ln>
        </p:spPr>
        <p:txBody>
          <a:bodyPr>
            <a:spAutoFit/>
          </a:bodyPr>
          <a:lstStyle/>
          <a:p>
            <a:pPr eaLnBrk="0" hangingPunct="0">
              <a:spcBef>
                <a:spcPct val="20000"/>
              </a:spcBef>
            </a:pPr>
            <a:r>
              <a:rPr lang="en-US" altLang="zh-CN" sz="2800" b="1" i="0" dirty="0">
                <a:solidFill>
                  <a:srgbClr val="CC0000"/>
                </a:solidFill>
                <a:latin typeface="Times New Roman" panose="02020603050405020304"/>
                <a:cs typeface="Times New Roman" panose="02020603050405020304"/>
              </a:rPr>
              <a:t>6.  </a:t>
            </a:r>
            <a:r>
              <a:rPr lang="zh-CN" altLang="en-US" sz="2800" b="1" i="0" dirty="0">
                <a:solidFill>
                  <a:srgbClr val="CC0000"/>
                </a:solidFill>
                <a:latin typeface="Times New Roman" panose="02020603050405020304"/>
                <a:cs typeface="Times New Roman" panose="02020603050405020304"/>
              </a:rPr>
              <a:t>共模输入电压范围 </a:t>
            </a:r>
            <a:r>
              <a:rPr lang="en-US" altLang="zh-CN" sz="2800" b="1" dirty="0">
                <a:solidFill>
                  <a:srgbClr val="CC0000"/>
                </a:solidFill>
                <a:latin typeface="Times New Roman" panose="02020603050405020304"/>
                <a:cs typeface="Times New Roman" panose="02020603050405020304"/>
              </a:rPr>
              <a:t>U</a:t>
            </a:r>
            <a:r>
              <a:rPr lang="en-US" altLang="zh-CN" sz="2800" b="1" i="0" baseline="-25000" dirty="0">
                <a:solidFill>
                  <a:srgbClr val="CC0000"/>
                </a:solidFill>
                <a:latin typeface="Times New Roman" panose="02020603050405020304"/>
                <a:cs typeface="Times New Roman" panose="02020603050405020304"/>
              </a:rPr>
              <a:t>ICM</a:t>
            </a:r>
          </a:p>
          <a:p>
            <a:pPr eaLnBrk="0" hangingPunct="0">
              <a:spcBef>
                <a:spcPct val="20000"/>
              </a:spcBef>
            </a:pPr>
            <a:r>
              <a:rPr lang="en-US" altLang="zh-CN" sz="2800" b="1" i="0" dirty="0">
                <a:solidFill>
                  <a:schemeClr val="tx2"/>
                </a:solidFill>
                <a:latin typeface="Times New Roman" panose="02020603050405020304"/>
                <a:cs typeface="Times New Roman" panose="02020603050405020304"/>
              </a:rPr>
              <a:t>     </a:t>
            </a:r>
            <a:r>
              <a:rPr lang="zh-CN" altLang="en-US" sz="2800" b="1" i="0" dirty="0">
                <a:solidFill>
                  <a:schemeClr val="tx2"/>
                </a:solidFill>
                <a:latin typeface="Times New Roman" panose="02020603050405020304"/>
                <a:cs typeface="Times New Roman" panose="02020603050405020304"/>
              </a:rPr>
              <a:t>运放所能承受的共模输入电压最大值。超出此值，运放的共模抑制性能下降，甚至造成器件损坏。</a:t>
            </a:r>
            <a:endParaRPr lang="zh-CN" altLang="en-US" sz="2800" b="1" i="0" baseline="-25000" dirty="0">
              <a:solidFill>
                <a:schemeClr val="tx2"/>
              </a:solidFill>
              <a:latin typeface="Times New Roman" panose="02020603050405020304"/>
              <a:cs typeface="Times New Roman" panose="02020603050405020304"/>
            </a:endParaRPr>
          </a:p>
        </p:txBody>
      </p:sp>
      <p:sp>
        <p:nvSpPr>
          <p:cNvPr id="56326" name="AutoShape 6"/>
          <p:cNvSpPr/>
          <p:nvPr/>
        </p:nvSpPr>
        <p:spPr bwMode="auto">
          <a:xfrm>
            <a:off x="3810000" y="3403600"/>
            <a:ext cx="228600" cy="1219200"/>
          </a:xfrm>
          <a:prstGeom prst="rightBrace">
            <a:avLst>
              <a:gd name="adj1" fmla="val 44444"/>
              <a:gd name="adj2" fmla="val 50000"/>
            </a:avLst>
          </a:prstGeom>
          <a:noFill/>
          <a:ln w="38100">
            <a:solidFill>
              <a:srgbClr val="0000FF"/>
            </a:solidFill>
            <a:round/>
          </a:ln>
        </p:spPr>
        <p:txBody>
          <a:bodyPr wrap="none" anchor="ctr"/>
          <a:lstStyle/>
          <a:p>
            <a:endParaRPr lang="zh-CN" altLang="en-US" b="1">
              <a:latin typeface="Times New Roman" panose="02020603050405020304"/>
              <a:cs typeface="Times New Roman" panose="02020603050405020304"/>
            </a:endParaRPr>
          </a:p>
        </p:txBody>
      </p:sp>
      <p:sp>
        <p:nvSpPr>
          <p:cNvPr id="56327" name="Text Box 7"/>
          <p:cNvSpPr txBox="1">
            <a:spLocks noChangeArrowheads="1"/>
          </p:cNvSpPr>
          <p:nvPr/>
        </p:nvSpPr>
        <p:spPr bwMode="auto">
          <a:xfrm>
            <a:off x="4038600" y="3708400"/>
            <a:ext cx="2438400" cy="519113"/>
          </a:xfrm>
          <a:prstGeom prst="rect">
            <a:avLst/>
          </a:prstGeom>
          <a:noFill/>
          <a:ln w="9525">
            <a:noFill/>
            <a:miter lim="800000"/>
          </a:ln>
          <a:effectLst/>
        </p:spPr>
        <p:txBody>
          <a:bodyPr>
            <a:spAutoFit/>
          </a:bodyPr>
          <a:lstStyle/>
          <a:p>
            <a:pPr eaLnBrk="0" hangingPunct="0">
              <a:spcBef>
                <a:spcPct val="50000"/>
              </a:spcBef>
              <a:defRPr/>
            </a:pPr>
            <a:r>
              <a:rPr lang="zh-CN" altLang="en-US" sz="2800" b="1" i="0">
                <a:solidFill>
                  <a:srgbClr val="000099"/>
                </a:solidFill>
                <a:effectLst>
                  <a:outerShdw blurRad="38100" dist="38100" dir="2700000" algn="tl">
                    <a:srgbClr val="C0C0C0"/>
                  </a:outerShdw>
                </a:effectLst>
                <a:latin typeface="Times New Roman" panose="02020603050405020304"/>
                <a:ea typeface="宋体" panose="02010600030101010101" pitchFamily="2" charset="-122"/>
                <a:cs typeface="Times New Roman" panose="02020603050405020304"/>
              </a:rPr>
              <a:t>愈小愈好</a:t>
            </a:r>
          </a:p>
        </p:txBody>
      </p:sp>
      <p:sp>
        <p:nvSpPr>
          <p:cNvPr id="56331" name="Rectangle 11"/>
          <p:cNvSpPr>
            <a:spLocks noChangeArrowheads="1"/>
          </p:cNvSpPr>
          <p:nvPr/>
        </p:nvSpPr>
        <p:spPr bwMode="auto">
          <a:xfrm>
            <a:off x="381000" y="3251200"/>
            <a:ext cx="3581400" cy="1544638"/>
          </a:xfrm>
          <a:prstGeom prst="rect">
            <a:avLst/>
          </a:prstGeom>
          <a:noFill/>
          <a:ln>
            <a:noFill/>
          </a:ln>
        </p:spPr>
        <p:txBody>
          <a:bodyPr>
            <a:spAutoFit/>
          </a:bodyPr>
          <a:lstStyle/>
          <a:p>
            <a:pPr eaLnBrk="0" hangingPunct="0">
              <a:spcBef>
                <a:spcPct val="20000"/>
              </a:spcBef>
            </a:pPr>
            <a:r>
              <a:rPr lang="en-US" altLang="zh-CN" sz="2800" b="1" i="0" dirty="0">
                <a:solidFill>
                  <a:srgbClr val="CC0000"/>
                </a:solidFill>
                <a:latin typeface="Times New Roman" panose="02020603050405020304"/>
                <a:cs typeface="Times New Roman" panose="02020603050405020304"/>
              </a:rPr>
              <a:t>3.  </a:t>
            </a:r>
            <a:r>
              <a:rPr lang="zh-CN" altLang="en-US" sz="2800" b="1" i="0" dirty="0">
                <a:solidFill>
                  <a:srgbClr val="CC0000"/>
                </a:solidFill>
                <a:latin typeface="Times New Roman" panose="02020603050405020304"/>
                <a:cs typeface="Times New Roman" panose="02020603050405020304"/>
              </a:rPr>
              <a:t>输入失调电压 </a:t>
            </a:r>
            <a:r>
              <a:rPr lang="en-US" altLang="zh-CN" sz="2800" b="1" dirty="0">
                <a:solidFill>
                  <a:srgbClr val="CC0000"/>
                </a:solidFill>
                <a:latin typeface="Times New Roman" panose="02020603050405020304"/>
                <a:cs typeface="Times New Roman" panose="02020603050405020304"/>
              </a:rPr>
              <a:t>U</a:t>
            </a:r>
            <a:r>
              <a:rPr lang="en-US" altLang="zh-CN" sz="2800" b="1" i="0" baseline="-25000" dirty="0">
                <a:solidFill>
                  <a:srgbClr val="CC0000"/>
                </a:solidFill>
                <a:latin typeface="Times New Roman" panose="02020603050405020304"/>
                <a:cs typeface="Times New Roman" panose="02020603050405020304"/>
              </a:rPr>
              <a:t>IO</a:t>
            </a:r>
            <a:endParaRPr lang="en-US" altLang="zh-CN" sz="2800" b="1" i="0" dirty="0">
              <a:solidFill>
                <a:srgbClr val="CC0000"/>
              </a:solidFill>
              <a:latin typeface="Times New Roman" panose="02020603050405020304"/>
              <a:cs typeface="Times New Roman" panose="02020603050405020304"/>
            </a:endParaRPr>
          </a:p>
          <a:p>
            <a:pPr eaLnBrk="0" hangingPunct="0">
              <a:spcBef>
                <a:spcPct val="20000"/>
              </a:spcBef>
            </a:pPr>
            <a:r>
              <a:rPr lang="en-US" altLang="zh-CN" sz="2800" b="1" i="0" dirty="0">
                <a:solidFill>
                  <a:srgbClr val="CC0000"/>
                </a:solidFill>
                <a:latin typeface="Times New Roman" panose="02020603050405020304"/>
                <a:cs typeface="Times New Roman" panose="02020603050405020304"/>
              </a:rPr>
              <a:t>4.  </a:t>
            </a:r>
            <a:r>
              <a:rPr lang="zh-CN" altLang="en-US" sz="2800" b="1" i="0" dirty="0">
                <a:solidFill>
                  <a:srgbClr val="CC0000"/>
                </a:solidFill>
                <a:latin typeface="Times New Roman" panose="02020603050405020304"/>
                <a:cs typeface="Times New Roman" panose="02020603050405020304"/>
              </a:rPr>
              <a:t>输入失调电流 </a:t>
            </a:r>
            <a:r>
              <a:rPr lang="en-US" altLang="zh-CN" sz="2800" b="1" dirty="0">
                <a:solidFill>
                  <a:srgbClr val="CC0000"/>
                </a:solidFill>
                <a:latin typeface="Times New Roman" panose="02020603050405020304"/>
                <a:cs typeface="Times New Roman" panose="02020603050405020304"/>
              </a:rPr>
              <a:t>I</a:t>
            </a:r>
            <a:r>
              <a:rPr lang="en-US" altLang="zh-CN" sz="2800" b="1" i="0" baseline="-25000" dirty="0">
                <a:solidFill>
                  <a:srgbClr val="CC0000"/>
                </a:solidFill>
                <a:latin typeface="Times New Roman" panose="02020603050405020304"/>
                <a:cs typeface="Times New Roman" panose="02020603050405020304"/>
              </a:rPr>
              <a:t>IO</a:t>
            </a:r>
            <a:endParaRPr lang="en-US" altLang="zh-CN" sz="2800" b="1" i="0" dirty="0">
              <a:solidFill>
                <a:srgbClr val="CC0000"/>
              </a:solidFill>
              <a:latin typeface="Times New Roman" panose="02020603050405020304"/>
              <a:cs typeface="Times New Roman" panose="02020603050405020304"/>
            </a:endParaRPr>
          </a:p>
          <a:p>
            <a:pPr eaLnBrk="0" hangingPunct="0">
              <a:spcBef>
                <a:spcPct val="20000"/>
              </a:spcBef>
            </a:pPr>
            <a:r>
              <a:rPr lang="en-US" altLang="zh-CN" sz="2800" b="1" i="0" dirty="0">
                <a:solidFill>
                  <a:srgbClr val="CC0000"/>
                </a:solidFill>
                <a:latin typeface="Times New Roman" panose="02020603050405020304"/>
                <a:cs typeface="Times New Roman" panose="02020603050405020304"/>
              </a:rPr>
              <a:t>5.  </a:t>
            </a:r>
            <a:r>
              <a:rPr lang="zh-CN" altLang="en-US" sz="2800" b="1" i="0" dirty="0">
                <a:solidFill>
                  <a:srgbClr val="CC0000"/>
                </a:solidFill>
                <a:latin typeface="Times New Roman" panose="02020603050405020304"/>
                <a:cs typeface="Times New Roman" panose="02020603050405020304"/>
              </a:rPr>
              <a:t>输入偏置电流 </a:t>
            </a:r>
            <a:r>
              <a:rPr lang="en-US" altLang="zh-CN" sz="2800" b="1" dirty="0">
                <a:solidFill>
                  <a:srgbClr val="CC0000"/>
                </a:solidFill>
                <a:latin typeface="Times New Roman" panose="02020603050405020304"/>
                <a:cs typeface="Times New Roman" panose="02020603050405020304"/>
              </a:rPr>
              <a:t>I</a:t>
            </a:r>
            <a:r>
              <a:rPr lang="en-US" altLang="zh-CN" sz="2800" b="1" i="0" baseline="-25000" dirty="0">
                <a:solidFill>
                  <a:srgbClr val="CC0000"/>
                </a:solidFill>
                <a:latin typeface="Times New Roman" panose="02020603050405020304"/>
                <a:cs typeface="Times New Roman" panose="02020603050405020304"/>
              </a:rPr>
              <a:t>IB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wipe(left)">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wipe(left)">
                                      <p:cBhvr>
                                        <p:cTn id="12" dur="500"/>
                                        <p:tgtEl>
                                          <p:spTgt spid="563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31"/>
                                        </p:tgtEl>
                                        <p:attrNameLst>
                                          <p:attrName>style.visibility</p:attrName>
                                        </p:attrNameLst>
                                      </p:cBhvr>
                                      <p:to>
                                        <p:strVal val="visible"/>
                                      </p:to>
                                    </p:set>
                                    <p:animEffect transition="in" filter="wipe(left)">
                                      <p:cBhvr>
                                        <p:cTn id="17" dur="500"/>
                                        <p:tgtEl>
                                          <p:spTgt spid="563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6"/>
                                        </p:tgtEl>
                                        <p:attrNameLst>
                                          <p:attrName>style.visibility</p:attrName>
                                        </p:attrNameLst>
                                      </p:cBhvr>
                                      <p:to>
                                        <p:strVal val="visible"/>
                                      </p:to>
                                    </p:set>
                                    <p:animEffect transition="in" filter="wipe(left)">
                                      <p:cBhvr>
                                        <p:cTn id="22" dur="500"/>
                                        <p:tgtEl>
                                          <p:spTgt spid="5632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6327"/>
                                        </p:tgtEl>
                                        <p:attrNameLst>
                                          <p:attrName>style.visibility</p:attrName>
                                        </p:attrNameLst>
                                      </p:cBhvr>
                                      <p:to>
                                        <p:strVal val="visible"/>
                                      </p:to>
                                    </p:set>
                                    <p:animEffect transition="in" filter="wipe(left)">
                                      <p:cBhvr>
                                        <p:cTn id="26" dur="500"/>
                                        <p:tgtEl>
                                          <p:spTgt spid="563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325"/>
                                        </p:tgtEl>
                                        <p:attrNameLst>
                                          <p:attrName>style.visibility</p:attrName>
                                        </p:attrNameLst>
                                      </p:cBhvr>
                                      <p:to>
                                        <p:strVal val="visible"/>
                                      </p:to>
                                    </p:set>
                                    <p:animEffect transition="in" filter="wipe(left)">
                                      <p:cBhvr>
                                        <p:cTn id="31"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autoUpdateAnimBg="0"/>
      <p:bldP spid="56325" grpId="0" autoUpdateAnimBg="0"/>
      <p:bldP spid="56326" grpId="0" animBg="1"/>
      <p:bldP spid="56327" grpId="0" autoUpdateAnimBg="0"/>
      <p:bldP spid="5633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381000" y="381000"/>
            <a:ext cx="7467600" cy="685800"/>
          </a:xfrm>
          <a:ln>
            <a:miter lim="800000"/>
          </a:ln>
        </p:spPr>
        <p:txBody>
          <a:bodyPr vert="horz" wrap="square" lIns="91440" tIns="45720" rIns="91440" bIns="45720" numCol="1" anchor="t" anchorCtr="0" compatLnSpc="1"/>
          <a:lstStyle/>
          <a:p>
            <a:pPr algn="l" eaLnBrk="1" hangingPunct="1"/>
            <a:r>
              <a:rPr lang="en-US" altLang="zh-CN"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16.1.4   </a:t>
            </a:r>
            <a:r>
              <a:rPr lang="zh-CN" altLang="en-US" sz="3200" b="1">
                <a:solidFill>
                  <a:srgbClr val="000099"/>
                </a:solidFill>
                <a:effectLst>
                  <a:outerShdw blurRad="38100" dist="38100" dir="2700000" algn="tl">
                    <a:srgbClr val="DDDDDD"/>
                  </a:outerShdw>
                </a:effectLst>
                <a:latin typeface="Times New Roman" panose="02020603050405020304" charset="0"/>
                <a:ea typeface="宋体" panose="02010600030101010101" pitchFamily="2" charset="-122"/>
              </a:rPr>
              <a:t>理想运算放大器及其分析依据</a:t>
            </a:r>
          </a:p>
        </p:txBody>
      </p:sp>
      <p:sp>
        <p:nvSpPr>
          <p:cNvPr id="57347" name="Rectangle 3"/>
          <p:cNvSpPr>
            <a:spLocks noGrp="1" noChangeArrowheads="1"/>
          </p:cNvSpPr>
          <p:nvPr>
            <p:ph type="subTitle" idx="1"/>
          </p:nvPr>
        </p:nvSpPr>
        <p:spPr bwMode="auto">
          <a:xfrm>
            <a:off x="457200" y="912813"/>
            <a:ext cx="5029200" cy="533400"/>
          </a:xfrm>
          <a:noFill/>
        </p:spPr>
        <p:txBody>
          <a:bodyPr vert="horz" wrap="square" lIns="91440" tIns="45720" rIns="91440" bIns="45720" numCol="1" anchor="t" anchorCtr="0" compatLnSpc="1"/>
          <a:lstStyle/>
          <a:p>
            <a:pPr algn="l" eaLnBrk="1" hangingPunct="1"/>
            <a:r>
              <a:rPr lang="en-US" altLang="zh-CN" sz="2800" b="1" dirty="0">
                <a:solidFill>
                  <a:srgbClr val="CC0000"/>
                </a:solidFill>
                <a:latin typeface="Times New Roman" panose="02020603050405020304" charset="0"/>
                <a:ea typeface="宋体" panose="02010600030101010101" pitchFamily="2" charset="-122"/>
              </a:rPr>
              <a:t>1.  </a:t>
            </a:r>
            <a:r>
              <a:rPr lang="zh-CN" altLang="en-US" sz="2800" b="1" dirty="0">
                <a:solidFill>
                  <a:srgbClr val="CC0000"/>
                </a:solidFill>
                <a:latin typeface="Times New Roman" panose="02020603050405020304" charset="0"/>
                <a:ea typeface="宋体" panose="02010600030101010101" pitchFamily="2" charset="-122"/>
              </a:rPr>
              <a:t>理想运算放大器</a:t>
            </a:r>
          </a:p>
        </p:txBody>
      </p:sp>
      <p:sp>
        <p:nvSpPr>
          <p:cNvPr id="57348" name="Text Box 4"/>
          <p:cNvSpPr txBox="1">
            <a:spLocks noChangeArrowheads="1"/>
          </p:cNvSpPr>
          <p:nvPr/>
        </p:nvSpPr>
        <p:spPr bwMode="auto">
          <a:xfrm>
            <a:off x="1066800" y="1338263"/>
            <a:ext cx="4114800" cy="9461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sz="2800">
                <a:solidFill>
                  <a:schemeClr val="tx2"/>
                </a:solidFill>
              </a:rPr>
              <a:t>A</a:t>
            </a:r>
            <a:r>
              <a:rPr lang="en-US" altLang="zh-CN" sz="2800" baseline="-25000">
                <a:solidFill>
                  <a:schemeClr val="tx2"/>
                </a:solidFill>
              </a:rPr>
              <a:t>u</a:t>
            </a:r>
            <a:r>
              <a:rPr lang="en-US" altLang="zh-CN" sz="2800" i="0" baseline="-25000">
                <a:solidFill>
                  <a:schemeClr val="tx2"/>
                </a:solidFill>
              </a:rPr>
              <a:t>o</a:t>
            </a:r>
            <a:r>
              <a:rPr lang="en-US" altLang="zh-CN" sz="2800" i="0">
                <a:solidFill>
                  <a:schemeClr val="tx2"/>
                </a:solidFill>
              </a:rPr>
              <a:t> </a:t>
            </a:r>
            <a:r>
              <a:rPr lang="en-US" altLang="zh-CN" sz="2800" i="0">
                <a:solidFill>
                  <a:schemeClr val="tx2"/>
                </a:solidFill>
                <a:sym typeface="Symbol" panose="05050102010706020507" charset="0"/>
              </a:rPr>
              <a:t>  </a:t>
            </a:r>
            <a:r>
              <a:rPr lang="zh-CN" altLang="en-US" sz="2800" i="0">
                <a:solidFill>
                  <a:schemeClr val="tx2"/>
                </a:solidFill>
                <a:sym typeface="Symbol" panose="05050102010706020507" charset="0"/>
              </a:rPr>
              <a:t>， </a:t>
            </a:r>
            <a:r>
              <a:rPr lang="en-US" altLang="zh-CN" sz="2800">
                <a:solidFill>
                  <a:schemeClr val="tx2"/>
                </a:solidFill>
                <a:sym typeface="Symbol" panose="05050102010706020507" charset="0"/>
              </a:rPr>
              <a:t>r</a:t>
            </a:r>
            <a:r>
              <a:rPr lang="en-US" altLang="zh-CN" sz="2800" i="0" baseline="-25000">
                <a:solidFill>
                  <a:schemeClr val="tx2"/>
                </a:solidFill>
                <a:sym typeface="Symbol" panose="05050102010706020507" charset="0"/>
              </a:rPr>
              <a:t>id </a:t>
            </a:r>
            <a:r>
              <a:rPr lang="en-US" altLang="zh-CN" sz="2800" i="0">
                <a:solidFill>
                  <a:schemeClr val="tx2"/>
                </a:solidFill>
                <a:sym typeface="Symbol" panose="05050102010706020507" charset="0"/>
              </a:rPr>
              <a:t>  </a:t>
            </a:r>
            <a:r>
              <a:rPr lang="zh-CN" altLang="en-US" sz="2800" i="0">
                <a:solidFill>
                  <a:schemeClr val="tx2"/>
                </a:solidFill>
                <a:sym typeface="Symbol" panose="05050102010706020507" charset="0"/>
              </a:rPr>
              <a:t>，</a:t>
            </a:r>
          </a:p>
          <a:p>
            <a:pPr eaLnBrk="1" hangingPunct="1"/>
            <a:r>
              <a:rPr lang="en-US" altLang="zh-CN" sz="2800">
                <a:solidFill>
                  <a:schemeClr val="tx2"/>
                </a:solidFill>
                <a:sym typeface="Symbol" panose="05050102010706020507" charset="0"/>
              </a:rPr>
              <a:t>r</a:t>
            </a:r>
            <a:r>
              <a:rPr lang="en-US" altLang="zh-CN" sz="2800" i="0" baseline="-25000">
                <a:solidFill>
                  <a:schemeClr val="tx2"/>
                </a:solidFill>
                <a:sym typeface="Symbol" panose="05050102010706020507" charset="0"/>
              </a:rPr>
              <a:t>o</a:t>
            </a:r>
            <a:r>
              <a:rPr lang="en-US" altLang="zh-CN" sz="2800" i="0">
                <a:solidFill>
                  <a:schemeClr val="tx2"/>
                </a:solidFill>
                <a:sym typeface="Symbol" panose="05050102010706020507" charset="0"/>
              </a:rPr>
              <a:t> 0 </a:t>
            </a:r>
            <a:r>
              <a:rPr lang="zh-CN" altLang="en-US" sz="2800" i="0">
                <a:solidFill>
                  <a:schemeClr val="tx2"/>
                </a:solidFill>
                <a:sym typeface="Symbol" panose="05050102010706020507" charset="0"/>
              </a:rPr>
              <a:t>， </a:t>
            </a:r>
            <a:r>
              <a:rPr lang="en-US" altLang="zh-CN" sz="2800">
                <a:solidFill>
                  <a:schemeClr val="tx2"/>
                </a:solidFill>
                <a:sym typeface="Symbol" panose="05050102010706020507" charset="0"/>
              </a:rPr>
              <a:t>K</a:t>
            </a:r>
            <a:r>
              <a:rPr lang="en-US" altLang="zh-CN" sz="2800" i="0" baseline="-25000">
                <a:solidFill>
                  <a:schemeClr val="tx2"/>
                </a:solidFill>
                <a:sym typeface="Symbol" panose="05050102010706020507" charset="0"/>
              </a:rPr>
              <a:t>CMR</a:t>
            </a:r>
            <a:r>
              <a:rPr lang="en-US" altLang="zh-CN" sz="2800" i="0">
                <a:solidFill>
                  <a:schemeClr val="tx2"/>
                </a:solidFill>
                <a:sym typeface="Symbol" panose="05050102010706020507" charset="0"/>
              </a:rPr>
              <a:t> </a:t>
            </a:r>
          </a:p>
        </p:txBody>
      </p:sp>
      <p:sp>
        <p:nvSpPr>
          <p:cNvPr id="57349" name="Text Box 5"/>
          <p:cNvSpPr txBox="1">
            <a:spLocks noChangeArrowheads="1"/>
          </p:cNvSpPr>
          <p:nvPr/>
        </p:nvSpPr>
        <p:spPr bwMode="auto">
          <a:xfrm>
            <a:off x="533400" y="2436813"/>
            <a:ext cx="4800600" cy="519112"/>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dirty="0">
                <a:solidFill>
                  <a:srgbClr val="CC0000"/>
                </a:solidFill>
              </a:rPr>
              <a:t>2.  </a:t>
            </a:r>
            <a:r>
              <a:rPr lang="zh-CN" altLang="en-US" sz="2800" i="0" dirty="0">
                <a:solidFill>
                  <a:srgbClr val="CC0000"/>
                </a:solidFill>
              </a:rPr>
              <a:t>电压传输特性   </a:t>
            </a:r>
            <a:r>
              <a:rPr lang="en-US" altLang="zh-CN" sz="2800" dirty="0" err="1"/>
              <a:t>u</a:t>
            </a:r>
            <a:r>
              <a:rPr lang="en-US" altLang="zh-CN" sz="2800" i="0" baseline="-25000" dirty="0" err="1"/>
              <a:t>o</a:t>
            </a:r>
            <a:r>
              <a:rPr lang="en-US" altLang="zh-CN" sz="2800" i="0" dirty="0"/>
              <a:t>= </a:t>
            </a:r>
            <a:r>
              <a:rPr lang="en-US" altLang="zh-CN" sz="2800" dirty="0"/>
              <a:t>f </a:t>
            </a:r>
            <a:r>
              <a:rPr lang="en-US" altLang="zh-CN" sz="2800" i="0" dirty="0"/>
              <a:t>(</a:t>
            </a:r>
            <a:r>
              <a:rPr lang="en-US" altLang="zh-CN" sz="2800" dirty="0" err="1"/>
              <a:t>u</a:t>
            </a:r>
            <a:r>
              <a:rPr lang="en-US" altLang="zh-CN" sz="2800" i="0" baseline="-25000" dirty="0" err="1"/>
              <a:t>i</a:t>
            </a:r>
            <a:r>
              <a:rPr lang="en-US" altLang="zh-CN" sz="2800" i="0" dirty="0"/>
              <a:t>)</a:t>
            </a:r>
          </a:p>
        </p:txBody>
      </p:sp>
      <p:sp>
        <p:nvSpPr>
          <p:cNvPr id="57350" name="Text Box 6"/>
          <p:cNvSpPr txBox="1">
            <a:spLocks noChangeArrowheads="1"/>
          </p:cNvSpPr>
          <p:nvPr/>
        </p:nvSpPr>
        <p:spPr bwMode="auto">
          <a:xfrm>
            <a:off x="4800600" y="3275013"/>
            <a:ext cx="3352800" cy="9461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zh-CN" altLang="en-US" sz="2800" i="0">
                <a:solidFill>
                  <a:srgbClr val="006600"/>
                </a:solidFill>
                <a:sym typeface="Symbol" panose="05050102010706020507" charset="0"/>
              </a:rPr>
              <a:t>线性区：</a:t>
            </a:r>
          </a:p>
          <a:p>
            <a:pPr eaLnBrk="1" hangingPunct="1"/>
            <a:r>
              <a:rPr lang="en-US" altLang="zh-CN" sz="2800">
                <a:ea typeface="创艺繁标宋" charset="0"/>
                <a:cs typeface="创艺繁标宋" charset="0"/>
                <a:sym typeface="Symbol" panose="05050102010706020507" charset="0"/>
              </a:rPr>
              <a:t>u</a:t>
            </a:r>
            <a:r>
              <a:rPr lang="en-US" altLang="zh-CN" sz="2800" i="0" baseline="-25000">
                <a:ea typeface="创艺繁标宋" charset="0"/>
                <a:cs typeface="创艺繁标宋" charset="0"/>
                <a:sym typeface="Symbol" panose="05050102010706020507" charset="0"/>
              </a:rPr>
              <a:t>o</a:t>
            </a:r>
            <a:r>
              <a:rPr lang="en-US" altLang="zh-CN" sz="2800">
                <a:ea typeface="创艺繁标宋" charset="0"/>
                <a:cs typeface="创艺繁标宋" charset="0"/>
                <a:sym typeface="Symbol" panose="05050102010706020507" charset="0"/>
              </a:rPr>
              <a:t> </a:t>
            </a:r>
            <a:r>
              <a:rPr lang="en-US" altLang="zh-CN" sz="2800" i="0">
                <a:ea typeface="创艺繁标宋" charset="0"/>
                <a:cs typeface="创艺繁标宋" charset="0"/>
                <a:sym typeface="Symbol" panose="05050102010706020507" charset="0"/>
              </a:rPr>
              <a:t>=</a:t>
            </a:r>
            <a:r>
              <a:rPr lang="en-US" altLang="zh-CN" sz="2800">
                <a:ea typeface="创艺繁标宋" charset="0"/>
                <a:cs typeface="创艺繁标宋" charset="0"/>
                <a:sym typeface="Symbol" panose="05050102010706020507" charset="0"/>
              </a:rPr>
              <a:t> A</a:t>
            </a:r>
            <a:r>
              <a:rPr lang="en-US" altLang="zh-CN" sz="2800" baseline="-25000">
                <a:ea typeface="创艺繁标宋" charset="0"/>
                <a:cs typeface="创艺繁标宋" charset="0"/>
                <a:sym typeface="Symbol" panose="05050102010706020507" charset="0"/>
              </a:rPr>
              <a:t>u</a:t>
            </a:r>
            <a:r>
              <a:rPr lang="en-US" altLang="zh-CN" sz="2800" i="0" baseline="-25000">
                <a:ea typeface="创艺繁标宋" charset="0"/>
                <a:cs typeface="创艺繁标宋" charset="0"/>
                <a:sym typeface="Symbol" panose="05050102010706020507" charset="0"/>
              </a:rPr>
              <a:t>o</a:t>
            </a:r>
            <a:r>
              <a:rPr lang="en-US" altLang="zh-CN" sz="2800" i="0">
                <a:latin typeface="宋体" panose="02010600030101010101" pitchFamily="2" charset="-122"/>
                <a:sym typeface="Symbol" panose="05050102010706020507" charset="0"/>
              </a:rPr>
              <a:t>(</a:t>
            </a:r>
            <a:r>
              <a:rPr lang="en-US" altLang="zh-CN" sz="2800">
                <a:ea typeface="创艺繁标宋" charset="0"/>
                <a:cs typeface="创艺繁标宋" charset="0"/>
                <a:sym typeface="Symbol" panose="05050102010706020507" charset="0"/>
              </a:rPr>
              <a:t>u</a:t>
            </a:r>
            <a:r>
              <a:rPr lang="en-US" altLang="zh-CN" sz="2800" baseline="-25000">
                <a:ea typeface="创艺繁标宋" charset="0"/>
                <a:cs typeface="创艺繁标宋" charset="0"/>
                <a:sym typeface="Symbol" panose="05050102010706020507" charset="0"/>
              </a:rPr>
              <a:t>+</a:t>
            </a:r>
            <a:r>
              <a:rPr lang="en-US" altLang="zh-CN" sz="2800" i="0">
                <a:ea typeface="创艺繁标宋" charset="0"/>
                <a:cs typeface="创艺繁标宋" charset="0"/>
                <a:sym typeface="Symbol" panose="05050102010706020507" charset="0"/>
              </a:rPr>
              <a:t>– </a:t>
            </a:r>
            <a:r>
              <a:rPr lang="en-US" altLang="zh-CN" sz="2800">
                <a:ea typeface="创艺繁标宋" charset="0"/>
                <a:cs typeface="创艺繁标宋" charset="0"/>
                <a:sym typeface="Symbol" panose="05050102010706020507" charset="0"/>
              </a:rPr>
              <a:t>u</a:t>
            </a:r>
            <a:r>
              <a:rPr lang="en-US" altLang="zh-CN" sz="2800" baseline="-25000">
                <a:ea typeface="创艺繁标宋" charset="0"/>
                <a:cs typeface="创艺繁标宋" charset="0"/>
                <a:sym typeface="Symbol" panose="05050102010706020507" charset="0"/>
              </a:rPr>
              <a:t>–</a:t>
            </a:r>
            <a:r>
              <a:rPr lang="en-US" altLang="zh-CN" sz="2800" i="0">
                <a:sym typeface="Symbol" panose="05050102010706020507" charset="0"/>
              </a:rPr>
              <a:t>)</a:t>
            </a:r>
            <a:endParaRPr lang="en-US" altLang="zh-CN" sz="2800" i="0">
              <a:solidFill>
                <a:srgbClr val="FF3300"/>
              </a:solidFill>
              <a:ea typeface="创艺繁标宋" charset="0"/>
              <a:cs typeface="创艺繁标宋" charset="0"/>
              <a:sym typeface="Symbol" panose="05050102010706020507" charset="0"/>
            </a:endParaRPr>
          </a:p>
        </p:txBody>
      </p:sp>
      <p:sp>
        <p:nvSpPr>
          <p:cNvPr id="57351" name="Rectangle 7"/>
          <p:cNvSpPr>
            <a:spLocks noChangeArrowheads="1"/>
          </p:cNvSpPr>
          <p:nvPr/>
        </p:nvSpPr>
        <p:spPr bwMode="auto">
          <a:xfrm>
            <a:off x="4870450" y="4495800"/>
            <a:ext cx="3889375" cy="1373188"/>
          </a:xfrm>
          <a:prstGeom prst="rect">
            <a:avLst/>
          </a:prstGeom>
          <a:noFill/>
          <a:ln>
            <a:noFill/>
          </a:ln>
        </p:spPr>
        <p:txBody>
          <a:bodyPr wrap="none">
            <a:spAutoFit/>
          </a:bodyPr>
          <a:lstStyle/>
          <a:p>
            <a:r>
              <a:rPr lang="zh-CN" altLang="en-US" sz="2800" b="1" i="0">
                <a:solidFill>
                  <a:srgbClr val="006600"/>
                </a:solidFill>
                <a:latin typeface="Times New Roman" panose="02020603050405020304" charset="0"/>
                <a:sym typeface="Symbol" panose="05050102010706020507" charset="0"/>
              </a:rPr>
              <a:t>非线性区：</a:t>
            </a:r>
          </a:p>
          <a:p>
            <a:r>
              <a:rPr lang="en-US" altLang="zh-CN" sz="2800" b="1">
                <a:latin typeface="Times New Roman" panose="02020603050405020304" charset="0"/>
                <a:ea typeface="创艺繁标宋" charset="0"/>
                <a:cs typeface="创艺繁标宋" charset="0"/>
                <a:sym typeface="Symbol" panose="05050102010706020507" charset="0"/>
              </a:rPr>
              <a:t>u</a:t>
            </a:r>
            <a:r>
              <a:rPr lang="en-US" altLang="zh-CN" sz="2800" b="1" baseline="-25000">
                <a:latin typeface="Times New Roman" panose="02020603050405020304" charset="0"/>
                <a:ea typeface="创艺繁标宋" charset="0"/>
                <a:cs typeface="创艺繁标宋" charset="0"/>
                <a:sym typeface="Symbol" panose="05050102010706020507" charset="0"/>
              </a:rPr>
              <a:t>+</a:t>
            </a:r>
            <a:r>
              <a:rPr lang="en-US" altLang="zh-CN" sz="2800" b="1">
                <a:latin typeface="Times New Roman" panose="02020603050405020304" charset="0"/>
                <a:ea typeface="创艺繁标宋" charset="0"/>
                <a:cs typeface="创艺繁标宋" charset="0"/>
                <a:sym typeface="Symbol" panose="05050102010706020507" charset="0"/>
              </a:rPr>
              <a:t>&gt; u</a:t>
            </a:r>
            <a:r>
              <a:rPr lang="en-US" altLang="zh-CN" sz="2800" b="1" baseline="-25000">
                <a:latin typeface="Times New Roman" panose="02020603050405020304" charset="0"/>
                <a:ea typeface="创艺繁标宋" charset="0"/>
                <a:cs typeface="创艺繁标宋" charset="0"/>
                <a:sym typeface="Symbol" panose="05050102010706020507" charset="0"/>
              </a:rPr>
              <a:t>–</a:t>
            </a:r>
            <a:r>
              <a:rPr lang="en-US" altLang="zh-CN" sz="2800" b="1" i="0" baseline="-25000">
                <a:latin typeface="Times New Roman" panose="02020603050405020304" charset="0"/>
                <a:ea typeface="创艺繁标宋" charset="0"/>
                <a:cs typeface="创艺繁标宋" charset="0"/>
                <a:sym typeface="Symbol" panose="05050102010706020507" charset="0"/>
              </a:rPr>
              <a:t>  </a:t>
            </a:r>
            <a:r>
              <a:rPr lang="zh-CN" altLang="en-US" sz="2800" b="1" i="0">
                <a:latin typeface="Times New Roman" panose="02020603050405020304" charset="0"/>
                <a:sym typeface="Symbol" panose="05050102010706020507" charset="0"/>
              </a:rPr>
              <a:t>时， </a:t>
            </a:r>
            <a:r>
              <a:rPr lang="en-US" altLang="zh-CN" sz="2800" b="1">
                <a:latin typeface="Times New Roman" panose="02020603050405020304" charset="0"/>
                <a:ea typeface="创艺繁标宋" charset="0"/>
                <a:cs typeface="创艺繁标宋" charset="0"/>
                <a:sym typeface="Symbol" panose="05050102010706020507" charset="0"/>
              </a:rPr>
              <a:t>u</a:t>
            </a:r>
            <a:r>
              <a:rPr lang="en-US" altLang="zh-CN" sz="2800" b="1" i="0" baseline="-25000">
                <a:latin typeface="Times New Roman" panose="02020603050405020304" charset="0"/>
                <a:ea typeface="创艺繁标宋" charset="0"/>
                <a:cs typeface="创艺繁标宋" charset="0"/>
                <a:sym typeface="Symbol" panose="05050102010706020507" charset="0"/>
              </a:rPr>
              <a:t>o </a:t>
            </a:r>
            <a:r>
              <a:rPr lang="en-US" altLang="zh-CN" sz="2800" b="1" i="0">
                <a:latin typeface="Times New Roman" panose="02020603050405020304" charset="0"/>
                <a:sym typeface="Symbol" panose="05050102010706020507" charset="0"/>
              </a:rPr>
              <a:t>= </a:t>
            </a:r>
            <a:r>
              <a:rPr lang="en-US" altLang="zh-CN" sz="2800" b="1" i="0">
                <a:latin typeface="Times New Roman" panose="02020603050405020304" charset="0"/>
              </a:rPr>
              <a:t>+</a:t>
            </a:r>
            <a:r>
              <a:rPr lang="en-US" altLang="zh-CN" sz="2800" b="1">
                <a:latin typeface="Times New Roman" panose="02020603050405020304" charset="0"/>
              </a:rPr>
              <a:t>U</a:t>
            </a:r>
            <a:r>
              <a:rPr lang="en-US" altLang="zh-CN" sz="2800" b="1" i="0" baseline="-25000">
                <a:latin typeface="Times New Roman" panose="02020603050405020304" charset="0"/>
              </a:rPr>
              <a:t>o(sat)</a:t>
            </a:r>
            <a:r>
              <a:rPr lang="en-US" altLang="zh-CN" sz="2800" b="1" baseline="-25000">
                <a:latin typeface="Times New Roman" panose="02020603050405020304" charset="0"/>
              </a:rPr>
              <a:t> </a:t>
            </a:r>
            <a:endParaRPr lang="en-US" altLang="zh-CN" sz="2800" b="1" baseline="-25000">
              <a:latin typeface="Times New Roman" panose="02020603050405020304" charset="0"/>
              <a:sym typeface="Symbol" panose="05050102010706020507" charset="0"/>
            </a:endParaRPr>
          </a:p>
          <a:p>
            <a:r>
              <a:rPr lang="en-US" altLang="zh-CN" sz="2800" b="1">
                <a:latin typeface="Times New Roman" panose="02020603050405020304" charset="0"/>
                <a:ea typeface="创艺繁标宋" charset="0"/>
                <a:cs typeface="创艺繁标宋" charset="0"/>
                <a:sym typeface="Symbol" panose="05050102010706020507" charset="0"/>
              </a:rPr>
              <a:t>u</a:t>
            </a:r>
            <a:r>
              <a:rPr lang="en-US" altLang="zh-CN" sz="2800" b="1" baseline="-25000">
                <a:latin typeface="Times New Roman" panose="02020603050405020304" charset="0"/>
                <a:ea typeface="创艺繁标宋" charset="0"/>
                <a:cs typeface="创艺繁标宋" charset="0"/>
                <a:sym typeface="Symbol" panose="05050102010706020507" charset="0"/>
              </a:rPr>
              <a:t>+</a:t>
            </a:r>
            <a:r>
              <a:rPr lang="en-US" altLang="zh-CN" sz="2800" b="1">
                <a:latin typeface="Times New Roman" panose="02020603050405020304" charset="0"/>
                <a:ea typeface="创艺繁标宋" charset="0"/>
                <a:cs typeface="创艺繁标宋" charset="0"/>
                <a:sym typeface="Symbol" panose="05050102010706020507" charset="0"/>
              </a:rPr>
              <a:t>&lt; u</a:t>
            </a:r>
            <a:r>
              <a:rPr lang="en-US" altLang="zh-CN" sz="2800" b="1" baseline="-25000">
                <a:latin typeface="Times New Roman" panose="02020603050405020304" charset="0"/>
                <a:ea typeface="创艺繁标宋" charset="0"/>
                <a:cs typeface="创艺繁标宋" charset="0"/>
                <a:sym typeface="Symbol" panose="05050102010706020507" charset="0"/>
              </a:rPr>
              <a:t>–</a:t>
            </a:r>
            <a:r>
              <a:rPr lang="en-US" altLang="zh-CN" sz="2800" b="1" i="0" baseline="-25000">
                <a:latin typeface="Times New Roman" panose="02020603050405020304" charset="0"/>
                <a:ea typeface="创艺繁标宋" charset="0"/>
                <a:cs typeface="创艺繁标宋" charset="0"/>
                <a:sym typeface="Symbol" panose="05050102010706020507" charset="0"/>
              </a:rPr>
              <a:t>  </a:t>
            </a:r>
            <a:r>
              <a:rPr lang="zh-CN" altLang="en-US" sz="2800" b="1" i="0">
                <a:latin typeface="Times New Roman" panose="02020603050405020304" charset="0"/>
                <a:sym typeface="Symbol" panose="05050102010706020507" charset="0"/>
              </a:rPr>
              <a:t>时， </a:t>
            </a:r>
            <a:r>
              <a:rPr lang="en-US" altLang="zh-CN" sz="2800" b="1">
                <a:latin typeface="Times New Roman" panose="02020603050405020304" charset="0"/>
                <a:ea typeface="创艺繁标宋" charset="0"/>
                <a:cs typeface="创艺繁标宋" charset="0"/>
                <a:sym typeface="Symbol" panose="05050102010706020507" charset="0"/>
              </a:rPr>
              <a:t>u</a:t>
            </a:r>
            <a:r>
              <a:rPr lang="en-US" altLang="zh-CN" sz="2800" b="1" i="0" baseline="-25000">
                <a:latin typeface="Times New Roman" panose="02020603050405020304" charset="0"/>
                <a:ea typeface="创艺繁标宋" charset="0"/>
                <a:cs typeface="创艺繁标宋" charset="0"/>
                <a:sym typeface="Symbol" panose="05050102010706020507" charset="0"/>
              </a:rPr>
              <a:t>o </a:t>
            </a:r>
            <a:r>
              <a:rPr lang="en-US" altLang="zh-CN" sz="2800" b="1" i="0">
                <a:latin typeface="Times New Roman" panose="02020603050405020304" charset="0"/>
                <a:sym typeface="Symbol" panose="05050102010706020507" charset="0"/>
              </a:rPr>
              <a:t>= </a:t>
            </a:r>
            <a:r>
              <a:rPr lang="en-US" altLang="zh-CN" sz="2800" b="1" i="0">
                <a:latin typeface="Times New Roman" panose="02020603050405020304" charset="0"/>
              </a:rPr>
              <a:t>– </a:t>
            </a:r>
            <a:r>
              <a:rPr lang="en-US" altLang="zh-CN" sz="2800" b="1">
                <a:latin typeface="Times New Roman" panose="02020603050405020304" charset="0"/>
              </a:rPr>
              <a:t>U</a:t>
            </a:r>
            <a:r>
              <a:rPr lang="en-US" altLang="zh-CN" sz="2800" b="1" i="0" baseline="-25000">
                <a:latin typeface="Times New Roman" panose="02020603050405020304" charset="0"/>
              </a:rPr>
              <a:t>o(sat)</a:t>
            </a:r>
            <a:r>
              <a:rPr lang="en-US" altLang="zh-CN" sz="2800" b="1" baseline="-25000">
                <a:solidFill>
                  <a:srgbClr val="66FFFF"/>
                </a:solidFill>
                <a:latin typeface="Times New Roman" panose="02020603050405020304" charset="0"/>
              </a:rPr>
              <a:t> </a:t>
            </a:r>
          </a:p>
        </p:txBody>
      </p:sp>
      <p:grpSp>
        <p:nvGrpSpPr>
          <p:cNvPr id="2" name="Group 8"/>
          <p:cNvGrpSpPr/>
          <p:nvPr/>
        </p:nvGrpSpPr>
        <p:grpSpPr bwMode="auto">
          <a:xfrm>
            <a:off x="762000" y="3656013"/>
            <a:ext cx="3390900" cy="2133600"/>
            <a:chOff x="336" y="2256"/>
            <a:chExt cx="2136" cy="1344"/>
          </a:xfrm>
        </p:grpSpPr>
        <p:sp>
          <p:nvSpPr>
            <p:cNvPr id="7219" name="Line 9"/>
            <p:cNvSpPr>
              <a:spLocks noChangeShapeType="1"/>
            </p:cNvSpPr>
            <p:nvPr/>
          </p:nvSpPr>
          <p:spPr bwMode="auto">
            <a:xfrm flipH="1">
              <a:off x="336" y="3600"/>
              <a:ext cx="924" cy="0"/>
            </a:xfrm>
            <a:prstGeom prst="line">
              <a:avLst/>
            </a:prstGeom>
            <a:noFill/>
            <a:ln w="38100">
              <a:solidFill>
                <a:srgbClr val="0000FF"/>
              </a:solidFill>
              <a:prstDash val="dash"/>
              <a:round/>
            </a:ln>
          </p:spPr>
          <p:txBody>
            <a:bodyPr wrap="none" anchor="ctr">
              <a:spAutoFit/>
            </a:bodyPr>
            <a:lstStyle/>
            <a:p>
              <a:endParaRPr lang="zh-CN" altLang="en-US" b="1">
                <a:latin typeface="Times New Roman" panose="02020603050405020304" charset="0"/>
              </a:endParaRPr>
            </a:p>
          </p:txBody>
        </p:sp>
        <p:sp>
          <p:nvSpPr>
            <p:cNvPr id="7220" name="Line 10"/>
            <p:cNvSpPr>
              <a:spLocks noChangeShapeType="1"/>
            </p:cNvSpPr>
            <p:nvPr/>
          </p:nvSpPr>
          <p:spPr bwMode="auto">
            <a:xfrm flipH="1">
              <a:off x="1548" y="2256"/>
              <a:ext cx="924" cy="0"/>
            </a:xfrm>
            <a:prstGeom prst="line">
              <a:avLst/>
            </a:prstGeom>
            <a:noFill/>
            <a:ln w="38100">
              <a:solidFill>
                <a:srgbClr val="0000FF"/>
              </a:solidFill>
              <a:prstDash val="dash"/>
              <a:round/>
            </a:ln>
          </p:spPr>
          <p:txBody>
            <a:bodyPr wrap="none" anchor="ctr">
              <a:spAutoFit/>
            </a:bodyPr>
            <a:lstStyle/>
            <a:p>
              <a:endParaRPr lang="zh-CN" altLang="en-US" b="1">
                <a:latin typeface="Times New Roman" panose="02020603050405020304" charset="0"/>
              </a:endParaRPr>
            </a:p>
          </p:txBody>
        </p:sp>
        <p:sp>
          <p:nvSpPr>
            <p:cNvPr id="7221" name="Line 11"/>
            <p:cNvSpPr>
              <a:spLocks noChangeShapeType="1"/>
            </p:cNvSpPr>
            <p:nvPr/>
          </p:nvSpPr>
          <p:spPr bwMode="auto">
            <a:xfrm flipH="1">
              <a:off x="1248" y="2256"/>
              <a:ext cx="288" cy="1339"/>
            </a:xfrm>
            <a:prstGeom prst="line">
              <a:avLst/>
            </a:prstGeom>
            <a:noFill/>
            <a:ln w="38100">
              <a:solidFill>
                <a:srgbClr val="FF0000"/>
              </a:solidFill>
              <a:prstDash val="dash"/>
              <a:round/>
            </a:ln>
          </p:spPr>
          <p:txBody>
            <a:bodyPr anchor="ctr">
              <a:spAutoFit/>
            </a:bodyPr>
            <a:lstStyle/>
            <a:p>
              <a:endParaRPr lang="zh-CN" altLang="en-US" b="1">
                <a:latin typeface="Times New Roman" panose="02020603050405020304" charset="0"/>
              </a:endParaRPr>
            </a:p>
          </p:txBody>
        </p:sp>
      </p:grpSp>
      <p:grpSp>
        <p:nvGrpSpPr>
          <p:cNvPr id="3" name="Group 12"/>
          <p:cNvGrpSpPr/>
          <p:nvPr/>
        </p:nvGrpSpPr>
        <p:grpSpPr bwMode="auto">
          <a:xfrm>
            <a:off x="1143000" y="3046413"/>
            <a:ext cx="1524000" cy="609600"/>
            <a:chOff x="576" y="1872"/>
            <a:chExt cx="960" cy="384"/>
          </a:xfrm>
        </p:grpSpPr>
        <p:sp>
          <p:nvSpPr>
            <p:cNvPr id="7217" name="Line 13"/>
            <p:cNvSpPr>
              <a:spLocks noChangeShapeType="1"/>
            </p:cNvSpPr>
            <p:nvPr/>
          </p:nvSpPr>
          <p:spPr bwMode="auto">
            <a:xfrm flipV="1">
              <a:off x="1440" y="2256"/>
              <a:ext cx="96" cy="0"/>
            </a:xfrm>
            <a:prstGeom prst="line">
              <a:avLst/>
            </a:prstGeom>
            <a:noFill/>
            <a:ln w="38100">
              <a:solidFill>
                <a:schemeClr val="folHlink"/>
              </a:solidFill>
              <a:prstDash val="sysDot"/>
              <a:round/>
            </a:ln>
          </p:spPr>
          <p:txBody>
            <a:bodyPr anchor="ctr">
              <a:spAutoFit/>
            </a:bodyPr>
            <a:lstStyle/>
            <a:p>
              <a:endParaRPr lang="zh-CN" altLang="en-US" b="1">
                <a:latin typeface="Times New Roman" panose="02020603050405020304" charset="0"/>
              </a:endParaRPr>
            </a:p>
          </p:txBody>
        </p:sp>
        <p:sp>
          <p:nvSpPr>
            <p:cNvPr id="7218" name="Text Box 14"/>
            <p:cNvSpPr txBox="1">
              <a:spLocks noChangeArrowheads="1"/>
            </p:cNvSpPr>
            <p:nvPr/>
          </p:nvSpPr>
          <p:spPr bwMode="auto">
            <a:xfrm>
              <a:off x="576" y="1872"/>
              <a:ext cx="864"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 +U</a:t>
              </a:r>
              <a:r>
                <a:rPr lang="en-US" altLang="zh-CN" sz="2800" i="0" baseline="-25000">
                  <a:ea typeface="楷体_GB2312" charset="0"/>
                  <a:cs typeface="楷体_GB2312" charset="0"/>
                </a:rPr>
                <a:t>o(sat)</a:t>
              </a:r>
            </a:p>
          </p:txBody>
        </p:sp>
      </p:grpSp>
      <p:sp>
        <p:nvSpPr>
          <p:cNvPr id="7178" name="Line 15"/>
          <p:cNvSpPr>
            <a:spLocks noChangeShapeType="1"/>
          </p:cNvSpPr>
          <p:nvPr/>
        </p:nvSpPr>
        <p:spPr bwMode="auto">
          <a:xfrm>
            <a:off x="2438400" y="5789613"/>
            <a:ext cx="228600" cy="0"/>
          </a:xfrm>
          <a:prstGeom prst="line">
            <a:avLst/>
          </a:prstGeom>
          <a:noFill/>
          <a:ln w="38100">
            <a:solidFill>
              <a:schemeClr val="bg1"/>
            </a:solidFill>
            <a:round/>
          </a:ln>
        </p:spPr>
        <p:txBody>
          <a:bodyPr anchor="ctr">
            <a:spAutoFit/>
          </a:bodyPr>
          <a:lstStyle/>
          <a:p>
            <a:endParaRPr lang="zh-CN" altLang="en-US" b="1">
              <a:latin typeface="Times New Roman" panose="02020603050405020304" charset="0"/>
            </a:endParaRPr>
          </a:p>
        </p:txBody>
      </p:sp>
      <p:grpSp>
        <p:nvGrpSpPr>
          <p:cNvPr id="4" name="Group 16"/>
          <p:cNvGrpSpPr/>
          <p:nvPr/>
        </p:nvGrpSpPr>
        <p:grpSpPr bwMode="auto">
          <a:xfrm>
            <a:off x="762000" y="2817813"/>
            <a:ext cx="5562600" cy="3276600"/>
            <a:chOff x="336" y="1728"/>
            <a:chExt cx="3504" cy="2064"/>
          </a:xfrm>
        </p:grpSpPr>
        <p:sp>
          <p:nvSpPr>
            <p:cNvPr id="7213" name="Line 17"/>
            <p:cNvSpPr>
              <a:spLocks noChangeShapeType="1"/>
            </p:cNvSpPr>
            <p:nvPr/>
          </p:nvSpPr>
          <p:spPr bwMode="auto">
            <a:xfrm>
              <a:off x="336" y="2928"/>
              <a:ext cx="2184" cy="0"/>
            </a:xfrm>
            <a:prstGeom prst="line">
              <a:avLst/>
            </a:prstGeom>
            <a:noFill/>
            <a:ln w="38100">
              <a:solidFill>
                <a:schemeClr val="tx1"/>
              </a:solidFill>
              <a:round/>
              <a:tailEnd type="triangle" w="med" len="med"/>
            </a:ln>
          </p:spPr>
          <p:txBody>
            <a:bodyPr wrap="none" anchor="ctr">
              <a:spAutoFit/>
            </a:bodyPr>
            <a:lstStyle/>
            <a:p>
              <a:endParaRPr lang="zh-CN" altLang="en-US" b="1">
                <a:latin typeface="Times New Roman" panose="02020603050405020304" charset="0"/>
              </a:endParaRPr>
            </a:p>
          </p:txBody>
        </p:sp>
        <p:sp>
          <p:nvSpPr>
            <p:cNvPr id="7214" name="Line 18"/>
            <p:cNvSpPr>
              <a:spLocks noChangeShapeType="1"/>
            </p:cNvSpPr>
            <p:nvPr/>
          </p:nvSpPr>
          <p:spPr bwMode="auto">
            <a:xfrm flipV="1">
              <a:off x="1404" y="1959"/>
              <a:ext cx="0" cy="1833"/>
            </a:xfrm>
            <a:prstGeom prst="line">
              <a:avLst/>
            </a:prstGeom>
            <a:noFill/>
            <a:ln w="38100">
              <a:solidFill>
                <a:schemeClr val="tx1"/>
              </a:solidFill>
              <a:round/>
              <a:tailEnd type="triangle" w="med" len="med"/>
            </a:ln>
          </p:spPr>
          <p:txBody>
            <a:bodyPr wrap="none" anchor="ctr">
              <a:spAutoFit/>
            </a:bodyPr>
            <a:lstStyle/>
            <a:p>
              <a:endParaRPr lang="zh-CN" altLang="en-US" b="1">
                <a:latin typeface="Times New Roman" panose="02020603050405020304" charset="0"/>
              </a:endParaRPr>
            </a:p>
          </p:txBody>
        </p:sp>
        <p:sp>
          <p:nvSpPr>
            <p:cNvPr id="7215" name="Text Box 19"/>
            <p:cNvSpPr txBox="1">
              <a:spLocks noChangeArrowheads="1"/>
            </p:cNvSpPr>
            <p:nvPr/>
          </p:nvSpPr>
          <p:spPr bwMode="auto">
            <a:xfrm>
              <a:off x="2208" y="2592"/>
              <a:ext cx="1632"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a typeface="楷体_GB2312" charset="0"/>
                  <a:cs typeface="楷体_GB2312" charset="0"/>
                </a:rPr>
                <a:t> </a:t>
              </a:r>
              <a:r>
                <a:rPr lang="en-US" altLang="zh-CN" sz="2800">
                  <a:ea typeface="创艺繁标宋" charset="0"/>
                  <a:cs typeface="创艺繁标宋" charset="0"/>
                  <a:sym typeface="Symbol" panose="05050102010706020507" charset="0"/>
                </a:rPr>
                <a:t>u</a:t>
              </a:r>
              <a:r>
                <a:rPr lang="en-US" altLang="zh-CN" sz="2800" baseline="-25000">
                  <a:ea typeface="创艺繁标宋" charset="0"/>
                  <a:cs typeface="创艺繁标宋" charset="0"/>
                  <a:sym typeface="Symbol" panose="05050102010706020507" charset="0"/>
                </a:rPr>
                <a:t>+</a:t>
              </a:r>
              <a:r>
                <a:rPr lang="en-US" altLang="zh-CN" sz="2800" i="0">
                  <a:sym typeface="Symbol" panose="05050102010706020507" charset="0"/>
                </a:rPr>
                <a:t>– </a:t>
              </a:r>
              <a:r>
                <a:rPr lang="en-US" altLang="zh-CN" sz="2800">
                  <a:ea typeface="创艺繁标宋" charset="0"/>
                  <a:cs typeface="创艺繁标宋" charset="0"/>
                  <a:sym typeface="Symbol" panose="05050102010706020507" charset="0"/>
                </a:rPr>
                <a:t>u</a:t>
              </a:r>
              <a:r>
                <a:rPr lang="en-US" altLang="zh-CN" sz="2800" baseline="-25000">
                  <a:ea typeface="创艺繁标宋" charset="0"/>
                  <a:cs typeface="创艺繁标宋" charset="0"/>
                  <a:sym typeface="Symbol" panose="05050102010706020507" charset="0"/>
                </a:rPr>
                <a:t>–</a:t>
              </a:r>
              <a:r>
                <a:rPr lang="en-US" altLang="zh-CN" sz="2800" i="0" baseline="-25000">
                  <a:ea typeface="创艺繁标宋" charset="0"/>
                  <a:cs typeface="创艺繁标宋" charset="0"/>
                  <a:sym typeface="Symbol" panose="05050102010706020507" charset="0"/>
                </a:rPr>
                <a:t> </a:t>
              </a:r>
            </a:p>
          </p:txBody>
        </p:sp>
        <p:sp>
          <p:nvSpPr>
            <p:cNvPr id="7216" name="Text Box 20"/>
            <p:cNvSpPr txBox="1">
              <a:spLocks noChangeArrowheads="1"/>
            </p:cNvSpPr>
            <p:nvPr/>
          </p:nvSpPr>
          <p:spPr bwMode="auto">
            <a:xfrm>
              <a:off x="1440" y="1728"/>
              <a:ext cx="540"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u</a:t>
              </a:r>
              <a:r>
                <a:rPr lang="en-US" altLang="zh-CN" sz="2800" i="0" baseline="-25000">
                  <a:ea typeface="楷体_GB2312" charset="0"/>
                  <a:cs typeface="楷体_GB2312" charset="0"/>
                </a:rPr>
                <a:t>o</a:t>
              </a:r>
              <a:endParaRPr lang="en-US" altLang="zh-CN" sz="2800" i="0">
                <a:ea typeface="楷体_GB2312" charset="0"/>
                <a:cs typeface="楷体_GB2312" charset="0"/>
              </a:endParaRPr>
            </a:p>
          </p:txBody>
        </p:sp>
      </p:grpSp>
      <p:grpSp>
        <p:nvGrpSpPr>
          <p:cNvPr id="5" name="Group 21"/>
          <p:cNvGrpSpPr/>
          <p:nvPr/>
        </p:nvGrpSpPr>
        <p:grpSpPr bwMode="auto">
          <a:xfrm>
            <a:off x="2209800" y="5484813"/>
            <a:ext cx="1524000" cy="519112"/>
            <a:chOff x="1248" y="3408"/>
            <a:chExt cx="960" cy="327"/>
          </a:xfrm>
        </p:grpSpPr>
        <p:sp>
          <p:nvSpPr>
            <p:cNvPr id="7211" name="Text Box 22"/>
            <p:cNvSpPr txBox="1">
              <a:spLocks noChangeArrowheads="1"/>
            </p:cNvSpPr>
            <p:nvPr/>
          </p:nvSpPr>
          <p:spPr bwMode="auto">
            <a:xfrm>
              <a:off x="1440" y="3408"/>
              <a:ext cx="768"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cs typeface="Times New Roman" panose="02020603050405020304" charset="0"/>
                </a:rPr>
                <a:t>–</a:t>
              </a:r>
              <a:r>
                <a:rPr lang="en-US" altLang="zh-CN" sz="2800">
                  <a:ea typeface="楷体_GB2312" charset="0"/>
                  <a:cs typeface="楷体_GB2312" charset="0"/>
                </a:rPr>
                <a:t>U</a:t>
              </a:r>
              <a:r>
                <a:rPr lang="en-US" altLang="zh-CN" sz="2800" i="0" baseline="-25000">
                  <a:ea typeface="楷体_GB2312" charset="0"/>
                  <a:cs typeface="楷体_GB2312" charset="0"/>
                </a:rPr>
                <a:t>o(sat)</a:t>
              </a:r>
            </a:p>
          </p:txBody>
        </p:sp>
        <p:sp>
          <p:nvSpPr>
            <p:cNvPr id="7212" name="Line 23"/>
            <p:cNvSpPr>
              <a:spLocks noChangeShapeType="1"/>
            </p:cNvSpPr>
            <p:nvPr/>
          </p:nvSpPr>
          <p:spPr bwMode="auto">
            <a:xfrm>
              <a:off x="1248" y="3600"/>
              <a:ext cx="144" cy="0"/>
            </a:xfrm>
            <a:prstGeom prst="line">
              <a:avLst/>
            </a:prstGeom>
            <a:noFill/>
            <a:ln w="38100">
              <a:solidFill>
                <a:schemeClr val="folHlink"/>
              </a:solidFill>
              <a:prstDash val="sysDot"/>
              <a:round/>
            </a:ln>
          </p:spPr>
          <p:txBody>
            <a:bodyPr wrap="none" anchor="ctr"/>
            <a:lstStyle/>
            <a:p>
              <a:endParaRPr lang="zh-CN" altLang="en-US" b="1">
                <a:latin typeface="Times New Roman" panose="02020603050405020304" charset="0"/>
              </a:endParaRPr>
            </a:p>
          </p:txBody>
        </p:sp>
      </p:grpSp>
      <p:grpSp>
        <p:nvGrpSpPr>
          <p:cNvPr id="6" name="Group 27"/>
          <p:cNvGrpSpPr/>
          <p:nvPr/>
        </p:nvGrpSpPr>
        <p:grpSpPr bwMode="auto">
          <a:xfrm>
            <a:off x="990600" y="3656013"/>
            <a:ext cx="2933700" cy="2133600"/>
            <a:chOff x="3636" y="1920"/>
            <a:chExt cx="1848" cy="1344"/>
          </a:xfrm>
        </p:grpSpPr>
        <p:sp>
          <p:nvSpPr>
            <p:cNvPr id="7208" name="Line 28"/>
            <p:cNvSpPr>
              <a:spLocks noChangeShapeType="1"/>
            </p:cNvSpPr>
            <p:nvPr/>
          </p:nvSpPr>
          <p:spPr bwMode="auto">
            <a:xfrm flipH="1">
              <a:off x="3636" y="3264"/>
              <a:ext cx="924" cy="0"/>
            </a:xfrm>
            <a:prstGeom prst="line">
              <a:avLst/>
            </a:prstGeom>
            <a:noFill/>
            <a:ln w="38100">
              <a:solidFill>
                <a:srgbClr val="0000FF"/>
              </a:solidFill>
              <a:round/>
            </a:ln>
          </p:spPr>
          <p:txBody>
            <a:bodyPr anchor="ctr">
              <a:spAutoFit/>
            </a:bodyPr>
            <a:lstStyle/>
            <a:p>
              <a:endParaRPr lang="zh-CN" altLang="en-US" b="1">
                <a:latin typeface="Times New Roman" panose="02020603050405020304" charset="0"/>
              </a:endParaRPr>
            </a:p>
          </p:txBody>
        </p:sp>
        <p:sp>
          <p:nvSpPr>
            <p:cNvPr id="7209" name="Line 29"/>
            <p:cNvSpPr>
              <a:spLocks noChangeShapeType="1"/>
            </p:cNvSpPr>
            <p:nvPr/>
          </p:nvSpPr>
          <p:spPr bwMode="auto">
            <a:xfrm flipH="1">
              <a:off x="4560" y="1920"/>
              <a:ext cx="924" cy="0"/>
            </a:xfrm>
            <a:prstGeom prst="line">
              <a:avLst/>
            </a:prstGeom>
            <a:noFill/>
            <a:ln w="38100">
              <a:solidFill>
                <a:srgbClr val="0000FF"/>
              </a:solidFill>
              <a:round/>
            </a:ln>
          </p:spPr>
          <p:txBody>
            <a:bodyPr anchor="ctr">
              <a:spAutoFit/>
            </a:bodyPr>
            <a:lstStyle/>
            <a:p>
              <a:endParaRPr lang="zh-CN" altLang="en-US" b="1">
                <a:latin typeface="Times New Roman" panose="02020603050405020304" charset="0"/>
              </a:endParaRPr>
            </a:p>
          </p:txBody>
        </p:sp>
        <p:sp>
          <p:nvSpPr>
            <p:cNvPr id="7210" name="Line 30"/>
            <p:cNvSpPr>
              <a:spLocks noChangeShapeType="1"/>
            </p:cNvSpPr>
            <p:nvPr/>
          </p:nvSpPr>
          <p:spPr bwMode="auto">
            <a:xfrm flipH="1">
              <a:off x="4560" y="1920"/>
              <a:ext cx="0" cy="1344"/>
            </a:xfrm>
            <a:prstGeom prst="line">
              <a:avLst/>
            </a:prstGeom>
            <a:noFill/>
            <a:ln w="38100">
              <a:solidFill>
                <a:srgbClr val="FF0000"/>
              </a:solidFill>
              <a:round/>
            </a:ln>
          </p:spPr>
          <p:txBody>
            <a:bodyPr anchor="ctr">
              <a:spAutoFit/>
            </a:bodyPr>
            <a:lstStyle/>
            <a:p>
              <a:endParaRPr lang="zh-CN" altLang="en-US" b="1">
                <a:latin typeface="Times New Roman" panose="02020603050405020304" charset="0"/>
              </a:endParaRPr>
            </a:p>
          </p:txBody>
        </p:sp>
      </p:grpSp>
      <p:sp>
        <p:nvSpPr>
          <p:cNvPr id="57375" name="AutoShape 31" descr="40%"/>
          <p:cNvSpPr>
            <a:spLocks noChangeArrowheads="1"/>
          </p:cNvSpPr>
          <p:nvPr/>
        </p:nvSpPr>
        <p:spPr bwMode="auto">
          <a:xfrm>
            <a:off x="3048000" y="3732213"/>
            <a:ext cx="1066800" cy="609600"/>
          </a:xfrm>
          <a:prstGeom prst="wedgeRoundRectCallout">
            <a:avLst>
              <a:gd name="adj1" fmla="val -87648"/>
              <a:gd name="adj2" fmla="val 0"/>
              <a:gd name="adj3" fmla="val 16667"/>
            </a:avLst>
          </a:prstGeom>
          <a:noFill/>
          <a:ln w="28575">
            <a:solidFill>
              <a:srgbClr val="008000"/>
            </a:solidFill>
            <a:miter lim="800000"/>
          </a:ln>
        </p:spPr>
        <p:txBody>
          <a:bodyPr wrap="none" anchor="ctr"/>
          <a:lstStyle/>
          <a:p>
            <a:pPr algn="ctr" eaLnBrk="0" hangingPunct="0">
              <a:spcBef>
                <a:spcPct val="50000"/>
              </a:spcBef>
            </a:pPr>
            <a:r>
              <a:rPr lang="zh-CN" altLang="en-US" sz="2800" b="1" i="0">
                <a:solidFill>
                  <a:srgbClr val="FF3300"/>
                </a:solidFill>
                <a:latin typeface="Times New Roman" panose="02020603050405020304" charset="0"/>
              </a:rPr>
              <a:t>线性区</a:t>
            </a:r>
            <a:endParaRPr lang="zh-CN" altLang="en-US" sz="2800" b="1" i="0">
              <a:solidFill>
                <a:srgbClr val="FF3300"/>
              </a:solidFill>
              <a:latin typeface="Times New Roman" panose="02020603050405020304" charset="0"/>
              <a:ea typeface="楷体_GB2312" charset="0"/>
              <a:cs typeface="楷体_GB2312" charset="0"/>
            </a:endParaRPr>
          </a:p>
        </p:txBody>
      </p:sp>
      <p:sp>
        <p:nvSpPr>
          <p:cNvPr id="57376" name="AutoShape 32" descr="40%"/>
          <p:cNvSpPr>
            <a:spLocks noChangeArrowheads="1"/>
          </p:cNvSpPr>
          <p:nvPr/>
        </p:nvSpPr>
        <p:spPr bwMode="auto">
          <a:xfrm>
            <a:off x="533400" y="3579813"/>
            <a:ext cx="1600200" cy="609600"/>
          </a:xfrm>
          <a:prstGeom prst="wedgeRoundRectCallout">
            <a:avLst>
              <a:gd name="adj1" fmla="val 68454"/>
              <a:gd name="adj2" fmla="val 46356"/>
              <a:gd name="adj3" fmla="val 16667"/>
            </a:avLst>
          </a:prstGeom>
          <a:noFill/>
          <a:ln w="28575">
            <a:solidFill>
              <a:schemeClr val="accent2"/>
            </a:solidFill>
            <a:miter lim="800000"/>
          </a:ln>
        </p:spPr>
        <p:txBody>
          <a:bodyPr wrap="none" anchor="ctr"/>
          <a:lstStyle/>
          <a:p>
            <a:pPr algn="ctr" eaLnBrk="0" hangingPunct="0">
              <a:spcBef>
                <a:spcPct val="50000"/>
              </a:spcBef>
            </a:pPr>
            <a:r>
              <a:rPr lang="zh-CN" altLang="en-US" sz="2800" b="1" i="0">
                <a:latin typeface="Times New Roman" panose="02020603050405020304" charset="0"/>
              </a:rPr>
              <a:t>理想特性</a:t>
            </a:r>
            <a:endParaRPr lang="zh-CN" altLang="en-US" sz="2800" b="1" i="0">
              <a:latin typeface="Times New Roman" panose="02020603050405020304" charset="0"/>
              <a:ea typeface="楷体_GB2312" charset="0"/>
              <a:cs typeface="楷体_GB2312" charset="0"/>
            </a:endParaRPr>
          </a:p>
        </p:txBody>
      </p:sp>
      <p:sp>
        <p:nvSpPr>
          <p:cNvPr id="57377" name="AutoShape 33" descr="40%"/>
          <p:cNvSpPr>
            <a:spLocks noChangeArrowheads="1"/>
          </p:cNvSpPr>
          <p:nvPr/>
        </p:nvSpPr>
        <p:spPr bwMode="auto">
          <a:xfrm>
            <a:off x="457200" y="4951413"/>
            <a:ext cx="1600200" cy="609600"/>
          </a:xfrm>
          <a:prstGeom prst="wedgeRoundRectCallout">
            <a:avLst>
              <a:gd name="adj1" fmla="val 64088"/>
              <a:gd name="adj2" fmla="val -5468"/>
              <a:gd name="adj3" fmla="val 16667"/>
            </a:avLst>
          </a:prstGeom>
          <a:noFill/>
          <a:ln w="28575">
            <a:solidFill>
              <a:schemeClr val="accent2"/>
            </a:solidFill>
            <a:miter lim="800000"/>
          </a:ln>
        </p:spPr>
        <p:txBody>
          <a:bodyPr wrap="none" anchor="ctr"/>
          <a:lstStyle/>
          <a:p>
            <a:pPr algn="ctr" eaLnBrk="0" hangingPunct="0">
              <a:spcBef>
                <a:spcPct val="50000"/>
              </a:spcBef>
            </a:pPr>
            <a:r>
              <a:rPr lang="zh-CN" altLang="en-US" sz="2800" b="1" i="0">
                <a:latin typeface="Times New Roman" panose="02020603050405020304" charset="0"/>
              </a:rPr>
              <a:t>实际特性</a:t>
            </a:r>
            <a:endParaRPr lang="zh-CN" altLang="en-US" sz="2800" b="1" i="0">
              <a:latin typeface="Times New Roman" panose="02020603050405020304" charset="0"/>
              <a:ea typeface="楷体_GB2312" charset="0"/>
              <a:cs typeface="楷体_GB2312" charset="0"/>
            </a:endParaRPr>
          </a:p>
        </p:txBody>
      </p:sp>
      <p:grpSp>
        <p:nvGrpSpPr>
          <p:cNvPr id="7" name="Group 34"/>
          <p:cNvGrpSpPr/>
          <p:nvPr/>
        </p:nvGrpSpPr>
        <p:grpSpPr bwMode="auto">
          <a:xfrm>
            <a:off x="5257800" y="723900"/>
            <a:ext cx="3886200" cy="2695575"/>
            <a:chOff x="3312" y="409"/>
            <a:chExt cx="1875" cy="1300"/>
          </a:xfrm>
        </p:grpSpPr>
        <p:sp>
          <p:nvSpPr>
            <p:cNvPr id="7188" name="Text Box 35"/>
            <p:cNvSpPr txBox="1">
              <a:spLocks noChangeArrowheads="1"/>
            </p:cNvSpPr>
            <p:nvPr/>
          </p:nvSpPr>
          <p:spPr bwMode="auto">
            <a:xfrm>
              <a:off x="4772" y="978"/>
              <a:ext cx="415" cy="2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7189" name="Rectangle 36" descr="40%"/>
            <p:cNvSpPr>
              <a:spLocks noChangeArrowheads="1"/>
            </p:cNvSpPr>
            <p:nvPr/>
          </p:nvSpPr>
          <p:spPr bwMode="auto">
            <a:xfrm>
              <a:off x="3943" y="790"/>
              <a:ext cx="518" cy="619"/>
            </a:xfrm>
            <a:prstGeom prst="rect">
              <a:avLst/>
            </a:prstGeom>
            <a:noFill/>
            <a:ln w="28575">
              <a:solidFill>
                <a:schemeClr val="tx1"/>
              </a:solidFill>
              <a:miter lim="800000"/>
            </a:ln>
          </p:spPr>
          <p:txBody>
            <a:bodyPr wrap="none" anchor="ctr"/>
            <a:lstStyle/>
            <a:p>
              <a:endParaRPr lang="zh-CN" altLang="en-US" b="1">
                <a:latin typeface="Times New Roman" panose="02020603050405020304" charset="0"/>
              </a:endParaRPr>
            </a:p>
          </p:txBody>
        </p:sp>
        <p:sp>
          <p:nvSpPr>
            <p:cNvPr id="7190" name="Text Box 37"/>
            <p:cNvSpPr txBox="1">
              <a:spLocks noChangeArrowheads="1"/>
            </p:cNvSpPr>
            <p:nvPr/>
          </p:nvSpPr>
          <p:spPr bwMode="auto">
            <a:xfrm>
              <a:off x="3936" y="1113"/>
              <a:ext cx="223" cy="251"/>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p>
          </p:txBody>
        </p:sp>
        <p:sp>
          <p:nvSpPr>
            <p:cNvPr id="7191" name="Text Box 38"/>
            <p:cNvSpPr txBox="1">
              <a:spLocks noChangeArrowheads="1"/>
            </p:cNvSpPr>
            <p:nvPr/>
          </p:nvSpPr>
          <p:spPr bwMode="auto">
            <a:xfrm>
              <a:off x="4254" y="972"/>
              <a:ext cx="402" cy="250"/>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p>
          </p:txBody>
        </p:sp>
        <p:sp>
          <p:nvSpPr>
            <p:cNvPr id="7192" name="Text Box 39"/>
            <p:cNvSpPr txBox="1">
              <a:spLocks noChangeArrowheads="1"/>
            </p:cNvSpPr>
            <p:nvPr/>
          </p:nvSpPr>
          <p:spPr bwMode="auto">
            <a:xfrm>
              <a:off x="4153" y="754"/>
              <a:ext cx="527" cy="221"/>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400" i="0">
                  <a:ea typeface="创艺简宋体" charset="0"/>
                  <a:cs typeface="创艺简宋体" charset="0"/>
                  <a:sym typeface="Symbol" panose="05050102010706020507" charset="0"/>
                </a:rPr>
                <a:t></a:t>
              </a:r>
              <a:endParaRPr lang="en-US" altLang="zh-CN" sz="2400" i="0"/>
            </a:p>
          </p:txBody>
        </p:sp>
        <p:sp>
          <p:nvSpPr>
            <p:cNvPr id="7193" name="Text Box 40"/>
            <p:cNvSpPr txBox="1">
              <a:spLocks noChangeArrowheads="1"/>
            </p:cNvSpPr>
            <p:nvPr/>
          </p:nvSpPr>
          <p:spPr bwMode="auto">
            <a:xfrm>
              <a:off x="3312" y="1143"/>
              <a:ext cx="432" cy="251"/>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baseline="-25000">
                  <a:solidFill>
                    <a:srgbClr val="000099"/>
                  </a:solidFill>
                </a:rPr>
                <a:t>+</a:t>
              </a:r>
            </a:p>
          </p:txBody>
        </p:sp>
        <p:sp>
          <p:nvSpPr>
            <p:cNvPr id="7194" name="Rectangle 41"/>
            <p:cNvSpPr>
              <a:spLocks noChangeArrowheads="1"/>
            </p:cNvSpPr>
            <p:nvPr/>
          </p:nvSpPr>
          <p:spPr bwMode="auto">
            <a:xfrm>
              <a:off x="3312" y="849"/>
              <a:ext cx="389" cy="251"/>
            </a:xfrm>
            <a:prstGeom prst="rect">
              <a:avLst/>
            </a:prstGeom>
            <a:noFill/>
            <a:ln>
              <a:noFill/>
            </a:ln>
          </p:spPr>
          <p:txBody>
            <a:bodyPr>
              <a:spAutoFit/>
            </a:bodyPr>
            <a:lstStyle/>
            <a:p>
              <a:r>
                <a:rPr lang="en-US" altLang="zh-CN" sz="2800" b="1" i="1" dirty="0" smtClean="0">
                  <a:solidFill>
                    <a:srgbClr val="000099"/>
                  </a:solidFill>
                  <a:latin typeface="Times New Roman" panose="02020603050405020304" charset="0"/>
                </a:rPr>
                <a:t>u</a:t>
              </a:r>
              <a:r>
                <a:rPr lang="en-US" altLang="zh-CN" sz="2800" b="1" i="1" baseline="-25000" dirty="0" smtClean="0">
                  <a:solidFill>
                    <a:srgbClr val="000099"/>
                  </a:solidFill>
                  <a:latin typeface="Times New Roman" panose="02020603050405020304" charset="0"/>
                </a:rPr>
                <a:t>–</a:t>
              </a:r>
              <a:endParaRPr lang="en-US" altLang="zh-CN" sz="2800" b="1" i="1" dirty="0">
                <a:solidFill>
                  <a:srgbClr val="000099"/>
                </a:solidFill>
                <a:latin typeface="Times New Roman" panose="02020603050405020304" charset="0"/>
              </a:endParaRPr>
            </a:p>
          </p:txBody>
        </p:sp>
        <p:sp>
          <p:nvSpPr>
            <p:cNvPr id="7195" name="Line 42"/>
            <p:cNvSpPr>
              <a:spLocks noChangeShapeType="1"/>
            </p:cNvSpPr>
            <p:nvPr/>
          </p:nvSpPr>
          <p:spPr bwMode="auto">
            <a:xfrm>
              <a:off x="3654" y="1280"/>
              <a:ext cx="290" cy="0"/>
            </a:xfrm>
            <a:prstGeom prst="line">
              <a:avLst/>
            </a:prstGeom>
            <a:noFill/>
            <a:ln w="28575">
              <a:solidFill>
                <a:schemeClr val="tx1"/>
              </a:solidFill>
              <a:round/>
            </a:ln>
          </p:spPr>
          <p:txBody>
            <a:bodyPr wrap="none" anchor="ctr"/>
            <a:lstStyle/>
            <a:p>
              <a:endParaRPr lang="zh-CN" altLang="en-US" b="1">
                <a:latin typeface="Times New Roman" panose="02020603050405020304" charset="0"/>
              </a:endParaRPr>
            </a:p>
          </p:txBody>
        </p:sp>
        <p:sp>
          <p:nvSpPr>
            <p:cNvPr id="7196" name="Line 43"/>
            <p:cNvSpPr>
              <a:spLocks noChangeShapeType="1"/>
            </p:cNvSpPr>
            <p:nvPr/>
          </p:nvSpPr>
          <p:spPr bwMode="auto">
            <a:xfrm>
              <a:off x="4461" y="1116"/>
              <a:ext cx="254" cy="0"/>
            </a:xfrm>
            <a:prstGeom prst="line">
              <a:avLst/>
            </a:prstGeom>
            <a:noFill/>
            <a:ln w="28575">
              <a:solidFill>
                <a:schemeClr val="tx1"/>
              </a:solidFill>
              <a:round/>
            </a:ln>
          </p:spPr>
          <p:txBody>
            <a:bodyPr wrap="none" anchor="ctr"/>
            <a:lstStyle/>
            <a:p>
              <a:endParaRPr lang="zh-CN" altLang="en-US" b="1">
                <a:latin typeface="Times New Roman" panose="02020603050405020304" charset="0"/>
              </a:endParaRPr>
            </a:p>
          </p:txBody>
        </p:sp>
        <p:sp>
          <p:nvSpPr>
            <p:cNvPr id="7197" name="Line 44"/>
            <p:cNvSpPr>
              <a:spLocks noChangeShapeType="1"/>
            </p:cNvSpPr>
            <p:nvPr/>
          </p:nvSpPr>
          <p:spPr bwMode="auto">
            <a:xfrm>
              <a:off x="3747" y="617"/>
              <a:ext cx="0" cy="0"/>
            </a:xfrm>
            <a:prstGeom prst="line">
              <a:avLst/>
            </a:prstGeom>
            <a:noFill/>
            <a:ln w="28575">
              <a:solidFill>
                <a:schemeClr val="tx1"/>
              </a:solidFill>
              <a:round/>
            </a:ln>
          </p:spPr>
          <p:txBody>
            <a:bodyPr wrap="none" anchor="ctr"/>
            <a:lstStyle/>
            <a:p>
              <a:endParaRPr lang="zh-CN" altLang="en-US" b="1">
                <a:latin typeface="Times New Roman" panose="02020603050405020304" charset="0"/>
              </a:endParaRPr>
            </a:p>
          </p:txBody>
        </p:sp>
        <p:sp>
          <p:nvSpPr>
            <p:cNvPr id="7198" name="Line 45"/>
            <p:cNvSpPr>
              <a:spLocks noChangeShapeType="1"/>
            </p:cNvSpPr>
            <p:nvPr/>
          </p:nvSpPr>
          <p:spPr bwMode="auto">
            <a:xfrm>
              <a:off x="3654" y="1056"/>
              <a:ext cx="290" cy="0"/>
            </a:xfrm>
            <a:prstGeom prst="line">
              <a:avLst/>
            </a:prstGeom>
            <a:noFill/>
            <a:ln w="28575">
              <a:solidFill>
                <a:schemeClr val="tx1"/>
              </a:solidFill>
              <a:round/>
            </a:ln>
          </p:spPr>
          <p:txBody>
            <a:bodyPr wrap="none" anchor="ctr"/>
            <a:lstStyle/>
            <a:p>
              <a:endParaRPr lang="zh-CN" altLang="en-US" b="1">
                <a:latin typeface="Times New Roman" panose="02020603050405020304" charset="0"/>
              </a:endParaRPr>
            </a:p>
          </p:txBody>
        </p:sp>
        <p:sp>
          <p:nvSpPr>
            <p:cNvPr id="7199" name="Line 46"/>
            <p:cNvSpPr>
              <a:spLocks noChangeShapeType="1"/>
            </p:cNvSpPr>
            <p:nvPr/>
          </p:nvSpPr>
          <p:spPr bwMode="auto">
            <a:xfrm>
              <a:off x="4200" y="547"/>
              <a:ext cx="0" cy="242"/>
            </a:xfrm>
            <a:prstGeom prst="line">
              <a:avLst/>
            </a:prstGeom>
            <a:noFill/>
            <a:ln w="38100">
              <a:solidFill>
                <a:schemeClr val="tx1"/>
              </a:solidFill>
              <a:round/>
            </a:ln>
          </p:spPr>
          <p:txBody>
            <a:bodyPr wrap="none" anchor="ctr"/>
            <a:lstStyle/>
            <a:p>
              <a:endParaRPr lang="zh-CN" altLang="en-US" b="1">
                <a:latin typeface="Times New Roman" panose="02020603050405020304" charset="0"/>
              </a:endParaRPr>
            </a:p>
          </p:txBody>
        </p:sp>
        <p:sp>
          <p:nvSpPr>
            <p:cNvPr id="7200" name="Line 47"/>
            <p:cNvSpPr>
              <a:spLocks noChangeShapeType="1"/>
            </p:cNvSpPr>
            <p:nvPr/>
          </p:nvSpPr>
          <p:spPr bwMode="auto">
            <a:xfrm>
              <a:off x="4196" y="1409"/>
              <a:ext cx="0" cy="242"/>
            </a:xfrm>
            <a:prstGeom prst="line">
              <a:avLst/>
            </a:prstGeom>
            <a:noFill/>
            <a:ln w="38100">
              <a:solidFill>
                <a:schemeClr val="tx1"/>
              </a:solidFill>
              <a:round/>
            </a:ln>
          </p:spPr>
          <p:txBody>
            <a:bodyPr wrap="none" anchor="ctr"/>
            <a:lstStyle/>
            <a:p>
              <a:endParaRPr lang="zh-CN" altLang="en-US" b="1">
                <a:latin typeface="Times New Roman" panose="02020603050405020304" charset="0"/>
              </a:endParaRPr>
            </a:p>
          </p:txBody>
        </p:sp>
        <p:sp>
          <p:nvSpPr>
            <p:cNvPr id="7201" name="Rectangle 48"/>
            <p:cNvSpPr>
              <a:spLocks noChangeArrowheads="1"/>
            </p:cNvSpPr>
            <p:nvPr/>
          </p:nvSpPr>
          <p:spPr bwMode="auto">
            <a:xfrm>
              <a:off x="4176" y="409"/>
              <a:ext cx="657" cy="223"/>
            </a:xfrm>
            <a:prstGeom prst="rect">
              <a:avLst/>
            </a:prstGeom>
            <a:noFill/>
            <a:ln>
              <a:noFill/>
            </a:ln>
          </p:spPr>
          <p:txBody>
            <a:bodyPr>
              <a:spAutoFit/>
            </a:bodyPr>
            <a:lstStyle/>
            <a:p>
              <a:pPr eaLnBrk="0" hangingPunct="0">
                <a:spcBef>
                  <a:spcPct val="50000"/>
                </a:spcBef>
              </a:pPr>
              <a:r>
                <a:rPr lang="en-US" altLang="zh-CN" sz="2400" b="1">
                  <a:latin typeface="Times New Roman" panose="02020603050405020304" charset="0"/>
                </a:rPr>
                <a:t>+</a:t>
              </a:r>
              <a:r>
                <a:rPr lang="en-US" altLang="zh-CN" sz="2400" b="1">
                  <a:solidFill>
                    <a:srgbClr val="000099"/>
                  </a:solidFill>
                  <a:latin typeface="Times New Roman" panose="02020603050405020304" charset="0"/>
                </a:rPr>
                <a:t>U</a:t>
              </a:r>
              <a:r>
                <a:rPr lang="en-US" altLang="zh-CN" sz="2400" b="1" i="0" baseline="-25000">
                  <a:solidFill>
                    <a:srgbClr val="000099"/>
                  </a:solidFill>
                  <a:latin typeface="Times New Roman" panose="02020603050405020304" charset="0"/>
                </a:rPr>
                <a:t>CC</a:t>
              </a:r>
              <a:endParaRPr lang="en-US" altLang="zh-CN" sz="2400" b="1">
                <a:solidFill>
                  <a:srgbClr val="000099"/>
                </a:solidFill>
                <a:latin typeface="Times New Roman" panose="02020603050405020304" charset="0"/>
              </a:endParaRPr>
            </a:p>
          </p:txBody>
        </p:sp>
        <p:sp>
          <p:nvSpPr>
            <p:cNvPr id="7202" name="Rectangle 49"/>
            <p:cNvSpPr>
              <a:spLocks noChangeArrowheads="1"/>
            </p:cNvSpPr>
            <p:nvPr/>
          </p:nvSpPr>
          <p:spPr bwMode="auto">
            <a:xfrm>
              <a:off x="4210" y="1488"/>
              <a:ext cx="657" cy="221"/>
            </a:xfrm>
            <a:prstGeom prst="rect">
              <a:avLst/>
            </a:prstGeom>
            <a:noFill/>
            <a:ln>
              <a:noFill/>
            </a:ln>
          </p:spPr>
          <p:txBody>
            <a:bodyPr>
              <a:spAutoFit/>
            </a:bodyPr>
            <a:lstStyle/>
            <a:p>
              <a:pPr eaLnBrk="0" hangingPunct="0">
                <a:spcBef>
                  <a:spcPct val="50000"/>
                </a:spcBef>
              </a:pPr>
              <a:r>
                <a:rPr lang="en-US" altLang="zh-CN" sz="2400" b="1" i="0">
                  <a:latin typeface="Times New Roman" panose="02020603050405020304" charset="0"/>
                </a:rPr>
                <a:t>–</a:t>
              </a:r>
              <a:r>
                <a:rPr lang="en-US" altLang="zh-CN" sz="2400" b="1">
                  <a:solidFill>
                    <a:srgbClr val="000099"/>
                  </a:solidFill>
                  <a:latin typeface="Times New Roman" panose="02020603050405020304" charset="0"/>
                </a:rPr>
                <a:t>U</a:t>
              </a:r>
              <a:r>
                <a:rPr lang="en-US" altLang="zh-CN" sz="2400" b="1" i="0" baseline="-25000">
                  <a:solidFill>
                    <a:srgbClr val="000099"/>
                  </a:solidFill>
                  <a:latin typeface="Times New Roman" panose="02020603050405020304" charset="0"/>
                </a:rPr>
                <a:t>EE</a:t>
              </a:r>
              <a:endParaRPr lang="en-US" altLang="zh-CN" sz="2400" b="1">
                <a:solidFill>
                  <a:srgbClr val="000099"/>
                </a:solidFill>
                <a:latin typeface="Times New Roman" panose="02020603050405020304" charset="0"/>
              </a:endParaRPr>
            </a:p>
          </p:txBody>
        </p:sp>
        <p:sp>
          <p:nvSpPr>
            <p:cNvPr id="7203" name="Text Box 50"/>
            <p:cNvSpPr txBox="1">
              <a:spLocks noChangeArrowheads="1"/>
            </p:cNvSpPr>
            <p:nvPr/>
          </p:nvSpPr>
          <p:spPr bwMode="auto">
            <a:xfrm>
              <a:off x="3943" y="892"/>
              <a:ext cx="329" cy="251"/>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p>
          </p:txBody>
        </p:sp>
        <p:sp>
          <p:nvSpPr>
            <p:cNvPr id="7204" name="Text Box 51"/>
            <p:cNvSpPr txBox="1">
              <a:spLocks noChangeArrowheads="1"/>
            </p:cNvSpPr>
            <p:nvPr/>
          </p:nvSpPr>
          <p:spPr bwMode="auto">
            <a:xfrm rot="5400000">
              <a:off x="4067" y="827"/>
              <a:ext cx="188" cy="223"/>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a:r>
                <a:rPr kumimoji="0" lang="en-US" altLang="zh-CN" sz="2400" i="0">
                  <a:sym typeface="Symbol" panose="05050102010706020507" charset="0"/>
                </a:rPr>
                <a:t></a:t>
              </a:r>
              <a:endParaRPr kumimoji="0" lang="en-US" altLang="zh-CN" sz="2400" i="0"/>
            </a:p>
          </p:txBody>
        </p:sp>
        <p:sp>
          <p:nvSpPr>
            <p:cNvPr id="7205" name="Oval 52"/>
            <p:cNvSpPr>
              <a:spLocks noChangeArrowheads="1"/>
            </p:cNvSpPr>
            <p:nvPr/>
          </p:nvSpPr>
          <p:spPr bwMode="auto">
            <a:xfrm>
              <a:off x="3600" y="1026"/>
              <a:ext cx="54" cy="54"/>
            </a:xfrm>
            <a:prstGeom prst="ellipse">
              <a:avLst/>
            </a:prstGeom>
            <a:noFill/>
            <a:ln w="38100">
              <a:solidFill>
                <a:srgbClr val="000000"/>
              </a:solidFill>
              <a:round/>
            </a:ln>
          </p:spPr>
          <p:txBody>
            <a:bodyPr wrap="none" anchor="ctr"/>
            <a:lstStyle/>
            <a:p>
              <a:endParaRPr lang="zh-CN" altLang="en-US" b="1">
                <a:latin typeface="Times New Roman" panose="02020603050405020304" charset="0"/>
              </a:endParaRPr>
            </a:p>
          </p:txBody>
        </p:sp>
        <p:sp>
          <p:nvSpPr>
            <p:cNvPr id="7206" name="Oval 53"/>
            <p:cNvSpPr>
              <a:spLocks noChangeArrowheads="1"/>
            </p:cNvSpPr>
            <p:nvPr/>
          </p:nvSpPr>
          <p:spPr bwMode="auto">
            <a:xfrm>
              <a:off x="3600" y="1242"/>
              <a:ext cx="54" cy="54"/>
            </a:xfrm>
            <a:prstGeom prst="ellipse">
              <a:avLst/>
            </a:prstGeom>
            <a:noFill/>
            <a:ln w="38100">
              <a:solidFill>
                <a:srgbClr val="000000"/>
              </a:solidFill>
              <a:round/>
            </a:ln>
          </p:spPr>
          <p:txBody>
            <a:bodyPr wrap="none" anchor="ctr"/>
            <a:lstStyle/>
            <a:p>
              <a:endParaRPr lang="zh-CN" altLang="en-US" b="1">
                <a:latin typeface="Times New Roman" panose="02020603050405020304" charset="0"/>
              </a:endParaRPr>
            </a:p>
          </p:txBody>
        </p:sp>
        <p:sp>
          <p:nvSpPr>
            <p:cNvPr id="7207" name="Oval 54"/>
            <p:cNvSpPr>
              <a:spLocks noChangeArrowheads="1"/>
            </p:cNvSpPr>
            <p:nvPr/>
          </p:nvSpPr>
          <p:spPr bwMode="auto">
            <a:xfrm>
              <a:off x="4698" y="1092"/>
              <a:ext cx="54" cy="54"/>
            </a:xfrm>
            <a:prstGeom prst="ellipse">
              <a:avLst/>
            </a:prstGeom>
            <a:noFill/>
            <a:ln w="38100">
              <a:solidFill>
                <a:srgbClr val="000000"/>
              </a:solidFill>
              <a:round/>
            </a:ln>
          </p:spPr>
          <p:txBody>
            <a:bodyPr wrap="none" anchor="ctr"/>
            <a:lstStyle/>
            <a:p>
              <a:endParaRPr lang="zh-CN" altLang="en-US" b="1">
                <a:latin typeface="Times New Roman" panose="02020603050405020304" charset="0"/>
              </a:endParaRPr>
            </a:p>
          </p:txBody>
        </p:sp>
      </p:grpSp>
      <p:sp>
        <p:nvSpPr>
          <p:cNvPr id="57399" name="AutoShape 55" descr="40%"/>
          <p:cNvSpPr>
            <a:spLocks noChangeArrowheads="1"/>
          </p:cNvSpPr>
          <p:nvPr/>
        </p:nvSpPr>
        <p:spPr bwMode="auto">
          <a:xfrm>
            <a:off x="2819400" y="4951413"/>
            <a:ext cx="1447800" cy="609600"/>
          </a:xfrm>
          <a:prstGeom prst="wedgeRoundRectCallout">
            <a:avLst>
              <a:gd name="adj1" fmla="val -114472"/>
              <a:gd name="adj2" fmla="val 85940"/>
              <a:gd name="adj3" fmla="val 16667"/>
            </a:avLst>
          </a:prstGeom>
          <a:noFill/>
          <a:ln w="28575">
            <a:solidFill>
              <a:srgbClr val="008000"/>
            </a:solidFill>
            <a:miter lim="800000"/>
          </a:ln>
        </p:spPr>
        <p:txBody>
          <a:bodyPr wrap="none" anchor="ctr"/>
          <a:lstStyle/>
          <a:p>
            <a:pPr algn="ctr" eaLnBrk="0" hangingPunct="0">
              <a:spcBef>
                <a:spcPct val="50000"/>
              </a:spcBef>
            </a:pPr>
            <a:r>
              <a:rPr lang="zh-CN" altLang="en-US" sz="2800" b="1" i="0">
                <a:solidFill>
                  <a:srgbClr val="FF3300"/>
                </a:solidFill>
                <a:latin typeface="Times New Roman" panose="02020603050405020304" charset="0"/>
              </a:rPr>
              <a:t>饱和区</a:t>
            </a:r>
          </a:p>
        </p:txBody>
      </p:sp>
      <p:sp>
        <p:nvSpPr>
          <p:cNvPr id="57400" name="Text Box 56"/>
          <p:cNvSpPr txBox="1">
            <a:spLocks noChangeArrowheads="1"/>
          </p:cNvSpPr>
          <p:nvPr/>
        </p:nvSpPr>
        <p:spPr bwMode="auto">
          <a:xfrm>
            <a:off x="2362200" y="4708525"/>
            <a:ext cx="520036" cy="400110"/>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a:t> 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wipe(left)">
                                      <p:cBhvr>
                                        <p:cTn id="22" dur="500"/>
                                        <p:tgtEl>
                                          <p:spTgt spid="5734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574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out)">
                                      <p:cBhvr>
                                        <p:cTn id="35" dur="500"/>
                                        <p:tgtEl>
                                          <p:spTgt spid="6"/>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right)">
                                      <p:cBhvr>
                                        <p:cTn id="39" dur="500"/>
                                        <p:tgtEl>
                                          <p:spTgt spid="3"/>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7376"/>
                                        </p:tgtEl>
                                        <p:attrNameLst>
                                          <p:attrName>style.visibility</p:attrName>
                                        </p:attrNameLst>
                                      </p:cBhvr>
                                      <p:to>
                                        <p:strVal val="visible"/>
                                      </p:to>
                                    </p:set>
                                    <p:animEffect transition="in" filter="wipe(left)">
                                      <p:cBhvr>
                                        <p:cTn id="48" dur="500"/>
                                        <p:tgtEl>
                                          <p:spTgt spid="57376"/>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arn(outVertical)">
                                      <p:cBhvr>
                                        <p:cTn id="53" dur="500"/>
                                        <p:tgtEl>
                                          <p:spTgt spid="2"/>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7377"/>
                                        </p:tgtEl>
                                        <p:attrNameLst>
                                          <p:attrName>style.visibility</p:attrName>
                                        </p:attrNameLst>
                                      </p:cBhvr>
                                      <p:to>
                                        <p:strVal val="visible"/>
                                      </p:to>
                                    </p:set>
                                    <p:animEffect transition="in" filter="wipe(left)">
                                      <p:cBhvr>
                                        <p:cTn id="57" dur="500"/>
                                        <p:tgtEl>
                                          <p:spTgt spid="573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7375"/>
                                        </p:tgtEl>
                                        <p:attrNameLst>
                                          <p:attrName>style.visibility</p:attrName>
                                        </p:attrNameLst>
                                      </p:cBhvr>
                                      <p:to>
                                        <p:strVal val="visible"/>
                                      </p:to>
                                    </p:set>
                                    <p:animEffect transition="in" filter="wipe(up)">
                                      <p:cBhvr>
                                        <p:cTn id="62" dur="500"/>
                                        <p:tgtEl>
                                          <p:spTgt spid="5737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350"/>
                                        </p:tgtEl>
                                        <p:attrNameLst>
                                          <p:attrName>style.visibility</p:attrName>
                                        </p:attrNameLst>
                                      </p:cBhvr>
                                      <p:to>
                                        <p:strVal val="visible"/>
                                      </p:to>
                                    </p:set>
                                    <p:animEffect transition="in" filter="wipe(left)">
                                      <p:cBhvr>
                                        <p:cTn id="67" dur="500"/>
                                        <p:tgtEl>
                                          <p:spTgt spid="573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7399"/>
                                        </p:tgtEl>
                                        <p:attrNameLst>
                                          <p:attrName>style.visibility</p:attrName>
                                        </p:attrNameLst>
                                      </p:cBhvr>
                                      <p:to>
                                        <p:strVal val="visible"/>
                                      </p:to>
                                    </p:set>
                                    <p:animEffect transition="in" filter="wipe(up)">
                                      <p:cBhvr>
                                        <p:cTn id="72" dur="500"/>
                                        <p:tgtEl>
                                          <p:spTgt spid="5739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7351"/>
                                        </p:tgtEl>
                                        <p:attrNameLst>
                                          <p:attrName>style.visibility</p:attrName>
                                        </p:attrNameLst>
                                      </p:cBhvr>
                                      <p:to>
                                        <p:strVal val="visible"/>
                                      </p:to>
                                    </p:set>
                                    <p:animEffect transition="in" filter="wipe(left)">
                                      <p:cBhvr>
                                        <p:cTn id="77"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48" grpId="0" autoUpdateAnimBg="0"/>
      <p:bldP spid="57349" grpId="0" autoUpdateAnimBg="0"/>
      <p:bldP spid="57350" grpId="0" autoUpdateAnimBg="0"/>
      <p:bldP spid="57351" grpId="0" autoUpdateAnimBg="0"/>
      <p:bldP spid="57375" grpId="0" animBg="1" autoUpdateAnimBg="0"/>
      <p:bldP spid="57376" grpId="0" animBg="1" autoUpdateAnimBg="0"/>
      <p:bldP spid="57377" grpId="0" animBg="1" autoUpdateAnimBg="0"/>
      <p:bldP spid="57399" grpId="0" animBg="1" autoUpdateAnimBg="0"/>
      <p:bldP spid="5740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bwMode="auto">
          <a:xfrm>
            <a:off x="457200" y="457200"/>
            <a:ext cx="6248400" cy="609600"/>
          </a:xfrm>
          <a:ln>
            <a:miter lim="800000"/>
          </a:ln>
        </p:spPr>
        <p:txBody>
          <a:bodyPr vert="horz" wrap="square" lIns="91440" tIns="45720" rIns="91440" bIns="45720" numCol="1" anchor="t" anchorCtr="0" compatLnSpc="1"/>
          <a:lstStyle/>
          <a:p>
            <a:pPr algn="l" eaLnBrk="1" hangingPunct="1"/>
            <a:r>
              <a:rPr lang="en-US" altLang="zh-CN"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3.  </a:t>
            </a:r>
            <a:r>
              <a:rPr lang="zh-CN" altLang="en-US" sz="2800" b="1">
                <a:solidFill>
                  <a:srgbClr val="CC0000"/>
                </a:solidFill>
                <a:effectLst>
                  <a:outerShdw blurRad="38100" dist="38100" dir="2700000" algn="tl">
                    <a:srgbClr val="DDDDDD"/>
                  </a:outerShdw>
                </a:effectLst>
                <a:latin typeface="Times New Roman" panose="02020603050405020304" charset="0"/>
                <a:ea typeface="宋体" panose="02010600030101010101" pitchFamily="2" charset="-122"/>
              </a:rPr>
              <a:t>理想运放工作在线性区的特点</a:t>
            </a:r>
          </a:p>
        </p:txBody>
      </p:sp>
      <p:sp>
        <p:nvSpPr>
          <p:cNvPr id="58371" name="Text Box 3"/>
          <p:cNvSpPr txBox="1">
            <a:spLocks noChangeArrowheads="1"/>
          </p:cNvSpPr>
          <p:nvPr/>
        </p:nvSpPr>
        <p:spPr bwMode="auto">
          <a:xfrm>
            <a:off x="3810000" y="1000125"/>
            <a:ext cx="4724400" cy="519113"/>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i="0" dirty="0">
                <a:latin typeface="Times New Roman" panose="02020603050405020304"/>
                <a:ea typeface="+mn-ea"/>
                <a:cs typeface="Times New Roman" panose="02020603050405020304"/>
                <a:sym typeface="Symbol" panose="05050102010706020507" charset="0"/>
              </a:rPr>
              <a:t>因为 </a:t>
            </a:r>
            <a:r>
              <a:rPr lang="en-US" altLang="zh-CN" sz="2800" dirty="0" err="1">
                <a:latin typeface="Times New Roman" panose="02020603050405020304"/>
                <a:ea typeface="+mn-ea"/>
                <a:cs typeface="Times New Roman" panose="02020603050405020304"/>
                <a:sym typeface="Symbol" panose="05050102010706020507" charset="0"/>
              </a:rPr>
              <a:t>u</a:t>
            </a:r>
            <a:r>
              <a:rPr lang="en-US" altLang="zh-CN" sz="2800" i="0" baseline="-25000" dirty="0" err="1">
                <a:latin typeface="Times New Roman" panose="02020603050405020304"/>
                <a:ea typeface="+mn-ea"/>
                <a:cs typeface="Times New Roman" panose="02020603050405020304"/>
                <a:sym typeface="Symbol" panose="05050102010706020507" charset="0"/>
              </a:rPr>
              <a:t>o</a:t>
            </a:r>
            <a:r>
              <a:rPr lang="en-US" altLang="zh-CN" sz="2800" dirty="0">
                <a:latin typeface="Times New Roman" panose="02020603050405020304"/>
                <a:ea typeface="+mn-ea"/>
                <a:cs typeface="Times New Roman" panose="02020603050405020304"/>
                <a:sym typeface="Symbol" panose="05050102010706020507" charset="0"/>
              </a:rPr>
              <a:t> </a:t>
            </a:r>
            <a:r>
              <a:rPr lang="en-US" altLang="zh-CN" sz="2800" i="0" dirty="0">
                <a:latin typeface="Times New Roman" panose="02020603050405020304"/>
                <a:ea typeface="+mn-ea"/>
                <a:cs typeface="Times New Roman" panose="02020603050405020304"/>
                <a:sym typeface="Symbol" panose="05050102010706020507" charset="0"/>
              </a:rPr>
              <a:t>=</a:t>
            </a:r>
            <a:r>
              <a:rPr lang="en-US" altLang="zh-CN" sz="2800" dirty="0">
                <a:latin typeface="Times New Roman" panose="02020603050405020304"/>
                <a:ea typeface="+mn-ea"/>
                <a:cs typeface="Times New Roman" panose="02020603050405020304"/>
                <a:sym typeface="Symbol" panose="05050102010706020507" charset="0"/>
              </a:rPr>
              <a:t> </a:t>
            </a:r>
            <a:r>
              <a:rPr lang="en-US" altLang="zh-CN" sz="2800" dirty="0" err="1">
                <a:latin typeface="Times New Roman" panose="02020603050405020304"/>
                <a:ea typeface="+mn-ea"/>
                <a:cs typeface="Times New Roman" panose="02020603050405020304"/>
                <a:sym typeface="Symbol" panose="05050102010706020507" charset="0"/>
              </a:rPr>
              <a:t>A</a:t>
            </a:r>
            <a:r>
              <a:rPr lang="en-US" altLang="zh-CN" sz="2800" baseline="-25000" dirty="0" err="1">
                <a:latin typeface="Times New Roman" panose="02020603050405020304"/>
                <a:ea typeface="+mn-ea"/>
                <a:cs typeface="Times New Roman" panose="02020603050405020304"/>
                <a:sym typeface="Symbol" panose="05050102010706020507" charset="0"/>
              </a:rPr>
              <a:t>u</a:t>
            </a:r>
            <a:r>
              <a:rPr lang="en-US" altLang="zh-CN" sz="2800" i="0" baseline="-25000" dirty="0" err="1">
                <a:latin typeface="Times New Roman" panose="02020603050405020304"/>
                <a:ea typeface="+mn-ea"/>
                <a:cs typeface="Times New Roman" panose="02020603050405020304"/>
                <a:sym typeface="Symbol" panose="05050102010706020507" charset="0"/>
              </a:rPr>
              <a:t>o</a:t>
            </a:r>
            <a:r>
              <a:rPr lang="en-US" altLang="zh-CN" sz="2800" i="0" dirty="0">
                <a:latin typeface="Times New Roman" panose="02020603050405020304"/>
                <a:ea typeface="+mn-ea"/>
                <a:cs typeface="Times New Roman" panose="02020603050405020304"/>
                <a:sym typeface="Symbol" panose="05050102010706020507" charset="0"/>
              </a:rPr>
              <a:t>(</a:t>
            </a:r>
            <a:r>
              <a:rPr lang="en-US" altLang="zh-CN" sz="2800" dirty="0">
                <a:latin typeface="Times New Roman" panose="02020603050405020304"/>
                <a:ea typeface="+mn-ea"/>
                <a:cs typeface="Times New Roman" panose="02020603050405020304"/>
                <a:sym typeface="Symbol" panose="05050102010706020507" charset="0"/>
              </a:rPr>
              <a:t>u</a:t>
            </a:r>
            <a:r>
              <a:rPr lang="en-US" altLang="zh-CN" sz="2800" baseline="-25000" dirty="0">
                <a:latin typeface="Times New Roman" panose="02020603050405020304"/>
                <a:ea typeface="+mn-ea"/>
                <a:cs typeface="Times New Roman" panose="02020603050405020304"/>
                <a:sym typeface="Symbol" panose="05050102010706020507" charset="0"/>
              </a:rPr>
              <a:t>+</a:t>
            </a:r>
            <a:r>
              <a:rPr lang="en-US" altLang="zh-CN" sz="2800" i="0" dirty="0">
                <a:latin typeface="Times New Roman" panose="02020603050405020304"/>
                <a:ea typeface="+mn-ea"/>
                <a:cs typeface="Times New Roman" panose="02020603050405020304"/>
                <a:sym typeface="Symbol" panose="05050102010706020507" charset="0"/>
              </a:rPr>
              <a:t>– </a:t>
            </a:r>
            <a:r>
              <a:rPr lang="en-US" altLang="zh-CN" sz="2800" dirty="0">
                <a:latin typeface="Times New Roman" panose="02020603050405020304"/>
                <a:ea typeface="+mn-ea"/>
                <a:cs typeface="Times New Roman" panose="02020603050405020304"/>
                <a:sym typeface="Symbol" panose="05050102010706020507" charset="0"/>
              </a:rPr>
              <a:t>u</a:t>
            </a:r>
            <a:r>
              <a:rPr lang="en-US" altLang="zh-CN" sz="2800" i="0" baseline="-25000" dirty="0">
                <a:latin typeface="Times New Roman" panose="02020603050405020304"/>
                <a:ea typeface="+mn-ea"/>
                <a:cs typeface="Times New Roman" panose="02020603050405020304"/>
                <a:sym typeface="Symbol" panose="05050102010706020507" charset="0"/>
              </a:rPr>
              <a:t>–</a:t>
            </a:r>
            <a:r>
              <a:rPr lang="en-US" altLang="zh-CN" sz="2800" baseline="-25000" dirty="0">
                <a:latin typeface="Times New Roman" panose="02020603050405020304"/>
                <a:ea typeface="+mn-ea"/>
                <a:cs typeface="Times New Roman" panose="02020603050405020304"/>
                <a:sym typeface="Symbol" panose="05050102010706020507" charset="0"/>
              </a:rPr>
              <a:t> </a:t>
            </a:r>
            <a:r>
              <a:rPr lang="en-US" altLang="zh-CN" sz="2800" i="0" dirty="0">
                <a:latin typeface="Times New Roman" panose="02020603050405020304"/>
                <a:ea typeface="+mn-ea"/>
                <a:cs typeface="Times New Roman" panose="02020603050405020304"/>
                <a:sym typeface="Symbol" panose="05050102010706020507" charset="0"/>
              </a:rPr>
              <a:t>)</a:t>
            </a:r>
          </a:p>
        </p:txBody>
      </p:sp>
      <p:sp>
        <p:nvSpPr>
          <p:cNvPr id="58372" name="Text Box 4" descr="40%"/>
          <p:cNvSpPr txBox="1">
            <a:spLocks noChangeArrowheads="1"/>
          </p:cNvSpPr>
          <p:nvPr/>
        </p:nvSpPr>
        <p:spPr bwMode="auto">
          <a:xfrm>
            <a:off x="3733800" y="1711325"/>
            <a:ext cx="4876800" cy="954107"/>
          </a:xfrm>
          <a:prstGeom prst="rect">
            <a:avLst/>
          </a:prstGeom>
          <a:pattFill prst="pct40">
            <a:fgClr>
              <a:srgbClr val="FFFF00"/>
            </a:fgClr>
            <a:bgClr>
              <a:srgbClr val="FFFFFF"/>
            </a:bgClr>
          </a:pattFill>
          <a:ln>
            <a:noFill/>
          </a:ln>
        </p:spPr>
        <p:txBody>
          <a:bodyPr wrap="squar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zh-CN" altLang="en-US" sz="2800" i="0" dirty="0">
                <a:solidFill>
                  <a:srgbClr val="131C9E"/>
                </a:solidFill>
                <a:latin typeface="Times New Roman" panose="02020603050405020304"/>
                <a:ea typeface="+mn-ea"/>
                <a:cs typeface="Times New Roman" panose="02020603050405020304"/>
                <a:sym typeface="Symbol" panose="05050102010706020507" charset="0"/>
              </a:rPr>
              <a:t>所以</a:t>
            </a:r>
            <a:r>
              <a:rPr lang="en-US" altLang="zh-CN" sz="2800" i="0" dirty="0">
                <a:solidFill>
                  <a:srgbClr val="131C9E"/>
                </a:solidFill>
                <a:latin typeface="Times New Roman" panose="02020603050405020304"/>
                <a:ea typeface="+mn-ea"/>
                <a:cs typeface="Times New Roman" panose="02020603050405020304"/>
                <a:sym typeface="Symbol" panose="05050102010706020507" charset="0"/>
              </a:rPr>
              <a:t>(</a:t>
            </a:r>
            <a:r>
              <a:rPr lang="en-US" altLang="zh-CN" sz="2800" i="0" dirty="0">
                <a:solidFill>
                  <a:srgbClr val="131C9E"/>
                </a:solidFill>
                <a:latin typeface="Times New Roman" panose="02020603050405020304"/>
                <a:ea typeface="+mn-ea"/>
                <a:cs typeface="Times New Roman" panose="02020603050405020304"/>
              </a:rPr>
              <a:t>1) </a:t>
            </a:r>
            <a:r>
              <a:rPr lang="zh-CN" altLang="en-US" sz="2800" i="0" dirty="0" smtClean="0">
                <a:solidFill>
                  <a:srgbClr val="131C9E"/>
                </a:solidFill>
                <a:latin typeface="Times New Roman" panose="02020603050405020304"/>
                <a:ea typeface="+mn-ea"/>
                <a:cs typeface="Times New Roman" panose="02020603050405020304"/>
              </a:rPr>
              <a:t>差模输入电压约等于</a:t>
            </a:r>
            <a:r>
              <a:rPr lang="en-US" altLang="zh-CN" sz="2800" i="0" dirty="0" smtClean="0">
                <a:solidFill>
                  <a:srgbClr val="131C9E"/>
                </a:solidFill>
                <a:latin typeface="Times New Roman" panose="02020603050405020304"/>
                <a:ea typeface="+mn-ea"/>
                <a:cs typeface="Times New Roman" panose="02020603050405020304"/>
              </a:rPr>
              <a:t>0      </a:t>
            </a:r>
            <a:r>
              <a:rPr lang="zh-CN" altLang="en-US" sz="2800" i="0" dirty="0" smtClean="0">
                <a:solidFill>
                  <a:srgbClr val="FF3300"/>
                </a:solidFill>
                <a:latin typeface="Times New Roman" panose="02020603050405020304"/>
                <a:ea typeface="+mn-ea"/>
                <a:cs typeface="Times New Roman" panose="02020603050405020304"/>
              </a:rPr>
              <a:t>即 </a:t>
            </a:r>
            <a:r>
              <a:rPr lang="en-US" altLang="zh-CN" sz="2800" dirty="0">
                <a:solidFill>
                  <a:srgbClr val="FF3300"/>
                </a:solidFill>
                <a:latin typeface="Times New Roman" panose="02020603050405020304"/>
                <a:ea typeface="+mn-ea"/>
                <a:cs typeface="Times New Roman" panose="02020603050405020304"/>
                <a:sym typeface="Symbol" panose="05050102010706020507" charset="0"/>
              </a:rPr>
              <a:t>u</a:t>
            </a:r>
            <a:r>
              <a:rPr lang="en-US" altLang="zh-CN" sz="2800" baseline="-25000" dirty="0">
                <a:solidFill>
                  <a:srgbClr val="FF3300"/>
                </a:solidFill>
                <a:latin typeface="Times New Roman" panose="02020603050405020304"/>
                <a:ea typeface="+mn-ea"/>
                <a:cs typeface="Times New Roman" panose="02020603050405020304"/>
                <a:sym typeface="Symbol" panose="05050102010706020507" charset="0"/>
              </a:rPr>
              <a:t>+</a:t>
            </a:r>
            <a:r>
              <a:rPr lang="en-US" altLang="zh-CN" sz="2800" dirty="0">
                <a:solidFill>
                  <a:srgbClr val="FF3300"/>
                </a:solidFill>
                <a:latin typeface="Times New Roman" panose="02020603050405020304"/>
                <a:ea typeface="+mn-ea"/>
                <a:cs typeface="Times New Roman" panose="02020603050405020304"/>
                <a:sym typeface="Symbol" panose="05050102010706020507" charset="0"/>
              </a:rPr>
              <a:t>= u</a:t>
            </a:r>
            <a:r>
              <a:rPr lang="en-US" altLang="zh-CN" sz="2800" baseline="-25000" dirty="0">
                <a:solidFill>
                  <a:srgbClr val="FF3300"/>
                </a:solidFill>
                <a:latin typeface="Times New Roman" panose="02020603050405020304"/>
                <a:ea typeface="+mn-ea"/>
                <a:cs typeface="Times New Roman" panose="02020603050405020304"/>
                <a:sym typeface="Symbol" panose="05050102010706020507" charset="0"/>
              </a:rPr>
              <a:t>–</a:t>
            </a:r>
            <a:r>
              <a:rPr lang="en-US" altLang="zh-CN" sz="2800" i="0" baseline="-25000" dirty="0">
                <a:solidFill>
                  <a:srgbClr val="FF3300"/>
                </a:solidFill>
                <a:latin typeface="Times New Roman" panose="02020603050405020304"/>
                <a:ea typeface="+mn-ea"/>
                <a:cs typeface="Times New Roman" panose="02020603050405020304"/>
                <a:sym typeface="Symbol" panose="05050102010706020507" charset="0"/>
              </a:rPr>
              <a:t>  </a:t>
            </a:r>
            <a:r>
              <a:rPr lang="en-US" altLang="zh-CN" sz="2800" i="0" dirty="0">
                <a:solidFill>
                  <a:srgbClr val="FF3300"/>
                </a:solidFill>
                <a:latin typeface="Times New Roman" panose="02020603050405020304"/>
                <a:ea typeface="+mn-ea"/>
                <a:cs typeface="Times New Roman" panose="02020603050405020304"/>
                <a:sym typeface="Symbol" panose="05050102010706020507" charset="0"/>
              </a:rPr>
              <a:t>,</a:t>
            </a:r>
            <a:r>
              <a:rPr lang="zh-CN" altLang="en-US" sz="2800" i="0" dirty="0">
                <a:solidFill>
                  <a:srgbClr val="FF3300"/>
                </a:solidFill>
                <a:latin typeface="Times New Roman" panose="02020603050405020304"/>
                <a:ea typeface="+mn-ea"/>
                <a:cs typeface="Times New Roman" panose="02020603050405020304"/>
                <a:sym typeface="Symbol" panose="05050102010706020507" charset="0"/>
              </a:rPr>
              <a:t>称“虚短”</a:t>
            </a:r>
            <a:endParaRPr lang="zh-CN" altLang="en-US" sz="2800" i="0" dirty="0">
              <a:solidFill>
                <a:srgbClr val="FF3300"/>
              </a:solidFill>
              <a:latin typeface="Times New Roman" panose="02020603050405020304"/>
              <a:ea typeface="+mn-ea"/>
              <a:cs typeface="Times New Roman" panose="02020603050405020304"/>
            </a:endParaRPr>
          </a:p>
        </p:txBody>
      </p:sp>
      <p:sp>
        <p:nvSpPr>
          <p:cNvPr id="58373" name="Text Box 5" descr="40%"/>
          <p:cNvSpPr txBox="1">
            <a:spLocks noChangeArrowheads="1"/>
          </p:cNvSpPr>
          <p:nvPr/>
        </p:nvSpPr>
        <p:spPr bwMode="auto">
          <a:xfrm>
            <a:off x="3810000" y="2909255"/>
            <a:ext cx="4800600" cy="1031875"/>
          </a:xfrm>
          <a:prstGeom prst="rect">
            <a:avLst/>
          </a:prstGeom>
          <a:pattFill prst="pct40">
            <a:fgClr>
              <a:srgbClr val="00FF00"/>
            </a:fgClr>
            <a:bgClr>
              <a:srgbClr val="FFFFFF"/>
            </a:bgClr>
          </a:patt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2800" i="0" dirty="0">
                <a:solidFill>
                  <a:schemeClr val="accent2"/>
                </a:solidFill>
              </a:rPr>
              <a:t>    </a:t>
            </a:r>
            <a:r>
              <a:rPr lang="en-US" altLang="zh-CN" sz="2800" i="0" dirty="0">
                <a:solidFill>
                  <a:srgbClr val="131C9E"/>
                </a:solidFill>
              </a:rPr>
              <a:t>   (2) </a:t>
            </a:r>
            <a:r>
              <a:rPr lang="zh-CN" altLang="en-US" sz="2800" i="0" dirty="0">
                <a:solidFill>
                  <a:srgbClr val="131C9E"/>
                </a:solidFill>
              </a:rPr>
              <a:t>输入电流约等于 </a:t>
            </a:r>
            <a:r>
              <a:rPr lang="en-US" altLang="zh-CN" sz="2800" i="0" dirty="0">
                <a:solidFill>
                  <a:srgbClr val="131C9E"/>
                </a:solidFill>
              </a:rPr>
              <a:t>0</a:t>
            </a:r>
          </a:p>
          <a:p>
            <a:pPr eaLnBrk="1" hangingPunct="1">
              <a:spcBef>
                <a:spcPct val="20000"/>
              </a:spcBef>
            </a:pPr>
            <a:r>
              <a:rPr lang="en-US" altLang="zh-CN" sz="2800" i="0" dirty="0">
                <a:solidFill>
                  <a:schemeClr val="accent2"/>
                </a:solidFill>
              </a:rPr>
              <a:t>       </a:t>
            </a:r>
            <a:r>
              <a:rPr lang="zh-CN" altLang="en-US" sz="2800" i="0" dirty="0">
                <a:solidFill>
                  <a:srgbClr val="FF3300"/>
                </a:solidFill>
              </a:rPr>
              <a:t>即 </a:t>
            </a:r>
            <a:r>
              <a:rPr lang="en-US" altLang="zh-CN" sz="2800" dirty="0" err="1">
                <a:solidFill>
                  <a:srgbClr val="FF3300"/>
                </a:solidFill>
                <a:ea typeface="创艺繁标宋" charset="0"/>
                <a:cs typeface="创艺繁标宋" charset="0"/>
                <a:sym typeface="Symbol" panose="05050102010706020507" charset="0"/>
              </a:rPr>
              <a:t>i</a:t>
            </a:r>
            <a:r>
              <a:rPr lang="en-US" altLang="zh-CN" sz="2800" baseline="-25000" dirty="0">
                <a:solidFill>
                  <a:srgbClr val="FF3300"/>
                </a:solidFill>
                <a:ea typeface="创艺繁标宋" charset="0"/>
                <a:cs typeface="创艺繁标宋" charset="0"/>
                <a:sym typeface="Symbol" panose="05050102010706020507" charset="0"/>
              </a:rPr>
              <a:t>+</a:t>
            </a:r>
            <a:r>
              <a:rPr lang="en-US" altLang="zh-CN" sz="2800" dirty="0">
                <a:solidFill>
                  <a:srgbClr val="FF3300"/>
                </a:solidFill>
                <a:ea typeface="创艺繁标宋" charset="0"/>
                <a:cs typeface="创艺繁标宋" charset="0"/>
                <a:sym typeface="Symbol" panose="05050102010706020507" charset="0"/>
              </a:rPr>
              <a:t>= </a:t>
            </a:r>
            <a:r>
              <a:rPr lang="en-US" altLang="zh-CN" sz="2800" dirty="0" err="1">
                <a:solidFill>
                  <a:srgbClr val="FF3300"/>
                </a:solidFill>
                <a:ea typeface="创艺繁标宋" charset="0"/>
                <a:cs typeface="创艺繁标宋" charset="0"/>
                <a:sym typeface="Symbol" panose="05050102010706020507" charset="0"/>
              </a:rPr>
              <a:t>i</a:t>
            </a:r>
            <a:r>
              <a:rPr lang="en-US" altLang="zh-CN" sz="2800" i="0" baseline="-25000" dirty="0">
                <a:solidFill>
                  <a:srgbClr val="FF3300"/>
                </a:solidFill>
                <a:ea typeface="创艺繁标宋" charset="0"/>
                <a:cs typeface="创艺繁标宋" charset="0"/>
                <a:sym typeface="Symbol" panose="05050102010706020507" charset="0"/>
              </a:rPr>
              <a:t>– </a:t>
            </a:r>
            <a:r>
              <a:rPr lang="en-US" altLang="zh-CN" sz="2800" i="0" dirty="0">
                <a:solidFill>
                  <a:srgbClr val="FF3300"/>
                </a:solidFill>
                <a:ea typeface="创艺繁标宋" charset="0"/>
                <a:cs typeface="创艺繁标宋" charset="0"/>
                <a:sym typeface="Symbol" panose="05050102010706020507" charset="0"/>
              </a:rPr>
              <a:t> 0 ,</a:t>
            </a:r>
            <a:r>
              <a:rPr lang="zh-CN" altLang="en-US" sz="2800" i="0" dirty="0">
                <a:solidFill>
                  <a:srgbClr val="FF3300"/>
                </a:solidFill>
                <a:sym typeface="Symbol" panose="05050102010706020507" charset="0"/>
              </a:rPr>
              <a:t>称“虚断”</a:t>
            </a:r>
            <a:r>
              <a:rPr lang="zh-CN" altLang="en-US" sz="2800" b="0" i="0" dirty="0">
                <a:solidFill>
                  <a:schemeClr val="accent2"/>
                </a:solidFill>
                <a:sym typeface="Symbol" panose="05050102010706020507" charset="0"/>
              </a:rPr>
              <a:t> </a:t>
            </a:r>
          </a:p>
        </p:txBody>
      </p:sp>
      <p:sp>
        <p:nvSpPr>
          <p:cNvPr id="8198" name="Rectangle 6"/>
          <p:cNvSpPr>
            <a:spLocks noChangeArrowheads="1"/>
          </p:cNvSpPr>
          <p:nvPr/>
        </p:nvSpPr>
        <p:spPr bwMode="auto">
          <a:xfrm>
            <a:off x="762000" y="2819400"/>
            <a:ext cx="3200400" cy="519113"/>
          </a:xfrm>
          <a:prstGeom prst="rect">
            <a:avLst/>
          </a:prstGeom>
          <a:noFill/>
          <a:ln>
            <a:noFill/>
          </a:ln>
        </p:spPr>
        <p:txBody>
          <a:bodyPr>
            <a:spAutoFit/>
          </a:bodyPr>
          <a:lstStyle/>
          <a:p>
            <a:r>
              <a:rPr lang="zh-CN" altLang="en-US" sz="2800" b="1" i="0" dirty="0">
                <a:latin typeface="Times New Roman" panose="02020603050405020304" charset="0"/>
              </a:rPr>
              <a:t>电压传输特性</a:t>
            </a:r>
          </a:p>
        </p:txBody>
      </p:sp>
      <p:sp>
        <p:nvSpPr>
          <p:cNvPr id="58375" name="AutoShape 7" descr="20%"/>
          <p:cNvSpPr>
            <a:spLocks noChangeArrowheads="1"/>
          </p:cNvSpPr>
          <p:nvPr/>
        </p:nvSpPr>
        <p:spPr bwMode="auto">
          <a:xfrm>
            <a:off x="4572000" y="3886200"/>
            <a:ext cx="4038600" cy="2743200"/>
          </a:xfrm>
          <a:prstGeom prst="horizontalScroll">
            <a:avLst>
              <a:gd name="adj" fmla="val 12500"/>
            </a:avLst>
          </a:prstGeom>
          <a:pattFill prst="pct20">
            <a:fgClr>
              <a:srgbClr val="00CC99"/>
            </a:fgClr>
            <a:bgClr>
              <a:srgbClr val="FFFFFF"/>
            </a:bgClr>
          </a:pattFill>
          <a:ln w="38100">
            <a:solidFill>
              <a:srgbClr val="339933"/>
            </a:solidFill>
            <a:round/>
          </a:ln>
        </p:spPr>
        <p:txBody>
          <a:bodyPr wrap="none" anchor="ctr"/>
          <a:lstStyle/>
          <a:p>
            <a:pPr eaLnBrk="0" hangingPunct="0"/>
            <a:r>
              <a:rPr lang="en-US" altLang="zh-CN" sz="2800" b="1" dirty="0">
                <a:solidFill>
                  <a:srgbClr val="000099"/>
                </a:solidFill>
                <a:latin typeface="Times New Roman" panose="02020603050405020304"/>
                <a:ea typeface="楷体_GB2312" charset="0"/>
                <a:cs typeface="Times New Roman" panose="02020603050405020304"/>
              </a:rPr>
              <a:t>      </a:t>
            </a:r>
            <a:r>
              <a:rPr lang="en-US" altLang="zh-CN" sz="2800" b="1" dirty="0" err="1">
                <a:solidFill>
                  <a:srgbClr val="000099"/>
                </a:solidFill>
                <a:latin typeface="Times New Roman" panose="02020603050405020304"/>
                <a:cs typeface="Times New Roman" panose="02020603050405020304"/>
              </a:rPr>
              <a:t>A</a:t>
            </a:r>
            <a:r>
              <a:rPr lang="en-US" altLang="zh-CN" sz="2800" b="1" baseline="-25000" dirty="0" err="1">
                <a:solidFill>
                  <a:srgbClr val="000099"/>
                </a:solidFill>
                <a:latin typeface="Times New Roman" panose="02020603050405020304"/>
                <a:cs typeface="Times New Roman" panose="02020603050405020304"/>
              </a:rPr>
              <a:t>u</a:t>
            </a:r>
            <a:r>
              <a:rPr lang="en-US" altLang="zh-CN" sz="2800" b="1" i="0" baseline="-25000" dirty="0" err="1">
                <a:solidFill>
                  <a:srgbClr val="000099"/>
                </a:solidFill>
                <a:latin typeface="Times New Roman" panose="02020603050405020304"/>
                <a:cs typeface="Times New Roman" panose="02020603050405020304"/>
              </a:rPr>
              <a:t>o</a:t>
            </a:r>
            <a:r>
              <a:rPr lang="zh-CN" sz="2800" b="1" i="0" dirty="0">
                <a:solidFill>
                  <a:srgbClr val="000099"/>
                </a:solidFill>
                <a:latin typeface="Times New Roman" panose="02020603050405020304"/>
                <a:cs typeface="Times New Roman" panose="02020603050405020304"/>
              </a:rPr>
              <a:t>越大，运放的</a:t>
            </a:r>
          </a:p>
          <a:p>
            <a:pPr eaLnBrk="0" hangingPunct="0"/>
            <a:r>
              <a:rPr lang="zh-CN" sz="2800" b="1" i="0" dirty="0">
                <a:solidFill>
                  <a:srgbClr val="000099"/>
                </a:solidFill>
                <a:latin typeface="Times New Roman" panose="02020603050405020304"/>
                <a:cs typeface="Times New Roman" panose="02020603050405020304"/>
              </a:rPr>
              <a:t>  线性范围越小，必</a:t>
            </a:r>
          </a:p>
          <a:p>
            <a:pPr eaLnBrk="0" hangingPunct="0"/>
            <a:r>
              <a:rPr lang="zh-CN" sz="2800" b="1" i="0" dirty="0">
                <a:solidFill>
                  <a:srgbClr val="000099"/>
                </a:solidFill>
                <a:latin typeface="Times New Roman" panose="02020603050405020304"/>
                <a:cs typeface="Times New Roman" panose="02020603050405020304"/>
              </a:rPr>
              <a:t>  须加负反馈才能使</a:t>
            </a:r>
          </a:p>
          <a:p>
            <a:pPr eaLnBrk="0" hangingPunct="0"/>
            <a:r>
              <a:rPr lang="zh-CN" sz="2800" b="1" i="0" dirty="0">
                <a:solidFill>
                  <a:srgbClr val="000099"/>
                </a:solidFill>
                <a:latin typeface="Times New Roman" panose="02020603050405020304"/>
                <a:cs typeface="Times New Roman" panose="02020603050405020304"/>
              </a:rPr>
              <a:t>  其工作于线性区。</a:t>
            </a:r>
            <a:endParaRPr lang="zh-CN" altLang="en-US" sz="2800" b="1" i="0" dirty="0">
              <a:solidFill>
                <a:srgbClr val="000099"/>
              </a:solidFill>
              <a:latin typeface="Times New Roman" panose="02020603050405020304"/>
              <a:cs typeface="Times New Roman" panose="02020603050405020304"/>
            </a:endParaRPr>
          </a:p>
        </p:txBody>
      </p:sp>
      <p:grpSp>
        <p:nvGrpSpPr>
          <p:cNvPr id="8200" name="Group 11"/>
          <p:cNvGrpSpPr/>
          <p:nvPr/>
        </p:nvGrpSpPr>
        <p:grpSpPr bwMode="auto">
          <a:xfrm>
            <a:off x="457200" y="1066800"/>
            <a:ext cx="3200400" cy="1524000"/>
            <a:chOff x="96" y="720"/>
            <a:chExt cx="2016" cy="960"/>
          </a:xfrm>
        </p:grpSpPr>
        <p:sp>
          <p:nvSpPr>
            <p:cNvPr id="8214" name="Rectangle 12"/>
            <p:cNvSpPr>
              <a:spLocks noChangeArrowheads="1"/>
            </p:cNvSpPr>
            <p:nvPr/>
          </p:nvSpPr>
          <p:spPr bwMode="auto">
            <a:xfrm>
              <a:off x="720" y="815"/>
              <a:ext cx="672" cy="817"/>
            </a:xfrm>
            <a:prstGeom prst="rect">
              <a:avLst/>
            </a:prstGeom>
            <a:noFill/>
            <a:ln w="38100">
              <a:solidFill>
                <a:schemeClr val="tx1"/>
              </a:solidFill>
              <a:miter lim="800000"/>
            </a:ln>
          </p:spPr>
          <p:txBody>
            <a:bodyPr wrap="none" anchor="ctr"/>
            <a:lstStyle/>
            <a:p>
              <a:endParaRPr lang="zh-CN" altLang="en-US">
                <a:latin typeface="Times New Roman" panose="02020603050405020304" charset="0"/>
              </a:endParaRPr>
            </a:p>
          </p:txBody>
        </p:sp>
        <p:sp>
          <p:nvSpPr>
            <p:cNvPr id="8215" name="Text Box 13"/>
            <p:cNvSpPr txBox="1">
              <a:spLocks noChangeArrowheads="1"/>
            </p:cNvSpPr>
            <p:nvPr/>
          </p:nvSpPr>
          <p:spPr bwMode="auto">
            <a:xfrm>
              <a:off x="751" y="1353"/>
              <a:ext cx="25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p>
          </p:txBody>
        </p:sp>
        <p:sp>
          <p:nvSpPr>
            <p:cNvPr id="8216" name="Text Box 14"/>
            <p:cNvSpPr txBox="1">
              <a:spLocks noChangeArrowheads="1"/>
            </p:cNvSpPr>
            <p:nvPr/>
          </p:nvSpPr>
          <p:spPr bwMode="auto">
            <a:xfrm>
              <a:off x="1152" y="1104"/>
              <a:ext cx="17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p>
          </p:txBody>
        </p:sp>
        <p:sp>
          <p:nvSpPr>
            <p:cNvPr id="8217" name="Text Box 15"/>
            <p:cNvSpPr txBox="1">
              <a:spLocks noChangeArrowheads="1"/>
            </p:cNvSpPr>
            <p:nvPr/>
          </p:nvSpPr>
          <p:spPr bwMode="auto">
            <a:xfrm>
              <a:off x="1019" y="769"/>
              <a:ext cx="51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a typeface="创艺简宋体" charset="0"/>
                  <a:cs typeface="创艺简宋体" charset="0"/>
                </a:rPr>
                <a:t>∞</a:t>
              </a:r>
              <a:endParaRPr lang="en-US" altLang="zh-CN" sz="2800" i="0"/>
            </a:p>
          </p:txBody>
        </p:sp>
        <p:sp>
          <p:nvSpPr>
            <p:cNvPr id="8218" name="Text Box 16"/>
            <p:cNvSpPr txBox="1">
              <a:spLocks noChangeArrowheads="1"/>
            </p:cNvSpPr>
            <p:nvPr/>
          </p:nvSpPr>
          <p:spPr bwMode="auto">
            <a:xfrm>
              <a:off x="1776" y="1065"/>
              <a:ext cx="336"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000099"/>
                  </a:solidFill>
                </a:rPr>
                <a:t>u</a:t>
              </a:r>
              <a:r>
                <a:rPr lang="en-US" altLang="zh-CN" sz="2800" i="0" baseline="-25000">
                  <a:solidFill>
                    <a:srgbClr val="000099"/>
                  </a:solidFill>
                </a:rPr>
                <a:t>o</a:t>
              </a:r>
              <a:endParaRPr lang="en-US" altLang="zh-CN" sz="2800" i="0">
                <a:solidFill>
                  <a:srgbClr val="000099"/>
                </a:solidFill>
              </a:endParaRPr>
            </a:p>
          </p:txBody>
        </p:sp>
        <p:sp>
          <p:nvSpPr>
            <p:cNvPr id="8219" name="Rectangle 17"/>
            <p:cNvSpPr>
              <a:spLocks noChangeArrowheads="1"/>
            </p:cNvSpPr>
            <p:nvPr/>
          </p:nvSpPr>
          <p:spPr bwMode="auto">
            <a:xfrm>
              <a:off x="96" y="902"/>
              <a:ext cx="384" cy="327"/>
            </a:xfrm>
            <a:prstGeom prst="rect">
              <a:avLst/>
            </a:prstGeom>
            <a:noFill/>
            <a:ln>
              <a:noFill/>
            </a:ln>
          </p:spPr>
          <p:txBody>
            <a:bodyPr>
              <a:spAutoFit/>
            </a:bodyPr>
            <a:lstStyle/>
            <a:p>
              <a:r>
                <a:rPr lang="en-US" altLang="zh-CN" sz="2800" dirty="0">
                  <a:solidFill>
                    <a:srgbClr val="000099"/>
                  </a:solidFill>
                  <a:latin typeface="Times New Roman" panose="02020603050405020304" charset="0"/>
                </a:rPr>
                <a:t>u</a:t>
              </a:r>
              <a:r>
                <a:rPr lang="en-US" altLang="zh-CN" sz="2800" baseline="-25000" dirty="0">
                  <a:solidFill>
                    <a:srgbClr val="000099"/>
                  </a:solidFill>
                  <a:latin typeface="Times New Roman" panose="02020603050405020304" charset="0"/>
                </a:rPr>
                <a:t>–</a:t>
              </a:r>
            </a:p>
          </p:txBody>
        </p:sp>
        <p:sp>
          <p:nvSpPr>
            <p:cNvPr id="8220" name="Line 18"/>
            <p:cNvSpPr>
              <a:spLocks noChangeShapeType="1"/>
            </p:cNvSpPr>
            <p:nvPr/>
          </p:nvSpPr>
          <p:spPr bwMode="auto">
            <a:xfrm>
              <a:off x="442" y="1535"/>
              <a:ext cx="27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8221" name="Line 19"/>
            <p:cNvSpPr>
              <a:spLocks noChangeShapeType="1"/>
            </p:cNvSpPr>
            <p:nvPr/>
          </p:nvSpPr>
          <p:spPr bwMode="auto">
            <a:xfrm>
              <a:off x="447" y="1101"/>
              <a:ext cx="27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8222" name="Line 20"/>
            <p:cNvSpPr>
              <a:spLocks noChangeShapeType="1"/>
            </p:cNvSpPr>
            <p:nvPr/>
          </p:nvSpPr>
          <p:spPr bwMode="auto">
            <a:xfrm>
              <a:off x="1392" y="1241"/>
              <a:ext cx="288" cy="0"/>
            </a:xfrm>
            <a:prstGeom prst="line">
              <a:avLst/>
            </a:prstGeom>
            <a:noFill/>
            <a:ln w="38100">
              <a:solidFill>
                <a:schemeClr val="tx1"/>
              </a:solidFill>
              <a:round/>
            </a:ln>
          </p:spPr>
          <p:txBody>
            <a:bodyPr wrap="none" anchor="ctr"/>
            <a:lstStyle/>
            <a:p>
              <a:endParaRPr lang="zh-CN" altLang="en-US">
                <a:latin typeface="Times New Roman" panose="02020603050405020304" charset="0"/>
              </a:endParaRPr>
            </a:p>
          </p:txBody>
        </p:sp>
        <p:sp>
          <p:nvSpPr>
            <p:cNvPr id="8223" name="Rectangle 21"/>
            <p:cNvSpPr>
              <a:spLocks noChangeArrowheads="1"/>
            </p:cNvSpPr>
            <p:nvPr/>
          </p:nvSpPr>
          <p:spPr bwMode="auto">
            <a:xfrm>
              <a:off x="96" y="1325"/>
              <a:ext cx="328" cy="327"/>
            </a:xfrm>
            <a:prstGeom prst="rect">
              <a:avLst/>
            </a:prstGeom>
            <a:noFill/>
            <a:ln>
              <a:noFill/>
            </a:ln>
          </p:spPr>
          <p:txBody>
            <a:bodyPr wrap="none">
              <a:spAutoFit/>
            </a:bodyPr>
            <a:lstStyle/>
            <a:p>
              <a:r>
                <a:rPr lang="en-US" altLang="zh-CN" sz="2800">
                  <a:solidFill>
                    <a:srgbClr val="000099"/>
                  </a:solidFill>
                  <a:latin typeface="Times New Roman" panose="02020603050405020304" charset="0"/>
                </a:rPr>
                <a:t>u</a:t>
              </a:r>
              <a:r>
                <a:rPr lang="en-US" altLang="zh-CN" sz="2800" baseline="-25000">
                  <a:solidFill>
                    <a:srgbClr val="000099"/>
                  </a:solidFill>
                  <a:latin typeface="Times New Roman" panose="02020603050405020304" charset="0"/>
                </a:rPr>
                <a:t>+</a:t>
              </a:r>
            </a:p>
          </p:txBody>
        </p:sp>
        <p:sp>
          <p:nvSpPr>
            <p:cNvPr id="8224" name="Line 22"/>
            <p:cNvSpPr>
              <a:spLocks noChangeShapeType="1"/>
            </p:cNvSpPr>
            <p:nvPr/>
          </p:nvSpPr>
          <p:spPr bwMode="auto">
            <a:xfrm>
              <a:off x="480" y="1047"/>
              <a:ext cx="227" cy="0"/>
            </a:xfrm>
            <a:prstGeom prst="line">
              <a:avLst/>
            </a:prstGeom>
            <a:noFill/>
            <a:ln w="38100">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8225" name="Line 23"/>
            <p:cNvSpPr>
              <a:spLocks noChangeShapeType="1"/>
            </p:cNvSpPr>
            <p:nvPr/>
          </p:nvSpPr>
          <p:spPr bwMode="auto">
            <a:xfrm>
              <a:off x="480" y="1440"/>
              <a:ext cx="227" cy="0"/>
            </a:xfrm>
            <a:prstGeom prst="line">
              <a:avLst/>
            </a:prstGeom>
            <a:noFill/>
            <a:ln w="38100">
              <a:solidFill>
                <a:srgbClr val="FF3300"/>
              </a:solidFill>
              <a:round/>
              <a:tailEnd type="triangle" w="med" len="med"/>
            </a:ln>
          </p:spPr>
          <p:txBody>
            <a:bodyPr wrap="none" anchor="ctr"/>
            <a:lstStyle/>
            <a:p>
              <a:endParaRPr lang="zh-CN" altLang="en-US">
                <a:latin typeface="Times New Roman" panose="02020603050405020304" charset="0"/>
              </a:endParaRPr>
            </a:p>
          </p:txBody>
        </p:sp>
        <p:sp>
          <p:nvSpPr>
            <p:cNvPr id="8226" name="Rectangle 24"/>
            <p:cNvSpPr>
              <a:spLocks noChangeArrowheads="1"/>
            </p:cNvSpPr>
            <p:nvPr/>
          </p:nvSpPr>
          <p:spPr bwMode="auto">
            <a:xfrm>
              <a:off x="480" y="1133"/>
              <a:ext cx="265" cy="327"/>
            </a:xfrm>
            <a:prstGeom prst="rect">
              <a:avLst/>
            </a:prstGeom>
            <a:noFill/>
            <a:ln>
              <a:noFill/>
            </a:ln>
          </p:spPr>
          <p:txBody>
            <a:bodyPr wrap="none">
              <a:spAutoFit/>
            </a:bodyPr>
            <a:lstStyle/>
            <a:p>
              <a:r>
                <a:rPr lang="en-US" altLang="zh-CN" sz="2800">
                  <a:solidFill>
                    <a:srgbClr val="000099"/>
                  </a:solidFill>
                  <a:latin typeface="Times New Roman" panose="02020603050405020304" charset="0"/>
                </a:rPr>
                <a:t>i</a:t>
              </a:r>
              <a:r>
                <a:rPr lang="en-US" altLang="zh-CN" sz="2800" baseline="-25000">
                  <a:solidFill>
                    <a:srgbClr val="000099"/>
                  </a:solidFill>
                  <a:latin typeface="Times New Roman" panose="02020603050405020304" charset="0"/>
                </a:rPr>
                <a:t>+</a:t>
              </a:r>
            </a:p>
          </p:txBody>
        </p:sp>
        <p:sp>
          <p:nvSpPr>
            <p:cNvPr id="8227" name="Rectangle 25"/>
            <p:cNvSpPr>
              <a:spLocks noChangeArrowheads="1"/>
            </p:cNvSpPr>
            <p:nvPr/>
          </p:nvSpPr>
          <p:spPr bwMode="auto">
            <a:xfrm>
              <a:off x="432" y="720"/>
              <a:ext cx="254" cy="327"/>
            </a:xfrm>
            <a:prstGeom prst="rect">
              <a:avLst/>
            </a:prstGeom>
            <a:noFill/>
            <a:ln>
              <a:noFill/>
            </a:ln>
          </p:spPr>
          <p:txBody>
            <a:bodyPr wrap="none">
              <a:spAutoFit/>
            </a:bodyPr>
            <a:lstStyle/>
            <a:p>
              <a:r>
                <a:rPr lang="en-US" altLang="zh-CN" sz="2800">
                  <a:solidFill>
                    <a:srgbClr val="000099"/>
                  </a:solidFill>
                  <a:latin typeface="Times New Roman" panose="02020603050405020304" charset="0"/>
                </a:rPr>
                <a:t>i</a:t>
              </a:r>
              <a:r>
                <a:rPr lang="en-US" altLang="zh-CN" sz="2800" baseline="-25000">
                  <a:solidFill>
                    <a:srgbClr val="000099"/>
                  </a:solidFill>
                  <a:latin typeface="Times New Roman" panose="02020603050405020304" charset="0"/>
                </a:rPr>
                <a:t>–</a:t>
              </a:r>
            </a:p>
          </p:txBody>
        </p:sp>
        <p:sp>
          <p:nvSpPr>
            <p:cNvPr id="8228" name="Text Box 26"/>
            <p:cNvSpPr txBox="1">
              <a:spLocks noChangeArrowheads="1"/>
            </p:cNvSpPr>
            <p:nvPr/>
          </p:nvSpPr>
          <p:spPr bwMode="auto">
            <a:xfrm>
              <a:off x="720" y="921"/>
              <a:ext cx="25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t>–</a:t>
              </a:r>
            </a:p>
          </p:txBody>
        </p:sp>
        <p:sp>
          <p:nvSpPr>
            <p:cNvPr id="8229" name="Text Box 27"/>
            <p:cNvSpPr txBox="1">
              <a:spLocks noChangeArrowheads="1"/>
            </p:cNvSpPr>
            <p:nvPr/>
          </p:nvSpPr>
          <p:spPr bwMode="auto">
            <a:xfrm rot="5400000">
              <a:off x="847" y="781"/>
              <a:ext cx="25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sym typeface="Symbol" panose="05050102010706020507" charset="0"/>
                </a:rPr>
                <a:t></a:t>
              </a:r>
              <a:endParaRPr lang="en-US" altLang="zh-CN" sz="2800" i="0"/>
            </a:p>
          </p:txBody>
        </p:sp>
        <p:sp>
          <p:nvSpPr>
            <p:cNvPr id="8230" name="Oval 28"/>
            <p:cNvSpPr>
              <a:spLocks noChangeArrowheads="1"/>
            </p:cNvSpPr>
            <p:nvPr/>
          </p:nvSpPr>
          <p:spPr bwMode="auto">
            <a:xfrm>
              <a:off x="1680" y="1233"/>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8231" name="Oval 29"/>
            <p:cNvSpPr>
              <a:spLocks noChangeArrowheads="1"/>
            </p:cNvSpPr>
            <p:nvPr/>
          </p:nvSpPr>
          <p:spPr bwMode="auto">
            <a:xfrm>
              <a:off x="384" y="1079"/>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sp>
          <p:nvSpPr>
            <p:cNvPr id="8232" name="Oval 30"/>
            <p:cNvSpPr>
              <a:spLocks noChangeArrowheads="1"/>
            </p:cNvSpPr>
            <p:nvPr/>
          </p:nvSpPr>
          <p:spPr bwMode="auto">
            <a:xfrm>
              <a:off x="384" y="1488"/>
              <a:ext cx="63" cy="63"/>
            </a:xfrm>
            <a:prstGeom prst="ellipse">
              <a:avLst/>
            </a:prstGeom>
            <a:noFill/>
            <a:ln w="38100">
              <a:solidFill>
                <a:srgbClr val="000000"/>
              </a:solidFill>
              <a:round/>
            </a:ln>
          </p:spPr>
          <p:txBody>
            <a:bodyPr wrap="none" anchor="ctr"/>
            <a:lstStyle/>
            <a:p>
              <a:endParaRPr lang="zh-CN" altLang="en-US">
                <a:latin typeface="Times New Roman" panose="02020603050405020304" charset="0"/>
              </a:endParaRPr>
            </a:p>
          </p:txBody>
        </p:sp>
      </p:grpSp>
      <p:grpSp>
        <p:nvGrpSpPr>
          <p:cNvPr id="8201" name="Group 45"/>
          <p:cNvGrpSpPr/>
          <p:nvPr/>
        </p:nvGrpSpPr>
        <p:grpSpPr bwMode="auto">
          <a:xfrm>
            <a:off x="338138" y="3276600"/>
            <a:ext cx="4005262" cy="2819400"/>
            <a:chOff x="213" y="2064"/>
            <a:chExt cx="2523" cy="1776"/>
          </a:xfrm>
        </p:grpSpPr>
        <p:sp>
          <p:nvSpPr>
            <p:cNvPr id="8203" name="Text Box 32"/>
            <p:cNvSpPr txBox="1">
              <a:spLocks noChangeArrowheads="1"/>
            </p:cNvSpPr>
            <p:nvPr/>
          </p:nvSpPr>
          <p:spPr bwMode="auto">
            <a:xfrm>
              <a:off x="1509" y="2793"/>
              <a:ext cx="122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a typeface="楷体_GB2312" charset="0"/>
                  <a:cs typeface="楷体_GB2312" charset="0"/>
                </a:rPr>
                <a:t>    </a:t>
              </a:r>
              <a:r>
                <a:rPr lang="en-US" altLang="zh-CN" sz="2800">
                  <a:ea typeface="创艺繁标宋" charset="0"/>
                  <a:cs typeface="创艺繁标宋" charset="0"/>
                  <a:sym typeface="Symbol" panose="05050102010706020507" charset="0"/>
                </a:rPr>
                <a:t>u</a:t>
              </a:r>
              <a:r>
                <a:rPr lang="en-US" altLang="zh-CN" sz="2800" baseline="-25000">
                  <a:ea typeface="创艺繁标宋" charset="0"/>
                  <a:cs typeface="创艺繁标宋" charset="0"/>
                  <a:sym typeface="Symbol" panose="05050102010706020507" charset="0"/>
                </a:rPr>
                <a:t>+</a:t>
              </a:r>
              <a:r>
                <a:rPr lang="en-US" altLang="zh-CN" sz="2800" i="0">
                  <a:sym typeface="Symbol" panose="05050102010706020507" charset="0"/>
                </a:rPr>
                <a:t>– </a:t>
              </a:r>
              <a:r>
                <a:rPr lang="en-US" altLang="zh-CN" sz="2800">
                  <a:ea typeface="创艺繁标宋" charset="0"/>
                  <a:cs typeface="创艺繁标宋" charset="0"/>
                  <a:sym typeface="Symbol" panose="05050102010706020507" charset="0"/>
                </a:rPr>
                <a:t>u</a:t>
              </a:r>
              <a:r>
                <a:rPr lang="en-US" altLang="zh-CN" sz="2800" baseline="-25000">
                  <a:ea typeface="创艺繁标宋" charset="0"/>
                  <a:cs typeface="创艺繁标宋" charset="0"/>
                  <a:sym typeface="Symbol" panose="05050102010706020507" charset="0"/>
                </a:rPr>
                <a:t>–</a:t>
              </a:r>
              <a:r>
                <a:rPr lang="en-US" altLang="zh-CN" sz="2800" i="0" baseline="-25000">
                  <a:ea typeface="创艺繁标宋" charset="0"/>
                  <a:cs typeface="创艺繁标宋" charset="0"/>
                  <a:sym typeface="Symbol" panose="05050102010706020507" charset="0"/>
                </a:rPr>
                <a:t> </a:t>
              </a:r>
            </a:p>
          </p:txBody>
        </p:sp>
        <p:sp>
          <p:nvSpPr>
            <p:cNvPr id="8204" name="Text Box 33"/>
            <p:cNvSpPr txBox="1">
              <a:spLocks noChangeArrowheads="1"/>
            </p:cNvSpPr>
            <p:nvPr/>
          </p:nvSpPr>
          <p:spPr bwMode="auto">
            <a:xfrm>
              <a:off x="1263" y="2064"/>
              <a:ext cx="42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ea typeface="楷体_GB2312" charset="0"/>
                  <a:cs typeface="楷体_GB2312" charset="0"/>
                </a:rPr>
                <a:t>u</a:t>
              </a:r>
              <a:r>
                <a:rPr lang="en-US" altLang="zh-CN" sz="2800" i="0" baseline="-25000">
                  <a:ea typeface="楷体_GB2312" charset="0"/>
                  <a:cs typeface="楷体_GB2312" charset="0"/>
                </a:rPr>
                <a:t>o</a:t>
              </a:r>
              <a:endParaRPr lang="en-US" altLang="zh-CN" sz="2800" i="0">
                <a:ea typeface="楷体_GB2312" charset="0"/>
                <a:cs typeface="楷体_GB2312" charset="0"/>
              </a:endParaRPr>
            </a:p>
          </p:txBody>
        </p:sp>
        <p:sp>
          <p:nvSpPr>
            <p:cNvPr id="8205" name="AutoShape 34" descr="40%"/>
            <p:cNvSpPr>
              <a:spLocks noChangeArrowheads="1"/>
            </p:cNvSpPr>
            <p:nvPr/>
          </p:nvSpPr>
          <p:spPr bwMode="auto">
            <a:xfrm>
              <a:off x="213" y="2640"/>
              <a:ext cx="864" cy="384"/>
            </a:xfrm>
            <a:prstGeom prst="wedgeRoundRectCallout">
              <a:avLst>
                <a:gd name="adj1" fmla="val 65972"/>
                <a:gd name="adj2" fmla="val 26301"/>
                <a:gd name="adj3" fmla="val 16667"/>
              </a:avLst>
            </a:prstGeom>
            <a:noFill/>
            <a:ln w="38100">
              <a:solidFill>
                <a:srgbClr val="FF3300"/>
              </a:solidFill>
              <a:miter lim="800000"/>
            </a:ln>
          </p:spPr>
          <p:txBody>
            <a:bodyPr wrap="none" anchor="ctr"/>
            <a:lstStyle/>
            <a:p>
              <a:pPr algn="ctr" eaLnBrk="0" hangingPunct="0">
                <a:spcBef>
                  <a:spcPct val="50000"/>
                </a:spcBef>
              </a:pPr>
              <a:r>
                <a:rPr lang="zh-CN" altLang="en-US" sz="2800" b="1" i="0" dirty="0">
                  <a:latin typeface="Times New Roman" panose="02020603050405020304" charset="0"/>
                </a:rPr>
                <a:t>线性区</a:t>
              </a:r>
              <a:endParaRPr lang="zh-CN" altLang="en-US" sz="2800" b="1" i="0" dirty="0">
                <a:latin typeface="Times New Roman" panose="02020603050405020304" charset="0"/>
                <a:ea typeface="楷体_GB2312" charset="0"/>
                <a:cs typeface="楷体_GB2312" charset="0"/>
              </a:endParaRPr>
            </a:p>
          </p:txBody>
        </p:sp>
        <p:sp>
          <p:nvSpPr>
            <p:cNvPr id="8206" name="Text Box 36"/>
            <p:cNvSpPr txBox="1">
              <a:spLocks noChangeArrowheads="1"/>
            </p:cNvSpPr>
            <p:nvPr/>
          </p:nvSpPr>
          <p:spPr bwMode="auto">
            <a:xfrm>
              <a:off x="1242" y="3465"/>
              <a:ext cx="93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cs typeface="Times New Roman" panose="02020603050405020304" charset="0"/>
                </a:rPr>
                <a:t>–</a:t>
              </a:r>
              <a:r>
                <a:rPr lang="en-US" altLang="zh-CN" sz="2800">
                  <a:ea typeface="楷体_GB2312" charset="0"/>
                  <a:cs typeface="楷体_GB2312" charset="0"/>
                </a:rPr>
                <a:t>U</a:t>
              </a:r>
              <a:r>
                <a:rPr lang="en-US" altLang="zh-CN" sz="2800" i="0" baseline="-25000">
                  <a:ea typeface="楷体_GB2312" charset="0"/>
                  <a:cs typeface="楷体_GB2312" charset="0"/>
                </a:rPr>
                <a:t>o(sat)</a:t>
              </a:r>
            </a:p>
          </p:txBody>
        </p:sp>
        <p:sp>
          <p:nvSpPr>
            <p:cNvPr id="8207" name="Line 37"/>
            <p:cNvSpPr>
              <a:spLocks noChangeShapeType="1"/>
            </p:cNvSpPr>
            <p:nvPr/>
          </p:nvSpPr>
          <p:spPr bwMode="auto">
            <a:xfrm>
              <a:off x="395" y="3108"/>
              <a:ext cx="1717" cy="0"/>
            </a:xfrm>
            <a:prstGeom prst="line">
              <a:avLst/>
            </a:prstGeom>
            <a:noFill/>
            <a:ln w="38100">
              <a:solidFill>
                <a:schemeClr val="tx1"/>
              </a:solidFill>
              <a:round/>
              <a:tailEnd type="triangle" w="med" len="med"/>
            </a:ln>
          </p:spPr>
          <p:txBody>
            <a:bodyPr wrap="none" anchor="ctr">
              <a:spAutoFit/>
            </a:bodyPr>
            <a:lstStyle/>
            <a:p>
              <a:endParaRPr lang="zh-CN" altLang="en-US">
                <a:latin typeface="Times New Roman" panose="02020603050405020304" charset="0"/>
              </a:endParaRPr>
            </a:p>
          </p:txBody>
        </p:sp>
        <p:sp>
          <p:nvSpPr>
            <p:cNvPr id="8208" name="Line 38"/>
            <p:cNvSpPr>
              <a:spLocks noChangeShapeType="1"/>
            </p:cNvSpPr>
            <p:nvPr/>
          </p:nvSpPr>
          <p:spPr bwMode="auto">
            <a:xfrm flipV="1">
              <a:off x="1235" y="2208"/>
              <a:ext cx="0" cy="1632"/>
            </a:xfrm>
            <a:prstGeom prst="line">
              <a:avLst/>
            </a:prstGeom>
            <a:noFill/>
            <a:ln w="38100">
              <a:solidFill>
                <a:schemeClr val="tx1"/>
              </a:solidFill>
              <a:round/>
              <a:tailEnd type="triangle" w="med" len="med"/>
            </a:ln>
          </p:spPr>
          <p:txBody>
            <a:bodyPr wrap="none" anchor="ctr">
              <a:spAutoFit/>
            </a:bodyPr>
            <a:lstStyle/>
            <a:p>
              <a:endParaRPr lang="zh-CN" altLang="en-US">
                <a:latin typeface="Times New Roman" panose="02020603050405020304" charset="0"/>
              </a:endParaRPr>
            </a:p>
          </p:txBody>
        </p:sp>
        <p:grpSp>
          <p:nvGrpSpPr>
            <p:cNvPr id="8209" name="Group 39"/>
            <p:cNvGrpSpPr/>
            <p:nvPr/>
          </p:nvGrpSpPr>
          <p:grpSpPr bwMode="auto">
            <a:xfrm>
              <a:off x="486" y="2544"/>
              <a:ext cx="1488" cy="1104"/>
              <a:chOff x="3636" y="1920"/>
              <a:chExt cx="1848" cy="1344"/>
            </a:xfrm>
          </p:grpSpPr>
          <p:sp>
            <p:nvSpPr>
              <p:cNvPr id="8211" name="Line 40"/>
              <p:cNvSpPr>
                <a:spLocks noChangeShapeType="1"/>
              </p:cNvSpPr>
              <p:nvPr/>
            </p:nvSpPr>
            <p:spPr bwMode="auto">
              <a:xfrm flipH="1">
                <a:off x="3636" y="3264"/>
                <a:ext cx="924" cy="0"/>
              </a:xfrm>
              <a:prstGeom prst="line">
                <a:avLst/>
              </a:prstGeom>
              <a:noFill/>
              <a:ln w="38100">
                <a:solidFill>
                  <a:srgbClr val="0000FF"/>
                </a:solidFill>
                <a:round/>
              </a:ln>
            </p:spPr>
            <p:txBody>
              <a:bodyPr anchor="ctr">
                <a:spAutoFit/>
              </a:bodyPr>
              <a:lstStyle/>
              <a:p>
                <a:endParaRPr lang="zh-CN" altLang="en-US">
                  <a:latin typeface="Times New Roman" panose="02020603050405020304" charset="0"/>
                </a:endParaRPr>
              </a:p>
            </p:txBody>
          </p:sp>
          <p:sp>
            <p:nvSpPr>
              <p:cNvPr id="8212" name="Line 41"/>
              <p:cNvSpPr>
                <a:spLocks noChangeShapeType="1"/>
              </p:cNvSpPr>
              <p:nvPr/>
            </p:nvSpPr>
            <p:spPr bwMode="auto">
              <a:xfrm flipH="1">
                <a:off x="4560" y="1920"/>
                <a:ext cx="924" cy="0"/>
              </a:xfrm>
              <a:prstGeom prst="line">
                <a:avLst/>
              </a:prstGeom>
              <a:noFill/>
              <a:ln w="38100">
                <a:solidFill>
                  <a:srgbClr val="0000FF"/>
                </a:solidFill>
                <a:round/>
              </a:ln>
            </p:spPr>
            <p:txBody>
              <a:bodyPr anchor="ctr">
                <a:spAutoFit/>
              </a:bodyPr>
              <a:lstStyle/>
              <a:p>
                <a:endParaRPr lang="zh-CN" altLang="en-US">
                  <a:latin typeface="Times New Roman" panose="02020603050405020304" charset="0"/>
                </a:endParaRPr>
              </a:p>
            </p:txBody>
          </p:sp>
          <p:sp>
            <p:nvSpPr>
              <p:cNvPr id="8213" name="Line 42"/>
              <p:cNvSpPr>
                <a:spLocks noChangeShapeType="1"/>
              </p:cNvSpPr>
              <p:nvPr/>
            </p:nvSpPr>
            <p:spPr bwMode="auto">
              <a:xfrm flipH="1">
                <a:off x="4560" y="1920"/>
                <a:ext cx="0" cy="1344"/>
              </a:xfrm>
              <a:prstGeom prst="line">
                <a:avLst/>
              </a:prstGeom>
              <a:noFill/>
              <a:ln w="38100">
                <a:solidFill>
                  <a:srgbClr val="FF0000"/>
                </a:solidFill>
                <a:round/>
              </a:ln>
            </p:spPr>
            <p:txBody>
              <a:bodyPr anchor="ctr">
                <a:spAutoFit/>
              </a:bodyPr>
              <a:lstStyle/>
              <a:p>
                <a:endParaRPr lang="zh-CN" altLang="en-US">
                  <a:latin typeface="Times New Roman" panose="02020603050405020304" charset="0"/>
                </a:endParaRPr>
              </a:p>
            </p:txBody>
          </p:sp>
        </p:grpSp>
        <p:sp>
          <p:nvSpPr>
            <p:cNvPr id="8210" name="Text Box 43"/>
            <p:cNvSpPr txBox="1">
              <a:spLocks noChangeArrowheads="1"/>
            </p:cNvSpPr>
            <p:nvPr/>
          </p:nvSpPr>
          <p:spPr bwMode="auto">
            <a:xfrm>
              <a:off x="474" y="2304"/>
              <a:ext cx="93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ea typeface="楷体_GB2312" charset="0"/>
                  <a:cs typeface="楷体_GB2312" charset="0"/>
                </a:rPr>
                <a:t>+</a:t>
              </a:r>
              <a:r>
                <a:rPr lang="en-US" altLang="zh-CN" sz="2800">
                  <a:ea typeface="楷体_GB2312" charset="0"/>
                  <a:cs typeface="楷体_GB2312" charset="0"/>
                </a:rPr>
                <a:t>U</a:t>
              </a:r>
              <a:r>
                <a:rPr lang="en-US" altLang="zh-CN" sz="2800" i="0" baseline="-25000">
                  <a:ea typeface="楷体_GB2312" charset="0"/>
                  <a:cs typeface="楷体_GB2312" charset="0"/>
                </a:rPr>
                <a:t>o(sat)</a:t>
              </a:r>
            </a:p>
          </p:txBody>
        </p:sp>
      </p:grpSp>
      <p:sp>
        <p:nvSpPr>
          <p:cNvPr id="58412" name="Text Box 44"/>
          <p:cNvSpPr txBox="1">
            <a:spLocks noChangeArrowheads="1"/>
          </p:cNvSpPr>
          <p:nvPr/>
        </p:nvSpPr>
        <p:spPr bwMode="auto">
          <a:xfrm>
            <a:off x="1549400" y="4876800"/>
            <a:ext cx="431800" cy="396875"/>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a:t> 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8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blinds(horizontal)">
                                      <p:cBhvr>
                                        <p:cTn id="11" dur="500"/>
                                        <p:tgtEl>
                                          <p:spTgt spid="5837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58372"/>
                                        </p:tgtEl>
                                        <p:attrNameLst>
                                          <p:attrName>style.visibility</p:attrName>
                                        </p:attrNameLst>
                                      </p:cBhvr>
                                      <p:to>
                                        <p:strVal val="visible"/>
                                      </p:to>
                                    </p:set>
                                    <p:animEffect transition="in" filter="blinds(vertical)">
                                      <p:cBhvr>
                                        <p:cTn id="16" dur="500"/>
                                        <p:tgtEl>
                                          <p:spTgt spid="583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blinds(vertical)">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8375"/>
                                        </p:tgtEl>
                                        <p:attrNameLst>
                                          <p:attrName>style.visibility</p:attrName>
                                        </p:attrNameLst>
                                      </p:cBhvr>
                                      <p:to>
                                        <p:strVal val="visible"/>
                                      </p:to>
                                    </p:set>
                                    <p:animEffect transition="in" filter="wipe(left)">
                                      <p:cBhvr>
                                        <p:cTn id="26"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nimBg="1" autoUpdateAnimBg="0"/>
      <p:bldP spid="58373" grpId="0" animBg="1" autoUpdateAnimBg="0"/>
      <p:bldP spid="58375" grpId="0" animBg="1" autoUpdateAnimBg="0"/>
      <p:bldP spid="5841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381000" y="319088"/>
            <a:ext cx="6705600" cy="519112"/>
          </a:xfrm>
          <a:prstGeom prst="rect">
            <a:avLst/>
          </a:prstGeom>
          <a:noFill/>
          <a:ln w="9525">
            <a:noFill/>
            <a:miter lim="800000"/>
          </a:ln>
          <a:effectLst/>
        </p:spPr>
        <p:txBody>
          <a:bodyPr>
            <a:spAutoFit/>
          </a:bodyPr>
          <a:lstStyle/>
          <a:p>
            <a:r>
              <a:rPr lang="en-US" altLang="zh-CN"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4.  </a:t>
            </a: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理想运放工作在饱和区的特点</a:t>
            </a:r>
          </a:p>
        </p:txBody>
      </p:sp>
      <p:sp>
        <p:nvSpPr>
          <p:cNvPr id="59396" name="Rectangle 4" descr="30%"/>
          <p:cNvSpPr>
            <a:spLocks noChangeArrowheads="1"/>
          </p:cNvSpPr>
          <p:nvPr/>
        </p:nvSpPr>
        <p:spPr bwMode="auto">
          <a:xfrm>
            <a:off x="685800" y="3595688"/>
            <a:ext cx="7924800" cy="519112"/>
          </a:xfrm>
          <a:prstGeom prst="rect">
            <a:avLst/>
          </a:prstGeom>
          <a:noFill/>
          <a:ln w="9525">
            <a:noFill/>
            <a:miter lim="800000"/>
          </a:ln>
          <a:effectLst/>
        </p:spPr>
        <p:txBody>
          <a:bodyPr>
            <a:spAutoFit/>
          </a:bodyPr>
          <a:lstStyle/>
          <a:p>
            <a:pPr>
              <a:spcBef>
                <a:spcPct val="10000"/>
              </a:spcBef>
            </a:pPr>
            <a:r>
              <a:rPr lang="en-US" altLang="zh-CN" sz="2800" b="1" i="0">
                <a:solidFill>
                  <a:srgbClr val="006600"/>
                </a:solidFill>
                <a:effectLst>
                  <a:outerShdw blurRad="38100" dist="38100" dir="2700000" algn="tl">
                    <a:srgbClr val="DDDDDD"/>
                  </a:outerShdw>
                </a:effectLst>
                <a:latin typeface="Times New Roman" panose="02020603050405020304"/>
                <a:cs typeface="Times New Roman" panose="02020603050405020304"/>
              </a:rPr>
              <a:t>(1)  </a:t>
            </a:r>
            <a:r>
              <a:rPr lang="zh-CN" altLang="en-US" sz="2800" b="1" i="0">
                <a:solidFill>
                  <a:srgbClr val="006600"/>
                </a:solidFill>
                <a:effectLst>
                  <a:outerShdw blurRad="38100" dist="38100" dir="2700000" algn="tl">
                    <a:srgbClr val="DDDDDD"/>
                  </a:outerShdw>
                </a:effectLst>
                <a:latin typeface="Times New Roman" panose="02020603050405020304"/>
                <a:cs typeface="Times New Roman" panose="02020603050405020304"/>
              </a:rPr>
              <a:t>输出只有两种可能</a:t>
            </a:r>
            <a:r>
              <a:rPr lang="en-US" altLang="zh-CN" sz="2800" b="1" i="0">
                <a:solidFill>
                  <a:srgbClr val="006600"/>
                </a:solidFill>
                <a:effectLst>
                  <a:outerShdw blurRad="38100" dist="38100" dir="2700000" algn="tl">
                    <a:srgbClr val="DDDDDD"/>
                  </a:outerShdw>
                </a:effectLst>
                <a:latin typeface="Times New Roman" panose="02020603050405020304"/>
                <a:cs typeface="Times New Roman" panose="02020603050405020304"/>
              </a:rPr>
              <a:t>, +</a:t>
            </a:r>
            <a:r>
              <a:rPr lang="en-US" altLang="zh-CN" sz="2800" b="1">
                <a:solidFill>
                  <a:srgbClr val="006600"/>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solidFill>
                  <a:srgbClr val="006600"/>
                </a:solidFill>
                <a:effectLst>
                  <a:outerShdw blurRad="38100" dist="38100" dir="2700000" algn="tl">
                    <a:srgbClr val="DDDDDD"/>
                  </a:outerShdw>
                </a:effectLst>
                <a:latin typeface="Times New Roman" panose="02020603050405020304"/>
                <a:cs typeface="Times New Roman" panose="02020603050405020304"/>
              </a:rPr>
              <a:t>o(sat) </a:t>
            </a:r>
            <a:r>
              <a:rPr lang="zh-CN" altLang="en-US" sz="2800" b="1" i="0">
                <a:solidFill>
                  <a:srgbClr val="006600"/>
                </a:solidFill>
                <a:effectLst>
                  <a:outerShdw blurRad="38100" dist="38100" dir="2700000" algn="tl">
                    <a:srgbClr val="DDDDDD"/>
                  </a:outerShdw>
                </a:effectLst>
                <a:latin typeface="Times New Roman" panose="02020603050405020304"/>
                <a:cs typeface="Times New Roman" panose="02020603050405020304"/>
              </a:rPr>
              <a:t>或</a:t>
            </a:r>
            <a:r>
              <a:rPr lang="en-US" altLang="zh-CN" sz="2800" b="1" i="0">
                <a:solidFill>
                  <a:srgbClr val="006600"/>
                </a:solidFill>
                <a:effectLst>
                  <a:outerShdw blurRad="38100" dist="38100" dir="2700000" algn="tl">
                    <a:srgbClr val="DDDDDD"/>
                  </a:outerShdw>
                </a:effectLst>
                <a:latin typeface="Times New Roman" panose="02020603050405020304"/>
                <a:cs typeface="Times New Roman" panose="02020603050405020304"/>
              </a:rPr>
              <a:t>–</a:t>
            </a:r>
            <a:r>
              <a:rPr lang="en-US" altLang="zh-CN" sz="2800" b="1">
                <a:solidFill>
                  <a:srgbClr val="006600"/>
                </a:solidFill>
                <a:effectLst>
                  <a:outerShdw blurRad="38100" dist="38100" dir="2700000" algn="tl">
                    <a:srgbClr val="DDDDDD"/>
                  </a:outerShdw>
                </a:effectLst>
                <a:latin typeface="Times New Roman" panose="02020603050405020304"/>
                <a:cs typeface="Times New Roman" panose="02020603050405020304"/>
              </a:rPr>
              <a:t>U</a:t>
            </a:r>
            <a:r>
              <a:rPr lang="en-US" altLang="zh-CN" sz="2800" b="1" i="0" baseline="-25000">
                <a:solidFill>
                  <a:srgbClr val="006600"/>
                </a:solidFill>
                <a:effectLst>
                  <a:outerShdw blurRad="38100" dist="38100" dir="2700000" algn="tl">
                    <a:srgbClr val="DDDDDD"/>
                  </a:outerShdw>
                </a:effectLst>
                <a:latin typeface="Times New Roman" panose="02020603050405020304"/>
                <a:cs typeface="Times New Roman" panose="02020603050405020304"/>
              </a:rPr>
              <a:t>o(sat) </a:t>
            </a:r>
          </a:p>
        </p:txBody>
      </p:sp>
      <p:sp>
        <p:nvSpPr>
          <p:cNvPr id="59397" name="Rectangle 5" descr="30%"/>
          <p:cNvSpPr>
            <a:spLocks noChangeArrowheads="1"/>
          </p:cNvSpPr>
          <p:nvPr/>
        </p:nvSpPr>
        <p:spPr bwMode="auto">
          <a:xfrm>
            <a:off x="762000" y="5576888"/>
            <a:ext cx="6172200" cy="519112"/>
          </a:xfrm>
          <a:prstGeom prst="rect">
            <a:avLst/>
          </a:prstGeom>
          <a:noFill/>
          <a:ln w="9525">
            <a:noFill/>
            <a:miter lim="800000"/>
          </a:ln>
          <a:effectLst/>
        </p:spPr>
        <p:txBody>
          <a:bodyPr>
            <a:spAutoFit/>
          </a:bodyPr>
          <a:lstStyle/>
          <a:p>
            <a:pPr>
              <a:spcBef>
                <a:spcPct val="20000"/>
              </a:spcBef>
            </a:pPr>
            <a:r>
              <a:rPr lang="en-US" altLang="zh-CN" sz="2800" b="1" i="0">
                <a:solidFill>
                  <a:srgbClr val="006600"/>
                </a:solidFill>
                <a:effectLst>
                  <a:outerShdw blurRad="38100" dist="38100" dir="2700000" algn="tl">
                    <a:srgbClr val="DDDDDD"/>
                  </a:outerShdw>
                </a:effectLst>
                <a:latin typeface="Times New Roman" panose="02020603050405020304"/>
                <a:cs typeface="Times New Roman" panose="02020603050405020304"/>
              </a:rPr>
              <a:t>(2)   </a:t>
            </a:r>
            <a:r>
              <a:rPr lang="en-US" altLang="zh-CN" sz="2800" b="1">
                <a:solidFill>
                  <a:srgbClr val="006600"/>
                </a:solidFill>
                <a:effectLst>
                  <a:outerShdw blurRad="38100" dist="38100" dir="2700000" algn="tl">
                    <a:srgbClr val="DDDDDD"/>
                  </a:outerShdw>
                </a:effectLst>
                <a:latin typeface="Times New Roman" panose="02020603050405020304"/>
                <a:ea typeface="创艺繁标宋" charset="0"/>
                <a:cs typeface="Times New Roman" panose="02020603050405020304"/>
                <a:sym typeface="Symbol" panose="05050102010706020507" charset="0"/>
              </a:rPr>
              <a:t>i</a:t>
            </a:r>
            <a:r>
              <a:rPr lang="en-US" altLang="zh-CN" sz="2800" b="1" baseline="-25000">
                <a:solidFill>
                  <a:srgbClr val="006600"/>
                </a:solidFill>
                <a:effectLst>
                  <a:outerShdw blurRad="38100" dist="38100" dir="2700000" algn="tl">
                    <a:srgbClr val="DDDDDD"/>
                  </a:outerShdw>
                </a:effectLst>
                <a:latin typeface="Times New Roman" panose="02020603050405020304"/>
                <a:ea typeface="创艺繁标宋" charset="0"/>
                <a:cs typeface="Times New Roman" panose="02020603050405020304"/>
                <a:sym typeface="Symbol" panose="05050102010706020507" charset="0"/>
              </a:rPr>
              <a:t>+</a:t>
            </a:r>
            <a:r>
              <a:rPr lang="en-US" altLang="zh-CN" sz="2800" b="1">
                <a:solidFill>
                  <a:srgbClr val="006600"/>
                </a:solidFill>
                <a:effectLst>
                  <a:outerShdw blurRad="38100" dist="38100" dir="2700000" algn="tl">
                    <a:srgbClr val="DDDDDD"/>
                  </a:outerShdw>
                </a:effectLst>
                <a:latin typeface="Times New Roman" panose="02020603050405020304"/>
                <a:ea typeface="创艺繁标宋" charset="0"/>
                <a:cs typeface="Times New Roman" panose="02020603050405020304"/>
                <a:sym typeface="Symbol" panose="05050102010706020507" charset="0"/>
              </a:rPr>
              <a:t>= i</a:t>
            </a:r>
            <a:r>
              <a:rPr lang="en-US" altLang="zh-CN" sz="2800" b="1" baseline="-25000">
                <a:solidFill>
                  <a:srgbClr val="006600"/>
                </a:solidFill>
                <a:effectLst>
                  <a:outerShdw blurRad="38100" dist="38100" dir="2700000" algn="tl">
                    <a:srgbClr val="DDDDDD"/>
                  </a:outerShdw>
                </a:effectLst>
                <a:latin typeface="Times New Roman" panose="02020603050405020304"/>
                <a:ea typeface="创艺繁标宋" charset="0"/>
                <a:cs typeface="Times New Roman" panose="02020603050405020304"/>
                <a:sym typeface="Symbol" panose="05050102010706020507" charset="0"/>
              </a:rPr>
              <a:t>– </a:t>
            </a:r>
            <a:r>
              <a:rPr lang="en-US" altLang="zh-CN" sz="2800" b="1" i="0">
                <a:solidFill>
                  <a:srgbClr val="006600"/>
                </a:solidFill>
                <a:effectLst>
                  <a:outerShdw blurRad="38100" dist="38100" dir="2700000" algn="tl">
                    <a:srgbClr val="DDDDDD"/>
                  </a:outerShdw>
                </a:effectLst>
                <a:latin typeface="Times New Roman" panose="02020603050405020304"/>
                <a:ea typeface="创艺繁标宋" charset="0"/>
                <a:cs typeface="Times New Roman" panose="02020603050405020304"/>
                <a:sym typeface="Symbol" panose="05050102010706020507" charset="0"/>
              </a:rPr>
              <a:t> 0</a:t>
            </a:r>
            <a:r>
              <a:rPr lang="en-US" altLang="zh-CN" sz="2800" b="1" i="0">
                <a:solidFill>
                  <a:srgbClr val="006600"/>
                </a:solidFill>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a:t>
            </a:r>
            <a:r>
              <a:rPr lang="zh-CN" altLang="en-US" sz="2800" b="1" i="0">
                <a:solidFill>
                  <a:srgbClr val="006600"/>
                </a:solidFill>
                <a:effectLst>
                  <a:outerShdw blurRad="38100" dist="38100" dir="2700000" algn="tl">
                    <a:srgbClr val="DDDDDD"/>
                  </a:outerShdw>
                </a:effectLst>
                <a:latin typeface="Times New Roman" panose="02020603050405020304"/>
                <a:cs typeface="Times New Roman" panose="02020603050405020304"/>
              </a:rPr>
              <a:t>仍存在</a:t>
            </a:r>
            <a:r>
              <a:rPr lang="zh-CN" altLang="en-US" sz="2800" b="1" i="0">
                <a:solidFill>
                  <a:srgbClr val="006600"/>
                </a:solidFill>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“虚断”现象</a:t>
            </a:r>
          </a:p>
        </p:txBody>
      </p:sp>
      <p:sp>
        <p:nvSpPr>
          <p:cNvPr id="59401" name="Rectangle 9"/>
          <p:cNvSpPr>
            <a:spLocks noChangeArrowheads="1"/>
          </p:cNvSpPr>
          <p:nvPr/>
        </p:nvSpPr>
        <p:spPr bwMode="auto">
          <a:xfrm>
            <a:off x="838200" y="776288"/>
            <a:ext cx="3200400" cy="519112"/>
          </a:xfrm>
          <a:prstGeom prst="rect">
            <a:avLst/>
          </a:prstGeom>
          <a:noFill/>
          <a:ln w="9525">
            <a:noFill/>
            <a:miter lim="800000"/>
          </a:ln>
          <a:effectLst/>
        </p:spPr>
        <p:txBody>
          <a:bodyPr>
            <a:spAutoFit/>
          </a:bodyPr>
          <a:lstStyle/>
          <a:p>
            <a:r>
              <a:rPr lang="zh-CN" altLang="en-US" sz="2800" b="1" i="0">
                <a:effectLst>
                  <a:outerShdw blurRad="38100" dist="38100" dir="2700000" algn="tl">
                    <a:srgbClr val="DDDDDD"/>
                  </a:outerShdw>
                </a:effectLst>
                <a:latin typeface="Times New Roman" panose="02020603050405020304"/>
                <a:cs typeface="Times New Roman" panose="02020603050405020304"/>
              </a:rPr>
              <a:t>电压传输特性</a:t>
            </a:r>
          </a:p>
        </p:txBody>
      </p:sp>
      <p:sp>
        <p:nvSpPr>
          <p:cNvPr id="59415" name="Rectangle 23" descr="30%"/>
          <p:cNvSpPr>
            <a:spLocks noChangeArrowheads="1"/>
          </p:cNvSpPr>
          <p:nvPr/>
        </p:nvSpPr>
        <p:spPr bwMode="auto">
          <a:xfrm>
            <a:off x="1219200" y="4129088"/>
            <a:ext cx="6096000" cy="1458912"/>
          </a:xfrm>
          <a:prstGeom prst="rect">
            <a:avLst/>
          </a:prstGeom>
          <a:noFill/>
          <a:ln w="9525">
            <a:noFill/>
            <a:miter lim="800000"/>
          </a:ln>
          <a:effectLst/>
        </p:spPr>
        <p:txBody>
          <a:bodyPr>
            <a:spAutoFit/>
          </a:bodyPr>
          <a:lstStyle/>
          <a:p>
            <a:pPr>
              <a:spcBef>
                <a:spcPct val="10000"/>
              </a:spcBef>
            </a:pPr>
            <a:r>
              <a:rPr lang="zh-CN" altLang="en-US" sz="2800" b="1" i="0">
                <a:solidFill>
                  <a:schemeClr val="tx2"/>
                </a:solidFill>
                <a:latin typeface="Times New Roman" panose="02020603050405020304"/>
                <a:cs typeface="Times New Roman" panose="02020603050405020304"/>
              </a:rPr>
              <a:t>当 </a:t>
            </a:r>
            <a:r>
              <a:rPr lang="en-US" altLang="zh-CN" sz="2800" b="1">
                <a:solidFill>
                  <a:schemeClr val="tx2"/>
                </a:solidFill>
                <a:latin typeface="Times New Roman" panose="02020603050405020304"/>
                <a:ea typeface="创艺繁标宋" charset="0"/>
                <a:cs typeface="Times New Roman" panose="02020603050405020304"/>
                <a:sym typeface="Symbol" panose="05050102010706020507" charset="0"/>
              </a:rPr>
              <a:t>u</a:t>
            </a:r>
            <a:r>
              <a:rPr lang="en-US" altLang="zh-CN" sz="2800" b="1" baseline="-25000">
                <a:solidFill>
                  <a:schemeClr val="tx2"/>
                </a:solidFill>
                <a:latin typeface="Times New Roman" panose="02020603050405020304"/>
                <a:ea typeface="创艺繁标宋" charset="0"/>
                <a:cs typeface="Times New Roman" panose="02020603050405020304"/>
                <a:sym typeface="Symbol" panose="05050102010706020507" charset="0"/>
              </a:rPr>
              <a:t>+</a:t>
            </a:r>
            <a:r>
              <a:rPr lang="en-US" altLang="zh-CN" sz="2800" b="1">
                <a:solidFill>
                  <a:schemeClr val="tx2"/>
                </a:solidFill>
                <a:latin typeface="Times New Roman" panose="02020603050405020304"/>
                <a:ea typeface="创艺繁标宋" charset="0"/>
                <a:cs typeface="Times New Roman" panose="02020603050405020304"/>
                <a:sym typeface="Symbol" panose="05050102010706020507" charset="0"/>
              </a:rPr>
              <a:t>&gt; u</a:t>
            </a:r>
            <a:r>
              <a:rPr lang="en-US" altLang="zh-CN" sz="2800" b="1" baseline="-25000">
                <a:solidFill>
                  <a:schemeClr val="tx2"/>
                </a:solidFill>
                <a:latin typeface="Times New Roman" panose="02020603050405020304"/>
                <a:ea typeface="创艺繁标宋" charset="0"/>
                <a:cs typeface="Times New Roman" panose="02020603050405020304"/>
                <a:sym typeface="Symbol" panose="05050102010706020507" charset="0"/>
              </a:rPr>
              <a:t>–</a:t>
            </a:r>
            <a:r>
              <a:rPr lang="en-US" altLang="zh-CN" sz="2800" b="1" i="0" baseline="-25000">
                <a:solidFill>
                  <a:schemeClr val="tx2"/>
                </a:solidFill>
                <a:latin typeface="Times New Roman" panose="02020603050405020304"/>
                <a:ea typeface="创艺繁标宋" charset="0"/>
                <a:cs typeface="Times New Roman" panose="02020603050405020304"/>
                <a:sym typeface="Symbol" panose="05050102010706020507" charset="0"/>
              </a:rPr>
              <a:t>  </a:t>
            </a:r>
            <a:r>
              <a:rPr lang="zh-CN" altLang="en-US" sz="2800" b="1" i="0">
                <a:solidFill>
                  <a:schemeClr val="tx2"/>
                </a:solidFill>
                <a:latin typeface="Times New Roman" panose="02020603050405020304"/>
                <a:cs typeface="Times New Roman" panose="02020603050405020304"/>
                <a:sym typeface="Symbol" panose="05050102010706020507" charset="0"/>
              </a:rPr>
              <a:t>时， </a:t>
            </a:r>
            <a:r>
              <a:rPr lang="en-US" altLang="zh-CN" sz="2800" b="1">
                <a:solidFill>
                  <a:schemeClr val="tx2"/>
                </a:solidFill>
                <a:latin typeface="Times New Roman" panose="02020603050405020304"/>
                <a:ea typeface="创艺繁标宋" charset="0"/>
                <a:cs typeface="Times New Roman" panose="02020603050405020304"/>
                <a:sym typeface="Symbol" panose="05050102010706020507" charset="0"/>
              </a:rPr>
              <a:t>u</a:t>
            </a:r>
            <a:r>
              <a:rPr lang="en-US" altLang="zh-CN" sz="2800" b="1" i="0" baseline="-25000">
                <a:solidFill>
                  <a:schemeClr val="tx2"/>
                </a:solidFill>
                <a:latin typeface="Times New Roman" panose="02020603050405020304"/>
                <a:ea typeface="创艺繁标宋" charset="0"/>
                <a:cs typeface="Times New Roman" panose="02020603050405020304"/>
                <a:sym typeface="Symbol" panose="05050102010706020507" charset="0"/>
              </a:rPr>
              <a:t>o </a:t>
            </a:r>
            <a:r>
              <a:rPr lang="en-US" altLang="zh-CN" sz="2800" b="1" i="0">
                <a:solidFill>
                  <a:schemeClr val="tx2"/>
                </a:solidFill>
                <a:latin typeface="Times New Roman" panose="02020603050405020304"/>
                <a:cs typeface="Times New Roman" panose="02020603050405020304"/>
                <a:sym typeface="Symbol" panose="05050102010706020507" charset="0"/>
              </a:rPr>
              <a:t>= </a:t>
            </a:r>
            <a:r>
              <a:rPr lang="en-US" altLang="zh-CN" sz="2800" b="1" i="0">
                <a:solidFill>
                  <a:schemeClr val="tx2"/>
                </a:solidFill>
                <a:latin typeface="Times New Roman" panose="02020603050405020304"/>
                <a:cs typeface="Times New Roman" panose="02020603050405020304"/>
              </a:rPr>
              <a:t>+ </a:t>
            </a:r>
            <a:r>
              <a:rPr lang="en-US" altLang="zh-CN" sz="2800" b="1">
                <a:solidFill>
                  <a:schemeClr val="tx2"/>
                </a:solidFill>
                <a:latin typeface="Times New Roman" panose="02020603050405020304"/>
                <a:cs typeface="Times New Roman" panose="02020603050405020304"/>
              </a:rPr>
              <a:t>U</a:t>
            </a:r>
            <a:r>
              <a:rPr lang="en-US" altLang="zh-CN" sz="2800" b="1" i="0" baseline="-25000">
                <a:solidFill>
                  <a:schemeClr val="tx2"/>
                </a:solidFill>
                <a:latin typeface="Times New Roman" panose="02020603050405020304"/>
                <a:cs typeface="Times New Roman" panose="02020603050405020304"/>
              </a:rPr>
              <a:t>o(sat) </a:t>
            </a:r>
            <a:endParaRPr lang="en-US" altLang="zh-CN" sz="2800" b="1" baseline="-25000">
              <a:solidFill>
                <a:schemeClr val="tx2"/>
              </a:solidFill>
              <a:latin typeface="Times New Roman" panose="02020603050405020304"/>
              <a:cs typeface="Times New Roman" panose="02020603050405020304"/>
              <a:sym typeface="Symbol" panose="05050102010706020507" charset="0"/>
            </a:endParaRPr>
          </a:p>
          <a:p>
            <a:pPr>
              <a:spcBef>
                <a:spcPct val="10000"/>
              </a:spcBef>
            </a:pPr>
            <a:r>
              <a:rPr lang="en-US" altLang="zh-CN" sz="2800" b="1" i="0" baseline="-25000">
                <a:solidFill>
                  <a:schemeClr val="tx2"/>
                </a:solidFill>
                <a:latin typeface="Times New Roman" panose="02020603050405020304"/>
                <a:ea typeface="创艺繁标宋" charset="0"/>
                <a:cs typeface="Times New Roman" panose="02020603050405020304"/>
                <a:sym typeface="Symbol" panose="05050102010706020507" charset="0"/>
              </a:rPr>
              <a:t>       </a:t>
            </a:r>
            <a:r>
              <a:rPr lang="en-US" altLang="zh-CN" sz="2800" b="1">
                <a:solidFill>
                  <a:schemeClr val="tx2"/>
                </a:solidFill>
                <a:latin typeface="Times New Roman" panose="02020603050405020304"/>
                <a:ea typeface="创艺繁标宋" charset="0"/>
                <a:cs typeface="Times New Roman" panose="02020603050405020304"/>
                <a:sym typeface="Symbol" panose="05050102010706020507" charset="0"/>
              </a:rPr>
              <a:t>u</a:t>
            </a:r>
            <a:r>
              <a:rPr lang="en-US" altLang="zh-CN" sz="2800" b="1" baseline="-25000">
                <a:solidFill>
                  <a:schemeClr val="tx2"/>
                </a:solidFill>
                <a:latin typeface="Times New Roman" panose="02020603050405020304"/>
                <a:ea typeface="创艺繁标宋" charset="0"/>
                <a:cs typeface="Times New Roman" panose="02020603050405020304"/>
                <a:sym typeface="Symbol" panose="05050102010706020507" charset="0"/>
              </a:rPr>
              <a:t>+</a:t>
            </a:r>
            <a:r>
              <a:rPr lang="en-US" altLang="zh-CN" sz="2800" b="1">
                <a:solidFill>
                  <a:schemeClr val="tx2"/>
                </a:solidFill>
                <a:latin typeface="Times New Roman" panose="02020603050405020304"/>
                <a:ea typeface="创艺繁标宋" charset="0"/>
                <a:cs typeface="Times New Roman" panose="02020603050405020304"/>
                <a:sym typeface="Symbol" panose="05050102010706020507" charset="0"/>
              </a:rPr>
              <a:t>&lt; u</a:t>
            </a:r>
            <a:r>
              <a:rPr lang="en-US" altLang="zh-CN" sz="2800" b="1" baseline="-25000">
                <a:solidFill>
                  <a:schemeClr val="tx2"/>
                </a:solidFill>
                <a:latin typeface="Times New Roman" panose="02020603050405020304"/>
                <a:ea typeface="创艺繁标宋" charset="0"/>
                <a:cs typeface="Times New Roman" panose="02020603050405020304"/>
                <a:sym typeface="Symbol" panose="05050102010706020507" charset="0"/>
              </a:rPr>
              <a:t>–</a:t>
            </a:r>
            <a:r>
              <a:rPr lang="en-US" altLang="zh-CN" sz="2800" b="1" i="0" baseline="-25000">
                <a:solidFill>
                  <a:schemeClr val="tx2"/>
                </a:solidFill>
                <a:latin typeface="Times New Roman" panose="02020603050405020304"/>
                <a:ea typeface="创艺繁标宋" charset="0"/>
                <a:cs typeface="Times New Roman" panose="02020603050405020304"/>
                <a:sym typeface="Symbol" panose="05050102010706020507" charset="0"/>
              </a:rPr>
              <a:t>  </a:t>
            </a:r>
            <a:r>
              <a:rPr lang="zh-CN" altLang="en-US" sz="2800" b="1" i="0">
                <a:solidFill>
                  <a:schemeClr val="tx2"/>
                </a:solidFill>
                <a:latin typeface="Times New Roman" panose="02020603050405020304"/>
                <a:cs typeface="Times New Roman" panose="02020603050405020304"/>
                <a:sym typeface="Symbol" panose="05050102010706020507" charset="0"/>
              </a:rPr>
              <a:t>时， </a:t>
            </a:r>
            <a:r>
              <a:rPr lang="en-US" altLang="zh-CN" sz="2800" b="1">
                <a:solidFill>
                  <a:schemeClr val="tx2"/>
                </a:solidFill>
                <a:latin typeface="Times New Roman" panose="02020603050405020304"/>
                <a:ea typeface="创艺繁标宋" charset="0"/>
                <a:cs typeface="Times New Roman" panose="02020603050405020304"/>
                <a:sym typeface="Symbol" panose="05050102010706020507" charset="0"/>
              </a:rPr>
              <a:t>u</a:t>
            </a:r>
            <a:r>
              <a:rPr lang="en-US" altLang="zh-CN" sz="2800" b="1" i="0" baseline="-25000">
                <a:solidFill>
                  <a:schemeClr val="tx2"/>
                </a:solidFill>
                <a:latin typeface="Times New Roman" panose="02020603050405020304"/>
                <a:ea typeface="创艺繁标宋" charset="0"/>
                <a:cs typeface="Times New Roman" panose="02020603050405020304"/>
                <a:sym typeface="Symbol" panose="05050102010706020507" charset="0"/>
              </a:rPr>
              <a:t>o </a:t>
            </a:r>
            <a:r>
              <a:rPr lang="en-US" altLang="zh-CN" sz="2800" b="1" i="0">
                <a:solidFill>
                  <a:schemeClr val="tx2"/>
                </a:solidFill>
                <a:latin typeface="Times New Roman" panose="02020603050405020304"/>
                <a:cs typeface="Times New Roman" panose="02020603050405020304"/>
                <a:sym typeface="Symbol" panose="05050102010706020507" charset="0"/>
              </a:rPr>
              <a:t>= </a:t>
            </a:r>
            <a:r>
              <a:rPr lang="en-US" altLang="zh-CN" sz="2800" b="1" i="0">
                <a:solidFill>
                  <a:schemeClr val="tx2"/>
                </a:solidFill>
                <a:latin typeface="Times New Roman" panose="02020603050405020304"/>
                <a:cs typeface="Times New Roman" panose="02020603050405020304"/>
              </a:rPr>
              <a:t>– </a:t>
            </a:r>
            <a:r>
              <a:rPr lang="en-US" altLang="zh-CN" sz="2800" b="1">
                <a:solidFill>
                  <a:schemeClr val="tx2"/>
                </a:solidFill>
                <a:latin typeface="Times New Roman" panose="02020603050405020304"/>
                <a:cs typeface="Times New Roman" panose="02020603050405020304"/>
              </a:rPr>
              <a:t>U</a:t>
            </a:r>
            <a:r>
              <a:rPr lang="en-US" altLang="zh-CN" sz="2800" b="1" i="0" baseline="-25000">
                <a:solidFill>
                  <a:schemeClr val="tx2"/>
                </a:solidFill>
                <a:latin typeface="Times New Roman" panose="02020603050405020304"/>
                <a:cs typeface="Times New Roman" panose="02020603050405020304"/>
              </a:rPr>
              <a:t>o(sat) </a:t>
            </a:r>
          </a:p>
          <a:p>
            <a:pPr>
              <a:spcBef>
                <a:spcPct val="10000"/>
              </a:spcBef>
            </a:pPr>
            <a:r>
              <a:rPr lang="en-US" altLang="zh-CN" sz="2800" b="1" i="0" baseline="-25000">
                <a:solidFill>
                  <a:schemeClr val="tx2"/>
                </a:solidFill>
                <a:latin typeface="Times New Roman" panose="02020603050405020304"/>
                <a:cs typeface="Times New Roman" panose="02020603050405020304"/>
              </a:rPr>
              <a:t>     </a:t>
            </a:r>
            <a:r>
              <a:rPr lang="zh-CN" altLang="en-US" sz="2800" b="1" i="0">
                <a:solidFill>
                  <a:srgbClr val="000099"/>
                </a:solidFill>
                <a:effectLst>
                  <a:outerShdw blurRad="38100" dist="38100" dir="2700000" algn="tl">
                    <a:srgbClr val="DDDDDD"/>
                  </a:outerShdw>
                </a:effectLst>
                <a:latin typeface="Times New Roman" panose="02020603050405020304"/>
                <a:cs typeface="Times New Roman" panose="02020603050405020304"/>
              </a:rPr>
              <a:t>不存在 </a:t>
            </a:r>
            <a:r>
              <a:rPr lang="zh-CN" altLang="en-US" sz="2800" b="1" i="0">
                <a:solidFill>
                  <a:srgbClr val="000099"/>
                </a:solidFill>
                <a:effectLst>
                  <a:outerShdw blurRad="38100" dist="38100" dir="2700000" algn="tl">
                    <a:srgbClr val="DDDDDD"/>
                  </a:outerShdw>
                </a:effectLst>
                <a:latin typeface="Times New Roman" panose="02020603050405020304"/>
                <a:cs typeface="Times New Roman" panose="02020603050405020304"/>
                <a:sym typeface="Symbol" panose="05050102010706020507" charset="0"/>
              </a:rPr>
              <a:t>“虚短”现象</a:t>
            </a:r>
            <a:r>
              <a:rPr lang="zh-CN" altLang="en-US" sz="2800" b="1" i="0" baseline="-25000">
                <a:solidFill>
                  <a:srgbClr val="000099"/>
                </a:solidFill>
                <a:effectLst>
                  <a:outerShdw blurRad="38100" dist="38100" dir="2700000" algn="tl">
                    <a:srgbClr val="DDDDDD"/>
                  </a:outerShdw>
                </a:effectLst>
                <a:latin typeface="Times New Roman" panose="02020603050405020304"/>
                <a:cs typeface="Times New Roman" panose="02020603050405020304"/>
              </a:rPr>
              <a:t> </a:t>
            </a:r>
          </a:p>
        </p:txBody>
      </p:sp>
      <p:grpSp>
        <p:nvGrpSpPr>
          <p:cNvPr id="9223" name="Group 27"/>
          <p:cNvGrpSpPr/>
          <p:nvPr/>
        </p:nvGrpSpPr>
        <p:grpSpPr bwMode="auto">
          <a:xfrm>
            <a:off x="2743200" y="700088"/>
            <a:ext cx="4614863" cy="2819400"/>
            <a:chOff x="1728" y="441"/>
            <a:chExt cx="2907" cy="1776"/>
          </a:xfrm>
        </p:grpSpPr>
        <p:sp>
          <p:nvSpPr>
            <p:cNvPr id="9224" name="Text Box 11"/>
            <p:cNvSpPr txBox="1">
              <a:spLocks noChangeArrowheads="1"/>
            </p:cNvSpPr>
            <p:nvPr/>
          </p:nvSpPr>
          <p:spPr bwMode="auto">
            <a:xfrm>
              <a:off x="3408" y="1170"/>
              <a:ext cx="1227"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ea typeface="楷体_GB2312" charset="0"/>
                  <a:cs typeface="Times New Roman" panose="02020603050405020304"/>
                </a:rPr>
                <a:t>    </a:t>
              </a:r>
              <a:r>
                <a:rPr lang="en-US" altLang="zh-CN" sz="2800">
                  <a:latin typeface="Times New Roman" panose="02020603050405020304"/>
                  <a:ea typeface="创艺繁标宋" charset="0"/>
                  <a:cs typeface="Times New Roman" panose="02020603050405020304"/>
                  <a:sym typeface="Symbol" panose="05050102010706020507" charset="0"/>
                </a:rPr>
                <a:t>u</a:t>
              </a:r>
              <a:r>
                <a:rPr lang="en-US" altLang="zh-CN" sz="2800" baseline="-25000">
                  <a:latin typeface="Times New Roman" panose="02020603050405020304"/>
                  <a:ea typeface="创艺繁标宋" charset="0"/>
                  <a:cs typeface="Times New Roman" panose="02020603050405020304"/>
                  <a:sym typeface="Symbol" panose="05050102010706020507" charset="0"/>
                </a:rPr>
                <a:t>+</a:t>
              </a:r>
              <a:r>
                <a:rPr lang="en-US" altLang="zh-CN" sz="2800" i="0">
                  <a:latin typeface="Times New Roman" panose="02020603050405020304"/>
                  <a:cs typeface="Times New Roman" panose="02020603050405020304"/>
                  <a:sym typeface="Symbol" panose="05050102010706020507" charset="0"/>
                </a:rPr>
                <a:t>– </a:t>
              </a:r>
              <a:r>
                <a:rPr lang="en-US" altLang="zh-CN" sz="2800">
                  <a:latin typeface="Times New Roman" panose="02020603050405020304"/>
                  <a:ea typeface="创艺繁标宋" charset="0"/>
                  <a:cs typeface="Times New Roman" panose="02020603050405020304"/>
                  <a:sym typeface="Symbol" panose="05050102010706020507" charset="0"/>
                </a:rPr>
                <a:t>u</a:t>
              </a:r>
              <a:r>
                <a:rPr lang="en-US" altLang="zh-CN" sz="2800" baseline="-25000">
                  <a:latin typeface="Times New Roman" panose="02020603050405020304"/>
                  <a:ea typeface="创艺繁标宋" charset="0"/>
                  <a:cs typeface="Times New Roman" panose="02020603050405020304"/>
                  <a:sym typeface="Symbol" panose="05050102010706020507" charset="0"/>
                </a:rPr>
                <a:t>–</a:t>
              </a:r>
              <a:r>
                <a:rPr lang="en-US" altLang="zh-CN" sz="2800" i="0" baseline="-25000">
                  <a:latin typeface="Times New Roman" panose="02020603050405020304"/>
                  <a:ea typeface="创艺繁标宋" charset="0"/>
                  <a:cs typeface="Times New Roman" panose="02020603050405020304"/>
                  <a:sym typeface="Symbol" panose="05050102010706020507" charset="0"/>
                </a:rPr>
                <a:t> </a:t>
              </a:r>
            </a:p>
          </p:txBody>
        </p:sp>
        <p:sp>
          <p:nvSpPr>
            <p:cNvPr id="9225" name="Text Box 12"/>
            <p:cNvSpPr txBox="1">
              <a:spLocks noChangeArrowheads="1"/>
            </p:cNvSpPr>
            <p:nvPr/>
          </p:nvSpPr>
          <p:spPr bwMode="auto">
            <a:xfrm>
              <a:off x="3162" y="441"/>
              <a:ext cx="425"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latin typeface="Times New Roman" panose="02020603050405020304"/>
                  <a:ea typeface="楷体_GB2312" charset="0"/>
                  <a:cs typeface="Times New Roman" panose="02020603050405020304"/>
                </a:rPr>
                <a:t>u</a:t>
              </a:r>
              <a:r>
                <a:rPr lang="en-US" altLang="zh-CN" sz="2800" i="0" baseline="-25000">
                  <a:latin typeface="Times New Roman" panose="02020603050405020304"/>
                  <a:ea typeface="楷体_GB2312" charset="0"/>
                  <a:cs typeface="Times New Roman" panose="02020603050405020304"/>
                </a:rPr>
                <a:t>o</a:t>
              </a:r>
              <a:endParaRPr lang="en-US" altLang="zh-CN" sz="2800" i="0">
                <a:latin typeface="Times New Roman" panose="02020603050405020304"/>
                <a:ea typeface="楷体_GB2312" charset="0"/>
                <a:cs typeface="Times New Roman" panose="02020603050405020304"/>
              </a:endParaRPr>
            </a:p>
          </p:txBody>
        </p:sp>
        <p:sp>
          <p:nvSpPr>
            <p:cNvPr id="9226" name="Text Box 14"/>
            <p:cNvSpPr txBox="1">
              <a:spLocks noChangeArrowheads="1"/>
            </p:cNvSpPr>
            <p:nvPr/>
          </p:nvSpPr>
          <p:spPr bwMode="auto">
            <a:xfrm>
              <a:off x="3141" y="1833"/>
              <a:ext cx="93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cs typeface="Times New Roman" panose="02020603050405020304"/>
                </a:rPr>
                <a:t>–</a:t>
              </a:r>
              <a:r>
                <a:rPr lang="en-US" altLang="zh-CN" sz="2800">
                  <a:latin typeface="Times New Roman" panose="02020603050405020304"/>
                  <a:ea typeface="楷体_GB2312" charset="0"/>
                  <a:cs typeface="Times New Roman" panose="02020603050405020304"/>
                </a:rPr>
                <a:t>U</a:t>
              </a:r>
              <a:r>
                <a:rPr lang="en-US" altLang="zh-CN" sz="2800" i="0" baseline="-25000">
                  <a:latin typeface="Times New Roman" panose="02020603050405020304"/>
                  <a:ea typeface="楷体_GB2312" charset="0"/>
                  <a:cs typeface="Times New Roman" panose="02020603050405020304"/>
                </a:rPr>
                <a:t>o(sat)</a:t>
              </a:r>
            </a:p>
          </p:txBody>
        </p:sp>
        <p:sp>
          <p:nvSpPr>
            <p:cNvPr id="9227" name="Line 15"/>
            <p:cNvSpPr>
              <a:spLocks noChangeShapeType="1"/>
            </p:cNvSpPr>
            <p:nvPr/>
          </p:nvSpPr>
          <p:spPr bwMode="auto">
            <a:xfrm>
              <a:off x="2294" y="1485"/>
              <a:ext cx="1717" cy="0"/>
            </a:xfrm>
            <a:prstGeom prst="line">
              <a:avLst/>
            </a:prstGeom>
            <a:noFill/>
            <a:ln w="38100">
              <a:solidFill>
                <a:schemeClr val="tx1"/>
              </a:solidFill>
              <a:round/>
              <a:tailEnd type="triangle" w="med" len="med"/>
            </a:ln>
          </p:spPr>
          <p:txBody>
            <a:bodyPr wrap="none" anchor="ctr">
              <a:spAutoFit/>
            </a:bodyPr>
            <a:lstStyle/>
            <a:p>
              <a:endParaRPr lang="zh-CN" altLang="en-US" b="1">
                <a:latin typeface="Times New Roman" panose="02020603050405020304"/>
                <a:cs typeface="Times New Roman" panose="02020603050405020304"/>
              </a:endParaRPr>
            </a:p>
          </p:txBody>
        </p:sp>
        <p:sp>
          <p:nvSpPr>
            <p:cNvPr id="9228" name="Line 16"/>
            <p:cNvSpPr>
              <a:spLocks noChangeShapeType="1"/>
            </p:cNvSpPr>
            <p:nvPr/>
          </p:nvSpPr>
          <p:spPr bwMode="auto">
            <a:xfrm flipV="1">
              <a:off x="3134" y="585"/>
              <a:ext cx="0" cy="1632"/>
            </a:xfrm>
            <a:prstGeom prst="line">
              <a:avLst/>
            </a:prstGeom>
            <a:noFill/>
            <a:ln w="38100">
              <a:solidFill>
                <a:schemeClr val="tx1"/>
              </a:solidFill>
              <a:round/>
              <a:tailEnd type="triangle" w="med" len="med"/>
            </a:ln>
          </p:spPr>
          <p:txBody>
            <a:bodyPr wrap="none" anchor="ctr">
              <a:spAutoFit/>
            </a:bodyPr>
            <a:lstStyle/>
            <a:p>
              <a:endParaRPr lang="zh-CN" altLang="en-US" b="1">
                <a:latin typeface="Times New Roman" panose="02020603050405020304"/>
                <a:cs typeface="Times New Roman" panose="02020603050405020304"/>
              </a:endParaRPr>
            </a:p>
          </p:txBody>
        </p:sp>
        <p:grpSp>
          <p:nvGrpSpPr>
            <p:cNvPr id="9229" name="Group 17"/>
            <p:cNvGrpSpPr/>
            <p:nvPr/>
          </p:nvGrpSpPr>
          <p:grpSpPr bwMode="auto">
            <a:xfrm>
              <a:off x="2385" y="921"/>
              <a:ext cx="1488" cy="1104"/>
              <a:chOff x="3636" y="1920"/>
              <a:chExt cx="1848" cy="1344"/>
            </a:xfrm>
          </p:grpSpPr>
          <p:sp>
            <p:nvSpPr>
              <p:cNvPr id="9234" name="Line 18"/>
              <p:cNvSpPr>
                <a:spLocks noChangeShapeType="1"/>
              </p:cNvSpPr>
              <p:nvPr/>
            </p:nvSpPr>
            <p:spPr bwMode="auto">
              <a:xfrm flipH="1">
                <a:off x="3636" y="3264"/>
                <a:ext cx="924" cy="0"/>
              </a:xfrm>
              <a:prstGeom prst="line">
                <a:avLst/>
              </a:prstGeom>
              <a:noFill/>
              <a:ln w="38100">
                <a:solidFill>
                  <a:srgbClr val="0000FF"/>
                </a:solidFill>
                <a:round/>
              </a:ln>
            </p:spPr>
            <p:txBody>
              <a:bodyPr anchor="ctr">
                <a:spAutoFit/>
              </a:bodyPr>
              <a:lstStyle/>
              <a:p>
                <a:endParaRPr lang="zh-CN" altLang="en-US" b="1">
                  <a:latin typeface="Times New Roman" panose="02020603050405020304"/>
                  <a:cs typeface="Times New Roman" panose="02020603050405020304"/>
                </a:endParaRPr>
              </a:p>
            </p:txBody>
          </p:sp>
          <p:sp>
            <p:nvSpPr>
              <p:cNvPr id="9235" name="Line 19"/>
              <p:cNvSpPr>
                <a:spLocks noChangeShapeType="1"/>
              </p:cNvSpPr>
              <p:nvPr/>
            </p:nvSpPr>
            <p:spPr bwMode="auto">
              <a:xfrm flipH="1">
                <a:off x="4560" y="1920"/>
                <a:ext cx="924" cy="0"/>
              </a:xfrm>
              <a:prstGeom prst="line">
                <a:avLst/>
              </a:prstGeom>
              <a:noFill/>
              <a:ln w="38100">
                <a:solidFill>
                  <a:srgbClr val="0000FF"/>
                </a:solidFill>
                <a:round/>
              </a:ln>
            </p:spPr>
            <p:txBody>
              <a:bodyPr anchor="ctr">
                <a:spAutoFit/>
              </a:bodyPr>
              <a:lstStyle/>
              <a:p>
                <a:endParaRPr lang="zh-CN" altLang="en-US" b="1">
                  <a:latin typeface="Times New Roman" panose="02020603050405020304"/>
                  <a:cs typeface="Times New Roman" panose="02020603050405020304"/>
                </a:endParaRPr>
              </a:p>
            </p:txBody>
          </p:sp>
          <p:sp>
            <p:nvSpPr>
              <p:cNvPr id="9236" name="Line 20"/>
              <p:cNvSpPr>
                <a:spLocks noChangeShapeType="1"/>
              </p:cNvSpPr>
              <p:nvPr/>
            </p:nvSpPr>
            <p:spPr bwMode="auto">
              <a:xfrm flipH="1">
                <a:off x="4560" y="1920"/>
                <a:ext cx="0" cy="1344"/>
              </a:xfrm>
              <a:prstGeom prst="line">
                <a:avLst/>
              </a:prstGeom>
              <a:noFill/>
              <a:ln w="38100">
                <a:solidFill>
                  <a:srgbClr val="FF0000"/>
                </a:solidFill>
                <a:round/>
              </a:ln>
            </p:spPr>
            <p:txBody>
              <a:bodyPr anchor="ctr">
                <a:spAutoFit/>
              </a:bodyPr>
              <a:lstStyle/>
              <a:p>
                <a:endParaRPr lang="zh-CN" altLang="en-US" b="1">
                  <a:latin typeface="Times New Roman" panose="02020603050405020304"/>
                  <a:cs typeface="Times New Roman" panose="02020603050405020304"/>
                </a:endParaRPr>
              </a:p>
            </p:txBody>
          </p:sp>
        </p:grpSp>
        <p:sp>
          <p:nvSpPr>
            <p:cNvPr id="9230" name="Text Box 21"/>
            <p:cNvSpPr txBox="1">
              <a:spLocks noChangeArrowheads="1"/>
            </p:cNvSpPr>
            <p:nvPr/>
          </p:nvSpPr>
          <p:spPr bwMode="auto">
            <a:xfrm>
              <a:off x="2373" y="681"/>
              <a:ext cx="939" cy="327"/>
            </a:xfrm>
            <a:prstGeom prst="rect">
              <a:avLst/>
            </a:prstGeom>
            <a:noFill/>
            <a:ln>
              <a:noFill/>
            </a:ln>
          </p:spPr>
          <p:txBody>
            <a:bodyP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i="0">
                  <a:latin typeface="Times New Roman" panose="02020603050405020304"/>
                  <a:ea typeface="楷体_GB2312" charset="0"/>
                  <a:cs typeface="Times New Roman" panose="02020603050405020304"/>
                </a:rPr>
                <a:t>+</a:t>
              </a:r>
              <a:r>
                <a:rPr lang="en-US" altLang="zh-CN" sz="2800">
                  <a:latin typeface="Times New Roman" panose="02020603050405020304"/>
                  <a:ea typeface="楷体_GB2312" charset="0"/>
                  <a:cs typeface="Times New Roman" panose="02020603050405020304"/>
                </a:rPr>
                <a:t>U</a:t>
              </a:r>
              <a:r>
                <a:rPr lang="en-US" altLang="zh-CN" sz="2800" i="0" baseline="-25000">
                  <a:latin typeface="Times New Roman" panose="02020603050405020304"/>
                  <a:ea typeface="楷体_GB2312" charset="0"/>
                  <a:cs typeface="Times New Roman" panose="02020603050405020304"/>
                </a:rPr>
                <a:t>o(sat)</a:t>
              </a:r>
            </a:p>
          </p:txBody>
        </p:sp>
        <p:sp>
          <p:nvSpPr>
            <p:cNvPr id="9231" name="AutoShape 22" descr="40%"/>
            <p:cNvSpPr>
              <a:spLocks noChangeArrowheads="1"/>
            </p:cNvSpPr>
            <p:nvPr/>
          </p:nvSpPr>
          <p:spPr bwMode="auto">
            <a:xfrm>
              <a:off x="1728" y="1248"/>
              <a:ext cx="864" cy="384"/>
            </a:xfrm>
            <a:prstGeom prst="wedgeRoundRectCallout">
              <a:avLst>
                <a:gd name="adj1" fmla="val 71759"/>
                <a:gd name="adj2" fmla="val 138542"/>
                <a:gd name="adj3" fmla="val 16667"/>
              </a:avLst>
            </a:prstGeom>
            <a:solidFill>
              <a:srgbClr val="FFFFFF"/>
            </a:solidFill>
            <a:ln w="38100">
              <a:solidFill>
                <a:srgbClr val="FF3300"/>
              </a:solidFill>
              <a:miter lim="800000"/>
            </a:ln>
          </p:spPr>
          <p:txBody>
            <a:bodyPr wrap="none" anchor="ctr"/>
            <a:lstStyle/>
            <a:p>
              <a:pPr algn="ctr" eaLnBrk="0" hangingPunct="0">
                <a:spcBef>
                  <a:spcPct val="50000"/>
                </a:spcBef>
              </a:pPr>
              <a:endParaRPr lang="zh-CN" sz="2800" b="1" i="0">
                <a:latin typeface="Times New Roman" panose="02020603050405020304"/>
                <a:ea typeface="楷体_GB2312" charset="0"/>
                <a:cs typeface="Times New Roman" panose="02020603050405020304"/>
              </a:endParaRPr>
            </a:p>
          </p:txBody>
        </p:sp>
        <p:sp>
          <p:nvSpPr>
            <p:cNvPr id="9232" name="Text Box 24"/>
            <p:cNvSpPr txBox="1">
              <a:spLocks noChangeArrowheads="1"/>
            </p:cNvSpPr>
            <p:nvPr/>
          </p:nvSpPr>
          <p:spPr bwMode="auto">
            <a:xfrm>
              <a:off x="2880" y="1440"/>
              <a:ext cx="328" cy="252"/>
            </a:xfrm>
            <a:prstGeom prst="rect">
              <a:avLst/>
            </a:prstGeom>
            <a:noFill/>
            <a:ln>
              <a:noFill/>
            </a:ln>
          </p:spPr>
          <p:txBody>
            <a:bodyPr wrap="none">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r>
                <a:rPr lang="en-US" altLang="zh-CN">
                  <a:latin typeface="Times New Roman" panose="02020603050405020304"/>
                  <a:cs typeface="Times New Roman" panose="02020603050405020304"/>
                </a:rPr>
                <a:t> O</a:t>
              </a:r>
            </a:p>
          </p:txBody>
        </p:sp>
        <p:sp>
          <p:nvSpPr>
            <p:cNvPr id="9233" name="AutoShape 25" descr="40%"/>
            <p:cNvSpPr>
              <a:spLocks noChangeArrowheads="1"/>
            </p:cNvSpPr>
            <p:nvPr/>
          </p:nvSpPr>
          <p:spPr bwMode="auto">
            <a:xfrm>
              <a:off x="1728" y="1248"/>
              <a:ext cx="864" cy="384"/>
            </a:xfrm>
            <a:prstGeom prst="wedgeRoundRectCallout">
              <a:avLst>
                <a:gd name="adj1" fmla="val 145486"/>
                <a:gd name="adj2" fmla="val -134634"/>
                <a:gd name="adj3" fmla="val 16667"/>
              </a:avLst>
            </a:prstGeom>
            <a:solidFill>
              <a:schemeClr val="bg1"/>
            </a:solidFill>
            <a:ln w="38100">
              <a:solidFill>
                <a:srgbClr val="FF3300"/>
              </a:solidFill>
              <a:miter lim="800000"/>
            </a:ln>
          </p:spPr>
          <p:txBody>
            <a:bodyPr wrap="none" anchor="ctr"/>
            <a:lstStyle/>
            <a:p>
              <a:pPr algn="ctr" eaLnBrk="0" hangingPunct="0">
                <a:spcBef>
                  <a:spcPct val="50000"/>
                </a:spcBef>
              </a:pPr>
              <a:r>
                <a:rPr lang="zh-CN" altLang="en-US" sz="2800" b="1" i="0" dirty="0">
                  <a:latin typeface="Times New Roman" panose="02020603050405020304"/>
                  <a:cs typeface="Times New Roman" panose="02020603050405020304"/>
                </a:rPr>
                <a:t>饱和区</a:t>
              </a:r>
              <a:endParaRPr lang="zh-CN" altLang="en-US" sz="2800" b="1" i="0" dirty="0">
                <a:latin typeface="Times New Roman" panose="02020603050405020304"/>
                <a:ea typeface="楷体_GB2312" charset="0"/>
                <a:cs typeface="Times New Roman" panose="02020603050405020304"/>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vertical)">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9415">
                                            <p:txEl>
                                              <p:pRg st="0" end="0"/>
                                            </p:txEl>
                                          </p:spTgt>
                                        </p:tgtEl>
                                        <p:attrNameLst>
                                          <p:attrName>style.visibility</p:attrName>
                                        </p:attrNameLst>
                                      </p:cBhvr>
                                      <p:to>
                                        <p:strVal val="visible"/>
                                      </p:to>
                                    </p:set>
                                    <p:animEffect transition="in" filter="blinds(vertical)">
                                      <p:cBhvr>
                                        <p:cTn id="12" dur="500"/>
                                        <p:tgtEl>
                                          <p:spTgt spid="594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9415">
                                            <p:txEl>
                                              <p:pRg st="1" end="1"/>
                                            </p:txEl>
                                          </p:spTgt>
                                        </p:tgtEl>
                                        <p:attrNameLst>
                                          <p:attrName>style.visibility</p:attrName>
                                        </p:attrNameLst>
                                      </p:cBhvr>
                                      <p:to>
                                        <p:strVal val="visible"/>
                                      </p:to>
                                    </p:set>
                                    <p:animEffect transition="in" filter="blinds(vertical)">
                                      <p:cBhvr>
                                        <p:cTn id="17" dur="500"/>
                                        <p:tgtEl>
                                          <p:spTgt spid="594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9415">
                                            <p:txEl>
                                              <p:pRg st="2" end="2"/>
                                            </p:txEl>
                                          </p:spTgt>
                                        </p:tgtEl>
                                        <p:attrNameLst>
                                          <p:attrName>style.visibility</p:attrName>
                                        </p:attrNameLst>
                                      </p:cBhvr>
                                      <p:to>
                                        <p:strVal val="visible"/>
                                      </p:to>
                                    </p:set>
                                    <p:animEffect transition="in" filter="blinds(vertical)">
                                      <p:cBhvr>
                                        <p:cTn id="22" dur="500"/>
                                        <p:tgtEl>
                                          <p:spTgt spid="594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7"/>
                                        </p:tgtEl>
                                        <p:attrNameLst>
                                          <p:attrName>style.visibility</p:attrName>
                                        </p:attrNameLst>
                                      </p:cBhvr>
                                      <p:to>
                                        <p:strVal val="visible"/>
                                      </p:to>
                                    </p:set>
                                    <p:animEffect transition="in" filter="wipe(left)">
                                      <p:cBhvr>
                                        <p:cTn id="2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4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22"/>
          <p:cNvGrpSpPr/>
          <p:nvPr/>
        </p:nvGrpSpPr>
        <p:grpSpPr bwMode="auto">
          <a:xfrm>
            <a:off x="533400" y="2816225"/>
            <a:ext cx="3992563" cy="2944813"/>
            <a:chOff x="336" y="1889"/>
            <a:chExt cx="2515" cy="1855"/>
          </a:xfrm>
        </p:grpSpPr>
        <p:grpSp>
          <p:nvGrpSpPr>
            <p:cNvPr id="10304" name="Group 3"/>
            <p:cNvGrpSpPr/>
            <p:nvPr/>
          </p:nvGrpSpPr>
          <p:grpSpPr bwMode="auto">
            <a:xfrm>
              <a:off x="1594" y="3598"/>
              <a:ext cx="146" cy="146"/>
              <a:chOff x="2898" y="3684"/>
              <a:chExt cx="204" cy="204"/>
            </a:xfrm>
          </p:grpSpPr>
          <p:sp>
            <p:nvSpPr>
              <p:cNvPr id="10356" name="Line 4"/>
              <p:cNvSpPr>
                <a:spLocks noChangeShapeType="1"/>
              </p:cNvSpPr>
              <p:nvPr/>
            </p:nvSpPr>
            <p:spPr bwMode="auto">
              <a:xfrm>
                <a:off x="3000" y="3684"/>
                <a:ext cx="0" cy="204"/>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57" name="Line 5"/>
              <p:cNvSpPr>
                <a:spLocks noChangeShapeType="1"/>
              </p:cNvSpPr>
              <p:nvPr/>
            </p:nvSpPr>
            <p:spPr bwMode="auto">
              <a:xfrm>
                <a:off x="2898" y="3875"/>
                <a:ext cx="204" cy="7"/>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grpSp>
        <p:sp>
          <p:nvSpPr>
            <p:cNvPr id="10305" name="Line 6"/>
            <p:cNvSpPr>
              <a:spLocks noChangeShapeType="1"/>
            </p:cNvSpPr>
            <p:nvPr/>
          </p:nvSpPr>
          <p:spPr bwMode="auto">
            <a:xfrm flipH="1">
              <a:off x="1097" y="2697"/>
              <a:ext cx="0" cy="313"/>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06" name="Text Box 7"/>
            <p:cNvSpPr txBox="1">
              <a:spLocks noChangeArrowheads="1"/>
            </p:cNvSpPr>
            <p:nvPr/>
          </p:nvSpPr>
          <p:spPr bwMode="auto">
            <a:xfrm>
              <a:off x="638" y="2038"/>
              <a:ext cx="509"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800" baseline="-25000">
                  <a:latin typeface="Times New Roman" panose="02020603050405020304"/>
                  <a:ea typeface="+mn-ea"/>
                  <a:cs typeface="Times New Roman" panose="02020603050405020304"/>
                </a:rPr>
                <a:t>B1</a:t>
              </a:r>
              <a:endParaRPr lang="en-US" altLang="zh-CN" sz="2800">
                <a:latin typeface="Times New Roman" panose="02020603050405020304"/>
                <a:ea typeface="+mn-ea"/>
                <a:cs typeface="Times New Roman" panose="02020603050405020304"/>
              </a:endParaRPr>
            </a:p>
          </p:txBody>
        </p:sp>
        <p:sp>
          <p:nvSpPr>
            <p:cNvPr id="10307" name="Line 8"/>
            <p:cNvSpPr>
              <a:spLocks noChangeShapeType="1"/>
            </p:cNvSpPr>
            <p:nvPr/>
          </p:nvSpPr>
          <p:spPr bwMode="auto">
            <a:xfrm>
              <a:off x="1099" y="2398"/>
              <a:ext cx="0" cy="333"/>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08" name="Line 9"/>
            <p:cNvSpPr>
              <a:spLocks noChangeShapeType="1"/>
            </p:cNvSpPr>
            <p:nvPr/>
          </p:nvSpPr>
          <p:spPr bwMode="auto">
            <a:xfrm flipH="1" flipV="1">
              <a:off x="1103" y="1938"/>
              <a:ext cx="0" cy="214"/>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09" name="Rectangle 10"/>
            <p:cNvSpPr>
              <a:spLocks noChangeArrowheads="1"/>
            </p:cNvSpPr>
            <p:nvPr/>
          </p:nvSpPr>
          <p:spPr bwMode="auto">
            <a:xfrm>
              <a:off x="1059" y="2151"/>
              <a:ext cx="86"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0" name="Line 11"/>
            <p:cNvSpPr>
              <a:spLocks noChangeShapeType="1"/>
            </p:cNvSpPr>
            <p:nvPr/>
          </p:nvSpPr>
          <p:spPr bwMode="auto">
            <a:xfrm>
              <a:off x="1103" y="1946"/>
              <a:ext cx="1167" cy="0"/>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1" name="Line 12"/>
            <p:cNvSpPr>
              <a:spLocks noChangeShapeType="1"/>
            </p:cNvSpPr>
            <p:nvPr/>
          </p:nvSpPr>
          <p:spPr bwMode="auto">
            <a:xfrm flipV="1">
              <a:off x="1661" y="1941"/>
              <a:ext cx="0" cy="197"/>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2" name="Line 13"/>
            <p:cNvSpPr>
              <a:spLocks noChangeShapeType="1"/>
            </p:cNvSpPr>
            <p:nvPr/>
          </p:nvSpPr>
          <p:spPr bwMode="auto">
            <a:xfrm>
              <a:off x="1545" y="2622"/>
              <a:ext cx="0" cy="232"/>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3" name="Line 14"/>
            <p:cNvSpPr>
              <a:spLocks noChangeShapeType="1"/>
            </p:cNvSpPr>
            <p:nvPr/>
          </p:nvSpPr>
          <p:spPr bwMode="auto">
            <a:xfrm>
              <a:off x="1545" y="2779"/>
              <a:ext cx="127" cy="120"/>
            </a:xfrm>
            <a:prstGeom prst="line">
              <a:avLst/>
            </a:prstGeom>
            <a:noFill/>
            <a:ln w="38100">
              <a:solidFill>
                <a:schemeClr val="tx1"/>
              </a:solidFill>
              <a:round/>
              <a:headEnd type="none" w="sm" len="sm"/>
              <a:tailEnd type="triangle" w="sm"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4" name="Line 15"/>
            <p:cNvSpPr>
              <a:spLocks noChangeShapeType="1"/>
            </p:cNvSpPr>
            <p:nvPr/>
          </p:nvSpPr>
          <p:spPr bwMode="auto">
            <a:xfrm flipV="1">
              <a:off x="1545" y="2611"/>
              <a:ext cx="127" cy="105"/>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5" name="Line 16"/>
            <p:cNvSpPr>
              <a:spLocks noChangeShapeType="1"/>
            </p:cNvSpPr>
            <p:nvPr/>
          </p:nvSpPr>
          <p:spPr bwMode="auto">
            <a:xfrm>
              <a:off x="1664" y="2401"/>
              <a:ext cx="0" cy="22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6" name="Line 17"/>
            <p:cNvSpPr>
              <a:spLocks noChangeShapeType="1"/>
            </p:cNvSpPr>
            <p:nvPr/>
          </p:nvSpPr>
          <p:spPr bwMode="auto">
            <a:xfrm flipH="1">
              <a:off x="1665" y="2876"/>
              <a:ext cx="0" cy="234"/>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7" name="Line 18"/>
            <p:cNvSpPr>
              <a:spLocks noChangeShapeType="1"/>
            </p:cNvSpPr>
            <p:nvPr/>
          </p:nvSpPr>
          <p:spPr bwMode="auto">
            <a:xfrm>
              <a:off x="853" y="2729"/>
              <a:ext cx="696"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8" name="Line 19"/>
            <p:cNvSpPr>
              <a:spLocks noChangeShapeType="1"/>
            </p:cNvSpPr>
            <p:nvPr/>
          </p:nvSpPr>
          <p:spPr bwMode="auto">
            <a:xfrm>
              <a:off x="466" y="3594"/>
              <a:ext cx="1927"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19" name="Line 20"/>
            <p:cNvSpPr>
              <a:spLocks noChangeShapeType="1"/>
            </p:cNvSpPr>
            <p:nvPr/>
          </p:nvSpPr>
          <p:spPr bwMode="auto">
            <a:xfrm flipH="1">
              <a:off x="1666" y="3343"/>
              <a:ext cx="0" cy="283"/>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20" name="Rectangle 21"/>
            <p:cNvSpPr>
              <a:spLocks noChangeArrowheads="1"/>
            </p:cNvSpPr>
            <p:nvPr/>
          </p:nvSpPr>
          <p:spPr bwMode="auto">
            <a:xfrm>
              <a:off x="1623" y="2155"/>
              <a:ext cx="84"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21" name="Oval 22"/>
            <p:cNvSpPr>
              <a:spLocks noChangeArrowheads="1"/>
            </p:cNvSpPr>
            <p:nvPr/>
          </p:nvSpPr>
          <p:spPr bwMode="auto">
            <a:xfrm>
              <a:off x="2278" y="1904"/>
              <a:ext cx="69" cy="66"/>
            </a:xfrm>
            <a:prstGeom prst="ellips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nvGrpSpPr>
            <p:cNvPr id="10322" name="Group 23"/>
            <p:cNvGrpSpPr/>
            <p:nvPr/>
          </p:nvGrpSpPr>
          <p:grpSpPr bwMode="auto">
            <a:xfrm>
              <a:off x="797" y="2630"/>
              <a:ext cx="61" cy="211"/>
              <a:chOff x="3454" y="2018"/>
              <a:chExt cx="96" cy="328"/>
            </a:xfrm>
          </p:grpSpPr>
          <p:sp>
            <p:nvSpPr>
              <p:cNvPr id="10354" name="Line 24"/>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55" name="Line 25"/>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sp>
          <p:nvSpPr>
            <p:cNvPr id="10323" name="Line 26"/>
            <p:cNvSpPr>
              <a:spLocks noChangeShapeType="1"/>
            </p:cNvSpPr>
            <p:nvPr/>
          </p:nvSpPr>
          <p:spPr bwMode="auto">
            <a:xfrm>
              <a:off x="466" y="2729"/>
              <a:ext cx="326" cy="0"/>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grpSp>
          <p:nvGrpSpPr>
            <p:cNvPr id="10324" name="Group 27"/>
            <p:cNvGrpSpPr/>
            <p:nvPr/>
          </p:nvGrpSpPr>
          <p:grpSpPr bwMode="auto">
            <a:xfrm flipH="1">
              <a:off x="2070" y="2435"/>
              <a:ext cx="62" cy="212"/>
              <a:chOff x="3454" y="2018"/>
              <a:chExt cx="96" cy="328"/>
            </a:xfrm>
          </p:grpSpPr>
          <p:sp>
            <p:nvSpPr>
              <p:cNvPr id="10352" name="Line 28"/>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53" name="Line 29"/>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sp>
          <p:nvSpPr>
            <p:cNvPr id="10325" name="Line 30"/>
            <p:cNvSpPr>
              <a:spLocks noChangeShapeType="1"/>
            </p:cNvSpPr>
            <p:nvPr/>
          </p:nvSpPr>
          <p:spPr bwMode="auto">
            <a:xfrm flipH="1" flipV="1">
              <a:off x="2129" y="2530"/>
              <a:ext cx="265" cy="0"/>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26" name="Line 31"/>
            <p:cNvSpPr>
              <a:spLocks noChangeShapeType="1"/>
            </p:cNvSpPr>
            <p:nvPr/>
          </p:nvSpPr>
          <p:spPr bwMode="auto">
            <a:xfrm>
              <a:off x="1661" y="2535"/>
              <a:ext cx="410" cy="0"/>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27" name="Text Box 32"/>
            <p:cNvSpPr txBox="1">
              <a:spLocks noChangeArrowheads="1"/>
            </p:cNvSpPr>
            <p:nvPr/>
          </p:nvSpPr>
          <p:spPr bwMode="auto">
            <a:xfrm>
              <a:off x="1250" y="2091"/>
              <a:ext cx="433"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800" baseline="-25000">
                  <a:latin typeface="Times New Roman" panose="02020603050405020304"/>
                  <a:ea typeface="+mn-ea"/>
                  <a:cs typeface="Times New Roman" panose="02020603050405020304"/>
                </a:rPr>
                <a:t>C</a:t>
              </a:r>
              <a:endParaRPr lang="en-US" altLang="zh-CN" sz="2800">
                <a:latin typeface="Times New Roman" panose="02020603050405020304"/>
                <a:ea typeface="+mn-ea"/>
                <a:cs typeface="Times New Roman" panose="02020603050405020304"/>
              </a:endParaRPr>
            </a:p>
          </p:txBody>
        </p:sp>
        <p:sp>
          <p:nvSpPr>
            <p:cNvPr id="10328" name="Text Box 33"/>
            <p:cNvSpPr txBox="1">
              <a:spLocks noChangeArrowheads="1"/>
            </p:cNvSpPr>
            <p:nvPr/>
          </p:nvSpPr>
          <p:spPr bwMode="auto">
            <a:xfrm>
              <a:off x="604" y="2317"/>
              <a:ext cx="408"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C</a:t>
              </a:r>
              <a:r>
                <a:rPr lang="en-US" altLang="zh-CN" sz="2800" baseline="-25000">
                  <a:latin typeface="Times New Roman" panose="02020603050405020304"/>
                  <a:ea typeface="+mn-ea"/>
                  <a:cs typeface="Times New Roman" panose="02020603050405020304"/>
                </a:rPr>
                <a:t>1</a:t>
              </a:r>
              <a:endParaRPr lang="en-US" altLang="zh-CN" sz="2800">
                <a:latin typeface="Times New Roman" panose="02020603050405020304"/>
                <a:ea typeface="+mn-ea"/>
                <a:cs typeface="Times New Roman" panose="02020603050405020304"/>
              </a:endParaRPr>
            </a:p>
          </p:txBody>
        </p:sp>
        <p:sp>
          <p:nvSpPr>
            <p:cNvPr id="10329" name="Text Box 34"/>
            <p:cNvSpPr txBox="1">
              <a:spLocks noChangeArrowheads="1"/>
            </p:cNvSpPr>
            <p:nvPr/>
          </p:nvSpPr>
          <p:spPr bwMode="auto">
            <a:xfrm>
              <a:off x="1916" y="2136"/>
              <a:ext cx="393"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C</a:t>
              </a:r>
              <a:r>
                <a:rPr lang="en-US" altLang="zh-CN" sz="2400" baseline="-25000">
                  <a:latin typeface="Times New Roman" panose="02020603050405020304"/>
                  <a:ea typeface="+mn-ea"/>
                  <a:cs typeface="Times New Roman" panose="02020603050405020304"/>
                </a:rPr>
                <a:t>2</a:t>
              </a:r>
              <a:endParaRPr lang="en-US" altLang="zh-CN" sz="2400">
                <a:latin typeface="Times New Roman" panose="02020603050405020304"/>
                <a:ea typeface="+mn-ea"/>
                <a:cs typeface="Times New Roman" panose="02020603050405020304"/>
              </a:endParaRPr>
            </a:p>
          </p:txBody>
        </p:sp>
        <p:sp>
          <p:nvSpPr>
            <p:cNvPr id="10330" name="Oval 35"/>
            <p:cNvSpPr>
              <a:spLocks noChangeArrowheads="1"/>
            </p:cNvSpPr>
            <p:nvPr/>
          </p:nvSpPr>
          <p:spPr bwMode="auto">
            <a:xfrm>
              <a:off x="1641" y="3565"/>
              <a:ext cx="69" cy="66"/>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31" name="Rectangle 36"/>
            <p:cNvSpPr>
              <a:spLocks noChangeArrowheads="1"/>
            </p:cNvSpPr>
            <p:nvPr/>
          </p:nvSpPr>
          <p:spPr bwMode="auto">
            <a:xfrm>
              <a:off x="1059" y="3026"/>
              <a:ext cx="86" cy="234"/>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32" name="Text Box 37"/>
            <p:cNvSpPr txBox="1">
              <a:spLocks noChangeArrowheads="1"/>
            </p:cNvSpPr>
            <p:nvPr/>
          </p:nvSpPr>
          <p:spPr bwMode="auto">
            <a:xfrm>
              <a:off x="638" y="2946"/>
              <a:ext cx="509"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800" baseline="-25000">
                  <a:latin typeface="Times New Roman" panose="02020603050405020304"/>
                  <a:ea typeface="+mn-ea"/>
                  <a:cs typeface="Times New Roman" panose="02020603050405020304"/>
                </a:rPr>
                <a:t>B2</a:t>
              </a:r>
              <a:endParaRPr lang="en-US" altLang="zh-CN" sz="2800">
                <a:latin typeface="Times New Roman" panose="02020603050405020304"/>
                <a:ea typeface="+mn-ea"/>
                <a:cs typeface="Times New Roman" panose="02020603050405020304"/>
              </a:endParaRPr>
            </a:p>
          </p:txBody>
        </p:sp>
        <p:sp>
          <p:nvSpPr>
            <p:cNvPr id="10333" name="Rectangle 38"/>
            <p:cNvSpPr>
              <a:spLocks noChangeArrowheads="1"/>
            </p:cNvSpPr>
            <p:nvPr/>
          </p:nvSpPr>
          <p:spPr bwMode="auto">
            <a:xfrm>
              <a:off x="1623" y="3106"/>
              <a:ext cx="84" cy="234"/>
            </a:xfrm>
            <a:prstGeom prst="rect">
              <a:avLst/>
            </a:prstGeom>
            <a:noFill/>
            <a:ln w="38100">
              <a:solidFill>
                <a:schemeClr val="tx2"/>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34" name="Line 39"/>
            <p:cNvSpPr>
              <a:spLocks noChangeShapeType="1"/>
            </p:cNvSpPr>
            <p:nvPr/>
          </p:nvSpPr>
          <p:spPr bwMode="auto">
            <a:xfrm flipH="1">
              <a:off x="2382" y="2543"/>
              <a:ext cx="0" cy="389"/>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35" name="Rectangle 40"/>
            <p:cNvSpPr>
              <a:spLocks noChangeArrowheads="1"/>
            </p:cNvSpPr>
            <p:nvPr/>
          </p:nvSpPr>
          <p:spPr bwMode="auto">
            <a:xfrm>
              <a:off x="2340" y="2946"/>
              <a:ext cx="84"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36" name="Text Box 41"/>
            <p:cNvSpPr txBox="1">
              <a:spLocks noChangeArrowheads="1"/>
            </p:cNvSpPr>
            <p:nvPr/>
          </p:nvSpPr>
          <p:spPr bwMode="auto">
            <a:xfrm>
              <a:off x="1268" y="3024"/>
              <a:ext cx="433"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800" baseline="-25000">
                  <a:latin typeface="Times New Roman" panose="02020603050405020304"/>
                  <a:ea typeface="+mn-ea"/>
                  <a:cs typeface="Times New Roman" panose="02020603050405020304"/>
                </a:rPr>
                <a:t>E</a:t>
              </a:r>
              <a:endParaRPr lang="en-US" altLang="zh-CN" sz="2800">
                <a:latin typeface="Times New Roman" panose="02020603050405020304"/>
                <a:ea typeface="+mn-ea"/>
                <a:cs typeface="Times New Roman" panose="02020603050405020304"/>
              </a:endParaRPr>
            </a:p>
          </p:txBody>
        </p:sp>
        <p:sp>
          <p:nvSpPr>
            <p:cNvPr id="10337" name="Text Box 42"/>
            <p:cNvSpPr txBox="1">
              <a:spLocks noChangeArrowheads="1"/>
            </p:cNvSpPr>
            <p:nvPr/>
          </p:nvSpPr>
          <p:spPr bwMode="auto">
            <a:xfrm>
              <a:off x="1991" y="2887"/>
              <a:ext cx="407"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400" baseline="-25000">
                  <a:latin typeface="Times New Roman" panose="02020603050405020304"/>
                  <a:ea typeface="+mn-ea"/>
                  <a:cs typeface="Times New Roman" panose="02020603050405020304"/>
                </a:rPr>
                <a:t>L</a:t>
              </a:r>
              <a:endParaRPr lang="en-US" altLang="zh-CN" sz="2400">
                <a:latin typeface="Times New Roman" panose="02020603050405020304"/>
                <a:ea typeface="+mn-ea"/>
                <a:cs typeface="Times New Roman" panose="02020603050405020304"/>
              </a:endParaRPr>
            </a:p>
          </p:txBody>
        </p:sp>
        <p:sp>
          <p:nvSpPr>
            <p:cNvPr id="10338" name="Rectangle 43"/>
            <p:cNvSpPr>
              <a:spLocks noChangeArrowheads="1"/>
            </p:cNvSpPr>
            <p:nvPr/>
          </p:nvSpPr>
          <p:spPr bwMode="auto">
            <a:xfrm>
              <a:off x="838" y="2471"/>
              <a:ext cx="242"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0000"/>
                  </a:solidFill>
                  <a:latin typeface="Times New Roman" panose="02020603050405020304"/>
                  <a:cs typeface="Times New Roman" panose="02020603050405020304"/>
                </a:rPr>
                <a:t>+</a:t>
              </a:r>
            </a:p>
          </p:txBody>
        </p:sp>
        <p:sp>
          <p:nvSpPr>
            <p:cNvPr id="10339" name="Rectangle 44"/>
            <p:cNvSpPr>
              <a:spLocks noChangeArrowheads="1"/>
            </p:cNvSpPr>
            <p:nvPr/>
          </p:nvSpPr>
          <p:spPr bwMode="auto">
            <a:xfrm>
              <a:off x="1863" y="2286"/>
              <a:ext cx="242"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0000"/>
                  </a:solidFill>
                  <a:latin typeface="Times New Roman" panose="02020603050405020304"/>
                  <a:cs typeface="Times New Roman" panose="02020603050405020304"/>
                </a:rPr>
                <a:t>+</a:t>
              </a:r>
            </a:p>
          </p:txBody>
        </p:sp>
        <p:sp>
          <p:nvSpPr>
            <p:cNvPr id="10340" name="Text Box 45"/>
            <p:cNvSpPr txBox="1">
              <a:spLocks noChangeArrowheads="1"/>
            </p:cNvSpPr>
            <p:nvPr/>
          </p:nvSpPr>
          <p:spPr bwMode="auto">
            <a:xfrm>
              <a:off x="2209" y="1889"/>
              <a:ext cx="642"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a:solidFill>
                    <a:srgbClr val="FF0000"/>
                  </a:solidFill>
                  <a:latin typeface="Times New Roman" panose="02020603050405020304"/>
                  <a:ea typeface="+mn-ea"/>
                  <a:cs typeface="Times New Roman" panose="02020603050405020304"/>
                </a:rPr>
                <a:t>+</a:t>
              </a:r>
              <a:r>
                <a:rPr lang="en-US" altLang="zh-CN" sz="2800">
                  <a:solidFill>
                    <a:srgbClr val="000099"/>
                  </a:solidFill>
                  <a:latin typeface="Times New Roman" panose="02020603050405020304"/>
                  <a:ea typeface="+mn-ea"/>
                  <a:cs typeface="Times New Roman" panose="02020603050405020304"/>
                </a:rPr>
                <a:t>U</a:t>
              </a:r>
              <a:r>
                <a:rPr lang="en-US" altLang="zh-CN" sz="2400" baseline="-25000">
                  <a:solidFill>
                    <a:srgbClr val="000099"/>
                  </a:solidFill>
                  <a:latin typeface="Times New Roman" panose="02020603050405020304"/>
                  <a:ea typeface="+mn-ea"/>
                  <a:cs typeface="Times New Roman" panose="02020603050405020304"/>
                </a:rPr>
                <a:t>CC</a:t>
              </a:r>
              <a:endParaRPr lang="en-US" altLang="zh-CN" sz="2400">
                <a:solidFill>
                  <a:srgbClr val="000099"/>
                </a:solidFill>
                <a:latin typeface="Times New Roman" panose="02020603050405020304"/>
                <a:ea typeface="+mn-ea"/>
                <a:cs typeface="Times New Roman" panose="02020603050405020304"/>
              </a:endParaRPr>
            </a:p>
          </p:txBody>
        </p:sp>
        <p:sp>
          <p:nvSpPr>
            <p:cNvPr id="10341" name="Text Box 46"/>
            <p:cNvSpPr txBox="1">
              <a:spLocks noChangeArrowheads="1"/>
            </p:cNvSpPr>
            <p:nvPr/>
          </p:nvSpPr>
          <p:spPr bwMode="auto">
            <a:xfrm>
              <a:off x="336" y="2972"/>
              <a:ext cx="336" cy="331"/>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latin typeface="Times New Roman" panose="02020603050405020304"/>
                  <a:ea typeface="+mn-ea"/>
                  <a:cs typeface="Times New Roman" panose="02020603050405020304"/>
                </a:rPr>
                <a:t>u</a:t>
              </a:r>
              <a:r>
                <a:rPr lang="en-US" altLang="zh-CN" sz="2800" baseline="-25000">
                  <a:solidFill>
                    <a:srgbClr val="000099"/>
                  </a:solidFill>
                  <a:latin typeface="Times New Roman" panose="02020603050405020304"/>
                  <a:ea typeface="+mn-ea"/>
                  <a:cs typeface="Times New Roman" panose="02020603050405020304"/>
                </a:rPr>
                <a:t>i</a:t>
              </a:r>
              <a:endParaRPr lang="en-US" altLang="zh-CN" sz="2800">
                <a:solidFill>
                  <a:srgbClr val="000099"/>
                </a:solidFill>
                <a:latin typeface="Times New Roman" panose="02020603050405020304"/>
                <a:ea typeface="+mn-ea"/>
                <a:cs typeface="Times New Roman" panose="02020603050405020304"/>
              </a:endParaRPr>
            </a:p>
          </p:txBody>
        </p:sp>
        <p:sp>
          <p:nvSpPr>
            <p:cNvPr id="10342" name="Text Box 47"/>
            <p:cNvSpPr txBox="1">
              <a:spLocks noChangeArrowheads="1"/>
            </p:cNvSpPr>
            <p:nvPr/>
          </p:nvSpPr>
          <p:spPr bwMode="auto">
            <a:xfrm>
              <a:off x="2400" y="2837"/>
              <a:ext cx="390" cy="331"/>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latin typeface="Times New Roman" panose="02020603050405020304"/>
                  <a:ea typeface="+mn-ea"/>
                  <a:cs typeface="Times New Roman" panose="02020603050405020304"/>
                </a:rPr>
                <a:t>u</a:t>
              </a:r>
              <a:r>
                <a:rPr lang="en-US" altLang="zh-CN" sz="2800" baseline="-25000">
                  <a:solidFill>
                    <a:srgbClr val="000099"/>
                  </a:solidFill>
                  <a:latin typeface="Times New Roman" panose="02020603050405020304"/>
                  <a:ea typeface="+mn-ea"/>
                  <a:cs typeface="Times New Roman" panose="02020603050405020304"/>
                </a:rPr>
                <a:t>o</a:t>
              </a:r>
              <a:endParaRPr lang="en-US" altLang="zh-CN" sz="2800">
                <a:solidFill>
                  <a:srgbClr val="000099"/>
                </a:solidFill>
                <a:latin typeface="Times New Roman" panose="02020603050405020304"/>
                <a:ea typeface="+mn-ea"/>
                <a:cs typeface="Times New Roman" panose="02020603050405020304"/>
              </a:endParaRPr>
            </a:p>
          </p:txBody>
        </p:sp>
        <p:sp>
          <p:nvSpPr>
            <p:cNvPr id="10343" name="Rectangle 48" descr="新闻纸"/>
            <p:cNvSpPr>
              <a:spLocks noChangeArrowheads="1"/>
            </p:cNvSpPr>
            <p:nvPr/>
          </p:nvSpPr>
          <p:spPr bwMode="auto">
            <a:xfrm>
              <a:off x="2484" y="2588"/>
              <a:ext cx="242"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0000"/>
                  </a:solidFill>
                  <a:latin typeface="Times New Roman" panose="02020603050405020304"/>
                  <a:cs typeface="Times New Roman" panose="02020603050405020304"/>
                </a:rPr>
                <a:t>+</a:t>
              </a:r>
            </a:p>
          </p:txBody>
        </p:sp>
        <p:sp>
          <p:nvSpPr>
            <p:cNvPr id="10344" name="Rectangle 49" descr="新闻纸"/>
            <p:cNvSpPr>
              <a:spLocks noChangeArrowheads="1"/>
            </p:cNvSpPr>
            <p:nvPr/>
          </p:nvSpPr>
          <p:spPr bwMode="auto">
            <a:xfrm>
              <a:off x="336" y="2688"/>
              <a:ext cx="218" cy="331"/>
            </a:xfrm>
            <a:prstGeom prst="rect">
              <a:avLst/>
            </a:prstGeom>
            <a:noFill/>
            <a:ln>
              <a:noFill/>
            </a:ln>
          </p:spPr>
          <p:txBody>
            <a:bodyPr lIns="90000" tIns="46800" rIns="90000" bIns="46800" anchor="ctr">
              <a:spAutoFit/>
            </a:bodyPr>
            <a:lstStyle/>
            <a:p>
              <a:pPr algn="ctr">
                <a:spcBef>
                  <a:spcPct val="50000"/>
                </a:spcBef>
              </a:pPr>
              <a:r>
                <a:rPr lang="en-US" altLang="zh-CN" sz="2800" b="1">
                  <a:solidFill>
                    <a:srgbClr val="FF0000"/>
                  </a:solidFill>
                  <a:latin typeface="Times New Roman" panose="02020603050405020304"/>
                  <a:cs typeface="Times New Roman" panose="02020603050405020304"/>
                </a:rPr>
                <a:t>+</a:t>
              </a:r>
            </a:p>
          </p:txBody>
        </p:sp>
        <p:sp>
          <p:nvSpPr>
            <p:cNvPr id="10345" name="Rectangle 50" descr="新闻纸"/>
            <p:cNvSpPr>
              <a:spLocks noChangeArrowheads="1"/>
            </p:cNvSpPr>
            <p:nvPr/>
          </p:nvSpPr>
          <p:spPr bwMode="auto">
            <a:xfrm>
              <a:off x="2482" y="3192"/>
              <a:ext cx="236"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0000"/>
                  </a:solidFill>
                  <a:latin typeface="Times New Roman" panose="02020603050405020304"/>
                  <a:cs typeface="Times New Roman" panose="02020603050405020304"/>
                </a:rPr>
                <a:t>–</a:t>
              </a:r>
            </a:p>
          </p:txBody>
        </p:sp>
        <p:sp>
          <p:nvSpPr>
            <p:cNvPr id="10346" name="Rectangle 51" descr="新闻纸"/>
            <p:cNvSpPr>
              <a:spLocks noChangeArrowheads="1"/>
            </p:cNvSpPr>
            <p:nvPr/>
          </p:nvSpPr>
          <p:spPr bwMode="auto">
            <a:xfrm>
              <a:off x="348" y="3264"/>
              <a:ext cx="236" cy="331"/>
            </a:xfrm>
            <a:prstGeom prst="rect">
              <a:avLst/>
            </a:prstGeom>
            <a:noFill/>
            <a:ln>
              <a:noFill/>
            </a:ln>
          </p:spPr>
          <p:txBody>
            <a:bodyPr wrap="none" lIns="90000" tIns="46800" rIns="90000" bIns="46800" anchor="ctr">
              <a:spAutoFit/>
            </a:bodyPr>
            <a:lstStyle/>
            <a:p>
              <a:pPr algn="ctr">
                <a:spcBef>
                  <a:spcPct val="50000"/>
                </a:spcBef>
              </a:pPr>
              <a:r>
                <a:rPr lang="en-US" altLang="zh-CN" sz="2800" b="1" dirty="0">
                  <a:solidFill>
                    <a:srgbClr val="FF0000"/>
                  </a:solidFill>
                  <a:latin typeface="Times New Roman" panose="02020603050405020304"/>
                  <a:cs typeface="Times New Roman" panose="02020603050405020304"/>
                </a:rPr>
                <a:t>–</a:t>
              </a:r>
            </a:p>
          </p:txBody>
        </p:sp>
        <p:sp>
          <p:nvSpPr>
            <p:cNvPr id="10347" name="Line 52"/>
            <p:cNvSpPr>
              <a:spLocks noChangeShapeType="1"/>
            </p:cNvSpPr>
            <p:nvPr/>
          </p:nvSpPr>
          <p:spPr bwMode="auto">
            <a:xfrm>
              <a:off x="2382" y="3204"/>
              <a:ext cx="0" cy="399"/>
            </a:xfrm>
            <a:prstGeom prst="lin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10348" name="Line 53"/>
            <p:cNvSpPr>
              <a:spLocks noChangeShapeType="1"/>
            </p:cNvSpPr>
            <p:nvPr/>
          </p:nvSpPr>
          <p:spPr bwMode="auto">
            <a:xfrm>
              <a:off x="1097" y="3282"/>
              <a:ext cx="0" cy="311"/>
            </a:xfrm>
            <a:prstGeom prst="line">
              <a:avLst/>
            </a:prstGeom>
            <a:noFill/>
            <a:ln w="38100">
              <a:solidFill>
                <a:srgbClr val="000000"/>
              </a:solidFill>
              <a:round/>
            </a:ln>
          </p:spPr>
          <p:txBody>
            <a:bodyPr wrap="none" anchor="ctr"/>
            <a:lstStyle/>
            <a:p>
              <a:endParaRPr lang="zh-CN" altLang="en-US" b="1">
                <a:latin typeface="Times New Roman" panose="02020603050405020304"/>
                <a:cs typeface="Times New Roman" panose="02020603050405020304"/>
              </a:endParaRPr>
            </a:p>
          </p:txBody>
        </p:sp>
        <p:sp>
          <p:nvSpPr>
            <p:cNvPr id="10349" name="Oval 54"/>
            <p:cNvSpPr>
              <a:spLocks noChangeArrowheads="1"/>
            </p:cNvSpPr>
            <p:nvPr/>
          </p:nvSpPr>
          <p:spPr bwMode="auto">
            <a:xfrm flipH="1" flipV="1">
              <a:off x="1067" y="2704"/>
              <a:ext cx="68" cy="68"/>
            </a:xfrm>
            <a:prstGeom prst="ellipse">
              <a:avLst/>
            </a:prstGeom>
            <a:solidFill>
              <a:schemeClr val="tx1"/>
            </a:solidFill>
            <a:ln w="38100">
              <a:solidFill>
                <a:schemeClr val="tx1"/>
              </a:solidFill>
              <a:round/>
            </a:ln>
          </p:spPr>
          <p:txBody>
            <a:bodyPr wrap="squar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50" name="Oval 55"/>
            <p:cNvSpPr>
              <a:spLocks noChangeArrowheads="1"/>
            </p:cNvSpPr>
            <p:nvPr/>
          </p:nvSpPr>
          <p:spPr bwMode="auto">
            <a:xfrm>
              <a:off x="422" y="2695"/>
              <a:ext cx="44" cy="43"/>
            </a:xfrm>
            <a:prstGeom prst="ellipse">
              <a:avLst/>
            </a:prstGeom>
            <a:solidFill>
              <a:srgbClr val="FFFFFF"/>
            </a:solid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10351" name="Oval 56"/>
            <p:cNvSpPr>
              <a:spLocks noChangeArrowheads="1"/>
            </p:cNvSpPr>
            <p:nvPr/>
          </p:nvSpPr>
          <p:spPr bwMode="auto">
            <a:xfrm>
              <a:off x="422" y="3559"/>
              <a:ext cx="44" cy="43"/>
            </a:xfrm>
            <a:prstGeom prst="ellipse">
              <a:avLst/>
            </a:prstGeom>
            <a:solidFill>
              <a:srgbClr val="FFFFFF"/>
            </a:solid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grpSp>
      <p:sp>
        <p:nvSpPr>
          <p:cNvPr id="121913" name="Rectangle 57"/>
          <p:cNvSpPr>
            <a:spLocks noGrp="1" noChangeArrowheads="1"/>
          </p:cNvSpPr>
          <p:nvPr>
            <p:ph type="subTitle" idx="1"/>
          </p:nvPr>
        </p:nvSpPr>
        <p:spPr bwMode="auto">
          <a:xfrm>
            <a:off x="609600" y="838200"/>
            <a:ext cx="8229600" cy="685800"/>
          </a:xfrm>
          <a:ln>
            <a:miter lim="800000"/>
          </a:ln>
        </p:spPr>
        <p:txBody>
          <a:bodyPr vert="horz" wrap="square" lIns="91440" tIns="45720" rIns="91440" bIns="45720" numCol="1" anchor="t" anchorCtr="0" compatLnSpc="1"/>
          <a:lstStyle/>
          <a:p>
            <a:pPr algn="l" eaLnBrk="1" hangingPunct="1">
              <a:spcBef>
                <a:spcPct val="50000"/>
              </a:spcBef>
            </a:pPr>
            <a:r>
              <a:rPr lang="en-US" altLang="zh-CN" b="1">
                <a:solidFill>
                  <a:srgbClr val="000099"/>
                </a:solidFill>
                <a:effectLst>
                  <a:outerShdw blurRad="38100" dist="38100" dir="2700000" algn="tl">
                    <a:srgbClr val="DDDDDD"/>
                  </a:outerShdw>
                </a:effectLst>
                <a:latin typeface="Times New Roman" panose="02020603050405020304"/>
                <a:cs typeface="Times New Roman" panose="02020603050405020304"/>
              </a:rPr>
              <a:t>15.6.1  </a:t>
            </a:r>
            <a:r>
              <a:rPr lang="zh-CN" altLang="en-US" b="1">
                <a:solidFill>
                  <a:srgbClr val="000099"/>
                </a:solidFill>
                <a:effectLst>
                  <a:outerShdw blurRad="38100" dist="38100" dir="2700000" algn="tl">
                    <a:srgbClr val="DDDDDD"/>
                  </a:outerShdw>
                </a:effectLst>
                <a:latin typeface="Times New Roman" panose="02020603050405020304"/>
                <a:cs typeface="Times New Roman" panose="02020603050405020304"/>
              </a:rPr>
              <a:t>什么是放大电路中的负反馈</a:t>
            </a:r>
          </a:p>
        </p:txBody>
      </p:sp>
      <p:sp>
        <p:nvSpPr>
          <p:cNvPr id="121914" name="Rectangle 58"/>
          <p:cNvSpPr>
            <a:spLocks noChangeArrowheads="1"/>
          </p:cNvSpPr>
          <p:nvPr/>
        </p:nvSpPr>
        <p:spPr bwMode="auto">
          <a:xfrm>
            <a:off x="609600" y="1447800"/>
            <a:ext cx="8077200" cy="1031875"/>
          </a:xfrm>
          <a:prstGeom prst="rect">
            <a:avLst/>
          </a:prstGeom>
          <a:noFill/>
          <a:ln w="9525">
            <a:noFill/>
            <a:miter lim="800000"/>
          </a:ln>
        </p:spPr>
        <p:txBody>
          <a:bodyPr>
            <a:spAutoFit/>
          </a:bodyPr>
          <a:lstStyle/>
          <a:p>
            <a:pPr>
              <a:spcBef>
                <a:spcPct val="20000"/>
              </a:spcBef>
            </a:pPr>
            <a:r>
              <a:rPr lang="zh-CN" altLang="en-US" sz="2800" b="1" i="0" dirty="0">
                <a:solidFill>
                  <a:srgbClr val="CC0000"/>
                </a:solidFill>
                <a:effectLst>
                  <a:outerShdw blurRad="38100" dist="38100" dir="2700000" algn="tl">
                    <a:srgbClr val="DDDDDD"/>
                  </a:outerShdw>
                </a:effectLst>
                <a:latin typeface="Times New Roman" panose="02020603050405020304"/>
                <a:cs typeface="Times New Roman" panose="02020603050405020304"/>
              </a:rPr>
              <a:t>反馈：</a:t>
            </a:r>
            <a:r>
              <a:rPr lang="zh-CN" altLang="en-US" sz="2800" b="1" i="0" dirty="0">
                <a:effectLst>
                  <a:outerShdw blurRad="38100" dist="38100" dir="2700000" algn="tl">
                    <a:srgbClr val="DDDDDD"/>
                  </a:outerShdw>
                </a:effectLst>
                <a:latin typeface="Times New Roman" panose="02020603050405020304"/>
                <a:cs typeface="Times New Roman" panose="02020603050405020304"/>
              </a:rPr>
              <a:t>将放大电路输出端的信号</a:t>
            </a:r>
            <a:r>
              <a:rPr lang="en-US" altLang="zh-CN" sz="2800" b="1" i="0" dirty="0">
                <a:effectLst>
                  <a:outerShdw blurRad="38100" dist="38100" dir="2700000" algn="tl">
                    <a:srgbClr val="DDDDDD"/>
                  </a:outerShdw>
                </a:effectLst>
                <a:latin typeface="Times New Roman" panose="02020603050405020304"/>
                <a:cs typeface="Times New Roman" panose="02020603050405020304"/>
              </a:rPr>
              <a:t>(</a:t>
            </a:r>
            <a:r>
              <a:rPr lang="zh-CN" altLang="en-US" sz="2800" b="1" i="0" dirty="0">
                <a:effectLst>
                  <a:outerShdw blurRad="38100" dist="38100" dir="2700000" algn="tl">
                    <a:srgbClr val="DDDDDD"/>
                  </a:outerShdw>
                </a:effectLst>
                <a:latin typeface="Times New Roman" panose="02020603050405020304"/>
                <a:cs typeface="Times New Roman" panose="02020603050405020304"/>
              </a:rPr>
              <a:t>电压或电流</a:t>
            </a:r>
            <a:r>
              <a:rPr lang="en-US" altLang="zh-CN" sz="2800" b="1" i="0" dirty="0">
                <a:effectLst>
                  <a:outerShdw blurRad="38100" dist="38100" dir="2700000" algn="tl">
                    <a:srgbClr val="DDDDDD"/>
                  </a:outerShdw>
                </a:effectLst>
                <a:latin typeface="Times New Roman" panose="02020603050405020304"/>
                <a:cs typeface="Times New Roman" panose="02020603050405020304"/>
              </a:rPr>
              <a:t>)</a:t>
            </a:r>
            <a:r>
              <a:rPr lang="zh-CN" altLang="en-US" sz="2800" b="1" i="0" dirty="0">
                <a:effectLst>
                  <a:outerShdw blurRad="38100" dist="38100" dir="2700000" algn="tl">
                    <a:srgbClr val="DDDDDD"/>
                  </a:outerShdw>
                </a:effectLst>
                <a:latin typeface="Times New Roman" panose="02020603050405020304"/>
                <a:cs typeface="Times New Roman" panose="02020603050405020304"/>
              </a:rPr>
              <a:t>的</a:t>
            </a:r>
          </a:p>
          <a:p>
            <a:pPr>
              <a:spcBef>
                <a:spcPct val="20000"/>
              </a:spcBef>
            </a:pPr>
            <a:r>
              <a:rPr lang="zh-CN" altLang="en-US" sz="2800" b="1" i="0" dirty="0">
                <a:effectLst>
                  <a:outerShdw blurRad="38100" dist="38100" dir="2700000" algn="tl">
                    <a:srgbClr val="DDDDDD"/>
                  </a:outerShdw>
                </a:effectLst>
                <a:latin typeface="Times New Roman" panose="02020603050405020304"/>
                <a:cs typeface="Times New Roman" panose="02020603050405020304"/>
              </a:rPr>
              <a:t>      一部分或全部通过某种电路引回到输入端。</a:t>
            </a:r>
          </a:p>
        </p:txBody>
      </p:sp>
      <p:sp>
        <p:nvSpPr>
          <p:cNvPr id="121915" name="Rectangle 59"/>
          <p:cNvSpPr>
            <a:spLocks noGrp="1" noChangeArrowheads="1"/>
          </p:cNvSpPr>
          <p:nvPr>
            <p:ph type="ctrTitle"/>
          </p:nvPr>
        </p:nvSpPr>
        <p:spPr bwMode="auto">
          <a:xfrm>
            <a:off x="457200" y="228600"/>
            <a:ext cx="8153400" cy="685800"/>
          </a:xfrm>
          <a:ln>
            <a:miter lim="800000"/>
          </a:ln>
        </p:spPr>
        <p:txBody>
          <a:bodyPr vert="horz" wrap="square" lIns="91440" tIns="45720" rIns="91440" bIns="45720" numCol="1" anchor="t" anchorCtr="0" compatLnSpc="1"/>
          <a:lstStyle/>
          <a:p>
            <a:pPr eaLnBrk="1" hangingPunct="1"/>
            <a:r>
              <a:rPr lang="en-US" altLang="zh-CN" sz="3600" b="1">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16.2  </a:t>
            </a:r>
            <a:r>
              <a:rPr lang="zh-CN" altLang="en-US" sz="3600" b="1">
                <a:solidFill>
                  <a:srgbClr val="CC0000"/>
                </a:solidFill>
                <a:effectLst>
                  <a:outerShdw blurRad="38100" dist="38100" dir="2700000" algn="tl">
                    <a:srgbClr val="DDDDDD"/>
                  </a:outerShdw>
                </a:effectLst>
                <a:latin typeface="Times New Roman" panose="02020603050405020304"/>
                <a:ea typeface="+mn-ea"/>
                <a:cs typeface="Times New Roman" panose="02020603050405020304"/>
              </a:rPr>
              <a:t>放大电路中的负反馈</a:t>
            </a:r>
          </a:p>
        </p:txBody>
      </p:sp>
      <p:grpSp>
        <p:nvGrpSpPr>
          <p:cNvPr id="6" name="Group 64"/>
          <p:cNvGrpSpPr/>
          <p:nvPr/>
        </p:nvGrpSpPr>
        <p:grpSpPr bwMode="auto">
          <a:xfrm>
            <a:off x="3959225" y="2803525"/>
            <a:ext cx="4965700" cy="3086100"/>
            <a:chOff x="2494" y="1814"/>
            <a:chExt cx="3128" cy="1944"/>
          </a:xfrm>
        </p:grpSpPr>
        <p:sp>
          <p:nvSpPr>
            <p:cNvPr id="10249" name="Text Box 65"/>
            <p:cNvSpPr txBox="1">
              <a:spLocks noChangeArrowheads="1"/>
            </p:cNvSpPr>
            <p:nvPr/>
          </p:nvSpPr>
          <p:spPr bwMode="auto">
            <a:xfrm>
              <a:off x="2494" y="3170"/>
              <a:ext cx="573" cy="370"/>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3200">
                  <a:solidFill>
                    <a:srgbClr val="000099"/>
                  </a:solidFill>
                  <a:latin typeface="Times New Roman" panose="02020603050405020304"/>
                  <a:ea typeface="+mn-ea"/>
                  <a:cs typeface="Times New Roman" panose="02020603050405020304"/>
                </a:rPr>
                <a:t>e</a:t>
              </a:r>
              <a:r>
                <a:rPr lang="en-US" altLang="zh-CN" sz="2800" baseline="-25000">
                  <a:solidFill>
                    <a:srgbClr val="000099"/>
                  </a:solidFill>
                  <a:latin typeface="Times New Roman" panose="02020603050405020304"/>
                  <a:ea typeface="+mn-ea"/>
                  <a:cs typeface="Times New Roman" panose="02020603050405020304"/>
                </a:rPr>
                <a:t>s</a:t>
              </a:r>
              <a:endParaRPr lang="en-US" altLang="zh-CN" sz="2800">
                <a:solidFill>
                  <a:srgbClr val="000099"/>
                </a:solidFill>
                <a:latin typeface="Times New Roman" panose="02020603050405020304"/>
                <a:ea typeface="+mn-ea"/>
                <a:cs typeface="Times New Roman" panose="02020603050405020304"/>
              </a:endParaRPr>
            </a:p>
          </p:txBody>
        </p:sp>
        <p:grpSp>
          <p:nvGrpSpPr>
            <p:cNvPr id="10250" name="Group 66"/>
            <p:cNvGrpSpPr/>
            <p:nvPr/>
          </p:nvGrpSpPr>
          <p:grpSpPr bwMode="auto">
            <a:xfrm>
              <a:off x="2600" y="1814"/>
              <a:ext cx="3022" cy="1944"/>
              <a:chOff x="2600" y="1814"/>
              <a:chExt cx="3022" cy="1944"/>
            </a:xfrm>
          </p:grpSpPr>
          <p:sp>
            <p:nvSpPr>
              <p:cNvPr id="10251" name="Text Box 67"/>
              <p:cNvSpPr txBox="1">
                <a:spLocks noChangeArrowheads="1"/>
              </p:cNvSpPr>
              <p:nvPr/>
            </p:nvSpPr>
            <p:spPr bwMode="auto">
              <a:xfrm>
                <a:off x="3379" y="2011"/>
                <a:ext cx="414"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400" baseline="-25000">
                    <a:latin typeface="Times New Roman" panose="02020603050405020304"/>
                    <a:ea typeface="+mn-ea"/>
                    <a:cs typeface="Times New Roman" panose="02020603050405020304"/>
                  </a:rPr>
                  <a:t>B</a:t>
                </a:r>
                <a:endParaRPr lang="en-US" altLang="zh-CN" sz="2400">
                  <a:latin typeface="Times New Roman" panose="02020603050405020304"/>
                  <a:ea typeface="+mn-ea"/>
                  <a:cs typeface="Times New Roman" panose="02020603050405020304"/>
                </a:endParaRPr>
              </a:p>
            </p:txBody>
          </p:sp>
          <p:sp>
            <p:nvSpPr>
              <p:cNvPr id="10252" name="Line 68"/>
              <p:cNvSpPr>
                <a:spLocks noChangeShapeType="1"/>
              </p:cNvSpPr>
              <p:nvPr/>
            </p:nvSpPr>
            <p:spPr bwMode="auto">
              <a:xfrm>
                <a:off x="3784" y="2379"/>
                <a:ext cx="0" cy="272"/>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3" name="Line 69"/>
              <p:cNvSpPr>
                <a:spLocks noChangeShapeType="1"/>
              </p:cNvSpPr>
              <p:nvPr/>
            </p:nvSpPr>
            <p:spPr bwMode="auto">
              <a:xfrm flipH="1" flipV="1">
                <a:off x="3788" y="1855"/>
                <a:ext cx="0" cy="293"/>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4" name="Rectangle 70"/>
              <p:cNvSpPr>
                <a:spLocks noChangeArrowheads="1"/>
              </p:cNvSpPr>
              <p:nvPr/>
            </p:nvSpPr>
            <p:spPr bwMode="auto">
              <a:xfrm>
                <a:off x="3741" y="2143"/>
                <a:ext cx="93"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5" name="Line 71"/>
              <p:cNvSpPr>
                <a:spLocks noChangeShapeType="1"/>
              </p:cNvSpPr>
              <p:nvPr/>
            </p:nvSpPr>
            <p:spPr bwMode="auto">
              <a:xfrm>
                <a:off x="4184" y="2471"/>
                <a:ext cx="0" cy="302"/>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6" name="Line 72"/>
              <p:cNvSpPr>
                <a:spLocks noChangeShapeType="1"/>
              </p:cNvSpPr>
              <p:nvPr/>
            </p:nvSpPr>
            <p:spPr bwMode="auto">
              <a:xfrm flipV="1">
                <a:off x="4184" y="2486"/>
                <a:ext cx="136" cy="9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7" name="Line 73"/>
              <p:cNvSpPr>
                <a:spLocks noChangeShapeType="1"/>
              </p:cNvSpPr>
              <p:nvPr/>
            </p:nvSpPr>
            <p:spPr bwMode="auto">
              <a:xfrm>
                <a:off x="4314" y="1862"/>
                <a:ext cx="0" cy="655"/>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8" name="Line 74"/>
              <p:cNvSpPr>
                <a:spLocks noChangeShapeType="1"/>
              </p:cNvSpPr>
              <p:nvPr/>
            </p:nvSpPr>
            <p:spPr bwMode="auto">
              <a:xfrm>
                <a:off x="4301" y="2787"/>
                <a:ext cx="0" cy="369"/>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59" name="Line 75"/>
              <p:cNvSpPr>
                <a:spLocks noChangeShapeType="1"/>
              </p:cNvSpPr>
              <p:nvPr/>
            </p:nvSpPr>
            <p:spPr bwMode="auto">
              <a:xfrm flipH="1">
                <a:off x="4301" y="3421"/>
                <a:ext cx="0" cy="185"/>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60" name="Line 76"/>
              <p:cNvSpPr>
                <a:spLocks noChangeShapeType="1"/>
              </p:cNvSpPr>
              <p:nvPr/>
            </p:nvSpPr>
            <p:spPr bwMode="auto">
              <a:xfrm flipV="1">
                <a:off x="3002" y="3611"/>
                <a:ext cx="2084"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61" name="Text Box 77"/>
              <p:cNvSpPr txBox="1">
                <a:spLocks noChangeArrowheads="1"/>
              </p:cNvSpPr>
              <p:nvPr/>
            </p:nvSpPr>
            <p:spPr bwMode="auto">
              <a:xfrm>
                <a:off x="4980" y="1879"/>
                <a:ext cx="642"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dirty="0">
                    <a:solidFill>
                      <a:srgbClr val="FF0000"/>
                    </a:solidFill>
                    <a:latin typeface="Times New Roman" panose="02020603050405020304"/>
                    <a:ea typeface="+mn-ea"/>
                    <a:cs typeface="Times New Roman" panose="02020603050405020304"/>
                  </a:rPr>
                  <a:t>+</a:t>
                </a:r>
                <a:r>
                  <a:rPr lang="en-US" altLang="zh-CN" sz="2800" dirty="0">
                    <a:solidFill>
                      <a:srgbClr val="000099"/>
                    </a:solidFill>
                    <a:latin typeface="Times New Roman" panose="02020603050405020304"/>
                    <a:ea typeface="+mn-ea"/>
                    <a:cs typeface="Times New Roman" panose="02020603050405020304"/>
                  </a:rPr>
                  <a:t>U</a:t>
                </a:r>
                <a:r>
                  <a:rPr lang="en-US" altLang="zh-CN" sz="2400" baseline="-25000" dirty="0">
                    <a:solidFill>
                      <a:srgbClr val="000099"/>
                    </a:solidFill>
                    <a:latin typeface="Times New Roman" panose="02020603050405020304"/>
                    <a:ea typeface="+mn-ea"/>
                    <a:cs typeface="Times New Roman" panose="02020603050405020304"/>
                  </a:rPr>
                  <a:t>CC</a:t>
                </a:r>
                <a:endParaRPr lang="en-US" altLang="zh-CN" sz="2400" dirty="0">
                  <a:solidFill>
                    <a:srgbClr val="000099"/>
                  </a:solidFill>
                  <a:latin typeface="Times New Roman" panose="02020603050405020304"/>
                  <a:ea typeface="+mn-ea"/>
                  <a:cs typeface="Times New Roman" panose="02020603050405020304"/>
                </a:endParaRPr>
              </a:p>
            </p:txBody>
          </p:sp>
          <p:sp>
            <p:nvSpPr>
              <p:cNvPr id="10262" name="Oval 78"/>
              <p:cNvSpPr>
                <a:spLocks noChangeArrowheads="1"/>
              </p:cNvSpPr>
              <p:nvPr/>
            </p:nvSpPr>
            <p:spPr bwMode="auto">
              <a:xfrm>
                <a:off x="5153" y="1814"/>
                <a:ext cx="69" cy="66"/>
              </a:xfrm>
              <a:prstGeom prst="ellips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nvGrpSpPr>
              <p:cNvPr id="10263" name="Group 79"/>
              <p:cNvGrpSpPr/>
              <p:nvPr/>
            </p:nvGrpSpPr>
            <p:grpSpPr bwMode="auto">
              <a:xfrm>
                <a:off x="3374" y="2561"/>
                <a:ext cx="65" cy="201"/>
                <a:chOff x="3454" y="2018"/>
                <a:chExt cx="96" cy="328"/>
              </a:xfrm>
            </p:grpSpPr>
            <p:sp>
              <p:nvSpPr>
                <p:cNvPr id="10302" name="Line 80"/>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03" name="Line 81"/>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sp>
            <p:nvSpPr>
              <p:cNvPr id="10264" name="Line 82"/>
              <p:cNvSpPr>
                <a:spLocks noChangeShapeType="1"/>
              </p:cNvSpPr>
              <p:nvPr/>
            </p:nvSpPr>
            <p:spPr bwMode="auto">
              <a:xfrm>
                <a:off x="3013" y="2655"/>
                <a:ext cx="370" cy="0"/>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nvGrpSpPr>
              <p:cNvPr id="10265" name="Group 83"/>
              <p:cNvGrpSpPr/>
              <p:nvPr/>
            </p:nvGrpSpPr>
            <p:grpSpPr bwMode="auto">
              <a:xfrm flipH="1">
                <a:off x="4737" y="2826"/>
                <a:ext cx="65" cy="200"/>
                <a:chOff x="3454" y="2018"/>
                <a:chExt cx="96" cy="328"/>
              </a:xfrm>
            </p:grpSpPr>
            <p:sp>
              <p:nvSpPr>
                <p:cNvPr id="10300" name="Line 84"/>
                <p:cNvSpPr>
                  <a:spLocks noChangeShapeType="1"/>
                </p:cNvSpPr>
                <p:nvPr/>
              </p:nvSpPr>
              <p:spPr bwMode="auto">
                <a:xfrm>
                  <a:off x="3454"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301" name="Line 85"/>
                <p:cNvSpPr>
                  <a:spLocks noChangeShapeType="1"/>
                </p:cNvSpPr>
                <p:nvPr/>
              </p:nvSpPr>
              <p:spPr bwMode="auto">
                <a:xfrm>
                  <a:off x="3550" y="2018"/>
                  <a:ext cx="0" cy="328"/>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sp>
            <p:nvSpPr>
              <p:cNvPr id="10266" name="Line 86"/>
              <p:cNvSpPr>
                <a:spLocks noChangeShapeType="1"/>
              </p:cNvSpPr>
              <p:nvPr/>
            </p:nvSpPr>
            <p:spPr bwMode="auto">
              <a:xfrm>
                <a:off x="4300" y="2916"/>
                <a:ext cx="437" cy="0"/>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67" name="Text Box 87"/>
              <p:cNvSpPr txBox="1">
                <a:spLocks noChangeArrowheads="1"/>
              </p:cNvSpPr>
              <p:nvPr/>
            </p:nvSpPr>
            <p:spPr bwMode="auto">
              <a:xfrm>
                <a:off x="3120" y="2254"/>
                <a:ext cx="464" cy="331"/>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C</a:t>
                </a:r>
                <a:r>
                  <a:rPr lang="en-US" altLang="zh-CN" sz="2800" baseline="-25000">
                    <a:latin typeface="Times New Roman" panose="02020603050405020304"/>
                    <a:ea typeface="+mn-ea"/>
                    <a:cs typeface="Times New Roman" panose="02020603050405020304"/>
                  </a:rPr>
                  <a:t>1</a:t>
                </a:r>
                <a:endParaRPr lang="en-US" altLang="zh-CN" sz="2800">
                  <a:latin typeface="Times New Roman" panose="02020603050405020304"/>
                  <a:ea typeface="+mn-ea"/>
                  <a:cs typeface="Times New Roman" panose="02020603050405020304"/>
                </a:endParaRPr>
              </a:p>
            </p:txBody>
          </p:sp>
          <p:sp>
            <p:nvSpPr>
              <p:cNvPr id="10268" name="Text Box 88"/>
              <p:cNvSpPr txBox="1">
                <a:spLocks noChangeArrowheads="1"/>
              </p:cNvSpPr>
              <p:nvPr/>
            </p:nvSpPr>
            <p:spPr bwMode="auto">
              <a:xfrm>
                <a:off x="4576" y="2509"/>
                <a:ext cx="408"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C</a:t>
                </a:r>
                <a:r>
                  <a:rPr lang="en-US" altLang="zh-CN" sz="2800" baseline="-25000">
                    <a:latin typeface="Times New Roman" panose="02020603050405020304"/>
                    <a:ea typeface="+mn-ea"/>
                    <a:cs typeface="Times New Roman" panose="02020603050405020304"/>
                  </a:rPr>
                  <a:t>2</a:t>
                </a:r>
                <a:endParaRPr lang="en-US" altLang="zh-CN" sz="2800">
                  <a:latin typeface="Times New Roman" panose="02020603050405020304"/>
                  <a:ea typeface="+mn-ea"/>
                  <a:cs typeface="Times New Roman" panose="02020603050405020304"/>
                </a:endParaRPr>
              </a:p>
            </p:txBody>
          </p:sp>
          <p:sp>
            <p:nvSpPr>
              <p:cNvPr id="10269" name="Line 89"/>
              <p:cNvSpPr>
                <a:spLocks noChangeShapeType="1"/>
              </p:cNvSpPr>
              <p:nvPr/>
            </p:nvSpPr>
            <p:spPr bwMode="auto">
              <a:xfrm>
                <a:off x="3788" y="1850"/>
                <a:ext cx="1356" cy="5"/>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70" name="Oval 90"/>
              <p:cNvSpPr>
                <a:spLocks noChangeArrowheads="1"/>
              </p:cNvSpPr>
              <p:nvPr/>
            </p:nvSpPr>
            <p:spPr bwMode="auto">
              <a:xfrm>
                <a:off x="4266" y="3569"/>
                <a:ext cx="69" cy="66"/>
              </a:xfrm>
              <a:prstGeom prst="ellipse">
                <a:avLst/>
              </a:prstGeom>
              <a:solidFill>
                <a:schemeClr val="tx1"/>
              </a:solid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71" name="Rectangle 91"/>
              <p:cNvSpPr>
                <a:spLocks noChangeArrowheads="1"/>
              </p:cNvSpPr>
              <p:nvPr/>
            </p:nvSpPr>
            <p:spPr bwMode="auto">
              <a:xfrm>
                <a:off x="4258" y="3171"/>
                <a:ext cx="90"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72" name="Line 92"/>
              <p:cNvSpPr>
                <a:spLocks noChangeShapeType="1"/>
              </p:cNvSpPr>
              <p:nvPr/>
            </p:nvSpPr>
            <p:spPr bwMode="auto">
              <a:xfrm flipH="1">
                <a:off x="5081" y="2926"/>
                <a:ext cx="0" cy="231"/>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73" name="Rectangle 93"/>
              <p:cNvSpPr>
                <a:spLocks noChangeArrowheads="1"/>
              </p:cNvSpPr>
              <p:nvPr/>
            </p:nvSpPr>
            <p:spPr bwMode="auto">
              <a:xfrm>
                <a:off x="5029" y="3171"/>
                <a:ext cx="92"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21950" name="Text Box 94"/>
              <p:cNvSpPr txBox="1">
                <a:spLocks noChangeArrowheads="1"/>
              </p:cNvSpPr>
              <p:nvPr/>
            </p:nvSpPr>
            <p:spPr bwMode="auto">
              <a:xfrm>
                <a:off x="3834" y="3125"/>
                <a:ext cx="395" cy="331"/>
              </a:xfrm>
              <a:prstGeom prst="rect">
                <a:avLst/>
              </a:prstGeom>
              <a:noFill/>
              <a:ln w="38100">
                <a:noFill/>
                <a:miter lim="800000"/>
                <a:headEnd type="none" w="sm" len="sm"/>
                <a:tailEnd type="none" w="med" len="lg"/>
              </a:ln>
              <a:effectLst/>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dirty="0">
                    <a:latin typeface="Times New Roman" panose="02020603050405020304"/>
                    <a:ea typeface="+mn-ea"/>
                    <a:cs typeface="Times New Roman" panose="02020603050405020304"/>
                  </a:rPr>
                  <a:t>R</a:t>
                </a:r>
                <a:r>
                  <a:rPr lang="en-US" altLang="zh-CN" baseline="-25000" dirty="0">
                    <a:effectLst>
                      <a:outerShdw blurRad="38100" dist="38100" dir="2700000" algn="tl">
                        <a:srgbClr val="DDDDDD"/>
                      </a:outerShdw>
                    </a:effectLst>
                    <a:latin typeface="Times New Roman" panose="02020603050405020304"/>
                    <a:ea typeface="+mn-ea"/>
                    <a:cs typeface="Times New Roman" panose="02020603050405020304"/>
                  </a:rPr>
                  <a:t>E</a:t>
                </a:r>
                <a:endParaRPr lang="en-US" altLang="zh-CN" dirty="0">
                  <a:effectLst>
                    <a:outerShdw blurRad="38100" dist="38100" dir="2700000" algn="tl">
                      <a:srgbClr val="DDDDDD"/>
                    </a:outerShdw>
                  </a:effectLst>
                  <a:latin typeface="Times New Roman" panose="02020603050405020304"/>
                  <a:ea typeface="+mn-ea"/>
                  <a:cs typeface="Times New Roman" panose="02020603050405020304"/>
                </a:endParaRPr>
              </a:p>
            </p:txBody>
          </p:sp>
          <p:sp>
            <p:nvSpPr>
              <p:cNvPr id="10275" name="Text Box 95"/>
              <p:cNvSpPr txBox="1">
                <a:spLocks noChangeArrowheads="1"/>
              </p:cNvSpPr>
              <p:nvPr/>
            </p:nvSpPr>
            <p:spPr bwMode="auto">
              <a:xfrm>
                <a:off x="4669" y="3103"/>
                <a:ext cx="407"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400" baseline="-25000">
                    <a:latin typeface="Times New Roman" panose="02020603050405020304"/>
                    <a:ea typeface="+mn-ea"/>
                    <a:cs typeface="Times New Roman" panose="02020603050405020304"/>
                  </a:rPr>
                  <a:t>L</a:t>
                </a:r>
                <a:endParaRPr lang="en-US" altLang="zh-CN" sz="2400">
                  <a:latin typeface="Times New Roman" panose="02020603050405020304"/>
                  <a:ea typeface="+mn-ea"/>
                  <a:cs typeface="Times New Roman" panose="02020603050405020304"/>
                </a:endParaRPr>
              </a:p>
            </p:txBody>
          </p:sp>
          <p:sp>
            <p:nvSpPr>
              <p:cNvPr id="10276" name="Line 96"/>
              <p:cNvSpPr>
                <a:spLocks noChangeShapeType="1"/>
              </p:cNvSpPr>
              <p:nvPr/>
            </p:nvSpPr>
            <p:spPr bwMode="auto">
              <a:xfrm>
                <a:off x="4802" y="2916"/>
                <a:ext cx="295" cy="0"/>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77" name="Line 97"/>
              <p:cNvSpPr>
                <a:spLocks noChangeShapeType="1"/>
              </p:cNvSpPr>
              <p:nvPr/>
            </p:nvSpPr>
            <p:spPr bwMode="auto">
              <a:xfrm flipH="1">
                <a:off x="3434" y="2646"/>
                <a:ext cx="756" cy="0"/>
              </a:xfrm>
              <a:prstGeom prst="line">
                <a:avLst/>
              </a:prstGeom>
              <a:noFill/>
              <a:ln w="38100">
                <a:solidFill>
                  <a:schemeClr val="tx1"/>
                </a:solidFill>
                <a:round/>
              </a:ln>
            </p:spPr>
            <p:txBody>
              <a:bodyPr wrap="none" anchor="ctr"/>
              <a:lstStyle/>
              <a:p>
                <a:endParaRPr lang="zh-CN" altLang="en-US" b="1">
                  <a:latin typeface="Times New Roman" panose="02020603050405020304"/>
                  <a:cs typeface="Times New Roman" panose="02020603050405020304"/>
                </a:endParaRPr>
              </a:p>
            </p:txBody>
          </p:sp>
          <p:sp>
            <p:nvSpPr>
              <p:cNvPr id="10278" name="Line 98"/>
              <p:cNvSpPr>
                <a:spLocks noChangeShapeType="1"/>
              </p:cNvSpPr>
              <p:nvPr/>
            </p:nvSpPr>
            <p:spPr bwMode="auto">
              <a:xfrm>
                <a:off x="4190" y="2672"/>
                <a:ext cx="125" cy="123"/>
              </a:xfrm>
              <a:prstGeom prst="line">
                <a:avLst/>
              </a:prstGeom>
              <a:noFill/>
              <a:ln w="38100">
                <a:solidFill>
                  <a:schemeClr val="tx1"/>
                </a:solidFill>
                <a:round/>
                <a:tailEnd type="triangle" w="sm" len="med"/>
              </a:ln>
            </p:spPr>
            <p:txBody>
              <a:bodyPr wrap="none" anchor="ctr"/>
              <a:lstStyle/>
              <a:p>
                <a:endParaRPr lang="zh-CN" altLang="en-US" b="1">
                  <a:latin typeface="Times New Roman" panose="02020603050405020304"/>
                  <a:cs typeface="Times New Roman" panose="02020603050405020304"/>
                </a:endParaRPr>
              </a:p>
            </p:txBody>
          </p:sp>
          <p:grpSp>
            <p:nvGrpSpPr>
              <p:cNvPr id="10279" name="Group 99"/>
              <p:cNvGrpSpPr/>
              <p:nvPr/>
            </p:nvGrpSpPr>
            <p:grpSpPr bwMode="auto">
              <a:xfrm>
                <a:off x="2977" y="2761"/>
                <a:ext cx="533" cy="863"/>
                <a:chOff x="1152" y="2236"/>
                <a:chExt cx="693" cy="1123"/>
              </a:xfrm>
            </p:grpSpPr>
            <p:sp>
              <p:nvSpPr>
                <p:cNvPr id="10297" name="Text Box 100"/>
                <p:cNvSpPr txBox="1">
                  <a:spLocks noChangeArrowheads="1"/>
                </p:cNvSpPr>
                <p:nvPr/>
              </p:nvSpPr>
              <p:spPr bwMode="auto">
                <a:xfrm>
                  <a:off x="1152" y="2506"/>
                  <a:ext cx="693" cy="430"/>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latin typeface="Times New Roman" panose="02020603050405020304"/>
                      <a:ea typeface="+mn-ea"/>
                      <a:cs typeface="Times New Roman" panose="02020603050405020304"/>
                    </a:rPr>
                    <a:t>u</a:t>
                  </a:r>
                  <a:r>
                    <a:rPr lang="en-US" altLang="zh-CN" sz="2800" baseline="-25000">
                      <a:solidFill>
                        <a:srgbClr val="000099"/>
                      </a:solidFill>
                      <a:latin typeface="Times New Roman" panose="02020603050405020304"/>
                      <a:ea typeface="+mn-ea"/>
                      <a:cs typeface="Times New Roman" panose="02020603050405020304"/>
                    </a:rPr>
                    <a:t>i</a:t>
                  </a:r>
                  <a:endParaRPr lang="en-US" altLang="zh-CN" sz="2800">
                    <a:solidFill>
                      <a:srgbClr val="000099"/>
                    </a:solidFill>
                    <a:latin typeface="Times New Roman" panose="02020603050405020304"/>
                    <a:ea typeface="+mn-ea"/>
                    <a:cs typeface="Times New Roman" panose="02020603050405020304"/>
                  </a:endParaRPr>
                </a:p>
              </p:txBody>
            </p:sp>
            <p:sp>
              <p:nvSpPr>
                <p:cNvPr id="10298" name="Rectangle 101" descr="新闻纸"/>
                <p:cNvSpPr>
                  <a:spLocks noChangeArrowheads="1"/>
                </p:cNvSpPr>
                <p:nvPr/>
              </p:nvSpPr>
              <p:spPr bwMode="auto">
                <a:xfrm>
                  <a:off x="1299" y="2236"/>
                  <a:ext cx="315" cy="4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3300"/>
                      </a:solidFill>
                      <a:latin typeface="Times New Roman" panose="02020603050405020304"/>
                      <a:cs typeface="Times New Roman" panose="02020603050405020304"/>
                    </a:rPr>
                    <a:t>+</a:t>
                  </a:r>
                </a:p>
              </p:txBody>
            </p:sp>
            <p:sp>
              <p:nvSpPr>
                <p:cNvPr id="10299" name="Rectangle 102" descr="新闻纸"/>
                <p:cNvSpPr>
                  <a:spLocks noChangeArrowheads="1"/>
                </p:cNvSpPr>
                <p:nvPr/>
              </p:nvSpPr>
              <p:spPr bwMode="auto">
                <a:xfrm>
                  <a:off x="1315" y="2928"/>
                  <a:ext cx="306" cy="4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3300"/>
                      </a:solidFill>
                      <a:latin typeface="Times New Roman" panose="02020603050405020304"/>
                      <a:cs typeface="Times New Roman" panose="02020603050405020304"/>
                    </a:rPr>
                    <a:t>–</a:t>
                  </a:r>
                </a:p>
              </p:txBody>
            </p:sp>
          </p:grpSp>
          <p:grpSp>
            <p:nvGrpSpPr>
              <p:cNvPr id="10280" name="Group 103"/>
              <p:cNvGrpSpPr/>
              <p:nvPr/>
            </p:nvGrpSpPr>
            <p:grpSpPr bwMode="auto">
              <a:xfrm>
                <a:off x="4994" y="2833"/>
                <a:ext cx="572" cy="811"/>
                <a:chOff x="3960" y="2287"/>
                <a:chExt cx="744" cy="1053"/>
              </a:xfrm>
            </p:grpSpPr>
            <p:sp>
              <p:nvSpPr>
                <p:cNvPr id="10294" name="Text Box 104"/>
                <p:cNvSpPr txBox="1">
                  <a:spLocks noChangeArrowheads="1"/>
                </p:cNvSpPr>
                <p:nvPr/>
              </p:nvSpPr>
              <p:spPr bwMode="auto">
                <a:xfrm>
                  <a:off x="3960" y="2520"/>
                  <a:ext cx="744" cy="426"/>
                </a:xfrm>
                <a:prstGeom prst="rect">
                  <a:avLst/>
                </a:prstGeom>
                <a:noFill/>
                <a:ln>
                  <a:noFill/>
                </a:ln>
              </p:spPr>
              <p:txBody>
                <a:bodyPr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solidFill>
                        <a:srgbClr val="000099"/>
                      </a:solidFill>
                      <a:latin typeface="Times New Roman" panose="02020603050405020304"/>
                      <a:ea typeface="+mn-ea"/>
                      <a:cs typeface="Times New Roman" panose="02020603050405020304"/>
                    </a:rPr>
                    <a:t>u</a:t>
                  </a:r>
                  <a:r>
                    <a:rPr lang="en-US" altLang="zh-CN" sz="2800" baseline="-25000">
                      <a:solidFill>
                        <a:srgbClr val="000099"/>
                      </a:solidFill>
                      <a:latin typeface="Times New Roman" panose="02020603050405020304"/>
                      <a:ea typeface="+mn-ea"/>
                      <a:cs typeface="Times New Roman" panose="02020603050405020304"/>
                    </a:rPr>
                    <a:t>o</a:t>
                  </a:r>
                  <a:endParaRPr lang="en-US" altLang="zh-CN" sz="2800">
                    <a:solidFill>
                      <a:srgbClr val="000099"/>
                    </a:solidFill>
                    <a:latin typeface="Times New Roman" panose="02020603050405020304"/>
                    <a:ea typeface="+mn-ea"/>
                    <a:cs typeface="Times New Roman" panose="02020603050405020304"/>
                  </a:endParaRPr>
                </a:p>
              </p:txBody>
            </p:sp>
            <p:sp>
              <p:nvSpPr>
                <p:cNvPr id="10295" name="Rectangle 105" descr="新闻纸"/>
                <p:cNvSpPr>
                  <a:spLocks noChangeArrowheads="1"/>
                </p:cNvSpPr>
                <p:nvPr/>
              </p:nvSpPr>
              <p:spPr bwMode="auto">
                <a:xfrm>
                  <a:off x="4150" y="2287"/>
                  <a:ext cx="315" cy="430"/>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3300"/>
                      </a:solidFill>
                      <a:latin typeface="Times New Roman" panose="02020603050405020304"/>
                      <a:cs typeface="Times New Roman" panose="02020603050405020304"/>
                    </a:rPr>
                    <a:t>+</a:t>
                  </a:r>
                </a:p>
              </p:txBody>
            </p:sp>
            <p:sp>
              <p:nvSpPr>
                <p:cNvPr id="10296" name="Rectangle 106" descr="新闻纸"/>
                <p:cNvSpPr>
                  <a:spLocks noChangeArrowheads="1"/>
                </p:cNvSpPr>
                <p:nvPr/>
              </p:nvSpPr>
              <p:spPr bwMode="auto">
                <a:xfrm>
                  <a:off x="4142" y="2910"/>
                  <a:ext cx="307" cy="430"/>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3300"/>
                      </a:solidFill>
                      <a:latin typeface="Times New Roman" panose="02020603050405020304"/>
                      <a:cs typeface="Times New Roman" panose="02020603050405020304"/>
                    </a:rPr>
                    <a:t>–</a:t>
                  </a:r>
                </a:p>
              </p:txBody>
            </p:sp>
          </p:grpSp>
          <p:sp>
            <p:nvSpPr>
              <p:cNvPr id="10281" name="Rectangle 107" descr="新闻纸"/>
              <p:cNvSpPr>
                <a:spLocks noChangeArrowheads="1"/>
              </p:cNvSpPr>
              <p:nvPr/>
            </p:nvSpPr>
            <p:spPr bwMode="auto">
              <a:xfrm>
                <a:off x="4529" y="2666"/>
                <a:ext cx="242" cy="331"/>
              </a:xfrm>
              <a:prstGeom prst="rect">
                <a:avLst/>
              </a:prstGeom>
              <a:noFill/>
              <a:ln>
                <a:noFill/>
              </a:ln>
            </p:spPr>
            <p:txBody>
              <a:bodyPr wrap="none" lIns="90000" tIns="46800" rIns="90000" bIns="46800" anchor="ctr">
                <a:spAutoFit/>
              </a:bodyPr>
              <a:lstStyle/>
              <a:p>
                <a:pPr algn="ctr">
                  <a:spcBef>
                    <a:spcPct val="50000"/>
                  </a:spcBef>
                </a:pPr>
                <a:r>
                  <a:rPr lang="en-US" altLang="zh-CN" sz="2800" b="1">
                    <a:latin typeface="Times New Roman" panose="02020603050405020304"/>
                    <a:cs typeface="Times New Roman" panose="02020603050405020304"/>
                  </a:rPr>
                  <a:t>+</a:t>
                </a:r>
              </a:p>
            </p:txBody>
          </p:sp>
          <p:sp>
            <p:nvSpPr>
              <p:cNvPr id="10282" name="Rectangle 108" descr="新闻纸"/>
              <p:cNvSpPr>
                <a:spLocks noChangeArrowheads="1"/>
              </p:cNvSpPr>
              <p:nvPr/>
            </p:nvSpPr>
            <p:spPr bwMode="auto">
              <a:xfrm>
                <a:off x="3421" y="2381"/>
                <a:ext cx="242"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0000"/>
                    </a:solidFill>
                    <a:latin typeface="Times New Roman" panose="02020603050405020304"/>
                    <a:cs typeface="Times New Roman" panose="02020603050405020304"/>
                  </a:rPr>
                  <a:t>+</a:t>
                </a:r>
              </a:p>
            </p:txBody>
          </p:sp>
          <p:grpSp>
            <p:nvGrpSpPr>
              <p:cNvPr id="10283" name="Group 109"/>
              <p:cNvGrpSpPr/>
              <p:nvPr/>
            </p:nvGrpSpPr>
            <p:grpSpPr bwMode="auto">
              <a:xfrm>
                <a:off x="4227" y="3610"/>
                <a:ext cx="148" cy="148"/>
                <a:chOff x="2880" y="3360"/>
                <a:chExt cx="192" cy="192"/>
              </a:xfrm>
            </p:grpSpPr>
            <p:sp>
              <p:nvSpPr>
                <p:cNvPr id="10292" name="Line 110"/>
                <p:cNvSpPr>
                  <a:spLocks noChangeShapeType="1"/>
                </p:cNvSpPr>
                <p:nvPr/>
              </p:nvSpPr>
              <p:spPr bwMode="auto">
                <a:xfrm>
                  <a:off x="2976" y="3360"/>
                  <a:ext cx="0" cy="192"/>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93" name="Line 111"/>
                <p:cNvSpPr>
                  <a:spLocks noChangeShapeType="1"/>
                </p:cNvSpPr>
                <p:nvPr/>
              </p:nvSpPr>
              <p:spPr bwMode="auto">
                <a:xfrm>
                  <a:off x="2880" y="3552"/>
                  <a:ext cx="192" cy="0"/>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grpSp>
          <p:sp>
            <p:nvSpPr>
              <p:cNvPr id="10284" name="Line 112"/>
              <p:cNvSpPr>
                <a:spLocks noChangeShapeType="1"/>
              </p:cNvSpPr>
              <p:nvPr/>
            </p:nvSpPr>
            <p:spPr bwMode="auto">
              <a:xfrm>
                <a:off x="5081" y="3400"/>
                <a:ext cx="0" cy="226"/>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85" name="Rectangle 113"/>
              <p:cNvSpPr>
                <a:spLocks noChangeArrowheads="1"/>
              </p:cNvSpPr>
              <p:nvPr/>
            </p:nvSpPr>
            <p:spPr bwMode="auto">
              <a:xfrm>
                <a:off x="2956" y="2824"/>
                <a:ext cx="90" cy="234"/>
              </a:xfrm>
              <a:prstGeom prst="rect">
                <a:avLst/>
              </a:prstGeom>
              <a:noFill/>
              <a:ln w="38100">
                <a:solidFill>
                  <a:schemeClr val="tx1"/>
                </a:solidFill>
                <a:miter lim="800000"/>
                <a:headEnd type="none" w="sm" len="sm"/>
                <a:tailEnd type="none" w="med" len="lg"/>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86" name="Line 114"/>
              <p:cNvSpPr>
                <a:spLocks noChangeShapeType="1"/>
              </p:cNvSpPr>
              <p:nvPr/>
            </p:nvSpPr>
            <p:spPr bwMode="auto">
              <a:xfrm>
                <a:off x="3002" y="2649"/>
                <a:ext cx="0" cy="174"/>
              </a:xfrm>
              <a:prstGeom prst="lin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87" name="Line 115"/>
              <p:cNvSpPr>
                <a:spLocks noChangeShapeType="1"/>
              </p:cNvSpPr>
              <p:nvPr/>
            </p:nvSpPr>
            <p:spPr bwMode="auto">
              <a:xfrm>
                <a:off x="3002" y="3065"/>
                <a:ext cx="0" cy="544"/>
              </a:xfrm>
              <a:prstGeom prst="line">
                <a:avLst/>
              </a:prstGeom>
              <a:noFill/>
              <a:ln w="38100">
                <a:solidFill>
                  <a:schemeClr val="tx1"/>
                </a:solidFill>
                <a:round/>
              </a:ln>
            </p:spPr>
            <p:txBody>
              <a:bodyPr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88" name="Oval 116"/>
              <p:cNvSpPr>
                <a:spLocks noChangeArrowheads="1"/>
              </p:cNvSpPr>
              <p:nvPr/>
            </p:nvSpPr>
            <p:spPr bwMode="auto">
              <a:xfrm>
                <a:off x="2910" y="3314"/>
                <a:ext cx="181" cy="181"/>
              </a:xfrm>
              <a:prstGeom prst="ellipse">
                <a:avLst/>
              </a:prstGeom>
              <a:noFill/>
              <a:ln w="38100">
                <a:solidFill>
                  <a:schemeClr val="tx1"/>
                </a:solidFill>
                <a:round/>
              </a:ln>
            </p:spPr>
            <p:txBody>
              <a:bodyPr wrap="none" lIns="90000" tIns="46800" rIns="90000" bIns="46800" anchor="ctr">
                <a:spAutoFit/>
              </a:bodyPr>
              <a:lstStyle/>
              <a:p>
                <a:endParaRPr lang="zh-CN" altLang="en-US" b="1">
                  <a:latin typeface="Times New Roman" panose="02020603050405020304"/>
                  <a:cs typeface="Times New Roman" panose="02020603050405020304"/>
                </a:endParaRPr>
              </a:p>
            </p:txBody>
          </p:sp>
          <p:sp>
            <p:nvSpPr>
              <p:cNvPr id="10289" name="Rectangle 117" descr="新闻纸"/>
              <p:cNvSpPr>
                <a:spLocks noChangeArrowheads="1"/>
              </p:cNvSpPr>
              <p:nvPr/>
            </p:nvSpPr>
            <p:spPr bwMode="auto">
              <a:xfrm>
                <a:off x="2764" y="3065"/>
                <a:ext cx="242"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3300"/>
                    </a:solidFill>
                    <a:latin typeface="Times New Roman" panose="02020603050405020304"/>
                    <a:cs typeface="Times New Roman" panose="02020603050405020304"/>
                  </a:rPr>
                  <a:t>+</a:t>
                </a:r>
              </a:p>
            </p:txBody>
          </p:sp>
          <p:sp>
            <p:nvSpPr>
              <p:cNvPr id="10290" name="Rectangle 118" descr="新闻纸"/>
              <p:cNvSpPr>
                <a:spLocks noChangeArrowheads="1"/>
              </p:cNvSpPr>
              <p:nvPr/>
            </p:nvSpPr>
            <p:spPr bwMode="auto">
              <a:xfrm>
                <a:off x="2776" y="3380"/>
                <a:ext cx="236" cy="331"/>
              </a:xfrm>
              <a:prstGeom prst="rect">
                <a:avLst/>
              </a:prstGeom>
              <a:noFill/>
              <a:ln>
                <a:noFill/>
              </a:ln>
            </p:spPr>
            <p:txBody>
              <a:bodyPr wrap="none" lIns="90000" tIns="46800" rIns="90000" bIns="46800" anchor="ctr">
                <a:spAutoFit/>
              </a:bodyPr>
              <a:lstStyle/>
              <a:p>
                <a:pPr algn="ctr">
                  <a:spcBef>
                    <a:spcPct val="50000"/>
                  </a:spcBef>
                </a:pPr>
                <a:r>
                  <a:rPr lang="en-US" altLang="zh-CN" sz="2800" b="1">
                    <a:solidFill>
                      <a:srgbClr val="FF3300"/>
                    </a:solidFill>
                    <a:latin typeface="Times New Roman" panose="02020603050405020304"/>
                    <a:cs typeface="Times New Roman" panose="02020603050405020304"/>
                  </a:rPr>
                  <a:t>–</a:t>
                </a:r>
              </a:p>
            </p:txBody>
          </p:sp>
          <p:sp>
            <p:nvSpPr>
              <p:cNvPr id="10291" name="Text Box 119"/>
              <p:cNvSpPr txBox="1">
                <a:spLocks noChangeArrowheads="1"/>
              </p:cNvSpPr>
              <p:nvPr/>
            </p:nvSpPr>
            <p:spPr bwMode="auto">
              <a:xfrm>
                <a:off x="2600" y="2733"/>
                <a:ext cx="400" cy="331"/>
              </a:xfrm>
              <a:prstGeom prst="rect">
                <a:avLst/>
              </a:prstGeom>
              <a:noFill/>
              <a:ln>
                <a:noFill/>
              </a:ln>
            </p:spPr>
            <p:txBody>
              <a:bodyPr wrap="none" lIns="90000" tIns="46800" rIns="90000" bIns="46800" anchor="ctr">
                <a:spAutoFit/>
              </a:bodyPr>
              <a:lstStyle>
                <a:lvl1pPr eaLnBrk="0" hangingPunct="0">
                  <a:defRPr kumimoji="1" sz="2000" b="1" i="1">
                    <a:solidFill>
                      <a:schemeClr val="tx1"/>
                    </a:solidFill>
                    <a:latin typeface="Times New Roman" panose="02020603050405020304" charset="0"/>
                    <a:ea typeface="宋体" panose="02010600030101010101" pitchFamily="2" charset="-122"/>
                    <a:cs typeface="宋体" panose="02010600030101010101" pitchFamily="2" charset="-122"/>
                  </a:defRPr>
                </a:lvl1pPr>
                <a:lvl2pPr marL="742950" indent="-285750" eaLnBrk="0" hangingPunct="0">
                  <a:defRPr kumimoji="1" sz="2000" b="1" i="1">
                    <a:solidFill>
                      <a:schemeClr val="tx1"/>
                    </a:solidFill>
                    <a:latin typeface="Times New Roman" panose="02020603050405020304" charset="0"/>
                    <a:ea typeface="宋体" panose="02010600030101010101" pitchFamily="2" charset="-122"/>
                  </a:defRPr>
                </a:lvl2pPr>
                <a:lvl3pPr marL="1143000" indent="-228600" eaLnBrk="0" hangingPunct="0">
                  <a:defRPr kumimoji="1" sz="2000" b="1" i="1">
                    <a:solidFill>
                      <a:schemeClr val="tx1"/>
                    </a:solidFill>
                    <a:latin typeface="Times New Roman" panose="02020603050405020304" charset="0"/>
                    <a:ea typeface="宋体" panose="02010600030101010101" pitchFamily="2" charset="-122"/>
                  </a:defRPr>
                </a:lvl3pPr>
                <a:lvl4pPr marL="1600200" indent="-228600" eaLnBrk="0" hangingPunct="0">
                  <a:defRPr kumimoji="1" sz="2000" b="1" i="1">
                    <a:solidFill>
                      <a:schemeClr val="tx1"/>
                    </a:solidFill>
                    <a:latin typeface="Times New Roman" panose="02020603050405020304" charset="0"/>
                    <a:ea typeface="宋体" panose="02010600030101010101" pitchFamily="2" charset="-122"/>
                  </a:defRPr>
                </a:lvl4pPr>
                <a:lvl5pPr marL="2057400" indent="-228600" eaLnBrk="0" hangingPunct="0">
                  <a:defRPr kumimoji="1" sz="2000" b="1" 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000" b="1" i="1">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en-US" altLang="zh-CN" sz="2800">
                    <a:latin typeface="Times New Roman" panose="02020603050405020304"/>
                    <a:ea typeface="+mn-ea"/>
                    <a:cs typeface="Times New Roman" panose="02020603050405020304"/>
                  </a:rPr>
                  <a:t>R</a:t>
                </a:r>
                <a:r>
                  <a:rPr lang="en-US" altLang="zh-CN" sz="2400" baseline="-25000">
                    <a:latin typeface="Times New Roman" panose="02020603050405020304"/>
                    <a:ea typeface="+mn-ea"/>
                    <a:cs typeface="Times New Roman" panose="02020603050405020304"/>
                  </a:rPr>
                  <a:t>S</a:t>
                </a:r>
                <a:endParaRPr lang="en-US" altLang="zh-CN" sz="2400">
                  <a:latin typeface="Times New Roman" panose="02020603050405020304"/>
                  <a:ea typeface="+mn-ea"/>
                  <a:cs typeface="Times New Roman" panose="02020603050405020304"/>
                </a:endParaRPr>
              </a:p>
            </p:txBody>
          </p:sp>
        </p:grpSp>
      </p:grpSp>
      <p:sp>
        <p:nvSpPr>
          <p:cNvPr id="121976" name="AutoShape 120" descr="75%"/>
          <p:cNvSpPr>
            <a:spLocks noChangeArrowheads="1"/>
          </p:cNvSpPr>
          <p:nvPr/>
        </p:nvSpPr>
        <p:spPr bwMode="auto">
          <a:xfrm>
            <a:off x="6934200" y="3124200"/>
            <a:ext cx="1790700" cy="1177925"/>
          </a:xfrm>
          <a:prstGeom prst="wedgeRoundRectCallout">
            <a:avLst>
              <a:gd name="adj1" fmla="val -55676"/>
              <a:gd name="adj2" fmla="val 116981"/>
              <a:gd name="adj3" fmla="val 16667"/>
            </a:avLst>
          </a:prstGeom>
          <a:pattFill prst="pct75">
            <a:fgClr>
              <a:srgbClr val="FFFF66"/>
            </a:fgClr>
            <a:bgClr>
              <a:srgbClr val="FFFFFF"/>
            </a:bgClr>
          </a:pattFill>
          <a:ln w="28575">
            <a:solidFill>
              <a:srgbClr val="006600"/>
            </a:solidFill>
            <a:miter lim="800000"/>
          </a:ln>
        </p:spPr>
        <p:txBody>
          <a:bodyPr wrap="none" anchor="ctr"/>
          <a:lstStyle/>
          <a:p>
            <a:pPr algn="ctr"/>
            <a:r>
              <a:rPr lang="zh-CN" altLang="en-US" b="1" i="0">
                <a:solidFill>
                  <a:srgbClr val="FF0000"/>
                </a:solidFill>
                <a:effectLst>
                  <a:outerShdw blurRad="38100" dist="38100" dir="2700000" algn="tl">
                    <a:srgbClr val="DDDDDD"/>
                  </a:outerShdw>
                </a:effectLst>
                <a:latin typeface="Times New Roman" panose="02020603050405020304"/>
                <a:cs typeface="Times New Roman" panose="02020603050405020304"/>
              </a:rPr>
              <a:t>通过</a:t>
            </a:r>
            <a:r>
              <a:rPr lang="en-US" altLang="zh-CN" b="1" i="0">
                <a:effectLst>
                  <a:outerShdw blurRad="38100" dist="38100" dir="2700000" algn="tl">
                    <a:srgbClr val="DDDDDD"/>
                  </a:outerShdw>
                </a:effectLst>
                <a:latin typeface="Times New Roman" panose="02020603050405020304"/>
                <a:cs typeface="Times New Roman" panose="02020603050405020304"/>
              </a:rPr>
              <a:t>R</a:t>
            </a:r>
            <a:r>
              <a:rPr lang="en-US" altLang="zh-CN" b="1" i="0" baseline="-25000">
                <a:effectLst>
                  <a:outerShdw blurRad="38100" dist="38100" dir="2700000" algn="tl">
                    <a:srgbClr val="DDDDDD"/>
                  </a:outerShdw>
                </a:effectLst>
                <a:latin typeface="Times New Roman" panose="02020603050405020304"/>
                <a:cs typeface="Times New Roman" panose="02020603050405020304"/>
              </a:rPr>
              <a:t>E</a:t>
            </a:r>
          </a:p>
          <a:p>
            <a:pPr algn="ctr"/>
            <a:r>
              <a:rPr lang="zh-CN" altLang="en-US" b="1" i="0">
                <a:solidFill>
                  <a:srgbClr val="FF0000"/>
                </a:solidFill>
                <a:effectLst>
                  <a:outerShdw blurRad="38100" dist="38100" dir="2700000" algn="tl">
                    <a:srgbClr val="DDDDDD"/>
                  </a:outerShdw>
                </a:effectLst>
                <a:latin typeface="Times New Roman" panose="02020603050405020304"/>
                <a:cs typeface="Times New Roman" panose="02020603050405020304"/>
              </a:rPr>
              <a:t>将输出电压</a:t>
            </a:r>
          </a:p>
          <a:p>
            <a:pPr algn="ctr"/>
            <a:r>
              <a:rPr lang="zh-CN" altLang="en-US" b="1" i="0">
                <a:solidFill>
                  <a:srgbClr val="FF0000"/>
                </a:solidFill>
                <a:effectLst>
                  <a:outerShdw blurRad="38100" dist="38100" dir="2700000" algn="tl">
                    <a:srgbClr val="DDDDDD"/>
                  </a:outerShdw>
                </a:effectLst>
                <a:latin typeface="Times New Roman" panose="02020603050405020304"/>
                <a:cs typeface="Times New Roman" panose="02020603050405020304"/>
              </a:rPr>
              <a:t>反馈到输入</a:t>
            </a:r>
          </a:p>
        </p:txBody>
      </p:sp>
      <p:sp>
        <p:nvSpPr>
          <p:cNvPr id="121977" name="AutoShape 121" descr="90%"/>
          <p:cNvSpPr>
            <a:spLocks noChangeArrowheads="1"/>
          </p:cNvSpPr>
          <p:nvPr/>
        </p:nvSpPr>
        <p:spPr bwMode="auto">
          <a:xfrm>
            <a:off x="2721689" y="2911822"/>
            <a:ext cx="1905000" cy="1254125"/>
          </a:xfrm>
          <a:prstGeom prst="wedgeRoundRectCallout">
            <a:avLst>
              <a:gd name="adj1" fmla="val -54000"/>
              <a:gd name="adj2" fmla="val 102023"/>
              <a:gd name="adj3" fmla="val 16667"/>
            </a:avLst>
          </a:prstGeom>
          <a:pattFill prst="pct90">
            <a:fgClr>
              <a:srgbClr val="CCFF33"/>
            </a:fgClr>
            <a:bgClr>
              <a:srgbClr val="FFFFFF"/>
            </a:bgClr>
          </a:pattFill>
          <a:ln w="28575">
            <a:solidFill>
              <a:srgbClr val="008000"/>
            </a:solidFill>
            <a:miter lim="800000"/>
          </a:ln>
        </p:spPr>
        <p:txBody>
          <a:bodyPr wrap="none" anchor="ctr"/>
          <a:lstStyle/>
          <a:p>
            <a:pPr algn="ctr"/>
            <a:r>
              <a:rPr lang="zh-CN" altLang="en-US" b="1" i="0">
                <a:solidFill>
                  <a:srgbClr val="000099"/>
                </a:solidFill>
                <a:effectLst>
                  <a:outerShdw blurRad="38100" dist="38100" dir="2700000" algn="tl">
                    <a:srgbClr val="DDDDDD"/>
                  </a:outerShdw>
                </a:effectLst>
                <a:latin typeface="Times New Roman" panose="02020603050405020304"/>
                <a:cs typeface="Times New Roman" panose="02020603050405020304"/>
              </a:rPr>
              <a:t>通过</a:t>
            </a:r>
            <a:r>
              <a:rPr lang="en-US" altLang="zh-CN" b="1" i="0">
                <a:solidFill>
                  <a:srgbClr val="FF0000"/>
                </a:solidFill>
                <a:effectLst>
                  <a:outerShdw blurRad="38100" dist="38100" dir="2700000" algn="tl">
                    <a:srgbClr val="DDDDDD"/>
                  </a:outerShdw>
                </a:effectLst>
                <a:latin typeface="Times New Roman" panose="02020603050405020304"/>
                <a:cs typeface="Times New Roman" panose="02020603050405020304"/>
              </a:rPr>
              <a:t>R</a:t>
            </a:r>
            <a:r>
              <a:rPr lang="en-US" altLang="zh-CN" b="1" i="0" baseline="-25000">
                <a:solidFill>
                  <a:srgbClr val="FF0000"/>
                </a:solidFill>
                <a:effectLst>
                  <a:outerShdw blurRad="38100" dist="38100" dir="2700000" algn="tl">
                    <a:srgbClr val="DDDDDD"/>
                  </a:outerShdw>
                </a:effectLst>
                <a:latin typeface="Times New Roman" panose="02020603050405020304"/>
                <a:cs typeface="Times New Roman" panose="02020603050405020304"/>
              </a:rPr>
              <a:t>E</a:t>
            </a:r>
          </a:p>
          <a:p>
            <a:pPr algn="ctr"/>
            <a:r>
              <a:rPr lang="zh-CN" altLang="en-US" b="1" i="0">
                <a:solidFill>
                  <a:srgbClr val="000099"/>
                </a:solidFill>
                <a:effectLst>
                  <a:outerShdw blurRad="38100" dist="38100" dir="2700000" algn="tl">
                    <a:srgbClr val="DDDDDD"/>
                  </a:outerShdw>
                </a:effectLst>
                <a:latin typeface="Times New Roman" panose="02020603050405020304"/>
                <a:cs typeface="Times New Roman" panose="02020603050405020304"/>
              </a:rPr>
              <a:t>将输出电流</a:t>
            </a:r>
          </a:p>
          <a:p>
            <a:pPr algn="ctr"/>
            <a:r>
              <a:rPr lang="zh-CN" altLang="en-US" b="1" i="0">
                <a:solidFill>
                  <a:srgbClr val="000099"/>
                </a:solidFill>
                <a:effectLst>
                  <a:outerShdw blurRad="38100" dist="38100" dir="2700000" algn="tl">
                    <a:srgbClr val="DDDDDD"/>
                  </a:outerShdw>
                </a:effectLst>
                <a:latin typeface="Times New Roman" panose="02020603050405020304"/>
                <a:cs typeface="Times New Roman" panose="02020603050405020304"/>
              </a:rPr>
              <a:t>反馈到输入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913">
                                            <p:txEl>
                                              <p:pRg st="0" end="0"/>
                                            </p:txEl>
                                          </p:spTgt>
                                        </p:tgtEl>
                                        <p:attrNameLst>
                                          <p:attrName>style.visibility</p:attrName>
                                        </p:attrNameLst>
                                      </p:cBhvr>
                                      <p:to>
                                        <p:strVal val="visible"/>
                                      </p:to>
                                    </p:set>
                                    <p:animEffect transition="in" filter="wipe(left)">
                                      <p:cBhvr>
                                        <p:cTn id="7" dur="500"/>
                                        <p:tgtEl>
                                          <p:spTgt spid="1219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914"/>
                                        </p:tgtEl>
                                        <p:attrNameLst>
                                          <p:attrName>style.visibility</p:attrName>
                                        </p:attrNameLst>
                                      </p:cBhvr>
                                      <p:to>
                                        <p:strVal val="visible"/>
                                      </p:to>
                                    </p:set>
                                    <p:animEffect transition="in" filter="wipe(left)">
                                      <p:cBhvr>
                                        <p:cTn id="12" dur="500"/>
                                        <p:tgtEl>
                                          <p:spTgt spid="1219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1977"/>
                                        </p:tgtEl>
                                        <p:attrNameLst>
                                          <p:attrName>style.visibility</p:attrName>
                                        </p:attrNameLst>
                                      </p:cBhvr>
                                      <p:to>
                                        <p:strVal val="visible"/>
                                      </p:to>
                                    </p:set>
                                    <p:animEffect transition="in" filter="wipe(up)">
                                      <p:cBhvr>
                                        <p:cTn id="22" dur="500"/>
                                        <p:tgtEl>
                                          <p:spTgt spid="1219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1976"/>
                                        </p:tgtEl>
                                        <p:attrNameLst>
                                          <p:attrName>style.visibility</p:attrName>
                                        </p:attrNameLst>
                                      </p:cBhvr>
                                      <p:to>
                                        <p:strVal val="visible"/>
                                      </p:to>
                                    </p:set>
                                    <p:animEffect transition="in" filter="wipe(up)">
                                      <p:cBhvr>
                                        <p:cTn id="32" dur="500"/>
                                        <p:tgtEl>
                                          <p:spTgt spid="12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3" grpId="0" build="p" autoUpdateAnimBg="0"/>
      <p:bldP spid="121914" grpId="0" autoUpdateAnimBg="0"/>
      <p:bldP spid="121976" grpId="0" animBg="1" autoUpdateAnimBg="0"/>
      <p:bldP spid="121977" grpId="0" animBg="1" autoUpdateAnimBg="0"/>
    </p:bldLst>
  </p:timing>
</p:sld>
</file>

<file path=ppt/theme/theme1.xml><?xml version="1.0" encoding="utf-8"?>
<a:theme xmlns:a="http://schemas.openxmlformats.org/drawingml/2006/main" name="Office Theme">
  <a:themeElements>
    <a:clrScheme name="光谱">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FNEMasterTemplateForThemePreview.pptx</Template>
  <TotalTime>558</TotalTime>
  <Words>2999</Words>
  <Application>Microsoft Office PowerPoint</Application>
  <PresentationFormat>全屏显示(4:3)</PresentationFormat>
  <Paragraphs>728</Paragraphs>
  <Slides>39</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Office Theme</vt:lpstr>
      <vt:lpstr>Equation</vt:lpstr>
      <vt:lpstr>公式</vt:lpstr>
      <vt:lpstr>第16章  集成运算放大器的应用</vt:lpstr>
      <vt:lpstr>PowerPoint 演示文稿</vt:lpstr>
      <vt:lpstr>16.1 集成运算放大器的简单介绍</vt:lpstr>
      <vt:lpstr>16.1.2  电路的简单说明</vt:lpstr>
      <vt:lpstr>16.1.3   主要参数</vt:lpstr>
      <vt:lpstr>16.1.4   理想运算放大器及其分析依据</vt:lpstr>
      <vt:lpstr>3.  理想运放工作在线性区的特点</vt:lpstr>
      <vt:lpstr>PowerPoint 演示文稿</vt:lpstr>
      <vt:lpstr>16.2  放大电路中的负反馈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16.2.3  运算放大器电路中的负反馈</vt:lpstr>
      <vt:lpstr>16.2.3.2  串联电压负反馈</vt:lpstr>
      <vt:lpstr>16.2.3.3  串联电流负反馈</vt:lpstr>
      <vt:lpstr>16.2.3.4  并联电流负反馈</vt:lpstr>
      <vt:lpstr>16.2.3.4  并联电流负反馈</vt:lpstr>
      <vt:lpstr>PowerPoint 演示文稿</vt:lpstr>
      <vt:lpstr>例1：</vt:lpstr>
      <vt:lpstr>例2：</vt:lpstr>
      <vt:lpstr>16.2.3  负反馈对放大电路性能的影响</vt:lpstr>
      <vt:lpstr>1. 降低放大倍数</vt:lpstr>
      <vt:lpstr>2.提高放大倍数的稳定性</vt:lpstr>
      <vt:lpstr>PowerPoint 演示文稿</vt:lpstr>
      <vt:lpstr>3. 改善波形失真</vt:lpstr>
      <vt:lpstr>4.展宽通频带</vt:lpstr>
      <vt:lpstr>5. 对输入电阻的影响</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Thinkpad</cp:lastModifiedBy>
  <cp:revision>144</cp:revision>
  <dcterms:created xsi:type="dcterms:W3CDTF">2010-04-12T23:12:00Z</dcterms:created>
  <dcterms:modified xsi:type="dcterms:W3CDTF">2021-04-05T09:37:04Z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2052-10.1.0.6207</vt:lpwstr>
  </property>
</Properties>
</file>