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0" r:id="rId44"/>
    <p:sldId id="30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AE2"/>
    <a:srgbClr val="000099"/>
    <a:srgbClr val="CC0000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47" autoAdjust="0"/>
  </p:normalViewPr>
  <p:slideViewPr>
    <p:cSldViewPr snapToGrid="0" snapToObjects="1">
      <p:cViewPr varScale="1">
        <p:scale>
          <a:sx n="89" d="100"/>
          <a:sy n="89" d="100"/>
        </p:scale>
        <p:origin x="-1696" y="-72"/>
      </p:cViewPr>
      <p:guideLst>
        <p:guide orient="horz" pos="218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emf"/><Relationship Id="rId4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7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image" Target="../media/image93.emf"/><Relationship Id="rId18" Type="http://schemas.openxmlformats.org/officeDocument/2006/relationships/image" Target="../media/image98.emf"/><Relationship Id="rId26" Type="http://schemas.openxmlformats.org/officeDocument/2006/relationships/image" Target="../media/image106.emf"/><Relationship Id="rId3" Type="http://schemas.openxmlformats.org/officeDocument/2006/relationships/image" Target="../media/image83.emf"/><Relationship Id="rId21" Type="http://schemas.openxmlformats.org/officeDocument/2006/relationships/image" Target="../media/image101.emf"/><Relationship Id="rId7" Type="http://schemas.openxmlformats.org/officeDocument/2006/relationships/image" Target="../media/image87.emf"/><Relationship Id="rId12" Type="http://schemas.openxmlformats.org/officeDocument/2006/relationships/image" Target="../media/image92.emf"/><Relationship Id="rId17" Type="http://schemas.openxmlformats.org/officeDocument/2006/relationships/image" Target="../media/image97.emf"/><Relationship Id="rId25" Type="http://schemas.openxmlformats.org/officeDocument/2006/relationships/image" Target="../media/image105.emf"/><Relationship Id="rId2" Type="http://schemas.openxmlformats.org/officeDocument/2006/relationships/image" Target="../media/image82.emf"/><Relationship Id="rId16" Type="http://schemas.openxmlformats.org/officeDocument/2006/relationships/image" Target="../media/image96.emf"/><Relationship Id="rId20" Type="http://schemas.openxmlformats.org/officeDocument/2006/relationships/image" Target="../media/image100.emf"/><Relationship Id="rId1" Type="http://schemas.openxmlformats.org/officeDocument/2006/relationships/image" Target="../media/image81.emf"/><Relationship Id="rId6" Type="http://schemas.openxmlformats.org/officeDocument/2006/relationships/image" Target="../media/image86.emf"/><Relationship Id="rId11" Type="http://schemas.openxmlformats.org/officeDocument/2006/relationships/image" Target="../media/image91.emf"/><Relationship Id="rId24" Type="http://schemas.openxmlformats.org/officeDocument/2006/relationships/image" Target="../media/image104.emf"/><Relationship Id="rId5" Type="http://schemas.openxmlformats.org/officeDocument/2006/relationships/image" Target="../media/image85.emf"/><Relationship Id="rId15" Type="http://schemas.openxmlformats.org/officeDocument/2006/relationships/image" Target="../media/image95.emf"/><Relationship Id="rId23" Type="http://schemas.openxmlformats.org/officeDocument/2006/relationships/image" Target="../media/image103.emf"/><Relationship Id="rId28" Type="http://schemas.openxmlformats.org/officeDocument/2006/relationships/image" Target="../media/image108.emf"/><Relationship Id="rId10" Type="http://schemas.openxmlformats.org/officeDocument/2006/relationships/image" Target="../media/image90.emf"/><Relationship Id="rId19" Type="http://schemas.openxmlformats.org/officeDocument/2006/relationships/image" Target="../media/image99.emf"/><Relationship Id="rId4" Type="http://schemas.openxmlformats.org/officeDocument/2006/relationships/image" Target="../media/image84.emf"/><Relationship Id="rId9" Type="http://schemas.openxmlformats.org/officeDocument/2006/relationships/image" Target="../media/image89.emf"/><Relationship Id="rId14" Type="http://schemas.openxmlformats.org/officeDocument/2006/relationships/image" Target="../media/image94.emf"/><Relationship Id="rId22" Type="http://schemas.openxmlformats.org/officeDocument/2006/relationships/image" Target="../media/image102.emf"/><Relationship Id="rId27" Type="http://schemas.openxmlformats.org/officeDocument/2006/relationships/image" Target="../media/image10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3" Type="http://schemas.openxmlformats.org/officeDocument/2006/relationships/image" Target="../media/image117.emf"/><Relationship Id="rId7" Type="http://schemas.openxmlformats.org/officeDocument/2006/relationships/image" Target="../media/image121.emf"/><Relationship Id="rId2" Type="http://schemas.openxmlformats.org/officeDocument/2006/relationships/image" Target="../media/image116.emf"/><Relationship Id="rId1" Type="http://schemas.openxmlformats.org/officeDocument/2006/relationships/image" Target="../media/image115.wmf"/><Relationship Id="rId6" Type="http://schemas.openxmlformats.org/officeDocument/2006/relationships/image" Target="../media/image120.emf"/><Relationship Id="rId5" Type="http://schemas.openxmlformats.org/officeDocument/2006/relationships/image" Target="../media/image119.emf"/><Relationship Id="rId4" Type="http://schemas.openxmlformats.org/officeDocument/2006/relationships/image" Target="../media/image118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Relationship Id="rId4" Type="http://schemas.openxmlformats.org/officeDocument/2006/relationships/image" Target="../media/image126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emf"/><Relationship Id="rId1" Type="http://schemas.openxmlformats.org/officeDocument/2006/relationships/image" Target="../media/image127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image" Target="../media/image130.png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image" Target="../media/image130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16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charset="0"/>
              </a:defRPr>
            </a:lvl1pPr>
          </a:lstStyle>
          <a:p>
            <a:fld id="{18817E4B-FEBB-4B40-B3E4-0F5E936EA2EA}" type="datetimeFigureOut">
              <a:rPr kumimoji="1" lang="zh-CN" altLang="en-US" smtClean="0"/>
              <a:t>2021/4/22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charset="0"/>
              </a:defRPr>
            </a:lvl1pPr>
          </a:lstStyle>
          <a:p>
            <a:fld id="{16048CF3-83B2-804A-949E-25B3B253B8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460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fld id="{1A13DD83-8BC0-7D45-A4CE-C33D06A7421E}" type="slidenum">
              <a:rPr lang="en-US" altLang="zh-CN"/>
              <a:t>47</a:t>
            </a:fld>
            <a:endParaRPr lang="en-US" altLang="zh-CN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fld id="{BC36268E-282E-5844-BF01-5A24A674D4C9}" type="slidenum">
              <a:rPr lang="en-US" altLang="zh-CN"/>
              <a:t>48</a:t>
            </a:fld>
            <a:endParaRPr lang="en-US" altLang="zh-CN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fld id="{7C1B46E9-5E42-5F49-BAFD-468D8250DCD1}" type="slidenum">
              <a:rPr lang="en-US" altLang="zh-CN"/>
              <a:t>49</a:t>
            </a:fld>
            <a:endParaRPr lang="en-US" altLang="zh-CN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fld id="{7ACC413C-E137-534C-9C95-4893574ADC51}" type="slidenum">
              <a:rPr lang="en-US" altLang="zh-CN"/>
              <a:t>50</a:t>
            </a:fld>
            <a:endParaRPr lang="en-US" altLang="zh-CN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fld id="{B2F23B55-5987-0F4B-85F9-23E26EA320FF}" type="slidenum">
              <a:rPr lang="en-US" altLang="zh-CN"/>
              <a:t>51</a:t>
            </a:fld>
            <a:endParaRPr lang="en-US" altLang="zh-CN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97E-5D4C-1F4A-AB5F-CF83D6A1885C}" type="datetimeFigureOut">
              <a:rPr kumimoji="1" lang="zh-CN" altLang="en-US" smtClean="0"/>
              <a:t>2021/4/22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97E-5D4C-1F4A-AB5F-CF83D6A1885C}" type="datetimeFigureOut">
              <a:rPr kumimoji="1" lang="zh-CN" altLang="en-US" smtClean="0"/>
              <a:t>2021/4/22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97E-5D4C-1F4A-AB5F-CF83D6A1885C}" type="datetimeFigureOut">
              <a:rPr kumimoji="1" lang="zh-CN" altLang="en-US" smtClean="0"/>
              <a:t>2021/4/22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97E-5D4C-1F4A-AB5F-CF83D6A1885C}" type="datetimeFigureOut">
              <a:rPr kumimoji="1" lang="zh-CN" altLang="en-US" smtClean="0"/>
              <a:t>2021/4/22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97E-5D4C-1F4A-AB5F-CF83D6A1885C}" type="datetimeFigureOut">
              <a:rPr kumimoji="1" lang="zh-CN" altLang="en-US" smtClean="0"/>
              <a:t>2021/4/22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97E-5D4C-1F4A-AB5F-CF83D6A1885C}" type="datetimeFigureOut">
              <a:rPr kumimoji="1" lang="zh-CN" altLang="en-US" smtClean="0"/>
              <a:t>2021/4/22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97E-5D4C-1F4A-AB5F-CF83D6A1885C}" type="datetimeFigureOut">
              <a:rPr kumimoji="1" lang="zh-CN" altLang="en-US" smtClean="0"/>
              <a:t>2021/4/22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97E-5D4C-1F4A-AB5F-CF83D6A1885C}" type="datetimeFigureOut">
              <a:rPr kumimoji="1" lang="zh-CN" altLang="en-US" smtClean="0"/>
              <a:t>2021/4/22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97E-5D4C-1F4A-AB5F-CF83D6A1885C}" type="datetimeFigureOut">
              <a:rPr kumimoji="1" lang="zh-CN" altLang="en-US" smtClean="0"/>
              <a:t>2021/4/22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97E-5D4C-1F4A-AB5F-CF83D6A1885C}" type="datetimeFigureOut">
              <a:rPr kumimoji="1" lang="zh-CN" altLang="en-US" smtClean="0"/>
              <a:t>2021/4/22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97E-5D4C-1F4A-AB5F-CF83D6A1885C}" type="datetimeFigureOut">
              <a:rPr kumimoji="1" lang="zh-CN" altLang="en-US" smtClean="0"/>
              <a:t>2021/4/22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fld id="{F777597E-5D4C-1F4A-AB5F-CF83D6A1885C}" type="datetimeFigureOut">
              <a:rPr kumimoji="1" lang="zh-CN" altLang="en-US" smtClean="0"/>
              <a:t>2021/4/22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image" Target="../media/image9.png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7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e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6.emf"/><Relationship Id="rId20" Type="http://schemas.openxmlformats.org/officeDocument/2006/relationships/image" Target="../media/image18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3.e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6.emf"/><Relationship Id="rId3" Type="http://schemas.openxmlformats.org/officeDocument/2006/relationships/oleObject" Target="../embeddings/oleObject17.bin"/><Relationship Id="rId21" Type="http://schemas.openxmlformats.org/officeDocument/2006/relationships/image" Target="../media/image27.emf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3.e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emf"/><Relationship Id="rId20" Type="http://schemas.openxmlformats.org/officeDocument/2006/relationships/oleObject" Target="../embeddings/Microsoft_Word_97_-_2003_Document1.doc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2.e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11" Type="http://schemas.openxmlformats.org/officeDocument/2006/relationships/image" Target="../media/image33.wmf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Microsoft_Word_97_-_2003_Document2.doc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39.bin"/><Relationship Id="rId3" Type="http://schemas.openxmlformats.org/officeDocument/2006/relationships/audio" Target="../media/audio1.wav"/><Relationship Id="rId21" Type="http://schemas.openxmlformats.org/officeDocument/2006/relationships/image" Target="../media/image9.png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.bin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35.bin"/><Relationship Id="rId19" Type="http://schemas.openxmlformats.org/officeDocument/2006/relationships/oleObject" Target="../embeddings/Microsoft_Word_97_-_2003_Document3.doc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37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40.bin"/><Relationship Id="rId4" Type="http://schemas.openxmlformats.org/officeDocument/2006/relationships/audio" Target="../media/audio3.wav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3.emf"/><Relationship Id="rId4" Type="http://schemas.openxmlformats.org/officeDocument/2006/relationships/oleObject" Target="../embeddings/Microsoft_Word_97_-_2003_Document4.doc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7.w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4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8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64.wmf"/><Relationship Id="rId3" Type="http://schemas.openxmlformats.org/officeDocument/2006/relationships/image" Target="../media/image9.png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66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65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5" Type="http://schemas.openxmlformats.org/officeDocument/2006/relationships/image" Target="../media/image65.w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6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8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5.bin"/><Relationship Id="rId18" Type="http://schemas.openxmlformats.org/officeDocument/2006/relationships/image" Target="../media/image88.emf"/><Relationship Id="rId26" Type="http://schemas.openxmlformats.org/officeDocument/2006/relationships/image" Target="../media/image92.emf"/><Relationship Id="rId39" Type="http://schemas.openxmlformats.org/officeDocument/2006/relationships/oleObject" Target="../embeddings/oleObject98.bin"/><Relationship Id="rId21" Type="http://schemas.openxmlformats.org/officeDocument/2006/relationships/oleObject" Target="../embeddings/oleObject89.bin"/><Relationship Id="rId34" Type="http://schemas.openxmlformats.org/officeDocument/2006/relationships/image" Target="../media/image96.emf"/><Relationship Id="rId42" Type="http://schemas.openxmlformats.org/officeDocument/2006/relationships/image" Target="../media/image100.emf"/><Relationship Id="rId47" Type="http://schemas.openxmlformats.org/officeDocument/2006/relationships/oleObject" Target="../embeddings/oleObject102.bin"/><Relationship Id="rId50" Type="http://schemas.openxmlformats.org/officeDocument/2006/relationships/image" Target="../media/image104.emf"/><Relationship Id="rId55" Type="http://schemas.openxmlformats.org/officeDocument/2006/relationships/oleObject" Target="../embeddings/oleObject106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5.emf"/><Relationship Id="rId17" Type="http://schemas.openxmlformats.org/officeDocument/2006/relationships/oleObject" Target="../embeddings/oleObject87.bin"/><Relationship Id="rId25" Type="http://schemas.openxmlformats.org/officeDocument/2006/relationships/oleObject" Target="../embeddings/oleObject91.bin"/><Relationship Id="rId33" Type="http://schemas.openxmlformats.org/officeDocument/2006/relationships/oleObject" Target="../embeddings/oleObject95.bin"/><Relationship Id="rId38" Type="http://schemas.openxmlformats.org/officeDocument/2006/relationships/image" Target="../media/image98.emf"/><Relationship Id="rId46" Type="http://schemas.openxmlformats.org/officeDocument/2006/relationships/image" Target="../media/image10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emf"/><Relationship Id="rId20" Type="http://schemas.openxmlformats.org/officeDocument/2006/relationships/image" Target="../media/image89.emf"/><Relationship Id="rId29" Type="http://schemas.openxmlformats.org/officeDocument/2006/relationships/oleObject" Target="../embeddings/oleObject93.bin"/><Relationship Id="rId41" Type="http://schemas.openxmlformats.org/officeDocument/2006/relationships/oleObject" Target="../embeddings/oleObject99.bin"/><Relationship Id="rId54" Type="http://schemas.openxmlformats.org/officeDocument/2006/relationships/image" Target="../media/image106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2.emf"/><Relationship Id="rId11" Type="http://schemas.openxmlformats.org/officeDocument/2006/relationships/oleObject" Target="../embeddings/oleObject84.bin"/><Relationship Id="rId24" Type="http://schemas.openxmlformats.org/officeDocument/2006/relationships/image" Target="../media/image91.emf"/><Relationship Id="rId32" Type="http://schemas.openxmlformats.org/officeDocument/2006/relationships/image" Target="../media/image95.emf"/><Relationship Id="rId37" Type="http://schemas.openxmlformats.org/officeDocument/2006/relationships/oleObject" Target="../embeddings/oleObject97.bin"/><Relationship Id="rId40" Type="http://schemas.openxmlformats.org/officeDocument/2006/relationships/image" Target="../media/image99.emf"/><Relationship Id="rId45" Type="http://schemas.openxmlformats.org/officeDocument/2006/relationships/oleObject" Target="../embeddings/oleObject101.bin"/><Relationship Id="rId53" Type="http://schemas.openxmlformats.org/officeDocument/2006/relationships/oleObject" Target="../embeddings/oleObject105.bin"/><Relationship Id="rId58" Type="http://schemas.openxmlformats.org/officeDocument/2006/relationships/image" Target="../media/image108.emf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23" Type="http://schemas.openxmlformats.org/officeDocument/2006/relationships/oleObject" Target="../embeddings/oleObject90.bin"/><Relationship Id="rId28" Type="http://schemas.openxmlformats.org/officeDocument/2006/relationships/image" Target="../media/image93.emf"/><Relationship Id="rId36" Type="http://schemas.openxmlformats.org/officeDocument/2006/relationships/image" Target="../media/image97.emf"/><Relationship Id="rId49" Type="http://schemas.openxmlformats.org/officeDocument/2006/relationships/oleObject" Target="../embeddings/oleObject103.bin"/><Relationship Id="rId57" Type="http://schemas.openxmlformats.org/officeDocument/2006/relationships/oleObject" Target="../embeddings/oleObject107.bin"/><Relationship Id="rId10" Type="http://schemas.openxmlformats.org/officeDocument/2006/relationships/image" Target="../media/image84.emf"/><Relationship Id="rId19" Type="http://schemas.openxmlformats.org/officeDocument/2006/relationships/oleObject" Target="../embeddings/oleObject88.bin"/><Relationship Id="rId31" Type="http://schemas.openxmlformats.org/officeDocument/2006/relationships/oleObject" Target="../embeddings/oleObject94.bin"/><Relationship Id="rId44" Type="http://schemas.openxmlformats.org/officeDocument/2006/relationships/image" Target="../media/image101.emf"/><Relationship Id="rId52" Type="http://schemas.openxmlformats.org/officeDocument/2006/relationships/image" Target="../media/image105.emf"/><Relationship Id="rId4" Type="http://schemas.openxmlformats.org/officeDocument/2006/relationships/image" Target="../media/image81.e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6.emf"/><Relationship Id="rId22" Type="http://schemas.openxmlformats.org/officeDocument/2006/relationships/image" Target="../media/image90.emf"/><Relationship Id="rId27" Type="http://schemas.openxmlformats.org/officeDocument/2006/relationships/oleObject" Target="../embeddings/oleObject92.bin"/><Relationship Id="rId30" Type="http://schemas.openxmlformats.org/officeDocument/2006/relationships/image" Target="../media/image94.emf"/><Relationship Id="rId35" Type="http://schemas.openxmlformats.org/officeDocument/2006/relationships/oleObject" Target="../embeddings/oleObject96.bin"/><Relationship Id="rId43" Type="http://schemas.openxmlformats.org/officeDocument/2006/relationships/oleObject" Target="../embeddings/oleObject100.bin"/><Relationship Id="rId48" Type="http://schemas.openxmlformats.org/officeDocument/2006/relationships/image" Target="../media/image103.emf"/><Relationship Id="rId56" Type="http://schemas.openxmlformats.org/officeDocument/2006/relationships/image" Target="../media/image107.emf"/><Relationship Id="rId8" Type="http://schemas.openxmlformats.org/officeDocument/2006/relationships/image" Target="../media/image83.emf"/><Relationship Id="rId51" Type="http://schemas.openxmlformats.org/officeDocument/2006/relationships/oleObject" Target="../embeddings/oleObject104.bin"/><Relationship Id="rId3" Type="http://schemas.openxmlformats.org/officeDocument/2006/relationships/oleObject" Target="../embeddings/oleObject80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09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1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1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14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119.emf"/><Relationship Id="rId18" Type="http://schemas.openxmlformats.org/officeDocument/2006/relationships/oleObject" Target="../embeddings/oleObject121.bin"/><Relationship Id="rId3" Type="http://schemas.openxmlformats.org/officeDocument/2006/relationships/audio" Target="../media/audio3.wav"/><Relationship Id="rId7" Type="http://schemas.openxmlformats.org/officeDocument/2006/relationships/image" Target="../media/image116.emf"/><Relationship Id="rId12" Type="http://schemas.openxmlformats.org/officeDocument/2006/relationships/oleObject" Target="../embeddings/oleObject118.bin"/><Relationship Id="rId17" Type="http://schemas.openxmlformats.org/officeDocument/2006/relationships/image" Target="../media/image12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0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18.emf"/><Relationship Id="rId5" Type="http://schemas.openxmlformats.org/officeDocument/2006/relationships/image" Target="../media/image115.wmf"/><Relationship Id="rId15" Type="http://schemas.openxmlformats.org/officeDocument/2006/relationships/image" Target="../media/image120.emf"/><Relationship Id="rId10" Type="http://schemas.openxmlformats.org/officeDocument/2006/relationships/oleObject" Target="../embeddings/oleObject117.bin"/><Relationship Id="rId19" Type="http://schemas.openxmlformats.org/officeDocument/2006/relationships/image" Target="../media/image122.emf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17.emf"/><Relationship Id="rId14" Type="http://schemas.openxmlformats.org/officeDocument/2006/relationships/oleObject" Target="../embeddings/oleObject119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3" Type="http://schemas.openxmlformats.org/officeDocument/2006/relationships/audio" Target="../media/audio3.wav"/><Relationship Id="rId7" Type="http://schemas.openxmlformats.org/officeDocument/2006/relationships/image" Target="../media/image12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23.bin"/><Relationship Id="rId11" Type="http://schemas.openxmlformats.org/officeDocument/2006/relationships/image" Target="../media/image126.emf"/><Relationship Id="rId5" Type="http://schemas.openxmlformats.org/officeDocument/2006/relationships/image" Target="../media/image123.emf"/><Relationship Id="rId10" Type="http://schemas.openxmlformats.org/officeDocument/2006/relationships/oleObject" Target="../embeddings/oleObject125.bin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25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7" Type="http://schemas.openxmlformats.org/officeDocument/2006/relationships/image" Target="../media/image12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27.bin"/><Relationship Id="rId5" Type="http://schemas.openxmlformats.org/officeDocument/2006/relationships/image" Target="../media/image127.emf"/><Relationship Id="rId4" Type="http://schemas.openxmlformats.org/officeDocument/2006/relationships/oleObject" Target="../embeddings/oleObject126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wm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29.bin"/><Relationship Id="rId5" Type="http://schemas.openxmlformats.org/officeDocument/2006/relationships/image" Target="../media/image130.png"/><Relationship Id="rId4" Type="http://schemas.openxmlformats.org/officeDocument/2006/relationships/oleObject" Target="../embeddings/oleObject128.bin"/><Relationship Id="rId9" Type="http://schemas.openxmlformats.org/officeDocument/2006/relationships/oleObject" Target="../embeddings/oleObject131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33.bin"/><Relationship Id="rId5" Type="http://schemas.openxmlformats.org/officeDocument/2006/relationships/image" Target="../media/image130.png"/><Relationship Id="rId4" Type="http://schemas.openxmlformats.org/officeDocument/2006/relationships/oleObject" Target="../embeddings/oleObject132.bin"/><Relationship Id="rId9" Type="http://schemas.openxmlformats.org/officeDocument/2006/relationships/oleObject" Target="../embeddings/oleObject13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37.bin"/><Relationship Id="rId5" Type="http://schemas.openxmlformats.org/officeDocument/2006/relationships/image" Target="../media/image131.png"/><Relationship Id="rId4" Type="http://schemas.openxmlformats.org/officeDocument/2006/relationships/oleObject" Target="../embeddings/oleObject136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533400"/>
            <a:ext cx="8382000" cy="6858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pPr eaLnBrk="1" hangingPunct="1"/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20</a:t>
            </a:r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组合逻辑电路</a:t>
            </a:r>
          </a:p>
        </p:txBody>
      </p:sp>
      <p:sp>
        <p:nvSpPr>
          <p:cNvPr id="3075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883664" y="2389759"/>
            <a:ext cx="51054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20.3 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脉冲信号</a:t>
            </a:r>
          </a:p>
        </p:txBody>
      </p:sp>
      <p:sp>
        <p:nvSpPr>
          <p:cNvPr id="3076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871472" y="2967736"/>
            <a:ext cx="57150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20.4  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晶体管的开关作用</a:t>
            </a:r>
          </a:p>
        </p:txBody>
      </p:sp>
      <p:sp>
        <p:nvSpPr>
          <p:cNvPr id="3077" name="Rectangle 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895856" y="3375787"/>
            <a:ext cx="4876800" cy="420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20.5  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分立元件门电路</a:t>
            </a:r>
          </a:p>
        </p:txBody>
      </p:sp>
      <p:sp>
        <p:nvSpPr>
          <p:cNvPr id="3080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906397" y="3810381"/>
            <a:ext cx="3452813" cy="503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20.6   TTL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门电路</a:t>
            </a:r>
          </a:p>
        </p:txBody>
      </p:sp>
      <p:sp>
        <p:nvSpPr>
          <p:cNvPr id="15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795272" y="2005013"/>
            <a:ext cx="38100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20.2  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逻辑代数</a:t>
            </a:r>
          </a:p>
        </p:txBody>
      </p:sp>
      <p:sp>
        <p:nvSpPr>
          <p:cNvPr id="16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783144" y="1599121"/>
            <a:ext cx="38100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20.1  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数字电路基础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228600"/>
            <a:ext cx="8540750" cy="1143000"/>
          </a:xfrm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20.2.1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基本逻辑运算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498475" y="1371283"/>
            <a:ext cx="4353941" cy="3500437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altLang="zh-CN" sz="28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3</a:t>
            </a:r>
            <a:r>
              <a:rPr lang="zh-CN" altLang="en-US" sz="28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、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非运算</a:t>
            </a:r>
          </a:p>
          <a:p>
            <a:pPr algn="just"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非逻辑指的是逻辑的否定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。</a:t>
            </a:r>
            <a:endParaRPr lang="en-US" altLang="zh-CN" b="1" dirty="0" smtClean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FillTx/>
              <a:cs typeface="华文新魏" panose="02010800040101010101" charset="-122"/>
            </a:endParaRPr>
          </a:p>
          <a:p>
            <a:pPr algn="just"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当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决定事件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发生的条件（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）</a:t>
            </a:r>
          </a:p>
          <a:p>
            <a:pPr algn="just"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满足时，事件不发生；条件</a:t>
            </a:r>
          </a:p>
          <a:p>
            <a:pPr algn="just"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）不满足，事件反而发生。</a:t>
            </a:r>
          </a:p>
          <a:p>
            <a:pPr algn="just"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表达式为：</a:t>
            </a:r>
          </a:p>
        </p:txBody>
      </p:sp>
      <p:grpSp>
        <p:nvGrpSpPr>
          <p:cNvPr id="7" name="Group 4"/>
          <p:cNvGrpSpPr/>
          <p:nvPr/>
        </p:nvGrpSpPr>
        <p:grpSpPr bwMode="auto">
          <a:xfrm>
            <a:off x="1908175" y="4221163"/>
            <a:ext cx="1295400" cy="517525"/>
            <a:chOff x="2304" y="1824"/>
            <a:chExt cx="816" cy="326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304" y="1824"/>
              <a:ext cx="816" cy="3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Ｙ＝Ａ</a:t>
              </a:r>
            </a:p>
          </p:txBody>
        </p:sp>
        <p:sp>
          <p:nvSpPr>
            <p:cNvPr id="22537" name="Line 6"/>
            <p:cNvSpPr>
              <a:spLocks noChangeShapeType="1"/>
            </p:cNvSpPr>
            <p:nvPr/>
          </p:nvSpPr>
          <p:spPr bwMode="auto">
            <a:xfrm>
              <a:off x="2808" y="1836"/>
              <a:ext cx="192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415280" y="1904365"/>
            <a:ext cx="3211195" cy="1404620"/>
            <a:chOff x="8197" y="2986"/>
            <a:chExt cx="5057" cy="2212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12970" y="3019"/>
              <a:ext cx="0" cy="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2970" y="3996"/>
              <a:ext cx="0" cy="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/>
            <p:cNvGrpSpPr/>
            <p:nvPr/>
          </p:nvGrpSpPr>
          <p:grpSpPr>
            <a:xfrm>
              <a:off x="8197" y="2986"/>
              <a:ext cx="5057" cy="2212"/>
              <a:chOff x="8197" y="2986"/>
              <a:chExt cx="5057" cy="2212"/>
            </a:xfrm>
          </p:grpSpPr>
          <p:cxnSp>
            <p:nvCxnSpPr>
              <p:cNvPr id="22" name="直接连接符 21"/>
              <p:cNvCxnSpPr/>
              <p:nvPr/>
            </p:nvCxnSpPr>
            <p:spPr>
              <a:xfrm flipV="1">
                <a:off x="12209" y="3676"/>
                <a:ext cx="400" cy="4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组合 67"/>
              <p:cNvGrpSpPr/>
              <p:nvPr/>
            </p:nvGrpSpPr>
            <p:grpSpPr>
              <a:xfrm>
                <a:off x="8197" y="2986"/>
                <a:ext cx="5057" cy="2212"/>
                <a:chOff x="8157" y="3026"/>
                <a:chExt cx="5057" cy="2212"/>
              </a:xfrm>
            </p:grpSpPr>
            <p:sp>
              <p:nvSpPr>
                <p:cNvPr id="19" name="椭圆 18"/>
                <p:cNvSpPr/>
                <p:nvPr/>
              </p:nvSpPr>
              <p:spPr>
                <a:xfrm>
                  <a:off x="12050" y="4113"/>
                  <a:ext cx="119" cy="11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3" name="组合 62"/>
                <p:cNvGrpSpPr/>
                <p:nvPr/>
              </p:nvGrpSpPr>
              <p:grpSpPr>
                <a:xfrm>
                  <a:off x="8495" y="3026"/>
                  <a:ext cx="4475" cy="1514"/>
                  <a:chOff x="8495" y="3026"/>
                  <a:chExt cx="4475" cy="1514"/>
                </a:xfrm>
              </p:grpSpPr>
              <p:cxnSp>
                <p:nvCxnSpPr>
                  <p:cNvPr id="3" name="直接连接符 2"/>
                  <p:cNvCxnSpPr>
                    <a:endCxn id="30" idx="6"/>
                  </p:cNvCxnSpPr>
                  <p:nvPr/>
                </p:nvCxnSpPr>
                <p:spPr>
                  <a:xfrm>
                    <a:off x="10436" y="3026"/>
                    <a:ext cx="1733" cy="1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连接符 13"/>
                  <p:cNvCxnSpPr/>
                  <p:nvPr/>
                </p:nvCxnSpPr>
                <p:spPr>
                  <a:xfrm>
                    <a:off x="8495" y="4518"/>
                    <a:ext cx="4475" cy="2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椭圆 17"/>
                  <p:cNvSpPr/>
                  <p:nvPr/>
                </p:nvSpPr>
                <p:spPr>
                  <a:xfrm>
                    <a:off x="12050" y="3444"/>
                    <a:ext cx="119" cy="11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11374" y="3320"/>
                    <a:ext cx="585" cy="7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b="1" i="1">
                        <a:latin typeface="Times New Roman" panose="02020603050405020304" charset="0"/>
                      </a:rPr>
                      <a:t>A</a:t>
                    </a:r>
                  </a:p>
                </p:txBody>
              </p:sp>
            </p:grpSp>
            <p:grpSp>
              <p:nvGrpSpPr>
                <p:cNvPr id="65" name="组合 64"/>
                <p:cNvGrpSpPr/>
                <p:nvPr/>
              </p:nvGrpSpPr>
              <p:grpSpPr>
                <a:xfrm>
                  <a:off x="8157" y="3026"/>
                  <a:ext cx="5057" cy="2212"/>
                  <a:chOff x="8157" y="3026"/>
                  <a:chExt cx="5057" cy="2212"/>
                </a:xfrm>
              </p:grpSpPr>
              <p:grpSp>
                <p:nvGrpSpPr>
                  <p:cNvPr id="64" name="组合 63"/>
                  <p:cNvGrpSpPr/>
                  <p:nvPr/>
                </p:nvGrpSpPr>
                <p:grpSpPr>
                  <a:xfrm>
                    <a:off x="12090" y="3046"/>
                    <a:ext cx="1124" cy="970"/>
                    <a:chOff x="12090" y="3046"/>
                    <a:chExt cx="1124" cy="970"/>
                  </a:xfrm>
                </p:grpSpPr>
                <p:cxnSp>
                  <p:nvCxnSpPr>
                    <p:cNvPr id="9" name="直接连接符 8"/>
                    <p:cNvCxnSpPr/>
                    <p:nvPr/>
                  </p:nvCxnSpPr>
                  <p:spPr>
                    <a:xfrm>
                      <a:off x="12090" y="3046"/>
                      <a:ext cx="88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" name="流程图: 汇总连接 16"/>
                    <p:cNvSpPr/>
                    <p:nvPr/>
                  </p:nvSpPr>
                  <p:spPr>
                    <a:xfrm>
                      <a:off x="12721" y="3523"/>
                      <a:ext cx="493" cy="493"/>
                    </a:xfrm>
                    <a:prstGeom prst="flowChartSummingJunction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2" name="组合 61"/>
                  <p:cNvGrpSpPr/>
                  <p:nvPr/>
                </p:nvGrpSpPr>
                <p:grpSpPr>
                  <a:xfrm>
                    <a:off x="8157" y="3026"/>
                    <a:ext cx="3780" cy="2212"/>
                    <a:chOff x="8157" y="3026"/>
                    <a:chExt cx="3780" cy="2212"/>
                  </a:xfrm>
                </p:grpSpPr>
                <p:cxnSp>
                  <p:nvCxnSpPr>
                    <p:cNvPr id="15" name="直接连接符 14"/>
                    <p:cNvCxnSpPr/>
                    <p:nvPr/>
                  </p:nvCxnSpPr>
                  <p:spPr>
                    <a:xfrm flipV="1">
                      <a:off x="8157" y="3676"/>
                      <a:ext cx="691" cy="8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1" name="组合 60"/>
                    <p:cNvGrpSpPr/>
                    <p:nvPr/>
                  </p:nvGrpSpPr>
                  <p:grpSpPr>
                    <a:xfrm>
                      <a:off x="8297" y="3026"/>
                      <a:ext cx="3640" cy="2212"/>
                      <a:chOff x="8297" y="3026"/>
                      <a:chExt cx="3640" cy="2212"/>
                    </a:xfrm>
                  </p:grpSpPr>
                  <p:cxnSp>
                    <p:nvCxnSpPr>
                      <p:cNvPr id="11" name="直接连接符 10"/>
                      <p:cNvCxnSpPr/>
                      <p:nvPr/>
                    </p:nvCxnSpPr>
                    <p:spPr>
                      <a:xfrm>
                        <a:off x="8495" y="3026"/>
                        <a:ext cx="0" cy="65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直接连接符 15"/>
                      <p:cNvCxnSpPr/>
                      <p:nvPr/>
                    </p:nvCxnSpPr>
                    <p:spPr>
                      <a:xfrm>
                        <a:off x="8495" y="4036"/>
                        <a:ext cx="0" cy="504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直接连接符 25"/>
                      <p:cNvCxnSpPr/>
                      <p:nvPr/>
                    </p:nvCxnSpPr>
                    <p:spPr>
                      <a:xfrm>
                        <a:off x="8297" y="4016"/>
                        <a:ext cx="45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文本框 26"/>
                      <p:cNvSpPr txBox="1"/>
                      <p:nvPr/>
                    </p:nvSpPr>
                    <p:spPr>
                      <a:xfrm>
                        <a:off x="8848" y="3420"/>
                        <a:ext cx="772" cy="7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2400" b="1" i="1">
                            <a:latin typeface="Times New Roman" panose="02020603050405020304" charset="0"/>
                          </a:rPr>
                          <a:t>E</a:t>
                        </a:r>
                      </a:p>
                    </p:txBody>
                  </p:sp>
                  <p:grpSp>
                    <p:nvGrpSpPr>
                      <p:cNvPr id="60" name="组合 59"/>
                      <p:cNvGrpSpPr/>
                      <p:nvPr/>
                    </p:nvGrpSpPr>
                    <p:grpSpPr>
                      <a:xfrm>
                        <a:off x="8495" y="3026"/>
                        <a:ext cx="3443" cy="2212"/>
                        <a:chOff x="8495" y="3026"/>
                        <a:chExt cx="3443" cy="2212"/>
                      </a:xfrm>
                    </p:grpSpPr>
                    <p:cxnSp>
                      <p:nvCxnSpPr>
                        <p:cNvPr id="28" name="直接连接符 27"/>
                        <p:cNvCxnSpPr/>
                        <p:nvPr/>
                      </p:nvCxnSpPr>
                      <p:spPr>
                        <a:xfrm>
                          <a:off x="8495" y="3026"/>
                          <a:ext cx="880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9" name="文本框 28"/>
                        <p:cNvSpPr txBox="1"/>
                        <p:nvPr/>
                      </p:nvSpPr>
                      <p:spPr>
                        <a:xfrm>
                          <a:off x="9714" y="4518"/>
                          <a:ext cx="2225" cy="7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zh-CN" altLang="zh-CN" sz="2400" b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anose="02020603050405020304" charset="0"/>
                            </a:rPr>
                            <a:t>电路图</a:t>
                          </a:r>
                        </a:p>
                      </p:txBody>
                    </p:sp>
                  </p:grpSp>
                </p:grpSp>
              </p:grpSp>
            </p:grpSp>
          </p:grpSp>
        </p:grpSp>
      </p:grpSp>
      <p:sp>
        <p:nvSpPr>
          <p:cNvPr id="30" name="椭圆 29"/>
          <p:cNvSpPr/>
          <p:nvPr/>
        </p:nvSpPr>
        <p:spPr>
          <a:xfrm>
            <a:off x="7887335" y="1875155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7912735" y="1950720"/>
            <a:ext cx="0" cy="194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7912735" y="2657475"/>
            <a:ext cx="0" cy="194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157595" y="1786255"/>
            <a:ext cx="684530" cy="269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748145" y="1329055"/>
            <a:ext cx="37147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>
                <a:latin typeface="Times New Roman" panose="02020603050405020304" charset="0"/>
              </a:rPr>
              <a:t>R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493125" y="1675765"/>
            <a:ext cx="37147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>
                <a:latin typeface="Times New Roman" panose="02020603050405020304" charset="0"/>
              </a:rPr>
              <a:t>Y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5651500" y="3835400"/>
            <a:ext cx="256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629910" y="4378325"/>
            <a:ext cx="256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651500" y="5364480"/>
            <a:ext cx="2565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892925" y="3835400"/>
            <a:ext cx="0" cy="1529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879465" y="3835400"/>
            <a:ext cx="37147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>
                <a:latin typeface="Times New Roman" panose="02020603050405020304" charset="0"/>
              </a:rPr>
              <a:t>A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483475" y="3873500"/>
            <a:ext cx="45402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>
                <a:latin typeface="Times New Roman" panose="02020603050405020304" charset="0"/>
              </a:rPr>
              <a:t>Y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5913755" y="4353560"/>
            <a:ext cx="37147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</a:rPr>
              <a:t>0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879465" y="4859020"/>
            <a:ext cx="37147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508875" y="4340860"/>
            <a:ext cx="45402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483475" y="4871720"/>
            <a:ext cx="45402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</a:rPr>
              <a:t>0</a:t>
            </a:r>
          </a:p>
        </p:txBody>
      </p:sp>
      <p:sp>
        <p:nvSpPr>
          <p:cNvPr id="50" name="文本框 56"/>
          <p:cNvSpPr txBox="1"/>
          <p:nvPr/>
        </p:nvSpPr>
        <p:spPr>
          <a:xfrm>
            <a:off x="6431978" y="5544122"/>
            <a:ext cx="141287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charset="0"/>
              </a:rPr>
              <a:t>真值表</a:t>
            </a:r>
            <a:endParaRPr lang="zh-CN" altLang="zh-CN" sz="24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 animBg="1"/>
      <p:bldP spid="33" grpId="0" animBg="1"/>
      <p:bldP spid="34" grpId="0"/>
      <p:bldP spid="35" grpId="0"/>
      <p:bldP spid="40" grpId="0"/>
      <p:bldP spid="41" grpId="0"/>
      <p:bldP spid="42" grpId="0"/>
      <p:bldP spid="43" grpId="0"/>
      <p:bldP spid="44" grpId="0"/>
      <p:bldP spid="45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20.2.2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复合逻辑运算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0963"/>
            <a:ext cx="8229600" cy="4525962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0" indent="0" algn="just">
              <a:buFontTx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(1)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与非逻辑运算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：它是将逻辑变量先进行与运算再进行非运算。表达式为：</a:t>
            </a:r>
            <a:endParaRPr lang="en-US" altLang="zh-CN" sz="28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r>
              <a:rPr lang="en-US" altLang="zh-CN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F</a:t>
            </a:r>
            <a:r>
              <a:rPr lang="en-US" altLang="zh-CN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=</a:t>
            </a:r>
            <a:r>
              <a:rPr lang="en-US" altLang="zh-CN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AB</a:t>
            </a:r>
          </a:p>
          <a:p>
            <a:pPr marL="0" indent="0" eaLnBrk="1" hangingPunct="1">
              <a:buFont typeface="Wingdings" panose="05000000000000000000" charset="0"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(2)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或非逻辑运算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：它是将逻辑变量先进行或运算再</a:t>
            </a:r>
            <a:endParaRPr lang="en-US" altLang="zh-CN" sz="2800" b="1" dirty="0">
              <a:effectLst>
                <a:outerShdw blurRad="38100" dist="38100" dir="2700000" algn="tl">
                  <a:srgbClr val="DDDDDD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charset="0"/>
              <a:buNone/>
            </a:pP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进行非运算。其表达式为：</a:t>
            </a:r>
            <a:endParaRPr lang="zh-CN" altLang="en-US" i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 algn="ctr" eaLnBrk="1" hangingPunct="1">
              <a:buFont typeface="Wingdings" panose="05000000000000000000" charset="0"/>
              <a:buNone/>
            </a:pPr>
            <a:r>
              <a:rPr lang="en-US" altLang="zh-CN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F=A+B</a:t>
            </a:r>
          </a:p>
          <a:p>
            <a:pPr marL="0" indent="0" eaLnBrk="1" hangingPunct="1">
              <a:buFont typeface="Wingdings" panose="05000000000000000000" charset="0"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(3)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与或非逻辑运算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：它是将逻辑变量先进行与运算</a:t>
            </a:r>
            <a:endParaRPr lang="en-US" altLang="zh-CN" sz="28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charset="0"/>
              <a:buNone/>
            </a:pP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后进行或运算再进行非运算。其表达式为：</a:t>
            </a:r>
          </a:p>
          <a:p>
            <a:pPr marL="0" indent="0" algn="ctr" eaLnBrk="1" hangingPunct="1">
              <a:buFontTx/>
              <a:buNone/>
            </a:pPr>
            <a:r>
              <a:rPr lang="en-US" altLang="zh-CN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F=AB+CD</a:t>
            </a:r>
          </a:p>
          <a:p>
            <a:pPr marL="0" indent="0" eaLnBrk="1" hangingPunct="1">
              <a:buFont typeface="Wingdings" panose="05000000000000000000" charset="0"/>
              <a:buNone/>
            </a:pPr>
            <a:endParaRPr lang="en-US" altLang="zh-CN" b="1" i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FontTx/>
              <a:buNone/>
            </a:pP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3556" name="Line 6"/>
          <p:cNvSpPr>
            <a:spLocks noChangeShapeType="1"/>
          </p:cNvSpPr>
          <p:nvPr/>
        </p:nvSpPr>
        <p:spPr bwMode="auto">
          <a:xfrm>
            <a:off x="4479608" y="3755073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3557" name="Line 6"/>
          <p:cNvSpPr>
            <a:spLocks noChangeShapeType="1"/>
          </p:cNvSpPr>
          <p:nvPr/>
        </p:nvSpPr>
        <p:spPr bwMode="auto">
          <a:xfrm>
            <a:off x="4608195" y="2236788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4213225" y="5207953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3557" grpId="0" animBg="1"/>
      <p:bldP spid="235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20.2.2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复合逻辑运算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288" y="1268413"/>
            <a:ext cx="8045450" cy="4340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(4)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同或运算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：</a:t>
            </a:r>
            <a:r>
              <a:rPr 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如果当两个逻辑变量A和B相同时，</a:t>
            </a:r>
            <a:endParaRPr lang="en-US" altLang="zh-CN" sz="28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  <a:p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  </a:t>
            </a:r>
            <a:r>
              <a:rPr 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逻辑函数F等于1，否则F等于0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。</a:t>
            </a:r>
            <a:endParaRPr lang="en-US" altLang="zh-CN" sz="28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  <a:p>
            <a:endParaRPr lang="en-US" altLang="zh-CN" sz="28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  <a:p>
            <a:endParaRPr lang="en-US" altLang="zh-CN" sz="28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  <a:p>
            <a:endParaRPr lang="en-US" altLang="zh-CN" sz="28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  <a:p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(5)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异或运算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：如果当两个逻辑变量</a:t>
            </a: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A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和</a:t>
            </a: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B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相异时，</a:t>
            </a:r>
            <a:endParaRPr lang="en-US" altLang="zh-CN" sz="28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  <a:p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 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逻辑函数</a:t>
            </a: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F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等于</a:t>
            </a: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，否则</a:t>
            </a: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F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等于</a:t>
            </a: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0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。</a:t>
            </a:r>
            <a:endParaRPr lang="en-US" altLang="zh-CN" sz="28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  <a:p>
            <a:endParaRPr lang="en-US" altLang="zh-CN" sz="28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  <a:p>
            <a:endParaRPr lang="en-US" altLang="zh-CN" sz="28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  <a:p>
            <a:endParaRPr lang="zh-CN" altLang="en-US" dirty="0">
              <a:latin typeface="Times New Roman" panose="02020603050405020304" charset="0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01620" y="2703195"/>
            <a:ext cx="2963545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i="1" dirty="0">
                <a:latin typeface="Times New Roman" panose="02020603050405020304" charset="0"/>
                <a:cs typeface="Arial" panose="020B0604020202020204" pitchFamily="34" charset="0"/>
              </a:rPr>
              <a:t>F=A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ʘ</a:t>
            </a:r>
            <a:r>
              <a:rPr lang="en-US" altLang="zh-CN" sz="2800" b="1" i="1" dirty="0">
                <a:latin typeface="Times New Roman" panose="02020603050405020304" charset="0"/>
                <a:cs typeface="Arial" panose="020B0604020202020204" pitchFamily="34" charset="0"/>
              </a:rPr>
              <a:t>B=AB+AB</a:t>
            </a:r>
            <a:endParaRPr lang="en-US" altLang="zh-CN" sz="2800" b="1" i="1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48225" y="2583180"/>
            <a:ext cx="79502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charset="0"/>
                <a:ea typeface="宋体" panose="02010600030101010101" pitchFamily="2" charset="-122"/>
              </a:rPr>
              <a:t>－－</a:t>
            </a:r>
          </a:p>
        </p:txBody>
      </p:sp>
      <p:graphicFrame>
        <p:nvGraphicFramePr>
          <p:cNvPr id="9" name="对象 8"/>
          <p:cNvGraphicFramePr/>
          <p:nvPr/>
        </p:nvGraphicFramePr>
        <p:xfrm>
          <a:off x="2801620" y="4945380"/>
          <a:ext cx="28416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r:id="rId3" imgW="2989580" imgH="670560" progId="Equation.KSEE3">
                  <p:embed/>
                </p:oleObj>
              </mc:Choice>
              <mc:Fallback>
                <p:oleObj r:id="rId3" imgW="2989580" imgH="670560" progId="Equation.KSEE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1620" y="4945380"/>
                        <a:ext cx="2841625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5800" y="1219200"/>
            <a:ext cx="3733800" cy="4572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pPr algn="l" eaLnBrk="1" hangingPunct="1"/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1.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常量与变量的关系</a:t>
            </a:r>
            <a:endParaRPr lang="zh-CN" altLang="en-US" sz="2800">
              <a:solidFill>
                <a:srgbClr val="0066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762000" y="457200"/>
            <a:ext cx="49530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20.2.3  </a:t>
            </a: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逻辑代数基本定律</a:t>
            </a:r>
            <a:endParaRPr lang="zh-CN" altLang="en-US" sz="3200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685800" y="4724400"/>
            <a:ext cx="47244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逻辑代数的基本运算法则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990600" y="1676400"/>
            <a:ext cx="5164138" cy="550863"/>
            <a:chOff x="624" y="1056"/>
            <a:chExt cx="3253" cy="347"/>
          </a:xfrm>
        </p:grpSpPr>
        <p:sp>
          <p:nvSpPr>
            <p:cNvPr id="59398" name="Text Box 6"/>
            <p:cNvSpPr txBox="1">
              <a:spLocks noChangeArrowheads="1"/>
            </p:cNvSpPr>
            <p:nvPr/>
          </p:nvSpPr>
          <p:spPr bwMode="auto">
            <a:xfrm>
              <a:off x="624" y="1056"/>
              <a:ext cx="1319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自等律</a:t>
              </a:r>
              <a:endPara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5654" name="Object 7"/>
            <p:cNvGraphicFramePr>
              <a:graphicFrameLocks noChangeAspect="1"/>
            </p:cNvGraphicFramePr>
            <p:nvPr/>
          </p:nvGraphicFramePr>
          <p:xfrm>
            <a:off x="1595" y="1056"/>
            <a:ext cx="2282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2" name="公式" r:id="rId3" imgW="1663700" imgH="152400" progId="Equation.3">
                    <p:embed/>
                  </p:oleObj>
                </mc:Choice>
                <mc:Fallback>
                  <p:oleObj name="公式" r:id="rId3" imgW="1663700" imgH="152400" progId="Equation.3">
                    <p:embed/>
                    <p:pic>
                      <p:nvPicPr>
                        <p:cNvPr id="0" name="图片 133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5" y="1056"/>
                          <a:ext cx="2282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/>
          <p:nvPr/>
        </p:nvGrpSpPr>
        <p:grpSpPr bwMode="auto">
          <a:xfrm>
            <a:off x="1066800" y="2286000"/>
            <a:ext cx="4922838" cy="550863"/>
            <a:chOff x="672" y="1440"/>
            <a:chExt cx="3101" cy="347"/>
          </a:xfrm>
        </p:grpSpPr>
        <p:sp>
          <p:nvSpPr>
            <p:cNvPr id="59401" name="Text Box 9"/>
            <p:cNvSpPr txBox="1">
              <a:spLocks noChangeArrowheads="1"/>
            </p:cNvSpPr>
            <p:nvPr/>
          </p:nvSpPr>
          <p:spPr bwMode="auto">
            <a:xfrm>
              <a:off x="672" y="1440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0-1</a:t>
              </a: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律</a:t>
              </a:r>
              <a:endParaRPr lang="zh-CN" alt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5652" name="Object 10"/>
            <p:cNvGraphicFramePr>
              <a:graphicFrameLocks noChangeAspect="1"/>
            </p:cNvGraphicFramePr>
            <p:nvPr/>
          </p:nvGraphicFramePr>
          <p:xfrm>
            <a:off x="1643" y="1440"/>
            <a:ext cx="213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3" name="公式" r:id="rId5" imgW="1549400" imgH="152400" progId="Equation.3">
                    <p:embed/>
                  </p:oleObj>
                </mc:Choice>
                <mc:Fallback>
                  <p:oleObj name="公式" r:id="rId5" imgW="1549400" imgH="152400" progId="Equation.3">
                    <p:embed/>
                    <p:pic>
                      <p:nvPicPr>
                        <p:cNvPr id="0" name="图片 133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" y="1440"/>
                          <a:ext cx="2130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/>
          <p:cNvGrpSpPr/>
          <p:nvPr/>
        </p:nvGrpSpPr>
        <p:grpSpPr bwMode="auto">
          <a:xfrm>
            <a:off x="990600" y="2895600"/>
            <a:ext cx="5437188" cy="550863"/>
            <a:chOff x="624" y="1824"/>
            <a:chExt cx="3425" cy="347"/>
          </a:xfrm>
        </p:grpSpPr>
        <p:sp>
          <p:nvSpPr>
            <p:cNvPr id="59404" name="Text Box 12"/>
            <p:cNvSpPr txBox="1">
              <a:spLocks noChangeArrowheads="1"/>
            </p:cNvSpPr>
            <p:nvPr/>
          </p:nvSpPr>
          <p:spPr bwMode="auto">
            <a:xfrm>
              <a:off x="624" y="1824"/>
              <a:ext cx="100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重叠律</a:t>
              </a:r>
              <a:endPara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endParaRPr>
            </a:p>
          </p:txBody>
        </p:sp>
        <p:graphicFrame>
          <p:nvGraphicFramePr>
            <p:cNvPr id="25650" name="Object 13"/>
            <p:cNvGraphicFramePr>
              <a:graphicFrameLocks noChangeAspect="1"/>
            </p:cNvGraphicFramePr>
            <p:nvPr/>
          </p:nvGraphicFramePr>
          <p:xfrm>
            <a:off x="1614" y="1824"/>
            <a:ext cx="2435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4" name="公式" r:id="rId7" imgW="1778000" imgH="152400" progId="Equation.3">
                    <p:embed/>
                  </p:oleObj>
                </mc:Choice>
                <mc:Fallback>
                  <p:oleObj name="公式" r:id="rId7" imgW="1778000" imgH="152400" progId="Equation.3">
                    <p:embed/>
                    <p:pic>
                      <p:nvPicPr>
                        <p:cNvPr id="0" name="图片 133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4" y="1824"/>
                          <a:ext cx="2435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4"/>
          <p:cNvGrpSpPr/>
          <p:nvPr/>
        </p:nvGrpSpPr>
        <p:grpSpPr bwMode="auto">
          <a:xfrm>
            <a:off x="990600" y="3429000"/>
            <a:ext cx="3276600" cy="704850"/>
            <a:chOff x="624" y="2160"/>
            <a:chExt cx="2064" cy="444"/>
          </a:xfrm>
        </p:grpSpPr>
        <p:sp>
          <p:nvSpPr>
            <p:cNvPr id="59407" name="Text Box 15"/>
            <p:cNvSpPr txBox="1">
              <a:spLocks noChangeArrowheads="1"/>
            </p:cNvSpPr>
            <p:nvPr/>
          </p:nvSpPr>
          <p:spPr bwMode="auto">
            <a:xfrm>
              <a:off x="624" y="2208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还原律</a:t>
              </a:r>
              <a:endPara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endParaRPr>
            </a:p>
          </p:txBody>
        </p:sp>
        <p:graphicFrame>
          <p:nvGraphicFramePr>
            <p:cNvPr id="25648" name="Object 16"/>
            <p:cNvGraphicFramePr>
              <a:graphicFrameLocks noChangeAspect="1"/>
            </p:cNvGraphicFramePr>
            <p:nvPr/>
          </p:nvGraphicFramePr>
          <p:xfrm>
            <a:off x="1584" y="2160"/>
            <a:ext cx="1104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5" name="公式" r:id="rId9" imgW="736600" imgH="228600" progId="Equation.3">
                    <p:embed/>
                  </p:oleObj>
                </mc:Choice>
                <mc:Fallback>
                  <p:oleObj name="公式" r:id="rId9" imgW="736600" imgH="228600" progId="Equation.3">
                    <p:embed/>
                    <p:pic>
                      <p:nvPicPr>
                        <p:cNvPr id="0" name="图片 133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160"/>
                          <a:ext cx="1104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7"/>
          <p:cNvGrpSpPr/>
          <p:nvPr/>
        </p:nvGrpSpPr>
        <p:grpSpPr bwMode="auto">
          <a:xfrm>
            <a:off x="990600" y="4078288"/>
            <a:ext cx="5183188" cy="623887"/>
            <a:chOff x="624" y="2569"/>
            <a:chExt cx="3265" cy="393"/>
          </a:xfrm>
        </p:grpSpPr>
        <p:sp>
          <p:nvSpPr>
            <p:cNvPr id="59410" name="Text Box 18"/>
            <p:cNvSpPr txBox="1">
              <a:spLocks noChangeArrowheads="1"/>
            </p:cNvSpPr>
            <p:nvPr/>
          </p:nvSpPr>
          <p:spPr bwMode="auto">
            <a:xfrm>
              <a:off x="624" y="2592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互补律</a:t>
              </a:r>
              <a:endPara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endParaRPr>
            </a:p>
          </p:txBody>
        </p:sp>
        <p:graphicFrame>
          <p:nvGraphicFramePr>
            <p:cNvPr id="25646" name="Object 19"/>
            <p:cNvGraphicFramePr>
              <a:graphicFrameLocks noChangeAspect="1"/>
            </p:cNvGraphicFramePr>
            <p:nvPr/>
          </p:nvGraphicFramePr>
          <p:xfrm>
            <a:off x="1564" y="2569"/>
            <a:ext cx="2325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6" name="公式" r:id="rId11" imgW="1701800" imgH="190500" progId="Equation.3">
                    <p:embed/>
                  </p:oleObj>
                </mc:Choice>
                <mc:Fallback>
                  <p:oleObj name="公式" r:id="rId11" imgW="1701800" imgH="190500" progId="Equation.3">
                    <p:embed/>
                    <p:pic>
                      <p:nvPicPr>
                        <p:cNvPr id="0" name="图片 133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2569"/>
                          <a:ext cx="2325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0"/>
          <p:cNvGrpSpPr/>
          <p:nvPr/>
        </p:nvGrpSpPr>
        <p:grpSpPr bwMode="auto">
          <a:xfrm>
            <a:off x="971550" y="5257800"/>
            <a:ext cx="6192838" cy="547688"/>
            <a:chOff x="617" y="3360"/>
            <a:chExt cx="4137" cy="366"/>
          </a:xfrm>
        </p:grpSpPr>
        <p:sp>
          <p:nvSpPr>
            <p:cNvPr id="59413" name="Text Box 21"/>
            <p:cNvSpPr txBox="1">
              <a:spLocks noChangeArrowheads="1"/>
            </p:cNvSpPr>
            <p:nvPr/>
          </p:nvSpPr>
          <p:spPr bwMode="auto">
            <a:xfrm>
              <a:off x="617" y="3360"/>
              <a:ext cx="864" cy="3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交换律</a:t>
              </a:r>
            </a:p>
          </p:txBody>
        </p:sp>
        <p:graphicFrame>
          <p:nvGraphicFramePr>
            <p:cNvPr id="25644" name="Object 22"/>
            <p:cNvGraphicFramePr>
              <a:graphicFrameLocks noChangeAspect="1"/>
            </p:cNvGraphicFramePr>
            <p:nvPr/>
          </p:nvGraphicFramePr>
          <p:xfrm>
            <a:off x="1581" y="3379"/>
            <a:ext cx="3173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7" name="公式" r:id="rId13" imgW="2362200" imgH="152400" progId="Equation.3">
                    <p:embed/>
                  </p:oleObj>
                </mc:Choice>
                <mc:Fallback>
                  <p:oleObj name="公式" r:id="rId13" imgW="2362200" imgH="152400" progId="Equation.3">
                    <p:embed/>
                    <p:pic>
                      <p:nvPicPr>
                        <p:cNvPr id="0" name="图片 133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1" y="3379"/>
                          <a:ext cx="3173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11" name="Group 23"/>
          <p:cNvGrpSpPr/>
          <p:nvPr/>
        </p:nvGrpSpPr>
        <p:grpSpPr bwMode="auto">
          <a:xfrm>
            <a:off x="1066800" y="990600"/>
            <a:ext cx="4572000" cy="171450"/>
            <a:chOff x="672" y="624"/>
            <a:chExt cx="2880" cy="108"/>
          </a:xfrm>
        </p:grpSpPr>
        <p:pic>
          <p:nvPicPr>
            <p:cNvPr id="25612" name="Picture 24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13" name="Picture 25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14" name="Picture 26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15" name="Picture 27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16" name="Picture 28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17" name="Picture 29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18" name="Picture 30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19" name="Picture 31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20" name="Picture 32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21" name="Picture 33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22" name="Picture 34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23" name="Picture 35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24" name="Picture 36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25" name="Picture 37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26" name="Picture 38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27" name="Picture 39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28" name="Picture 40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29" name="Picture 41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30" name="Picture 42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31" name="Picture 43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632" name="Group 44"/>
            <p:cNvGrpSpPr/>
            <p:nvPr/>
          </p:nvGrpSpPr>
          <p:grpSpPr bwMode="auto">
            <a:xfrm>
              <a:off x="672" y="624"/>
              <a:ext cx="582" cy="102"/>
              <a:chOff x="4698" y="720"/>
              <a:chExt cx="582" cy="102"/>
            </a:xfrm>
          </p:grpSpPr>
          <p:pic>
            <p:nvPicPr>
              <p:cNvPr id="25637" name="Picture 45" descr="Green and Black Diamon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38" name="Picture 46" descr="Green and Black Diamon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39" name="Picture 47" descr="Green and Black Diamon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40" name="Picture 48" descr="Green and Black Diamon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41" name="Picture 49" descr="Green and Black Diamon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42" name="Picture 50" descr="Green and Black Diamon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633" name="Picture 51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34" name="Picture 52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35" name="Picture 53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36" name="Picture 54" descr="Green and Black Diamon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 autoUpdateAnimBg="0"/>
      <p:bldP spid="5939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914400" y="609600"/>
            <a:ext cx="45720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逻辑代数的基本运算法则</a:t>
            </a:r>
          </a:p>
        </p:txBody>
      </p:sp>
      <p:sp>
        <p:nvSpPr>
          <p:cNvPr id="60419" name="AutoShape 3" descr="40%"/>
          <p:cNvSpPr>
            <a:spLocks noChangeArrowheads="1"/>
          </p:cNvSpPr>
          <p:nvPr/>
        </p:nvSpPr>
        <p:spPr bwMode="auto">
          <a:xfrm>
            <a:off x="6858000" y="1828800"/>
            <a:ext cx="1447800" cy="990600"/>
          </a:xfrm>
          <a:prstGeom prst="wedgeEllipseCallout">
            <a:avLst>
              <a:gd name="adj1" fmla="val -72806"/>
              <a:gd name="adj2" fmla="val 64903"/>
            </a:avLst>
          </a:prstGeom>
          <a:pattFill prst="pct40">
            <a:fgClr>
              <a:srgbClr val="00FF00"/>
            </a:fgClr>
            <a:bgClr>
              <a:srgbClr val="FFFFFF"/>
            </a:bgClr>
          </a:pattFill>
          <a:ln w="28575">
            <a:solidFill>
              <a:srgbClr val="000099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普通代数</a:t>
            </a:r>
          </a:p>
          <a:p>
            <a:pPr algn="ctr">
              <a:lnSpc>
                <a:spcPct val="120000"/>
              </a:lnSpc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不适用！</a:t>
            </a:r>
            <a:endParaRPr lang="zh-CN" altLang="en-US" b="1">
              <a:solidFill>
                <a:srgbClr val="FF3300"/>
              </a:solidFill>
              <a:latin typeface="Times New Roman" panose="02020603050405020304" charset="0"/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990600" y="3429000"/>
            <a:ext cx="838200" cy="519113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证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  <a:endParaRPr lang="en-US" altLang="zh-CN" sz="2800" b="1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1658938" y="3962400"/>
          <a:ext cx="49895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9" name="公式" r:id="rId3" imgW="2235200" imgH="127000" progId="Equation.3">
                  <p:embed/>
                </p:oleObj>
              </mc:Choice>
              <mc:Fallback>
                <p:oleObj name="公式" r:id="rId3" imgW="2235200" imgH="127000" progId="Equation.3">
                  <p:embed/>
                  <p:pic>
                    <p:nvPicPr>
                      <p:cNvPr id="0" name="图片 14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3962400"/>
                        <a:ext cx="498951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/>
          <p:nvPr/>
        </p:nvGrpSpPr>
        <p:grpSpPr bwMode="auto">
          <a:xfrm>
            <a:off x="990600" y="1143000"/>
            <a:ext cx="5564188" cy="1147763"/>
            <a:chOff x="624" y="720"/>
            <a:chExt cx="3505" cy="723"/>
          </a:xfrm>
        </p:grpSpPr>
        <p:sp>
          <p:nvSpPr>
            <p:cNvPr id="60423" name="Text Box 7"/>
            <p:cNvSpPr txBox="1">
              <a:spLocks noChangeArrowheads="1"/>
            </p:cNvSpPr>
            <p:nvPr/>
          </p:nvSpPr>
          <p:spPr bwMode="auto">
            <a:xfrm>
              <a:off x="624" y="720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结合律</a:t>
              </a:r>
            </a:p>
          </p:txBody>
        </p:sp>
        <p:graphicFrame>
          <p:nvGraphicFramePr>
            <p:cNvPr id="26644" name="Object 8"/>
            <p:cNvGraphicFramePr>
              <a:graphicFrameLocks noChangeAspect="1"/>
            </p:cNvGraphicFramePr>
            <p:nvPr/>
          </p:nvGraphicFramePr>
          <p:xfrm>
            <a:off x="1437" y="768"/>
            <a:ext cx="269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00" name="Equation" r:id="rId5" imgW="2082800" imgH="152400" progId="Equation.3">
                    <p:embed/>
                  </p:oleObj>
                </mc:Choice>
                <mc:Fallback>
                  <p:oleObj name="Equation" r:id="rId5" imgW="2082800" imgH="152400" progId="Equation.3">
                    <p:embed/>
                    <p:pic>
                      <p:nvPicPr>
                        <p:cNvPr id="0" name="图片 143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7" y="768"/>
                          <a:ext cx="2692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5" name="Object 9"/>
            <p:cNvGraphicFramePr>
              <a:graphicFrameLocks noChangeAspect="1"/>
            </p:cNvGraphicFramePr>
            <p:nvPr/>
          </p:nvGraphicFramePr>
          <p:xfrm>
            <a:off x="1515" y="1104"/>
            <a:ext cx="229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01" name="公式" r:id="rId7" imgW="1714500" imgH="152400" progId="Equation.3">
                    <p:embed/>
                  </p:oleObj>
                </mc:Choice>
                <mc:Fallback>
                  <p:oleObj name="公式" r:id="rId7" imgW="1714500" imgH="152400" progId="Equation.3">
                    <p:embed/>
                    <p:pic>
                      <p:nvPicPr>
                        <p:cNvPr id="0" name="图片 143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5" y="1104"/>
                          <a:ext cx="2299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3"/>
          <p:cNvGrpSpPr/>
          <p:nvPr/>
        </p:nvGrpSpPr>
        <p:grpSpPr bwMode="auto">
          <a:xfrm>
            <a:off x="990600" y="2247900"/>
            <a:ext cx="6326188" cy="1125538"/>
            <a:chOff x="624" y="1416"/>
            <a:chExt cx="3985" cy="709"/>
          </a:xfrm>
        </p:grpSpPr>
        <p:sp>
          <p:nvSpPr>
            <p:cNvPr id="60427" name="Text Box 11"/>
            <p:cNvSpPr txBox="1">
              <a:spLocks noChangeArrowheads="1"/>
            </p:cNvSpPr>
            <p:nvPr/>
          </p:nvSpPr>
          <p:spPr bwMode="auto">
            <a:xfrm>
              <a:off x="624" y="1416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分配律</a:t>
              </a:r>
              <a:endPara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6641" name="Object 12"/>
            <p:cNvGraphicFramePr>
              <a:graphicFrameLocks noChangeAspect="1"/>
            </p:cNvGraphicFramePr>
            <p:nvPr/>
          </p:nvGraphicFramePr>
          <p:xfrm>
            <a:off x="1429" y="1440"/>
            <a:ext cx="2710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02" name="公式" r:id="rId9" imgW="1981200" imgH="152400" progId="Equation.3">
                    <p:embed/>
                  </p:oleObj>
                </mc:Choice>
                <mc:Fallback>
                  <p:oleObj name="公式" r:id="rId9" imgW="1981200" imgH="152400" progId="Equation.3">
                    <p:embed/>
                    <p:pic>
                      <p:nvPicPr>
                        <p:cNvPr id="0" name="图片 143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440"/>
                          <a:ext cx="2710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2" name="Object 13"/>
            <p:cNvGraphicFramePr>
              <a:graphicFrameLocks noChangeAspect="1"/>
            </p:cNvGraphicFramePr>
            <p:nvPr/>
          </p:nvGraphicFramePr>
          <p:xfrm>
            <a:off x="1418" y="1776"/>
            <a:ext cx="3191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03" name="公式" r:id="rId11" imgW="2362200" imgH="152400" progId="Equation.3">
                    <p:embed/>
                  </p:oleObj>
                </mc:Choice>
                <mc:Fallback>
                  <p:oleObj name="公式" r:id="rId11" imgW="2362200" imgH="152400" progId="Equation.3">
                    <p:embed/>
                    <p:pic>
                      <p:nvPicPr>
                        <p:cNvPr id="0" name="图片 143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8" y="1776"/>
                          <a:ext cx="3191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430" name="Object 14"/>
          <p:cNvGraphicFramePr>
            <a:graphicFrameLocks noChangeAspect="1"/>
          </p:cNvGraphicFramePr>
          <p:nvPr/>
        </p:nvGraphicFramePr>
        <p:xfrm>
          <a:off x="1658938" y="3429000"/>
          <a:ext cx="28797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4" name="公式" r:id="rId13" imgW="1295400" imgH="152400" progId="Equation.3">
                  <p:embed/>
                </p:oleObj>
              </mc:Choice>
              <mc:Fallback>
                <p:oleObj name="公式" r:id="rId13" imgW="1295400" imgH="152400" progId="Equation.3">
                  <p:embed/>
                  <p:pic>
                    <p:nvPicPr>
                      <p:cNvPr id="0" name="图片 14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3429000"/>
                        <a:ext cx="287972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1" name="Object 15"/>
          <p:cNvGraphicFramePr>
            <a:graphicFrameLocks noChangeAspect="1"/>
          </p:cNvGraphicFramePr>
          <p:nvPr/>
        </p:nvGraphicFramePr>
        <p:xfrm>
          <a:off x="1641475" y="4495800"/>
          <a:ext cx="3733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5" name="公式" r:id="rId15" imgW="1676400" imgH="152400" progId="Equation.3">
                  <p:embed/>
                </p:oleObj>
              </mc:Choice>
              <mc:Fallback>
                <p:oleObj name="公式" r:id="rId15" imgW="1676400" imgH="152400" progId="Equation.3">
                  <p:embed/>
                  <p:pic>
                    <p:nvPicPr>
                      <p:cNvPr id="0" name="图片 14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4495800"/>
                        <a:ext cx="3733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2" name="Object 16"/>
          <p:cNvGraphicFramePr>
            <a:graphicFrameLocks noChangeAspect="1"/>
          </p:cNvGraphicFramePr>
          <p:nvPr/>
        </p:nvGraphicFramePr>
        <p:xfrm>
          <a:off x="1658938" y="5105400"/>
          <a:ext cx="361791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6" name="公式" r:id="rId17" imgW="1625600" imgH="152400" progId="Equation.3">
                  <p:embed/>
                </p:oleObj>
              </mc:Choice>
              <mc:Fallback>
                <p:oleObj name="公式" r:id="rId17" imgW="1625600" imgH="152400" progId="Equation.3">
                  <p:embed/>
                  <p:pic>
                    <p:nvPicPr>
                      <p:cNvPr id="0" name="图片 14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5105400"/>
                        <a:ext cx="3617912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3" name="Object 17"/>
          <p:cNvGraphicFramePr>
            <a:graphicFrameLocks noChangeAspect="1"/>
          </p:cNvGraphicFramePr>
          <p:nvPr/>
        </p:nvGraphicFramePr>
        <p:xfrm>
          <a:off x="1676400" y="5638800"/>
          <a:ext cx="1752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7" name="公式" r:id="rId19" imgW="736600" imgH="127000" progId="Equation.3">
                  <p:embed/>
                </p:oleObj>
              </mc:Choice>
              <mc:Fallback>
                <p:oleObj name="公式" r:id="rId19" imgW="736600" imgH="127000" progId="Equation.3">
                  <p:embed/>
                  <p:pic>
                    <p:nvPicPr>
                      <p:cNvPr id="0" name="图片 14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638800"/>
                        <a:ext cx="17526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5638800" y="4419600"/>
            <a:ext cx="1905000" cy="5794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>
                <a:solidFill>
                  <a:srgbClr val="FF3300"/>
                </a:solidFill>
              </a:rPr>
              <a:t>A</a:t>
            </a:r>
            <a:r>
              <a:rPr lang="en-US" altLang="zh-CN" sz="3200" b="1">
                <a:solidFill>
                  <a:srgbClr val="FF3300"/>
                </a:solidFill>
              </a:rPr>
              <a:t>+1=1</a:t>
            </a:r>
            <a:r>
              <a:rPr lang="en-US" altLang="zh-CN" sz="3200" b="1">
                <a:solidFill>
                  <a:srgbClr val="FFFF00"/>
                </a:solidFill>
              </a:rPr>
              <a:t>                </a:t>
            </a:r>
          </a:p>
        </p:txBody>
      </p:sp>
      <p:grpSp>
        <p:nvGrpSpPr>
          <p:cNvPr id="4" name="Group 19"/>
          <p:cNvGrpSpPr/>
          <p:nvPr/>
        </p:nvGrpSpPr>
        <p:grpSpPr bwMode="auto">
          <a:xfrm>
            <a:off x="6846888" y="3733800"/>
            <a:ext cx="1535112" cy="709613"/>
            <a:chOff x="2832" y="2908"/>
            <a:chExt cx="967" cy="447"/>
          </a:xfrm>
        </p:grpSpPr>
        <p:sp>
          <p:nvSpPr>
            <p:cNvPr id="26638" name="Rectangle 20"/>
            <p:cNvSpPr>
              <a:spLocks noChangeArrowheads="1"/>
            </p:cNvSpPr>
            <p:nvPr/>
          </p:nvSpPr>
          <p:spPr bwMode="auto">
            <a:xfrm>
              <a:off x="2832" y="2990"/>
              <a:ext cx="967" cy="3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>
                  <a:solidFill>
                    <a:srgbClr val="FF3300"/>
                  </a:solidFill>
                  <a:latin typeface="Times New Roman" panose="02020603050405020304" charset="0"/>
                </a:rPr>
                <a:t>A   A=A</a:t>
              </a:r>
              <a:endParaRPr lang="en-US" altLang="zh-CN" sz="3200" b="1">
                <a:solidFill>
                  <a:srgbClr val="FFFF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6639" name="Rectangle 21"/>
            <p:cNvSpPr>
              <a:spLocks noChangeArrowheads="1"/>
            </p:cNvSpPr>
            <p:nvPr/>
          </p:nvSpPr>
          <p:spPr bwMode="auto">
            <a:xfrm>
              <a:off x="3120" y="2908"/>
              <a:ext cx="180" cy="3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FF3300"/>
                  </a:solidFill>
                  <a:latin typeface="Times New Roman" panose="02020603050405020304" charset="0"/>
                </a:rPr>
                <a:t>.</a:t>
              </a:r>
              <a:endParaRPr lang="en-US" altLang="zh-CN" sz="3200" b="1">
                <a:solidFill>
                  <a:srgbClr val="FFFF00"/>
                </a:solidFill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nimBg="1" autoUpdateAnimBg="0"/>
      <p:bldP spid="60420" grpId="0" autoUpdateAnimBg="0"/>
      <p:bldP spid="6043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7173913" y="460375"/>
            <a:ext cx="158750" cy="5794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endParaRPr lang="zh-CN" sz="3200" b="1">
              <a:solidFill>
                <a:srgbClr val="FFFF00"/>
              </a:solidFill>
              <a:latin typeface="Times New Roman" panose="02020603050405020304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3898900" y="2544763"/>
            <a:ext cx="1657350" cy="519112"/>
            <a:chOff x="2512" y="2239"/>
            <a:chExt cx="1044" cy="341"/>
          </a:xfrm>
        </p:grpSpPr>
        <p:sp>
          <p:nvSpPr>
            <p:cNvPr id="27717" name="Rectangle 4"/>
            <p:cNvSpPr>
              <a:spLocks noChangeArrowheads="1"/>
            </p:cNvSpPr>
            <p:nvPr/>
          </p:nvSpPr>
          <p:spPr bwMode="auto">
            <a:xfrm>
              <a:off x="2512" y="2239"/>
              <a:ext cx="228" cy="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7718" name="Rectangle 5"/>
            <p:cNvSpPr>
              <a:spLocks noChangeArrowheads="1"/>
            </p:cNvSpPr>
            <p:nvPr/>
          </p:nvSpPr>
          <p:spPr bwMode="auto">
            <a:xfrm>
              <a:off x="3328" y="2239"/>
              <a:ext cx="228" cy="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charset="0"/>
                </a:rPr>
                <a:t>1</a:t>
              </a:r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3886200" y="2895600"/>
            <a:ext cx="1657350" cy="519113"/>
            <a:chOff x="2512" y="3055"/>
            <a:chExt cx="1044" cy="341"/>
          </a:xfrm>
        </p:grpSpPr>
        <p:sp>
          <p:nvSpPr>
            <p:cNvPr id="27715" name="Rectangle 7"/>
            <p:cNvSpPr>
              <a:spLocks noChangeArrowheads="1"/>
            </p:cNvSpPr>
            <p:nvPr/>
          </p:nvSpPr>
          <p:spPr bwMode="auto">
            <a:xfrm>
              <a:off x="2512" y="3055"/>
              <a:ext cx="228" cy="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7716" name="Rectangle 8"/>
            <p:cNvSpPr>
              <a:spLocks noChangeArrowheads="1"/>
            </p:cNvSpPr>
            <p:nvPr/>
          </p:nvSpPr>
          <p:spPr bwMode="auto">
            <a:xfrm>
              <a:off x="3328" y="3055"/>
              <a:ext cx="228" cy="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charset="0"/>
                </a:rPr>
                <a:t>0</a:t>
              </a:r>
            </a:p>
          </p:txBody>
        </p:sp>
      </p:grpSp>
      <p:grpSp>
        <p:nvGrpSpPr>
          <p:cNvPr id="4" name="Group 9"/>
          <p:cNvGrpSpPr/>
          <p:nvPr/>
        </p:nvGrpSpPr>
        <p:grpSpPr bwMode="auto">
          <a:xfrm>
            <a:off x="6324600" y="2514600"/>
            <a:ext cx="1555750" cy="1758950"/>
            <a:chOff x="4080" y="2239"/>
            <a:chExt cx="980" cy="1157"/>
          </a:xfrm>
        </p:grpSpPr>
        <p:sp>
          <p:nvSpPr>
            <p:cNvPr id="27707" name="Rectangle 10"/>
            <p:cNvSpPr>
              <a:spLocks noChangeArrowheads="1"/>
            </p:cNvSpPr>
            <p:nvPr/>
          </p:nvSpPr>
          <p:spPr bwMode="auto">
            <a:xfrm>
              <a:off x="4096" y="2239"/>
              <a:ext cx="228" cy="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7708" name="Rectangle 11"/>
            <p:cNvSpPr>
              <a:spLocks noChangeArrowheads="1"/>
            </p:cNvSpPr>
            <p:nvPr/>
          </p:nvSpPr>
          <p:spPr bwMode="auto">
            <a:xfrm>
              <a:off x="4096" y="2479"/>
              <a:ext cx="228" cy="3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7709" name="Rectangle 12"/>
            <p:cNvSpPr>
              <a:spLocks noChangeArrowheads="1"/>
            </p:cNvSpPr>
            <p:nvPr/>
          </p:nvSpPr>
          <p:spPr bwMode="auto">
            <a:xfrm>
              <a:off x="4800" y="2479"/>
              <a:ext cx="260" cy="342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7710" name="Rectangle 13"/>
            <p:cNvSpPr>
              <a:spLocks noChangeArrowheads="1"/>
            </p:cNvSpPr>
            <p:nvPr/>
          </p:nvSpPr>
          <p:spPr bwMode="auto">
            <a:xfrm>
              <a:off x="4080" y="2766"/>
              <a:ext cx="260" cy="342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7711" name="Rectangle 14"/>
            <p:cNvSpPr>
              <a:spLocks noChangeArrowheads="1"/>
            </p:cNvSpPr>
            <p:nvPr/>
          </p:nvSpPr>
          <p:spPr bwMode="auto">
            <a:xfrm>
              <a:off x="4800" y="2239"/>
              <a:ext cx="260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7712" name="Rectangle 15"/>
            <p:cNvSpPr>
              <a:spLocks noChangeArrowheads="1"/>
            </p:cNvSpPr>
            <p:nvPr/>
          </p:nvSpPr>
          <p:spPr bwMode="auto">
            <a:xfrm>
              <a:off x="4816" y="2766"/>
              <a:ext cx="228" cy="3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7713" name="Rectangle 16"/>
            <p:cNvSpPr>
              <a:spLocks noChangeArrowheads="1"/>
            </p:cNvSpPr>
            <p:nvPr/>
          </p:nvSpPr>
          <p:spPr bwMode="auto">
            <a:xfrm>
              <a:off x="4096" y="3055"/>
              <a:ext cx="228" cy="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7714" name="Rectangle 17"/>
            <p:cNvSpPr>
              <a:spLocks noChangeArrowheads="1"/>
            </p:cNvSpPr>
            <p:nvPr/>
          </p:nvSpPr>
          <p:spPr bwMode="auto">
            <a:xfrm>
              <a:off x="4800" y="3055"/>
              <a:ext cx="260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charset="0"/>
                </a:rPr>
                <a:t>0</a:t>
              </a:r>
            </a:p>
          </p:txBody>
        </p:sp>
      </p:grpSp>
      <p:grpSp>
        <p:nvGrpSpPr>
          <p:cNvPr id="27654" name="Group 18"/>
          <p:cNvGrpSpPr/>
          <p:nvPr/>
        </p:nvGrpSpPr>
        <p:grpSpPr bwMode="auto">
          <a:xfrm>
            <a:off x="685800" y="425450"/>
            <a:ext cx="7773988" cy="555625"/>
            <a:chOff x="9" y="581"/>
            <a:chExt cx="4897" cy="350"/>
          </a:xfrm>
        </p:grpSpPr>
        <p:sp>
          <p:nvSpPr>
            <p:cNvPr id="61459" name="Text Box 19"/>
            <p:cNvSpPr txBox="1">
              <a:spLocks noChangeArrowheads="1"/>
            </p:cNvSpPr>
            <p:nvPr/>
          </p:nvSpPr>
          <p:spPr bwMode="auto">
            <a:xfrm>
              <a:off x="9" y="601"/>
              <a:ext cx="2254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反演律</a:t>
              </a:r>
              <a:r>
                <a:rPr lang="en-US" altLang="zh-CN" sz="2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(</a:t>
              </a:r>
              <a:r>
                <a:rPr lang="zh-CN" altLang="en-US" sz="2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摩根定律</a:t>
              </a:r>
              <a:r>
                <a:rPr lang="en-US" altLang="zh-CN" sz="2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)</a:t>
              </a:r>
              <a:endParaRPr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endParaRPr>
            </a:p>
          </p:txBody>
        </p:sp>
        <p:graphicFrame>
          <p:nvGraphicFramePr>
            <p:cNvPr id="27705" name="Object 20"/>
            <p:cNvGraphicFramePr>
              <a:graphicFrameLocks noChangeAspect="1"/>
            </p:cNvGraphicFramePr>
            <p:nvPr/>
          </p:nvGraphicFramePr>
          <p:xfrm>
            <a:off x="1810" y="581"/>
            <a:ext cx="1463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23" name="公式" r:id="rId3" imgW="1016000" imgH="152400" progId="Equation.3">
                    <p:embed/>
                  </p:oleObj>
                </mc:Choice>
                <mc:Fallback>
                  <p:oleObj name="公式" r:id="rId3" imgW="1016000" imgH="152400" progId="Equation.3">
                    <p:embed/>
                    <p:pic>
                      <p:nvPicPr>
                        <p:cNvPr id="0" name="图片 153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0" y="581"/>
                          <a:ext cx="1463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06" name="Object 21"/>
            <p:cNvGraphicFramePr>
              <a:graphicFrameLocks noChangeAspect="1"/>
            </p:cNvGraphicFramePr>
            <p:nvPr/>
          </p:nvGraphicFramePr>
          <p:xfrm>
            <a:off x="3443" y="581"/>
            <a:ext cx="1463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24" name="公式" r:id="rId5" imgW="1016000" imgH="152400" progId="Equation.3">
                    <p:embed/>
                  </p:oleObj>
                </mc:Choice>
                <mc:Fallback>
                  <p:oleObj name="公式" r:id="rId5" imgW="1016000" imgH="152400" progId="Equation.3">
                    <p:embed/>
                    <p:pic>
                      <p:nvPicPr>
                        <p:cNvPr id="0" name="图片 153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3" y="581"/>
                          <a:ext cx="1463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5" name="Rectangle 22"/>
          <p:cNvSpPr>
            <a:spLocks noChangeArrowheads="1"/>
          </p:cNvSpPr>
          <p:nvPr/>
        </p:nvSpPr>
        <p:spPr bwMode="auto">
          <a:xfrm>
            <a:off x="858838" y="1295400"/>
            <a:ext cx="2695575" cy="5191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</a:rPr>
              <a:t>列状态表证明：</a:t>
            </a:r>
          </a:p>
        </p:txBody>
      </p:sp>
      <p:grpSp>
        <p:nvGrpSpPr>
          <p:cNvPr id="6" name="Group 23"/>
          <p:cNvGrpSpPr/>
          <p:nvPr/>
        </p:nvGrpSpPr>
        <p:grpSpPr bwMode="auto">
          <a:xfrm>
            <a:off x="685800" y="1903413"/>
            <a:ext cx="7620000" cy="2406650"/>
            <a:chOff x="432" y="1199"/>
            <a:chExt cx="4800" cy="1516"/>
          </a:xfrm>
        </p:grpSpPr>
        <p:grpSp>
          <p:nvGrpSpPr>
            <p:cNvPr id="27664" name="Group 24"/>
            <p:cNvGrpSpPr/>
            <p:nvPr/>
          </p:nvGrpSpPr>
          <p:grpSpPr bwMode="auto">
            <a:xfrm>
              <a:off x="432" y="1199"/>
              <a:ext cx="4800" cy="1516"/>
              <a:chOff x="432" y="2160"/>
              <a:chExt cx="4800" cy="1584"/>
            </a:xfrm>
          </p:grpSpPr>
          <p:sp>
            <p:nvSpPr>
              <p:cNvPr id="27689" name="Line 25"/>
              <p:cNvSpPr>
                <a:spLocks noChangeShapeType="1"/>
              </p:cNvSpPr>
              <p:nvPr/>
            </p:nvSpPr>
            <p:spPr bwMode="auto">
              <a:xfrm flipV="1">
                <a:off x="432" y="2160"/>
                <a:ext cx="4800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grpSp>
            <p:nvGrpSpPr>
              <p:cNvPr id="27690" name="Group 26"/>
              <p:cNvGrpSpPr/>
              <p:nvPr/>
            </p:nvGrpSpPr>
            <p:grpSpPr bwMode="auto">
              <a:xfrm>
                <a:off x="432" y="2160"/>
                <a:ext cx="4800" cy="1584"/>
                <a:chOff x="480" y="1824"/>
                <a:chExt cx="4800" cy="1584"/>
              </a:xfrm>
            </p:grpSpPr>
            <p:sp>
              <p:nvSpPr>
                <p:cNvPr id="27691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480" y="3408"/>
                  <a:ext cx="4800" cy="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grpSp>
              <p:nvGrpSpPr>
                <p:cNvPr id="27692" name="Group 28"/>
                <p:cNvGrpSpPr/>
                <p:nvPr/>
              </p:nvGrpSpPr>
              <p:grpSpPr bwMode="auto">
                <a:xfrm>
                  <a:off x="480" y="1824"/>
                  <a:ext cx="4800" cy="1584"/>
                  <a:chOff x="480" y="1824"/>
                  <a:chExt cx="4800" cy="1584"/>
                </a:xfrm>
              </p:grpSpPr>
              <p:sp>
                <p:nvSpPr>
                  <p:cNvPr id="27693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2244"/>
                    <a:ext cx="4800" cy="12"/>
                  </a:xfrm>
                  <a:prstGeom prst="line">
                    <a:avLst/>
                  </a:prstGeom>
                  <a:noFill/>
                  <a:ln w="28575">
                    <a:solidFill>
                      <a:srgbClr val="FF33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grpSp>
                <p:nvGrpSpPr>
                  <p:cNvPr id="27694" name="Group 30"/>
                  <p:cNvGrpSpPr/>
                  <p:nvPr/>
                </p:nvGrpSpPr>
                <p:grpSpPr bwMode="auto">
                  <a:xfrm>
                    <a:off x="480" y="1824"/>
                    <a:ext cx="4800" cy="1584"/>
                    <a:chOff x="480" y="1824"/>
                    <a:chExt cx="4800" cy="1584"/>
                  </a:xfrm>
                </p:grpSpPr>
                <p:sp>
                  <p:nvSpPr>
                    <p:cNvPr id="27695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0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696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08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697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6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698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92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699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60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700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80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701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2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702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4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703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1824"/>
                      <a:ext cx="0" cy="158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27665" name="Rectangle 40"/>
            <p:cNvSpPr>
              <a:spLocks noChangeArrowheads="1"/>
            </p:cNvSpPr>
            <p:nvPr/>
          </p:nvSpPr>
          <p:spPr bwMode="auto">
            <a:xfrm>
              <a:off x="520" y="1247"/>
              <a:ext cx="265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charset="0"/>
                </a:rPr>
                <a:t>A</a:t>
              </a:r>
              <a:endParaRPr lang="en-US" altLang="zh-CN" sz="2800" b="1">
                <a:latin typeface="Times New Roman" panose="02020603050405020304" charset="0"/>
              </a:endParaRPr>
            </a:p>
          </p:txBody>
        </p:sp>
        <p:sp>
          <p:nvSpPr>
            <p:cNvPr id="27666" name="Rectangle 41"/>
            <p:cNvSpPr>
              <a:spLocks noChangeArrowheads="1"/>
            </p:cNvSpPr>
            <p:nvPr/>
          </p:nvSpPr>
          <p:spPr bwMode="auto">
            <a:xfrm>
              <a:off x="896" y="1247"/>
              <a:ext cx="265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charset="0"/>
                </a:rPr>
                <a:t>B</a:t>
              </a:r>
              <a:endParaRPr lang="en-US" altLang="zh-CN" sz="2800" b="1">
                <a:latin typeface="Times New Roman" panose="02020603050405020304" charset="0"/>
              </a:endParaRPr>
            </a:p>
          </p:txBody>
        </p:sp>
        <p:sp>
          <p:nvSpPr>
            <p:cNvPr id="27667" name="Rectangle 42"/>
            <p:cNvSpPr>
              <a:spLocks noChangeArrowheads="1"/>
            </p:cNvSpPr>
            <p:nvPr/>
          </p:nvSpPr>
          <p:spPr bwMode="auto">
            <a:xfrm>
              <a:off x="528" y="1586"/>
              <a:ext cx="24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7668" name="Rectangle 43"/>
            <p:cNvSpPr>
              <a:spLocks noChangeArrowheads="1"/>
            </p:cNvSpPr>
            <p:nvPr/>
          </p:nvSpPr>
          <p:spPr bwMode="auto">
            <a:xfrm>
              <a:off x="976" y="1596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7669" name="Rectangle 44"/>
            <p:cNvSpPr>
              <a:spLocks noChangeArrowheads="1"/>
            </p:cNvSpPr>
            <p:nvPr/>
          </p:nvSpPr>
          <p:spPr bwMode="auto">
            <a:xfrm>
              <a:off x="544" y="1826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7670" name="Rectangle 45"/>
            <p:cNvSpPr>
              <a:spLocks noChangeArrowheads="1"/>
            </p:cNvSpPr>
            <p:nvPr/>
          </p:nvSpPr>
          <p:spPr bwMode="auto">
            <a:xfrm>
              <a:off x="976" y="1826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7671" name="Rectangle 46"/>
            <p:cNvSpPr>
              <a:spLocks noChangeArrowheads="1"/>
            </p:cNvSpPr>
            <p:nvPr/>
          </p:nvSpPr>
          <p:spPr bwMode="auto">
            <a:xfrm>
              <a:off x="544" y="2101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7672" name="Rectangle 47"/>
            <p:cNvSpPr>
              <a:spLocks noChangeArrowheads="1"/>
            </p:cNvSpPr>
            <p:nvPr/>
          </p:nvSpPr>
          <p:spPr bwMode="auto">
            <a:xfrm>
              <a:off x="976" y="2101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7673" name="Rectangle 48"/>
            <p:cNvSpPr>
              <a:spLocks noChangeArrowheads="1"/>
            </p:cNvSpPr>
            <p:nvPr/>
          </p:nvSpPr>
          <p:spPr bwMode="auto">
            <a:xfrm>
              <a:off x="544" y="2377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7674" name="Rectangle 49"/>
            <p:cNvSpPr>
              <a:spLocks noChangeArrowheads="1"/>
            </p:cNvSpPr>
            <p:nvPr/>
          </p:nvSpPr>
          <p:spPr bwMode="auto">
            <a:xfrm>
              <a:off x="976" y="2377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7675" name="Rectangle 50"/>
            <p:cNvSpPr>
              <a:spLocks noChangeArrowheads="1"/>
            </p:cNvSpPr>
            <p:nvPr/>
          </p:nvSpPr>
          <p:spPr bwMode="auto">
            <a:xfrm>
              <a:off x="1408" y="1596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7676" name="Rectangle 51"/>
            <p:cNvSpPr>
              <a:spLocks noChangeArrowheads="1"/>
            </p:cNvSpPr>
            <p:nvPr/>
          </p:nvSpPr>
          <p:spPr bwMode="auto">
            <a:xfrm>
              <a:off x="1840" y="1596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7677" name="Rectangle 52"/>
            <p:cNvSpPr>
              <a:spLocks noChangeArrowheads="1"/>
            </p:cNvSpPr>
            <p:nvPr/>
          </p:nvSpPr>
          <p:spPr bwMode="auto">
            <a:xfrm>
              <a:off x="1408" y="1826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7678" name="Rectangle 53"/>
            <p:cNvSpPr>
              <a:spLocks noChangeArrowheads="1"/>
            </p:cNvSpPr>
            <p:nvPr/>
          </p:nvSpPr>
          <p:spPr bwMode="auto">
            <a:xfrm>
              <a:off x="1840" y="1826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7679" name="Rectangle 54"/>
            <p:cNvSpPr>
              <a:spLocks noChangeArrowheads="1"/>
            </p:cNvSpPr>
            <p:nvPr/>
          </p:nvSpPr>
          <p:spPr bwMode="auto">
            <a:xfrm>
              <a:off x="1408" y="2101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7680" name="Rectangle 55"/>
            <p:cNvSpPr>
              <a:spLocks noChangeArrowheads="1"/>
            </p:cNvSpPr>
            <p:nvPr/>
          </p:nvSpPr>
          <p:spPr bwMode="auto">
            <a:xfrm>
              <a:off x="1824" y="2101"/>
              <a:ext cx="26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7681" name="Rectangle 56"/>
            <p:cNvSpPr>
              <a:spLocks noChangeArrowheads="1"/>
            </p:cNvSpPr>
            <p:nvPr/>
          </p:nvSpPr>
          <p:spPr bwMode="auto">
            <a:xfrm>
              <a:off x="1408" y="2377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7682" name="Rectangle 57"/>
            <p:cNvSpPr>
              <a:spLocks noChangeArrowheads="1"/>
            </p:cNvSpPr>
            <p:nvPr/>
          </p:nvSpPr>
          <p:spPr bwMode="auto">
            <a:xfrm>
              <a:off x="1840" y="2377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0</a:t>
              </a:r>
            </a:p>
          </p:txBody>
        </p:sp>
        <p:graphicFrame>
          <p:nvGraphicFramePr>
            <p:cNvPr id="27683" name="Object 58"/>
            <p:cNvGraphicFramePr>
              <a:graphicFrameLocks noChangeAspect="1"/>
            </p:cNvGraphicFramePr>
            <p:nvPr/>
          </p:nvGraphicFramePr>
          <p:xfrm>
            <a:off x="1392" y="1277"/>
            <a:ext cx="27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25" name="公式" r:id="rId7" imgW="101600" imgH="152400" progId="Equation.3">
                    <p:embed/>
                  </p:oleObj>
                </mc:Choice>
                <mc:Fallback>
                  <p:oleObj name="公式" r:id="rId7" imgW="101600" imgH="152400" progId="Equation.3">
                    <p:embed/>
                    <p:pic>
                      <p:nvPicPr>
                        <p:cNvPr id="0" name="图片 153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277"/>
                          <a:ext cx="27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4" name="Object 59"/>
            <p:cNvGraphicFramePr>
              <a:graphicFrameLocks noChangeAspect="1"/>
            </p:cNvGraphicFramePr>
            <p:nvPr/>
          </p:nvGraphicFramePr>
          <p:xfrm>
            <a:off x="1815" y="1277"/>
            <a:ext cx="23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26" name="公式" r:id="rId9" imgW="101600" imgH="152400" progId="Equation.3">
                    <p:embed/>
                  </p:oleObj>
                </mc:Choice>
                <mc:Fallback>
                  <p:oleObj name="公式" r:id="rId9" imgW="101600" imgH="152400" progId="Equation.3">
                    <p:embed/>
                    <p:pic>
                      <p:nvPicPr>
                        <p:cNvPr id="0" name="图片 153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5" y="1277"/>
                          <a:ext cx="23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5" name="Object 60"/>
            <p:cNvGraphicFramePr>
              <a:graphicFrameLocks noChangeAspect="1"/>
            </p:cNvGraphicFramePr>
            <p:nvPr/>
          </p:nvGraphicFramePr>
          <p:xfrm>
            <a:off x="2208" y="1277"/>
            <a:ext cx="62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27" name="公式" r:id="rId11" imgW="431800" imgH="152400" progId="Equation.3">
                    <p:embed/>
                  </p:oleObj>
                </mc:Choice>
                <mc:Fallback>
                  <p:oleObj name="公式" r:id="rId11" imgW="431800" imgH="152400" progId="Equation.3">
                    <p:embed/>
                    <p:pic>
                      <p:nvPicPr>
                        <p:cNvPr id="0" name="图片 153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277"/>
                          <a:ext cx="62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6" name="Object 61"/>
            <p:cNvGraphicFramePr>
              <a:graphicFrameLocks noChangeAspect="1"/>
            </p:cNvGraphicFramePr>
            <p:nvPr/>
          </p:nvGraphicFramePr>
          <p:xfrm>
            <a:off x="3072" y="1277"/>
            <a:ext cx="531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28" name="公式" r:id="rId13" imgW="342900" imgH="152400" progId="Equation.3">
                    <p:embed/>
                  </p:oleObj>
                </mc:Choice>
                <mc:Fallback>
                  <p:oleObj name="公式" r:id="rId13" imgW="342900" imgH="152400" progId="Equation.3">
                    <p:embed/>
                    <p:pic>
                      <p:nvPicPr>
                        <p:cNvPr id="0" name="图片 153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277"/>
                          <a:ext cx="531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7" name="Object 62"/>
            <p:cNvGraphicFramePr>
              <a:graphicFrameLocks noChangeAspect="1"/>
            </p:cNvGraphicFramePr>
            <p:nvPr/>
          </p:nvGraphicFramePr>
          <p:xfrm>
            <a:off x="3841" y="1277"/>
            <a:ext cx="52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29" name="公式" r:id="rId15" imgW="342900" imgH="152400" progId="Equation.3">
                    <p:embed/>
                  </p:oleObj>
                </mc:Choice>
                <mc:Fallback>
                  <p:oleObj name="公式" r:id="rId15" imgW="342900" imgH="152400" progId="Equation.3">
                    <p:embed/>
                    <p:pic>
                      <p:nvPicPr>
                        <p:cNvPr id="0" name="图片 153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1" y="1277"/>
                          <a:ext cx="526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8" name="Object 63"/>
            <p:cNvGraphicFramePr>
              <a:graphicFrameLocks noChangeAspect="1"/>
            </p:cNvGraphicFramePr>
            <p:nvPr/>
          </p:nvGraphicFramePr>
          <p:xfrm>
            <a:off x="4511" y="1277"/>
            <a:ext cx="63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30" name="公式" r:id="rId17" imgW="431800" imgH="152400" progId="Equation.3">
                    <p:embed/>
                  </p:oleObj>
                </mc:Choice>
                <mc:Fallback>
                  <p:oleObj name="公式" r:id="rId17" imgW="431800" imgH="152400" progId="Equation.3">
                    <p:embed/>
                    <p:pic>
                      <p:nvPicPr>
                        <p:cNvPr id="0" name="图片 153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" y="1277"/>
                          <a:ext cx="63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64"/>
          <p:cNvGrpSpPr/>
          <p:nvPr/>
        </p:nvGrpSpPr>
        <p:grpSpPr bwMode="auto">
          <a:xfrm>
            <a:off x="3886200" y="3352800"/>
            <a:ext cx="1657350" cy="519113"/>
            <a:chOff x="2512" y="3055"/>
            <a:chExt cx="1044" cy="341"/>
          </a:xfrm>
        </p:grpSpPr>
        <p:sp>
          <p:nvSpPr>
            <p:cNvPr id="27662" name="Rectangle 65"/>
            <p:cNvSpPr>
              <a:spLocks noChangeArrowheads="1"/>
            </p:cNvSpPr>
            <p:nvPr/>
          </p:nvSpPr>
          <p:spPr bwMode="auto">
            <a:xfrm>
              <a:off x="2512" y="3055"/>
              <a:ext cx="228" cy="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7663" name="Rectangle 66"/>
            <p:cNvSpPr>
              <a:spLocks noChangeArrowheads="1"/>
            </p:cNvSpPr>
            <p:nvPr/>
          </p:nvSpPr>
          <p:spPr bwMode="auto">
            <a:xfrm>
              <a:off x="3328" y="3055"/>
              <a:ext cx="228" cy="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charset="0"/>
                </a:rPr>
                <a:t>0</a:t>
              </a:r>
            </a:p>
          </p:txBody>
        </p:sp>
      </p:grpSp>
      <p:grpSp>
        <p:nvGrpSpPr>
          <p:cNvPr id="12" name="Group 67"/>
          <p:cNvGrpSpPr/>
          <p:nvPr/>
        </p:nvGrpSpPr>
        <p:grpSpPr bwMode="auto">
          <a:xfrm>
            <a:off x="3886200" y="3733800"/>
            <a:ext cx="1657350" cy="519113"/>
            <a:chOff x="2512" y="3055"/>
            <a:chExt cx="1044" cy="341"/>
          </a:xfrm>
        </p:grpSpPr>
        <p:sp>
          <p:nvSpPr>
            <p:cNvPr id="27660" name="Rectangle 68"/>
            <p:cNvSpPr>
              <a:spLocks noChangeArrowheads="1"/>
            </p:cNvSpPr>
            <p:nvPr/>
          </p:nvSpPr>
          <p:spPr bwMode="auto">
            <a:xfrm>
              <a:off x="2512" y="3055"/>
              <a:ext cx="228" cy="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7661" name="Rectangle 69"/>
            <p:cNvSpPr>
              <a:spLocks noChangeArrowheads="1"/>
            </p:cNvSpPr>
            <p:nvPr/>
          </p:nvSpPr>
          <p:spPr bwMode="auto">
            <a:xfrm>
              <a:off x="3328" y="3055"/>
              <a:ext cx="228" cy="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charset="0"/>
                </a:rPr>
                <a:t>0</a:t>
              </a:r>
            </a:p>
          </p:txBody>
        </p:sp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206083"/>
              </p:ext>
            </p:extLst>
          </p:nvPr>
        </p:nvGraphicFramePr>
        <p:xfrm>
          <a:off x="492125" y="4868863"/>
          <a:ext cx="8320088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1" name="文档" r:id="rId20" imgW="3404235" imgH="515620" progId="Word.Document.8">
                  <p:embed/>
                </p:oleObj>
              </mc:Choice>
              <mc:Fallback>
                <p:oleObj name="文档" r:id="rId20" imgW="3404235" imgH="515620" progId="Word.Document.8">
                  <p:embed/>
                  <p:pic>
                    <p:nvPicPr>
                      <p:cNvPr id="0" name="图片 15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4868863"/>
                        <a:ext cx="8320088" cy="1257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 txBox="1"/>
          <p:nvPr/>
        </p:nvSpPr>
        <p:spPr bwMode="auto">
          <a:xfrm>
            <a:off x="6550025" y="6265863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ECFC04-92BD-6B4E-8923-2E9798111744}" type="slidenum">
              <a:rPr lang="en-US" altLang="zh-CN" sz="1400">
                <a:latin typeface="Arial" panose="020B0604020202020204" pitchFamily="34" charset="0"/>
              </a:rPr>
              <a:t>16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" name="Rectangle 3"/>
          <p:cNvSpPr txBox="1">
            <a:spLocks noRot="1" noChangeArrowheads="1"/>
          </p:cNvSpPr>
          <p:nvPr/>
        </p:nvSpPr>
        <p:spPr>
          <a:xfrm>
            <a:off x="514350" y="1225550"/>
            <a:ext cx="8153400" cy="35290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6875" y="2678113"/>
            <a:ext cx="8534400" cy="954087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　　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例如，已知等式      　　　　，用函数</a:t>
            </a: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Y</a:t>
            </a:r>
            <a:r>
              <a:rPr lang="en-US" altLang="zh-CN" sz="2800" b="1" i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=</a:t>
            </a: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AC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代替等式中的</a:t>
            </a: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，根据代入规则，等式仍然成立，即有：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2913" y="1277938"/>
            <a:ext cx="8458200" cy="138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　（</a:t>
            </a: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代入规则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：任何一个含有变量</a:t>
            </a: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的等式，如果将所有出现</a:t>
            </a: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的位置都用同一个逻辑函数代替，则等式仍然成立。这个规则称为代入规则。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742055" y="2662238"/>
          <a:ext cx="18605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name="公式" r:id="rId3" imgW="786765" imgH="203200" progId="Equation.3">
                  <p:embed/>
                </p:oleObj>
              </mc:Choice>
              <mc:Fallback>
                <p:oleObj name="公式" r:id="rId3" imgW="786765" imgH="203200" progId="Equation.3">
                  <p:embed/>
                  <p:pic>
                    <p:nvPicPr>
                      <p:cNvPr id="0" name="图片 163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2055" y="2662238"/>
                        <a:ext cx="1860550" cy="477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093913" y="3933825"/>
          <a:ext cx="50292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" name="公式" r:id="rId5" imgW="1917700" imgH="241300" progId="Equation.3">
                  <p:embed/>
                </p:oleObj>
              </mc:Choice>
              <mc:Fallback>
                <p:oleObj name="公式" r:id="rId5" imgW="1917700" imgH="241300" progId="Equation.3">
                  <p:embed/>
                  <p:pic>
                    <p:nvPicPr>
                      <p:cNvPr id="0" name="图片 16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3933825"/>
                        <a:ext cx="5029200" cy="6302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11188" y="203200"/>
            <a:ext cx="5761037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20.2.4  </a:t>
            </a: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逻辑代数基本运算规则</a:t>
            </a:r>
            <a:endParaRPr lang="zh-CN" altLang="en-US" sz="3200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</p:txBody>
      </p:sp>
      <p:grpSp>
        <p:nvGrpSpPr>
          <p:cNvPr id="28682" name="Group 23"/>
          <p:cNvGrpSpPr/>
          <p:nvPr/>
        </p:nvGrpSpPr>
        <p:grpSpPr bwMode="auto">
          <a:xfrm>
            <a:off x="684213" y="736600"/>
            <a:ext cx="5327650" cy="244475"/>
            <a:chOff x="672" y="624"/>
            <a:chExt cx="2880" cy="108"/>
          </a:xfrm>
        </p:grpSpPr>
        <p:pic>
          <p:nvPicPr>
            <p:cNvPr id="28683" name="Picture 24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84" name="Picture 25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85" name="Picture 26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86" name="Picture 27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87" name="Picture 28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88" name="Picture 29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89" name="Picture 30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90" name="Picture 31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91" name="Picture 32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92" name="Picture 33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93" name="Picture 34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94" name="Picture 35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95" name="Picture 36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96" name="Picture 37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97" name="Picture 38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98" name="Picture 39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99" name="Picture 40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00" name="Picture 41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01" name="Picture 42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02" name="Picture 43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703" name="Group 44"/>
            <p:cNvGrpSpPr/>
            <p:nvPr/>
          </p:nvGrpSpPr>
          <p:grpSpPr bwMode="auto">
            <a:xfrm>
              <a:off x="672" y="624"/>
              <a:ext cx="582" cy="102"/>
              <a:chOff x="4698" y="720"/>
              <a:chExt cx="582" cy="102"/>
            </a:xfrm>
          </p:grpSpPr>
          <p:pic>
            <p:nvPicPr>
              <p:cNvPr id="28708" name="Picture 45" descr="Green and Black Diamond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709" name="Picture 46" descr="Green and Black Diamond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710" name="Picture 47" descr="Green and Black Diamond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711" name="Picture 48" descr="Green and Black Diamond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712" name="Picture 49" descr="Green and Black Diamond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713" name="Picture 50" descr="Green and Black Diamond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8704" name="Picture 51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05" name="Picture 52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06" name="Picture 53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07" name="Picture 54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50825" y="1125538"/>
            <a:ext cx="8534400" cy="26765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　（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2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）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反演规则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：对于任何一个逻辑表达式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Y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，如果将表达式中的所有“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·”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换成“＋”，“＋”换成“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·”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，“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0”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换成“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1”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，“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1”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换成“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0”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，</a:t>
            </a:r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原变量换成反变量，反变量换成原变量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，那么所得到的表达式就是函数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Y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的反函数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Y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（或称反函数）。这个规则称为反演规则。例如：</a:t>
            </a: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1344613" y="2924175"/>
            <a:ext cx="3048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wrap="none" lIns="0" rIns="0" anchor="ctr">
            <a:spAutoFit/>
          </a:bodyPr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304800" y="3886200"/>
          <a:ext cx="3276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" name="文档" r:id="rId3" imgW="990600" imgH="200025" progId="Word.Document.8">
                  <p:embed/>
                </p:oleObj>
              </mc:Choice>
              <mc:Fallback>
                <p:oleObj name="文档" r:id="rId3" imgW="990600" imgH="200025" progId="Word.Document.8">
                  <p:embed/>
                  <p:pic>
                    <p:nvPicPr>
                      <p:cNvPr id="0" name="图片 17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86200"/>
                        <a:ext cx="3276600" cy="53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5257800" y="3810000"/>
          <a:ext cx="3657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7" name="文档" r:id="rId5" imgW="1524000" imgH="228600" progId="Word.Document.8">
                  <p:embed/>
                </p:oleObj>
              </mc:Choice>
              <mc:Fallback>
                <p:oleObj name="文档" r:id="rId5" imgW="1524000" imgH="228600" progId="Word.Document.8">
                  <p:embed/>
                  <p:pic>
                    <p:nvPicPr>
                      <p:cNvPr id="0" name="图片 174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810000"/>
                        <a:ext cx="3657600" cy="609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304800" y="4572000"/>
          <a:ext cx="33528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8" name="文档" r:id="rId7" imgW="1447800" imgH="257175" progId="Word.Document.8">
                  <p:embed/>
                </p:oleObj>
              </mc:Choice>
              <mc:Fallback>
                <p:oleObj name="文档" r:id="rId7" imgW="1447800" imgH="257175" progId="Word.Document.8">
                  <p:embed/>
                  <p:pic>
                    <p:nvPicPr>
                      <p:cNvPr id="0" name="图片 17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572000"/>
                        <a:ext cx="3352800" cy="638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5257800" y="4572000"/>
          <a:ext cx="37338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9" name="文档" r:id="rId10" imgW="1219200" imgH="257175" progId="Word.Document.8">
                  <p:embed/>
                </p:oleObj>
              </mc:Choice>
              <mc:Fallback>
                <p:oleObj name="文档" r:id="rId10" imgW="1219200" imgH="257175" progId="Word.Document.8">
                  <p:embed/>
                  <p:pic>
                    <p:nvPicPr>
                      <p:cNvPr id="0" name="图片 17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572000"/>
                        <a:ext cx="3733800" cy="663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3657600" y="3962400"/>
            <a:ext cx="1524000" cy="3048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9525">
            <a:solidFill>
              <a:srgbClr val="FFFF00"/>
            </a:solidFill>
            <a:miter lim="800000"/>
          </a:ln>
        </p:spPr>
        <p:txBody>
          <a:bodyPr lIns="0" rIns="0" anchor="ctr">
            <a:spAutoFit/>
          </a:bodyPr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3657600" y="4724400"/>
            <a:ext cx="1524000" cy="3048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9525">
            <a:solidFill>
              <a:srgbClr val="FFFF00"/>
            </a:solidFill>
            <a:miter lim="800000"/>
          </a:ln>
        </p:spPr>
        <p:txBody>
          <a:bodyPr lIns="0" rIns="0" anchor="ctr">
            <a:spAutoFit/>
          </a:bodyPr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95288" y="333375"/>
            <a:ext cx="5761037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20.2.4  </a:t>
            </a: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逻辑代数基本运算规则</a:t>
            </a:r>
            <a:endParaRPr lang="zh-CN" altLang="en-US" sz="3200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</p:txBody>
      </p:sp>
      <p:grpSp>
        <p:nvGrpSpPr>
          <p:cNvPr id="29708" name="Group 23"/>
          <p:cNvGrpSpPr/>
          <p:nvPr/>
        </p:nvGrpSpPr>
        <p:grpSpPr bwMode="auto">
          <a:xfrm>
            <a:off x="468313" y="866775"/>
            <a:ext cx="5327650" cy="242888"/>
            <a:chOff x="672" y="624"/>
            <a:chExt cx="2880" cy="108"/>
          </a:xfrm>
        </p:grpSpPr>
        <p:pic>
          <p:nvPicPr>
            <p:cNvPr id="29709" name="Picture 24" descr="Green and Black Diamon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10" name="Picture 25" descr="Green and Black Diamon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11" name="Picture 26" descr="Green and Black Diamon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12" name="Picture 27" descr="Green and Black Diamon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13" name="Picture 28" descr="Green and Black Diamon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14" name="Picture 29" descr="Green and Black Diamon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15" name="Picture 30" descr="Green and Black Diamon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16" name="Picture 31" descr="Green and Black Diamon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17" name="Picture 32" descr="Green and Black Diamon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18" name="Picture 33" descr="Green and Black Diamon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19" name="Picture 34" descr="Green and Black Diamon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20" name="Picture 35" descr="Green and Black Diamon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21" name="Picture 36" descr="Green and Black Diamon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22" name="Picture 37" descr="Green and Black Diamon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23" name="Picture 38" descr="Green and Black Diamon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24" name="Picture 39" descr="Green and Black Diamon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25" name="Picture 40" descr="Green and Black Diamon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26" name="Picture 41" descr="Green and Black Diamon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27" name="Picture 42" descr="Green and Black Diamon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28" name="Picture 43" descr="Green and Black Diamon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729" name="Group 44"/>
            <p:cNvGrpSpPr/>
            <p:nvPr/>
          </p:nvGrpSpPr>
          <p:grpSpPr bwMode="auto">
            <a:xfrm>
              <a:off x="672" y="624"/>
              <a:ext cx="582" cy="102"/>
              <a:chOff x="4698" y="720"/>
              <a:chExt cx="582" cy="102"/>
            </a:xfrm>
          </p:grpSpPr>
          <p:pic>
            <p:nvPicPr>
              <p:cNvPr id="29734" name="Picture 45" descr="Green and Black Diamon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735" name="Picture 46" descr="Green and Black Diamon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736" name="Picture 47" descr="Green and Black Diamon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737" name="Picture 48" descr="Green and Black Diamon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738" name="Picture 49" descr="Green and Black Diamon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739" name="Picture 50" descr="Green and Black Diamon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730" name="Picture 51" descr="Green and Black Diamon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31" name="Picture 52" descr="Green and Black Diamon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32" name="Picture 53" descr="Green and Black Diamon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33" name="Picture 54" descr="Green and Black Diamon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 txBox="1"/>
          <p:nvPr/>
        </p:nvSpPr>
        <p:spPr bwMode="auto">
          <a:xfrm>
            <a:off x="6550025" y="5859463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88EF9D-7FF8-9749-B956-0AA914258EC5}" type="slidenum">
              <a:rPr lang="en-US" altLang="zh-CN" sz="1400">
                <a:latin typeface="Arial" panose="020B0604020202020204" pitchFamily="34" charset="0"/>
              </a:rPr>
              <a:t>18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" name="Text Box 21"/>
          <p:cNvSpPr txBox="1">
            <a:spLocks noChangeArrowheads="1"/>
          </p:cNvSpPr>
          <p:nvPr/>
        </p:nvSpPr>
        <p:spPr bwMode="auto">
          <a:xfrm>
            <a:off x="152400" y="1125538"/>
            <a:ext cx="8610600" cy="19383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　（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3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）对偶规则：对于任何一个逻辑表达式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Y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，如果将表达式中的所有“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·”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换成“＋”，“＋”换成“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·”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，“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0”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换成“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1”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，“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1”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换成“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0”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，而</a:t>
            </a:r>
            <a:r>
              <a:rPr lang="zh-CN" altLang="en-US" b="1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变量保持不变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，则可得到的一个新的函数表达式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Y</a:t>
            </a:r>
            <a:r>
              <a:rPr lang="zh-CN" altLang="en-US" b="1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＇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，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Y</a:t>
            </a:r>
            <a:r>
              <a:rPr lang="zh-CN" altLang="en-US" b="1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＇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称为函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Y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的对偶函数。这个规则称为对偶规则。例如：</a:t>
            </a:r>
          </a:p>
        </p:txBody>
      </p:sp>
      <p:graphicFrame>
        <p:nvGraphicFramePr>
          <p:cNvPr id="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670419"/>
              </p:ext>
            </p:extLst>
          </p:nvPr>
        </p:nvGraphicFramePr>
        <p:xfrm>
          <a:off x="952500" y="2786063"/>
          <a:ext cx="2614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" name="文档" r:id="rId4" imgW="971550" imgH="200025" progId="Word.Document.8">
                  <p:embed/>
                </p:oleObj>
              </mc:Choice>
              <mc:Fallback>
                <p:oleObj name="文档" r:id="rId4" imgW="971550" imgH="200025" progId="Word.Document.8">
                  <p:embed/>
                  <p:pic>
                    <p:nvPicPr>
                      <p:cNvPr id="0" name="图片 18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2786063"/>
                        <a:ext cx="2614613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304800" y="3960813"/>
            <a:ext cx="8610600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　　对偶规则的意义在于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：如果两个函数相等，则它们的对偶函数也相等。利用对偶规则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,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可以使要证明及要记忆的公式数目减少一半。例如：</a:t>
            </a:r>
          </a:p>
        </p:txBody>
      </p:sp>
      <p:graphicFrame>
        <p:nvGraphicFramePr>
          <p:cNvPr id="7" name="Object 26"/>
          <p:cNvGraphicFramePr>
            <a:graphicFrameLocks noChangeAspect="1"/>
          </p:cNvGraphicFramePr>
          <p:nvPr/>
        </p:nvGraphicFramePr>
        <p:xfrm>
          <a:off x="685800" y="5789613"/>
          <a:ext cx="27432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" name="公式" r:id="rId6" imgW="1333500" imgH="203200" progId="Equation.3">
                  <p:embed/>
                </p:oleObj>
              </mc:Choice>
              <mc:Fallback>
                <p:oleObj name="公式" r:id="rId6" imgW="1333500" imgH="203200" progId="Equation.3">
                  <p:embed/>
                  <p:pic>
                    <p:nvPicPr>
                      <p:cNvPr id="0" name="图片 18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789613"/>
                        <a:ext cx="2743200" cy="447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7"/>
          <p:cNvGraphicFramePr>
            <a:graphicFrameLocks noChangeAspect="1"/>
          </p:cNvGraphicFramePr>
          <p:nvPr/>
        </p:nvGraphicFramePr>
        <p:xfrm>
          <a:off x="5105400" y="5789613"/>
          <a:ext cx="3581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" name="公式" r:id="rId8" imgW="1586865" imgH="203200" progId="Equation.3">
                  <p:embed/>
                </p:oleObj>
              </mc:Choice>
              <mc:Fallback>
                <p:oleObj name="公式" r:id="rId8" imgW="1586865" imgH="203200" progId="Equation.3">
                  <p:embed/>
                  <p:pic>
                    <p:nvPicPr>
                      <p:cNvPr id="0" name="图片 184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789613"/>
                        <a:ext cx="3581400" cy="454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8"/>
          <p:cNvGraphicFramePr>
            <a:graphicFrameLocks noChangeAspect="1"/>
          </p:cNvGraphicFramePr>
          <p:nvPr/>
        </p:nvGraphicFramePr>
        <p:xfrm>
          <a:off x="762000" y="5180013"/>
          <a:ext cx="2667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7" name="公式" r:id="rId10" imgW="1054100" imgH="190500" progId="Equation.3">
                  <p:embed/>
                </p:oleObj>
              </mc:Choice>
              <mc:Fallback>
                <p:oleObj name="公式" r:id="rId10" imgW="1054100" imgH="190500" progId="Equation.3">
                  <p:embed/>
                  <p:pic>
                    <p:nvPicPr>
                      <p:cNvPr id="0" name="图片 184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80013"/>
                        <a:ext cx="2667000" cy="482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9"/>
          <p:cNvGraphicFramePr>
            <a:graphicFrameLocks noChangeAspect="1"/>
          </p:cNvGraphicFramePr>
          <p:nvPr/>
        </p:nvGraphicFramePr>
        <p:xfrm>
          <a:off x="5105400" y="5159375"/>
          <a:ext cx="32004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8" name="公式" r:id="rId12" imgW="1320800" imgH="228600" progId="Equation.3">
                  <p:embed/>
                </p:oleObj>
              </mc:Choice>
              <mc:Fallback>
                <p:oleObj name="公式" r:id="rId12" imgW="1320800" imgH="228600" progId="Equation.3">
                  <p:embed/>
                  <p:pic>
                    <p:nvPicPr>
                      <p:cNvPr id="0" name="图片 184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159375"/>
                        <a:ext cx="3200400" cy="5540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30"/>
          <p:cNvSpPr>
            <a:spLocks noChangeArrowheads="1"/>
          </p:cNvSpPr>
          <p:nvPr/>
        </p:nvSpPr>
        <p:spPr bwMode="auto">
          <a:xfrm>
            <a:off x="3505200" y="5332413"/>
            <a:ext cx="1524000" cy="3048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9525">
            <a:solidFill>
              <a:srgbClr val="FFFF00"/>
            </a:solidFill>
            <a:miter lim="800000"/>
          </a:ln>
        </p:spPr>
        <p:txBody>
          <a:bodyPr lIns="0" rIns="0" anchor="ctr">
            <a:spAutoFit/>
          </a:bodyPr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" name="AutoShape 31"/>
          <p:cNvSpPr>
            <a:spLocks noChangeArrowheads="1"/>
          </p:cNvSpPr>
          <p:nvPr/>
        </p:nvSpPr>
        <p:spPr bwMode="auto">
          <a:xfrm>
            <a:off x="3505200" y="5808663"/>
            <a:ext cx="1524000" cy="285750"/>
          </a:xfrm>
          <a:prstGeom prst="rightArrow">
            <a:avLst>
              <a:gd name="adj1" fmla="val 50000"/>
              <a:gd name="adj2" fmla="val 133333"/>
            </a:avLst>
          </a:prstGeom>
          <a:solidFill>
            <a:srgbClr val="FF0000"/>
          </a:solidFill>
          <a:ln w="9525">
            <a:solidFill>
              <a:srgbClr val="FFFF00"/>
            </a:solidFill>
            <a:miter lim="800000"/>
          </a:ln>
        </p:spPr>
        <p:txBody>
          <a:bodyPr lIns="0" rIns="0" anchor="ctr">
            <a:spAutoFit/>
          </a:bodyPr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3" name="Object 32"/>
          <p:cNvGraphicFramePr>
            <a:graphicFrameLocks noChangeAspect="1"/>
          </p:cNvGraphicFramePr>
          <p:nvPr/>
        </p:nvGraphicFramePr>
        <p:xfrm>
          <a:off x="5257800" y="2786063"/>
          <a:ext cx="342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9" name="文档" r:id="rId14" imgW="1524000" imgH="228600" progId="Word.Document.8">
                  <p:embed/>
                </p:oleObj>
              </mc:Choice>
              <mc:Fallback>
                <p:oleObj name="文档" r:id="rId14" imgW="1524000" imgH="228600" progId="Word.Document.8">
                  <p:embed/>
                  <p:pic>
                    <p:nvPicPr>
                      <p:cNvPr id="0" name="图片 184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86063"/>
                        <a:ext cx="342900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134165"/>
              </p:ext>
            </p:extLst>
          </p:nvPr>
        </p:nvGraphicFramePr>
        <p:xfrm>
          <a:off x="838200" y="3409318"/>
          <a:ext cx="2743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0" name="文档" r:id="rId16" imgW="1447800" imgH="257175" progId="Word.Document.8">
                  <p:embed/>
                </p:oleObj>
              </mc:Choice>
              <mc:Fallback>
                <p:oleObj name="文档" r:id="rId16" imgW="1447800" imgH="257175" progId="Word.Document.8">
                  <p:embed/>
                  <p:pic>
                    <p:nvPicPr>
                      <p:cNvPr id="0" name="图片 184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09318"/>
                        <a:ext cx="2743200" cy="53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4"/>
          <p:cNvGraphicFramePr>
            <a:graphicFrameLocks noChangeAspect="1"/>
          </p:cNvGraphicFramePr>
          <p:nvPr/>
        </p:nvGraphicFramePr>
        <p:xfrm>
          <a:off x="5257800" y="3395663"/>
          <a:ext cx="358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1" name="文档" r:id="rId19" imgW="1238250" imgH="257175" progId="Word.Document.8">
                  <p:embed/>
                </p:oleObj>
              </mc:Choice>
              <mc:Fallback>
                <p:oleObj name="文档" r:id="rId19" imgW="1238250" imgH="257175" progId="Word.Document.8">
                  <p:embed/>
                  <p:pic>
                    <p:nvPicPr>
                      <p:cNvPr id="0" name="图片 184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395663"/>
                        <a:ext cx="358140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35"/>
          <p:cNvSpPr>
            <a:spLocks noChangeArrowheads="1"/>
          </p:cNvSpPr>
          <p:nvPr/>
        </p:nvSpPr>
        <p:spPr bwMode="auto">
          <a:xfrm>
            <a:off x="3657600" y="2862263"/>
            <a:ext cx="1524000" cy="3048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9525">
            <a:solidFill>
              <a:srgbClr val="FFFF00"/>
            </a:solidFill>
            <a:miter lim="800000"/>
          </a:ln>
        </p:spPr>
        <p:txBody>
          <a:bodyPr lIns="0" rIns="0" anchor="ctr">
            <a:spAutoFit/>
          </a:bodyPr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7" name="AutoShape 36"/>
          <p:cNvSpPr>
            <a:spLocks noChangeArrowheads="1"/>
          </p:cNvSpPr>
          <p:nvPr/>
        </p:nvSpPr>
        <p:spPr bwMode="auto">
          <a:xfrm>
            <a:off x="3657600" y="3490913"/>
            <a:ext cx="1524000" cy="3048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9525">
            <a:solidFill>
              <a:srgbClr val="FFFF00"/>
            </a:solidFill>
            <a:miter lim="800000"/>
          </a:ln>
        </p:spPr>
        <p:txBody>
          <a:bodyPr lIns="0" rIns="0" anchor="ctr">
            <a:spAutoFit/>
          </a:bodyPr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8" name="Line 37"/>
          <p:cNvSpPr>
            <a:spLocks noChangeShapeType="1"/>
          </p:cNvSpPr>
          <p:nvPr/>
        </p:nvSpPr>
        <p:spPr bwMode="auto">
          <a:xfrm>
            <a:off x="952500" y="4386263"/>
            <a:ext cx="28956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</a:ln>
          <a:effectLst/>
        </p:spPr>
        <p:txBody>
          <a:bodyPr wrap="none" lIns="0" rIns="0" anchor="ctr">
            <a:spAutoFit/>
          </a:bodyPr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468313" y="115888"/>
            <a:ext cx="575945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20.2.4  </a:t>
            </a: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逻辑代数基本运算规则</a:t>
            </a:r>
            <a:endParaRPr lang="zh-CN" altLang="en-US" sz="3200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</p:txBody>
      </p:sp>
      <p:grpSp>
        <p:nvGrpSpPr>
          <p:cNvPr id="30740" name="Group 23"/>
          <p:cNvGrpSpPr/>
          <p:nvPr/>
        </p:nvGrpSpPr>
        <p:grpSpPr bwMode="auto">
          <a:xfrm>
            <a:off x="539750" y="649288"/>
            <a:ext cx="5327650" cy="244475"/>
            <a:chOff x="672" y="624"/>
            <a:chExt cx="2880" cy="108"/>
          </a:xfrm>
        </p:grpSpPr>
        <p:pic>
          <p:nvPicPr>
            <p:cNvPr id="30741" name="Picture 24" descr="Green and Black Diamon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42" name="Picture 25" descr="Green and Black Diamon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43" name="Picture 26" descr="Green and Black Diamon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44" name="Picture 27" descr="Green and Black Diamon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45" name="Picture 28" descr="Green and Black Diamon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46" name="Picture 29" descr="Green and Black Diamon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47" name="Picture 30" descr="Green and Black Diamon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48" name="Picture 31" descr="Green and Black Diamon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49" name="Picture 32" descr="Green and Black Diamon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50" name="Picture 33" descr="Green and Black Diamon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51" name="Picture 34" descr="Green and Black Diamon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52" name="Picture 35" descr="Green and Black Diamon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53" name="Picture 36" descr="Green and Black Diamon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54" name="Picture 37" descr="Green and Black Diamon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55" name="Picture 38" descr="Green and Black Diamon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56" name="Picture 39" descr="Green and Black Diamon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57" name="Picture 40" descr="Green and Black Diamon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58" name="Picture 41" descr="Green and Black Diamon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59" name="Picture 42" descr="Green and Black Diamon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60" name="Picture 43" descr="Green and Black Diamon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761" name="Group 44"/>
            <p:cNvGrpSpPr/>
            <p:nvPr/>
          </p:nvGrpSpPr>
          <p:grpSpPr bwMode="auto">
            <a:xfrm>
              <a:off x="672" y="624"/>
              <a:ext cx="582" cy="102"/>
              <a:chOff x="4698" y="720"/>
              <a:chExt cx="582" cy="102"/>
            </a:xfrm>
          </p:grpSpPr>
          <p:pic>
            <p:nvPicPr>
              <p:cNvPr id="30766" name="Picture 45" descr="Green and Black Diamon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67" name="Picture 46" descr="Green and Black Diamon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68" name="Picture 47" descr="Green and Black Diamon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69" name="Picture 48" descr="Green and Black Diamon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70" name="Picture 49" descr="Green and Black Diamon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71" name="Picture 50" descr="Green and Black Diamon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762" name="Picture 51" descr="Green and Black Diamon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63" name="Picture 52" descr="Green and Black Diamon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64" name="Picture 53" descr="Green and Black Diamon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65" name="Picture 54" descr="Green and Black Diamon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  <p:bldP spid="6" grpId="0" build="p" autoUpdateAnimBg="0"/>
      <p:bldP spid="11" grpId="0" animBg="1"/>
      <p:bldP spid="12" grpId="0" animBg="1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838200" y="609600"/>
            <a:ext cx="5410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20.2.5   </a:t>
            </a:r>
            <a:r>
              <a: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逻辑函数的表示方法</a:t>
            </a: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765175" y="1293813"/>
            <a:ext cx="3159125" cy="1892300"/>
            <a:chOff x="482" y="815"/>
            <a:chExt cx="1990" cy="1192"/>
          </a:xfrm>
        </p:grpSpPr>
        <p:sp>
          <p:nvSpPr>
            <p:cNvPr id="63493" name="Rectangle 5"/>
            <p:cNvSpPr>
              <a:spLocks noChangeArrowheads="1"/>
            </p:cNvSpPr>
            <p:nvPr/>
          </p:nvSpPr>
          <p:spPr bwMode="auto">
            <a:xfrm>
              <a:off x="482" y="1200"/>
              <a:ext cx="1016" cy="327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表示方法</a:t>
              </a:r>
            </a:p>
          </p:txBody>
        </p:sp>
        <p:sp>
          <p:nvSpPr>
            <p:cNvPr id="31752" name="AutoShape 6"/>
            <p:cNvSpPr/>
            <p:nvPr/>
          </p:nvSpPr>
          <p:spPr bwMode="auto">
            <a:xfrm>
              <a:off x="1584" y="912"/>
              <a:ext cx="96" cy="1008"/>
            </a:xfrm>
            <a:prstGeom prst="leftBrace">
              <a:avLst>
                <a:gd name="adj1" fmla="val 87500"/>
                <a:gd name="adj2" fmla="val 50000"/>
              </a:avLst>
            </a:prstGeom>
            <a:noFill/>
            <a:ln w="38100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3495" name="Rectangle 7"/>
            <p:cNvSpPr>
              <a:spLocks noChangeArrowheads="1"/>
            </p:cNvSpPr>
            <p:nvPr/>
          </p:nvSpPr>
          <p:spPr bwMode="auto">
            <a:xfrm>
              <a:off x="1681" y="1104"/>
              <a:ext cx="791" cy="327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逻辑式</a:t>
              </a:r>
            </a:p>
          </p:txBody>
        </p:sp>
        <p:sp>
          <p:nvSpPr>
            <p:cNvPr id="63496" name="Rectangle 8"/>
            <p:cNvSpPr>
              <a:spLocks noChangeArrowheads="1"/>
            </p:cNvSpPr>
            <p:nvPr/>
          </p:nvSpPr>
          <p:spPr bwMode="auto">
            <a:xfrm>
              <a:off x="1655" y="815"/>
              <a:ext cx="798" cy="33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真值表</a:t>
              </a:r>
            </a:p>
          </p:txBody>
        </p:sp>
        <p:sp>
          <p:nvSpPr>
            <p:cNvPr id="63497" name="Rectangle 9"/>
            <p:cNvSpPr>
              <a:spLocks noChangeArrowheads="1"/>
            </p:cNvSpPr>
            <p:nvPr/>
          </p:nvSpPr>
          <p:spPr bwMode="auto">
            <a:xfrm>
              <a:off x="1681" y="1392"/>
              <a:ext cx="791" cy="327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逻辑图</a:t>
              </a:r>
            </a:p>
          </p:txBody>
        </p:sp>
        <p:sp>
          <p:nvSpPr>
            <p:cNvPr id="63498" name="Rectangle 10"/>
            <p:cNvSpPr>
              <a:spLocks noChangeArrowheads="1"/>
            </p:cNvSpPr>
            <p:nvPr/>
          </p:nvSpPr>
          <p:spPr bwMode="auto">
            <a:xfrm>
              <a:off x="1681" y="1680"/>
              <a:ext cx="791" cy="327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卡诺图</a:t>
              </a:r>
            </a:p>
          </p:txBody>
        </p:sp>
      </p:grp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533400" y="3124200"/>
            <a:ext cx="5184775" cy="5191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>
                <a:latin typeface="Times New Roman" panose="02020603050405020304" charset="0"/>
              </a:rPr>
              <a:t>下面举例说明这四种表示方法。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533400" y="3581400"/>
            <a:ext cx="8229600" cy="244157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例：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有一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T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形走廊，在相会处有一路灯，在进入走廊的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A</a:t>
            </a:r>
            <a:r>
              <a:rPr lang="zh-CN" altLang="en-US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、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B</a:t>
            </a:r>
            <a:r>
              <a:rPr lang="zh-CN" altLang="en-US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、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C</a:t>
            </a:r>
            <a:r>
              <a:rPr 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三地各有控制开关，都能独立进行控制。任意闭合一个开关，灯亮；任意闭合两个开关，灯灭；三个开关同时闭合，灯亮。设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A</a:t>
            </a:r>
            <a:r>
              <a:rPr lang="zh-CN" altLang="en-US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、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B</a:t>
            </a:r>
            <a:r>
              <a:rPr lang="zh-CN" altLang="en-US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、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C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代表三个开关（输入变量）；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Y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代表灯（输出变量）。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9" grpId="0" autoUpdateAnimBg="0"/>
      <p:bldP spid="6350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3400" y="1828800"/>
            <a:ext cx="8001000" cy="1501775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1.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掌握基本门电路的逻辑功能、逻辑符号、真值表和逻辑表达式。了解 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TTL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门电路、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CMOS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门电路的特点。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3400" y="3733800"/>
            <a:ext cx="6553200" cy="604838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3.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会分析和设计简单的组合逻辑电路。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33400" y="4267200"/>
            <a:ext cx="8229600" cy="1117600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FontTx/>
              <a:buAutoNum type="arabicPeriod" startAt="4"/>
            </a:pP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理解加法器、编码器、译码器等常用组合逻辑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   电路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的工作原理和功能。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33400" y="5338763"/>
            <a:ext cx="5715000" cy="604837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5.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学会数字集成电路的使用方法。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533400" y="1143000"/>
            <a:ext cx="2224088" cy="676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本章要求：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33400" y="3276600"/>
            <a:ext cx="7950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2.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会用逻辑代数的基本运算法则化简逻辑函数。  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04800" y="533400"/>
            <a:ext cx="83820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/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20</a:t>
            </a:r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组合逻辑电路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autoUpdateAnimBg="0"/>
      <p:bldP spid="4100" grpId="0" autoUpdateAnimBg="0"/>
      <p:bldP spid="4101" grpId="0" autoUpdateAnimBg="0"/>
      <p:bldP spid="410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685800" y="1676400"/>
            <a:ext cx="2860675" cy="519113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6600"/>
                </a:solidFill>
                <a:latin typeface="Times New Roman" panose="02020603050405020304" charset="0"/>
              </a:rPr>
              <a:t> 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1. 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列逻辑状态表</a:t>
            </a:r>
          </a:p>
        </p:txBody>
      </p:sp>
      <p:grpSp>
        <p:nvGrpSpPr>
          <p:cNvPr id="32771" name="Group 3"/>
          <p:cNvGrpSpPr/>
          <p:nvPr/>
        </p:nvGrpSpPr>
        <p:grpSpPr bwMode="auto">
          <a:xfrm>
            <a:off x="914400" y="685800"/>
            <a:ext cx="6934200" cy="976313"/>
            <a:chOff x="576" y="432"/>
            <a:chExt cx="4368" cy="615"/>
          </a:xfrm>
        </p:grpSpPr>
        <p:sp>
          <p:nvSpPr>
            <p:cNvPr id="32794" name="Rectangle 4"/>
            <p:cNvSpPr>
              <a:spLocks noChangeArrowheads="1"/>
            </p:cNvSpPr>
            <p:nvPr/>
          </p:nvSpPr>
          <p:spPr bwMode="auto">
            <a:xfrm>
              <a:off x="576" y="432"/>
              <a:ext cx="436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 b="1">
                  <a:latin typeface="Times New Roman" panose="02020603050405020304" charset="0"/>
                </a:rPr>
                <a:t>设：开关闭合其状态为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charset="0"/>
                </a:rPr>
                <a:t>“</a:t>
              </a: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charset="0"/>
                </a:rPr>
                <a:t>1”</a:t>
              </a:r>
              <a:r>
                <a:rPr lang="zh-CN" altLang="en-US" sz="2800" b="1">
                  <a:latin typeface="Times New Roman" panose="02020603050405020304" charset="0"/>
                </a:rPr>
                <a:t>，断开为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charset="0"/>
                </a:rPr>
                <a:t>“</a:t>
              </a: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charset="0"/>
                </a:rPr>
                <a:t>0”</a:t>
              </a:r>
              <a:endParaRPr lang="en-US" altLang="zh-CN" sz="2800" b="1">
                <a:latin typeface="Times New Roman" panose="02020603050405020304" charset="0"/>
              </a:endParaRPr>
            </a:p>
          </p:txBody>
        </p:sp>
        <p:sp>
          <p:nvSpPr>
            <p:cNvPr id="32795" name="Rectangle 5"/>
            <p:cNvSpPr>
              <a:spLocks noChangeArrowheads="1"/>
            </p:cNvSpPr>
            <p:nvPr/>
          </p:nvSpPr>
          <p:spPr bwMode="auto">
            <a:xfrm>
              <a:off x="1056" y="720"/>
              <a:ext cx="3263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 b="1">
                  <a:latin typeface="Times New Roman" panose="02020603050405020304" charset="0"/>
                </a:rPr>
                <a:t>灯亮状态为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charset="0"/>
                </a:rPr>
                <a:t>“</a:t>
              </a: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charset="0"/>
                </a:rPr>
                <a:t>1”</a:t>
              </a:r>
              <a:r>
                <a:rPr lang="zh-CN" altLang="en-US" sz="2800" b="1">
                  <a:latin typeface="Times New Roman" panose="02020603050405020304" charset="0"/>
                </a:rPr>
                <a:t>，灯灭为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charset="0"/>
                </a:rPr>
                <a:t>“</a:t>
              </a: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charset="0"/>
                </a:rPr>
                <a:t>0”</a:t>
              </a:r>
              <a:endParaRPr lang="en-US" altLang="zh-CN" sz="2800" b="1">
                <a:latin typeface="Times New Roman" panose="02020603050405020304" charset="0"/>
              </a:endParaRPr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914400" y="2209800"/>
            <a:ext cx="3657600" cy="2743200"/>
            <a:chOff x="576" y="1632"/>
            <a:chExt cx="2304" cy="1728"/>
          </a:xfrm>
        </p:grpSpPr>
        <p:sp>
          <p:nvSpPr>
            <p:cNvPr id="32792" name="AutoShape 7"/>
            <p:cNvSpPr>
              <a:spLocks noChangeArrowheads="1"/>
            </p:cNvSpPr>
            <p:nvPr/>
          </p:nvSpPr>
          <p:spPr bwMode="auto">
            <a:xfrm>
              <a:off x="576" y="1632"/>
              <a:ext cx="2304" cy="1728"/>
            </a:xfrm>
            <a:prstGeom prst="verticalScroll">
              <a:avLst>
                <a:gd name="adj" fmla="val 12500"/>
              </a:avLst>
            </a:prstGeom>
            <a:solidFill>
              <a:srgbClr val="FFFF99"/>
            </a:solidFill>
            <a:ln w="28575">
              <a:solidFill>
                <a:srgbClr val="CC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4520" name="Rectangle 8"/>
            <p:cNvSpPr>
              <a:spLocks noChangeArrowheads="1"/>
            </p:cNvSpPr>
            <p:nvPr/>
          </p:nvSpPr>
          <p:spPr bwMode="auto">
            <a:xfrm>
              <a:off x="864" y="1824"/>
              <a:ext cx="1824" cy="1403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用输入、输出变量的逻辑状态（“</a:t>
              </a: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1”</a:t>
              </a: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或“</a:t>
              </a: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0”</a:t>
              </a: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）以表格形式来表示逻辑函数。</a:t>
              </a:r>
            </a:p>
          </p:txBody>
        </p:sp>
      </p:grpSp>
      <p:grpSp>
        <p:nvGrpSpPr>
          <p:cNvPr id="4" name="Group 9"/>
          <p:cNvGrpSpPr/>
          <p:nvPr/>
        </p:nvGrpSpPr>
        <p:grpSpPr bwMode="auto">
          <a:xfrm>
            <a:off x="762000" y="5029200"/>
            <a:ext cx="4457700" cy="1128713"/>
            <a:chOff x="480" y="3168"/>
            <a:chExt cx="2808" cy="711"/>
          </a:xfrm>
        </p:grpSpPr>
        <p:sp>
          <p:nvSpPr>
            <p:cNvPr id="64522" name="Rectangle 10"/>
            <p:cNvSpPr>
              <a:spLocks noChangeArrowheads="1"/>
            </p:cNvSpPr>
            <p:nvPr/>
          </p:nvSpPr>
          <p:spPr bwMode="auto">
            <a:xfrm>
              <a:off x="480" y="3168"/>
              <a:ext cx="2808" cy="327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三输入变量有八种组合状态</a:t>
              </a:r>
            </a:p>
          </p:txBody>
        </p:sp>
        <p:sp>
          <p:nvSpPr>
            <p:cNvPr id="64523" name="Rectangle 11"/>
            <p:cNvSpPr>
              <a:spLocks noChangeArrowheads="1"/>
            </p:cNvSpPr>
            <p:nvPr/>
          </p:nvSpPr>
          <p:spPr bwMode="auto">
            <a:xfrm>
              <a:off x="540" y="3552"/>
              <a:ext cx="2688" cy="327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 i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n</a:t>
              </a: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输入变量有</a:t>
              </a:r>
              <a:r>
                <a:rPr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2</a:t>
              </a:r>
              <a:r>
                <a:rPr lang="en-US" altLang="zh-CN" sz="2800" b="1" i="1" baseline="30000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n</a:t>
              </a: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种组合状态</a:t>
              </a:r>
            </a:p>
          </p:txBody>
        </p:sp>
      </p:grpSp>
      <p:grpSp>
        <p:nvGrpSpPr>
          <p:cNvPr id="5" name="Group 12"/>
          <p:cNvGrpSpPr/>
          <p:nvPr/>
        </p:nvGrpSpPr>
        <p:grpSpPr bwMode="auto">
          <a:xfrm>
            <a:off x="4800600" y="1752600"/>
            <a:ext cx="3124200" cy="3690938"/>
            <a:chOff x="3024" y="1104"/>
            <a:chExt cx="1968" cy="2325"/>
          </a:xfrm>
        </p:grpSpPr>
        <p:grpSp>
          <p:nvGrpSpPr>
            <p:cNvPr id="32775" name="Group 13"/>
            <p:cNvGrpSpPr/>
            <p:nvPr/>
          </p:nvGrpSpPr>
          <p:grpSpPr bwMode="auto">
            <a:xfrm>
              <a:off x="3024" y="1104"/>
              <a:ext cx="1968" cy="2325"/>
              <a:chOff x="3024" y="1104"/>
              <a:chExt cx="1968" cy="2325"/>
            </a:xfrm>
          </p:grpSpPr>
          <p:sp>
            <p:nvSpPr>
              <p:cNvPr id="32777" name="Rectangle 14"/>
              <p:cNvSpPr>
                <a:spLocks noChangeArrowheads="1"/>
              </p:cNvSpPr>
              <p:nvPr/>
            </p:nvSpPr>
            <p:spPr bwMode="auto">
              <a:xfrm>
                <a:off x="3024" y="1422"/>
                <a:ext cx="1852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charset="0"/>
                  </a:rPr>
                  <a:t>      </a:t>
                </a:r>
                <a:r>
                  <a:rPr lang="en-US" altLang="zh-CN" sz="2800" b="1">
                    <a:solidFill>
                      <a:srgbClr val="333300"/>
                    </a:solidFill>
                    <a:latin typeface="Times New Roman" panose="02020603050405020304" charset="0"/>
                  </a:rPr>
                  <a:t>0     0    0        </a:t>
                </a:r>
                <a:r>
                  <a:rPr lang="en-US" altLang="zh-CN" sz="2800" b="1">
                    <a:latin typeface="Times New Roman" panose="02020603050405020304" charset="0"/>
                  </a:rPr>
                  <a:t>0</a:t>
                </a:r>
              </a:p>
            </p:txBody>
          </p:sp>
          <p:grpSp>
            <p:nvGrpSpPr>
              <p:cNvPr id="32778" name="Group 15"/>
              <p:cNvGrpSpPr/>
              <p:nvPr/>
            </p:nvGrpSpPr>
            <p:grpSpPr bwMode="auto">
              <a:xfrm>
                <a:off x="3216" y="1104"/>
                <a:ext cx="1776" cy="2325"/>
                <a:chOff x="3216" y="1104"/>
                <a:chExt cx="1776" cy="2325"/>
              </a:xfrm>
            </p:grpSpPr>
            <p:sp>
              <p:nvSpPr>
                <p:cNvPr id="32779" name="Line 16"/>
                <p:cNvSpPr>
                  <a:spLocks noChangeShapeType="1"/>
                </p:cNvSpPr>
                <p:nvPr/>
              </p:nvSpPr>
              <p:spPr bwMode="auto">
                <a:xfrm>
                  <a:off x="3360" y="1104"/>
                  <a:ext cx="163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32780" name="Line 17"/>
                <p:cNvSpPr>
                  <a:spLocks noChangeShapeType="1"/>
                </p:cNvSpPr>
                <p:nvPr/>
              </p:nvSpPr>
              <p:spPr bwMode="auto">
                <a:xfrm>
                  <a:off x="3360" y="1392"/>
                  <a:ext cx="163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32781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4512" y="1104"/>
                  <a:ext cx="0" cy="225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4531" name="Rectangle 19"/>
                <p:cNvSpPr>
                  <a:spLocks noChangeArrowheads="1"/>
                </p:cNvSpPr>
                <p:nvPr/>
              </p:nvSpPr>
              <p:spPr bwMode="auto">
                <a:xfrm>
                  <a:off x="3216" y="1104"/>
                  <a:ext cx="1708" cy="327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   </a:t>
                  </a:r>
                  <a:r>
                    <a:rPr lang="en-US" altLang="zh-CN" sz="2800" b="1" i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A</a:t>
                  </a:r>
                  <a:r>
                    <a:rPr lang="en-US" altLang="zh-CN" sz="2800" b="1" i="1">
                      <a:latin typeface="Times New Roman" panose="02020603050405020304" charset="0"/>
                    </a:rPr>
                    <a:t> 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   </a:t>
                  </a:r>
                  <a:r>
                    <a:rPr lang="en-US" altLang="zh-CN" sz="2800" b="1" i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B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   </a:t>
                  </a:r>
                  <a:r>
                    <a:rPr lang="en-US" altLang="zh-CN" sz="2800" b="1" i="1">
                      <a:latin typeface="Times New Roman" panose="02020603050405020304" charset="0"/>
                    </a:rPr>
                    <a:t>C</a:t>
                  </a: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        </a:t>
                  </a:r>
                  <a:r>
                    <a:rPr lang="en-US" altLang="zh-CN" sz="2800" b="1" i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Y</a:t>
                  </a:r>
                  <a:endParaRPr lang="en-US" altLang="zh-CN" sz="2800" b="1" i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endParaRPr>
                </a:p>
              </p:txBody>
            </p:sp>
            <p:sp>
              <p:nvSpPr>
                <p:cNvPr id="32783" name="Rectangle 20"/>
                <p:cNvSpPr>
                  <a:spLocks noChangeArrowheads="1"/>
                </p:cNvSpPr>
                <p:nvPr/>
              </p:nvSpPr>
              <p:spPr bwMode="auto">
                <a:xfrm>
                  <a:off x="3360" y="166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0     0    1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sz="2800" b="1">
                    <a:solidFill>
                      <a:schemeClr val="bg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2784" name="Rectangle 21"/>
                <p:cNvSpPr>
                  <a:spLocks noChangeArrowheads="1"/>
                </p:cNvSpPr>
                <p:nvPr/>
              </p:nvSpPr>
              <p:spPr bwMode="auto">
                <a:xfrm>
                  <a:off x="3360" y="190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0     1    0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sz="2800" b="1">
                    <a:solidFill>
                      <a:srgbClr val="FFFF00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2785" name="Rectangle 22"/>
                <p:cNvSpPr>
                  <a:spLocks noChangeArrowheads="1"/>
                </p:cNvSpPr>
                <p:nvPr/>
              </p:nvSpPr>
              <p:spPr bwMode="auto">
                <a:xfrm>
                  <a:off x="3360" y="214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0     1    1        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0</a:t>
                  </a:r>
                  <a:endParaRPr lang="en-US" altLang="zh-CN" sz="2800" b="1">
                    <a:solidFill>
                      <a:srgbClr val="006600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2786" name="Rectangle 23"/>
                <p:cNvSpPr>
                  <a:spLocks noChangeArrowheads="1"/>
                </p:cNvSpPr>
                <p:nvPr/>
              </p:nvSpPr>
              <p:spPr bwMode="auto">
                <a:xfrm>
                  <a:off x="3360" y="238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1     0    0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sz="2800" b="1">
                    <a:solidFill>
                      <a:schemeClr val="bg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2787" name="Rectangle 24"/>
                <p:cNvSpPr>
                  <a:spLocks noChangeArrowheads="1"/>
                </p:cNvSpPr>
                <p:nvPr/>
              </p:nvSpPr>
              <p:spPr bwMode="auto">
                <a:xfrm>
                  <a:off x="3360" y="262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1     0    1        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0</a:t>
                  </a:r>
                  <a:endParaRPr lang="en-US" altLang="zh-CN" sz="2800" b="1">
                    <a:solidFill>
                      <a:srgbClr val="006600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2788" name="Rectangle 25"/>
                <p:cNvSpPr>
                  <a:spLocks noChangeArrowheads="1"/>
                </p:cNvSpPr>
                <p:nvPr/>
              </p:nvSpPr>
              <p:spPr bwMode="auto">
                <a:xfrm>
                  <a:off x="3360" y="286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1     1    0        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0</a:t>
                  </a:r>
                </a:p>
              </p:txBody>
            </p:sp>
            <p:sp>
              <p:nvSpPr>
                <p:cNvPr id="32789" name="Rectangle 26"/>
                <p:cNvSpPr>
                  <a:spLocks noChangeArrowheads="1"/>
                </p:cNvSpPr>
                <p:nvPr/>
              </p:nvSpPr>
              <p:spPr bwMode="auto">
                <a:xfrm>
                  <a:off x="3360" y="310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1     1    1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sz="2800" b="1">
                    <a:solidFill>
                      <a:srgbClr val="333300"/>
                    </a:solidFill>
                    <a:latin typeface="Times New Roman" panose="02020603050405020304" charset="0"/>
                  </a:endParaRPr>
                </a:p>
              </p:txBody>
            </p:sp>
          </p:grpSp>
        </p:grpSp>
        <p:sp>
          <p:nvSpPr>
            <p:cNvPr id="32776" name="Line 27"/>
            <p:cNvSpPr>
              <a:spLocks noChangeShapeType="1"/>
            </p:cNvSpPr>
            <p:nvPr/>
          </p:nvSpPr>
          <p:spPr bwMode="auto">
            <a:xfrm>
              <a:off x="3384" y="3382"/>
              <a:ext cx="15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533400" y="457200"/>
            <a:ext cx="1828800" cy="519113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2.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逻辑式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685800" y="2438400"/>
            <a:ext cx="4838700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3300"/>
                </a:solidFill>
                <a:latin typeface="Times New Roman" panose="02020603050405020304" charset="0"/>
              </a:rPr>
              <a:t>取 </a:t>
            </a:r>
            <a:r>
              <a:rPr lang="en-US" altLang="zh-CN" sz="2800" b="1" i="1">
                <a:solidFill>
                  <a:srgbClr val="333300"/>
                </a:solidFill>
                <a:latin typeface="Times New Roman" panose="02020603050405020304" charset="0"/>
              </a:rPr>
              <a:t>Y</a:t>
            </a:r>
            <a:r>
              <a:rPr lang="en-US" altLang="zh-CN" sz="2800" b="1">
                <a:solidFill>
                  <a:srgbClr val="333300"/>
                </a:solidFill>
                <a:latin typeface="Times New Roman" panose="02020603050405020304" charset="0"/>
              </a:rPr>
              <a:t>=“1”( </a:t>
            </a:r>
            <a:r>
              <a:rPr lang="zh-CN" altLang="en-US" sz="2800" b="1">
                <a:solidFill>
                  <a:srgbClr val="333300"/>
                </a:solidFill>
                <a:latin typeface="Times New Roman" panose="02020603050405020304" charset="0"/>
              </a:rPr>
              <a:t>或</a:t>
            </a:r>
            <a:r>
              <a:rPr lang="en-US" altLang="zh-CN" sz="2800" b="1" i="1">
                <a:solidFill>
                  <a:srgbClr val="333300"/>
                </a:solidFill>
                <a:latin typeface="Times New Roman" panose="02020603050405020304" charset="0"/>
              </a:rPr>
              <a:t>Y</a:t>
            </a:r>
            <a:r>
              <a:rPr lang="en-US" altLang="zh-CN" sz="2800" b="1">
                <a:solidFill>
                  <a:srgbClr val="333300"/>
                </a:solidFill>
                <a:latin typeface="Times New Roman" panose="02020603050405020304" charset="0"/>
              </a:rPr>
              <a:t>=“0” ) </a:t>
            </a:r>
            <a:r>
              <a:rPr lang="zh-CN" altLang="en-US" sz="2800" b="1">
                <a:solidFill>
                  <a:srgbClr val="333300"/>
                </a:solidFill>
                <a:latin typeface="Times New Roman" panose="02020603050405020304" charset="0"/>
              </a:rPr>
              <a:t>列逻辑式</a:t>
            </a:r>
            <a:endParaRPr lang="zh-CN" altLang="en-US" sz="2800" b="1">
              <a:solidFill>
                <a:schemeClr val="bg1"/>
              </a:solidFill>
              <a:latin typeface="Times New Roman" panose="02020603050405020304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838200" y="2895600"/>
            <a:ext cx="2144713" cy="519113"/>
            <a:chOff x="528" y="1950"/>
            <a:chExt cx="1351" cy="327"/>
          </a:xfrm>
        </p:grpSpPr>
        <p:sp>
          <p:nvSpPr>
            <p:cNvPr id="33822" name="Rectangle 5"/>
            <p:cNvSpPr>
              <a:spLocks noChangeArrowheads="1"/>
            </p:cNvSpPr>
            <p:nvPr/>
          </p:nvSpPr>
          <p:spPr bwMode="auto">
            <a:xfrm>
              <a:off x="768" y="1950"/>
              <a:ext cx="1111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333300"/>
                  </a:solidFill>
                  <a:latin typeface="Times New Roman" panose="02020603050405020304" charset="0"/>
                </a:rPr>
                <a:t>取 </a:t>
              </a:r>
              <a:r>
                <a:rPr lang="en-US" altLang="zh-CN" sz="2800" b="1" i="1">
                  <a:solidFill>
                    <a:srgbClr val="333300"/>
                  </a:solidFill>
                  <a:latin typeface="Times New Roman" panose="02020603050405020304" charset="0"/>
                </a:rPr>
                <a:t>Y</a:t>
              </a:r>
              <a:r>
                <a:rPr lang="en-US" altLang="zh-CN" sz="2800" b="1">
                  <a:solidFill>
                    <a:srgbClr val="333300"/>
                  </a:solidFill>
                  <a:latin typeface="Times New Roman" panose="02020603050405020304" charset="0"/>
                </a:rPr>
                <a:t> = “1”</a:t>
              </a:r>
            </a:p>
          </p:txBody>
        </p:sp>
        <p:sp>
          <p:nvSpPr>
            <p:cNvPr id="65542" name="AutoShape 6"/>
            <p:cNvSpPr>
              <a:spLocks noChangeArrowheads="1"/>
            </p:cNvSpPr>
            <p:nvPr/>
          </p:nvSpPr>
          <p:spPr bwMode="auto">
            <a:xfrm>
              <a:off x="528" y="1968"/>
              <a:ext cx="240" cy="288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685800" y="838200"/>
            <a:ext cx="7924800" cy="1031875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   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用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“与”“或”“非”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等运算来表达逻辑函数的表达式。</a:t>
            </a:r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538163" y="1828800"/>
            <a:ext cx="4529137" cy="5191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006600"/>
                </a:solidFill>
                <a:latin typeface="Times New Roman" panose="02020603050405020304" charset="0"/>
              </a:rPr>
              <a:t>(1)</a:t>
            </a:r>
            <a:r>
              <a:rPr lang="zh-CN" altLang="en-US" sz="2800" b="1">
                <a:solidFill>
                  <a:srgbClr val="006600"/>
                </a:solidFill>
                <a:latin typeface="Times New Roman" panose="02020603050405020304" charset="0"/>
              </a:rPr>
              <a:t>由逻辑状态表写出逻辑式</a:t>
            </a:r>
          </a:p>
        </p:txBody>
      </p:sp>
      <p:grpSp>
        <p:nvGrpSpPr>
          <p:cNvPr id="3" name="Group 9"/>
          <p:cNvGrpSpPr/>
          <p:nvPr/>
        </p:nvGrpSpPr>
        <p:grpSpPr bwMode="auto">
          <a:xfrm>
            <a:off x="609600" y="4343400"/>
            <a:ext cx="4953000" cy="1971675"/>
            <a:chOff x="384" y="2640"/>
            <a:chExt cx="3120" cy="1242"/>
          </a:xfrm>
        </p:grpSpPr>
        <p:sp>
          <p:nvSpPr>
            <p:cNvPr id="65546" name="Rectangle 10"/>
            <p:cNvSpPr>
              <a:spLocks noChangeArrowheads="1"/>
            </p:cNvSpPr>
            <p:nvPr/>
          </p:nvSpPr>
          <p:spPr bwMode="auto">
            <a:xfrm>
              <a:off x="384" y="2640"/>
              <a:ext cx="3120" cy="1242"/>
            </a:xfrm>
            <a:prstGeom prst="rect">
              <a:avLst/>
            </a:prstGeom>
            <a:noFill/>
            <a:ln w="38100" cap="sq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</a:pPr>
              <a:r>
                <a:rPr lang="zh-CN" altLang="en-US" sz="2800" b="1">
                  <a:latin typeface="Times New Roman" panose="02020603050405020304" charset="0"/>
                </a:rPr>
                <a:t>对应于</a:t>
              </a:r>
              <a:r>
                <a:rPr lang="en-US" altLang="zh-CN" sz="2800" b="1" i="1">
                  <a:solidFill>
                    <a:srgbClr val="CC0000"/>
                  </a:solidFill>
                  <a:latin typeface="Times New Roman" panose="02020603050405020304" charset="0"/>
                </a:rPr>
                <a:t>Y</a:t>
              </a: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charset="0"/>
                </a:rPr>
                <a:t>=1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charset="0"/>
                </a:rPr>
                <a:t>，</a:t>
              </a: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若输入变量为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“</a:t>
              </a: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1”</a:t>
              </a: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，则取输入变量本身</a:t>
              </a: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(</a:t>
              </a: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如 </a:t>
              </a:r>
              <a:r>
                <a:rPr lang="en-US" altLang="zh-CN" sz="28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A </a:t>
              </a: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)</a:t>
              </a: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；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若输入变量为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“</a:t>
              </a: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0”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则取其反变量</a:t>
              </a: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(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如 </a:t>
              </a:r>
              <a:r>
                <a:rPr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A</a:t>
              </a: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 )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。</a:t>
              </a:r>
            </a:p>
          </p:txBody>
        </p:sp>
        <p:sp>
          <p:nvSpPr>
            <p:cNvPr id="33821" name="Line 11"/>
            <p:cNvSpPr>
              <a:spLocks noChangeShapeType="1"/>
            </p:cNvSpPr>
            <p:nvPr/>
          </p:nvSpPr>
          <p:spPr bwMode="auto">
            <a:xfrm>
              <a:off x="1511" y="3606"/>
              <a:ext cx="144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5791200" y="3124200"/>
            <a:ext cx="1371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grpSp>
        <p:nvGrpSpPr>
          <p:cNvPr id="4" name="Group 13"/>
          <p:cNvGrpSpPr/>
          <p:nvPr/>
        </p:nvGrpSpPr>
        <p:grpSpPr bwMode="auto">
          <a:xfrm>
            <a:off x="1028700" y="3429000"/>
            <a:ext cx="4000500" cy="946150"/>
            <a:chOff x="912" y="2160"/>
            <a:chExt cx="2256" cy="596"/>
          </a:xfrm>
        </p:grpSpPr>
        <p:sp>
          <p:nvSpPr>
            <p:cNvPr id="33818" name="AutoShape 14"/>
            <p:cNvSpPr>
              <a:spLocks noChangeArrowheads="1"/>
            </p:cNvSpPr>
            <p:nvPr/>
          </p:nvSpPr>
          <p:spPr bwMode="auto">
            <a:xfrm>
              <a:off x="1008" y="2160"/>
              <a:ext cx="2112" cy="576"/>
            </a:xfrm>
            <a:prstGeom prst="wedgeRoundRectCallout">
              <a:avLst>
                <a:gd name="adj1" fmla="val 75333"/>
                <a:gd name="adj2" fmla="val -81426"/>
                <a:gd name="adj3" fmla="val 16667"/>
              </a:avLst>
            </a:prstGeom>
            <a:solidFill>
              <a:srgbClr val="FFFFCC"/>
            </a:solidFill>
            <a:ln w="28575">
              <a:solidFill>
                <a:srgbClr val="FF3300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endParaRPr lang="zh-CN" sz="2800" b="1">
                <a:latin typeface="Times New Roman" panose="02020603050405020304" charset="0"/>
              </a:endParaRPr>
            </a:p>
          </p:txBody>
        </p:sp>
        <p:sp>
          <p:nvSpPr>
            <p:cNvPr id="33819" name="Rectangle 15"/>
            <p:cNvSpPr>
              <a:spLocks noChangeArrowheads="1"/>
            </p:cNvSpPr>
            <p:nvPr/>
          </p:nvSpPr>
          <p:spPr bwMode="auto">
            <a:xfrm>
              <a:off x="912" y="2160"/>
              <a:ext cx="2256" cy="596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charset="0"/>
                </a:rPr>
                <a:t>一种组合中，输入变量之间是“与”关系，</a:t>
              </a:r>
              <a:endParaRPr lang="zh-CN" altLang="en-US" sz="2800" b="1">
                <a:latin typeface="Times New Roman" panose="02020603050405020304" charset="0"/>
              </a:endParaRPr>
            </a:p>
          </p:txBody>
        </p:sp>
      </p:grpSp>
      <p:grpSp>
        <p:nvGrpSpPr>
          <p:cNvPr id="5" name="Group 16"/>
          <p:cNvGrpSpPr/>
          <p:nvPr/>
        </p:nvGrpSpPr>
        <p:grpSpPr bwMode="auto">
          <a:xfrm>
            <a:off x="5105400" y="1752600"/>
            <a:ext cx="3124200" cy="3690938"/>
            <a:chOff x="3024" y="1104"/>
            <a:chExt cx="1968" cy="2325"/>
          </a:xfrm>
        </p:grpSpPr>
        <p:grpSp>
          <p:nvGrpSpPr>
            <p:cNvPr id="33803" name="Group 17"/>
            <p:cNvGrpSpPr/>
            <p:nvPr/>
          </p:nvGrpSpPr>
          <p:grpSpPr bwMode="auto">
            <a:xfrm>
              <a:off x="3024" y="1104"/>
              <a:ext cx="1968" cy="2325"/>
              <a:chOff x="3024" y="1104"/>
              <a:chExt cx="1968" cy="2325"/>
            </a:xfrm>
          </p:grpSpPr>
          <p:sp>
            <p:nvSpPr>
              <p:cNvPr id="33805" name="Rectangle 18"/>
              <p:cNvSpPr>
                <a:spLocks noChangeArrowheads="1"/>
              </p:cNvSpPr>
              <p:nvPr/>
            </p:nvSpPr>
            <p:spPr bwMode="auto">
              <a:xfrm>
                <a:off x="3024" y="1422"/>
                <a:ext cx="1852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charset="0"/>
                  </a:rPr>
                  <a:t>      </a:t>
                </a:r>
                <a:r>
                  <a:rPr lang="en-US" altLang="zh-CN" sz="2800" b="1">
                    <a:solidFill>
                      <a:srgbClr val="333300"/>
                    </a:solidFill>
                    <a:latin typeface="Times New Roman" panose="02020603050405020304" charset="0"/>
                  </a:rPr>
                  <a:t>0     0    0        </a:t>
                </a:r>
                <a:r>
                  <a:rPr lang="en-US" altLang="zh-CN" sz="2800" b="1">
                    <a:latin typeface="Times New Roman" panose="02020603050405020304" charset="0"/>
                  </a:rPr>
                  <a:t>0</a:t>
                </a:r>
              </a:p>
            </p:txBody>
          </p:sp>
          <p:grpSp>
            <p:nvGrpSpPr>
              <p:cNvPr id="33806" name="Group 19"/>
              <p:cNvGrpSpPr/>
              <p:nvPr/>
            </p:nvGrpSpPr>
            <p:grpSpPr bwMode="auto">
              <a:xfrm>
                <a:off x="3216" y="1104"/>
                <a:ext cx="1776" cy="2325"/>
                <a:chOff x="3216" y="1104"/>
                <a:chExt cx="1776" cy="2325"/>
              </a:xfrm>
            </p:grpSpPr>
            <p:sp>
              <p:nvSpPr>
                <p:cNvPr id="33807" name="Line 20"/>
                <p:cNvSpPr>
                  <a:spLocks noChangeShapeType="1"/>
                </p:cNvSpPr>
                <p:nvPr/>
              </p:nvSpPr>
              <p:spPr bwMode="auto">
                <a:xfrm>
                  <a:off x="3360" y="1104"/>
                  <a:ext cx="163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33808" name="Line 21"/>
                <p:cNvSpPr>
                  <a:spLocks noChangeShapeType="1"/>
                </p:cNvSpPr>
                <p:nvPr/>
              </p:nvSpPr>
              <p:spPr bwMode="auto">
                <a:xfrm>
                  <a:off x="3360" y="1392"/>
                  <a:ext cx="163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33809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4512" y="1104"/>
                  <a:ext cx="0" cy="225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5559" name="Rectangle 23"/>
                <p:cNvSpPr>
                  <a:spLocks noChangeArrowheads="1"/>
                </p:cNvSpPr>
                <p:nvPr/>
              </p:nvSpPr>
              <p:spPr bwMode="auto">
                <a:xfrm>
                  <a:off x="3216" y="1104"/>
                  <a:ext cx="1708" cy="327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   </a:t>
                  </a:r>
                  <a:r>
                    <a:rPr lang="en-US" altLang="zh-CN" sz="2800" b="1" i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A</a:t>
                  </a:r>
                  <a:r>
                    <a:rPr lang="en-US" altLang="zh-CN" sz="2800" b="1" i="1">
                      <a:latin typeface="Times New Roman" panose="02020603050405020304" charset="0"/>
                    </a:rPr>
                    <a:t> 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   </a:t>
                  </a:r>
                  <a:r>
                    <a:rPr lang="en-US" altLang="zh-CN" sz="2800" b="1" i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B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   </a:t>
                  </a:r>
                  <a:r>
                    <a:rPr lang="en-US" altLang="zh-CN" sz="2800" b="1" i="1">
                      <a:latin typeface="Times New Roman" panose="02020603050405020304" charset="0"/>
                    </a:rPr>
                    <a:t>C</a:t>
                  </a: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        </a:t>
                  </a:r>
                  <a:r>
                    <a:rPr lang="en-US" altLang="zh-CN" sz="2800" b="1" i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Y</a:t>
                  </a:r>
                  <a:endParaRPr lang="en-US" altLang="zh-CN" sz="2800" b="1" i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endParaRPr>
                </a:p>
              </p:txBody>
            </p:sp>
            <p:sp>
              <p:nvSpPr>
                <p:cNvPr id="33811" name="Rectangle 24"/>
                <p:cNvSpPr>
                  <a:spLocks noChangeArrowheads="1"/>
                </p:cNvSpPr>
                <p:nvPr/>
              </p:nvSpPr>
              <p:spPr bwMode="auto">
                <a:xfrm>
                  <a:off x="3360" y="166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0     0    1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sz="2800" b="1">
                    <a:solidFill>
                      <a:schemeClr val="bg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3812" name="Rectangle 25"/>
                <p:cNvSpPr>
                  <a:spLocks noChangeArrowheads="1"/>
                </p:cNvSpPr>
                <p:nvPr/>
              </p:nvSpPr>
              <p:spPr bwMode="auto">
                <a:xfrm>
                  <a:off x="3360" y="190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0     1    0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sz="2800" b="1">
                    <a:solidFill>
                      <a:srgbClr val="FFFF00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3813" name="Rectangle 26"/>
                <p:cNvSpPr>
                  <a:spLocks noChangeArrowheads="1"/>
                </p:cNvSpPr>
                <p:nvPr/>
              </p:nvSpPr>
              <p:spPr bwMode="auto">
                <a:xfrm>
                  <a:off x="3360" y="214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0     1    1        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0</a:t>
                  </a:r>
                  <a:endParaRPr lang="en-US" altLang="zh-CN" sz="2800" b="1">
                    <a:solidFill>
                      <a:srgbClr val="006600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3814" name="Rectangle 27"/>
                <p:cNvSpPr>
                  <a:spLocks noChangeArrowheads="1"/>
                </p:cNvSpPr>
                <p:nvPr/>
              </p:nvSpPr>
              <p:spPr bwMode="auto">
                <a:xfrm>
                  <a:off x="3360" y="238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1     0    0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sz="2800" b="1">
                    <a:solidFill>
                      <a:schemeClr val="bg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3815" name="Rectangle 28"/>
                <p:cNvSpPr>
                  <a:spLocks noChangeArrowheads="1"/>
                </p:cNvSpPr>
                <p:nvPr/>
              </p:nvSpPr>
              <p:spPr bwMode="auto">
                <a:xfrm>
                  <a:off x="3360" y="262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1     0    1        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0</a:t>
                  </a:r>
                  <a:endParaRPr lang="en-US" altLang="zh-CN" sz="2800" b="1">
                    <a:solidFill>
                      <a:srgbClr val="006600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3816" name="Rectangle 29"/>
                <p:cNvSpPr>
                  <a:spLocks noChangeArrowheads="1"/>
                </p:cNvSpPr>
                <p:nvPr/>
              </p:nvSpPr>
              <p:spPr bwMode="auto">
                <a:xfrm>
                  <a:off x="3360" y="286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1     1    0        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0</a:t>
                  </a:r>
                </a:p>
              </p:txBody>
            </p:sp>
            <p:sp>
              <p:nvSpPr>
                <p:cNvPr id="33817" name="Rectangle 30"/>
                <p:cNvSpPr>
                  <a:spLocks noChangeArrowheads="1"/>
                </p:cNvSpPr>
                <p:nvPr/>
              </p:nvSpPr>
              <p:spPr bwMode="auto">
                <a:xfrm>
                  <a:off x="3360" y="310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1     1    1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sz="2800" b="1">
                    <a:solidFill>
                      <a:srgbClr val="333300"/>
                    </a:solidFill>
                    <a:latin typeface="Times New Roman" panose="02020603050405020304" charset="0"/>
                  </a:endParaRPr>
                </a:p>
              </p:txBody>
            </p:sp>
          </p:grpSp>
        </p:grpSp>
        <p:sp>
          <p:nvSpPr>
            <p:cNvPr id="33804" name="Line 31"/>
            <p:cNvSpPr>
              <a:spLocks noChangeShapeType="1"/>
            </p:cNvSpPr>
            <p:nvPr/>
          </p:nvSpPr>
          <p:spPr bwMode="auto">
            <a:xfrm>
              <a:off x="3384" y="3382"/>
              <a:ext cx="15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utoUpdateAnimBg="0"/>
      <p:bldP spid="65544" grpId="0" autoUpdateAnimBg="0"/>
      <p:bldP spid="655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/>
          <p:cNvSpPr>
            <a:spLocks noChangeArrowheads="1"/>
          </p:cNvSpPr>
          <p:nvPr/>
        </p:nvSpPr>
        <p:spPr bwMode="auto">
          <a:xfrm>
            <a:off x="6248400" y="3276600"/>
            <a:ext cx="2057400" cy="1143000"/>
          </a:xfrm>
          <a:prstGeom prst="wedgeRoundRectCallout">
            <a:avLst>
              <a:gd name="adj1" fmla="val -72222"/>
              <a:gd name="adj2" fmla="val -41389"/>
              <a:gd name="adj3" fmla="val 16667"/>
            </a:avLst>
          </a:prstGeom>
          <a:solidFill>
            <a:srgbClr val="FFFFCC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</a:rPr>
              <a:t>各组合之间</a:t>
            </a:r>
          </a:p>
          <a:p>
            <a:pPr algn="ctr">
              <a:spcBef>
                <a:spcPct val="10000"/>
              </a:spcBef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</a:rPr>
              <a:t>是“或”关系</a:t>
            </a: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939800" y="990600"/>
          <a:ext cx="5741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3" name="公式" r:id="rId5" imgW="2717800" imgH="152400" progId="Equation.3">
                  <p:embed/>
                </p:oleObj>
              </mc:Choice>
              <mc:Fallback>
                <p:oleObj name="公式" r:id="rId5" imgW="2717800" imgH="152400" progId="Equation.3">
                  <p:embed/>
                  <p:pic>
                    <p:nvPicPr>
                      <p:cNvPr id="0" name="图片 225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990600"/>
                        <a:ext cx="57419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838200" y="457200"/>
            <a:ext cx="1828800" cy="519113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2.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逻辑式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5181600" y="2590800"/>
            <a:ext cx="685800" cy="2590800"/>
            <a:chOff x="2496" y="1344"/>
            <a:chExt cx="432" cy="1632"/>
          </a:xfrm>
        </p:grpSpPr>
        <p:sp>
          <p:nvSpPr>
            <p:cNvPr id="34839" name="AutoShape 6"/>
            <p:cNvSpPr/>
            <p:nvPr/>
          </p:nvSpPr>
          <p:spPr bwMode="auto">
            <a:xfrm>
              <a:off x="2784" y="1344"/>
              <a:ext cx="144" cy="1632"/>
            </a:xfrm>
            <a:prstGeom prst="leftBrace">
              <a:avLst>
                <a:gd name="adj1" fmla="val 94444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4840" name="Line 7"/>
            <p:cNvSpPr>
              <a:spLocks noChangeShapeType="1"/>
            </p:cNvSpPr>
            <p:nvPr/>
          </p:nvSpPr>
          <p:spPr bwMode="auto">
            <a:xfrm>
              <a:off x="2496" y="1440"/>
              <a:ext cx="24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4841" name="Line 8"/>
            <p:cNvSpPr>
              <a:spLocks noChangeShapeType="1"/>
            </p:cNvSpPr>
            <p:nvPr/>
          </p:nvSpPr>
          <p:spPr bwMode="auto">
            <a:xfrm>
              <a:off x="2496" y="1680"/>
              <a:ext cx="24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4842" name="Line 9"/>
            <p:cNvSpPr>
              <a:spLocks noChangeShapeType="1"/>
            </p:cNvSpPr>
            <p:nvPr/>
          </p:nvSpPr>
          <p:spPr bwMode="auto">
            <a:xfrm>
              <a:off x="2496" y="2160"/>
              <a:ext cx="24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4843" name="Line 10"/>
            <p:cNvSpPr>
              <a:spLocks noChangeShapeType="1"/>
            </p:cNvSpPr>
            <p:nvPr/>
          </p:nvSpPr>
          <p:spPr bwMode="auto">
            <a:xfrm>
              <a:off x="2496" y="2880"/>
              <a:ext cx="24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914400" y="5408613"/>
            <a:ext cx="5791200" cy="565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反之，也可由逻辑式列出真值表。</a:t>
            </a:r>
          </a:p>
        </p:txBody>
      </p:sp>
      <p:grpSp>
        <p:nvGrpSpPr>
          <p:cNvPr id="34823" name="Group 12"/>
          <p:cNvGrpSpPr/>
          <p:nvPr/>
        </p:nvGrpSpPr>
        <p:grpSpPr bwMode="auto">
          <a:xfrm>
            <a:off x="2362200" y="1600200"/>
            <a:ext cx="3200400" cy="3690938"/>
            <a:chOff x="1488" y="1008"/>
            <a:chExt cx="2016" cy="2325"/>
          </a:xfrm>
        </p:grpSpPr>
        <p:grpSp>
          <p:nvGrpSpPr>
            <p:cNvPr id="34824" name="Group 13"/>
            <p:cNvGrpSpPr/>
            <p:nvPr/>
          </p:nvGrpSpPr>
          <p:grpSpPr bwMode="auto">
            <a:xfrm>
              <a:off x="1488" y="1008"/>
              <a:ext cx="1968" cy="2325"/>
              <a:chOff x="3024" y="1104"/>
              <a:chExt cx="1968" cy="2325"/>
            </a:xfrm>
          </p:grpSpPr>
          <p:sp>
            <p:nvSpPr>
              <p:cNvPr id="34826" name="Rectangle 14"/>
              <p:cNvSpPr>
                <a:spLocks noChangeArrowheads="1"/>
              </p:cNvSpPr>
              <p:nvPr/>
            </p:nvSpPr>
            <p:spPr bwMode="auto">
              <a:xfrm>
                <a:off x="3024" y="1422"/>
                <a:ext cx="1852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charset="0"/>
                  </a:rPr>
                  <a:t>      </a:t>
                </a:r>
                <a:r>
                  <a:rPr lang="en-US" altLang="zh-CN" sz="2800" b="1">
                    <a:solidFill>
                      <a:srgbClr val="333300"/>
                    </a:solidFill>
                    <a:latin typeface="Times New Roman" panose="02020603050405020304" charset="0"/>
                  </a:rPr>
                  <a:t>0     0    0        </a:t>
                </a:r>
                <a:r>
                  <a:rPr lang="en-US" altLang="zh-CN" sz="2800" b="1">
                    <a:latin typeface="Times New Roman" panose="02020603050405020304" charset="0"/>
                  </a:rPr>
                  <a:t>0</a:t>
                </a:r>
                <a:endParaRPr lang="en-US" altLang="zh-CN" sz="2800" b="1">
                  <a:solidFill>
                    <a:srgbClr val="006600"/>
                  </a:solidFill>
                  <a:latin typeface="Times New Roman" panose="02020603050405020304" charset="0"/>
                </a:endParaRPr>
              </a:p>
            </p:txBody>
          </p:sp>
          <p:grpSp>
            <p:nvGrpSpPr>
              <p:cNvPr id="34827" name="Group 15"/>
              <p:cNvGrpSpPr/>
              <p:nvPr/>
            </p:nvGrpSpPr>
            <p:grpSpPr bwMode="auto">
              <a:xfrm>
                <a:off x="3216" y="1104"/>
                <a:ext cx="1776" cy="2325"/>
                <a:chOff x="3216" y="1104"/>
                <a:chExt cx="1776" cy="2325"/>
              </a:xfrm>
            </p:grpSpPr>
            <p:sp>
              <p:nvSpPr>
                <p:cNvPr id="34828" name="Line 16"/>
                <p:cNvSpPr>
                  <a:spLocks noChangeShapeType="1"/>
                </p:cNvSpPr>
                <p:nvPr/>
              </p:nvSpPr>
              <p:spPr bwMode="auto">
                <a:xfrm>
                  <a:off x="3360" y="1104"/>
                  <a:ext cx="163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34829" name="Line 17"/>
                <p:cNvSpPr>
                  <a:spLocks noChangeShapeType="1"/>
                </p:cNvSpPr>
                <p:nvPr/>
              </p:nvSpPr>
              <p:spPr bwMode="auto">
                <a:xfrm>
                  <a:off x="3360" y="1392"/>
                  <a:ext cx="163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34830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4512" y="1104"/>
                  <a:ext cx="0" cy="225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6579" name="Rectangle 19"/>
                <p:cNvSpPr>
                  <a:spLocks noChangeArrowheads="1"/>
                </p:cNvSpPr>
                <p:nvPr/>
              </p:nvSpPr>
              <p:spPr bwMode="auto">
                <a:xfrm>
                  <a:off x="3216" y="1104"/>
                  <a:ext cx="1708" cy="327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   </a:t>
                  </a:r>
                  <a:r>
                    <a:rPr lang="en-US" altLang="zh-CN" sz="2800" b="1" i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A</a:t>
                  </a:r>
                  <a:r>
                    <a:rPr lang="en-US" altLang="zh-CN" sz="2800" b="1" i="1">
                      <a:latin typeface="Times New Roman" panose="02020603050405020304" charset="0"/>
                    </a:rPr>
                    <a:t> 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   </a:t>
                  </a:r>
                  <a:r>
                    <a:rPr lang="en-US" altLang="zh-CN" sz="2800" b="1" i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B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   </a:t>
                  </a:r>
                  <a:r>
                    <a:rPr lang="en-US" altLang="zh-CN" sz="2800" b="1" i="1">
                      <a:latin typeface="Times New Roman" panose="02020603050405020304" charset="0"/>
                    </a:rPr>
                    <a:t>C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        </a:t>
                  </a:r>
                  <a:r>
                    <a:rPr lang="en-US" altLang="zh-CN" sz="2800" b="1" i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Y</a:t>
                  </a:r>
                </a:p>
              </p:txBody>
            </p:sp>
            <p:sp>
              <p:nvSpPr>
                <p:cNvPr id="34832" name="Rectangle 20"/>
                <p:cNvSpPr>
                  <a:spLocks noChangeArrowheads="1"/>
                </p:cNvSpPr>
                <p:nvPr/>
              </p:nvSpPr>
              <p:spPr bwMode="auto">
                <a:xfrm>
                  <a:off x="3360" y="166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0     0    1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sz="2800" b="1">
                    <a:solidFill>
                      <a:schemeClr val="bg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4833" name="Rectangle 21"/>
                <p:cNvSpPr>
                  <a:spLocks noChangeArrowheads="1"/>
                </p:cNvSpPr>
                <p:nvPr/>
              </p:nvSpPr>
              <p:spPr bwMode="auto">
                <a:xfrm>
                  <a:off x="3360" y="190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0     1    0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sz="2800" b="1">
                    <a:solidFill>
                      <a:srgbClr val="FFFF00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4834" name="Rectangle 22"/>
                <p:cNvSpPr>
                  <a:spLocks noChangeArrowheads="1"/>
                </p:cNvSpPr>
                <p:nvPr/>
              </p:nvSpPr>
              <p:spPr bwMode="auto">
                <a:xfrm>
                  <a:off x="3360" y="214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0     1    1       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 0</a:t>
                  </a:r>
                  <a:endParaRPr lang="en-US" altLang="zh-CN" sz="2800" b="1">
                    <a:solidFill>
                      <a:srgbClr val="006600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4835" name="Rectangle 23"/>
                <p:cNvSpPr>
                  <a:spLocks noChangeArrowheads="1"/>
                </p:cNvSpPr>
                <p:nvPr/>
              </p:nvSpPr>
              <p:spPr bwMode="auto">
                <a:xfrm>
                  <a:off x="3360" y="238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1     0    0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sz="2800" b="1">
                    <a:solidFill>
                      <a:schemeClr val="bg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4836" name="Rectangle 24"/>
                <p:cNvSpPr>
                  <a:spLocks noChangeArrowheads="1"/>
                </p:cNvSpPr>
                <p:nvPr/>
              </p:nvSpPr>
              <p:spPr bwMode="auto">
                <a:xfrm>
                  <a:off x="3360" y="262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1     0    1        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0</a:t>
                  </a:r>
                </a:p>
              </p:txBody>
            </p:sp>
            <p:sp>
              <p:nvSpPr>
                <p:cNvPr id="34837" name="Rectangle 25"/>
                <p:cNvSpPr>
                  <a:spLocks noChangeArrowheads="1"/>
                </p:cNvSpPr>
                <p:nvPr/>
              </p:nvSpPr>
              <p:spPr bwMode="auto">
                <a:xfrm>
                  <a:off x="3360" y="286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1     1    0        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0</a:t>
                  </a:r>
                  <a:endParaRPr lang="en-US" altLang="zh-CN" sz="2800" b="1">
                    <a:solidFill>
                      <a:srgbClr val="006600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4838" name="Rectangle 26"/>
                <p:cNvSpPr>
                  <a:spLocks noChangeArrowheads="1"/>
                </p:cNvSpPr>
                <p:nvPr/>
              </p:nvSpPr>
              <p:spPr bwMode="auto">
                <a:xfrm>
                  <a:off x="3360" y="310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1     1    1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sz="2800" b="1">
                    <a:solidFill>
                      <a:srgbClr val="333300"/>
                    </a:solidFill>
                    <a:latin typeface="Times New Roman" panose="02020603050405020304" charset="0"/>
                  </a:endParaRPr>
                </a:p>
              </p:txBody>
            </p:sp>
          </p:grpSp>
        </p:grpSp>
        <p:sp>
          <p:nvSpPr>
            <p:cNvPr id="34825" name="Line 27"/>
            <p:cNvSpPr>
              <a:spLocks noChangeShapeType="1"/>
            </p:cNvSpPr>
            <p:nvPr/>
          </p:nvSpPr>
          <p:spPr bwMode="auto">
            <a:xfrm>
              <a:off x="1776" y="3289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感叹时奏乐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nimBg="1" autoUpdateAnimBg="0"/>
      <p:bldP spid="6657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519113" y="414338"/>
            <a:ext cx="1700212" cy="519112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3. </a:t>
            </a:r>
            <a:r>
              <a:rPr lang="zh-CN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逻辑图</a:t>
            </a:r>
            <a:endParaRPr lang="zh-CN" altLang="en-US" sz="28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447800" y="990600"/>
            <a:ext cx="7086600" cy="4876800"/>
            <a:chOff x="864" y="672"/>
            <a:chExt cx="4464" cy="3072"/>
          </a:xfrm>
        </p:grpSpPr>
        <p:sp>
          <p:nvSpPr>
            <p:cNvPr id="35844" name="Text Box 4"/>
            <p:cNvSpPr txBox="1">
              <a:spLocks noChangeArrowheads="1"/>
            </p:cNvSpPr>
            <p:nvPr/>
          </p:nvSpPr>
          <p:spPr bwMode="auto">
            <a:xfrm>
              <a:off x="4944" y="2256"/>
              <a:ext cx="384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333300"/>
                  </a:solidFill>
                </a:rPr>
                <a:t>Y</a:t>
              </a:r>
              <a:endParaRPr lang="en-US" altLang="zh-CN" sz="2800" b="1">
                <a:solidFill>
                  <a:schemeClr val="bg1"/>
                </a:solidFill>
              </a:endParaRPr>
            </a:p>
          </p:txBody>
        </p:sp>
        <p:sp>
          <p:nvSpPr>
            <p:cNvPr id="35845" name="Text Box 5"/>
            <p:cNvSpPr txBox="1">
              <a:spLocks noChangeArrowheads="1"/>
            </p:cNvSpPr>
            <p:nvPr/>
          </p:nvSpPr>
          <p:spPr bwMode="auto">
            <a:xfrm>
              <a:off x="912" y="2832"/>
              <a:ext cx="384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333300"/>
                  </a:solidFill>
                </a:rPr>
                <a:t>C</a:t>
              </a:r>
              <a:endParaRPr lang="en-US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35846" name="Text Box 6"/>
            <p:cNvSpPr txBox="1">
              <a:spLocks noChangeArrowheads="1"/>
            </p:cNvSpPr>
            <p:nvPr/>
          </p:nvSpPr>
          <p:spPr bwMode="auto">
            <a:xfrm>
              <a:off x="864" y="1824"/>
              <a:ext cx="384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333300"/>
                  </a:solidFill>
                </a:rPr>
                <a:t>B</a:t>
              </a:r>
              <a:endParaRPr lang="en-US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35847" name="Text Box 7"/>
            <p:cNvSpPr txBox="1">
              <a:spLocks noChangeArrowheads="1"/>
            </p:cNvSpPr>
            <p:nvPr/>
          </p:nvSpPr>
          <p:spPr bwMode="auto">
            <a:xfrm>
              <a:off x="864" y="816"/>
              <a:ext cx="384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333300"/>
                  </a:solidFill>
                </a:rPr>
                <a:t>A</a:t>
              </a:r>
              <a:endParaRPr lang="en-US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>
              <a:off x="3168" y="3456"/>
              <a:ext cx="672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>
              <a:off x="3840" y="2256"/>
              <a:ext cx="288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1488" y="768"/>
              <a:ext cx="384" cy="528"/>
            </a:xfrm>
            <a:prstGeom prst="rect">
              <a:avLst/>
            </a:prstGeom>
            <a:noFill/>
            <a:ln w="28575" cap="sq">
              <a:solidFill>
                <a:srgbClr val="3333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51" name="Text Box 11"/>
            <p:cNvSpPr txBox="1">
              <a:spLocks noChangeArrowheads="1"/>
            </p:cNvSpPr>
            <p:nvPr/>
          </p:nvSpPr>
          <p:spPr bwMode="auto">
            <a:xfrm>
              <a:off x="1536" y="768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</a:rPr>
                <a:t>&amp;</a:t>
              </a:r>
              <a:endParaRPr lang="en-US" altLang="zh-CN" b="1">
                <a:solidFill>
                  <a:srgbClr val="FFFF00"/>
                </a:solidFill>
              </a:endParaRPr>
            </a:p>
          </p:txBody>
        </p:sp>
        <p:sp>
          <p:nvSpPr>
            <p:cNvPr id="35852" name="Oval 12"/>
            <p:cNvSpPr>
              <a:spLocks noChangeArrowheads="1"/>
            </p:cNvSpPr>
            <p:nvPr/>
          </p:nvSpPr>
          <p:spPr bwMode="auto">
            <a:xfrm>
              <a:off x="1872" y="960"/>
              <a:ext cx="96" cy="96"/>
            </a:xfrm>
            <a:prstGeom prst="ellips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152" y="1008"/>
              <a:ext cx="336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54" name="Rectangle 14"/>
            <p:cNvSpPr>
              <a:spLocks noChangeArrowheads="1"/>
            </p:cNvSpPr>
            <p:nvPr/>
          </p:nvSpPr>
          <p:spPr bwMode="auto">
            <a:xfrm>
              <a:off x="2784" y="3216"/>
              <a:ext cx="384" cy="528"/>
            </a:xfrm>
            <a:prstGeom prst="rect">
              <a:avLst/>
            </a:prstGeom>
            <a:noFill/>
            <a:ln w="28575" cap="sq">
              <a:solidFill>
                <a:srgbClr val="3333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55" name="Text Box 15"/>
            <p:cNvSpPr txBox="1">
              <a:spLocks noChangeArrowheads="1"/>
            </p:cNvSpPr>
            <p:nvPr/>
          </p:nvSpPr>
          <p:spPr bwMode="auto">
            <a:xfrm>
              <a:off x="2832" y="3216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</a:rPr>
                <a:t>&amp;</a:t>
              </a:r>
              <a:endParaRPr lang="en-US" altLang="zh-CN" b="1">
                <a:solidFill>
                  <a:srgbClr val="FFFF00"/>
                </a:solidFill>
              </a:endParaRPr>
            </a:p>
          </p:txBody>
        </p:sp>
        <p:sp>
          <p:nvSpPr>
            <p:cNvPr id="35856" name="Rectangle 16"/>
            <p:cNvSpPr>
              <a:spLocks noChangeArrowheads="1"/>
            </p:cNvSpPr>
            <p:nvPr/>
          </p:nvSpPr>
          <p:spPr bwMode="auto">
            <a:xfrm>
              <a:off x="2784" y="960"/>
              <a:ext cx="384" cy="528"/>
            </a:xfrm>
            <a:prstGeom prst="rect">
              <a:avLst/>
            </a:prstGeom>
            <a:noFill/>
            <a:ln w="28575" cap="sq">
              <a:solidFill>
                <a:srgbClr val="3333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57" name="Text Box 17"/>
            <p:cNvSpPr txBox="1">
              <a:spLocks noChangeArrowheads="1"/>
            </p:cNvSpPr>
            <p:nvPr/>
          </p:nvSpPr>
          <p:spPr bwMode="auto">
            <a:xfrm>
              <a:off x="2832" y="960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</a:rPr>
                <a:t>&amp;</a:t>
              </a:r>
              <a:endParaRPr lang="en-US" altLang="zh-CN" b="1">
                <a:solidFill>
                  <a:srgbClr val="FFFF00"/>
                </a:solidFill>
              </a:endParaRPr>
            </a:p>
          </p:txBody>
        </p:sp>
        <p:sp>
          <p:nvSpPr>
            <p:cNvPr id="35858" name="Rectangle 18"/>
            <p:cNvSpPr>
              <a:spLocks noChangeArrowheads="1"/>
            </p:cNvSpPr>
            <p:nvPr/>
          </p:nvSpPr>
          <p:spPr bwMode="auto">
            <a:xfrm>
              <a:off x="2784" y="2496"/>
              <a:ext cx="384" cy="528"/>
            </a:xfrm>
            <a:prstGeom prst="rect">
              <a:avLst/>
            </a:prstGeom>
            <a:noFill/>
            <a:ln w="28575" cap="sq">
              <a:solidFill>
                <a:srgbClr val="3333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59" name="Text Box 19"/>
            <p:cNvSpPr txBox="1">
              <a:spLocks noChangeArrowheads="1"/>
            </p:cNvSpPr>
            <p:nvPr/>
          </p:nvSpPr>
          <p:spPr bwMode="auto">
            <a:xfrm>
              <a:off x="2832" y="2496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</a:rPr>
                <a:t>&amp;</a:t>
              </a:r>
              <a:endParaRPr lang="en-US" altLang="zh-CN" b="1">
                <a:solidFill>
                  <a:srgbClr val="FFFF00"/>
                </a:solidFill>
              </a:endParaRPr>
            </a:p>
          </p:txBody>
        </p:sp>
        <p:sp>
          <p:nvSpPr>
            <p:cNvPr id="35860" name="Rectangle 20"/>
            <p:cNvSpPr>
              <a:spLocks noChangeArrowheads="1"/>
            </p:cNvSpPr>
            <p:nvPr/>
          </p:nvSpPr>
          <p:spPr bwMode="auto">
            <a:xfrm>
              <a:off x="2784" y="1728"/>
              <a:ext cx="384" cy="528"/>
            </a:xfrm>
            <a:prstGeom prst="rect">
              <a:avLst/>
            </a:prstGeom>
            <a:noFill/>
            <a:ln w="28575" cap="sq">
              <a:solidFill>
                <a:srgbClr val="3333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61" name="Text Box 21"/>
            <p:cNvSpPr txBox="1">
              <a:spLocks noChangeArrowheads="1"/>
            </p:cNvSpPr>
            <p:nvPr/>
          </p:nvSpPr>
          <p:spPr bwMode="auto">
            <a:xfrm>
              <a:off x="2832" y="1728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</a:rPr>
                <a:t>&amp;</a:t>
              </a:r>
              <a:endParaRPr lang="en-US" altLang="zh-CN" b="1">
                <a:solidFill>
                  <a:srgbClr val="FFFF00"/>
                </a:solidFill>
              </a:endParaRPr>
            </a:p>
          </p:txBody>
        </p:sp>
        <p:sp>
          <p:nvSpPr>
            <p:cNvPr id="35862" name="Rectangle 22"/>
            <p:cNvSpPr>
              <a:spLocks noChangeArrowheads="1"/>
            </p:cNvSpPr>
            <p:nvPr/>
          </p:nvSpPr>
          <p:spPr bwMode="auto">
            <a:xfrm>
              <a:off x="1536" y="1824"/>
              <a:ext cx="384" cy="528"/>
            </a:xfrm>
            <a:prstGeom prst="rect">
              <a:avLst/>
            </a:prstGeom>
            <a:noFill/>
            <a:ln w="28575" cap="sq">
              <a:solidFill>
                <a:srgbClr val="3333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63" name="Text Box 23"/>
            <p:cNvSpPr txBox="1">
              <a:spLocks noChangeArrowheads="1"/>
            </p:cNvSpPr>
            <p:nvPr/>
          </p:nvSpPr>
          <p:spPr bwMode="auto">
            <a:xfrm>
              <a:off x="1584" y="1824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</a:rPr>
                <a:t>&amp;</a:t>
              </a:r>
              <a:endParaRPr lang="en-US" altLang="zh-CN" b="1">
                <a:solidFill>
                  <a:srgbClr val="FFFF00"/>
                </a:solidFill>
              </a:endParaRPr>
            </a:p>
          </p:txBody>
        </p:sp>
        <p:sp>
          <p:nvSpPr>
            <p:cNvPr id="35864" name="Oval 24"/>
            <p:cNvSpPr>
              <a:spLocks noChangeArrowheads="1"/>
            </p:cNvSpPr>
            <p:nvPr/>
          </p:nvSpPr>
          <p:spPr bwMode="auto">
            <a:xfrm>
              <a:off x="1920" y="2016"/>
              <a:ext cx="96" cy="96"/>
            </a:xfrm>
            <a:prstGeom prst="ellips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>
              <a:off x="1200" y="2064"/>
              <a:ext cx="336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66" name="Rectangle 26"/>
            <p:cNvSpPr>
              <a:spLocks noChangeArrowheads="1"/>
            </p:cNvSpPr>
            <p:nvPr/>
          </p:nvSpPr>
          <p:spPr bwMode="auto">
            <a:xfrm>
              <a:off x="1536" y="2832"/>
              <a:ext cx="384" cy="528"/>
            </a:xfrm>
            <a:prstGeom prst="rect">
              <a:avLst/>
            </a:prstGeom>
            <a:noFill/>
            <a:ln w="28575" cap="sq">
              <a:solidFill>
                <a:srgbClr val="333300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67" name="Text Box 27"/>
            <p:cNvSpPr txBox="1">
              <a:spLocks noChangeArrowheads="1"/>
            </p:cNvSpPr>
            <p:nvPr/>
          </p:nvSpPr>
          <p:spPr bwMode="auto">
            <a:xfrm>
              <a:off x="1584" y="2832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</a:rPr>
                <a:t>&amp;</a:t>
              </a:r>
              <a:endParaRPr lang="en-US" altLang="zh-CN" b="1">
                <a:solidFill>
                  <a:srgbClr val="FFFF00"/>
                </a:solidFill>
              </a:endParaRPr>
            </a:p>
          </p:txBody>
        </p:sp>
        <p:sp>
          <p:nvSpPr>
            <p:cNvPr id="35868" name="Oval 28"/>
            <p:cNvSpPr>
              <a:spLocks noChangeArrowheads="1"/>
            </p:cNvSpPr>
            <p:nvPr/>
          </p:nvSpPr>
          <p:spPr bwMode="auto">
            <a:xfrm>
              <a:off x="1920" y="3024"/>
              <a:ext cx="96" cy="96"/>
            </a:xfrm>
            <a:prstGeom prst="ellips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>
              <a:off x="1200" y="3072"/>
              <a:ext cx="336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>
              <a:off x="2016" y="3072"/>
              <a:ext cx="384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 flipV="1">
              <a:off x="2400" y="1392"/>
              <a:ext cx="0" cy="168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>
              <a:off x="2400" y="2112"/>
              <a:ext cx="384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>
              <a:off x="2400" y="1392"/>
              <a:ext cx="384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>
              <a:off x="1968" y="1008"/>
              <a:ext cx="336" cy="0"/>
            </a:xfrm>
            <a:prstGeom prst="line">
              <a:avLst/>
            </a:prstGeom>
            <a:noFill/>
            <a:ln w="28575" cap="sq">
              <a:solidFill>
                <a:srgbClr val="003366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>
              <a:off x="2304" y="1008"/>
              <a:ext cx="0" cy="1584"/>
            </a:xfrm>
            <a:prstGeom prst="line">
              <a:avLst/>
            </a:prstGeom>
            <a:noFill/>
            <a:ln w="28575" cap="sq">
              <a:solidFill>
                <a:srgbClr val="003366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>
              <a:off x="2304" y="1824"/>
              <a:ext cx="480" cy="0"/>
            </a:xfrm>
            <a:prstGeom prst="line">
              <a:avLst/>
            </a:prstGeom>
            <a:noFill/>
            <a:ln w="28575" cap="sq">
              <a:solidFill>
                <a:srgbClr val="003366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>
              <a:off x="2304" y="2592"/>
              <a:ext cx="480" cy="0"/>
            </a:xfrm>
            <a:prstGeom prst="line">
              <a:avLst/>
            </a:prstGeom>
            <a:noFill/>
            <a:ln w="28575" cap="sq">
              <a:solidFill>
                <a:srgbClr val="003366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2016" y="2064"/>
              <a:ext cx="144" cy="0"/>
            </a:xfrm>
            <a:prstGeom prst="line">
              <a:avLst/>
            </a:prstGeom>
            <a:noFill/>
            <a:ln w="28575" cap="sq">
              <a:solidFill>
                <a:srgbClr val="33CC33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flipH="1" flipV="1">
              <a:off x="2160" y="1056"/>
              <a:ext cx="0" cy="1824"/>
            </a:xfrm>
            <a:prstGeom prst="line">
              <a:avLst/>
            </a:prstGeom>
            <a:noFill/>
            <a:ln w="28575" cap="sq">
              <a:solidFill>
                <a:srgbClr val="33CC33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2160" y="1056"/>
              <a:ext cx="624" cy="0"/>
            </a:xfrm>
            <a:prstGeom prst="line">
              <a:avLst/>
            </a:prstGeom>
            <a:noFill/>
            <a:ln w="28575" cap="sq">
              <a:solidFill>
                <a:srgbClr val="33CC33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>
              <a:off x="2160" y="2880"/>
              <a:ext cx="624" cy="0"/>
            </a:xfrm>
            <a:prstGeom prst="line">
              <a:avLst/>
            </a:prstGeom>
            <a:noFill/>
            <a:ln w="28575" cap="sq">
              <a:solidFill>
                <a:srgbClr val="33CC33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>
              <a:off x="2448" y="1200"/>
              <a:ext cx="336" cy="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 flipV="1">
              <a:off x="1248" y="672"/>
              <a:ext cx="0" cy="336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>
              <a:off x="1248" y="672"/>
              <a:ext cx="1200" cy="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>
              <a:off x="2448" y="672"/>
              <a:ext cx="0" cy="528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>
              <a:off x="2640" y="1200"/>
              <a:ext cx="0" cy="2112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>
              <a:off x="2640" y="3312"/>
              <a:ext cx="144" cy="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>
              <a:off x="2544" y="3456"/>
              <a:ext cx="240" cy="0"/>
            </a:xfrm>
            <a:prstGeom prst="line">
              <a:avLst/>
            </a:prstGeom>
            <a:noFill/>
            <a:ln w="28575" cap="sq">
              <a:solidFill>
                <a:srgbClr val="990099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89" name="Line 49"/>
            <p:cNvSpPr>
              <a:spLocks noChangeShapeType="1"/>
            </p:cNvSpPr>
            <p:nvPr/>
          </p:nvSpPr>
          <p:spPr bwMode="auto">
            <a:xfrm>
              <a:off x="2448" y="1968"/>
              <a:ext cx="336" cy="0"/>
            </a:xfrm>
            <a:prstGeom prst="line">
              <a:avLst/>
            </a:prstGeom>
            <a:noFill/>
            <a:ln w="28575" cap="sq">
              <a:solidFill>
                <a:srgbClr val="990099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 flipV="1">
              <a:off x="1344" y="1680"/>
              <a:ext cx="0" cy="384"/>
            </a:xfrm>
            <a:prstGeom prst="line">
              <a:avLst/>
            </a:prstGeom>
            <a:noFill/>
            <a:ln w="28575" cap="sq">
              <a:solidFill>
                <a:srgbClr val="990099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>
              <a:off x="1344" y="1680"/>
              <a:ext cx="864" cy="0"/>
            </a:xfrm>
            <a:prstGeom prst="line">
              <a:avLst/>
            </a:prstGeom>
            <a:noFill/>
            <a:ln w="28575" cap="sq">
              <a:solidFill>
                <a:srgbClr val="990099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>
              <a:off x="2208" y="1680"/>
              <a:ext cx="0" cy="288"/>
            </a:xfrm>
            <a:prstGeom prst="line">
              <a:avLst/>
            </a:prstGeom>
            <a:noFill/>
            <a:ln w="28575" cap="sq">
              <a:solidFill>
                <a:srgbClr val="990099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93" name="Line 53"/>
            <p:cNvSpPr>
              <a:spLocks noChangeShapeType="1"/>
            </p:cNvSpPr>
            <p:nvPr/>
          </p:nvSpPr>
          <p:spPr bwMode="auto">
            <a:xfrm>
              <a:off x="2208" y="1968"/>
              <a:ext cx="240" cy="0"/>
            </a:xfrm>
            <a:prstGeom prst="line">
              <a:avLst/>
            </a:prstGeom>
            <a:noFill/>
            <a:ln w="28575" cap="sq">
              <a:solidFill>
                <a:srgbClr val="990099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>
              <a:off x="2544" y="1968"/>
              <a:ext cx="0" cy="1488"/>
            </a:xfrm>
            <a:prstGeom prst="line">
              <a:avLst/>
            </a:prstGeom>
            <a:noFill/>
            <a:ln w="28575" cap="sq">
              <a:solidFill>
                <a:srgbClr val="990099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95" name="Line 55"/>
            <p:cNvSpPr>
              <a:spLocks noChangeShapeType="1"/>
            </p:cNvSpPr>
            <p:nvPr/>
          </p:nvSpPr>
          <p:spPr bwMode="auto">
            <a:xfrm>
              <a:off x="2448" y="2736"/>
              <a:ext cx="336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96" name="Line 56"/>
            <p:cNvSpPr>
              <a:spLocks noChangeShapeType="1"/>
            </p:cNvSpPr>
            <p:nvPr/>
          </p:nvSpPr>
          <p:spPr bwMode="auto">
            <a:xfrm flipV="1">
              <a:off x="1344" y="2736"/>
              <a:ext cx="0" cy="336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>
              <a:off x="1344" y="2736"/>
              <a:ext cx="1104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98" name="Line 58"/>
            <p:cNvSpPr>
              <a:spLocks noChangeShapeType="1"/>
            </p:cNvSpPr>
            <p:nvPr/>
          </p:nvSpPr>
          <p:spPr bwMode="auto">
            <a:xfrm>
              <a:off x="2448" y="2736"/>
              <a:ext cx="0" cy="912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99" name="Line 59"/>
            <p:cNvSpPr>
              <a:spLocks noChangeShapeType="1"/>
            </p:cNvSpPr>
            <p:nvPr/>
          </p:nvSpPr>
          <p:spPr bwMode="auto">
            <a:xfrm>
              <a:off x="2448" y="3648"/>
              <a:ext cx="336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900" name="Rectangle 60"/>
            <p:cNvSpPr>
              <a:spLocks noChangeArrowheads="1"/>
            </p:cNvSpPr>
            <p:nvPr/>
          </p:nvSpPr>
          <p:spPr bwMode="auto">
            <a:xfrm>
              <a:off x="4128" y="2064"/>
              <a:ext cx="480" cy="720"/>
            </a:xfrm>
            <a:prstGeom prst="rect">
              <a:avLst/>
            </a:prstGeom>
            <a:noFill/>
            <a:ln w="28575" cap="sq">
              <a:solidFill>
                <a:srgbClr val="33330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901" name="Text Box 61"/>
            <p:cNvSpPr txBox="1">
              <a:spLocks noChangeArrowheads="1"/>
            </p:cNvSpPr>
            <p:nvPr/>
          </p:nvSpPr>
          <p:spPr bwMode="auto">
            <a:xfrm>
              <a:off x="4176" y="2064"/>
              <a:ext cx="432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333300"/>
                  </a:solidFill>
                </a:rPr>
                <a:t>&gt;1</a:t>
              </a:r>
              <a:endParaRPr lang="en-US" altLang="zh-CN" b="1">
                <a:solidFill>
                  <a:srgbClr val="FFFF00"/>
                </a:solidFill>
              </a:endParaRPr>
            </a:p>
          </p:txBody>
        </p:sp>
        <p:sp>
          <p:nvSpPr>
            <p:cNvPr id="35902" name="Line 62"/>
            <p:cNvSpPr>
              <a:spLocks noChangeShapeType="1"/>
            </p:cNvSpPr>
            <p:nvPr/>
          </p:nvSpPr>
          <p:spPr bwMode="auto">
            <a:xfrm flipV="1">
              <a:off x="3600" y="2544"/>
              <a:ext cx="0" cy="192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903" name="Line 63"/>
            <p:cNvSpPr>
              <a:spLocks noChangeShapeType="1"/>
            </p:cNvSpPr>
            <p:nvPr/>
          </p:nvSpPr>
          <p:spPr bwMode="auto">
            <a:xfrm>
              <a:off x="3168" y="1200"/>
              <a:ext cx="672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904" name="Line 64"/>
            <p:cNvSpPr>
              <a:spLocks noChangeShapeType="1"/>
            </p:cNvSpPr>
            <p:nvPr/>
          </p:nvSpPr>
          <p:spPr bwMode="auto">
            <a:xfrm>
              <a:off x="3840" y="1200"/>
              <a:ext cx="0" cy="1056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905" name="Line 65"/>
            <p:cNvSpPr>
              <a:spLocks noChangeShapeType="1"/>
            </p:cNvSpPr>
            <p:nvPr/>
          </p:nvSpPr>
          <p:spPr bwMode="auto">
            <a:xfrm>
              <a:off x="3168" y="1968"/>
              <a:ext cx="432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>
              <a:off x="3600" y="1968"/>
              <a:ext cx="0" cy="432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907" name="Line 67"/>
            <p:cNvSpPr>
              <a:spLocks noChangeShapeType="1"/>
            </p:cNvSpPr>
            <p:nvPr/>
          </p:nvSpPr>
          <p:spPr bwMode="auto">
            <a:xfrm>
              <a:off x="3600" y="2400"/>
              <a:ext cx="528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908" name="Line 68"/>
            <p:cNvSpPr>
              <a:spLocks noChangeShapeType="1"/>
            </p:cNvSpPr>
            <p:nvPr/>
          </p:nvSpPr>
          <p:spPr bwMode="auto">
            <a:xfrm>
              <a:off x="3168" y="2736"/>
              <a:ext cx="432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>
              <a:off x="3600" y="2544"/>
              <a:ext cx="528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910" name="Line 70"/>
            <p:cNvSpPr>
              <a:spLocks noChangeShapeType="1"/>
            </p:cNvSpPr>
            <p:nvPr/>
          </p:nvSpPr>
          <p:spPr bwMode="auto">
            <a:xfrm flipV="1">
              <a:off x="3840" y="2688"/>
              <a:ext cx="0" cy="768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911" name="Line 71"/>
            <p:cNvSpPr>
              <a:spLocks noChangeShapeType="1"/>
            </p:cNvSpPr>
            <p:nvPr/>
          </p:nvSpPr>
          <p:spPr bwMode="auto">
            <a:xfrm>
              <a:off x="3840" y="2688"/>
              <a:ext cx="288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912" name="Line 72"/>
            <p:cNvSpPr>
              <a:spLocks noChangeShapeType="1"/>
            </p:cNvSpPr>
            <p:nvPr/>
          </p:nvSpPr>
          <p:spPr bwMode="auto">
            <a:xfrm>
              <a:off x="4608" y="2448"/>
              <a:ext cx="384" cy="0"/>
            </a:xfrm>
            <a:prstGeom prst="line">
              <a:avLst/>
            </a:prstGeom>
            <a:noFill/>
            <a:ln w="28575" cap="sq">
              <a:solidFill>
                <a:srgbClr val="33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grpSp>
          <p:nvGrpSpPr>
            <p:cNvPr id="35913" name="Group 73"/>
            <p:cNvGrpSpPr/>
            <p:nvPr/>
          </p:nvGrpSpPr>
          <p:grpSpPr bwMode="auto">
            <a:xfrm>
              <a:off x="2016" y="3120"/>
              <a:ext cx="384" cy="327"/>
              <a:chOff x="1968" y="3456"/>
              <a:chExt cx="384" cy="327"/>
            </a:xfrm>
          </p:grpSpPr>
          <p:sp>
            <p:nvSpPr>
              <p:cNvPr id="35921" name="Text Box 74"/>
              <p:cNvSpPr txBox="1">
                <a:spLocks noChangeArrowheads="1"/>
              </p:cNvSpPr>
              <p:nvPr/>
            </p:nvSpPr>
            <p:spPr bwMode="auto">
              <a:xfrm>
                <a:off x="1968" y="3456"/>
                <a:ext cx="384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333300"/>
                    </a:solidFill>
                  </a:rPr>
                  <a:t>C</a:t>
                </a:r>
                <a:endParaRPr lang="en-US" altLang="zh-CN" sz="3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5922" name="Line 75"/>
              <p:cNvSpPr>
                <a:spLocks noChangeShapeType="1"/>
              </p:cNvSpPr>
              <p:nvPr/>
            </p:nvSpPr>
            <p:spPr bwMode="auto">
              <a:xfrm>
                <a:off x="2016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35914" name="Group 76"/>
            <p:cNvGrpSpPr/>
            <p:nvPr/>
          </p:nvGrpSpPr>
          <p:grpSpPr bwMode="auto">
            <a:xfrm>
              <a:off x="1920" y="2112"/>
              <a:ext cx="384" cy="327"/>
              <a:chOff x="1968" y="3456"/>
              <a:chExt cx="384" cy="327"/>
            </a:xfrm>
          </p:grpSpPr>
          <p:sp>
            <p:nvSpPr>
              <p:cNvPr id="35919" name="Text Box 77"/>
              <p:cNvSpPr txBox="1">
                <a:spLocks noChangeArrowheads="1"/>
              </p:cNvSpPr>
              <p:nvPr/>
            </p:nvSpPr>
            <p:spPr bwMode="auto">
              <a:xfrm>
                <a:off x="1968" y="3456"/>
                <a:ext cx="384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333300"/>
                    </a:solidFill>
                  </a:rPr>
                  <a:t>B</a:t>
                </a:r>
                <a:endParaRPr lang="en-US" altLang="zh-CN" sz="3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5920" name="Line 78"/>
              <p:cNvSpPr>
                <a:spLocks noChangeShapeType="1"/>
              </p:cNvSpPr>
              <p:nvPr/>
            </p:nvSpPr>
            <p:spPr bwMode="auto">
              <a:xfrm>
                <a:off x="2016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35915" name="Group 79"/>
            <p:cNvGrpSpPr/>
            <p:nvPr/>
          </p:nvGrpSpPr>
          <p:grpSpPr bwMode="auto">
            <a:xfrm>
              <a:off x="1920" y="1056"/>
              <a:ext cx="384" cy="327"/>
              <a:chOff x="1968" y="3456"/>
              <a:chExt cx="384" cy="327"/>
            </a:xfrm>
          </p:grpSpPr>
          <p:sp>
            <p:nvSpPr>
              <p:cNvPr id="35917" name="Text Box 80"/>
              <p:cNvSpPr txBox="1">
                <a:spLocks noChangeArrowheads="1"/>
              </p:cNvSpPr>
              <p:nvPr/>
            </p:nvSpPr>
            <p:spPr bwMode="auto">
              <a:xfrm>
                <a:off x="1968" y="3456"/>
                <a:ext cx="384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333300"/>
                    </a:solidFill>
                  </a:rPr>
                  <a:t>A</a:t>
                </a:r>
                <a:endParaRPr lang="en-US" altLang="zh-CN" sz="3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5918" name="Line 81"/>
              <p:cNvSpPr>
                <a:spLocks noChangeShapeType="1"/>
              </p:cNvSpPr>
              <p:nvPr/>
            </p:nvSpPr>
            <p:spPr bwMode="auto">
              <a:xfrm>
                <a:off x="2016" y="350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sp>
          <p:nvSpPr>
            <p:cNvPr id="35916" name="Line 82"/>
            <p:cNvSpPr>
              <a:spLocks noChangeShapeType="1"/>
            </p:cNvSpPr>
            <p:nvPr/>
          </p:nvSpPr>
          <p:spPr bwMode="auto">
            <a:xfrm flipH="1">
              <a:off x="4272" y="2256"/>
              <a:ext cx="96" cy="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19113" y="404813"/>
            <a:ext cx="1625600" cy="522287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4.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卡诺图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674434" y="926783"/>
            <a:ext cx="8079422" cy="364715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+mn-ea"/>
                <a:ea typeface="华文新魏" panose="02010800040101010101" charset="-122"/>
                <a:cs typeface="华文新魏" panose="02010800040101010101" charset="-122"/>
              </a:rPr>
              <a:t>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ea"/>
                <a:ea typeface="华文新魏" panose="02010800040101010101" charset="-122"/>
                <a:cs typeface="华文新魏" panose="02010800040101010101" charset="-122"/>
              </a:rPr>
              <a:t>  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ea"/>
                <a:ea typeface="+mn-ea"/>
                <a:cs typeface="华文新魏" panose="02010800040101010101" charset="-122"/>
              </a:rPr>
              <a:t>卡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+mn-ea"/>
                <a:ea typeface="+mn-ea"/>
                <a:cs typeface="华文新魏" panose="02010800040101010101" charset="-122"/>
              </a:rPr>
              <a:t>诺图：是由表示变量的所有可能取值组合的小方格所构成的图形。</a:t>
            </a:r>
          </a:p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+mn-ea"/>
                <a:ea typeface="+mn-ea"/>
                <a:cs typeface="华文新魏" panose="02010800040101010101" charset="-122"/>
              </a:rPr>
              <a:t>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ea"/>
                <a:ea typeface="+mn-ea"/>
                <a:cs typeface="华文新魏" panose="02010800040101010101" charset="-122"/>
              </a:rPr>
              <a:t>   逻辑函数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+mn-ea"/>
                <a:ea typeface="+mn-ea"/>
                <a:cs typeface="华文新魏" panose="02010800040101010101" charset="-122"/>
              </a:rPr>
              <a:t>卡诺图的填写方法：在那些使函数值为1的变量取值组合所对应的小方格内填入1，其余的方格内填入0，便得到该函数的卡诺图。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n-ea"/>
                <a:cs typeface="华文新魏" panose="02010800040101010101" charset="-122"/>
                <a:sym typeface="+mn-ea"/>
              </a:rPr>
              <a:t> 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+mn-ea"/>
              <a:cs typeface="华文新魏" panose="02010800040101010101" charset="-122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800" b="1" dirty="0">
              <a:effectLst>
                <a:outerShdw blurRad="38100" dist="38100" dir="2700000" algn="tl">
                  <a:srgbClr val="DDDDDD"/>
                </a:outerShdw>
              </a:effectLst>
              <a:latin typeface="+mn-ea"/>
              <a:ea typeface="+mn-ea"/>
              <a:cs typeface="华文新魏" panose="02010800040101010101" charset="-122"/>
            </a:endParaRPr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968831"/>
              </p:ext>
            </p:extLst>
          </p:nvPr>
        </p:nvGraphicFramePr>
        <p:xfrm>
          <a:off x="1993519" y="4978591"/>
          <a:ext cx="5418138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1" name="文档" r:id="rId4" imgW="2240280" imgH="735965" progId="Word.Document.8">
                  <p:embed/>
                </p:oleObj>
              </mc:Choice>
              <mc:Fallback>
                <p:oleObj name="文档" r:id="rId4" imgW="2240280" imgH="735965" progId="Word.Document.8">
                  <p:embed/>
                  <p:pic>
                    <p:nvPicPr>
                      <p:cNvPr id="0" name="图片 24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475" r="3391" b="25000"/>
                      <a:stretch>
                        <a:fillRect/>
                      </a:stretch>
                    </p:blipFill>
                    <p:spPr bwMode="auto">
                      <a:xfrm>
                        <a:off x="1993519" y="4978591"/>
                        <a:ext cx="5418138" cy="1771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1423861" y="1448753"/>
            <a:ext cx="11430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</a:ln>
          <a:effectLst/>
        </p:spPr>
        <p:txBody>
          <a:bodyPr wrap="none" lIns="0" rIns="0" anchor="ctr">
            <a:spAutoFit/>
          </a:bodyPr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1533589" y="2754567"/>
            <a:ext cx="4392612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</a:ln>
          <a:effectLst/>
        </p:spPr>
        <p:txBody>
          <a:bodyPr lIns="0" rIns="0" anchor="ctr">
            <a:spAutoFit/>
          </a:bodyPr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1056" y="3923983"/>
            <a:ext cx="8182800" cy="1095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+mn-ea"/>
                <a:cs typeface="华文新魏" panose="02010800040101010101" charset="-122"/>
              </a:rPr>
              <a:t>    卡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+mn-ea"/>
                <a:cs typeface="华文新魏" panose="02010800040101010101" charset="-122"/>
              </a:rPr>
              <a:t>诺图是真值表的另外一种画法，既保留了真值特性，又便于逻辑运算。</a:t>
            </a:r>
            <a:endParaRPr lang="zh-CN" altLang="en-US" sz="2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build="p" autoUpdateAnimBg="0"/>
      <p:bldP spid="7" grpId="0" bldLvl="0" animBg="1"/>
      <p:bldP spid="8" grpId="0" bldLvl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981075"/>
            <a:ext cx="4267200" cy="4572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、由真值表到逻辑图的转换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09550" y="1514475"/>
            <a:ext cx="1524000" cy="58896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latin typeface="+mn-ea"/>
                <a:ea typeface="+mn-ea"/>
                <a:cs typeface="隶书" panose="02010509060101010101" charset="-122"/>
              </a:rPr>
              <a:t>真值表</a:t>
            </a:r>
            <a:endParaRPr lang="zh-CN" altLang="en-US" sz="4000" dirty="0">
              <a:latin typeface="+mn-ea"/>
              <a:ea typeface="+mn-ea"/>
              <a:cs typeface="隶书" panose="02010509060101010101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33350" y="2962275"/>
            <a:ext cx="1676400" cy="15636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+mn-ea"/>
                <a:ea typeface="+mn-ea"/>
                <a:cs typeface="隶书" panose="02010509060101010101" charset="-122"/>
              </a:rPr>
              <a:t>逻辑表达式或卡诺图</a:t>
            </a:r>
            <a:endParaRPr lang="zh-CN" altLang="en-US" sz="6000" b="1">
              <a:latin typeface="+mn-ea"/>
              <a:ea typeface="+mn-ea"/>
              <a:cs typeface="隶书" panose="02010509060101010101" charset="-122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19150" y="2124075"/>
            <a:ext cx="228600" cy="838200"/>
          </a:xfrm>
          <a:prstGeom prst="downArrow">
            <a:avLst>
              <a:gd name="adj1" fmla="val 50000"/>
              <a:gd name="adj2" fmla="val 91667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885950" y="1589088"/>
          <a:ext cx="2605088" cy="375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8" name="文档" r:id="rId3" imgW="1391285" imgH="2000885" progId="Word.Document.8">
                  <p:embed/>
                </p:oleObj>
              </mc:Choice>
              <mc:Fallback>
                <p:oleObj name="文档" r:id="rId3" imgW="1391285" imgH="2000885" progId="Word.Document.8">
                  <p:embed/>
                  <p:pic>
                    <p:nvPicPr>
                      <p:cNvPr id="0" name="图片 256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797" b="8571"/>
                      <a:stretch>
                        <a:fillRect/>
                      </a:stretch>
                    </p:blipFill>
                    <p:spPr bwMode="auto">
                      <a:xfrm>
                        <a:off x="1885950" y="1589088"/>
                        <a:ext cx="2605088" cy="37576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5099050" y="1514475"/>
          <a:ext cx="3937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9" name="Equation" r:id="rId5" imgW="1955800" imgH="508000" progId="Equation.DSMT4">
                  <p:embed/>
                </p:oleObj>
              </mc:Choice>
              <mc:Fallback>
                <p:oleObj name="Equation" r:id="rId5" imgW="1955800" imgH="508000" progId="Equation.DSMT4">
                  <p:embed/>
                  <p:pic>
                    <p:nvPicPr>
                      <p:cNvPr id="0" name="图片 256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1514475"/>
                        <a:ext cx="3937000" cy="1295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10"/>
          <p:cNvSpPr>
            <a:spLocks noChangeArrowheads="1"/>
          </p:cNvSpPr>
          <p:nvPr/>
        </p:nvSpPr>
        <p:spPr bwMode="auto">
          <a:xfrm rot="-5400000">
            <a:off x="4629150" y="1933575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4441825" y="2282825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 1  </a:t>
            </a: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1123950" y="2200275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 1  </a:t>
            </a:r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5238750" y="3495675"/>
          <a:ext cx="36576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0" name="文档" r:id="rId7" imgW="1495425" imgH="733425" progId="Word.Document.8">
                  <p:embed/>
                </p:oleObj>
              </mc:Choice>
              <mc:Fallback>
                <p:oleObj name="文档" r:id="rId7" imgW="1495425" imgH="733425" progId="Word.Document.8">
                  <p:embed/>
                  <p:pic>
                    <p:nvPicPr>
                      <p:cNvPr id="0" name="图片 256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882" b="24138"/>
                      <a:stretch>
                        <a:fillRect/>
                      </a:stretch>
                    </p:blipFill>
                    <p:spPr bwMode="auto">
                      <a:xfrm>
                        <a:off x="5238750" y="3495675"/>
                        <a:ext cx="3657600" cy="167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971550" y="4562475"/>
            <a:ext cx="304800" cy="1143000"/>
          </a:xfrm>
          <a:prstGeom prst="downArrow">
            <a:avLst>
              <a:gd name="adj1" fmla="val 50000"/>
              <a:gd name="adj2" fmla="val 93750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09550" y="5705475"/>
            <a:ext cx="1905000" cy="10763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+mn-ea"/>
                <a:ea typeface="+mn-ea"/>
                <a:cs typeface="隶书" panose="02010509060101010101" charset="-122"/>
              </a:rPr>
              <a:t>最简与或表达式</a:t>
            </a:r>
            <a:endParaRPr lang="zh-CN" altLang="en-US" sz="6000" b="1">
              <a:latin typeface="+mn-ea"/>
              <a:ea typeface="+mn-ea"/>
              <a:cs typeface="隶书" panose="02010509060101010101" charset="-122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590550" y="4714875"/>
            <a:ext cx="365125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CC0066"/>
                </a:solidFill>
              </a:rPr>
              <a:t>化简</a:t>
            </a:r>
            <a:endParaRPr lang="zh-CN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1260475" y="4867275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 2  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6661150" y="2886075"/>
            <a:ext cx="65722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</a:rPr>
              <a:t>或 </a:t>
            </a:r>
          </a:p>
        </p:txBody>
      </p:sp>
      <p:graphicFrame>
        <p:nvGraphicFramePr>
          <p:cNvPr id="1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76144"/>
              </p:ext>
            </p:extLst>
          </p:nvPr>
        </p:nvGraphicFramePr>
        <p:xfrm>
          <a:off x="5667943" y="6201855"/>
          <a:ext cx="32448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1" name="公式" r:id="rId9" imgW="1371600" imgH="203200" progId="Equation.3">
                  <p:embed/>
                </p:oleObj>
              </mc:Choice>
              <mc:Fallback>
                <p:oleObj name="公式" r:id="rId9" imgW="1371600" imgH="203200" progId="Equation.3">
                  <p:embed/>
                  <p:pic>
                    <p:nvPicPr>
                      <p:cNvPr id="0" name="图片 256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943" y="6201855"/>
                        <a:ext cx="3244850" cy="5064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7067550" y="5248275"/>
            <a:ext cx="304800" cy="895350"/>
          </a:xfrm>
          <a:prstGeom prst="downArrow">
            <a:avLst>
              <a:gd name="adj1" fmla="val 50000"/>
              <a:gd name="adj2" fmla="val 73438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7448550" y="5407025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 2  </a:t>
            </a:r>
          </a:p>
        </p:txBody>
      </p:sp>
      <p:sp>
        <p:nvSpPr>
          <p:cNvPr id="37909" name="Rectangle 22"/>
          <p:cNvSpPr>
            <a:spLocks noChangeArrowheads="1"/>
          </p:cNvSpPr>
          <p:nvPr/>
        </p:nvSpPr>
        <p:spPr bwMode="auto">
          <a:xfrm>
            <a:off x="342900" y="2994025"/>
            <a:ext cx="2476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68300" y="219075"/>
            <a:ext cx="6642100" cy="658813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20.2.6</a:t>
            </a:r>
            <a:r>
              <a: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逻辑函数表示方法之间的转换</a:t>
            </a:r>
          </a:p>
        </p:txBody>
      </p:sp>
      <p:grpSp>
        <p:nvGrpSpPr>
          <p:cNvPr id="37911" name="Group 15"/>
          <p:cNvGrpSpPr/>
          <p:nvPr/>
        </p:nvGrpSpPr>
        <p:grpSpPr bwMode="auto">
          <a:xfrm>
            <a:off x="511175" y="692150"/>
            <a:ext cx="6478588" cy="185738"/>
            <a:chOff x="672" y="624"/>
            <a:chExt cx="2694" cy="108"/>
          </a:xfrm>
        </p:grpSpPr>
        <p:pic>
          <p:nvPicPr>
            <p:cNvPr id="37912" name="Picture 16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13" name="Picture 17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14" name="Picture 18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15" name="Picture 19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16" name="Picture 20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17" name="Picture 21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18" name="Picture 22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19" name="Picture 23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20" name="Picture 24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21" name="Picture 25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22" name="Picture 26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23" name="Picture 27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24" name="Picture 28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25" name="Picture 29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26" name="Picture 30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27" name="Picture 31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28" name="Picture 32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29" name="Picture 33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930" name="Group 34"/>
            <p:cNvGrpSpPr/>
            <p:nvPr/>
          </p:nvGrpSpPr>
          <p:grpSpPr bwMode="auto">
            <a:xfrm>
              <a:off x="672" y="624"/>
              <a:ext cx="582" cy="102"/>
              <a:chOff x="4698" y="720"/>
              <a:chExt cx="582" cy="102"/>
            </a:xfrm>
          </p:grpSpPr>
          <p:pic>
            <p:nvPicPr>
              <p:cNvPr id="37935" name="Picture 35" descr="Green and Black Diamon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936" name="Picture 36" descr="Green and Black Diamon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937" name="Picture 37" descr="Green and Black Diamon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938" name="Picture 38" descr="Green and Black Diamon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939" name="Picture 39" descr="Green and Black Diamon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940" name="Picture 40" descr="Green and Black Diamon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7931" name="Picture 41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32" name="Picture 42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33" name="Picture 43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34" name="Picture 44" descr="Green and Black Diamon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5" grpId="0" animBg="1" autoUpdateAnimBg="0"/>
      <p:bldP spid="6" grpId="0" animBg="1"/>
      <p:bldP spid="9" grpId="0" animBg="1"/>
      <p:bldP spid="10" grpId="0" animBg="1" autoUpdateAnimBg="0"/>
      <p:bldP spid="11" grpId="0" animBg="1" autoUpdateAnimBg="0"/>
      <p:bldP spid="13" grpId="0" animBg="1"/>
      <p:bldP spid="14" grpId="0" animBg="1" autoUpdateAnimBg="0"/>
      <p:bldP spid="15" grpId="0" build="p" autoUpdateAnimBg="0" advAuto="0"/>
      <p:bldP spid="16" grpId="0" animBg="1" autoUpdateAnimBg="0"/>
      <p:bldP spid="17" grpId="0" animBg="1" autoUpdateAnimBg="0"/>
      <p:bldP spid="19" grpId="0" animBg="1"/>
      <p:bldP spid="20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 bwMode="auto">
          <a:xfrm>
            <a:off x="5810250" y="4692650"/>
            <a:ext cx="2590800" cy="1600200"/>
            <a:chOff x="3456" y="2736"/>
            <a:chExt cx="1632" cy="1008"/>
          </a:xfrm>
        </p:grpSpPr>
        <p:grpSp>
          <p:nvGrpSpPr>
            <p:cNvPr id="39025" name="Group 5"/>
            <p:cNvGrpSpPr/>
            <p:nvPr/>
          </p:nvGrpSpPr>
          <p:grpSpPr bwMode="auto">
            <a:xfrm>
              <a:off x="3456" y="2736"/>
              <a:ext cx="1632" cy="1008"/>
              <a:chOff x="3504" y="432"/>
              <a:chExt cx="1632" cy="1008"/>
            </a:xfrm>
          </p:grpSpPr>
          <p:sp>
            <p:nvSpPr>
              <p:cNvPr id="39027" name="Rectangle 6"/>
              <p:cNvSpPr>
                <a:spLocks noChangeArrowheads="1"/>
              </p:cNvSpPr>
              <p:nvPr/>
            </p:nvSpPr>
            <p:spPr bwMode="auto">
              <a:xfrm>
                <a:off x="4272" y="624"/>
                <a:ext cx="336" cy="6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028" name="Line 7"/>
              <p:cNvSpPr>
                <a:spLocks noChangeShapeType="1"/>
              </p:cNvSpPr>
              <p:nvPr/>
            </p:nvSpPr>
            <p:spPr bwMode="auto">
              <a:xfrm>
                <a:off x="3504" y="912"/>
                <a:ext cx="76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9029" name="Freeform 8"/>
              <p:cNvSpPr/>
              <p:nvPr/>
            </p:nvSpPr>
            <p:spPr bwMode="auto">
              <a:xfrm>
                <a:off x="3504" y="432"/>
                <a:ext cx="768" cy="288"/>
              </a:xfrm>
              <a:custGeom>
                <a:avLst/>
                <a:gdLst>
                  <a:gd name="T0" fmla="*/ 0 w 768"/>
                  <a:gd name="T1" fmla="*/ 0 h 288"/>
                  <a:gd name="T2" fmla="*/ 384 w 768"/>
                  <a:gd name="T3" fmla="*/ 0 h 288"/>
                  <a:gd name="T4" fmla="*/ 384 w 768"/>
                  <a:gd name="T5" fmla="*/ 288 h 288"/>
                  <a:gd name="T6" fmla="*/ 768 w 768"/>
                  <a:gd name="T7" fmla="*/ 288 h 28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68" h="288">
                    <a:moveTo>
                      <a:pt x="0" y="0"/>
                    </a:moveTo>
                    <a:lnTo>
                      <a:pt x="384" y="0"/>
                    </a:lnTo>
                    <a:lnTo>
                      <a:pt x="384" y="288"/>
                    </a:lnTo>
                    <a:lnTo>
                      <a:pt x="768" y="288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9030" name="Freeform 9"/>
              <p:cNvSpPr/>
              <p:nvPr/>
            </p:nvSpPr>
            <p:spPr bwMode="auto">
              <a:xfrm>
                <a:off x="3504" y="1104"/>
                <a:ext cx="768" cy="336"/>
              </a:xfrm>
              <a:custGeom>
                <a:avLst/>
                <a:gdLst>
                  <a:gd name="T0" fmla="*/ 0 w 768"/>
                  <a:gd name="T1" fmla="*/ 336 h 336"/>
                  <a:gd name="T2" fmla="*/ 384 w 768"/>
                  <a:gd name="T3" fmla="*/ 336 h 336"/>
                  <a:gd name="T4" fmla="*/ 384 w 768"/>
                  <a:gd name="T5" fmla="*/ 0 h 336"/>
                  <a:gd name="T6" fmla="*/ 768 w 768"/>
                  <a:gd name="T7" fmla="*/ 0 h 3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68" h="336">
                    <a:moveTo>
                      <a:pt x="0" y="336"/>
                    </a:moveTo>
                    <a:lnTo>
                      <a:pt x="384" y="336"/>
                    </a:lnTo>
                    <a:lnTo>
                      <a:pt x="384" y="0"/>
                    </a:lnTo>
                    <a:lnTo>
                      <a:pt x="768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9031" name="Line 10"/>
              <p:cNvSpPr>
                <a:spLocks noChangeShapeType="1"/>
              </p:cNvSpPr>
              <p:nvPr/>
            </p:nvSpPr>
            <p:spPr bwMode="auto">
              <a:xfrm>
                <a:off x="4608" y="912"/>
                <a:ext cx="52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9032" name="Text Box 11"/>
              <p:cNvSpPr txBox="1">
                <a:spLocks noChangeArrowheads="1"/>
              </p:cNvSpPr>
              <p:nvPr/>
            </p:nvSpPr>
            <p:spPr bwMode="auto">
              <a:xfrm>
                <a:off x="4320" y="72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 &amp;</a:t>
                </a:r>
              </a:p>
            </p:txBody>
          </p:sp>
        </p:grpSp>
        <p:sp>
          <p:nvSpPr>
            <p:cNvPr id="39026" name="Oval 12"/>
            <p:cNvSpPr>
              <a:spLocks noChangeArrowheads="1"/>
            </p:cNvSpPr>
            <p:nvPr/>
          </p:nvSpPr>
          <p:spPr bwMode="auto">
            <a:xfrm>
              <a:off x="4560" y="316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52450" y="3182305"/>
            <a:ext cx="1905000" cy="58896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+mn-ea"/>
                <a:ea typeface="+mn-ea"/>
                <a:cs typeface="隶书" panose="02010509060101010101" charset="-122"/>
              </a:rPr>
              <a:t>画逻辑图</a:t>
            </a:r>
            <a:endParaRPr lang="zh-CN" altLang="en-US" sz="5400" b="1">
              <a:latin typeface="+mn-ea"/>
              <a:ea typeface="+mn-ea"/>
              <a:cs typeface="隶书" panose="02010509060101010101" charset="-122"/>
            </a:endParaRP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1314450" y="2101850"/>
            <a:ext cx="228600" cy="990600"/>
          </a:xfrm>
          <a:prstGeom prst="downArrow">
            <a:avLst>
              <a:gd name="adj1" fmla="val 50000"/>
              <a:gd name="adj2" fmla="val 108333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1695450" y="2330450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 3  </a:t>
            </a:r>
          </a:p>
        </p:txBody>
      </p:sp>
      <p:grpSp>
        <p:nvGrpSpPr>
          <p:cNvPr id="14" name="Group 16"/>
          <p:cNvGrpSpPr/>
          <p:nvPr/>
        </p:nvGrpSpPr>
        <p:grpSpPr bwMode="auto">
          <a:xfrm>
            <a:off x="4514850" y="1644650"/>
            <a:ext cx="1524000" cy="685800"/>
            <a:chOff x="2784" y="720"/>
            <a:chExt cx="960" cy="432"/>
          </a:xfrm>
        </p:grpSpPr>
        <p:sp>
          <p:nvSpPr>
            <p:cNvPr id="39020" name="Rectangle 17"/>
            <p:cNvSpPr>
              <a:spLocks noChangeArrowheads="1"/>
            </p:cNvSpPr>
            <p:nvPr/>
          </p:nvSpPr>
          <p:spPr bwMode="auto">
            <a:xfrm>
              <a:off x="3216" y="720"/>
              <a:ext cx="28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021" name="Line 18"/>
            <p:cNvSpPr>
              <a:spLocks noChangeShapeType="1"/>
            </p:cNvSpPr>
            <p:nvPr/>
          </p:nvSpPr>
          <p:spPr bwMode="auto">
            <a:xfrm>
              <a:off x="2784" y="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9022" name="Line 19"/>
            <p:cNvSpPr>
              <a:spLocks noChangeShapeType="1"/>
            </p:cNvSpPr>
            <p:nvPr/>
          </p:nvSpPr>
          <p:spPr bwMode="auto">
            <a:xfrm>
              <a:off x="2784" y="10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9023" name="Line 20"/>
            <p:cNvSpPr>
              <a:spLocks noChangeShapeType="1"/>
            </p:cNvSpPr>
            <p:nvPr/>
          </p:nvSpPr>
          <p:spPr bwMode="auto">
            <a:xfrm>
              <a:off x="3504" y="9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9024" name="Text Box 21"/>
            <p:cNvSpPr txBox="1">
              <a:spLocks noChangeArrowheads="1"/>
            </p:cNvSpPr>
            <p:nvPr/>
          </p:nvSpPr>
          <p:spPr bwMode="auto">
            <a:xfrm>
              <a:off x="3312" y="72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&amp;</a:t>
              </a:r>
            </a:p>
          </p:txBody>
        </p:sp>
      </p:grpSp>
      <p:grpSp>
        <p:nvGrpSpPr>
          <p:cNvPr id="20" name="Group 22"/>
          <p:cNvGrpSpPr/>
          <p:nvPr/>
        </p:nvGrpSpPr>
        <p:grpSpPr bwMode="auto">
          <a:xfrm>
            <a:off x="4514850" y="2482850"/>
            <a:ext cx="1524000" cy="685800"/>
            <a:chOff x="2784" y="1248"/>
            <a:chExt cx="960" cy="432"/>
          </a:xfrm>
        </p:grpSpPr>
        <p:sp>
          <p:nvSpPr>
            <p:cNvPr id="39015" name="Rectangle 23"/>
            <p:cNvSpPr>
              <a:spLocks noChangeArrowheads="1"/>
            </p:cNvSpPr>
            <p:nvPr/>
          </p:nvSpPr>
          <p:spPr bwMode="auto">
            <a:xfrm>
              <a:off x="3216" y="1248"/>
              <a:ext cx="28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016" name="Line 24"/>
            <p:cNvSpPr>
              <a:spLocks noChangeShapeType="1"/>
            </p:cNvSpPr>
            <p:nvPr/>
          </p:nvSpPr>
          <p:spPr bwMode="auto">
            <a:xfrm>
              <a:off x="2784" y="134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9017" name="Line 25"/>
            <p:cNvSpPr>
              <a:spLocks noChangeShapeType="1"/>
            </p:cNvSpPr>
            <p:nvPr/>
          </p:nvSpPr>
          <p:spPr bwMode="auto">
            <a:xfrm>
              <a:off x="2784" y="15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9018" name="Line 26"/>
            <p:cNvSpPr>
              <a:spLocks noChangeShapeType="1"/>
            </p:cNvSpPr>
            <p:nvPr/>
          </p:nvSpPr>
          <p:spPr bwMode="auto">
            <a:xfrm>
              <a:off x="3504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9019" name="Text Box 27"/>
            <p:cNvSpPr txBox="1">
              <a:spLocks noChangeArrowheads="1"/>
            </p:cNvSpPr>
            <p:nvPr/>
          </p:nvSpPr>
          <p:spPr bwMode="auto">
            <a:xfrm>
              <a:off x="3312" y="1248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&amp;</a:t>
              </a:r>
            </a:p>
          </p:txBody>
        </p:sp>
      </p:grpSp>
      <p:grpSp>
        <p:nvGrpSpPr>
          <p:cNvPr id="26" name="Group 28"/>
          <p:cNvGrpSpPr/>
          <p:nvPr/>
        </p:nvGrpSpPr>
        <p:grpSpPr bwMode="auto">
          <a:xfrm>
            <a:off x="5657850" y="1187450"/>
            <a:ext cx="2590800" cy="1600200"/>
            <a:chOff x="3504" y="432"/>
            <a:chExt cx="1632" cy="1008"/>
          </a:xfrm>
        </p:grpSpPr>
        <p:sp>
          <p:nvSpPr>
            <p:cNvPr id="39009" name="Rectangle 29"/>
            <p:cNvSpPr>
              <a:spLocks noChangeArrowheads="1"/>
            </p:cNvSpPr>
            <p:nvPr/>
          </p:nvSpPr>
          <p:spPr bwMode="auto">
            <a:xfrm>
              <a:off x="4272" y="624"/>
              <a:ext cx="336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010" name="Line 30"/>
            <p:cNvSpPr>
              <a:spLocks noChangeShapeType="1"/>
            </p:cNvSpPr>
            <p:nvPr/>
          </p:nvSpPr>
          <p:spPr bwMode="auto">
            <a:xfrm>
              <a:off x="3504" y="912"/>
              <a:ext cx="7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9011" name="Freeform 31"/>
            <p:cNvSpPr/>
            <p:nvPr/>
          </p:nvSpPr>
          <p:spPr bwMode="auto">
            <a:xfrm>
              <a:off x="3504" y="432"/>
              <a:ext cx="768" cy="288"/>
            </a:xfrm>
            <a:custGeom>
              <a:avLst/>
              <a:gdLst>
                <a:gd name="T0" fmla="*/ 0 w 768"/>
                <a:gd name="T1" fmla="*/ 0 h 288"/>
                <a:gd name="T2" fmla="*/ 384 w 768"/>
                <a:gd name="T3" fmla="*/ 0 h 288"/>
                <a:gd name="T4" fmla="*/ 384 w 768"/>
                <a:gd name="T5" fmla="*/ 288 h 288"/>
                <a:gd name="T6" fmla="*/ 768 w 768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8" h="288">
                  <a:moveTo>
                    <a:pt x="0" y="0"/>
                  </a:moveTo>
                  <a:lnTo>
                    <a:pt x="384" y="0"/>
                  </a:lnTo>
                  <a:lnTo>
                    <a:pt x="384" y="288"/>
                  </a:lnTo>
                  <a:lnTo>
                    <a:pt x="768" y="28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9012" name="Freeform 32"/>
            <p:cNvSpPr/>
            <p:nvPr/>
          </p:nvSpPr>
          <p:spPr bwMode="auto">
            <a:xfrm>
              <a:off x="3504" y="1104"/>
              <a:ext cx="768" cy="336"/>
            </a:xfrm>
            <a:custGeom>
              <a:avLst/>
              <a:gdLst>
                <a:gd name="T0" fmla="*/ 0 w 768"/>
                <a:gd name="T1" fmla="*/ 336 h 336"/>
                <a:gd name="T2" fmla="*/ 384 w 768"/>
                <a:gd name="T3" fmla="*/ 336 h 336"/>
                <a:gd name="T4" fmla="*/ 384 w 768"/>
                <a:gd name="T5" fmla="*/ 0 h 336"/>
                <a:gd name="T6" fmla="*/ 768 w 768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8" h="336">
                  <a:moveTo>
                    <a:pt x="0" y="336"/>
                  </a:moveTo>
                  <a:lnTo>
                    <a:pt x="384" y="336"/>
                  </a:lnTo>
                  <a:lnTo>
                    <a:pt x="384" y="0"/>
                  </a:lnTo>
                  <a:lnTo>
                    <a:pt x="768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9013" name="Line 33"/>
            <p:cNvSpPr>
              <a:spLocks noChangeShapeType="1"/>
            </p:cNvSpPr>
            <p:nvPr/>
          </p:nvSpPr>
          <p:spPr bwMode="auto">
            <a:xfrm>
              <a:off x="4608" y="912"/>
              <a:ext cx="5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9014" name="Text Box 34"/>
            <p:cNvSpPr txBox="1">
              <a:spLocks noChangeArrowheads="1"/>
            </p:cNvSpPr>
            <p:nvPr/>
          </p:nvSpPr>
          <p:spPr bwMode="auto">
            <a:xfrm>
              <a:off x="4320" y="72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≥1</a:t>
              </a:r>
            </a:p>
          </p:txBody>
        </p:sp>
      </p:grpSp>
      <p:grpSp>
        <p:nvGrpSpPr>
          <p:cNvPr id="33" name="Group 35"/>
          <p:cNvGrpSpPr/>
          <p:nvPr/>
        </p:nvGrpSpPr>
        <p:grpSpPr bwMode="auto">
          <a:xfrm>
            <a:off x="5810250" y="806450"/>
            <a:ext cx="685800" cy="457200"/>
            <a:chOff x="1680" y="2112"/>
            <a:chExt cx="432" cy="288"/>
          </a:xfrm>
        </p:grpSpPr>
        <p:sp>
          <p:nvSpPr>
            <p:cNvPr id="39006" name="Text Box 36"/>
            <p:cNvSpPr txBox="1">
              <a:spLocks noChangeArrowheads="1"/>
            </p:cNvSpPr>
            <p:nvPr/>
          </p:nvSpPr>
          <p:spPr bwMode="auto">
            <a:xfrm>
              <a:off x="1680" y="211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ABC</a:t>
              </a:r>
            </a:p>
          </p:txBody>
        </p:sp>
        <p:sp>
          <p:nvSpPr>
            <p:cNvPr id="39007" name="Line 37"/>
            <p:cNvSpPr>
              <a:spLocks noChangeShapeType="1"/>
            </p:cNvSpPr>
            <p:nvPr/>
          </p:nvSpPr>
          <p:spPr bwMode="auto">
            <a:xfrm>
              <a:off x="1680" y="2159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9008" name="Line 38"/>
            <p:cNvSpPr>
              <a:spLocks noChangeShapeType="1"/>
            </p:cNvSpPr>
            <p:nvPr/>
          </p:nvSpPr>
          <p:spPr bwMode="auto">
            <a:xfrm>
              <a:off x="1956" y="2160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37" name="Group 39"/>
          <p:cNvGrpSpPr/>
          <p:nvPr/>
        </p:nvGrpSpPr>
        <p:grpSpPr bwMode="auto">
          <a:xfrm>
            <a:off x="4114800" y="577850"/>
            <a:ext cx="323850" cy="457200"/>
            <a:chOff x="1956" y="624"/>
            <a:chExt cx="204" cy="288"/>
          </a:xfrm>
        </p:grpSpPr>
        <p:sp>
          <p:nvSpPr>
            <p:cNvPr id="39004" name="Text Box 40"/>
            <p:cNvSpPr txBox="1">
              <a:spLocks noChangeArrowheads="1"/>
            </p:cNvSpPr>
            <p:nvPr/>
          </p:nvSpPr>
          <p:spPr bwMode="auto">
            <a:xfrm>
              <a:off x="1968" y="62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9005" name="Line 41"/>
            <p:cNvSpPr>
              <a:spLocks noChangeShapeType="1"/>
            </p:cNvSpPr>
            <p:nvPr/>
          </p:nvSpPr>
          <p:spPr bwMode="auto">
            <a:xfrm>
              <a:off x="1956" y="660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476250" y="1048705"/>
            <a:ext cx="1905000" cy="10763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latin typeface="+mn-ea"/>
                <a:ea typeface="+mn-ea"/>
                <a:cs typeface="隶书" panose="02010509060101010101" charset="-122"/>
              </a:rPr>
              <a:t>最简与或表达式</a:t>
            </a:r>
            <a:endParaRPr lang="zh-CN" altLang="en-US" sz="6000" b="1" dirty="0">
              <a:latin typeface="+mn-ea"/>
              <a:ea typeface="+mn-ea"/>
              <a:cs typeface="隶书" panose="02010509060101010101" charset="-122"/>
            </a:endParaRPr>
          </a:p>
        </p:txBody>
      </p:sp>
      <p:graphicFrame>
        <p:nvGraphicFramePr>
          <p:cNvPr id="41" name="Object 43"/>
          <p:cNvGraphicFramePr>
            <a:graphicFrameLocks noChangeAspect="1"/>
          </p:cNvGraphicFramePr>
          <p:nvPr/>
        </p:nvGraphicFramePr>
        <p:xfrm>
          <a:off x="4438650" y="44450"/>
          <a:ext cx="32448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0" name="公式" r:id="rId3" imgW="1371600" imgH="203200" progId="Equation.3">
                  <p:embed/>
                </p:oleObj>
              </mc:Choice>
              <mc:Fallback>
                <p:oleObj name="公式" r:id="rId3" imgW="1371600" imgH="203200" progId="Equation.3">
                  <p:embed/>
                  <p:pic>
                    <p:nvPicPr>
                      <p:cNvPr id="0" name="图片 266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44450"/>
                        <a:ext cx="3244850" cy="5064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Group 44"/>
          <p:cNvGrpSpPr/>
          <p:nvPr/>
        </p:nvGrpSpPr>
        <p:grpSpPr bwMode="auto">
          <a:xfrm>
            <a:off x="4514850" y="730250"/>
            <a:ext cx="1524000" cy="838200"/>
            <a:chOff x="1728" y="864"/>
            <a:chExt cx="960" cy="528"/>
          </a:xfrm>
        </p:grpSpPr>
        <p:sp>
          <p:nvSpPr>
            <p:cNvPr id="38998" name="Line 45"/>
            <p:cNvSpPr>
              <a:spLocks noChangeShapeType="1"/>
            </p:cNvSpPr>
            <p:nvPr/>
          </p:nvSpPr>
          <p:spPr bwMode="auto">
            <a:xfrm>
              <a:off x="1728" y="9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8999" name="Line 46"/>
            <p:cNvSpPr>
              <a:spLocks noChangeShapeType="1"/>
            </p:cNvSpPr>
            <p:nvPr/>
          </p:nvSpPr>
          <p:spPr bwMode="auto">
            <a:xfrm>
              <a:off x="1728" y="11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9000" name="Line 47"/>
            <p:cNvSpPr>
              <a:spLocks noChangeShapeType="1"/>
            </p:cNvSpPr>
            <p:nvPr/>
          </p:nvSpPr>
          <p:spPr bwMode="auto">
            <a:xfrm>
              <a:off x="1728" y="12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9001" name="Line 48"/>
            <p:cNvSpPr>
              <a:spLocks noChangeShapeType="1"/>
            </p:cNvSpPr>
            <p:nvPr/>
          </p:nvSpPr>
          <p:spPr bwMode="auto">
            <a:xfrm>
              <a:off x="2448" y="11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9002" name="Text Box 49"/>
            <p:cNvSpPr txBox="1">
              <a:spLocks noChangeArrowheads="1"/>
            </p:cNvSpPr>
            <p:nvPr/>
          </p:nvSpPr>
          <p:spPr bwMode="auto">
            <a:xfrm>
              <a:off x="2256" y="912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&amp;</a:t>
              </a:r>
            </a:p>
          </p:txBody>
        </p:sp>
        <p:sp>
          <p:nvSpPr>
            <p:cNvPr id="39003" name="Rectangle 50"/>
            <p:cNvSpPr>
              <a:spLocks noChangeArrowheads="1"/>
            </p:cNvSpPr>
            <p:nvPr/>
          </p:nvSpPr>
          <p:spPr bwMode="auto">
            <a:xfrm>
              <a:off x="2160" y="864"/>
              <a:ext cx="28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0" rIns="0" anchor="ctr">
              <a:spAutoFit/>
            </a:bodyPr>
            <a:lstStyle/>
            <a:p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49" name="Group 51"/>
          <p:cNvGrpSpPr/>
          <p:nvPr/>
        </p:nvGrpSpPr>
        <p:grpSpPr bwMode="auto">
          <a:xfrm>
            <a:off x="4057650" y="1263650"/>
            <a:ext cx="323850" cy="457200"/>
            <a:chOff x="1956" y="624"/>
            <a:chExt cx="204" cy="288"/>
          </a:xfrm>
        </p:grpSpPr>
        <p:sp>
          <p:nvSpPr>
            <p:cNvPr id="38996" name="Text Box 52"/>
            <p:cNvSpPr txBox="1">
              <a:spLocks noChangeArrowheads="1"/>
            </p:cNvSpPr>
            <p:nvPr/>
          </p:nvSpPr>
          <p:spPr bwMode="auto">
            <a:xfrm>
              <a:off x="1968" y="62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38997" name="Line 53"/>
            <p:cNvSpPr>
              <a:spLocks noChangeShapeType="1"/>
            </p:cNvSpPr>
            <p:nvPr/>
          </p:nvSpPr>
          <p:spPr bwMode="auto">
            <a:xfrm>
              <a:off x="1956" y="660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52" name="Group 54"/>
          <p:cNvGrpSpPr/>
          <p:nvPr/>
        </p:nvGrpSpPr>
        <p:grpSpPr bwMode="auto">
          <a:xfrm>
            <a:off x="4133850" y="1949450"/>
            <a:ext cx="323850" cy="457200"/>
            <a:chOff x="1956" y="624"/>
            <a:chExt cx="204" cy="288"/>
          </a:xfrm>
        </p:grpSpPr>
        <p:sp>
          <p:nvSpPr>
            <p:cNvPr id="38994" name="Text Box 55"/>
            <p:cNvSpPr txBox="1">
              <a:spLocks noChangeArrowheads="1"/>
            </p:cNvSpPr>
            <p:nvPr/>
          </p:nvSpPr>
          <p:spPr bwMode="auto">
            <a:xfrm>
              <a:off x="1968" y="62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8995" name="Line 56"/>
            <p:cNvSpPr>
              <a:spLocks noChangeShapeType="1"/>
            </p:cNvSpPr>
            <p:nvPr/>
          </p:nvSpPr>
          <p:spPr bwMode="auto">
            <a:xfrm>
              <a:off x="1956" y="660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55" name="Text Box 57"/>
          <p:cNvSpPr txBox="1">
            <a:spLocks noChangeArrowheads="1"/>
          </p:cNvSpPr>
          <p:nvPr/>
        </p:nvSpPr>
        <p:spPr bwMode="auto">
          <a:xfrm>
            <a:off x="4133850" y="920750"/>
            <a:ext cx="228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B</a:t>
            </a:r>
          </a:p>
        </p:txBody>
      </p:sp>
      <p:sp>
        <p:nvSpPr>
          <p:cNvPr id="56" name="Text Box 58"/>
          <p:cNvSpPr txBox="1">
            <a:spLocks noChangeArrowheads="1"/>
          </p:cNvSpPr>
          <p:nvPr/>
        </p:nvSpPr>
        <p:spPr bwMode="auto">
          <a:xfrm>
            <a:off x="4133850" y="1568450"/>
            <a:ext cx="228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A</a:t>
            </a:r>
          </a:p>
        </p:txBody>
      </p:sp>
      <p:sp>
        <p:nvSpPr>
          <p:cNvPr id="57" name="Text Box 59"/>
          <p:cNvSpPr txBox="1">
            <a:spLocks noChangeArrowheads="1"/>
          </p:cNvSpPr>
          <p:nvPr/>
        </p:nvSpPr>
        <p:spPr bwMode="auto">
          <a:xfrm>
            <a:off x="4133850" y="2406650"/>
            <a:ext cx="228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A</a:t>
            </a:r>
          </a:p>
        </p:txBody>
      </p:sp>
      <p:sp>
        <p:nvSpPr>
          <p:cNvPr id="58" name="Text Box 60"/>
          <p:cNvSpPr txBox="1">
            <a:spLocks noChangeArrowheads="1"/>
          </p:cNvSpPr>
          <p:nvPr/>
        </p:nvSpPr>
        <p:spPr bwMode="auto">
          <a:xfrm>
            <a:off x="4133850" y="2711450"/>
            <a:ext cx="228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C</a:t>
            </a:r>
          </a:p>
        </p:txBody>
      </p:sp>
      <p:grpSp>
        <p:nvGrpSpPr>
          <p:cNvPr id="59" name="Group 61"/>
          <p:cNvGrpSpPr/>
          <p:nvPr/>
        </p:nvGrpSpPr>
        <p:grpSpPr bwMode="auto">
          <a:xfrm>
            <a:off x="5753100" y="1549400"/>
            <a:ext cx="457200" cy="457200"/>
            <a:chOff x="1920" y="2352"/>
            <a:chExt cx="288" cy="288"/>
          </a:xfrm>
        </p:grpSpPr>
        <p:sp>
          <p:nvSpPr>
            <p:cNvPr id="38992" name="Text Box 62"/>
            <p:cNvSpPr txBox="1">
              <a:spLocks noChangeArrowheads="1"/>
            </p:cNvSpPr>
            <p:nvPr/>
          </p:nvSpPr>
          <p:spPr bwMode="auto">
            <a:xfrm>
              <a:off x="1920" y="235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AB</a:t>
              </a:r>
            </a:p>
          </p:txBody>
        </p:sp>
        <p:sp>
          <p:nvSpPr>
            <p:cNvPr id="38993" name="Line 63"/>
            <p:cNvSpPr>
              <a:spLocks noChangeShapeType="1"/>
            </p:cNvSpPr>
            <p:nvPr/>
          </p:nvSpPr>
          <p:spPr bwMode="auto">
            <a:xfrm>
              <a:off x="2040" y="2400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62" name="Text Box 64"/>
          <p:cNvSpPr txBox="1">
            <a:spLocks noChangeArrowheads="1"/>
          </p:cNvSpPr>
          <p:nvPr/>
        </p:nvSpPr>
        <p:spPr bwMode="auto">
          <a:xfrm>
            <a:off x="5734050" y="2406650"/>
            <a:ext cx="457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AC</a:t>
            </a:r>
          </a:p>
        </p:txBody>
      </p:sp>
      <p:sp>
        <p:nvSpPr>
          <p:cNvPr id="63" name="Text Box 65"/>
          <p:cNvSpPr txBox="1">
            <a:spLocks noChangeArrowheads="1"/>
          </p:cNvSpPr>
          <p:nvPr/>
        </p:nvSpPr>
        <p:spPr bwMode="auto">
          <a:xfrm>
            <a:off x="7943850" y="1568450"/>
            <a:ext cx="457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Y</a:t>
            </a:r>
          </a:p>
        </p:txBody>
      </p:sp>
      <p:grpSp>
        <p:nvGrpSpPr>
          <p:cNvPr id="64" name="Group 66"/>
          <p:cNvGrpSpPr/>
          <p:nvPr/>
        </p:nvGrpSpPr>
        <p:grpSpPr bwMode="auto">
          <a:xfrm>
            <a:off x="4267200" y="4083050"/>
            <a:ext cx="323850" cy="457200"/>
            <a:chOff x="1956" y="624"/>
            <a:chExt cx="204" cy="288"/>
          </a:xfrm>
        </p:grpSpPr>
        <p:sp>
          <p:nvSpPr>
            <p:cNvPr id="38990" name="Text Box 67"/>
            <p:cNvSpPr txBox="1">
              <a:spLocks noChangeArrowheads="1"/>
            </p:cNvSpPr>
            <p:nvPr/>
          </p:nvSpPr>
          <p:spPr bwMode="auto">
            <a:xfrm>
              <a:off x="1968" y="62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8991" name="Line 68"/>
            <p:cNvSpPr>
              <a:spLocks noChangeShapeType="1"/>
            </p:cNvSpPr>
            <p:nvPr/>
          </p:nvSpPr>
          <p:spPr bwMode="auto">
            <a:xfrm>
              <a:off x="1956" y="660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67" name="Group 69"/>
          <p:cNvGrpSpPr/>
          <p:nvPr/>
        </p:nvGrpSpPr>
        <p:grpSpPr bwMode="auto">
          <a:xfrm>
            <a:off x="4210050" y="4768850"/>
            <a:ext cx="323850" cy="457200"/>
            <a:chOff x="1956" y="624"/>
            <a:chExt cx="204" cy="288"/>
          </a:xfrm>
        </p:grpSpPr>
        <p:sp>
          <p:nvSpPr>
            <p:cNvPr id="38988" name="Text Box 70"/>
            <p:cNvSpPr txBox="1">
              <a:spLocks noChangeArrowheads="1"/>
            </p:cNvSpPr>
            <p:nvPr/>
          </p:nvSpPr>
          <p:spPr bwMode="auto">
            <a:xfrm>
              <a:off x="1968" y="62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38989" name="Line 71"/>
            <p:cNvSpPr>
              <a:spLocks noChangeShapeType="1"/>
            </p:cNvSpPr>
            <p:nvPr/>
          </p:nvSpPr>
          <p:spPr bwMode="auto">
            <a:xfrm>
              <a:off x="1956" y="660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70" name="Group 72"/>
          <p:cNvGrpSpPr/>
          <p:nvPr/>
        </p:nvGrpSpPr>
        <p:grpSpPr bwMode="auto">
          <a:xfrm>
            <a:off x="4286250" y="5454650"/>
            <a:ext cx="323850" cy="457200"/>
            <a:chOff x="1956" y="624"/>
            <a:chExt cx="204" cy="288"/>
          </a:xfrm>
        </p:grpSpPr>
        <p:sp>
          <p:nvSpPr>
            <p:cNvPr id="38986" name="Text Box 73"/>
            <p:cNvSpPr txBox="1">
              <a:spLocks noChangeArrowheads="1"/>
            </p:cNvSpPr>
            <p:nvPr/>
          </p:nvSpPr>
          <p:spPr bwMode="auto">
            <a:xfrm>
              <a:off x="1968" y="62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8987" name="Line 74"/>
            <p:cNvSpPr>
              <a:spLocks noChangeShapeType="1"/>
            </p:cNvSpPr>
            <p:nvPr/>
          </p:nvSpPr>
          <p:spPr bwMode="auto">
            <a:xfrm>
              <a:off x="1956" y="660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73" name="Text Box 75"/>
          <p:cNvSpPr txBox="1">
            <a:spLocks noChangeArrowheads="1"/>
          </p:cNvSpPr>
          <p:nvPr/>
        </p:nvSpPr>
        <p:spPr bwMode="auto">
          <a:xfrm>
            <a:off x="4286250" y="4425950"/>
            <a:ext cx="228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B</a:t>
            </a:r>
          </a:p>
        </p:txBody>
      </p:sp>
      <p:sp>
        <p:nvSpPr>
          <p:cNvPr id="74" name="Text Box 76"/>
          <p:cNvSpPr txBox="1">
            <a:spLocks noChangeArrowheads="1"/>
          </p:cNvSpPr>
          <p:nvPr/>
        </p:nvSpPr>
        <p:spPr bwMode="auto">
          <a:xfrm>
            <a:off x="4286250" y="5073650"/>
            <a:ext cx="228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A</a:t>
            </a:r>
          </a:p>
        </p:txBody>
      </p:sp>
      <p:sp>
        <p:nvSpPr>
          <p:cNvPr id="75" name="Text Box 77"/>
          <p:cNvSpPr txBox="1">
            <a:spLocks noChangeArrowheads="1"/>
          </p:cNvSpPr>
          <p:nvPr/>
        </p:nvSpPr>
        <p:spPr bwMode="auto">
          <a:xfrm>
            <a:off x="4286250" y="5911850"/>
            <a:ext cx="228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A</a:t>
            </a:r>
          </a:p>
        </p:txBody>
      </p:sp>
      <p:sp>
        <p:nvSpPr>
          <p:cNvPr id="76" name="Text Box 78"/>
          <p:cNvSpPr txBox="1">
            <a:spLocks noChangeArrowheads="1"/>
          </p:cNvSpPr>
          <p:nvPr/>
        </p:nvSpPr>
        <p:spPr bwMode="auto">
          <a:xfrm>
            <a:off x="4286250" y="6216650"/>
            <a:ext cx="228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C</a:t>
            </a:r>
          </a:p>
        </p:txBody>
      </p:sp>
      <p:sp>
        <p:nvSpPr>
          <p:cNvPr id="77" name="Text Box 79"/>
          <p:cNvSpPr txBox="1">
            <a:spLocks noChangeArrowheads="1"/>
          </p:cNvSpPr>
          <p:nvPr/>
        </p:nvSpPr>
        <p:spPr bwMode="auto">
          <a:xfrm>
            <a:off x="8096250" y="5073650"/>
            <a:ext cx="457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Y</a:t>
            </a:r>
          </a:p>
        </p:txBody>
      </p:sp>
      <p:grpSp>
        <p:nvGrpSpPr>
          <p:cNvPr id="78" name="Group 80"/>
          <p:cNvGrpSpPr/>
          <p:nvPr/>
        </p:nvGrpSpPr>
        <p:grpSpPr bwMode="auto">
          <a:xfrm>
            <a:off x="4667250" y="4235450"/>
            <a:ext cx="1524000" cy="838200"/>
            <a:chOff x="2736" y="2448"/>
            <a:chExt cx="960" cy="528"/>
          </a:xfrm>
        </p:grpSpPr>
        <p:grpSp>
          <p:nvGrpSpPr>
            <p:cNvPr id="38978" name="Group 81"/>
            <p:cNvGrpSpPr/>
            <p:nvPr/>
          </p:nvGrpSpPr>
          <p:grpSpPr bwMode="auto">
            <a:xfrm>
              <a:off x="2736" y="2448"/>
              <a:ext cx="960" cy="528"/>
              <a:chOff x="1728" y="864"/>
              <a:chExt cx="960" cy="528"/>
            </a:xfrm>
          </p:grpSpPr>
          <p:sp>
            <p:nvSpPr>
              <p:cNvPr id="38980" name="Line 82"/>
              <p:cNvSpPr>
                <a:spLocks noChangeShapeType="1"/>
              </p:cNvSpPr>
              <p:nvPr/>
            </p:nvSpPr>
            <p:spPr bwMode="auto">
              <a:xfrm>
                <a:off x="1728" y="96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8981" name="Line 83"/>
              <p:cNvSpPr>
                <a:spLocks noChangeShapeType="1"/>
              </p:cNvSpPr>
              <p:nvPr/>
            </p:nvSpPr>
            <p:spPr bwMode="auto">
              <a:xfrm>
                <a:off x="1728" y="112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8982" name="Line 84"/>
              <p:cNvSpPr>
                <a:spLocks noChangeShapeType="1"/>
              </p:cNvSpPr>
              <p:nvPr/>
            </p:nvSpPr>
            <p:spPr bwMode="auto">
              <a:xfrm>
                <a:off x="1728" y="129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8983" name="Line 85"/>
              <p:cNvSpPr>
                <a:spLocks noChangeShapeType="1"/>
              </p:cNvSpPr>
              <p:nvPr/>
            </p:nvSpPr>
            <p:spPr bwMode="auto">
              <a:xfrm>
                <a:off x="2448" y="115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8984" name="Text Box 86"/>
              <p:cNvSpPr txBox="1">
                <a:spLocks noChangeArrowheads="1"/>
              </p:cNvSpPr>
              <p:nvPr/>
            </p:nvSpPr>
            <p:spPr bwMode="auto">
              <a:xfrm>
                <a:off x="2256" y="912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&amp;</a:t>
                </a:r>
              </a:p>
            </p:txBody>
          </p:sp>
          <p:sp>
            <p:nvSpPr>
              <p:cNvPr id="38985" name="Rectangle 87"/>
              <p:cNvSpPr>
                <a:spLocks noChangeArrowheads="1"/>
              </p:cNvSpPr>
              <p:nvPr/>
            </p:nvSpPr>
            <p:spPr bwMode="auto">
              <a:xfrm>
                <a:off x="2160" y="864"/>
                <a:ext cx="288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8979" name="Oval 88"/>
            <p:cNvSpPr>
              <a:spLocks noChangeArrowheads="1"/>
            </p:cNvSpPr>
            <p:nvPr/>
          </p:nvSpPr>
          <p:spPr bwMode="auto">
            <a:xfrm>
              <a:off x="3456" y="268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87" name="Group 89"/>
          <p:cNvGrpSpPr/>
          <p:nvPr/>
        </p:nvGrpSpPr>
        <p:grpSpPr bwMode="auto">
          <a:xfrm>
            <a:off x="4667250" y="5149850"/>
            <a:ext cx="1524000" cy="685800"/>
            <a:chOff x="2736" y="3024"/>
            <a:chExt cx="960" cy="432"/>
          </a:xfrm>
        </p:grpSpPr>
        <p:grpSp>
          <p:nvGrpSpPr>
            <p:cNvPr id="38971" name="Group 90"/>
            <p:cNvGrpSpPr/>
            <p:nvPr/>
          </p:nvGrpSpPr>
          <p:grpSpPr bwMode="auto">
            <a:xfrm>
              <a:off x="2736" y="3024"/>
              <a:ext cx="960" cy="432"/>
              <a:chOff x="2784" y="720"/>
              <a:chExt cx="960" cy="432"/>
            </a:xfrm>
          </p:grpSpPr>
          <p:sp>
            <p:nvSpPr>
              <p:cNvPr id="38973" name="Rectangle 91"/>
              <p:cNvSpPr>
                <a:spLocks noChangeArrowheads="1"/>
              </p:cNvSpPr>
              <p:nvPr/>
            </p:nvSpPr>
            <p:spPr bwMode="auto">
              <a:xfrm>
                <a:off x="3216" y="720"/>
                <a:ext cx="288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974" name="Line 92"/>
              <p:cNvSpPr>
                <a:spLocks noChangeShapeType="1"/>
              </p:cNvSpPr>
              <p:nvPr/>
            </p:nvSpPr>
            <p:spPr bwMode="auto">
              <a:xfrm>
                <a:off x="2784" y="84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8975" name="Line 93"/>
              <p:cNvSpPr>
                <a:spLocks noChangeShapeType="1"/>
              </p:cNvSpPr>
              <p:nvPr/>
            </p:nvSpPr>
            <p:spPr bwMode="auto">
              <a:xfrm>
                <a:off x="2784" y="105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8976" name="Line 94"/>
              <p:cNvSpPr>
                <a:spLocks noChangeShapeType="1"/>
              </p:cNvSpPr>
              <p:nvPr/>
            </p:nvSpPr>
            <p:spPr bwMode="auto">
              <a:xfrm>
                <a:off x="3504" y="9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8977" name="Text Box 95"/>
              <p:cNvSpPr txBox="1">
                <a:spLocks noChangeArrowheads="1"/>
              </p:cNvSpPr>
              <p:nvPr/>
            </p:nvSpPr>
            <p:spPr bwMode="auto">
              <a:xfrm>
                <a:off x="3312" y="720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&amp;</a:t>
                </a:r>
              </a:p>
            </p:txBody>
          </p:sp>
        </p:grpSp>
        <p:sp>
          <p:nvSpPr>
            <p:cNvPr id="38972" name="Oval 96"/>
            <p:cNvSpPr>
              <a:spLocks noChangeArrowheads="1"/>
            </p:cNvSpPr>
            <p:nvPr/>
          </p:nvSpPr>
          <p:spPr bwMode="auto">
            <a:xfrm>
              <a:off x="3468" y="316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95" name="Group 97"/>
          <p:cNvGrpSpPr/>
          <p:nvPr/>
        </p:nvGrpSpPr>
        <p:grpSpPr bwMode="auto">
          <a:xfrm>
            <a:off x="4667250" y="5988050"/>
            <a:ext cx="1524000" cy="685800"/>
            <a:chOff x="2736" y="3552"/>
            <a:chExt cx="960" cy="432"/>
          </a:xfrm>
        </p:grpSpPr>
        <p:grpSp>
          <p:nvGrpSpPr>
            <p:cNvPr id="38964" name="Group 98"/>
            <p:cNvGrpSpPr/>
            <p:nvPr/>
          </p:nvGrpSpPr>
          <p:grpSpPr bwMode="auto">
            <a:xfrm>
              <a:off x="2736" y="3552"/>
              <a:ext cx="960" cy="432"/>
              <a:chOff x="2784" y="1248"/>
              <a:chExt cx="960" cy="432"/>
            </a:xfrm>
          </p:grpSpPr>
          <p:sp>
            <p:nvSpPr>
              <p:cNvPr id="38966" name="Rectangle 99"/>
              <p:cNvSpPr>
                <a:spLocks noChangeArrowheads="1"/>
              </p:cNvSpPr>
              <p:nvPr/>
            </p:nvSpPr>
            <p:spPr bwMode="auto">
              <a:xfrm>
                <a:off x="3216" y="1248"/>
                <a:ext cx="288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967" name="Line 100"/>
              <p:cNvSpPr>
                <a:spLocks noChangeShapeType="1"/>
              </p:cNvSpPr>
              <p:nvPr/>
            </p:nvSpPr>
            <p:spPr bwMode="auto">
              <a:xfrm>
                <a:off x="2784" y="134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8968" name="Line 101"/>
              <p:cNvSpPr>
                <a:spLocks noChangeShapeType="1"/>
              </p:cNvSpPr>
              <p:nvPr/>
            </p:nvSpPr>
            <p:spPr bwMode="auto">
              <a:xfrm>
                <a:off x="2784" y="156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8969" name="Line 102"/>
              <p:cNvSpPr>
                <a:spLocks noChangeShapeType="1"/>
              </p:cNvSpPr>
              <p:nvPr/>
            </p:nvSpPr>
            <p:spPr bwMode="auto">
              <a:xfrm>
                <a:off x="3504" y="14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8970" name="Text Box 103"/>
              <p:cNvSpPr txBox="1">
                <a:spLocks noChangeArrowheads="1"/>
              </p:cNvSpPr>
              <p:nvPr/>
            </p:nvSpPr>
            <p:spPr bwMode="auto">
              <a:xfrm>
                <a:off x="3312" y="1248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&amp;</a:t>
                </a:r>
              </a:p>
            </p:txBody>
          </p:sp>
        </p:grpSp>
        <p:sp>
          <p:nvSpPr>
            <p:cNvPr id="38965" name="Oval 104"/>
            <p:cNvSpPr>
              <a:spLocks noChangeArrowheads="1"/>
            </p:cNvSpPr>
            <p:nvPr/>
          </p:nvSpPr>
          <p:spPr bwMode="auto">
            <a:xfrm>
              <a:off x="3468" y="369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03" name="Group 105"/>
          <p:cNvGrpSpPr/>
          <p:nvPr/>
        </p:nvGrpSpPr>
        <p:grpSpPr bwMode="auto">
          <a:xfrm>
            <a:off x="5962650" y="4235450"/>
            <a:ext cx="685800" cy="457200"/>
            <a:chOff x="3552" y="2448"/>
            <a:chExt cx="432" cy="288"/>
          </a:xfrm>
        </p:grpSpPr>
        <p:grpSp>
          <p:nvGrpSpPr>
            <p:cNvPr id="38959" name="Group 106"/>
            <p:cNvGrpSpPr/>
            <p:nvPr/>
          </p:nvGrpSpPr>
          <p:grpSpPr bwMode="auto">
            <a:xfrm>
              <a:off x="3552" y="2448"/>
              <a:ext cx="432" cy="288"/>
              <a:chOff x="1680" y="2112"/>
              <a:chExt cx="432" cy="288"/>
            </a:xfrm>
          </p:grpSpPr>
          <p:sp>
            <p:nvSpPr>
              <p:cNvPr id="38961" name="Text Box 107"/>
              <p:cNvSpPr txBox="1">
                <a:spLocks noChangeArrowheads="1"/>
              </p:cNvSpPr>
              <p:nvPr/>
            </p:nvSpPr>
            <p:spPr bwMode="auto">
              <a:xfrm>
                <a:off x="1680" y="211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ABC</a:t>
                </a:r>
              </a:p>
            </p:txBody>
          </p:sp>
          <p:sp>
            <p:nvSpPr>
              <p:cNvPr id="38962" name="Line 108"/>
              <p:cNvSpPr>
                <a:spLocks noChangeShapeType="1"/>
              </p:cNvSpPr>
              <p:nvPr/>
            </p:nvSpPr>
            <p:spPr bwMode="auto">
              <a:xfrm>
                <a:off x="1680" y="2159"/>
                <a:ext cx="14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8963" name="Line 109"/>
              <p:cNvSpPr>
                <a:spLocks noChangeShapeType="1"/>
              </p:cNvSpPr>
              <p:nvPr/>
            </p:nvSpPr>
            <p:spPr bwMode="auto">
              <a:xfrm>
                <a:off x="1956" y="2160"/>
                <a:ext cx="14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sp>
          <p:nvSpPr>
            <p:cNvPr id="38960" name="Line 110"/>
            <p:cNvSpPr>
              <a:spLocks noChangeShapeType="1"/>
            </p:cNvSpPr>
            <p:nvPr/>
          </p:nvSpPr>
          <p:spPr bwMode="auto">
            <a:xfrm>
              <a:off x="3552" y="2448"/>
              <a:ext cx="43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109" name="Group 111"/>
          <p:cNvGrpSpPr/>
          <p:nvPr/>
        </p:nvGrpSpPr>
        <p:grpSpPr bwMode="auto">
          <a:xfrm>
            <a:off x="5962650" y="4997450"/>
            <a:ext cx="457200" cy="457200"/>
            <a:chOff x="3552" y="2928"/>
            <a:chExt cx="288" cy="288"/>
          </a:xfrm>
        </p:grpSpPr>
        <p:grpSp>
          <p:nvGrpSpPr>
            <p:cNvPr id="38955" name="Group 112"/>
            <p:cNvGrpSpPr/>
            <p:nvPr/>
          </p:nvGrpSpPr>
          <p:grpSpPr bwMode="auto">
            <a:xfrm>
              <a:off x="3552" y="2928"/>
              <a:ext cx="288" cy="288"/>
              <a:chOff x="1920" y="2352"/>
              <a:chExt cx="288" cy="288"/>
            </a:xfrm>
          </p:grpSpPr>
          <p:sp>
            <p:nvSpPr>
              <p:cNvPr id="38957" name="Text Box 113"/>
              <p:cNvSpPr txBox="1">
                <a:spLocks noChangeArrowheads="1"/>
              </p:cNvSpPr>
              <p:nvPr/>
            </p:nvSpPr>
            <p:spPr bwMode="auto">
              <a:xfrm>
                <a:off x="1920" y="235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AB</a:t>
                </a:r>
              </a:p>
            </p:txBody>
          </p:sp>
          <p:sp>
            <p:nvSpPr>
              <p:cNvPr id="38958" name="Line 114"/>
              <p:cNvSpPr>
                <a:spLocks noChangeShapeType="1"/>
              </p:cNvSpPr>
              <p:nvPr/>
            </p:nvSpPr>
            <p:spPr bwMode="auto">
              <a:xfrm>
                <a:off x="2040" y="2400"/>
                <a:ext cx="14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sp>
          <p:nvSpPr>
            <p:cNvPr id="38956" name="Line 115"/>
            <p:cNvSpPr>
              <a:spLocks noChangeShapeType="1"/>
            </p:cNvSpPr>
            <p:nvPr/>
          </p:nvSpPr>
          <p:spPr bwMode="auto">
            <a:xfrm>
              <a:off x="3552" y="2928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114" name="Group 116"/>
          <p:cNvGrpSpPr/>
          <p:nvPr/>
        </p:nvGrpSpPr>
        <p:grpSpPr bwMode="auto">
          <a:xfrm>
            <a:off x="5962650" y="5854700"/>
            <a:ext cx="457200" cy="457200"/>
            <a:chOff x="3552" y="3468"/>
            <a:chExt cx="288" cy="288"/>
          </a:xfrm>
        </p:grpSpPr>
        <p:sp>
          <p:nvSpPr>
            <p:cNvPr id="38953" name="Text Box 117"/>
            <p:cNvSpPr txBox="1">
              <a:spLocks noChangeArrowheads="1"/>
            </p:cNvSpPr>
            <p:nvPr/>
          </p:nvSpPr>
          <p:spPr bwMode="auto">
            <a:xfrm>
              <a:off x="355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AC</a:t>
              </a:r>
            </a:p>
          </p:txBody>
        </p:sp>
        <p:sp>
          <p:nvSpPr>
            <p:cNvPr id="38954" name="Line 118"/>
            <p:cNvSpPr>
              <a:spLocks noChangeShapeType="1"/>
            </p:cNvSpPr>
            <p:nvPr/>
          </p:nvSpPr>
          <p:spPr bwMode="auto">
            <a:xfrm>
              <a:off x="3552" y="3504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117" name="Text Box 119"/>
          <p:cNvSpPr txBox="1">
            <a:spLocks noChangeArrowheads="1"/>
          </p:cNvSpPr>
          <p:nvPr/>
        </p:nvSpPr>
        <p:spPr bwMode="auto">
          <a:xfrm>
            <a:off x="323850" y="4149093"/>
            <a:ext cx="2743200" cy="25384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+mn-ea"/>
                <a:ea typeface="+mn-ea"/>
                <a:cs typeface="隶书" panose="02010509060101010101" charset="-122"/>
              </a:rPr>
              <a:t>若用与非门实现，将最简与或表达式变换乘最简与非</a:t>
            </a:r>
            <a:r>
              <a:rPr lang="en-US" altLang="zh-CN" sz="3200" b="1">
                <a:latin typeface="+mn-ea"/>
                <a:ea typeface="+mn-ea"/>
                <a:cs typeface="隶书" panose="02010509060101010101" charset="-122"/>
              </a:rPr>
              <a:t>-</a:t>
            </a:r>
            <a:r>
              <a:rPr lang="zh-CN" altLang="en-US" sz="3200" b="1">
                <a:latin typeface="+mn-ea"/>
                <a:ea typeface="+mn-ea"/>
                <a:cs typeface="隶书" panose="02010509060101010101" charset="-122"/>
              </a:rPr>
              <a:t>与非表达式</a:t>
            </a:r>
            <a:endParaRPr lang="zh-CN" altLang="en-US" sz="6000" b="1">
              <a:latin typeface="+mn-ea"/>
              <a:ea typeface="+mn-ea"/>
              <a:cs typeface="隶书" panose="02010509060101010101" charset="-122"/>
            </a:endParaRPr>
          </a:p>
        </p:txBody>
      </p:sp>
      <p:graphicFrame>
        <p:nvGraphicFramePr>
          <p:cNvPr id="118" name="Object 120"/>
          <p:cNvGraphicFramePr>
            <a:graphicFrameLocks noChangeAspect="1"/>
          </p:cNvGraphicFramePr>
          <p:nvPr/>
        </p:nvGraphicFramePr>
        <p:xfrm>
          <a:off x="4743450" y="3321050"/>
          <a:ext cx="2944813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1" name="公式" r:id="rId5" imgW="1243965" imgH="266700" progId="Equation.3">
                  <p:embed/>
                </p:oleObj>
              </mc:Choice>
              <mc:Fallback>
                <p:oleObj name="公式" r:id="rId5" imgW="1243965" imgH="266700" progId="Equation.3">
                  <p:embed/>
                  <p:pic>
                    <p:nvPicPr>
                      <p:cNvPr id="0" name="图片 266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3321050"/>
                        <a:ext cx="2944813" cy="665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AutoShape 121"/>
          <p:cNvSpPr>
            <a:spLocks noChangeArrowheads="1"/>
          </p:cNvSpPr>
          <p:nvPr/>
        </p:nvSpPr>
        <p:spPr bwMode="auto">
          <a:xfrm>
            <a:off x="6937375" y="577850"/>
            <a:ext cx="244475" cy="457200"/>
          </a:xfrm>
          <a:prstGeom prst="downArrow">
            <a:avLst>
              <a:gd name="adj1" fmla="val 50000"/>
              <a:gd name="adj2" fmla="val 46753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0" name="Oval 122"/>
          <p:cNvSpPr>
            <a:spLocks noChangeArrowheads="1"/>
          </p:cNvSpPr>
          <p:nvPr/>
        </p:nvSpPr>
        <p:spPr bwMode="auto">
          <a:xfrm>
            <a:off x="7242175" y="577850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 3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/>
      <p:bldP spid="13" grpId="0" animBg="1" autoUpdateAnimBg="0"/>
      <p:bldP spid="40" grpId="0" animBg="1" autoUpdateAnimBg="0"/>
      <p:bldP spid="55" grpId="0" autoUpdateAnimBg="0"/>
      <p:bldP spid="56" grpId="0" autoUpdateAnimBg="0"/>
      <p:bldP spid="57" grpId="0" autoUpdateAnimBg="0"/>
      <p:bldP spid="58" grpId="0" autoUpdateAnimBg="0"/>
      <p:bldP spid="62" grpId="0" autoUpdateAnimBg="0"/>
      <p:bldP spid="63" grpId="0" autoUpdateAnimBg="0"/>
      <p:bldP spid="73" grpId="0" autoUpdateAnimBg="0"/>
      <p:bldP spid="74" grpId="0" autoUpdateAnimBg="0"/>
      <p:bldP spid="75" grpId="0" autoUpdateAnimBg="0"/>
      <p:bldP spid="76" grpId="0" autoUpdateAnimBg="0"/>
      <p:bldP spid="77" grpId="0" autoUpdateAnimBg="0"/>
      <p:bldP spid="117" grpId="0" animBg="1" autoUpdateAnimBg="0"/>
      <p:bldP spid="119" grpId="0" animBg="1"/>
      <p:bldP spid="12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8"/>
          <p:cNvSpPr txBox="1">
            <a:spLocks noChangeArrowheads="1"/>
          </p:cNvSpPr>
          <p:nvPr/>
        </p:nvSpPr>
        <p:spPr bwMode="auto">
          <a:xfrm>
            <a:off x="304800" y="152400"/>
            <a:ext cx="4267200" cy="4572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/>
                <a:ea typeface="+mn-ea"/>
                <a:cs typeface="Times New Roman"/>
              </a:rPr>
              <a:t>2</a:t>
            </a:r>
            <a:r>
              <a:rPr lang="zh-CN" altLang="en-US" b="1">
                <a:latin typeface="Times New Roman"/>
                <a:ea typeface="+mn-ea"/>
                <a:cs typeface="Times New Roman"/>
              </a:rPr>
              <a:t>、由逻辑图到真值表的转换</a:t>
            </a:r>
          </a:p>
        </p:txBody>
      </p:sp>
      <p:sp>
        <p:nvSpPr>
          <p:cNvPr id="39939" name="灯片编号占位符 5"/>
          <p:cNvSpPr txBox="1"/>
          <p:nvPr/>
        </p:nvSpPr>
        <p:spPr bwMode="auto">
          <a:xfrm>
            <a:off x="6429375" y="602297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D5AB90-87F0-5F4F-B3CC-FC2FD3805BE1}" type="slidenum">
              <a:rPr lang="en-US" altLang="zh-CN" sz="1400">
                <a:latin typeface="Arial" panose="020B0604020202020204" pitchFamily="34" charset="0"/>
              </a:rPr>
              <a:t>27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7950" y="768350"/>
            <a:ext cx="1524000" cy="58896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Times New Roman"/>
                <a:ea typeface="+mn-ea"/>
                <a:cs typeface="Times New Roman"/>
              </a:rPr>
              <a:t>逻辑图</a:t>
            </a:r>
            <a:endParaRPr lang="zh-CN" altLang="en-US" b="1"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7950" y="3806825"/>
            <a:ext cx="1676400" cy="10763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Times New Roman"/>
                <a:ea typeface="+mn-ea"/>
                <a:cs typeface="Times New Roman"/>
              </a:rPr>
              <a:t>逻辑表达式</a:t>
            </a:r>
            <a:endParaRPr lang="zh-CN" altLang="en-US" sz="6000" b="1"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41350" y="1377950"/>
            <a:ext cx="228600" cy="2438400"/>
          </a:xfrm>
          <a:prstGeom prst="downArrow">
            <a:avLst>
              <a:gd name="adj1" fmla="val 50000"/>
              <a:gd name="adj2" fmla="val 266667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518150" y="3263900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822950" y="3206750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 1  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107950" y="2063750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 1  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793750" y="4883150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07950" y="5559425"/>
            <a:ext cx="1905000" cy="10763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Times New Roman"/>
                <a:ea typeface="+mn-ea"/>
                <a:cs typeface="Times New Roman"/>
              </a:rPr>
              <a:t>最简与或表达式</a:t>
            </a:r>
            <a:endParaRPr lang="zh-CN" altLang="en-US" sz="6000" b="1">
              <a:latin typeface="Times New Roman"/>
              <a:ea typeface="+mn-ea"/>
              <a:cs typeface="Times New Roman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08543" y="4883150"/>
            <a:ext cx="369332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CC0066"/>
                </a:solidFill>
                <a:latin typeface="Times New Roman"/>
                <a:ea typeface="+mn-ea"/>
                <a:cs typeface="Times New Roman"/>
              </a:rPr>
              <a:t>化简</a:t>
            </a:r>
            <a:endParaRPr lang="zh-CN" altLang="en-US">
              <a:latin typeface="Times New Roman"/>
              <a:ea typeface="+mn-ea"/>
              <a:cs typeface="Times New Roman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1098550" y="4965700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 2  </a:t>
            </a:r>
          </a:p>
        </p:txBody>
      </p:sp>
      <p:grpSp>
        <p:nvGrpSpPr>
          <p:cNvPr id="14" name="Group 14"/>
          <p:cNvGrpSpPr/>
          <p:nvPr/>
        </p:nvGrpSpPr>
        <p:grpSpPr bwMode="auto">
          <a:xfrm>
            <a:off x="3613150" y="692150"/>
            <a:ext cx="4343400" cy="2590800"/>
            <a:chOff x="2352" y="384"/>
            <a:chExt cx="2736" cy="1632"/>
          </a:xfrm>
        </p:grpSpPr>
        <p:grpSp>
          <p:nvGrpSpPr>
            <p:cNvPr id="39964" name="Group 15"/>
            <p:cNvGrpSpPr/>
            <p:nvPr/>
          </p:nvGrpSpPr>
          <p:grpSpPr bwMode="auto">
            <a:xfrm>
              <a:off x="3360" y="768"/>
              <a:ext cx="1632" cy="1008"/>
              <a:chOff x="3504" y="432"/>
              <a:chExt cx="1632" cy="1008"/>
            </a:xfrm>
          </p:grpSpPr>
          <p:sp>
            <p:nvSpPr>
              <p:cNvPr id="39998" name="Rectangle 16"/>
              <p:cNvSpPr>
                <a:spLocks noChangeArrowheads="1"/>
              </p:cNvSpPr>
              <p:nvPr/>
            </p:nvSpPr>
            <p:spPr bwMode="auto">
              <a:xfrm>
                <a:off x="4272" y="624"/>
                <a:ext cx="336" cy="6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999" name="Line 17"/>
              <p:cNvSpPr>
                <a:spLocks noChangeShapeType="1"/>
              </p:cNvSpPr>
              <p:nvPr/>
            </p:nvSpPr>
            <p:spPr bwMode="auto">
              <a:xfrm>
                <a:off x="3504" y="912"/>
                <a:ext cx="76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40000" name="Freeform 18"/>
              <p:cNvSpPr/>
              <p:nvPr/>
            </p:nvSpPr>
            <p:spPr bwMode="auto">
              <a:xfrm>
                <a:off x="3504" y="432"/>
                <a:ext cx="768" cy="288"/>
              </a:xfrm>
              <a:custGeom>
                <a:avLst/>
                <a:gdLst>
                  <a:gd name="T0" fmla="*/ 0 w 768"/>
                  <a:gd name="T1" fmla="*/ 0 h 288"/>
                  <a:gd name="T2" fmla="*/ 384 w 768"/>
                  <a:gd name="T3" fmla="*/ 0 h 288"/>
                  <a:gd name="T4" fmla="*/ 384 w 768"/>
                  <a:gd name="T5" fmla="*/ 288 h 288"/>
                  <a:gd name="T6" fmla="*/ 768 w 768"/>
                  <a:gd name="T7" fmla="*/ 288 h 28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68" h="288">
                    <a:moveTo>
                      <a:pt x="0" y="0"/>
                    </a:moveTo>
                    <a:lnTo>
                      <a:pt x="384" y="0"/>
                    </a:lnTo>
                    <a:lnTo>
                      <a:pt x="384" y="288"/>
                    </a:lnTo>
                    <a:lnTo>
                      <a:pt x="768" y="288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40001" name="Freeform 19"/>
              <p:cNvSpPr/>
              <p:nvPr/>
            </p:nvSpPr>
            <p:spPr bwMode="auto">
              <a:xfrm>
                <a:off x="3504" y="1104"/>
                <a:ext cx="768" cy="336"/>
              </a:xfrm>
              <a:custGeom>
                <a:avLst/>
                <a:gdLst>
                  <a:gd name="T0" fmla="*/ 0 w 768"/>
                  <a:gd name="T1" fmla="*/ 336 h 336"/>
                  <a:gd name="T2" fmla="*/ 384 w 768"/>
                  <a:gd name="T3" fmla="*/ 336 h 336"/>
                  <a:gd name="T4" fmla="*/ 384 w 768"/>
                  <a:gd name="T5" fmla="*/ 0 h 336"/>
                  <a:gd name="T6" fmla="*/ 768 w 768"/>
                  <a:gd name="T7" fmla="*/ 0 h 3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68" h="336">
                    <a:moveTo>
                      <a:pt x="0" y="336"/>
                    </a:moveTo>
                    <a:lnTo>
                      <a:pt x="384" y="336"/>
                    </a:lnTo>
                    <a:lnTo>
                      <a:pt x="384" y="0"/>
                    </a:lnTo>
                    <a:lnTo>
                      <a:pt x="768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40002" name="Line 20"/>
              <p:cNvSpPr>
                <a:spLocks noChangeShapeType="1"/>
              </p:cNvSpPr>
              <p:nvPr/>
            </p:nvSpPr>
            <p:spPr bwMode="auto">
              <a:xfrm>
                <a:off x="4608" y="912"/>
                <a:ext cx="52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40003" name="Text Box 21"/>
              <p:cNvSpPr txBox="1">
                <a:spLocks noChangeArrowheads="1"/>
              </p:cNvSpPr>
              <p:nvPr/>
            </p:nvSpPr>
            <p:spPr bwMode="auto">
              <a:xfrm>
                <a:off x="4320" y="72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 &amp;</a:t>
                </a:r>
              </a:p>
            </p:txBody>
          </p:sp>
        </p:grpSp>
        <p:grpSp>
          <p:nvGrpSpPr>
            <p:cNvPr id="39965" name="Group 22"/>
            <p:cNvGrpSpPr/>
            <p:nvPr/>
          </p:nvGrpSpPr>
          <p:grpSpPr bwMode="auto">
            <a:xfrm>
              <a:off x="2388" y="384"/>
              <a:ext cx="204" cy="288"/>
              <a:chOff x="1956" y="624"/>
              <a:chExt cx="204" cy="288"/>
            </a:xfrm>
          </p:grpSpPr>
          <p:sp>
            <p:nvSpPr>
              <p:cNvPr id="39996" name="Text Box 23"/>
              <p:cNvSpPr txBox="1">
                <a:spLocks noChangeArrowheads="1"/>
              </p:cNvSpPr>
              <p:nvPr/>
            </p:nvSpPr>
            <p:spPr bwMode="auto">
              <a:xfrm>
                <a:off x="1968" y="62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A</a:t>
                </a:r>
              </a:p>
            </p:txBody>
          </p:sp>
          <p:sp>
            <p:nvSpPr>
              <p:cNvPr id="39997" name="Line 24"/>
              <p:cNvSpPr>
                <a:spLocks noChangeShapeType="1"/>
              </p:cNvSpPr>
              <p:nvPr/>
            </p:nvSpPr>
            <p:spPr bwMode="auto">
              <a:xfrm>
                <a:off x="1956" y="660"/>
                <a:ext cx="14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39966" name="Group 25"/>
            <p:cNvGrpSpPr/>
            <p:nvPr/>
          </p:nvGrpSpPr>
          <p:grpSpPr bwMode="auto">
            <a:xfrm>
              <a:off x="2640" y="480"/>
              <a:ext cx="960" cy="528"/>
              <a:chOff x="2640" y="480"/>
              <a:chExt cx="960" cy="528"/>
            </a:xfrm>
          </p:grpSpPr>
          <p:sp>
            <p:nvSpPr>
              <p:cNvPr id="39990" name="Line 26"/>
              <p:cNvSpPr>
                <a:spLocks noChangeShapeType="1"/>
              </p:cNvSpPr>
              <p:nvPr/>
            </p:nvSpPr>
            <p:spPr bwMode="auto">
              <a:xfrm>
                <a:off x="2640" y="57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9991" name="Line 27"/>
              <p:cNvSpPr>
                <a:spLocks noChangeShapeType="1"/>
              </p:cNvSpPr>
              <p:nvPr/>
            </p:nvSpPr>
            <p:spPr bwMode="auto">
              <a:xfrm>
                <a:off x="2640" y="74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9992" name="Line 28"/>
              <p:cNvSpPr>
                <a:spLocks noChangeShapeType="1"/>
              </p:cNvSpPr>
              <p:nvPr/>
            </p:nvSpPr>
            <p:spPr bwMode="auto">
              <a:xfrm>
                <a:off x="2640" y="91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9993" name="Line 29"/>
              <p:cNvSpPr>
                <a:spLocks noChangeShapeType="1"/>
              </p:cNvSpPr>
              <p:nvPr/>
            </p:nvSpPr>
            <p:spPr bwMode="auto">
              <a:xfrm>
                <a:off x="3360" y="7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9994" name="Text Box 30"/>
              <p:cNvSpPr txBox="1">
                <a:spLocks noChangeArrowheads="1"/>
              </p:cNvSpPr>
              <p:nvPr/>
            </p:nvSpPr>
            <p:spPr bwMode="auto">
              <a:xfrm>
                <a:off x="3072" y="52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≥1</a:t>
                </a:r>
              </a:p>
            </p:txBody>
          </p:sp>
          <p:sp>
            <p:nvSpPr>
              <p:cNvPr id="39995" name="Rectangle 31"/>
              <p:cNvSpPr>
                <a:spLocks noChangeArrowheads="1"/>
              </p:cNvSpPr>
              <p:nvPr/>
            </p:nvSpPr>
            <p:spPr bwMode="auto">
              <a:xfrm>
                <a:off x="3072" y="480"/>
                <a:ext cx="288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9967" name="Group 32"/>
            <p:cNvGrpSpPr/>
            <p:nvPr/>
          </p:nvGrpSpPr>
          <p:grpSpPr bwMode="auto">
            <a:xfrm>
              <a:off x="2352" y="816"/>
              <a:ext cx="204" cy="288"/>
              <a:chOff x="1956" y="624"/>
              <a:chExt cx="204" cy="288"/>
            </a:xfrm>
          </p:grpSpPr>
          <p:sp>
            <p:nvSpPr>
              <p:cNvPr id="39988" name="Text Box 33"/>
              <p:cNvSpPr txBox="1">
                <a:spLocks noChangeArrowheads="1"/>
              </p:cNvSpPr>
              <p:nvPr/>
            </p:nvSpPr>
            <p:spPr bwMode="auto">
              <a:xfrm>
                <a:off x="1968" y="62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C</a:t>
                </a:r>
              </a:p>
            </p:txBody>
          </p:sp>
          <p:sp>
            <p:nvSpPr>
              <p:cNvPr id="39989" name="Line 34"/>
              <p:cNvSpPr>
                <a:spLocks noChangeShapeType="1"/>
              </p:cNvSpPr>
              <p:nvPr/>
            </p:nvSpPr>
            <p:spPr bwMode="auto">
              <a:xfrm>
                <a:off x="1956" y="660"/>
                <a:ext cx="14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39968" name="Group 35"/>
            <p:cNvGrpSpPr/>
            <p:nvPr/>
          </p:nvGrpSpPr>
          <p:grpSpPr bwMode="auto">
            <a:xfrm>
              <a:off x="2400" y="1248"/>
              <a:ext cx="204" cy="288"/>
              <a:chOff x="1956" y="624"/>
              <a:chExt cx="204" cy="288"/>
            </a:xfrm>
          </p:grpSpPr>
          <p:sp>
            <p:nvSpPr>
              <p:cNvPr id="39986" name="Text Box 36"/>
              <p:cNvSpPr txBox="1">
                <a:spLocks noChangeArrowheads="1"/>
              </p:cNvSpPr>
              <p:nvPr/>
            </p:nvSpPr>
            <p:spPr bwMode="auto">
              <a:xfrm>
                <a:off x="1968" y="62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B</a:t>
                </a:r>
              </a:p>
            </p:txBody>
          </p:sp>
          <p:sp>
            <p:nvSpPr>
              <p:cNvPr id="39987" name="Line 37"/>
              <p:cNvSpPr>
                <a:spLocks noChangeShapeType="1"/>
              </p:cNvSpPr>
              <p:nvPr/>
            </p:nvSpPr>
            <p:spPr bwMode="auto">
              <a:xfrm>
                <a:off x="1956" y="660"/>
                <a:ext cx="14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sp>
          <p:nvSpPr>
            <p:cNvPr id="39969" name="Text Box 38"/>
            <p:cNvSpPr txBox="1">
              <a:spLocks noChangeArrowheads="1"/>
            </p:cNvSpPr>
            <p:nvPr/>
          </p:nvSpPr>
          <p:spPr bwMode="auto">
            <a:xfrm>
              <a:off x="2400" y="6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9970" name="Text Box 39"/>
            <p:cNvSpPr txBox="1">
              <a:spLocks noChangeArrowheads="1"/>
            </p:cNvSpPr>
            <p:nvPr/>
          </p:nvSpPr>
          <p:spPr bwMode="auto">
            <a:xfrm>
              <a:off x="2400" y="1008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9971" name="Text Box 40"/>
            <p:cNvSpPr txBox="1">
              <a:spLocks noChangeArrowheads="1"/>
            </p:cNvSpPr>
            <p:nvPr/>
          </p:nvSpPr>
          <p:spPr bwMode="auto">
            <a:xfrm>
              <a:off x="2400" y="1536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9972" name="Text Box 41"/>
            <p:cNvSpPr txBox="1">
              <a:spLocks noChangeArrowheads="1"/>
            </p:cNvSpPr>
            <p:nvPr/>
          </p:nvSpPr>
          <p:spPr bwMode="auto">
            <a:xfrm>
              <a:off x="2400" y="1728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39973" name="Text Box 42"/>
            <p:cNvSpPr txBox="1">
              <a:spLocks noChangeArrowheads="1"/>
            </p:cNvSpPr>
            <p:nvPr/>
          </p:nvSpPr>
          <p:spPr bwMode="auto">
            <a:xfrm>
              <a:off x="4800" y="10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Y</a:t>
              </a:r>
            </a:p>
          </p:txBody>
        </p:sp>
        <p:grpSp>
          <p:nvGrpSpPr>
            <p:cNvPr id="39974" name="Group 43"/>
            <p:cNvGrpSpPr/>
            <p:nvPr/>
          </p:nvGrpSpPr>
          <p:grpSpPr bwMode="auto">
            <a:xfrm>
              <a:off x="2640" y="1056"/>
              <a:ext cx="960" cy="432"/>
              <a:chOff x="2640" y="1056"/>
              <a:chExt cx="960" cy="432"/>
            </a:xfrm>
          </p:grpSpPr>
          <p:sp>
            <p:nvSpPr>
              <p:cNvPr id="39981" name="Rectangle 44"/>
              <p:cNvSpPr>
                <a:spLocks noChangeArrowheads="1"/>
              </p:cNvSpPr>
              <p:nvPr/>
            </p:nvSpPr>
            <p:spPr bwMode="auto">
              <a:xfrm>
                <a:off x="3072" y="1056"/>
                <a:ext cx="288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982" name="Line 45"/>
              <p:cNvSpPr>
                <a:spLocks noChangeShapeType="1"/>
              </p:cNvSpPr>
              <p:nvPr/>
            </p:nvSpPr>
            <p:spPr bwMode="auto">
              <a:xfrm>
                <a:off x="2640" y="117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9983" name="Line 46"/>
              <p:cNvSpPr>
                <a:spLocks noChangeShapeType="1"/>
              </p:cNvSpPr>
              <p:nvPr/>
            </p:nvSpPr>
            <p:spPr bwMode="auto">
              <a:xfrm>
                <a:off x="2640" y="13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9984" name="Line 47"/>
              <p:cNvSpPr>
                <a:spLocks noChangeShapeType="1"/>
              </p:cNvSpPr>
              <p:nvPr/>
            </p:nvSpPr>
            <p:spPr bwMode="auto">
              <a:xfrm>
                <a:off x="3360" y="12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9985" name="Text Box 48"/>
              <p:cNvSpPr txBox="1">
                <a:spLocks noChangeArrowheads="1"/>
              </p:cNvSpPr>
              <p:nvPr/>
            </p:nvSpPr>
            <p:spPr bwMode="auto">
              <a:xfrm>
                <a:off x="3072" y="110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≥1</a:t>
                </a:r>
              </a:p>
            </p:txBody>
          </p:sp>
        </p:grpSp>
        <p:grpSp>
          <p:nvGrpSpPr>
            <p:cNvPr id="39975" name="Group 49"/>
            <p:cNvGrpSpPr/>
            <p:nvPr/>
          </p:nvGrpSpPr>
          <p:grpSpPr bwMode="auto">
            <a:xfrm>
              <a:off x="2640" y="1584"/>
              <a:ext cx="960" cy="432"/>
              <a:chOff x="2640" y="1584"/>
              <a:chExt cx="960" cy="432"/>
            </a:xfrm>
          </p:grpSpPr>
          <p:sp>
            <p:nvSpPr>
              <p:cNvPr id="39976" name="Rectangle 50"/>
              <p:cNvSpPr>
                <a:spLocks noChangeArrowheads="1"/>
              </p:cNvSpPr>
              <p:nvPr/>
            </p:nvSpPr>
            <p:spPr bwMode="auto">
              <a:xfrm>
                <a:off x="3072" y="1584"/>
                <a:ext cx="288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977" name="Line 51"/>
              <p:cNvSpPr>
                <a:spLocks noChangeShapeType="1"/>
              </p:cNvSpPr>
              <p:nvPr/>
            </p:nvSpPr>
            <p:spPr bwMode="auto">
              <a:xfrm>
                <a:off x="2640" y="168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9978" name="Line 52"/>
              <p:cNvSpPr>
                <a:spLocks noChangeShapeType="1"/>
              </p:cNvSpPr>
              <p:nvPr/>
            </p:nvSpPr>
            <p:spPr bwMode="auto">
              <a:xfrm>
                <a:off x="2640" y="189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9979" name="Line 53"/>
              <p:cNvSpPr>
                <a:spLocks noChangeShapeType="1"/>
              </p:cNvSpPr>
              <p:nvPr/>
            </p:nvSpPr>
            <p:spPr bwMode="auto">
              <a:xfrm>
                <a:off x="3360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9980" name="Text Box 54"/>
              <p:cNvSpPr txBox="1">
                <a:spLocks noChangeArrowheads="1"/>
              </p:cNvSpPr>
              <p:nvPr/>
            </p:nvSpPr>
            <p:spPr bwMode="auto">
              <a:xfrm>
                <a:off x="3072" y="158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≥1</a:t>
                </a:r>
              </a:p>
            </p:txBody>
          </p:sp>
        </p:grpSp>
      </p:grpSp>
      <p:graphicFrame>
        <p:nvGraphicFramePr>
          <p:cNvPr id="55" name="Object 55"/>
          <p:cNvGraphicFramePr>
            <a:graphicFrameLocks noChangeAspect="1"/>
          </p:cNvGraphicFramePr>
          <p:nvPr/>
        </p:nvGraphicFramePr>
        <p:xfrm>
          <a:off x="2851150" y="3663950"/>
          <a:ext cx="1828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1" name="公式" r:id="rId3" imgW="951865" imgH="228600" progId="Equation.3">
                  <p:embed/>
                </p:oleObj>
              </mc:Choice>
              <mc:Fallback>
                <p:oleObj name="公式" r:id="rId3" imgW="951865" imgH="228600" progId="Equation.3">
                  <p:embed/>
                  <p:pic>
                    <p:nvPicPr>
                      <p:cNvPr id="0" name="图片 276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3663950"/>
                        <a:ext cx="1828800" cy="53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6"/>
          <p:cNvGraphicFramePr>
            <a:graphicFrameLocks noChangeAspect="1"/>
          </p:cNvGraphicFramePr>
          <p:nvPr/>
        </p:nvGraphicFramePr>
        <p:xfrm>
          <a:off x="3338513" y="4273550"/>
          <a:ext cx="13414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2" name="公式" r:id="rId5" imgW="698500" imgH="228600" progId="Equation.3">
                  <p:embed/>
                </p:oleObj>
              </mc:Choice>
              <mc:Fallback>
                <p:oleObj name="公式" r:id="rId5" imgW="698500" imgH="228600" progId="Equation.3">
                  <p:embed/>
                  <p:pic>
                    <p:nvPicPr>
                      <p:cNvPr id="0" name="图片 276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4273550"/>
                        <a:ext cx="1341437" cy="53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7"/>
          <p:cNvGraphicFramePr>
            <a:graphicFrameLocks noChangeAspect="1"/>
          </p:cNvGraphicFramePr>
          <p:nvPr/>
        </p:nvGraphicFramePr>
        <p:xfrm>
          <a:off x="3384550" y="4883150"/>
          <a:ext cx="1317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3" name="公式" r:id="rId7" imgW="685800" imgH="228600" progId="Equation.3">
                  <p:embed/>
                </p:oleObj>
              </mc:Choice>
              <mc:Fallback>
                <p:oleObj name="公式" r:id="rId7" imgW="685800" imgH="228600" progId="Equation.3">
                  <p:embed/>
                  <p:pic>
                    <p:nvPicPr>
                      <p:cNvPr id="0" name="图片 276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4883150"/>
                        <a:ext cx="1317625" cy="53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8"/>
          <p:cNvGraphicFramePr>
            <a:graphicFrameLocks noChangeAspect="1"/>
          </p:cNvGraphicFramePr>
          <p:nvPr/>
        </p:nvGraphicFramePr>
        <p:xfrm>
          <a:off x="5365750" y="768350"/>
          <a:ext cx="2682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4" name="公式" r:id="rId9" imgW="139700" imgH="215900" progId="Equation.3">
                  <p:embed/>
                </p:oleObj>
              </mc:Choice>
              <mc:Fallback>
                <p:oleObj name="公式" r:id="rId9" imgW="139700" imgH="215900" progId="Equation.3">
                  <p:embed/>
                  <p:pic>
                    <p:nvPicPr>
                      <p:cNvPr id="0" name="图片 276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768350"/>
                        <a:ext cx="268288" cy="501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9"/>
          <p:cNvGraphicFramePr>
            <a:graphicFrameLocks noChangeAspect="1"/>
          </p:cNvGraphicFramePr>
          <p:nvPr/>
        </p:nvGraphicFramePr>
        <p:xfrm>
          <a:off x="5365750" y="1546225"/>
          <a:ext cx="3143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5" name="公式" r:id="rId11" imgW="165100" imgH="215900" progId="Equation.3">
                  <p:embed/>
                </p:oleObj>
              </mc:Choice>
              <mc:Fallback>
                <p:oleObj name="公式" r:id="rId11" imgW="165100" imgH="215900" progId="Equation.3">
                  <p:embed/>
                  <p:pic>
                    <p:nvPicPr>
                      <p:cNvPr id="0" name="图片 276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1546225"/>
                        <a:ext cx="314325" cy="500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60"/>
          <p:cNvGraphicFramePr>
            <a:graphicFrameLocks noChangeAspect="1"/>
          </p:cNvGraphicFramePr>
          <p:nvPr/>
        </p:nvGraphicFramePr>
        <p:xfrm>
          <a:off x="5365750" y="2330450"/>
          <a:ext cx="2889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6" name="公式" r:id="rId13" imgW="152400" imgH="228600" progId="Equation.3">
                  <p:embed/>
                </p:oleObj>
              </mc:Choice>
              <mc:Fallback>
                <p:oleObj name="公式" r:id="rId13" imgW="152400" imgH="228600" progId="Equation.3">
                  <p:embed/>
                  <p:pic>
                    <p:nvPicPr>
                      <p:cNvPr id="0" name="图片 276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2330450"/>
                        <a:ext cx="288925" cy="53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1"/>
          <p:cNvGraphicFramePr>
            <a:graphicFrameLocks noChangeAspect="1"/>
          </p:cNvGraphicFramePr>
          <p:nvPr/>
        </p:nvGraphicFramePr>
        <p:xfrm>
          <a:off x="7499350" y="1662113"/>
          <a:ext cx="26828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7" name="公式" r:id="rId15" imgW="139700" imgH="165100" progId="Equation.3">
                  <p:embed/>
                </p:oleObj>
              </mc:Choice>
              <mc:Fallback>
                <p:oleObj name="公式" r:id="rId15" imgW="139700" imgH="165100" progId="Equation.3">
                  <p:embed/>
                  <p:pic>
                    <p:nvPicPr>
                      <p:cNvPr id="0" name="图片 276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9350" y="1662113"/>
                        <a:ext cx="268288" cy="3825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2"/>
          <p:cNvGraphicFramePr>
            <a:graphicFrameLocks noChangeAspect="1"/>
          </p:cNvGraphicFramePr>
          <p:nvPr/>
        </p:nvGraphicFramePr>
        <p:xfrm>
          <a:off x="5213350" y="3892550"/>
          <a:ext cx="35607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8" name="公式" r:id="rId17" imgW="1854200" imgH="457200" progId="Equation.3">
                  <p:embed/>
                </p:oleObj>
              </mc:Choice>
              <mc:Fallback>
                <p:oleObj name="公式" r:id="rId17" imgW="1854200" imgH="457200" progId="Equation.3">
                  <p:embed/>
                  <p:pic>
                    <p:nvPicPr>
                      <p:cNvPr id="0" name="图片 276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3892550"/>
                        <a:ext cx="3560763" cy="1066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AutoShape 63"/>
          <p:cNvSpPr/>
          <p:nvPr/>
        </p:nvSpPr>
        <p:spPr bwMode="auto">
          <a:xfrm>
            <a:off x="4756150" y="3740150"/>
            <a:ext cx="381000" cy="1524000"/>
          </a:xfrm>
          <a:prstGeom prst="rightBrace">
            <a:avLst>
              <a:gd name="adj1" fmla="val 33333"/>
              <a:gd name="adj2" fmla="val 50000"/>
            </a:avLst>
          </a:prstGeom>
          <a:noFill/>
          <a:ln w="38100">
            <a:solidFill>
              <a:srgbClr val="CC3300"/>
            </a:solidFill>
            <a:round/>
          </a:ln>
          <a:effectLst/>
        </p:spPr>
        <p:txBody>
          <a:bodyPr lIns="0" rIns="0" anchor="ctr">
            <a:spAutoFit/>
          </a:bodyPr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4" name="AutoShape 64"/>
          <p:cNvSpPr>
            <a:spLocks noChangeArrowheads="1"/>
          </p:cNvSpPr>
          <p:nvPr/>
        </p:nvSpPr>
        <p:spPr bwMode="auto">
          <a:xfrm>
            <a:off x="5518150" y="5111750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5" name="Oval 65"/>
          <p:cNvSpPr>
            <a:spLocks noChangeArrowheads="1"/>
          </p:cNvSpPr>
          <p:nvPr/>
        </p:nvSpPr>
        <p:spPr bwMode="auto">
          <a:xfrm>
            <a:off x="5807075" y="5035550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 2  </a:t>
            </a:r>
          </a:p>
        </p:txBody>
      </p:sp>
      <p:graphicFrame>
        <p:nvGraphicFramePr>
          <p:cNvPr id="66" name="Object 66"/>
          <p:cNvGraphicFramePr>
            <a:graphicFrameLocks noChangeAspect="1"/>
          </p:cNvGraphicFramePr>
          <p:nvPr/>
        </p:nvGraphicFramePr>
        <p:xfrm>
          <a:off x="2389188" y="5645150"/>
          <a:ext cx="66341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9" name="公式" r:id="rId19" imgW="3454400" imgH="457200" progId="Equation.3">
                  <p:embed/>
                </p:oleObj>
              </mc:Choice>
              <mc:Fallback>
                <p:oleObj name="公式" r:id="rId19" imgW="3454400" imgH="457200" progId="Equation.3">
                  <p:embed/>
                  <p:pic>
                    <p:nvPicPr>
                      <p:cNvPr id="0" name="图片 276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5645150"/>
                        <a:ext cx="6634162" cy="1066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 Box 67"/>
          <p:cNvSpPr txBox="1">
            <a:spLocks noChangeArrowheads="1"/>
          </p:cNvSpPr>
          <p:nvPr/>
        </p:nvSpPr>
        <p:spPr bwMode="auto">
          <a:xfrm>
            <a:off x="977900" y="1606550"/>
            <a:ext cx="730250" cy="2057400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CC0066"/>
                </a:solidFill>
              </a:rPr>
              <a:t>从输入到输出逐级写出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4" grpId="0" animBg="1" autoUpdateAnimBg="0"/>
      <p:bldP spid="5" grpId="0" animBg="1" autoUpdateAnimBg="0"/>
      <p:bldP spid="6" grpId="0" animBg="1"/>
      <p:bldP spid="7" grpId="0" animBg="1"/>
      <p:bldP spid="8" grpId="0" animBg="1" autoUpdateAnimBg="0"/>
      <p:bldP spid="9" grpId="0" animBg="1" autoUpdateAnimBg="0"/>
      <p:bldP spid="10" grpId="0" animBg="1"/>
      <p:bldP spid="11" grpId="0" animBg="1" autoUpdateAnimBg="0"/>
      <p:bldP spid="12" grpId="0" build="p" autoUpdateAnimBg="0" advAuto="0"/>
      <p:bldP spid="13" grpId="0" animBg="1" autoUpdateAnimBg="0"/>
      <p:bldP spid="63" grpId="0" animBg="1"/>
      <p:bldP spid="64" grpId="0" animBg="1"/>
      <p:bldP spid="65" grpId="0" animBg="1" autoUpdateAnimBg="0"/>
      <p:bldP spid="6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930650" y="2149475"/>
          <a:ext cx="3519488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8" name="文档" r:id="rId3" imgW="1381125" imgH="2200275" progId="Word.Document.8">
                  <p:embed/>
                </p:oleObj>
              </mc:Choice>
              <mc:Fallback>
                <p:oleObj name="文档" r:id="rId3" imgW="1381125" imgH="2200275" progId="Word.Document.8">
                  <p:embed/>
                  <p:pic>
                    <p:nvPicPr>
                      <p:cNvPr id="0" name="图片 286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819" t="8060" b="7304"/>
                      <a:stretch>
                        <a:fillRect/>
                      </a:stretch>
                    </p:blipFill>
                    <p:spPr bwMode="auto">
                      <a:xfrm>
                        <a:off x="3930650" y="2149475"/>
                        <a:ext cx="3519488" cy="4038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187450" y="930275"/>
            <a:ext cx="1905000" cy="10763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+mn-ea"/>
                <a:ea typeface="+mn-ea"/>
                <a:cs typeface="隶书" panose="02010509060101010101" charset="-122"/>
              </a:rPr>
              <a:t>最简与或表达式</a:t>
            </a:r>
            <a:endParaRPr lang="zh-CN" altLang="en-US" sz="6000" b="1">
              <a:latin typeface="+mn-ea"/>
              <a:ea typeface="+mn-ea"/>
              <a:cs typeface="隶书" panose="02010509060101010101" charset="-122"/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101850" y="2149475"/>
            <a:ext cx="228600" cy="2743200"/>
          </a:xfrm>
          <a:prstGeom prst="downArrow">
            <a:avLst>
              <a:gd name="adj1" fmla="val 50000"/>
              <a:gd name="adj2" fmla="val 300000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2406650" y="3444875"/>
            <a:ext cx="549275" cy="52705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</a:ln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 3  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492250" y="4892675"/>
            <a:ext cx="1524000" cy="588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+mn-ea"/>
                <a:ea typeface="+mn-ea"/>
                <a:cs typeface="隶书" panose="02010509060101010101" charset="-122"/>
              </a:rPr>
              <a:t>真值表</a:t>
            </a:r>
            <a:endParaRPr lang="zh-CN" altLang="en-US" b="1">
              <a:latin typeface="+mn-ea"/>
              <a:ea typeface="+mn-ea"/>
              <a:cs typeface="幼圆" panose="02010509060101010101" charset="-122"/>
            </a:endParaRP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4083050" y="549275"/>
          <a:ext cx="2971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9" name="公式" r:id="rId5" imgW="1371600" imgH="203200" progId="Equation.3">
                  <p:embed/>
                </p:oleObj>
              </mc:Choice>
              <mc:Fallback>
                <p:oleObj name="公式" r:id="rId5" imgW="1371600" imgH="203200" progId="Equation.3">
                  <p:embed/>
                  <p:pic>
                    <p:nvPicPr>
                      <p:cNvPr id="0" name="图片 28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549275"/>
                        <a:ext cx="2971800" cy="530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5530850" y="1387475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5988050" y="1387475"/>
            <a:ext cx="549275" cy="5270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</a:rPr>
              <a:t> 3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/>
      <p:bldP spid="5" grpId="0" animBg="1" autoUpdateAnimBg="0"/>
      <p:bldP spid="6" grpId="0" animBg="1" autoUpdateAnimBg="0"/>
      <p:bldP spid="8" grpId="0" animBg="1"/>
      <p:bldP spid="9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4419600" cy="658813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 altLang="zh-CN" sz="32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20.2.7  </a:t>
            </a:r>
            <a:r>
              <a: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逻辑函数的化简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712195" y="1444625"/>
            <a:ext cx="7854696" cy="2441575"/>
            <a:chOff x="883" y="720"/>
            <a:chExt cx="4800" cy="1538"/>
          </a:xfrm>
        </p:grpSpPr>
        <p:sp>
          <p:nvSpPr>
            <p:cNvPr id="68612" name="Rectangle 4"/>
            <p:cNvSpPr>
              <a:spLocks noChangeArrowheads="1"/>
            </p:cNvSpPr>
            <p:nvPr/>
          </p:nvSpPr>
          <p:spPr bwMode="auto">
            <a:xfrm>
              <a:off x="883" y="720"/>
              <a:ext cx="4800" cy="1538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       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由逻辑状态表直接写出的逻辑式及由此画出的逻辑图，一般比较复杂；若</a:t>
              </a:r>
              <a:r>
                <a:rPr lang="zh-CN" altLang="en-US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经过简化，则可使用较少的逻辑门实现同样的逻辑功能。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从而</a:t>
              </a:r>
              <a:r>
                <a:rPr lang="zh-CN" altLang="en-US" sz="2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可节省器件，降低成本，提高电路工作的可靠性。</a:t>
              </a:r>
              <a:endPara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endParaRPr>
            </a:p>
          </p:txBody>
        </p:sp>
        <p:sp>
          <p:nvSpPr>
            <p:cNvPr id="68613" name="AutoShape 5"/>
            <p:cNvSpPr>
              <a:spLocks noChangeArrowheads="1"/>
            </p:cNvSpPr>
            <p:nvPr/>
          </p:nvSpPr>
          <p:spPr bwMode="auto">
            <a:xfrm>
              <a:off x="1006" y="904"/>
              <a:ext cx="288" cy="240"/>
            </a:xfrm>
            <a:prstGeom prst="star5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685800" y="3810000"/>
            <a:ext cx="7880411" cy="1031875"/>
            <a:chOff x="384" y="2256"/>
            <a:chExt cx="4800" cy="650"/>
          </a:xfrm>
        </p:grpSpPr>
        <p:sp>
          <p:nvSpPr>
            <p:cNvPr id="68616" name="Rectangle 8"/>
            <p:cNvSpPr>
              <a:spLocks noChangeArrowheads="1"/>
            </p:cNvSpPr>
            <p:nvPr/>
          </p:nvSpPr>
          <p:spPr bwMode="auto">
            <a:xfrm>
              <a:off x="384" y="2256"/>
              <a:ext cx="4800" cy="6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zh-CN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        </a:t>
              </a:r>
              <a:r>
                <a:rPr lang="zh-CN" altLang="en-US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利用逻辑代数变换，可用不同的门电路实现相同的逻辑功能。</a:t>
              </a:r>
            </a:p>
          </p:txBody>
        </p:sp>
        <p:sp>
          <p:nvSpPr>
            <p:cNvPr id="68617" name="AutoShape 9"/>
            <p:cNvSpPr>
              <a:spLocks noChangeArrowheads="1"/>
            </p:cNvSpPr>
            <p:nvPr/>
          </p:nvSpPr>
          <p:spPr bwMode="auto">
            <a:xfrm>
              <a:off x="548" y="2296"/>
              <a:ext cx="288" cy="240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1679575" y="4876800"/>
            <a:ext cx="3441700" cy="1143000"/>
            <a:chOff x="1010" y="2928"/>
            <a:chExt cx="2168" cy="720"/>
          </a:xfrm>
        </p:grpSpPr>
        <p:sp>
          <p:nvSpPr>
            <p:cNvPr id="68619" name="Rectangle 11"/>
            <p:cNvSpPr>
              <a:spLocks noChangeArrowheads="1"/>
            </p:cNvSpPr>
            <p:nvPr/>
          </p:nvSpPr>
          <p:spPr bwMode="auto">
            <a:xfrm>
              <a:off x="1010" y="3072"/>
              <a:ext cx="1016" cy="3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化简方法</a:t>
              </a:r>
            </a:p>
          </p:txBody>
        </p:sp>
        <p:sp>
          <p:nvSpPr>
            <p:cNvPr id="42022" name="AutoShape 12"/>
            <p:cNvSpPr/>
            <p:nvPr/>
          </p:nvSpPr>
          <p:spPr bwMode="auto">
            <a:xfrm>
              <a:off x="2112" y="2976"/>
              <a:ext cx="48" cy="672"/>
            </a:xfrm>
            <a:prstGeom prst="leftBrace">
              <a:avLst>
                <a:gd name="adj1" fmla="val 11666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8621" name="Rectangle 13"/>
            <p:cNvSpPr>
              <a:spLocks noChangeArrowheads="1"/>
            </p:cNvSpPr>
            <p:nvPr/>
          </p:nvSpPr>
          <p:spPr bwMode="auto">
            <a:xfrm>
              <a:off x="2209" y="2928"/>
              <a:ext cx="791" cy="3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  <a:defRPr/>
              </a:pPr>
              <a:r>
                <a:rPr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公式法</a:t>
              </a:r>
            </a:p>
          </p:txBody>
        </p:sp>
        <p:sp>
          <p:nvSpPr>
            <p:cNvPr id="68622" name="Rectangle 14"/>
            <p:cNvSpPr>
              <a:spLocks noChangeArrowheads="1"/>
            </p:cNvSpPr>
            <p:nvPr/>
          </p:nvSpPr>
          <p:spPr bwMode="auto">
            <a:xfrm>
              <a:off x="2162" y="3264"/>
              <a:ext cx="1016" cy="3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卡诺图法</a:t>
              </a:r>
            </a:p>
          </p:txBody>
        </p:sp>
      </p:grpSp>
      <p:grpSp>
        <p:nvGrpSpPr>
          <p:cNvPr id="41991" name="Group 15"/>
          <p:cNvGrpSpPr/>
          <p:nvPr/>
        </p:nvGrpSpPr>
        <p:grpSpPr bwMode="auto">
          <a:xfrm>
            <a:off x="762000" y="1200150"/>
            <a:ext cx="4276725" cy="171450"/>
            <a:chOff x="672" y="624"/>
            <a:chExt cx="2694" cy="108"/>
          </a:xfrm>
        </p:grpSpPr>
        <p:pic>
          <p:nvPicPr>
            <p:cNvPr id="41992" name="Picture 1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93" name="Picture 1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94" name="Picture 1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95" name="Picture 1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96" name="Picture 2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97" name="Picture 2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98" name="Picture 2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99" name="Picture 2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00" name="Picture 2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01" name="Picture 2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02" name="Picture 2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03" name="Picture 2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04" name="Picture 2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05" name="Picture 2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06" name="Picture 3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07" name="Picture 3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08" name="Picture 3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09" name="Picture 3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010" name="Group 34"/>
            <p:cNvGrpSpPr/>
            <p:nvPr/>
          </p:nvGrpSpPr>
          <p:grpSpPr bwMode="auto">
            <a:xfrm>
              <a:off x="672" y="624"/>
              <a:ext cx="582" cy="102"/>
              <a:chOff x="4698" y="720"/>
              <a:chExt cx="582" cy="102"/>
            </a:xfrm>
          </p:grpSpPr>
          <p:pic>
            <p:nvPicPr>
              <p:cNvPr id="42015" name="Picture 35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016" name="Picture 36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017" name="Picture 37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018" name="Picture 38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019" name="Picture 39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020" name="Picture 40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2011" name="Picture 4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12" name="Picture 4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13" name="Picture 4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14" name="Picture 4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484438" y="188913"/>
            <a:ext cx="4391025" cy="533400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20.1 </a:t>
            </a:r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数字电路基础</a:t>
            </a:r>
          </a:p>
        </p:txBody>
      </p:sp>
      <p:sp>
        <p:nvSpPr>
          <p:cNvPr id="15363" name="矩形 4"/>
          <p:cNvSpPr>
            <a:spLocks noChangeArrowheads="1"/>
          </p:cNvSpPr>
          <p:nvPr/>
        </p:nvSpPr>
        <p:spPr bwMode="auto">
          <a:xfrm>
            <a:off x="863600" y="1052513"/>
            <a:ext cx="7632700" cy="28622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CN" altLang="en-US" sz="30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数字电子技术则是一门研究数字信号的产生、整形、编码、运算、记忆、计数、存储、分配、测量和传输的科学技术，简单的说是用数字信号去实现运算、控制和测量的科学。在数字电子技术中，能实现上述功能的电路称为“</a:t>
            </a:r>
            <a:r>
              <a:rPr lang="zh-CN" altLang="en-US" sz="30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数字电路</a:t>
            </a:r>
            <a:r>
              <a:rPr lang="zh-CN" altLang="en-US" sz="30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”。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914775"/>
            <a:ext cx="6842125" cy="28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gray">
          <a:xfrm>
            <a:off x="234950" y="1028806"/>
            <a:ext cx="8574088" cy="831639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公式化简法就是利用逻辑代数的定理公式进行化简。简化的原则以</a:t>
            </a:r>
            <a:r>
              <a:rPr lang="zh-CN" altLang="en-US" sz="2400" b="1" dirty="0">
                <a:solidFill>
                  <a:srgbClr val="0041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项数最少</a:t>
            </a:r>
            <a:r>
              <a:rPr lang="zh-CN" alt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，每一项所含的</a:t>
            </a:r>
            <a:r>
              <a:rPr lang="zh-CN" altLang="en-US" sz="2400" b="1" dirty="0">
                <a:solidFill>
                  <a:srgbClr val="0041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变量数最少为最佳</a:t>
            </a:r>
            <a:r>
              <a:rPr lang="zh-CN" alt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。</a:t>
            </a:r>
            <a:r>
              <a:rPr lang="zh-CN" altLang="en-US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gray">
          <a:xfrm>
            <a:off x="535305" y="2328863"/>
            <a:ext cx="2003425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>
              <a:buClr>
                <a:schemeClr val="tx2"/>
              </a:buClr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rgbClr val="0041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合并项法 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3840163" y="2913539"/>
            <a:ext cx="467233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</a:rPr>
              <a:t>可将两项合并为一项，并消去</a:t>
            </a:r>
            <a:r>
              <a:rPr lang="en-US" altLang="zh-CN" sz="2400" b="1" i="1" dirty="0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</a:rPr>
              <a:t>和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gray">
          <a:xfrm>
            <a:off x="229235" y="3276759"/>
            <a:ext cx="701802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</a:rPr>
              <a:t>这一对互补因子。</a:t>
            </a:r>
            <a:r>
              <a:rPr lang="en-US" altLang="zh-CN" sz="2400" b="1" i="1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2400" b="1" i="1" dirty="0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</a:rPr>
              <a:t>可以是任何复杂的逻辑式。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gray">
          <a:xfrm>
            <a:off x="744538" y="2938780"/>
            <a:ext cx="1417637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b="1" dirty="0" smtClean="0">
                <a:latin typeface="+mn-ea"/>
                <a:ea typeface="+mn-ea"/>
                <a:cs typeface="+mn-cs"/>
              </a:rPr>
              <a:t>利用公式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gray">
          <a:xfrm>
            <a:off x="234950" y="1857375"/>
            <a:ext cx="3449638" cy="5461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269790" tIns="76176" rIns="92075" bIns="38088" anchor="ctr">
            <a:spAutoFit/>
          </a:bodyPr>
          <a:lstStyle/>
          <a:p>
            <a:pPr eaLnBrk="0" hangingPunct="0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、与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或式的简化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4826000" cy="658813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 altLang="zh-CN" sz="32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20.2.7.1  </a:t>
            </a:r>
            <a:r>
              <a: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公式化简法</a:t>
            </a:r>
          </a:p>
        </p:txBody>
      </p:sp>
      <p:grpSp>
        <p:nvGrpSpPr>
          <p:cNvPr id="43021" name="Group 15"/>
          <p:cNvGrpSpPr/>
          <p:nvPr/>
        </p:nvGrpSpPr>
        <p:grpSpPr bwMode="auto">
          <a:xfrm>
            <a:off x="550863" y="841375"/>
            <a:ext cx="4276725" cy="171450"/>
            <a:chOff x="672" y="624"/>
            <a:chExt cx="2694" cy="108"/>
          </a:xfrm>
        </p:grpSpPr>
        <p:pic>
          <p:nvPicPr>
            <p:cNvPr id="43022" name="Picture 1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23" name="Picture 1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24" name="Picture 1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25" name="Picture 1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26" name="Picture 2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27" name="Picture 2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28" name="Picture 2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29" name="Picture 2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30" name="Picture 2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31" name="Picture 2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32" name="Picture 2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33" name="Picture 2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34" name="Picture 2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35" name="Picture 2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36" name="Picture 3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37" name="Picture 3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38" name="Picture 3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39" name="Picture 3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040" name="Group 34"/>
            <p:cNvGrpSpPr/>
            <p:nvPr/>
          </p:nvGrpSpPr>
          <p:grpSpPr bwMode="auto">
            <a:xfrm>
              <a:off x="672" y="624"/>
              <a:ext cx="582" cy="102"/>
              <a:chOff x="4698" y="720"/>
              <a:chExt cx="582" cy="102"/>
            </a:xfrm>
          </p:grpSpPr>
          <p:pic>
            <p:nvPicPr>
              <p:cNvPr id="43045" name="Picture 35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46" name="Picture 36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47" name="Picture 37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48" name="Picture 38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49" name="Picture 39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50" name="Picture 40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3041" name="Picture 4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42" name="Picture 4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43" name="Picture 4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44" name="Picture 4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3" name="对象 2"/>
          <p:cNvGraphicFramePr/>
          <p:nvPr/>
        </p:nvGraphicFramePr>
        <p:xfrm>
          <a:off x="2174875" y="2690495"/>
          <a:ext cx="1665605" cy="66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4" r:id="rId4" imgW="1842135" imgH="637540" progId="Equation.KSEE3">
                  <p:embed/>
                </p:oleObj>
              </mc:Choice>
              <mc:Fallback>
                <p:oleObj r:id="rId4" imgW="1842135" imgH="63754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74875" y="2690495"/>
                        <a:ext cx="1665605" cy="66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8440420" y="2741930"/>
          <a:ext cx="249555" cy="559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5" r:id="rId6" imgW="321945" imgH="560705" progId="Equation.KSEE3">
                  <p:embed/>
                </p:oleObj>
              </mc:Choice>
              <mc:Fallback>
                <p:oleObj r:id="rId6" imgW="321945" imgH="560705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40420" y="2741930"/>
                        <a:ext cx="249555" cy="559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76225" y="3851910"/>
            <a:ext cx="546227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effectLst/>
              </a:rPr>
              <a:t>例：利用合并项法化简下列逻辑函数</a:t>
            </a:r>
          </a:p>
        </p:txBody>
      </p:sp>
      <p:graphicFrame>
        <p:nvGraphicFramePr>
          <p:cNvPr id="16" name="对象 15"/>
          <p:cNvGraphicFramePr/>
          <p:nvPr/>
        </p:nvGraphicFramePr>
        <p:xfrm>
          <a:off x="2370455" y="4059555"/>
          <a:ext cx="4596765" cy="1323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6" r:id="rId8" imgW="4587875" imgH="1343660" progId="Equation.KSEE3">
                  <p:embed/>
                </p:oleObj>
              </mc:Choice>
              <mc:Fallback>
                <p:oleObj r:id="rId8" imgW="4587875" imgH="1343660" progId="Equation.KSEE3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70455" y="4059555"/>
                        <a:ext cx="4596765" cy="1323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1008380" y="5476240"/>
            <a:ext cx="7639685" cy="481965"/>
            <a:chOff x="254" y="8500"/>
            <a:chExt cx="12031" cy="759"/>
          </a:xfrm>
        </p:grpSpPr>
        <p:grpSp>
          <p:nvGrpSpPr>
            <p:cNvPr id="23" name="组合 22"/>
            <p:cNvGrpSpPr/>
            <p:nvPr/>
          </p:nvGrpSpPr>
          <p:grpSpPr>
            <a:xfrm>
              <a:off x="254" y="8500"/>
              <a:ext cx="3174" cy="740"/>
              <a:chOff x="9658" y="5670"/>
              <a:chExt cx="3174" cy="740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2171" y="5670"/>
                <a:ext cx="661" cy="72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zh-CN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ʘ</a:t>
                </a:r>
              </a:p>
            </p:txBody>
          </p:sp>
          <p:graphicFrame>
            <p:nvGraphicFramePr>
              <p:cNvPr id="21" name="对象 20"/>
              <p:cNvGraphicFramePr/>
              <p:nvPr/>
            </p:nvGraphicFramePr>
            <p:xfrm>
              <a:off x="9658" y="5683"/>
              <a:ext cx="2812" cy="7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67" r:id="rId10" imgW="1363980" imgH="404495" progId="Equation.KSEE3">
                      <p:embed/>
                    </p:oleObj>
                  </mc:Choice>
                  <mc:Fallback>
                    <p:oleObj r:id="rId10" imgW="1363980" imgH="404495" progId="Equation.KSEE3">
                      <p:embed/>
                      <p:pic>
                        <p:nvPicPr>
                          <p:cNvPr id="0" name="图片 21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9658" y="5683"/>
                            <a:ext cx="2812" cy="72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5" name="对象 24"/>
            <p:cNvGraphicFramePr/>
            <p:nvPr/>
          </p:nvGraphicFramePr>
          <p:xfrm>
            <a:off x="3258" y="8552"/>
            <a:ext cx="9027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68" r:id="rId12" imgW="5013325" imgH="403225" progId="Equation.KSEE3">
                    <p:embed/>
                  </p:oleObj>
                </mc:Choice>
                <mc:Fallback>
                  <p:oleObj r:id="rId12" imgW="5013325" imgH="403225" progId="Equation.KSEE3">
                    <p:embed/>
                    <p:pic>
                      <p:nvPicPr>
                        <p:cNvPr id="0" name="图片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258" y="8552"/>
                          <a:ext cx="9027" cy="7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对象 29"/>
          <p:cNvGraphicFramePr/>
          <p:nvPr/>
        </p:nvGraphicFramePr>
        <p:xfrm>
          <a:off x="5344795" y="5382895"/>
          <a:ext cx="1073785" cy="25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9" r:id="rId14" imgW="368300" imgH="76200" progId="Equation.KSEE3">
                  <p:embed/>
                </p:oleObj>
              </mc:Choice>
              <mc:Fallback>
                <p:oleObj r:id="rId14" imgW="368300" imgH="76200" progId="Equation.KSEE3">
                  <p:embed/>
                  <p:pic>
                    <p:nvPicPr>
                      <p:cNvPr id="0" name="图片 3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44795" y="5382895"/>
                        <a:ext cx="1073785" cy="257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/>
          <p:nvPr/>
        </p:nvGraphicFramePr>
        <p:xfrm>
          <a:off x="979805" y="5781040"/>
          <a:ext cx="6627495" cy="71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70" r:id="rId16" imgW="2628900" imgH="316865" progId="Equation.KSEE3">
                  <p:embed/>
                </p:oleObj>
              </mc:Choice>
              <mc:Fallback>
                <p:oleObj r:id="rId16" imgW="2628900" imgH="316865" progId="Equation.KSEE3">
                  <p:embed/>
                  <p:pic>
                    <p:nvPicPr>
                      <p:cNvPr id="0" name="图片 3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79805" y="5781040"/>
                        <a:ext cx="6627495" cy="715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311785" y="5476240"/>
            <a:ext cx="48895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sz="2400" b="1">
                <a:sym typeface="+mn-ea"/>
              </a:rPr>
              <a:t>解</a:t>
            </a:r>
            <a:endParaRPr lang="zh-CN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4" grpId="0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ChangeArrowheads="1"/>
          </p:cNvSpPr>
          <p:nvPr/>
        </p:nvSpPr>
        <p:spPr bwMode="gray">
          <a:xfrm>
            <a:off x="395288" y="692150"/>
            <a:ext cx="1627187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>
              <a:buClr>
                <a:schemeClr val="tx2"/>
              </a:buClr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rgbClr val="0041FF"/>
                </a:solidFill>
                <a:latin typeface="Times New Roman" panose="02020603050405020304" charset="0"/>
                <a:cs typeface="Times New Roman" panose="02020603050405020304" charset="0"/>
              </a:rPr>
              <a:t>吸收法 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gray">
          <a:xfrm>
            <a:off x="644843" y="1170070"/>
            <a:ext cx="7853362" cy="9547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800" b="1" dirty="0">
                <a:latin typeface="+mn-ea"/>
                <a:cs typeface="Times New Roman" panose="02020603050405020304" charset="0"/>
                <a:sym typeface="+mn-ea"/>
              </a:rPr>
              <a:t>利用</a:t>
            </a:r>
            <a:r>
              <a:rPr lang="en-US" altLang="zh-CN" sz="28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A+AB=A</a:t>
            </a:r>
            <a:r>
              <a:rPr lang="zh-CN" altLang="en-US" sz="2800" b="1" dirty="0">
                <a:effectLst/>
                <a:latin typeface="+mn-ea"/>
                <a:cs typeface="Times New Roman" panose="02020603050405020304" charset="0"/>
              </a:rPr>
              <a:t>吸收多余因子，</a:t>
            </a:r>
            <a:r>
              <a:rPr lang="en-US" altLang="zh-CN" sz="2800" b="1" i="1" dirty="0">
                <a:effectLst/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zh-CN" altLang="en-US" sz="2800" b="1" dirty="0">
                <a:effectLst/>
                <a:latin typeface="+mn-ea"/>
                <a:cs typeface="Times New Roman" panose="02020603050405020304" charset="0"/>
              </a:rPr>
              <a:t>和</a:t>
            </a:r>
            <a:r>
              <a:rPr lang="en-US" altLang="zh-CN" sz="2800" b="1" i="1" dirty="0">
                <a:effectLst/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zh-CN" altLang="en-US" sz="2800" b="1" dirty="0">
                <a:effectLst/>
                <a:latin typeface="+mn-ea"/>
                <a:cs typeface="Times New Roman" panose="02020603050405020304" charset="0"/>
              </a:rPr>
              <a:t>均可为任意复杂的逻辑函数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+mn-ea"/>
                <a:cs typeface="Times New Roman" panose="02020603050405020304" charset="0"/>
              </a:rPr>
              <a:t>。 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gray">
          <a:xfrm>
            <a:off x="645160" y="2161864"/>
            <a:ext cx="5219192" cy="52386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800" b="1" dirty="0">
                <a:effectLst/>
                <a:latin typeface="+mn-ea"/>
              </a:rPr>
              <a:t>例</a:t>
            </a:r>
            <a:r>
              <a:rPr lang="en-US" altLang="zh-CN" sz="2800" b="1" dirty="0">
                <a:effectLst/>
                <a:latin typeface="+mn-ea"/>
              </a:rPr>
              <a:t>:</a:t>
            </a:r>
            <a:r>
              <a:rPr lang="zh-CN" altLang="en-US" sz="2800" b="1" dirty="0">
                <a:effectLst/>
                <a:latin typeface="+mn-ea"/>
              </a:rPr>
              <a:t>利用吸收法化简逻辑函数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44039" name="Rectangle 10"/>
          <p:cNvSpPr>
            <a:spLocks noChangeArrowheads="1"/>
          </p:cNvSpPr>
          <p:nvPr/>
        </p:nvSpPr>
        <p:spPr bwMode="gray">
          <a:xfrm>
            <a:off x="644843" y="2942121"/>
            <a:ext cx="506549" cy="5238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 dirty="0">
                <a:latin typeface="Arial" panose="020B0604020202020204" pitchFamily="34" charset="0"/>
              </a:rPr>
              <a:t>解</a:t>
            </a:r>
            <a:r>
              <a:rPr lang="zh-CN" altLang="en-US" sz="28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3" name="对象 2"/>
          <p:cNvGraphicFramePr/>
          <p:nvPr/>
        </p:nvGraphicFramePr>
        <p:xfrm>
          <a:off x="1694815" y="2711450"/>
          <a:ext cx="4834890" cy="909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7" r:id="rId3" imgW="2400300" imgH="405765" progId="Equation.KSEE3">
                  <p:embed/>
                </p:oleObj>
              </mc:Choice>
              <mc:Fallback>
                <p:oleObj r:id="rId3" imgW="2400300" imgH="405765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4815" y="2711450"/>
                        <a:ext cx="4834890" cy="909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>
            <p:extLst>
              <p:ext uri="{D42A27DB-BD31-4B8C-83A1-F6EECF244321}">
                <p14:modId xmlns:p14="http://schemas.microsoft.com/office/powerpoint/2010/main" val="1458047849"/>
              </p:ext>
            </p:extLst>
          </p:nvPr>
        </p:nvGraphicFramePr>
        <p:xfrm>
          <a:off x="1694815" y="3434080"/>
          <a:ext cx="5922645" cy="941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8" r:id="rId5" imgW="3211830" imgH="617855" progId="Equation.KSEE3">
                  <p:embed/>
                </p:oleObj>
              </mc:Choice>
              <mc:Fallback>
                <p:oleObj r:id="rId5" imgW="3211830" imgH="617855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4815" y="3434080"/>
                        <a:ext cx="5922645" cy="941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1645920" y="4375150"/>
          <a:ext cx="5416550" cy="1524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9" r:id="rId7" imgW="3194685" imgH="755650" progId="Equation.KSEE3">
                  <p:embed/>
                </p:oleObj>
              </mc:Choice>
              <mc:Fallback>
                <p:oleObj r:id="rId7" imgW="3194685" imgH="75565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45920" y="4375150"/>
                        <a:ext cx="5416550" cy="1524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7" grpId="0"/>
      <p:bldP spid="8" grpId="0"/>
      <p:bldP spid="440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gray">
          <a:xfrm>
            <a:off x="649288" y="547688"/>
            <a:ext cx="1733550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>
              <a:buClr>
                <a:schemeClr val="tx2"/>
              </a:buClr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rgbClr val="0041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cs typeface="Times New Roman" panose="02020603050405020304" charset="0"/>
              </a:rPr>
              <a:t>削去法 </a:t>
            </a:r>
          </a:p>
        </p:txBody>
      </p:sp>
      <p:sp>
        <p:nvSpPr>
          <p:cNvPr id="45062" name="Rectangle 8"/>
          <p:cNvSpPr>
            <a:spLocks noChangeArrowheads="1"/>
          </p:cNvSpPr>
          <p:nvPr/>
        </p:nvSpPr>
        <p:spPr bwMode="gray">
          <a:xfrm>
            <a:off x="942975" y="1228725"/>
            <a:ext cx="140843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>
                <a:latin typeface="+mn-ea"/>
                <a:cs typeface="Times New Roman" panose="02020603050405020304" charset="0"/>
              </a:rPr>
              <a:t>利用公式</a:t>
            </a:r>
          </a:p>
        </p:txBody>
      </p:sp>
      <p:sp>
        <p:nvSpPr>
          <p:cNvPr id="45063" name="Rectangle 9"/>
          <p:cNvSpPr>
            <a:spLocks noChangeArrowheads="1"/>
          </p:cNvSpPr>
          <p:nvPr/>
        </p:nvSpPr>
        <p:spPr bwMode="gray">
          <a:xfrm>
            <a:off x="4291013" y="1241425"/>
            <a:ext cx="263271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>
                <a:latin typeface="+mn-ea"/>
                <a:cs typeface="Times New Roman" panose="02020603050405020304" charset="0"/>
              </a:rPr>
              <a:t>削去多余的变量；</a:t>
            </a:r>
          </a:p>
        </p:txBody>
      </p:sp>
      <p:sp>
        <p:nvSpPr>
          <p:cNvPr id="45064" name="Rectangle 10"/>
          <p:cNvSpPr>
            <a:spLocks noChangeArrowheads="1"/>
          </p:cNvSpPr>
          <p:nvPr/>
        </p:nvSpPr>
        <p:spPr bwMode="gray">
          <a:xfrm>
            <a:off x="5616575" y="1731963"/>
            <a:ext cx="217424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>
                <a:solidFill>
                  <a:schemeClr val="tx1"/>
                </a:solidFill>
                <a:uFillTx/>
                <a:latin typeface="+mn-ea"/>
                <a:ea typeface="宋体" panose="02010600030101010101" pitchFamily="2" charset="-122"/>
                <a:cs typeface="Times New Roman" panose="02020603050405020304" charset="0"/>
              </a:rPr>
              <a:t>削去多余项。 </a:t>
            </a:r>
          </a:p>
        </p:txBody>
      </p:sp>
      <p:sp>
        <p:nvSpPr>
          <p:cNvPr id="45065" name="Rectangle 11"/>
          <p:cNvSpPr>
            <a:spLocks noChangeArrowheads="1"/>
          </p:cNvSpPr>
          <p:nvPr/>
        </p:nvSpPr>
        <p:spPr bwMode="gray">
          <a:xfrm>
            <a:off x="942975" y="1731963"/>
            <a:ext cx="140843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CN" altLang="en-US" sz="2400" b="1">
                <a:latin typeface="+mn-ea"/>
                <a:cs typeface="Times New Roman" panose="02020603050405020304" charset="0"/>
              </a:rPr>
              <a:t>利用公式</a:t>
            </a:r>
          </a:p>
        </p:txBody>
      </p:sp>
      <p:sp>
        <p:nvSpPr>
          <p:cNvPr id="45066" name="Rectangle 12"/>
          <p:cNvSpPr>
            <a:spLocks noChangeArrowheads="1"/>
          </p:cNvSpPr>
          <p:nvPr/>
        </p:nvSpPr>
        <p:spPr bwMode="gray">
          <a:xfrm>
            <a:off x="720408" y="2334902"/>
            <a:ext cx="5597686" cy="5238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chemeClr val="tx1"/>
                </a:solidFill>
                <a:uFillTx/>
                <a:latin typeface="+mn-ea"/>
                <a:ea typeface="宋体" panose="02010600030101010101" pitchFamily="2" charset="-122"/>
                <a:cs typeface="Times New Roman" panose="02020603050405020304" charset="0"/>
              </a:rPr>
              <a:t>例</a:t>
            </a:r>
            <a:r>
              <a:rPr lang="en-US" altLang="zh-CN" sz="2800" b="1" dirty="0">
                <a:solidFill>
                  <a:schemeClr val="tx1"/>
                </a:solidFill>
                <a:uFillTx/>
                <a:latin typeface="+mn-ea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lang="zh-CN" altLang="en-US" sz="2800" b="1" dirty="0">
                <a:solidFill>
                  <a:schemeClr val="tx1"/>
                </a:solidFill>
                <a:uFillTx/>
                <a:latin typeface="+mn-ea"/>
                <a:ea typeface="宋体" panose="02010600030101010101" pitchFamily="2" charset="-122"/>
                <a:cs typeface="Times New Roman" panose="02020603050405020304" charset="0"/>
              </a:rPr>
              <a:t>利用削去法化简下列逻辑函数 </a:t>
            </a:r>
          </a:p>
        </p:txBody>
      </p:sp>
      <p:sp>
        <p:nvSpPr>
          <p:cNvPr id="45067" name="Rectangle 13"/>
          <p:cNvSpPr>
            <a:spLocks noChangeArrowheads="1"/>
          </p:cNvSpPr>
          <p:nvPr/>
        </p:nvSpPr>
        <p:spPr bwMode="gray">
          <a:xfrm>
            <a:off x="720725" y="3299626"/>
            <a:ext cx="545021" cy="5238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解 </a:t>
            </a:r>
          </a:p>
        </p:txBody>
      </p:sp>
      <p:sp>
        <p:nvSpPr>
          <p:cNvPr id="45068" name="Rectangle 16"/>
          <p:cNvSpPr>
            <a:spLocks noChangeArrowheads="1"/>
          </p:cNvSpPr>
          <p:nvPr/>
        </p:nvSpPr>
        <p:spPr bwMode="gray">
          <a:xfrm>
            <a:off x="180975" y="2368550"/>
            <a:ext cx="185738" cy="371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 sz="18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2331720" y="1021080"/>
          <a:ext cx="2016125" cy="614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2" r:id="rId3" imgW="1932305" imgH="731520" progId="Equation.KSEE3">
                  <p:embed/>
                </p:oleObj>
              </mc:Choice>
              <mc:Fallback>
                <p:oleObj r:id="rId3" imgW="1932305" imgH="73152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720" y="1021080"/>
                        <a:ext cx="2016125" cy="614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2331720" y="1519555"/>
          <a:ext cx="341566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3" r:id="rId5" imgW="1777365" imgH="292100" progId="Equation.KSEE3">
                  <p:embed/>
                </p:oleObj>
              </mc:Choice>
              <mc:Fallback>
                <p:oleObj r:id="rId5" imgW="1777365" imgH="2921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1720" y="1519555"/>
                        <a:ext cx="3415665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1400175" y="3053080"/>
          <a:ext cx="6699250" cy="807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4" r:id="rId7" imgW="2755900" imgH="316865" progId="Equation.KSEE3">
                  <p:embed/>
                </p:oleObj>
              </mc:Choice>
              <mc:Fallback>
                <p:oleObj r:id="rId7" imgW="2755900" imgH="316865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0175" y="3053080"/>
                        <a:ext cx="6699250" cy="807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1370330" y="3887470"/>
          <a:ext cx="4920615" cy="1504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5" r:id="rId9" imgW="1917065" imgH="609600" progId="Equation.KSEE3">
                  <p:embed/>
                </p:oleObj>
              </mc:Choice>
              <mc:Fallback>
                <p:oleObj r:id="rId9" imgW="1917065" imgH="60960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0330" y="3887470"/>
                        <a:ext cx="4920615" cy="1504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5062" grpId="0"/>
      <p:bldP spid="45063" grpId="0"/>
      <p:bldP spid="45064" grpId="0"/>
      <p:bldP spid="45065" grpId="0"/>
      <p:bldP spid="45066" grpId="0"/>
      <p:bldP spid="4506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311150" y="547688"/>
            <a:ext cx="1735138" cy="5222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>
              <a:buClr>
                <a:schemeClr val="tx2"/>
              </a:buClr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rgbClr val="0041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cs typeface="Times New Roman" panose="02020603050405020304" charset="0"/>
              </a:rPr>
              <a:t>添项法 </a:t>
            </a:r>
          </a:p>
        </p:txBody>
      </p:sp>
      <p:sp>
        <p:nvSpPr>
          <p:cNvPr id="46086" name="Rectangle 8"/>
          <p:cNvSpPr>
            <a:spLocks noChangeArrowheads="1"/>
          </p:cNvSpPr>
          <p:nvPr/>
        </p:nvSpPr>
        <p:spPr bwMode="gray">
          <a:xfrm>
            <a:off x="373063" y="1071563"/>
            <a:ext cx="140843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>
                <a:latin typeface="+mn-ea"/>
                <a:cs typeface="Times New Roman" panose="02020603050405020304" charset="0"/>
              </a:rPr>
              <a:t>利用公式</a:t>
            </a:r>
          </a:p>
        </p:txBody>
      </p:sp>
      <p:sp>
        <p:nvSpPr>
          <p:cNvPr id="46087" name="Rectangle 9"/>
          <p:cNvSpPr>
            <a:spLocks noChangeArrowheads="1"/>
          </p:cNvSpPr>
          <p:nvPr/>
        </p:nvSpPr>
        <p:spPr bwMode="gray">
          <a:xfrm>
            <a:off x="373063" y="1592263"/>
            <a:ext cx="829564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chemeClr val="tx1"/>
                </a:solidFill>
                <a:uFillTx/>
                <a:latin typeface="+mn-ea"/>
                <a:ea typeface="宋体" panose="02010600030101010101" pitchFamily="2" charset="-122"/>
                <a:cs typeface="Times New Roman" panose="02020603050405020304" charset="0"/>
              </a:rPr>
              <a:t>进行添项。利用所添的项与其他项进行合并达到简化目的。 </a:t>
            </a:r>
          </a:p>
        </p:txBody>
      </p:sp>
      <p:graphicFrame>
        <p:nvGraphicFramePr>
          <p:cNvPr id="3" name="对象 2"/>
          <p:cNvGraphicFramePr/>
          <p:nvPr/>
        </p:nvGraphicFramePr>
        <p:xfrm>
          <a:off x="1857375" y="1082675"/>
          <a:ext cx="1329055" cy="39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6" r:id="rId3" imgW="685800" imgH="165100" progId="Equation.KSEE3">
                  <p:embed/>
                </p:oleObj>
              </mc:Choice>
              <mc:Fallback>
                <p:oleObj r:id="rId3" imgW="685800" imgH="1651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7375" y="1082675"/>
                        <a:ext cx="1329055" cy="392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3287395" y="807720"/>
          <a:ext cx="1847215" cy="67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7" r:id="rId5" imgW="927100" imgH="279400" progId="Equation.KSEE3">
                  <p:embed/>
                </p:oleObj>
              </mc:Choice>
              <mc:Fallback>
                <p:oleObj r:id="rId5" imgW="927100" imgH="2794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7395" y="807720"/>
                        <a:ext cx="1847215" cy="670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5239385" y="785495"/>
          <a:ext cx="3583305" cy="689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8" r:id="rId7" imgW="1777365" imgH="292100" progId="Equation.KSEE3">
                  <p:embed/>
                </p:oleObj>
              </mc:Choice>
              <mc:Fallback>
                <p:oleObj r:id="rId7" imgW="1777365" imgH="2921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39385" y="785495"/>
                        <a:ext cx="3583305" cy="689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>
            <p:extLst>
              <p:ext uri="{D42A27DB-BD31-4B8C-83A1-F6EECF244321}">
                <p14:modId xmlns:p14="http://schemas.microsoft.com/office/powerpoint/2010/main" val="571014448"/>
              </p:ext>
            </p:extLst>
          </p:nvPr>
        </p:nvGraphicFramePr>
        <p:xfrm>
          <a:off x="452120" y="2172208"/>
          <a:ext cx="8027035" cy="438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9" r:id="rId9" imgW="4152900" imgH="2273300" progId="Equation.KSEE3">
                  <p:embed/>
                </p:oleObj>
              </mc:Choice>
              <mc:Fallback>
                <p:oleObj r:id="rId9" imgW="4152900" imgH="227330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2120" y="2172208"/>
                        <a:ext cx="8027035" cy="438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6086" grpId="0"/>
      <p:bldP spid="4608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gray">
          <a:xfrm>
            <a:off x="336550" y="546100"/>
            <a:ext cx="3429000" cy="5461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269790" tIns="76176" rIns="92075" bIns="38088" anchor="ctr">
            <a:spAutoFit/>
          </a:bodyPr>
          <a:lstStyle/>
          <a:p>
            <a:pPr eaLnBrk="0" hangingPunct="0"/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、或</a:t>
            </a: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—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与式的简化</a:t>
            </a:r>
          </a:p>
        </p:txBody>
      </p:sp>
      <p:sp>
        <p:nvSpPr>
          <p:cNvPr id="47107" name="Rectangle 5"/>
          <p:cNvSpPr>
            <a:spLocks noChangeArrowheads="1"/>
          </p:cNvSpPr>
          <p:nvPr/>
        </p:nvSpPr>
        <p:spPr bwMode="gray">
          <a:xfrm>
            <a:off x="397510" y="1243775"/>
            <a:ext cx="81407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rgbClr val="0041FF"/>
                </a:solidFill>
                <a:latin typeface="+mn-ea"/>
                <a:ea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en-US" altLang="zh-CN" sz="2400" b="1" dirty="0">
                <a:solidFill>
                  <a:srgbClr val="0041FF"/>
                </a:solidFill>
                <a:latin typeface="+mn-ea"/>
                <a:ea typeface="宋体" panose="02010600030101010101" pitchFamily="2" charset="-122"/>
                <a:cs typeface="宋体" panose="02010600030101010101" pitchFamily="2" charset="-122"/>
              </a:rPr>
              <a:t>—</a:t>
            </a:r>
            <a:r>
              <a:rPr lang="zh-CN" altLang="en-US" sz="2400" b="1" dirty="0">
                <a:solidFill>
                  <a:srgbClr val="0041FF"/>
                </a:solidFill>
                <a:latin typeface="+mn-ea"/>
                <a:ea typeface="宋体" panose="02010600030101010101" pitchFamily="2" charset="-122"/>
                <a:cs typeface="宋体" panose="02010600030101010101" pitchFamily="2" charset="-122"/>
              </a:rPr>
              <a:t>与式的简化</a:t>
            </a:r>
            <a:r>
              <a:rPr lang="zh-CN" altLang="en-US" sz="2400" b="1" dirty="0">
                <a:latin typeface="+mn-ea"/>
                <a:ea typeface="宋体" panose="02010600030101010101" pitchFamily="2" charset="-122"/>
                <a:cs typeface="宋体" panose="02010600030101010101" pitchFamily="2" charset="-122"/>
              </a:rPr>
              <a:t>可采用直接公式简化法或两次对偶简化法。</a:t>
            </a:r>
          </a:p>
        </p:txBody>
      </p:sp>
      <p:sp>
        <p:nvSpPr>
          <p:cNvPr id="47108" name="Rectangle 6"/>
          <p:cNvSpPr>
            <a:spLocks noChangeArrowheads="1"/>
          </p:cNvSpPr>
          <p:nvPr/>
        </p:nvSpPr>
        <p:spPr bwMode="gray">
          <a:xfrm>
            <a:off x="396875" y="1824038"/>
            <a:ext cx="258191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chemeClr val="tx1"/>
                </a:solidFill>
                <a:uFillTx/>
                <a:latin typeface="+mn-ea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uFillTx/>
                <a:latin typeface="+mn-ea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2400" b="1" dirty="0">
                <a:solidFill>
                  <a:schemeClr val="tx1"/>
                </a:solidFill>
                <a:uFillTx/>
                <a:latin typeface="+mn-ea"/>
                <a:ea typeface="宋体" panose="02010600030101010101" pitchFamily="2" charset="-122"/>
                <a:cs typeface="宋体" panose="02010600030101010101" pitchFamily="2" charset="-122"/>
              </a:rPr>
              <a:t>化简逻辑函数 </a:t>
            </a:r>
          </a:p>
        </p:txBody>
      </p:sp>
      <p:sp>
        <p:nvSpPr>
          <p:cNvPr id="47112" name="Rectangle 11"/>
          <p:cNvSpPr>
            <a:spLocks noChangeArrowheads="1"/>
          </p:cNvSpPr>
          <p:nvPr/>
        </p:nvSpPr>
        <p:spPr bwMode="gray">
          <a:xfrm>
            <a:off x="-36513" y="2421827"/>
            <a:ext cx="352234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indent="276225" eaLnBrk="0" hangingPunct="0"/>
            <a:r>
              <a:rPr lang="zh-CN" altLang="en-US" sz="2400" b="1" dirty="0">
                <a:solidFill>
                  <a:schemeClr val="tx1"/>
                </a:solidFill>
                <a:uFillTx/>
                <a:latin typeface="+mn-ea"/>
                <a:ea typeface="宋体" panose="02010600030101010101" pitchFamily="2" charset="-122"/>
                <a:cs typeface="Times New Roman" panose="02020603050405020304" charset="0"/>
              </a:rPr>
              <a:t>解一  直接公式简化法</a:t>
            </a:r>
          </a:p>
        </p:txBody>
      </p:sp>
      <p:sp>
        <p:nvSpPr>
          <p:cNvPr id="47114" name="Rectangle 13"/>
          <p:cNvSpPr>
            <a:spLocks noChangeArrowheads="1"/>
          </p:cNvSpPr>
          <p:nvPr/>
        </p:nvSpPr>
        <p:spPr bwMode="gray">
          <a:xfrm>
            <a:off x="6988493" y="3551238"/>
            <a:ext cx="141097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 eaLnBrk="0" hangingPunct="0"/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  [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削去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]</a:t>
            </a:r>
          </a:p>
        </p:txBody>
      </p:sp>
      <p:sp>
        <p:nvSpPr>
          <p:cNvPr id="47115" name="Rectangle 14"/>
          <p:cNvSpPr>
            <a:spLocks noChangeArrowheads="1"/>
          </p:cNvSpPr>
          <p:nvPr/>
        </p:nvSpPr>
        <p:spPr bwMode="gray">
          <a:xfrm>
            <a:off x="263462" y="4246817"/>
            <a:ext cx="324612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chemeClr val="tx1"/>
                </a:solidFill>
                <a:uFillTx/>
                <a:latin typeface="+mn-ea"/>
                <a:ea typeface="宋体" panose="02010600030101010101" pitchFamily="2" charset="-122"/>
                <a:cs typeface="宋体" panose="02010600030101010101" pitchFamily="2" charset="-122"/>
              </a:rPr>
              <a:t>解二  两次对偶简化法</a:t>
            </a:r>
          </a:p>
        </p:txBody>
      </p:sp>
      <p:sp>
        <p:nvSpPr>
          <p:cNvPr id="47117" name="Rectangle 17"/>
          <p:cNvSpPr>
            <a:spLocks noChangeArrowheads="1"/>
          </p:cNvSpPr>
          <p:nvPr/>
        </p:nvSpPr>
        <p:spPr bwMode="gray">
          <a:xfrm>
            <a:off x="7333234" y="4664329"/>
            <a:ext cx="12573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吸收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 </a:t>
            </a:r>
          </a:p>
        </p:txBody>
      </p:sp>
      <p:sp>
        <p:nvSpPr>
          <p:cNvPr id="47119" name="Rectangle 20"/>
          <p:cNvSpPr>
            <a:spLocks noChangeArrowheads="1"/>
          </p:cNvSpPr>
          <p:nvPr/>
        </p:nvSpPr>
        <p:spPr bwMode="gray">
          <a:xfrm>
            <a:off x="7333234" y="5378704"/>
            <a:ext cx="12573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削去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 </a:t>
            </a: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gray">
          <a:xfrm>
            <a:off x="7269480" y="2887345"/>
            <a:ext cx="12573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吸收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 </a:t>
            </a:r>
          </a:p>
        </p:txBody>
      </p:sp>
      <p:graphicFrame>
        <p:nvGraphicFramePr>
          <p:cNvPr id="5" name="对象 4"/>
          <p:cNvGraphicFramePr/>
          <p:nvPr>
            <p:extLst>
              <p:ext uri="{D42A27DB-BD31-4B8C-83A1-F6EECF244321}">
                <p14:modId xmlns:p14="http://schemas.microsoft.com/office/powerpoint/2010/main" val="757350431"/>
              </p:ext>
            </p:extLst>
          </p:nvPr>
        </p:nvGraphicFramePr>
        <p:xfrm>
          <a:off x="2810383" y="1636268"/>
          <a:ext cx="5698490" cy="719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7" r:id="rId3" imgW="2831465" imgH="316865" progId="Equation.KSEE3">
                  <p:embed/>
                </p:oleObj>
              </mc:Choice>
              <mc:Fallback>
                <p:oleObj r:id="rId3" imgW="2831465" imgH="31686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0383" y="1636268"/>
                        <a:ext cx="5698490" cy="719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>
            <p:extLst>
              <p:ext uri="{D42A27DB-BD31-4B8C-83A1-F6EECF244321}">
                <p14:modId xmlns:p14="http://schemas.microsoft.com/office/powerpoint/2010/main" val="1668701278"/>
              </p:ext>
            </p:extLst>
          </p:nvPr>
        </p:nvGraphicFramePr>
        <p:xfrm>
          <a:off x="1202690" y="2692781"/>
          <a:ext cx="3289300" cy="1443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8" r:id="rId5" imgW="1346200" imgH="634365" progId="Equation.KSEE3">
                  <p:embed/>
                </p:oleObj>
              </mc:Choice>
              <mc:Fallback>
                <p:oleObj r:id="rId5" imgW="1346200" imgH="634365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690" y="2692781"/>
                        <a:ext cx="3289300" cy="1443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>
            <p:extLst>
              <p:ext uri="{D42A27DB-BD31-4B8C-83A1-F6EECF244321}">
                <p14:modId xmlns:p14="http://schemas.microsoft.com/office/powerpoint/2010/main" val="891657053"/>
              </p:ext>
            </p:extLst>
          </p:nvPr>
        </p:nvGraphicFramePr>
        <p:xfrm>
          <a:off x="1227074" y="4526534"/>
          <a:ext cx="606615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9" r:id="rId7" imgW="5966460" imgH="1464310" progId="Equation.KSEE3">
                  <p:embed/>
                </p:oleObj>
              </mc:Choice>
              <mc:Fallback>
                <p:oleObj r:id="rId7" imgW="5966460" imgH="146431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27074" y="4526534"/>
                        <a:ext cx="6066155" cy="138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7107" grpId="0"/>
      <p:bldP spid="47108" grpId="0"/>
      <p:bldP spid="47112" grpId="0"/>
      <p:bldP spid="47114" grpId="0"/>
      <p:bldP spid="47115" grpId="0"/>
      <p:bldP spid="47117" grpId="0"/>
      <p:bldP spid="47119" grpId="0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573088" y="457200"/>
            <a:ext cx="4325937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20.2.7.1 </a:t>
            </a:r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应用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卡诺图化简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609600" y="1208088"/>
            <a:ext cx="8153400" cy="1031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卡诺图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: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是与变量的最小项对应的按一定规则排列的方格图，每一小方格填入一个最小项。</a:t>
            </a:r>
            <a:endParaRPr lang="zh-CN" altLang="en-US" sz="2800" b="1">
              <a:solidFill>
                <a:srgbClr val="0066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609600" y="2259013"/>
            <a:ext cx="8153400" cy="1968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（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）最小项：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对于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n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输入变量有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</a:t>
            </a:r>
            <a:r>
              <a:rPr lang="en-US" altLang="zh-CN" sz="2800" b="1" i="1" baseline="30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n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种组合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,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其相应的乘积项也有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</a:t>
            </a:r>
            <a:r>
              <a:rPr lang="en-US" altLang="zh-CN" sz="2800" b="1" i="1" baseline="30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n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个，则每一个乘积项就称为一个最小项。其特点是每个输入变量均在其中以原变量和反变量形式出现一次，且仅一次。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609600" y="4121150"/>
            <a:ext cx="8153400" cy="1031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如：三个变量，有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8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种组合，最小项就是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8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个，卡诺图也相应有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8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个小方格。</a:t>
            </a:r>
            <a:endParaRPr lang="zh-CN" altLang="en-US" sz="2800" b="1">
              <a:solidFill>
                <a:srgbClr val="0066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573088" y="5076825"/>
            <a:ext cx="6970712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在卡诺图的行和列分别标出变量及其状态。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  <p:bldP spid="74756" grpId="0" bldLvl="0" animBg="1" autoUpdateAnimBg="0"/>
      <p:bldP spid="74757" grpId="0" autoUpdateAnimBg="0"/>
      <p:bldP spid="7475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685800" y="685800"/>
            <a:ext cx="1905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(2)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卡诺图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609600" y="1066800"/>
            <a:ext cx="2085975" cy="2509838"/>
            <a:chOff x="384" y="672"/>
            <a:chExt cx="1314" cy="1581"/>
          </a:xfrm>
        </p:grpSpPr>
        <p:sp>
          <p:nvSpPr>
            <p:cNvPr id="49230" name="Text Box 4"/>
            <p:cNvSpPr txBox="1">
              <a:spLocks noChangeArrowheads="1"/>
            </p:cNvSpPr>
            <p:nvPr/>
          </p:nvSpPr>
          <p:spPr bwMode="auto">
            <a:xfrm>
              <a:off x="576" y="672"/>
              <a:ext cx="33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/>
                <a:t>B</a:t>
              </a:r>
              <a:endParaRPr lang="en-US" altLang="zh-CN" sz="2800" b="1"/>
            </a:p>
          </p:txBody>
        </p:sp>
        <p:sp>
          <p:nvSpPr>
            <p:cNvPr id="49231" name="Rectangle 5"/>
            <p:cNvSpPr>
              <a:spLocks noChangeArrowheads="1"/>
            </p:cNvSpPr>
            <p:nvPr/>
          </p:nvSpPr>
          <p:spPr bwMode="auto">
            <a:xfrm>
              <a:off x="816" y="1131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9232" name="Line 6"/>
            <p:cNvSpPr>
              <a:spLocks noChangeShapeType="1"/>
            </p:cNvSpPr>
            <p:nvPr/>
          </p:nvSpPr>
          <p:spPr bwMode="auto">
            <a:xfrm>
              <a:off x="816" y="1515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9233" name="Line 7"/>
            <p:cNvSpPr>
              <a:spLocks noChangeShapeType="1"/>
            </p:cNvSpPr>
            <p:nvPr/>
          </p:nvSpPr>
          <p:spPr bwMode="auto">
            <a:xfrm>
              <a:off x="1248" y="1131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9234" name="Line 8"/>
            <p:cNvSpPr>
              <a:spLocks noChangeShapeType="1"/>
            </p:cNvSpPr>
            <p:nvPr/>
          </p:nvSpPr>
          <p:spPr bwMode="auto">
            <a:xfrm flipH="1" flipV="1">
              <a:off x="576" y="891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9235" name="Text Box 9"/>
            <p:cNvSpPr txBox="1">
              <a:spLocks noChangeArrowheads="1"/>
            </p:cNvSpPr>
            <p:nvPr/>
          </p:nvSpPr>
          <p:spPr bwMode="auto">
            <a:xfrm>
              <a:off x="384" y="864"/>
              <a:ext cx="33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/>
                <a:t>A</a:t>
              </a:r>
              <a:endParaRPr lang="en-US" altLang="zh-CN" sz="2800" b="1"/>
            </a:p>
          </p:txBody>
        </p:sp>
        <p:sp>
          <p:nvSpPr>
            <p:cNvPr id="49236" name="Text Box 10"/>
            <p:cNvSpPr txBox="1">
              <a:spLocks noChangeArrowheads="1"/>
            </p:cNvSpPr>
            <p:nvPr/>
          </p:nvSpPr>
          <p:spPr bwMode="auto">
            <a:xfrm>
              <a:off x="864" y="816"/>
              <a:ext cx="33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</a:t>
              </a:r>
              <a:endParaRPr lang="en-US" altLang="zh-CN" sz="2800" b="1"/>
            </a:p>
          </p:txBody>
        </p:sp>
        <p:sp>
          <p:nvSpPr>
            <p:cNvPr id="49237" name="Text Box 11"/>
            <p:cNvSpPr txBox="1">
              <a:spLocks noChangeArrowheads="1"/>
            </p:cNvSpPr>
            <p:nvPr/>
          </p:nvSpPr>
          <p:spPr bwMode="auto">
            <a:xfrm>
              <a:off x="480" y="1536"/>
              <a:ext cx="33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</a:t>
              </a:r>
              <a:endParaRPr lang="en-US" altLang="zh-CN" sz="2800" b="1"/>
            </a:p>
          </p:txBody>
        </p:sp>
        <p:sp>
          <p:nvSpPr>
            <p:cNvPr id="49238" name="Text Box 12"/>
            <p:cNvSpPr txBox="1">
              <a:spLocks noChangeArrowheads="1"/>
            </p:cNvSpPr>
            <p:nvPr/>
          </p:nvSpPr>
          <p:spPr bwMode="auto">
            <a:xfrm>
              <a:off x="480" y="1152"/>
              <a:ext cx="33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</a:t>
              </a:r>
              <a:endParaRPr lang="en-US" altLang="zh-CN" sz="2800" b="1"/>
            </a:p>
          </p:txBody>
        </p:sp>
        <p:sp>
          <p:nvSpPr>
            <p:cNvPr id="49239" name="Text Box 13"/>
            <p:cNvSpPr txBox="1">
              <a:spLocks noChangeArrowheads="1"/>
            </p:cNvSpPr>
            <p:nvPr/>
          </p:nvSpPr>
          <p:spPr bwMode="auto">
            <a:xfrm>
              <a:off x="1344" y="816"/>
              <a:ext cx="33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</a:t>
              </a:r>
              <a:endParaRPr lang="en-US" altLang="zh-CN" sz="2800" b="1"/>
            </a:p>
          </p:txBody>
        </p:sp>
        <p:graphicFrame>
          <p:nvGraphicFramePr>
            <p:cNvPr id="49240" name="Object 14"/>
            <p:cNvGraphicFramePr>
              <a:graphicFrameLocks noChangeAspect="1"/>
            </p:cNvGraphicFramePr>
            <p:nvPr/>
          </p:nvGraphicFramePr>
          <p:xfrm>
            <a:off x="797" y="1179"/>
            <a:ext cx="47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88" name="公式" r:id="rId3" imgW="304800" imgH="190500" progId="Equation.3">
                    <p:embed/>
                  </p:oleObj>
                </mc:Choice>
                <mc:Fallback>
                  <p:oleObj name="公式" r:id="rId3" imgW="304800" imgH="190500" progId="Equation.3">
                    <p:embed/>
                    <p:pic>
                      <p:nvPicPr>
                        <p:cNvPr id="0" name="图片 368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7" y="1179"/>
                          <a:ext cx="479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41" name="Object 15"/>
            <p:cNvGraphicFramePr>
              <a:graphicFrameLocks noChangeAspect="1"/>
            </p:cNvGraphicFramePr>
            <p:nvPr/>
          </p:nvGraphicFramePr>
          <p:xfrm>
            <a:off x="1239" y="1179"/>
            <a:ext cx="45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89" name="公式" r:id="rId5" imgW="292100" imgH="190500" progId="Equation.3">
                    <p:embed/>
                  </p:oleObj>
                </mc:Choice>
                <mc:Fallback>
                  <p:oleObj name="公式" r:id="rId5" imgW="292100" imgH="190500" progId="Equation.3">
                    <p:embed/>
                    <p:pic>
                      <p:nvPicPr>
                        <p:cNvPr id="0" name="图片 368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9" y="1179"/>
                          <a:ext cx="459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42" name="Object 16"/>
            <p:cNvGraphicFramePr>
              <a:graphicFrameLocks noChangeAspect="1"/>
            </p:cNvGraphicFramePr>
            <p:nvPr/>
          </p:nvGraphicFramePr>
          <p:xfrm>
            <a:off x="807" y="1563"/>
            <a:ext cx="45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90" name="公式" r:id="rId7" imgW="292100" imgH="190500" progId="Equation.3">
                    <p:embed/>
                  </p:oleObj>
                </mc:Choice>
                <mc:Fallback>
                  <p:oleObj name="公式" r:id="rId7" imgW="292100" imgH="190500" progId="Equation.3">
                    <p:embed/>
                    <p:pic>
                      <p:nvPicPr>
                        <p:cNvPr id="0" name="图片 368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" y="1563"/>
                          <a:ext cx="459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43" name="Object 17"/>
            <p:cNvGraphicFramePr>
              <a:graphicFrameLocks noChangeAspect="1"/>
            </p:cNvGraphicFramePr>
            <p:nvPr/>
          </p:nvGraphicFramePr>
          <p:xfrm>
            <a:off x="1248" y="1583"/>
            <a:ext cx="441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91" name="公式" r:id="rId9" imgW="279400" imgH="152400" progId="Equation.3">
                    <p:embed/>
                  </p:oleObj>
                </mc:Choice>
                <mc:Fallback>
                  <p:oleObj name="公式" r:id="rId9" imgW="279400" imgH="152400" progId="Equation.3">
                    <p:embed/>
                    <p:pic>
                      <p:nvPicPr>
                        <p:cNvPr id="0" name="图片 368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583"/>
                          <a:ext cx="441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4" name="Text Box 18"/>
            <p:cNvSpPr txBox="1">
              <a:spLocks noChangeArrowheads="1"/>
            </p:cNvSpPr>
            <p:nvPr/>
          </p:nvSpPr>
          <p:spPr bwMode="auto">
            <a:xfrm>
              <a:off x="768" y="1899"/>
              <a:ext cx="912" cy="3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二变量</a:t>
              </a:r>
            </a:p>
          </p:txBody>
        </p:sp>
      </p:grpSp>
      <p:grpSp>
        <p:nvGrpSpPr>
          <p:cNvPr id="3" name="Group 19"/>
          <p:cNvGrpSpPr/>
          <p:nvPr/>
        </p:nvGrpSpPr>
        <p:grpSpPr bwMode="auto">
          <a:xfrm>
            <a:off x="762000" y="3505200"/>
            <a:ext cx="3429000" cy="2433638"/>
            <a:chOff x="2496" y="1509"/>
            <a:chExt cx="2160" cy="1533"/>
          </a:xfrm>
        </p:grpSpPr>
        <p:sp>
          <p:nvSpPr>
            <p:cNvPr id="49205" name="Text Box 20"/>
            <p:cNvSpPr txBox="1">
              <a:spLocks noChangeArrowheads="1"/>
            </p:cNvSpPr>
            <p:nvPr/>
          </p:nvSpPr>
          <p:spPr bwMode="auto">
            <a:xfrm>
              <a:off x="2688" y="1509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/>
                <a:t>BC</a:t>
              </a:r>
              <a:endParaRPr lang="en-US" altLang="zh-CN" sz="2800" b="1"/>
            </a:p>
          </p:txBody>
        </p:sp>
        <p:grpSp>
          <p:nvGrpSpPr>
            <p:cNvPr id="49206" name="Group 21"/>
            <p:cNvGrpSpPr/>
            <p:nvPr/>
          </p:nvGrpSpPr>
          <p:grpSpPr bwMode="auto">
            <a:xfrm>
              <a:off x="2496" y="1632"/>
              <a:ext cx="2160" cy="1410"/>
              <a:chOff x="2352" y="864"/>
              <a:chExt cx="2160" cy="1410"/>
            </a:xfrm>
          </p:grpSpPr>
          <p:sp>
            <p:nvSpPr>
              <p:cNvPr id="49207" name="Rectangle 22"/>
              <p:cNvSpPr>
                <a:spLocks noChangeArrowheads="1"/>
              </p:cNvSpPr>
              <p:nvPr/>
            </p:nvSpPr>
            <p:spPr bwMode="auto">
              <a:xfrm>
                <a:off x="2784" y="1152"/>
                <a:ext cx="864" cy="76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49208" name="Line 23"/>
              <p:cNvSpPr>
                <a:spLocks noChangeShapeType="1"/>
              </p:cNvSpPr>
              <p:nvPr/>
            </p:nvSpPr>
            <p:spPr bwMode="auto">
              <a:xfrm>
                <a:off x="2784" y="1536"/>
                <a:ext cx="86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49209" name="Line 24"/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49210" name="Line 25"/>
              <p:cNvSpPr>
                <a:spLocks noChangeShapeType="1"/>
              </p:cNvSpPr>
              <p:nvPr/>
            </p:nvSpPr>
            <p:spPr bwMode="auto">
              <a:xfrm flipH="1" flipV="1">
                <a:off x="2544" y="912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49211" name="Text Box 26"/>
              <p:cNvSpPr txBox="1">
                <a:spLocks noChangeArrowheads="1"/>
              </p:cNvSpPr>
              <p:nvPr/>
            </p:nvSpPr>
            <p:spPr bwMode="auto">
              <a:xfrm>
                <a:off x="2352" y="885"/>
                <a:ext cx="336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b="1" i="1"/>
                  <a:t>A</a:t>
                </a:r>
                <a:endParaRPr lang="en-US" altLang="zh-CN" sz="2800" b="1"/>
              </a:p>
            </p:txBody>
          </p:sp>
          <p:sp>
            <p:nvSpPr>
              <p:cNvPr id="49212" name="Text Box 27"/>
              <p:cNvSpPr txBox="1">
                <a:spLocks noChangeArrowheads="1"/>
              </p:cNvSpPr>
              <p:nvPr/>
            </p:nvSpPr>
            <p:spPr bwMode="auto">
              <a:xfrm>
                <a:off x="2784" y="885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00</a:t>
                </a:r>
                <a:endParaRPr lang="en-US" altLang="zh-CN" b="1"/>
              </a:p>
            </p:txBody>
          </p:sp>
          <p:sp>
            <p:nvSpPr>
              <p:cNvPr id="49213" name="Text Box 28"/>
              <p:cNvSpPr txBox="1">
                <a:spLocks noChangeArrowheads="1"/>
              </p:cNvSpPr>
              <p:nvPr/>
            </p:nvSpPr>
            <p:spPr bwMode="auto">
              <a:xfrm>
                <a:off x="2496" y="1536"/>
                <a:ext cx="336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1</a:t>
                </a:r>
                <a:endParaRPr lang="en-US" altLang="zh-CN" b="1"/>
              </a:p>
            </p:txBody>
          </p:sp>
          <p:sp>
            <p:nvSpPr>
              <p:cNvPr id="49214" name="Text Box 29"/>
              <p:cNvSpPr txBox="1">
                <a:spLocks noChangeArrowheads="1"/>
              </p:cNvSpPr>
              <p:nvPr/>
            </p:nvSpPr>
            <p:spPr bwMode="auto">
              <a:xfrm>
                <a:off x="2496" y="1200"/>
                <a:ext cx="336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0</a:t>
                </a:r>
                <a:endParaRPr lang="en-US" altLang="zh-CN" sz="2800" b="1"/>
              </a:p>
            </p:txBody>
          </p:sp>
          <p:graphicFrame>
            <p:nvGraphicFramePr>
              <p:cNvPr id="49215" name="Object 30"/>
              <p:cNvGraphicFramePr>
                <a:graphicFrameLocks noChangeAspect="1"/>
              </p:cNvGraphicFramePr>
              <p:nvPr/>
            </p:nvGraphicFramePr>
            <p:xfrm>
              <a:off x="2832" y="1200"/>
              <a:ext cx="325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692" name="公式" r:id="rId11" imgW="177800" imgH="190500" progId="Equation.3">
                      <p:embed/>
                    </p:oleObj>
                  </mc:Choice>
                  <mc:Fallback>
                    <p:oleObj name="公式" r:id="rId11" imgW="177800" imgH="190500" progId="Equation.3">
                      <p:embed/>
                      <p:pic>
                        <p:nvPicPr>
                          <p:cNvPr id="0" name="图片 368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1200"/>
                            <a:ext cx="325" cy="3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216" name="Rectangle 31"/>
              <p:cNvSpPr>
                <a:spLocks noChangeArrowheads="1"/>
              </p:cNvSpPr>
              <p:nvPr/>
            </p:nvSpPr>
            <p:spPr bwMode="auto">
              <a:xfrm>
                <a:off x="3648" y="1152"/>
                <a:ext cx="864" cy="76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49217" name="Line 32"/>
              <p:cNvSpPr>
                <a:spLocks noChangeShapeType="1"/>
              </p:cNvSpPr>
              <p:nvPr/>
            </p:nvSpPr>
            <p:spPr bwMode="auto">
              <a:xfrm>
                <a:off x="3648" y="1536"/>
                <a:ext cx="86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49218" name="Line 33"/>
              <p:cNvSpPr>
                <a:spLocks noChangeShapeType="1"/>
              </p:cNvSpPr>
              <p:nvPr/>
            </p:nvSpPr>
            <p:spPr bwMode="auto">
              <a:xfrm>
                <a:off x="4080" y="1152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49219" name="Text Box 34"/>
              <p:cNvSpPr txBox="1">
                <a:spLocks noChangeArrowheads="1"/>
              </p:cNvSpPr>
              <p:nvPr/>
            </p:nvSpPr>
            <p:spPr bwMode="auto">
              <a:xfrm>
                <a:off x="3216" y="864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01</a:t>
                </a:r>
                <a:endParaRPr lang="en-US" altLang="zh-CN" b="1"/>
              </a:p>
            </p:txBody>
          </p:sp>
          <p:sp>
            <p:nvSpPr>
              <p:cNvPr id="49220" name="Text Box 35"/>
              <p:cNvSpPr txBox="1">
                <a:spLocks noChangeArrowheads="1"/>
              </p:cNvSpPr>
              <p:nvPr/>
            </p:nvSpPr>
            <p:spPr bwMode="auto">
              <a:xfrm>
                <a:off x="3648" y="864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11</a:t>
                </a:r>
                <a:endParaRPr lang="en-US" altLang="zh-CN" b="1"/>
              </a:p>
            </p:txBody>
          </p:sp>
          <p:sp>
            <p:nvSpPr>
              <p:cNvPr id="49221" name="Text Box 36"/>
              <p:cNvSpPr txBox="1">
                <a:spLocks noChangeArrowheads="1"/>
              </p:cNvSpPr>
              <p:nvPr/>
            </p:nvSpPr>
            <p:spPr bwMode="auto">
              <a:xfrm>
                <a:off x="4080" y="864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10</a:t>
                </a:r>
                <a:endParaRPr lang="en-US" altLang="zh-CN" b="1"/>
              </a:p>
            </p:txBody>
          </p:sp>
          <p:sp>
            <p:nvSpPr>
              <p:cNvPr id="75813" name="Rectangle 37"/>
              <p:cNvSpPr>
                <a:spLocks noChangeArrowheads="1"/>
              </p:cNvSpPr>
              <p:nvPr/>
            </p:nvSpPr>
            <p:spPr bwMode="auto">
              <a:xfrm>
                <a:off x="3257" y="1920"/>
                <a:ext cx="794" cy="3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三变量</a:t>
                </a:r>
              </a:p>
            </p:txBody>
          </p:sp>
          <p:graphicFrame>
            <p:nvGraphicFramePr>
              <p:cNvPr id="49223" name="Object 38"/>
              <p:cNvGraphicFramePr>
                <a:graphicFrameLocks noChangeAspect="1"/>
              </p:cNvGraphicFramePr>
              <p:nvPr/>
            </p:nvGraphicFramePr>
            <p:xfrm>
              <a:off x="3264" y="1200"/>
              <a:ext cx="325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693" name="公式" r:id="rId13" imgW="177800" imgH="177800" progId="Equation.3">
                      <p:embed/>
                    </p:oleObj>
                  </mc:Choice>
                  <mc:Fallback>
                    <p:oleObj name="公式" r:id="rId13" imgW="177800" imgH="177800" progId="Equation.3">
                      <p:embed/>
                      <p:pic>
                        <p:nvPicPr>
                          <p:cNvPr id="0" name="图片 368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1200"/>
                            <a:ext cx="325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224" name="Object 39"/>
              <p:cNvGraphicFramePr>
                <a:graphicFrameLocks noChangeAspect="1"/>
              </p:cNvGraphicFramePr>
              <p:nvPr/>
            </p:nvGraphicFramePr>
            <p:xfrm>
              <a:off x="3696" y="1200"/>
              <a:ext cx="325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694" name="公式" r:id="rId15" imgW="177800" imgH="190500" progId="Equation.3">
                      <p:embed/>
                    </p:oleObj>
                  </mc:Choice>
                  <mc:Fallback>
                    <p:oleObj name="公式" r:id="rId15" imgW="177800" imgH="190500" progId="Equation.3">
                      <p:embed/>
                      <p:pic>
                        <p:nvPicPr>
                          <p:cNvPr id="0" name="图片 368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1200"/>
                            <a:ext cx="325" cy="3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225" name="Object 40"/>
              <p:cNvGraphicFramePr>
                <a:graphicFrameLocks noChangeAspect="1"/>
              </p:cNvGraphicFramePr>
              <p:nvPr/>
            </p:nvGraphicFramePr>
            <p:xfrm>
              <a:off x="4128" y="1200"/>
              <a:ext cx="325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695" name="公式" r:id="rId17" imgW="177800" imgH="177800" progId="Equation.3">
                      <p:embed/>
                    </p:oleObj>
                  </mc:Choice>
                  <mc:Fallback>
                    <p:oleObj name="公式" r:id="rId17" imgW="177800" imgH="177800" progId="Equation.3">
                      <p:embed/>
                      <p:pic>
                        <p:nvPicPr>
                          <p:cNvPr id="0" name="图片 368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200"/>
                            <a:ext cx="325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226" name="Object 41"/>
              <p:cNvGraphicFramePr>
                <a:graphicFrameLocks noChangeAspect="1"/>
              </p:cNvGraphicFramePr>
              <p:nvPr/>
            </p:nvGraphicFramePr>
            <p:xfrm>
              <a:off x="2832" y="1536"/>
              <a:ext cx="325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696" name="公式" r:id="rId19" imgW="177800" imgH="177800" progId="Equation.3">
                      <p:embed/>
                    </p:oleObj>
                  </mc:Choice>
                  <mc:Fallback>
                    <p:oleObj name="公式" r:id="rId19" imgW="177800" imgH="177800" progId="Equation.3">
                      <p:embed/>
                      <p:pic>
                        <p:nvPicPr>
                          <p:cNvPr id="0" name="图片 368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1536"/>
                            <a:ext cx="325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227" name="Object 42"/>
              <p:cNvGraphicFramePr>
                <a:graphicFrameLocks noChangeAspect="1"/>
              </p:cNvGraphicFramePr>
              <p:nvPr/>
            </p:nvGraphicFramePr>
            <p:xfrm>
              <a:off x="3264" y="1536"/>
              <a:ext cx="325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697" name="公式" r:id="rId21" imgW="177800" imgH="190500" progId="Equation.3">
                      <p:embed/>
                    </p:oleObj>
                  </mc:Choice>
                  <mc:Fallback>
                    <p:oleObj name="公式" r:id="rId21" imgW="177800" imgH="190500" progId="Equation.3">
                      <p:embed/>
                      <p:pic>
                        <p:nvPicPr>
                          <p:cNvPr id="0" name="图片 368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1536"/>
                            <a:ext cx="325" cy="3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228" name="Object 43"/>
              <p:cNvGraphicFramePr>
                <a:graphicFrameLocks noChangeAspect="1"/>
              </p:cNvGraphicFramePr>
              <p:nvPr/>
            </p:nvGraphicFramePr>
            <p:xfrm>
              <a:off x="3696" y="1536"/>
              <a:ext cx="325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698" name="公式" r:id="rId23" imgW="177800" imgH="177800" progId="Equation.3">
                      <p:embed/>
                    </p:oleObj>
                  </mc:Choice>
                  <mc:Fallback>
                    <p:oleObj name="公式" r:id="rId23" imgW="177800" imgH="177800" progId="Equation.3">
                      <p:embed/>
                      <p:pic>
                        <p:nvPicPr>
                          <p:cNvPr id="0" name="图片 368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1536"/>
                            <a:ext cx="325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229" name="Object 44"/>
              <p:cNvGraphicFramePr>
                <a:graphicFrameLocks noChangeAspect="1"/>
              </p:cNvGraphicFramePr>
              <p:nvPr/>
            </p:nvGraphicFramePr>
            <p:xfrm>
              <a:off x="4128" y="1536"/>
              <a:ext cx="325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699" name="公式" r:id="rId25" imgW="177800" imgH="190500" progId="Equation.3">
                      <p:embed/>
                    </p:oleObj>
                  </mc:Choice>
                  <mc:Fallback>
                    <p:oleObj name="公式" r:id="rId25" imgW="177800" imgH="190500" progId="Equation.3">
                      <p:embed/>
                      <p:pic>
                        <p:nvPicPr>
                          <p:cNvPr id="0" name="图片 368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536"/>
                            <a:ext cx="325" cy="3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5821" name="AutoShape 45"/>
          <p:cNvSpPr>
            <a:spLocks noChangeArrowheads="1"/>
          </p:cNvSpPr>
          <p:nvPr/>
        </p:nvSpPr>
        <p:spPr bwMode="auto">
          <a:xfrm>
            <a:off x="4724400" y="4419600"/>
            <a:ext cx="1752600" cy="1447800"/>
          </a:xfrm>
          <a:prstGeom prst="wedgeRoundRectCallout">
            <a:avLst>
              <a:gd name="adj1" fmla="val -90671"/>
              <a:gd name="adj2" fmla="val -43639"/>
              <a:gd name="adj3" fmla="val 16667"/>
            </a:avLst>
          </a:prstGeom>
          <a:solidFill>
            <a:srgbClr val="FFFFCC"/>
          </a:solidFill>
          <a:ln w="2857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</a:rPr>
              <a:t>二进制数对</a:t>
            </a:r>
          </a:p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</a:rPr>
              <a:t>应的十进制</a:t>
            </a:r>
          </a:p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</a:rPr>
              <a:t>数编号</a:t>
            </a:r>
          </a:p>
        </p:txBody>
      </p:sp>
      <p:grpSp>
        <p:nvGrpSpPr>
          <p:cNvPr id="5" name="Group 46"/>
          <p:cNvGrpSpPr/>
          <p:nvPr/>
        </p:nvGrpSpPr>
        <p:grpSpPr bwMode="auto">
          <a:xfrm>
            <a:off x="4114800" y="762000"/>
            <a:ext cx="3581400" cy="3686175"/>
            <a:chOff x="2592" y="480"/>
            <a:chExt cx="2256" cy="2322"/>
          </a:xfrm>
        </p:grpSpPr>
        <p:sp>
          <p:nvSpPr>
            <p:cNvPr id="49165" name="Rectangle 47"/>
            <p:cNvSpPr>
              <a:spLocks noChangeArrowheads="1"/>
            </p:cNvSpPr>
            <p:nvPr/>
          </p:nvSpPr>
          <p:spPr bwMode="auto">
            <a:xfrm>
              <a:off x="3120" y="912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9166" name="Line 48"/>
            <p:cNvSpPr>
              <a:spLocks noChangeShapeType="1"/>
            </p:cNvSpPr>
            <p:nvPr/>
          </p:nvSpPr>
          <p:spPr bwMode="auto">
            <a:xfrm>
              <a:off x="3120" y="1296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9167" name="Line 49"/>
            <p:cNvSpPr>
              <a:spLocks noChangeShapeType="1"/>
            </p:cNvSpPr>
            <p:nvPr/>
          </p:nvSpPr>
          <p:spPr bwMode="auto">
            <a:xfrm>
              <a:off x="3552" y="912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9168" name="Line 50"/>
            <p:cNvSpPr>
              <a:spLocks noChangeShapeType="1"/>
            </p:cNvSpPr>
            <p:nvPr/>
          </p:nvSpPr>
          <p:spPr bwMode="auto">
            <a:xfrm flipH="1" flipV="1">
              <a:off x="2880" y="672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9169" name="Text Box 51"/>
            <p:cNvSpPr txBox="1">
              <a:spLocks noChangeArrowheads="1"/>
            </p:cNvSpPr>
            <p:nvPr/>
          </p:nvSpPr>
          <p:spPr bwMode="auto">
            <a:xfrm>
              <a:off x="2592" y="645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/>
                <a:t>AB</a:t>
              </a:r>
              <a:endParaRPr lang="en-US" altLang="zh-CN" sz="2800" b="1"/>
            </a:p>
          </p:txBody>
        </p:sp>
        <p:sp>
          <p:nvSpPr>
            <p:cNvPr id="49170" name="Text Box 52"/>
            <p:cNvSpPr txBox="1">
              <a:spLocks noChangeArrowheads="1"/>
            </p:cNvSpPr>
            <p:nvPr/>
          </p:nvSpPr>
          <p:spPr bwMode="auto">
            <a:xfrm>
              <a:off x="3120" y="645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00</a:t>
              </a:r>
              <a:endParaRPr lang="en-US" altLang="zh-CN" b="1"/>
            </a:p>
          </p:txBody>
        </p:sp>
        <p:graphicFrame>
          <p:nvGraphicFramePr>
            <p:cNvPr id="49171" name="Object 53"/>
            <p:cNvGraphicFramePr>
              <a:graphicFrameLocks noChangeAspect="1"/>
            </p:cNvGraphicFramePr>
            <p:nvPr/>
          </p:nvGraphicFramePr>
          <p:xfrm>
            <a:off x="3168" y="960"/>
            <a:ext cx="32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00" name="公式" r:id="rId27" imgW="177800" imgH="190500" progId="Equation.3">
                    <p:embed/>
                  </p:oleObj>
                </mc:Choice>
                <mc:Fallback>
                  <p:oleObj name="公式" r:id="rId27" imgW="177800" imgH="190500" progId="Equation.3">
                    <p:embed/>
                    <p:pic>
                      <p:nvPicPr>
                        <p:cNvPr id="0" name="图片 368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960"/>
                          <a:ext cx="325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2" name="Rectangle 54"/>
            <p:cNvSpPr>
              <a:spLocks noChangeArrowheads="1"/>
            </p:cNvSpPr>
            <p:nvPr/>
          </p:nvSpPr>
          <p:spPr bwMode="auto">
            <a:xfrm>
              <a:off x="3984" y="912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9173" name="Line 55"/>
            <p:cNvSpPr>
              <a:spLocks noChangeShapeType="1"/>
            </p:cNvSpPr>
            <p:nvPr/>
          </p:nvSpPr>
          <p:spPr bwMode="auto">
            <a:xfrm>
              <a:off x="3984" y="1296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9174" name="Line 56"/>
            <p:cNvSpPr>
              <a:spLocks noChangeShapeType="1"/>
            </p:cNvSpPr>
            <p:nvPr/>
          </p:nvSpPr>
          <p:spPr bwMode="auto">
            <a:xfrm>
              <a:off x="4416" y="912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9175" name="Text Box 57"/>
            <p:cNvSpPr txBox="1">
              <a:spLocks noChangeArrowheads="1"/>
            </p:cNvSpPr>
            <p:nvPr/>
          </p:nvSpPr>
          <p:spPr bwMode="auto">
            <a:xfrm>
              <a:off x="3552" y="624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01</a:t>
              </a:r>
              <a:endParaRPr lang="en-US" altLang="zh-CN" b="1"/>
            </a:p>
          </p:txBody>
        </p:sp>
        <p:sp>
          <p:nvSpPr>
            <p:cNvPr id="49176" name="Text Box 58"/>
            <p:cNvSpPr txBox="1">
              <a:spLocks noChangeArrowheads="1"/>
            </p:cNvSpPr>
            <p:nvPr/>
          </p:nvSpPr>
          <p:spPr bwMode="auto">
            <a:xfrm>
              <a:off x="3984" y="624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11</a:t>
              </a:r>
              <a:endParaRPr lang="en-US" altLang="zh-CN" b="1"/>
            </a:p>
          </p:txBody>
        </p:sp>
        <p:sp>
          <p:nvSpPr>
            <p:cNvPr id="49177" name="Text Box 59"/>
            <p:cNvSpPr txBox="1">
              <a:spLocks noChangeArrowheads="1"/>
            </p:cNvSpPr>
            <p:nvPr/>
          </p:nvSpPr>
          <p:spPr bwMode="auto">
            <a:xfrm>
              <a:off x="4416" y="624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10</a:t>
              </a:r>
              <a:endParaRPr lang="en-US" altLang="zh-CN" b="1"/>
            </a:p>
          </p:txBody>
        </p:sp>
        <p:graphicFrame>
          <p:nvGraphicFramePr>
            <p:cNvPr id="49178" name="Object 60"/>
            <p:cNvGraphicFramePr>
              <a:graphicFrameLocks noChangeAspect="1"/>
            </p:cNvGraphicFramePr>
            <p:nvPr/>
          </p:nvGraphicFramePr>
          <p:xfrm>
            <a:off x="3600" y="960"/>
            <a:ext cx="32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01" name="公式" r:id="rId29" imgW="177800" imgH="177800" progId="Equation.3">
                    <p:embed/>
                  </p:oleObj>
                </mc:Choice>
                <mc:Fallback>
                  <p:oleObj name="公式" r:id="rId29" imgW="177800" imgH="177800" progId="Equation.3">
                    <p:embed/>
                    <p:pic>
                      <p:nvPicPr>
                        <p:cNvPr id="0" name="图片 368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960"/>
                          <a:ext cx="32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9" name="Object 61"/>
            <p:cNvGraphicFramePr>
              <a:graphicFrameLocks noChangeAspect="1"/>
            </p:cNvGraphicFramePr>
            <p:nvPr/>
          </p:nvGraphicFramePr>
          <p:xfrm>
            <a:off x="4032" y="960"/>
            <a:ext cx="32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02" name="公式" r:id="rId31" imgW="177800" imgH="190500" progId="Equation.3">
                    <p:embed/>
                  </p:oleObj>
                </mc:Choice>
                <mc:Fallback>
                  <p:oleObj name="公式" r:id="rId31" imgW="177800" imgH="190500" progId="Equation.3">
                    <p:embed/>
                    <p:pic>
                      <p:nvPicPr>
                        <p:cNvPr id="0" name="图片 368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960"/>
                          <a:ext cx="325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80" name="Object 62"/>
            <p:cNvGraphicFramePr>
              <a:graphicFrameLocks noChangeAspect="1"/>
            </p:cNvGraphicFramePr>
            <p:nvPr/>
          </p:nvGraphicFramePr>
          <p:xfrm>
            <a:off x="4464" y="960"/>
            <a:ext cx="32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03" name="公式" r:id="rId33" imgW="177800" imgH="177800" progId="Equation.3">
                    <p:embed/>
                  </p:oleObj>
                </mc:Choice>
                <mc:Fallback>
                  <p:oleObj name="公式" r:id="rId33" imgW="177800" imgH="177800" progId="Equation.3">
                    <p:embed/>
                    <p:pic>
                      <p:nvPicPr>
                        <p:cNvPr id="0" name="图片 368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960"/>
                          <a:ext cx="32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81" name="Object 63"/>
            <p:cNvGraphicFramePr>
              <a:graphicFrameLocks noChangeAspect="1"/>
            </p:cNvGraphicFramePr>
            <p:nvPr/>
          </p:nvGraphicFramePr>
          <p:xfrm>
            <a:off x="3168" y="1296"/>
            <a:ext cx="32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04" name="公式" r:id="rId35" imgW="177800" imgH="177800" progId="Equation.3">
                    <p:embed/>
                  </p:oleObj>
                </mc:Choice>
                <mc:Fallback>
                  <p:oleObj name="公式" r:id="rId35" imgW="177800" imgH="177800" progId="Equation.3">
                    <p:embed/>
                    <p:pic>
                      <p:nvPicPr>
                        <p:cNvPr id="0" name="图片 368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296"/>
                          <a:ext cx="32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82" name="Object 64"/>
            <p:cNvGraphicFramePr>
              <a:graphicFrameLocks noChangeAspect="1"/>
            </p:cNvGraphicFramePr>
            <p:nvPr/>
          </p:nvGraphicFramePr>
          <p:xfrm>
            <a:off x="3600" y="1296"/>
            <a:ext cx="32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05" name="公式" r:id="rId37" imgW="177800" imgH="190500" progId="Equation.3">
                    <p:embed/>
                  </p:oleObj>
                </mc:Choice>
                <mc:Fallback>
                  <p:oleObj name="公式" r:id="rId37" imgW="177800" imgH="190500" progId="Equation.3">
                    <p:embed/>
                    <p:pic>
                      <p:nvPicPr>
                        <p:cNvPr id="0" name="图片 368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296"/>
                          <a:ext cx="325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83" name="Object 65"/>
            <p:cNvGraphicFramePr>
              <a:graphicFrameLocks noChangeAspect="1"/>
            </p:cNvGraphicFramePr>
            <p:nvPr/>
          </p:nvGraphicFramePr>
          <p:xfrm>
            <a:off x="4032" y="1296"/>
            <a:ext cx="32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06" name="公式" r:id="rId39" imgW="177800" imgH="177800" progId="Equation.3">
                    <p:embed/>
                  </p:oleObj>
                </mc:Choice>
                <mc:Fallback>
                  <p:oleObj name="公式" r:id="rId39" imgW="177800" imgH="177800" progId="Equation.3">
                    <p:embed/>
                    <p:pic>
                      <p:nvPicPr>
                        <p:cNvPr id="0" name="图片 368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296"/>
                          <a:ext cx="32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84" name="Object 66"/>
            <p:cNvGraphicFramePr>
              <a:graphicFrameLocks noChangeAspect="1"/>
            </p:cNvGraphicFramePr>
            <p:nvPr/>
          </p:nvGraphicFramePr>
          <p:xfrm>
            <a:off x="4464" y="1296"/>
            <a:ext cx="32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07" name="公式" r:id="rId41" imgW="177800" imgH="190500" progId="Equation.3">
                    <p:embed/>
                  </p:oleObj>
                </mc:Choice>
                <mc:Fallback>
                  <p:oleObj name="公式" r:id="rId41" imgW="177800" imgH="190500" progId="Equation.3">
                    <p:embed/>
                    <p:pic>
                      <p:nvPicPr>
                        <p:cNvPr id="0" name="图片 368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296"/>
                          <a:ext cx="325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85" name="Text Box 67"/>
            <p:cNvSpPr txBox="1">
              <a:spLocks noChangeArrowheads="1"/>
            </p:cNvSpPr>
            <p:nvPr/>
          </p:nvSpPr>
          <p:spPr bwMode="auto">
            <a:xfrm>
              <a:off x="2784" y="480"/>
              <a:ext cx="57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/>
                <a:t>CD</a:t>
              </a:r>
            </a:p>
          </p:txBody>
        </p:sp>
        <p:sp>
          <p:nvSpPr>
            <p:cNvPr id="49186" name="Text Box 68"/>
            <p:cNvSpPr txBox="1">
              <a:spLocks noChangeArrowheads="1"/>
            </p:cNvSpPr>
            <p:nvPr/>
          </p:nvSpPr>
          <p:spPr bwMode="auto">
            <a:xfrm>
              <a:off x="2736" y="960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00</a:t>
              </a:r>
              <a:endParaRPr lang="en-US" altLang="zh-CN" b="1"/>
            </a:p>
          </p:txBody>
        </p:sp>
        <p:sp>
          <p:nvSpPr>
            <p:cNvPr id="49187" name="Text Box 69"/>
            <p:cNvSpPr txBox="1">
              <a:spLocks noChangeArrowheads="1"/>
            </p:cNvSpPr>
            <p:nvPr/>
          </p:nvSpPr>
          <p:spPr bwMode="auto">
            <a:xfrm>
              <a:off x="2736" y="1296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01</a:t>
              </a:r>
              <a:endParaRPr lang="en-US" altLang="zh-CN" b="1"/>
            </a:p>
          </p:txBody>
        </p:sp>
        <p:sp>
          <p:nvSpPr>
            <p:cNvPr id="49188" name="Text Box 70"/>
            <p:cNvSpPr txBox="1">
              <a:spLocks noChangeArrowheads="1"/>
            </p:cNvSpPr>
            <p:nvPr/>
          </p:nvSpPr>
          <p:spPr bwMode="auto">
            <a:xfrm>
              <a:off x="2736" y="1680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11</a:t>
              </a:r>
              <a:endParaRPr lang="en-US" altLang="zh-CN" b="1"/>
            </a:p>
          </p:txBody>
        </p:sp>
        <p:sp>
          <p:nvSpPr>
            <p:cNvPr id="49189" name="Text Box 71"/>
            <p:cNvSpPr txBox="1">
              <a:spLocks noChangeArrowheads="1"/>
            </p:cNvSpPr>
            <p:nvPr/>
          </p:nvSpPr>
          <p:spPr bwMode="auto">
            <a:xfrm>
              <a:off x="2736" y="2064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10</a:t>
              </a:r>
              <a:endParaRPr lang="en-US" altLang="zh-CN" b="1"/>
            </a:p>
          </p:txBody>
        </p:sp>
        <p:sp>
          <p:nvSpPr>
            <p:cNvPr id="75848" name="Rectangle 72"/>
            <p:cNvSpPr>
              <a:spLocks noChangeArrowheads="1"/>
            </p:cNvSpPr>
            <p:nvPr/>
          </p:nvSpPr>
          <p:spPr bwMode="auto">
            <a:xfrm>
              <a:off x="3552" y="2448"/>
              <a:ext cx="784" cy="3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四变量</a:t>
              </a:r>
            </a:p>
          </p:txBody>
        </p:sp>
        <p:sp>
          <p:nvSpPr>
            <p:cNvPr id="49191" name="Rectangle 73"/>
            <p:cNvSpPr>
              <a:spLocks noChangeArrowheads="1"/>
            </p:cNvSpPr>
            <p:nvPr/>
          </p:nvSpPr>
          <p:spPr bwMode="auto">
            <a:xfrm>
              <a:off x="3120" y="1680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9192" name="Line 74"/>
            <p:cNvSpPr>
              <a:spLocks noChangeShapeType="1"/>
            </p:cNvSpPr>
            <p:nvPr/>
          </p:nvSpPr>
          <p:spPr bwMode="auto">
            <a:xfrm>
              <a:off x="3120" y="2064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9193" name="Line 75"/>
            <p:cNvSpPr>
              <a:spLocks noChangeShapeType="1"/>
            </p:cNvSpPr>
            <p:nvPr/>
          </p:nvSpPr>
          <p:spPr bwMode="auto">
            <a:xfrm>
              <a:off x="3552" y="1680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graphicFrame>
          <p:nvGraphicFramePr>
            <p:cNvPr id="49194" name="Object 76"/>
            <p:cNvGraphicFramePr>
              <a:graphicFrameLocks noChangeAspect="1"/>
            </p:cNvGraphicFramePr>
            <p:nvPr/>
          </p:nvGraphicFramePr>
          <p:xfrm>
            <a:off x="3139" y="1738"/>
            <a:ext cx="38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08" name="公式" r:id="rId43" imgW="228600" imgH="177800" progId="Equation.3">
                    <p:embed/>
                  </p:oleObj>
                </mc:Choice>
                <mc:Fallback>
                  <p:oleObj name="公式" r:id="rId43" imgW="228600" imgH="177800" progId="Equation.3">
                    <p:embed/>
                    <p:pic>
                      <p:nvPicPr>
                        <p:cNvPr id="0" name="图片 368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9" y="1738"/>
                          <a:ext cx="383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95" name="Rectangle 77"/>
            <p:cNvSpPr>
              <a:spLocks noChangeArrowheads="1"/>
            </p:cNvSpPr>
            <p:nvPr/>
          </p:nvSpPr>
          <p:spPr bwMode="auto">
            <a:xfrm>
              <a:off x="3984" y="1680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9196" name="Line 78"/>
            <p:cNvSpPr>
              <a:spLocks noChangeShapeType="1"/>
            </p:cNvSpPr>
            <p:nvPr/>
          </p:nvSpPr>
          <p:spPr bwMode="auto">
            <a:xfrm>
              <a:off x="3984" y="2064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9197" name="Line 79"/>
            <p:cNvSpPr>
              <a:spLocks noChangeShapeType="1"/>
            </p:cNvSpPr>
            <p:nvPr/>
          </p:nvSpPr>
          <p:spPr bwMode="auto">
            <a:xfrm>
              <a:off x="4416" y="1680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graphicFrame>
          <p:nvGraphicFramePr>
            <p:cNvPr id="49198" name="Object 80"/>
            <p:cNvGraphicFramePr>
              <a:graphicFrameLocks noChangeAspect="1"/>
            </p:cNvGraphicFramePr>
            <p:nvPr/>
          </p:nvGraphicFramePr>
          <p:xfrm>
            <a:off x="3571" y="1728"/>
            <a:ext cx="38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09" name="公式" r:id="rId45" imgW="228600" imgH="177800" progId="Equation.3">
                    <p:embed/>
                  </p:oleObj>
                </mc:Choice>
                <mc:Fallback>
                  <p:oleObj name="公式" r:id="rId45" imgW="228600" imgH="177800" progId="Equation.3">
                    <p:embed/>
                    <p:pic>
                      <p:nvPicPr>
                        <p:cNvPr id="0" name="图片 368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" y="1728"/>
                          <a:ext cx="383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99" name="Object 81"/>
            <p:cNvGraphicFramePr>
              <a:graphicFrameLocks noChangeAspect="1"/>
            </p:cNvGraphicFramePr>
            <p:nvPr/>
          </p:nvGraphicFramePr>
          <p:xfrm>
            <a:off x="4003" y="1728"/>
            <a:ext cx="383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10" name="公式" r:id="rId47" imgW="228600" imgH="190500" progId="Equation.3">
                    <p:embed/>
                  </p:oleObj>
                </mc:Choice>
                <mc:Fallback>
                  <p:oleObj name="公式" r:id="rId47" imgW="228600" imgH="190500" progId="Equation.3">
                    <p:embed/>
                    <p:pic>
                      <p:nvPicPr>
                        <p:cNvPr id="0" name="图片 368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3" y="1728"/>
                          <a:ext cx="383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00" name="Object 82"/>
            <p:cNvGraphicFramePr>
              <a:graphicFrameLocks noChangeAspect="1"/>
            </p:cNvGraphicFramePr>
            <p:nvPr/>
          </p:nvGraphicFramePr>
          <p:xfrm>
            <a:off x="4436" y="1728"/>
            <a:ext cx="38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11" name="公式" r:id="rId49" imgW="228600" imgH="177800" progId="Equation.3">
                    <p:embed/>
                  </p:oleObj>
                </mc:Choice>
                <mc:Fallback>
                  <p:oleObj name="公式" r:id="rId49" imgW="228600" imgH="177800" progId="Equation.3">
                    <p:embed/>
                    <p:pic>
                      <p:nvPicPr>
                        <p:cNvPr id="0" name="图片 368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6" y="1728"/>
                          <a:ext cx="38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01" name="Object 83"/>
            <p:cNvGraphicFramePr>
              <a:graphicFrameLocks noChangeAspect="1"/>
            </p:cNvGraphicFramePr>
            <p:nvPr/>
          </p:nvGraphicFramePr>
          <p:xfrm>
            <a:off x="3168" y="2054"/>
            <a:ext cx="32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12" name="公式" r:id="rId51" imgW="177800" imgH="190500" progId="Equation.3">
                    <p:embed/>
                  </p:oleObj>
                </mc:Choice>
                <mc:Fallback>
                  <p:oleObj name="公式" r:id="rId51" imgW="177800" imgH="190500" progId="Equation.3">
                    <p:embed/>
                    <p:pic>
                      <p:nvPicPr>
                        <p:cNvPr id="0" name="图片 368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054"/>
                          <a:ext cx="325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02" name="Object 84"/>
            <p:cNvGraphicFramePr>
              <a:graphicFrameLocks noChangeAspect="1"/>
            </p:cNvGraphicFramePr>
            <p:nvPr/>
          </p:nvGraphicFramePr>
          <p:xfrm>
            <a:off x="3600" y="2064"/>
            <a:ext cx="32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13" name="公式" r:id="rId53" imgW="177800" imgH="190500" progId="Equation.3">
                    <p:embed/>
                  </p:oleObj>
                </mc:Choice>
                <mc:Fallback>
                  <p:oleObj name="公式" r:id="rId53" imgW="177800" imgH="190500" progId="Equation.3">
                    <p:embed/>
                    <p:pic>
                      <p:nvPicPr>
                        <p:cNvPr id="0" name="图片 368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064"/>
                          <a:ext cx="325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03" name="Object 85"/>
            <p:cNvGraphicFramePr>
              <a:graphicFrameLocks noChangeAspect="1"/>
            </p:cNvGraphicFramePr>
            <p:nvPr/>
          </p:nvGraphicFramePr>
          <p:xfrm>
            <a:off x="4003" y="2064"/>
            <a:ext cx="38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14" name="公式" r:id="rId55" imgW="228600" imgH="177800" progId="Equation.3">
                    <p:embed/>
                  </p:oleObj>
                </mc:Choice>
                <mc:Fallback>
                  <p:oleObj name="公式" r:id="rId55" imgW="228600" imgH="177800" progId="Equation.3">
                    <p:embed/>
                    <p:pic>
                      <p:nvPicPr>
                        <p:cNvPr id="0" name="图片 368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3" y="2064"/>
                          <a:ext cx="383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04" name="Object 86"/>
            <p:cNvGraphicFramePr>
              <a:graphicFrameLocks noChangeAspect="1"/>
            </p:cNvGraphicFramePr>
            <p:nvPr/>
          </p:nvGraphicFramePr>
          <p:xfrm>
            <a:off x="4436" y="2064"/>
            <a:ext cx="382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15" name="公式" r:id="rId57" imgW="228600" imgH="190500" progId="Equation.3">
                    <p:embed/>
                  </p:oleObj>
                </mc:Choice>
                <mc:Fallback>
                  <p:oleObj name="公式" r:id="rId57" imgW="228600" imgH="190500" progId="Equation.3">
                    <p:embed/>
                    <p:pic>
                      <p:nvPicPr>
                        <p:cNvPr id="0" name="图片 368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6" y="2064"/>
                          <a:ext cx="382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87"/>
          <p:cNvGrpSpPr/>
          <p:nvPr/>
        </p:nvGrpSpPr>
        <p:grpSpPr bwMode="auto">
          <a:xfrm>
            <a:off x="4343400" y="911225"/>
            <a:ext cx="3124200" cy="2746375"/>
            <a:chOff x="2736" y="574"/>
            <a:chExt cx="1968" cy="1730"/>
          </a:xfrm>
        </p:grpSpPr>
        <p:sp>
          <p:nvSpPr>
            <p:cNvPr id="49163" name="AutoShape 88"/>
            <p:cNvSpPr/>
            <p:nvPr/>
          </p:nvSpPr>
          <p:spPr bwMode="auto">
            <a:xfrm>
              <a:off x="2736" y="1056"/>
              <a:ext cx="96" cy="1248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9164" name="AutoShape 89"/>
            <p:cNvSpPr/>
            <p:nvPr/>
          </p:nvSpPr>
          <p:spPr bwMode="auto">
            <a:xfrm rot="5364261">
              <a:off x="3935" y="-97"/>
              <a:ext cx="98" cy="1440"/>
            </a:xfrm>
            <a:prstGeom prst="leftBrace">
              <a:avLst>
                <a:gd name="adj1" fmla="val 122449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7" name="Group 90"/>
          <p:cNvGrpSpPr/>
          <p:nvPr/>
        </p:nvGrpSpPr>
        <p:grpSpPr bwMode="auto">
          <a:xfrm>
            <a:off x="2743200" y="990600"/>
            <a:ext cx="1524000" cy="2514600"/>
            <a:chOff x="1728" y="624"/>
            <a:chExt cx="960" cy="1584"/>
          </a:xfrm>
        </p:grpSpPr>
        <p:sp>
          <p:nvSpPr>
            <p:cNvPr id="49161" name="AutoShape 91"/>
            <p:cNvSpPr>
              <a:spLocks noChangeArrowheads="1"/>
            </p:cNvSpPr>
            <p:nvPr/>
          </p:nvSpPr>
          <p:spPr bwMode="auto">
            <a:xfrm>
              <a:off x="1824" y="672"/>
              <a:ext cx="816" cy="1536"/>
            </a:xfrm>
            <a:prstGeom prst="wedgeRoundRectCallout">
              <a:avLst>
                <a:gd name="adj1" fmla="val 66301"/>
                <a:gd name="adj2" fmla="val 33009"/>
                <a:gd name="adj3" fmla="val 16667"/>
              </a:avLst>
            </a:prstGeom>
            <a:solidFill>
              <a:srgbClr val="FFFFFF"/>
            </a:solidFill>
            <a:ln w="28575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10000"/>
                </a:spcBef>
              </a:pPr>
              <a:endParaRPr lang="zh-CN" sz="2800" b="1">
                <a:latin typeface="Times New Roman" panose="02020603050405020304" charset="0"/>
              </a:endParaRPr>
            </a:p>
          </p:txBody>
        </p:sp>
        <p:sp>
          <p:nvSpPr>
            <p:cNvPr id="75868" name="Rectangle 92"/>
            <p:cNvSpPr>
              <a:spLocks noChangeArrowheads="1"/>
            </p:cNvSpPr>
            <p:nvPr/>
          </p:nvSpPr>
          <p:spPr bwMode="auto">
            <a:xfrm>
              <a:off x="1728" y="624"/>
              <a:ext cx="960" cy="15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zh-CN" altLang="en-US" sz="24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任意两</a:t>
              </a:r>
            </a:p>
            <a:p>
              <a:pPr algn="ctr">
                <a:spcBef>
                  <a:spcPct val="10000"/>
                </a:spcBef>
              </a:pPr>
              <a:r>
                <a:rPr lang="zh-CN" altLang="en-US" sz="24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个相邻</a:t>
              </a:r>
            </a:p>
            <a:p>
              <a:pPr algn="ctr">
                <a:spcBef>
                  <a:spcPct val="10000"/>
                </a:spcBef>
              </a:pPr>
              <a:r>
                <a:rPr lang="zh-CN" altLang="en-US" sz="24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最小项</a:t>
              </a:r>
            </a:p>
            <a:p>
              <a:pPr algn="ctr">
                <a:spcBef>
                  <a:spcPct val="10000"/>
                </a:spcBef>
              </a:pPr>
              <a:r>
                <a:rPr lang="zh-CN" altLang="en-US" sz="24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之间只</a:t>
              </a:r>
            </a:p>
            <a:p>
              <a:pPr algn="ctr">
                <a:spcBef>
                  <a:spcPct val="10000"/>
                </a:spcBef>
              </a:pPr>
              <a:r>
                <a:rPr lang="zh-CN" altLang="en-US" sz="24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有一个</a:t>
              </a:r>
            </a:p>
            <a:p>
              <a:pPr algn="ctr">
                <a:spcBef>
                  <a:spcPct val="10000"/>
                </a:spcBef>
              </a:pPr>
              <a:r>
                <a:rPr lang="zh-CN" altLang="en-US" sz="24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变量改变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utoUpdateAnimBg="0"/>
      <p:bldP spid="75821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838200" y="609600"/>
            <a:ext cx="1905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(2)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卡诺图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719138" y="1166813"/>
            <a:ext cx="4210050" cy="5667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(a)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根据真值表画出卡诺图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762000" y="1828800"/>
            <a:ext cx="661988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如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: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4648200" y="1752600"/>
            <a:ext cx="3352800" cy="1871663"/>
            <a:chOff x="2928" y="1104"/>
            <a:chExt cx="2112" cy="1179"/>
          </a:xfrm>
        </p:grpSpPr>
        <p:sp>
          <p:nvSpPr>
            <p:cNvPr id="50200" name="Line 6"/>
            <p:cNvSpPr>
              <a:spLocks noChangeShapeType="1"/>
            </p:cNvSpPr>
            <p:nvPr/>
          </p:nvSpPr>
          <p:spPr bwMode="auto">
            <a:xfrm flipH="1" flipV="1">
              <a:off x="3072" y="1275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grpSp>
          <p:nvGrpSpPr>
            <p:cNvPr id="50201" name="Group 7"/>
            <p:cNvGrpSpPr/>
            <p:nvPr/>
          </p:nvGrpSpPr>
          <p:grpSpPr bwMode="auto">
            <a:xfrm>
              <a:off x="2928" y="1104"/>
              <a:ext cx="2112" cy="1179"/>
              <a:chOff x="2928" y="1104"/>
              <a:chExt cx="2112" cy="1179"/>
            </a:xfrm>
          </p:grpSpPr>
          <p:sp>
            <p:nvSpPr>
              <p:cNvPr id="50202" name="Text Box 8"/>
              <p:cNvSpPr txBox="1">
                <a:spLocks noChangeArrowheads="1"/>
              </p:cNvSpPr>
              <p:nvPr/>
            </p:nvSpPr>
            <p:spPr bwMode="auto">
              <a:xfrm>
                <a:off x="2928" y="1248"/>
                <a:ext cx="336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b="1" i="1"/>
                  <a:t>A</a:t>
                </a:r>
                <a:endParaRPr lang="en-US" altLang="zh-CN" sz="2800" b="1" i="1"/>
              </a:p>
            </p:txBody>
          </p:sp>
          <p:sp>
            <p:nvSpPr>
              <p:cNvPr id="50203" name="Text Box 9"/>
              <p:cNvSpPr txBox="1">
                <a:spLocks noChangeArrowheads="1"/>
              </p:cNvSpPr>
              <p:nvPr/>
            </p:nvSpPr>
            <p:spPr bwMode="auto">
              <a:xfrm>
                <a:off x="3072" y="1104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b="1" i="1"/>
                  <a:t>BC</a:t>
                </a:r>
                <a:endParaRPr lang="en-US" altLang="zh-CN" sz="2800" b="1"/>
              </a:p>
            </p:txBody>
          </p:sp>
          <p:sp>
            <p:nvSpPr>
              <p:cNvPr id="50204" name="Rectangle 10"/>
              <p:cNvSpPr>
                <a:spLocks noChangeArrowheads="1"/>
              </p:cNvSpPr>
              <p:nvPr/>
            </p:nvSpPr>
            <p:spPr bwMode="auto">
              <a:xfrm>
                <a:off x="3312" y="1515"/>
                <a:ext cx="864" cy="76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0205" name="Line 11"/>
              <p:cNvSpPr>
                <a:spLocks noChangeShapeType="1"/>
              </p:cNvSpPr>
              <p:nvPr/>
            </p:nvSpPr>
            <p:spPr bwMode="auto">
              <a:xfrm>
                <a:off x="3312" y="1899"/>
                <a:ext cx="86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0206" name="Line 12"/>
              <p:cNvSpPr>
                <a:spLocks noChangeShapeType="1"/>
              </p:cNvSpPr>
              <p:nvPr/>
            </p:nvSpPr>
            <p:spPr bwMode="auto">
              <a:xfrm>
                <a:off x="3744" y="1515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0207" name="Text Box 13"/>
              <p:cNvSpPr txBox="1">
                <a:spLocks noChangeArrowheads="1"/>
              </p:cNvSpPr>
              <p:nvPr/>
            </p:nvSpPr>
            <p:spPr bwMode="auto">
              <a:xfrm>
                <a:off x="3312" y="1248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00</a:t>
                </a:r>
                <a:endParaRPr lang="en-US" altLang="zh-CN" b="1"/>
              </a:p>
            </p:txBody>
          </p:sp>
          <p:sp>
            <p:nvSpPr>
              <p:cNvPr id="50208" name="Text Box 14"/>
              <p:cNvSpPr txBox="1">
                <a:spLocks noChangeArrowheads="1"/>
              </p:cNvSpPr>
              <p:nvPr/>
            </p:nvSpPr>
            <p:spPr bwMode="auto">
              <a:xfrm>
                <a:off x="3024" y="1920"/>
                <a:ext cx="336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1</a:t>
                </a:r>
                <a:endParaRPr lang="en-US" altLang="zh-CN" b="1"/>
              </a:p>
            </p:txBody>
          </p:sp>
          <p:sp>
            <p:nvSpPr>
              <p:cNvPr id="50209" name="Text Box 15"/>
              <p:cNvSpPr txBox="1">
                <a:spLocks noChangeArrowheads="1"/>
              </p:cNvSpPr>
              <p:nvPr/>
            </p:nvSpPr>
            <p:spPr bwMode="auto">
              <a:xfrm>
                <a:off x="3024" y="1563"/>
                <a:ext cx="336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0</a:t>
                </a:r>
                <a:endParaRPr lang="en-US" altLang="zh-CN" sz="2800" b="1"/>
              </a:p>
            </p:txBody>
          </p:sp>
          <p:sp>
            <p:nvSpPr>
              <p:cNvPr id="50210" name="Rectangle 16"/>
              <p:cNvSpPr>
                <a:spLocks noChangeArrowheads="1"/>
              </p:cNvSpPr>
              <p:nvPr/>
            </p:nvSpPr>
            <p:spPr bwMode="auto">
              <a:xfrm>
                <a:off x="4176" y="1515"/>
                <a:ext cx="864" cy="76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0211" name="Line 17"/>
              <p:cNvSpPr>
                <a:spLocks noChangeShapeType="1"/>
              </p:cNvSpPr>
              <p:nvPr/>
            </p:nvSpPr>
            <p:spPr bwMode="auto">
              <a:xfrm>
                <a:off x="4176" y="1899"/>
                <a:ext cx="86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0212" name="Line 18"/>
              <p:cNvSpPr>
                <a:spLocks noChangeShapeType="1"/>
              </p:cNvSpPr>
              <p:nvPr/>
            </p:nvSpPr>
            <p:spPr bwMode="auto">
              <a:xfrm>
                <a:off x="4608" y="1515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0213" name="Text Box 19"/>
              <p:cNvSpPr txBox="1">
                <a:spLocks noChangeArrowheads="1"/>
              </p:cNvSpPr>
              <p:nvPr/>
            </p:nvSpPr>
            <p:spPr bwMode="auto">
              <a:xfrm>
                <a:off x="3744" y="1227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01</a:t>
                </a:r>
                <a:endParaRPr lang="en-US" altLang="zh-CN" b="1"/>
              </a:p>
            </p:txBody>
          </p:sp>
          <p:sp>
            <p:nvSpPr>
              <p:cNvPr id="50214" name="Text Box 20"/>
              <p:cNvSpPr txBox="1">
                <a:spLocks noChangeArrowheads="1"/>
              </p:cNvSpPr>
              <p:nvPr/>
            </p:nvSpPr>
            <p:spPr bwMode="auto">
              <a:xfrm>
                <a:off x="4176" y="1227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11</a:t>
                </a:r>
                <a:endParaRPr lang="en-US" altLang="zh-CN" b="1"/>
              </a:p>
            </p:txBody>
          </p:sp>
          <p:sp>
            <p:nvSpPr>
              <p:cNvPr id="50215" name="Text Box 21"/>
              <p:cNvSpPr txBox="1">
                <a:spLocks noChangeArrowheads="1"/>
              </p:cNvSpPr>
              <p:nvPr/>
            </p:nvSpPr>
            <p:spPr bwMode="auto">
              <a:xfrm>
                <a:off x="4608" y="1227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10</a:t>
                </a:r>
                <a:endParaRPr lang="en-US" altLang="zh-CN" b="1"/>
              </a:p>
            </p:txBody>
          </p:sp>
          <p:sp>
            <p:nvSpPr>
              <p:cNvPr id="50216" name="Rectangle 22"/>
              <p:cNvSpPr>
                <a:spLocks noChangeArrowheads="1"/>
              </p:cNvSpPr>
              <p:nvPr/>
            </p:nvSpPr>
            <p:spPr bwMode="auto">
              <a:xfrm>
                <a:off x="3854" y="1536"/>
                <a:ext cx="211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sz="2400" b="1">
                    <a:latin typeface="Times New Roman" panose="02020603050405020304" charset="0"/>
                  </a:rPr>
                  <a:t>1</a:t>
                </a:r>
                <a:endParaRPr lang="en-US" altLang="zh-CN" sz="2400" b="1">
                  <a:latin typeface="Times New Roman" panose="02020603050405020304" charset="0"/>
                </a:endParaRPr>
              </a:p>
            </p:txBody>
          </p:sp>
          <p:sp>
            <p:nvSpPr>
              <p:cNvPr id="50217" name="Rectangle 23"/>
              <p:cNvSpPr>
                <a:spLocks noChangeArrowheads="1"/>
              </p:cNvSpPr>
              <p:nvPr/>
            </p:nvSpPr>
            <p:spPr bwMode="auto">
              <a:xfrm>
                <a:off x="4718" y="1536"/>
                <a:ext cx="211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sz="2400" b="1">
                    <a:latin typeface="Times New Roman" panose="02020603050405020304" charset="0"/>
                  </a:rPr>
                  <a:t>1</a:t>
                </a:r>
                <a:endParaRPr lang="en-US" altLang="zh-CN" sz="2400" b="1">
                  <a:latin typeface="Times New Roman" panose="02020603050405020304" charset="0"/>
                </a:endParaRPr>
              </a:p>
            </p:txBody>
          </p:sp>
          <p:sp>
            <p:nvSpPr>
              <p:cNvPr id="50218" name="Rectangle 24"/>
              <p:cNvSpPr>
                <a:spLocks noChangeArrowheads="1"/>
              </p:cNvSpPr>
              <p:nvPr/>
            </p:nvSpPr>
            <p:spPr bwMode="auto">
              <a:xfrm>
                <a:off x="3422" y="1920"/>
                <a:ext cx="211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sz="2400" b="1">
                    <a:latin typeface="Times New Roman" panose="02020603050405020304" charset="0"/>
                  </a:rPr>
                  <a:t>1</a:t>
                </a:r>
                <a:endParaRPr lang="en-US" altLang="zh-CN" sz="2400" b="1">
                  <a:latin typeface="Times New Roman" panose="02020603050405020304" charset="0"/>
                </a:endParaRPr>
              </a:p>
            </p:txBody>
          </p:sp>
          <p:sp>
            <p:nvSpPr>
              <p:cNvPr id="50219" name="Rectangle 25"/>
              <p:cNvSpPr>
                <a:spLocks noChangeArrowheads="1"/>
              </p:cNvSpPr>
              <p:nvPr/>
            </p:nvSpPr>
            <p:spPr bwMode="auto">
              <a:xfrm>
                <a:off x="4320" y="1920"/>
                <a:ext cx="211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sz="2400" b="1">
                    <a:latin typeface="Times New Roman" panose="02020603050405020304" charset="0"/>
                  </a:rPr>
                  <a:t>1</a:t>
                </a:r>
                <a:endParaRPr lang="en-US" altLang="zh-CN" sz="2400" b="1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76826" name="AutoShape 26"/>
          <p:cNvSpPr>
            <a:spLocks noChangeArrowheads="1"/>
          </p:cNvSpPr>
          <p:nvPr/>
        </p:nvSpPr>
        <p:spPr bwMode="auto">
          <a:xfrm>
            <a:off x="4191000" y="28194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FF0000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76827" name="Rectangle 27"/>
          <p:cNvSpPr>
            <a:spLocks noChangeArrowheads="1"/>
          </p:cNvSpPr>
          <p:nvPr/>
        </p:nvSpPr>
        <p:spPr bwMode="auto">
          <a:xfrm>
            <a:off x="4648200" y="3886200"/>
            <a:ext cx="3657600" cy="1530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将输出变量为“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1”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的填入对应的小方格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,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为“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0”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的可不填。</a:t>
            </a:r>
          </a:p>
        </p:txBody>
      </p:sp>
      <p:grpSp>
        <p:nvGrpSpPr>
          <p:cNvPr id="50184" name="Group 28"/>
          <p:cNvGrpSpPr/>
          <p:nvPr/>
        </p:nvGrpSpPr>
        <p:grpSpPr bwMode="auto">
          <a:xfrm>
            <a:off x="990600" y="1981200"/>
            <a:ext cx="3124200" cy="3690938"/>
            <a:chOff x="624" y="1248"/>
            <a:chExt cx="1968" cy="2325"/>
          </a:xfrm>
        </p:grpSpPr>
        <p:grpSp>
          <p:nvGrpSpPr>
            <p:cNvPr id="50185" name="Group 29"/>
            <p:cNvGrpSpPr/>
            <p:nvPr/>
          </p:nvGrpSpPr>
          <p:grpSpPr bwMode="auto">
            <a:xfrm>
              <a:off x="624" y="1248"/>
              <a:ext cx="1968" cy="2325"/>
              <a:chOff x="3024" y="1104"/>
              <a:chExt cx="1968" cy="2325"/>
            </a:xfrm>
          </p:grpSpPr>
          <p:sp>
            <p:nvSpPr>
              <p:cNvPr id="50187" name="Rectangle 30"/>
              <p:cNvSpPr>
                <a:spLocks noChangeArrowheads="1"/>
              </p:cNvSpPr>
              <p:nvPr/>
            </p:nvSpPr>
            <p:spPr bwMode="auto">
              <a:xfrm>
                <a:off x="3024" y="1422"/>
                <a:ext cx="1852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charset="0"/>
                  </a:rPr>
                  <a:t>      </a:t>
                </a:r>
                <a:r>
                  <a:rPr lang="en-US" altLang="zh-CN" sz="2800" b="1">
                    <a:solidFill>
                      <a:srgbClr val="333300"/>
                    </a:solidFill>
                    <a:latin typeface="Times New Roman" panose="02020603050405020304" charset="0"/>
                  </a:rPr>
                  <a:t>0     0    0        </a:t>
                </a:r>
                <a:r>
                  <a:rPr lang="en-US" altLang="zh-CN" sz="2800" b="1">
                    <a:latin typeface="Times New Roman" panose="02020603050405020304" charset="0"/>
                  </a:rPr>
                  <a:t>0</a:t>
                </a:r>
                <a:endParaRPr lang="en-US" altLang="zh-CN" sz="2800" b="1">
                  <a:solidFill>
                    <a:srgbClr val="006600"/>
                  </a:solidFill>
                  <a:latin typeface="Times New Roman" panose="02020603050405020304" charset="0"/>
                </a:endParaRPr>
              </a:p>
            </p:txBody>
          </p:sp>
          <p:grpSp>
            <p:nvGrpSpPr>
              <p:cNvPr id="50188" name="Group 31"/>
              <p:cNvGrpSpPr/>
              <p:nvPr/>
            </p:nvGrpSpPr>
            <p:grpSpPr bwMode="auto">
              <a:xfrm>
                <a:off x="3216" y="1104"/>
                <a:ext cx="1776" cy="2325"/>
                <a:chOff x="3216" y="1104"/>
                <a:chExt cx="1776" cy="2325"/>
              </a:xfrm>
            </p:grpSpPr>
            <p:sp>
              <p:nvSpPr>
                <p:cNvPr id="50189" name="Line 32"/>
                <p:cNvSpPr>
                  <a:spLocks noChangeShapeType="1"/>
                </p:cNvSpPr>
                <p:nvPr/>
              </p:nvSpPr>
              <p:spPr bwMode="auto">
                <a:xfrm>
                  <a:off x="3360" y="1104"/>
                  <a:ext cx="163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50190" name="Line 33"/>
                <p:cNvSpPr>
                  <a:spLocks noChangeShapeType="1"/>
                </p:cNvSpPr>
                <p:nvPr/>
              </p:nvSpPr>
              <p:spPr bwMode="auto">
                <a:xfrm>
                  <a:off x="3360" y="1392"/>
                  <a:ext cx="163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50191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4512" y="1104"/>
                  <a:ext cx="0" cy="225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6835" name="Rectangle 35"/>
                <p:cNvSpPr>
                  <a:spLocks noChangeArrowheads="1"/>
                </p:cNvSpPr>
                <p:nvPr/>
              </p:nvSpPr>
              <p:spPr bwMode="auto">
                <a:xfrm>
                  <a:off x="3216" y="1104"/>
                  <a:ext cx="1708" cy="327"/>
                </a:xfrm>
                <a:prstGeom prst="rect">
                  <a:avLst/>
                </a:prstGeom>
                <a:noFill/>
                <a:ln w="9525" cap="sq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   </a:t>
                  </a:r>
                  <a:r>
                    <a:rPr lang="en-US" altLang="zh-CN" sz="2800" b="1" i="1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A</a:t>
                  </a:r>
                  <a:r>
                    <a:rPr lang="en-US" altLang="zh-CN" sz="2800" b="1" i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 </a:t>
                  </a: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   </a:t>
                  </a:r>
                  <a:r>
                    <a:rPr lang="en-US" altLang="zh-CN" sz="2800" b="1" i="1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B</a:t>
                  </a: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   </a:t>
                  </a:r>
                  <a:r>
                    <a:rPr lang="en-US" altLang="zh-CN" sz="2800" b="1" i="1">
                      <a:solidFill>
                        <a:srgbClr val="CC0000"/>
                      </a:solidFill>
                      <a:latin typeface="Times New Roman" panose="02020603050405020304" charset="0"/>
                    </a:rPr>
                    <a:t>C</a:t>
                  </a: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        </a:t>
                  </a:r>
                  <a:r>
                    <a:rPr lang="en-US" altLang="zh-CN" sz="2800" b="1" i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Y</a:t>
                  </a:r>
                  <a:endParaRPr lang="en-US" altLang="zh-CN" sz="2800" b="1" i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endParaRPr>
                </a:p>
              </p:txBody>
            </p:sp>
            <p:sp>
              <p:nvSpPr>
                <p:cNvPr id="50193" name="Rectangle 36"/>
                <p:cNvSpPr>
                  <a:spLocks noChangeArrowheads="1"/>
                </p:cNvSpPr>
                <p:nvPr/>
              </p:nvSpPr>
              <p:spPr bwMode="auto">
                <a:xfrm>
                  <a:off x="3360" y="166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0     0    1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sz="2800" b="1">
                    <a:solidFill>
                      <a:schemeClr val="bg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50194" name="Rectangle 37"/>
                <p:cNvSpPr>
                  <a:spLocks noChangeArrowheads="1"/>
                </p:cNvSpPr>
                <p:nvPr/>
              </p:nvSpPr>
              <p:spPr bwMode="auto">
                <a:xfrm>
                  <a:off x="3360" y="190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0     1    0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sz="2800" b="1">
                    <a:solidFill>
                      <a:srgbClr val="FFFF00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50195" name="Rectangle 38"/>
                <p:cNvSpPr>
                  <a:spLocks noChangeArrowheads="1"/>
                </p:cNvSpPr>
                <p:nvPr/>
              </p:nvSpPr>
              <p:spPr bwMode="auto">
                <a:xfrm>
                  <a:off x="3360" y="214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0     1    1        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0</a:t>
                  </a:r>
                  <a:endParaRPr lang="en-US" altLang="zh-CN" sz="2800" b="1">
                    <a:solidFill>
                      <a:srgbClr val="006600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50196" name="Rectangle 39"/>
                <p:cNvSpPr>
                  <a:spLocks noChangeArrowheads="1"/>
                </p:cNvSpPr>
                <p:nvPr/>
              </p:nvSpPr>
              <p:spPr bwMode="auto">
                <a:xfrm>
                  <a:off x="3360" y="238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1     0    0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sz="2800" b="1">
                    <a:solidFill>
                      <a:schemeClr val="bg1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50197" name="Rectangle 40"/>
                <p:cNvSpPr>
                  <a:spLocks noChangeArrowheads="1"/>
                </p:cNvSpPr>
                <p:nvPr/>
              </p:nvSpPr>
              <p:spPr bwMode="auto">
                <a:xfrm>
                  <a:off x="3360" y="262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1     0    1        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0</a:t>
                  </a:r>
                  <a:endParaRPr lang="en-US" altLang="zh-CN" sz="2800" b="1">
                    <a:solidFill>
                      <a:srgbClr val="006600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50198" name="Rectangle 41"/>
                <p:cNvSpPr>
                  <a:spLocks noChangeArrowheads="1"/>
                </p:cNvSpPr>
                <p:nvPr/>
              </p:nvSpPr>
              <p:spPr bwMode="auto">
                <a:xfrm>
                  <a:off x="3360" y="286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1     1    0        </a:t>
                  </a:r>
                  <a:r>
                    <a:rPr lang="en-US" altLang="zh-CN" sz="2800" b="1">
                      <a:latin typeface="Times New Roman" panose="02020603050405020304" charset="0"/>
                    </a:rPr>
                    <a:t>0</a:t>
                  </a:r>
                  <a:endParaRPr lang="en-US" altLang="zh-CN" sz="2800" b="1">
                    <a:solidFill>
                      <a:srgbClr val="006600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50199" name="Rectangle 42"/>
                <p:cNvSpPr>
                  <a:spLocks noChangeArrowheads="1"/>
                </p:cNvSpPr>
                <p:nvPr/>
              </p:nvSpPr>
              <p:spPr bwMode="auto">
                <a:xfrm>
                  <a:off x="3360" y="3102"/>
                  <a:ext cx="1516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333300"/>
                      </a:solidFill>
                      <a:latin typeface="Times New Roman" panose="02020603050405020304" charset="0"/>
                    </a:rPr>
                    <a:t>1     1    1       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1</a:t>
                  </a:r>
                  <a:endParaRPr lang="en-US" altLang="zh-CN" sz="2800" b="1">
                    <a:solidFill>
                      <a:srgbClr val="333300"/>
                    </a:solidFill>
                    <a:latin typeface="Times New Roman" panose="02020603050405020304" charset="0"/>
                  </a:endParaRPr>
                </a:p>
              </p:txBody>
            </p:sp>
          </p:grpSp>
        </p:grpSp>
        <p:sp>
          <p:nvSpPr>
            <p:cNvPr id="50186" name="Line 43"/>
            <p:cNvSpPr>
              <a:spLocks noChangeShapeType="1"/>
            </p:cNvSpPr>
            <p:nvPr/>
          </p:nvSpPr>
          <p:spPr bwMode="auto">
            <a:xfrm>
              <a:off x="912" y="3529"/>
              <a:ext cx="1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26" grpId="0" animBg="1"/>
      <p:bldP spid="76827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609600" y="609600"/>
            <a:ext cx="1905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(2)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卡诺图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565150" y="1143000"/>
            <a:ext cx="4230688" cy="5667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(b)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根据逻辑式画出卡诺图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838200" y="2819400"/>
            <a:ext cx="3352800" cy="1871663"/>
            <a:chOff x="432" y="1990"/>
            <a:chExt cx="2112" cy="1179"/>
          </a:xfrm>
        </p:grpSpPr>
        <p:sp>
          <p:nvSpPr>
            <p:cNvPr id="51211" name="Line 5"/>
            <p:cNvSpPr>
              <a:spLocks noChangeShapeType="1"/>
            </p:cNvSpPr>
            <p:nvPr/>
          </p:nvSpPr>
          <p:spPr bwMode="auto">
            <a:xfrm flipH="1" flipV="1">
              <a:off x="576" y="2160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grpSp>
          <p:nvGrpSpPr>
            <p:cNvPr id="51212" name="Group 6"/>
            <p:cNvGrpSpPr/>
            <p:nvPr/>
          </p:nvGrpSpPr>
          <p:grpSpPr bwMode="auto">
            <a:xfrm>
              <a:off x="432" y="1990"/>
              <a:ext cx="2112" cy="1179"/>
              <a:chOff x="2928" y="1104"/>
              <a:chExt cx="2112" cy="1179"/>
            </a:xfrm>
          </p:grpSpPr>
          <p:sp>
            <p:nvSpPr>
              <p:cNvPr id="51213" name="Text Box 7"/>
              <p:cNvSpPr txBox="1">
                <a:spLocks noChangeArrowheads="1"/>
              </p:cNvSpPr>
              <p:nvPr/>
            </p:nvSpPr>
            <p:spPr bwMode="auto">
              <a:xfrm>
                <a:off x="2928" y="1248"/>
                <a:ext cx="336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b="1" i="1"/>
                  <a:t>A</a:t>
                </a:r>
                <a:endParaRPr lang="en-US" altLang="zh-CN" sz="2800" b="1"/>
              </a:p>
            </p:txBody>
          </p:sp>
          <p:sp>
            <p:nvSpPr>
              <p:cNvPr id="51214" name="Text Box 8"/>
              <p:cNvSpPr txBox="1">
                <a:spLocks noChangeArrowheads="1"/>
              </p:cNvSpPr>
              <p:nvPr/>
            </p:nvSpPr>
            <p:spPr bwMode="auto">
              <a:xfrm>
                <a:off x="3072" y="1104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b="1" i="1"/>
                  <a:t>BC</a:t>
                </a:r>
                <a:endParaRPr lang="en-US" altLang="zh-CN" sz="2800" b="1"/>
              </a:p>
            </p:txBody>
          </p:sp>
          <p:sp>
            <p:nvSpPr>
              <p:cNvPr id="51215" name="Rectangle 9"/>
              <p:cNvSpPr>
                <a:spLocks noChangeArrowheads="1"/>
              </p:cNvSpPr>
              <p:nvPr/>
            </p:nvSpPr>
            <p:spPr bwMode="auto">
              <a:xfrm>
                <a:off x="3312" y="1515"/>
                <a:ext cx="864" cy="76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1216" name="Line 10"/>
              <p:cNvSpPr>
                <a:spLocks noChangeShapeType="1"/>
              </p:cNvSpPr>
              <p:nvPr/>
            </p:nvSpPr>
            <p:spPr bwMode="auto">
              <a:xfrm>
                <a:off x="3312" y="1899"/>
                <a:ext cx="86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1217" name="Line 11"/>
              <p:cNvSpPr>
                <a:spLocks noChangeShapeType="1"/>
              </p:cNvSpPr>
              <p:nvPr/>
            </p:nvSpPr>
            <p:spPr bwMode="auto">
              <a:xfrm>
                <a:off x="3744" y="1515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1218" name="Text Box 12"/>
              <p:cNvSpPr txBox="1">
                <a:spLocks noChangeArrowheads="1"/>
              </p:cNvSpPr>
              <p:nvPr/>
            </p:nvSpPr>
            <p:spPr bwMode="auto">
              <a:xfrm>
                <a:off x="3312" y="1248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00</a:t>
                </a:r>
                <a:endParaRPr lang="en-US" altLang="zh-CN" b="1"/>
              </a:p>
            </p:txBody>
          </p:sp>
          <p:sp>
            <p:nvSpPr>
              <p:cNvPr id="51219" name="Text Box 13"/>
              <p:cNvSpPr txBox="1">
                <a:spLocks noChangeArrowheads="1"/>
              </p:cNvSpPr>
              <p:nvPr/>
            </p:nvSpPr>
            <p:spPr bwMode="auto">
              <a:xfrm>
                <a:off x="3024" y="1920"/>
                <a:ext cx="336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1</a:t>
                </a:r>
                <a:endParaRPr lang="en-US" altLang="zh-CN" b="1"/>
              </a:p>
            </p:txBody>
          </p:sp>
          <p:sp>
            <p:nvSpPr>
              <p:cNvPr id="51220" name="Text Box 14"/>
              <p:cNvSpPr txBox="1">
                <a:spLocks noChangeArrowheads="1"/>
              </p:cNvSpPr>
              <p:nvPr/>
            </p:nvSpPr>
            <p:spPr bwMode="auto">
              <a:xfrm>
                <a:off x="3024" y="1563"/>
                <a:ext cx="336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0</a:t>
                </a:r>
                <a:endParaRPr lang="en-US" altLang="zh-CN" sz="2800" b="1"/>
              </a:p>
            </p:txBody>
          </p:sp>
          <p:sp>
            <p:nvSpPr>
              <p:cNvPr id="51221" name="Rectangle 15"/>
              <p:cNvSpPr>
                <a:spLocks noChangeArrowheads="1"/>
              </p:cNvSpPr>
              <p:nvPr/>
            </p:nvSpPr>
            <p:spPr bwMode="auto">
              <a:xfrm>
                <a:off x="4176" y="1515"/>
                <a:ext cx="864" cy="76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1222" name="Line 16"/>
              <p:cNvSpPr>
                <a:spLocks noChangeShapeType="1"/>
              </p:cNvSpPr>
              <p:nvPr/>
            </p:nvSpPr>
            <p:spPr bwMode="auto">
              <a:xfrm>
                <a:off x="4176" y="1899"/>
                <a:ext cx="86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1223" name="Line 17"/>
              <p:cNvSpPr>
                <a:spLocks noChangeShapeType="1"/>
              </p:cNvSpPr>
              <p:nvPr/>
            </p:nvSpPr>
            <p:spPr bwMode="auto">
              <a:xfrm>
                <a:off x="4608" y="1515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1224" name="Text Box 18"/>
              <p:cNvSpPr txBox="1">
                <a:spLocks noChangeArrowheads="1"/>
              </p:cNvSpPr>
              <p:nvPr/>
            </p:nvSpPr>
            <p:spPr bwMode="auto">
              <a:xfrm>
                <a:off x="3744" y="1227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01</a:t>
                </a:r>
                <a:endParaRPr lang="en-US" altLang="zh-CN" b="1"/>
              </a:p>
            </p:txBody>
          </p:sp>
          <p:sp>
            <p:nvSpPr>
              <p:cNvPr id="51225" name="Text Box 19"/>
              <p:cNvSpPr txBox="1">
                <a:spLocks noChangeArrowheads="1"/>
              </p:cNvSpPr>
              <p:nvPr/>
            </p:nvSpPr>
            <p:spPr bwMode="auto">
              <a:xfrm>
                <a:off x="4176" y="1227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11</a:t>
                </a:r>
                <a:endParaRPr lang="en-US" altLang="zh-CN" b="1"/>
              </a:p>
            </p:txBody>
          </p:sp>
          <p:sp>
            <p:nvSpPr>
              <p:cNvPr id="51226" name="Text Box 20"/>
              <p:cNvSpPr txBox="1">
                <a:spLocks noChangeArrowheads="1"/>
              </p:cNvSpPr>
              <p:nvPr/>
            </p:nvSpPr>
            <p:spPr bwMode="auto">
              <a:xfrm>
                <a:off x="4608" y="1227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10</a:t>
                </a:r>
                <a:endParaRPr lang="en-US" altLang="zh-CN" b="1"/>
              </a:p>
            </p:txBody>
          </p:sp>
          <p:sp>
            <p:nvSpPr>
              <p:cNvPr id="51227" name="Rectangle 21"/>
              <p:cNvSpPr>
                <a:spLocks noChangeArrowheads="1"/>
              </p:cNvSpPr>
              <p:nvPr/>
            </p:nvSpPr>
            <p:spPr bwMode="auto">
              <a:xfrm>
                <a:off x="3840" y="1536"/>
                <a:ext cx="211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sz="2400" b="1">
                    <a:latin typeface="Times New Roman" panose="02020603050405020304" charset="0"/>
                  </a:rPr>
                  <a:t>1</a:t>
                </a:r>
                <a:endParaRPr lang="en-US" altLang="zh-CN" sz="2400" b="1">
                  <a:latin typeface="Times New Roman" panose="02020603050405020304" charset="0"/>
                </a:endParaRPr>
              </a:p>
            </p:txBody>
          </p:sp>
          <p:sp>
            <p:nvSpPr>
              <p:cNvPr id="51228" name="Rectangle 22"/>
              <p:cNvSpPr>
                <a:spLocks noChangeArrowheads="1"/>
              </p:cNvSpPr>
              <p:nvPr/>
            </p:nvSpPr>
            <p:spPr bwMode="auto">
              <a:xfrm>
                <a:off x="4704" y="1536"/>
                <a:ext cx="211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sz="2400" b="1">
                    <a:latin typeface="Times New Roman" panose="02020603050405020304" charset="0"/>
                  </a:rPr>
                  <a:t>1</a:t>
                </a:r>
                <a:endParaRPr lang="en-US" altLang="zh-CN" sz="2400" b="1">
                  <a:latin typeface="Times New Roman" panose="02020603050405020304" charset="0"/>
                </a:endParaRPr>
              </a:p>
            </p:txBody>
          </p:sp>
          <p:sp>
            <p:nvSpPr>
              <p:cNvPr id="51229" name="Rectangle 23"/>
              <p:cNvSpPr>
                <a:spLocks noChangeArrowheads="1"/>
              </p:cNvSpPr>
              <p:nvPr/>
            </p:nvSpPr>
            <p:spPr bwMode="auto">
              <a:xfrm>
                <a:off x="3408" y="1920"/>
                <a:ext cx="211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sz="2400" b="1">
                    <a:latin typeface="Times New Roman" panose="02020603050405020304" charset="0"/>
                  </a:rPr>
                  <a:t>1</a:t>
                </a:r>
                <a:endParaRPr lang="en-US" altLang="zh-CN" sz="2400" b="1">
                  <a:latin typeface="Times New Roman" panose="02020603050405020304" charset="0"/>
                </a:endParaRPr>
              </a:p>
            </p:txBody>
          </p:sp>
          <p:sp>
            <p:nvSpPr>
              <p:cNvPr id="51230" name="Rectangle 24"/>
              <p:cNvSpPr>
                <a:spLocks noChangeArrowheads="1"/>
              </p:cNvSpPr>
              <p:nvPr/>
            </p:nvSpPr>
            <p:spPr bwMode="auto">
              <a:xfrm>
                <a:off x="4320" y="1920"/>
                <a:ext cx="211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sz="2400" b="1">
                    <a:latin typeface="Times New Roman" panose="02020603050405020304" charset="0"/>
                  </a:rPr>
                  <a:t>1</a:t>
                </a:r>
                <a:endParaRPr lang="en-US" altLang="zh-CN" sz="2400" b="1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77849" name="Rectangle 25"/>
          <p:cNvSpPr>
            <a:spLocks noChangeArrowheads="1"/>
          </p:cNvSpPr>
          <p:nvPr/>
        </p:nvSpPr>
        <p:spPr bwMode="auto">
          <a:xfrm>
            <a:off x="4419600" y="2590800"/>
            <a:ext cx="3886200" cy="20002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将逻辑式中的最小项分别用“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1”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填入对应的小方格。如果逻辑式中最小项不全，可不填。</a:t>
            </a:r>
          </a:p>
        </p:txBody>
      </p:sp>
      <p:grpSp>
        <p:nvGrpSpPr>
          <p:cNvPr id="4" name="Group 26"/>
          <p:cNvGrpSpPr/>
          <p:nvPr/>
        </p:nvGrpSpPr>
        <p:grpSpPr bwMode="auto">
          <a:xfrm>
            <a:off x="762000" y="1752600"/>
            <a:ext cx="6300788" cy="561975"/>
            <a:chOff x="480" y="1104"/>
            <a:chExt cx="3969" cy="354"/>
          </a:xfrm>
        </p:grpSpPr>
        <p:sp>
          <p:nvSpPr>
            <p:cNvPr id="77851" name="Rectangle 27"/>
            <p:cNvSpPr>
              <a:spLocks noChangeArrowheads="1"/>
            </p:cNvSpPr>
            <p:nvPr/>
          </p:nvSpPr>
          <p:spPr bwMode="auto">
            <a:xfrm>
              <a:off x="480" y="1104"/>
              <a:ext cx="417" cy="3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如</a:t>
              </a: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:</a:t>
              </a:r>
            </a:p>
          </p:txBody>
        </p:sp>
        <p:graphicFrame>
          <p:nvGraphicFramePr>
            <p:cNvPr id="51210" name="Object 28"/>
            <p:cNvGraphicFramePr>
              <a:graphicFrameLocks noChangeAspect="1"/>
            </p:cNvGraphicFramePr>
            <p:nvPr/>
          </p:nvGraphicFramePr>
          <p:xfrm>
            <a:off x="832" y="1104"/>
            <a:ext cx="361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7" name="公式" r:id="rId3" imgW="2717800" imgH="152400" progId="Equation.3">
                    <p:embed/>
                  </p:oleObj>
                </mc:Choice>
                <mc:Fallback>
                  <p:oleObj name="公式" r:id="rId3" imgW="2717800" imgH="152400" progId="Equation.3">
                    <p:embed/>
                    <p:pic>
                      <p:nvPicPr>
                        <p:cNvPr id="0" name="图片 389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2" y="1104"/>
                          <a:ext cx="361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853" name="AutoShape 29"/>
          <p:cNvSpPr>
            <a:spLocks noChangeArrowheads="1"/>
          </p:cNvSpPr>
          <p:nvPr/>
        </p:nvSpPr>
        <p:spPr bwMode="auto">
          <a:xfrm>
            <a:off x="2590800" y="2438400"/>
            <a:ext cx="381000" cy="533400"/>
          </a:xfrm>
          <a:prstGeom prst="downArrow">
            <a:avLst>
              <a:gd name="adj1" fmla="val 50000"/>
              <a:gd name="adj2" fmla="val 18751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77854" name="Rectangle 30"/>
          <p:cNvSpPr>
            <a:spLocks noChangeArrowheads="1"/>
          </p:cNvSpPr>
          <p:nvPr/>
        </p:nvSpPr>
        <p:spPr bwMode="auto">
          <a:xfrm>
            <a:off x="762000" y="4800600"/>
            <a:ext cx="7400925" cy="1031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注意：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如果逻辑式不是由最小项构成，一般应先化为最小项，或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按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观察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方法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填写。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9" grpId="0" animBg="1" autoUpdateAnimBg="0"/>
      <p:bldP spid="77853" grpId="0" animBg="1"/>
      <p:bldP spid="7785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ChangeArrowheads="1"/>
          </p:cNvSpPr>
          <p:nvPr/>
        </p:nvSpPr>
        <p:spPr bwMode="gray">
          <a:xfrm>
            <a:off x="209550" y="637210"/>
            <a:ext cx="4161195" cy="46230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altLang="zh-CN" sz="24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[</a:t>
            </a:r>
            <a:r>
              <a:rPr lang="zh-CN" altLang="en-US" sz="24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例</a:t>
            </a:r>
            <a:r>
              <a:rPr lang="en-US" altLang="zh-CN" sz="24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] </a:t>
            </a:r>
            <a:r>
              <a:rPr lang="zh-CN" altLang="en-US" sz="24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试用卡诺图表示逻辑函数</a:t>
            </a:r>
          </a:p>
        </p:txBody>
      </p:sp>
      <p:graphicFrame>
        <p:nvGraphicFramePr>
          <p:cNvPr id="522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178165"/>
              </p:ext>
            </p:extLst>
          </p:nvPr>
        </p:nvGraphicFramePr>
        <p:xfrm>
          <a:off x="4384675" y="639763"/>
          <a:ext cx="42497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3" name="Equation" r:id="rId3" imgW="1777365" imgH="203200" progId="Equation.DSMT4">
                  <p:embed/>
                </p:oleObj>
              </mc:Choice>
              <mc:Fallback>
                <p:oleObj name="Equation" r:id="rId3" imgW="1777365" imgH="203200" progId="Equation.DSMT4">
                  <p:embed/>
                  <p:pic>
                    <p:nvPicPr>
                      <p:cNvPr id="0" name="图片 399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639763"/>
                        <a:ext cx="42497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Rectangle 6"/>
          <p:cNvSpPr>
            <a:spLocks noChangeArrowheads="1"/>
          </p:cNvSpPr>
          <p:nvPr/>
        </p:nvSpPr>
        <p:spPr bwMode="gray">
          <a:xfrm>
            <a:off x="3197225" y="2891474"/>
            <a:ext cx="185948" cy="26225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altLang="zh-CN" sz="1100" b="1">
                <a:latin typeface="Times New Roman"/>
                <a:cs typeface="Times New Roman"/>
              </a:rPr>
              <a:t> </a:t>
            </a:r>
            <a:endParaRPr lang="en-US" altLang="zh-CN" b="1">
              <a:latin typeface="Times New Roman"/>
              <a:cs typeface="Times New Roman"/>
            </a:endParaRPr>
          </a:p>
        </p:txBody>
      </p:sp>
      <p:sp>
        <p:nvSpPr>
          <p:cNvPr id="52229" name="Rectangle 7"/>
          <p:cNvSpPr>
            <a:spLocks noChangeArrowheads="1"/>
          </p:cNvSpPr>
          <p:nvPr/>
        </p:nvSpPr>
        <p:spPr bwMode="gray">
          <a:xfrm>
            <a:off x="496888" y="1315072"/>
            <a:ext cx="4802597" cy="46230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 dirty="0">
                <a:latin typeface="Times New Roman"/>
                <a:cs typeface="Times New Roman"/>
              </a:rPr>
              <a:t>解：第一步，</a:t>
            </a:r>
            <a:r>
              <a:rPr lang="zh-CN" altLang="en-US" sz="24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展开为最小项标准型</a:t>
            </a:r>
          </a:p>
        </p:txBody>
      </p:sp>
      <p:graphicFrame>
        <p:nvGraphicFramePr>
          <p:cNvPr id="5223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928742"/>
              </p:ext>
            </p:extLst>
          </p:nvPr>
        </p:nvGraphicFramePr>
        <p:xfrm>
          <a:off x="354013" y="2008188"/>
          <a:ext cx="8280400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4" name="Equation" r:id="rId5" imgW="4368800" imgH="1104900" progId="Equation.DSMT4">
                  <p:embed/>
                </p:oleObj>
              </mc:Choice>
              <mc:Fallback>
                <p:oleObj name="Equation" r:id="rId5" imgW="4368800" imgH="1104900" progId="Equation.DSMT4">
                  <p:embed/>
                  <p:pic>
                    <p:nvPicPr>
                      <p:cNvPr id="0" name="图片 399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38982"/>
                      <a:stretch>
                        <a:fillRect/>
                      </a:stretch>
                    </p:blipFill>
                    <p:spPr bwMode="auto">
                      <a:xfrm>
                        <a:off x="354013" y="2008188"/>
                        <a:ext cx="8280400" cy="128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649750"/>
              </p:ext>
            </p:extLst>
          </p:nvPr>
        </p:nvGraphicFramePr>
        <p:xfrm>
          <a:off x="317500" y="3303588"/>
          <a:ext cx="5148263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5" name="公式" r:id="rId7" imgW="4775200" imgH="1104900" progId="Equation.3">
                  <p:embed/>
                </p:oleObj>
              </mc:Choice>
              <mc:Fallback>
                <p:oleObj name="公式" r:id="rId7" imgW="4775200" imgH="1104900" progId="Equation.3">
                  <p:embed/>
                  <p:pic>
                    <p:nvPicPr>
                      <p:cNvPr id="0" name="图片 399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60101" r="47769"/>
                      <a:stretch>
                        <a:fillRect/>
                      </a:stretch>
                    </p:blipFill>
                    <p:spPr bwMode="auto">
                      <a:xfrm>
                        <a:off x="317500" y="3303588"/>
                        <a:ext cx="5148263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Rectangle 10"/>
          <p:cNvSpPr>
            <a:spLocks noChangeArrowheads="1"/>
          </p:cNvSpPr>
          <p:nvPr/>
        </p:nvSpPr>
        <p:spPr bwMode="gray">
          <a:xfrm>
            <a:off x="493713" y="4212260"/>
            <a:ext cx="3316287" cy="462307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第二步，用卡诺图表示 </a:t>
            </a:r>
          </a:p>
        </p:txBody>
      </p:sp>
      <p:sp>
        <p:nvSpPr>
          <p:cNvPr id="52233" name="Rectangle 11"/>
          <p:cNvSpPr>
            <a:spLocks noChangeArrowheads="1"/>
          </p:cNvSpPr>
          <p:nvPr/>
        </p:nvSpPr>
        <p:spPr bwMode="gray">
          <a:xfrm>
            <a:off x="3344863" y="1846263"/>
            <a:ext cx="185737" cy="3698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endParaRPr lang="zh-CN" altLang="en-US" sz="1800" b="1">
              <a:latin typeface="Times New Roman"/>
              <a:cs typeface="Times New Roman"/>
            </a:endParaRPr>
          </a:p>
        </p:txBody>
      </p:sp>
      <p:graphicFrame>
        <p:nvGraphicFramePr>
          <p:cNvPr id="12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343805"/>
              </p:ext>
            </p:extLst>
          </p:nvPr>
        </p:nvGraphicFramePr>
        <p:xfrm>
          <a:off x="4006152" y="4206875"/>
          <a:ext cx="4857750" cy="2301879"/>
        </p:xfrm>
        <a:graphic>
          <a:graphicData uri="http://schemas.openxmlformats.org/drawingml/2006/table">
            <a:tbl>
              <a:tblPr/>
              <a:tblGrid>
                <a:gridCol w="1112837"/>
                <a:gridCol w="1006475"/>
                <a:gridCol w="911225"/>
                <a:gridCol w="936625"/>
                <a:gridCol w="890588"/>
              </a:tblGrid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       CD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AB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2075" marR="92075" marT="46038" marB="4603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00</a:t>
                      </a:r>
                    </a:p>
                  </a:txBody>
                  <a:tcPr marL="92075" marR="92075" marT="46038" marB="46038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01</a:t>
                      </a:r>
                    </a:p>
                  </a:txBody>
                  <a:tcPr marL="92075" marR="92075" marT="46038" marB="46038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11</a:t>
                      </a:r>
                    </a:p>
                  </a:txBody>
                  <a:tcPr marL="92075" marR="92075" marT="46038" marB="46038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10</a:t>
                      </a:r>
                    </a:p>
                  </a:txBody>
                  <a:tcPr marL="92075" marR="92075" marT="46038" marB="46038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00</a:t>
                      </a:r>
                    </a:p>
                  </a:txBody>
                  <a:tcPr marL="92075" marR="92075" marT="46038" marB="4603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charset="0"/>
                        <a:buNone/>
                      </a:pP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charset="0"/>
                        <a:buNone/>
                      </a:pP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charset="0"/>
                        <a:buNone/>
                      </a:pP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01</a:t>
                      </a:r>
                    </a:p>
                  </a:txBody>
                  <a:tcPr marL="92075" marR="92075" marT="46038" marB="4603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charset="0"/>
                        <a:buNone/>
                      </a:pP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charset="0"/>
                        <a:buNone/>
                      </a:pP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11</a:t>
                      </a:r>
                    </a:p>
                  </a:txBody>
                  <a:tcPr marL="92075" marR="92075" marT="46038" marB="4603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charset="0"/>
                        <a:buNone/>
                      </a:pP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charset="0"/>
                        <a:buNone/>
                      </a:pP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charset="0"/>
                        <a:buNone/>
                      </a:pP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10</a:t>
                      </a:r>
                    </a:p>
                  </a:txBody>
                  <a:tcPr marL="92075" marR="92075" marT="46038" marB="4603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  <p:bldP spid="52229" grpId="0"/>
      <p:bldP spid="522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484438" y="188913"/>
            <a:ext cx="4391025" cy="533400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20.1 </a:t>
            </a:r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数字电路基础</a:t>
            </a:r>
          </a:p>
        </p:txBody>
      </p:sp>
      <p:sp>
        <p:nvSpPr>
          <p:cNvPr id="16387" name="矩形 4"/>
          <p:cNvSpPr>
            <a:spLocks noChangeArrowheads="1"/>
          </p:cNvSpPr>
          <p:nvPr/>
        </p:nvSpPr>
        <p:spPr bwMode="auto">
          <a:xfrm>
            <a:off x="900113" y="985838"/>
            <a:ext cx="7704137" cy="19202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有一种物理量，它们在时间上和数量上是不连续的，它们的数量大小和每次的增减变化都是某一个最小单位的整数倍，而小于这个最小单位的数值是没有物理意义的。这一类物理量称为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数字量</a:t>
            </a:r>
            <a:r>
              <a:rPr lang="zh-CN" alt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，表示数字量的电信号称为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数字信号</a:t>
            </a:r>
            <a:r>
              <a:rPr lang="zh-CN" alt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6388" name="矩形 5"/>
          <p:cNvSpPr>
            <a:spLocks noChangeArrowheads="1"/>
          </p:cNvSpPr>
          <p:nvPr/>
        </p:nvSpPr>
        <p:spPr bwMode="auto">
          <a:xfrm>
            <a:off x="539750" y="2852738"/>
            <a:ext cx="7848600" cy="19202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数字信号由</a:t>
            </a:r>
            <a:r>
              <a:rPr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和</a:t>
            </a:r>
            <a:r>
              <a:rPr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两种数值组成。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数字信号可以进行两种运算，即</a:t>
            </a:r>
            <a:r>
              <a:rPr lang="zh-CN" altLang="en-US" sz="2400" b="1" dirty="0">
                <a:solidFill>
                  <a:srgbClr val="0041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算术运算</a:t>
            </a:r>
            <a:r>
              <a:rPr lang="zh-CN" alt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和</a:t>
            </a:r>
            <a:r>
              <a:rPr lang="zh-CN" altLang="en-US" sz="2400" b="1" dirty="0">
                <a:solidFill>
                  <a:srgbClr val="0041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逻辑运算</a:t>
            </a:r>
            <a:r>
              <a:rPr lang="zh-CN" alt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数字信号</a:t>
            </a:r>
            <a:r>
              <a:rPr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和</a:t>
            </a:r>
            <a:r>
              <a:rPr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表示的是数量的大小，则它们进行的是算术运算。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表示的是两种不同的状态，则它们进行的是逻辑运算。</a:t>
            </a:r>
            <a:r>
              <a:rPr lang="zh-CN" altLang="en-US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1489075" y="5725160"/>
            <a:ext cx="2469515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45890" y="5738495"/>
            <a:ext cx="12700" cy="527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933190" y="6278245"/>
            <a:ext cx="1776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5709920" y="5738495"/>
            <a:ext cx="0" cy="539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696585" y="5738495"/>
            <a:ext cx="855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552565" y="6266180"/>
            <a:ext cx="855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552565" y="5738495"/>
            <a:ext cx="12700" cy="527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156" name="Line 4"/>
          <p:cNvSpPr>
            <a:spLocks noChangeShapeType="1"/>
          </p:cNvSpPr>
          <p:nvPr/>
        </p:nvSpPr>
        <p:spPr bwMode="auto">
          <a:xfrm flipH="1">
            <a:off x="1489075" y="5115560"/>
            <a:ext cx="12065" cy="116268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H="1">
            <a:off x="2313305" y="5094605"/>
            <a:ext cx="12065" cy="116268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 flipH="1">
            <a:off x="3129915" y="5115560"/>
            <a:ext cx="12065" cy="116268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 flipH="1">
            <a:off x="3945890" y="5132070"/>
            <a:ext cx="12065" cy="116268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 flipH="1">
            <a:off x="4815840" y="5132070"/>
            <a:ext cx="12065" cy="116268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 flipH="1">
            <a:off x="5696585" y="5085080"/>
            <a:ext cx="12065" cy="116268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 flipH="1">
            <a:off x="6552565" y="5085080"/>
            <a:ext cx="12065" cy="116268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 flipH="1">
            <a:off x="7357745" y="5085080"/>
            <a:ext cx="12065" cy="116268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22120" y="5132070"/>
            <a:ext cx="4692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489200" y="5132070"/>
            <a:ext cx="4692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336290" y="5085080"/>
            <a:ext cx="4686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889625" y="5085080"/>
            <a:ext cx="4692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229100" y="5115560"/>
            <a:ext cx="4692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027295" y="5085080"/>
            <a:ext cx="4692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</a:rPr>
              <a:t>0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746240" y="5085080"/>
            <a:ext cx="4692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4915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762000" y="623888"/>
            <a:ext cx="46482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(3)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应用卡诺图化简逻辑函数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295400" y="4114800"/>
            <a:ext cx="3352800" cy="1871663"/>
            <a:chOff x="1152" y="1584"/>
            <a:chExt cx="2112" cy="1179"/>
          </a:xfrm>
        </p:grpSpPr>
        <p:sp>
          <p:nvSpPr>
            <p:cNvPr id="53265" name="Line 4"/>
            <p:cNvSpPr>
              <a:spLocks noChangeShapeType="1"/>
            </p:cNvSpPr>
            <p:nvPr/>
          </p:nvSpPr>
          <p:spPr bwMode="auto">
            <a:xfrm flipH="1" flipV="1">
              <a:off x="1296" y="1754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3266" name="Text Box 5"/>
            <p:cNvSpPr txBox="1">
              <a:spLocks noChangeArrowheads="1"/>
            </p:cNvSpPr>
            <p:nvPr/>
          </p:nvSpPr>
          <p:spPr bwMode="auto">
            <a:xfrm>
              <a:off x="1152" y="1728"/>
              <a:ext cx="33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/>
                <a:t>A</a:t>
              </a:r>
              <a:endParaRPr lang="en-US" altLang="zh-CN" sz="2800" b="1"/>
            </a:p>
          </p:txBody>
        </p:sp>
        <p:sp>
          <p:nvSpPr>
            <p:cNvPr id="53267" name="Text Box 6"/>
            <p:cNvSpPr txBox="1">
              <a:spLocks noChangeArrowheads="1"/>
            </p:cNvSpPr>
            <p:nvPr/>
          </p:nvSpPr>
          <p:spPr bwMode="auto">
            <a:xfrm>
              <a:off x="1296" y="1584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/>
                <a:t>BC</a:t>
              </a:r>
              <a:endParaRPr lang="en-US" altLang="zh-CN" sz="2800" b="1"/>
            </a:p>
          </p:txBody>
        </p:sp>
        <p:sp>
          <p:nvSpPr>
            <p:cNvPr id="53268" name="Rectangle 7"/>
            <p:cNvSpPr>
              <a:spLocks noChangeArrowheads="1"/>
            </p:cNvSpPr>
            <p:nvPr/>
          </p:nvSpPr>
          <p:spPr bwMode="auto">
            <a:xfrm>
              <a:off x="1536" y="1995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3269" name="Line 8"/>
            <p:cNvSpPr>
              <a:spLocks noChangeShapeType="1"/>
            </p:cNvSpPr>
            <p:nvPr/>
          </p:nvSpPr>
          <p:spPr bwMode="auto">
            <a:xfrm>
              <a:off x="1536" y="2379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3270" name="Line 9"/>
            <p:cNvSpPr>
              <a:spLocks noChangeShapeType="1"/>
            </p:cNvSpPr>
            <p:nvPr/>
          </p:nvSpPr>
          <p:spPr bwMode="auto">
            <a:xfrm>
              <a:off x="1968" y="1995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3271" name="Text Box 10"/>
            <p:cNvSpPr txBox="1">
              <a:spLocks noChangeArrowheads="1"/>
            </p:cNvSpPr>
            <p:nvPr/>
          </p:nvSpPr>
          <p:spPr bwMode="auto">
            <a:xfrm>
              <a:off x="1536" y="1728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00</a:t>
              </a:r>
              <a:endParaRPr lang="en-US" altLang="zh-CN" b="1"/>
            </a:p>
          </p:txBody>
        </p:sp>
        <p:sp>
          <p:nvSpPr>
            <p:cNvPr id="53272" name="Text Box 11"/>
            <p:cNvSpPr txBox="1">
              <a:spLocks noChangeArrowheads="1"/>
            </p:cNvSpPr>
            <p:nvPr/>
          </p:nvSpPr>
          <p:spPr bwMode="auto">
            <a:xfrm>
              <a:off x="1248" y="2400"/>
              <a:ext cx="33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</a:t>
              </a:r>
              <a:endParaRPr lang="en-US" altLang="zh-CN" b="1"/>
            </a:p>
          </p:txBody>
        </p:sp>
        <p:sp>
          <p:nvSpPr>
            <p:cNvPr id="53273" name="Text Box 12"/>
            <p:cNvSpPr txBox="1">
              <a:spLocks noChangeArrowheads="1"/>
            </p:cNvSpPr>
            <p:nvPr/>
          </p:nvSpPr>
          <p:spPr bwMode="auto">
            <a:xfrm>
              <a:off x="1248" y="2043"/>
              <a:ext cx="33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</a:t>
              </a:r>
              <a:endParaRPr lang="en-US" altLang="zh-CN" sz="2800" b="1"/>
            </a:p>
          </p:txBody>
        </p:sp>
        <p:sp>
          <p:nvSpPr>
            <p:cNvPr id="53274" name="Rectangle 13"/>
            <p:cNvSpPr>
              <a:spLocks noChangeArrowheads="1"/>
            </p:cNvSpPr>
            <p:nvPr/>
          </p:nvSpPr>
          <p:spPr bwMode="auto">
            <a:xfrm>
              <a:off x="2400" y="1995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3275" name="Line 14"/>
            <p:cNvSpPr>
              <a:spLocks noChangeShapeType="1"/>
            </p:cNvSpPr>
            <p:nvPr/>
          </p:nvSpPr>
          <p:spPr bwMode="auto">
            <a:xfrm>
              <a:off x="2400" y="2379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3276" name="Line 15"/>
            <p:cNvSpPr>
              <a:spLocks noChangeShapeType="1"/>
            </p:cNvSpPr>
            <p:nvPr/>
          </p:nvSpPr>
          <p:spPr bwMode="auto">
            <a:xfrm>
              <a:off x="2832" y="1995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3277" name="Text Box 16"/>
            <p:cNvSpPr txBox="1">
              <a:spLocks noChangeArrowheads="1"/>
            </p:cNvSpPr>
            <p:nvPr/>
          </p:nvSpPr>
          <p:spPr bwMode="auto">
            <a:xfrm>
              <a:off x="1968" y="1707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01</a:t>
              </a:r>
              <a:endParaRPr lang="en-US" altLang="zh-CN" b="1"/>
            </a:p>
          </p:txBody>
        </p:sp>
        <p:sp>
          <p:nvSpPr>
            <p:cNvPr id="53278" name="Text Box 17"/>
            <p:cNvSpPr txBox="1">
              <a:spLocks noChangeArrowheads="1"/>
            </p:cNvSpPr>
            <p:nvPr/>
          </p:nvSpPr>
          <p:spPr bwMode="auto">
            <a:xfrm>
              <a:off x="2400" y="1707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11</a:t>
              </a:r>
              <a:endParaRPr lang="en-US" altLang="zh-CN" b="1"/>
            </a:p>
          </p:txBody>
        </p:sp>
        <p:sp>
          <p:nvSpPr>
            <p:cNvPr id="53279" name="Text Box 18"/>
            <p:cNvSpPr txBox="1">
              <a:spLocks noChangeArrowheads="1"/>
            </p:cNvSpPr>
            <p:nvPr/>
          </p:nvSpPr>
          <p:spPr bwMode="auto">
            <a:xfrm>
              <a:off x="2832" y="1707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10</a:t>
              </a:r>
              <a:endParaRPr lang="en-US" altLang="zh-CN" b="1"/>
            </a:p>
          </p:txBody>
        </p:sp>
        <p:sp>
          <p:nvSpPr>
            <p:cNvPr id="53280" name="Rectangle 19"/>
            <p:cNvSpPr>
              <a:spLocks noChangeArrowheads="1"/>
            </p:cNvSpPr>
            <p:nvPr/>
          </p:nvSpPr>
          <p:spPr bwMode="auto">
            <a:xfrm>
              <a:off x="2496" y="2016"/>
              <a:ext cx="211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sz="2400" b="1">
                  <a:latin typeface="Times New Roman" panose="02020603050405020304" charset="0"/>
                </a:rPr>
                <a:t>1</a:t>
              </a:r>
              <a:endParaRPr lang="en-US" altLang="zh-CN" sz="2400" b="1">
                <a:latin typeface="Times New Roman" panose="02020603050405020304" charset="0"/>
              </a:endParaRPr>
            </a:p>
          </p:txBody>
        </p:sp>
        <p:sp>
          <p:nvSpPr>
            <p:cNvPr id="53281" name="Rectangle 22"/>
            <p:cNvSpPr>
              <a:spLocks noChangeArrowheads="1"/>
            </p:cNvSpPr>
            <p:nvPr/>
          </p:nvSpPr>
          <p:spPr bwMode="auto">
            <a:xfrm>
              <a:off x="2496" y="2400"/>
              <a:ext cx="211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sz="2400" b="1">
                  <a:latin typeface="Times New Roman" panose="02020603050405020304" charset="0"/>
                </a:rPr>
                <a:t>1</a:t>
              </a:r>
              <a:endParaRPr lang="en-US" altLang="zh-CN" sz="2400" b="1">
                <a:latin typeface="Times New Roman" panose="02020603050405020304" charset="0"/>
              </a:endParaRPr>
            </a:p>
          </p:txBody>
        </p:sp>
      </p:grpSp>
      <p:grpSp>
        <p:nvGrpSpPr>
          <p:cNvPr id="3" name="Group 23"/>
          <p:cNvGrpSpPr/>
          <p:nvPr/>
        </p:nvGrpSpPr>
        <p:grpSpPr bwMode="auto">
          <a:xfrm>
            <a:off x="708025" y="2743200"/>
            <a:ext cx="3459163" cy="527050"/>
            <a:chOff x="664" y="1728"/>
            <a:chExt cx="1508" cy="332"/>
          </a:xfrm>
        </p:grpSpPr>
        <p:sp>
          <p:nvSpPr>
            <p:cNvPr id="78872" name="Rectangle 24"/>
            <p:cNvSpPr>
              <a:spLocks noChangeArrowheads="1"/>
            </p:cNvSpPr>
            <p:nvPr/>
          </p:nvSpPr>
          <p:spPr bwMode="auto">
            <a:xfrm>
              <a:off x="664" y="1728"/>
              <a:ext cx="238" cy="3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  <a:defRPr/>
              </a:pPr>
              <a:r>
                <a:rPr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例</a:t>
              </a:r>
              <a:endPara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3264" name="Object 25"/>
            <p:cNvGraphicFramePr>
              <a:graphicFrameLocks noChangeAspect="1"/>
            </p:cNvGraphicFramePr>
            <p:nvPr/>
          </p:nvGraphicFramePr>
          <p:xfrm>
            <a:off x="873" y="1728"/>
            <a:ext cx="1299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5" name="公式" r:id="rId3" imgW="1485900" imgH="266700" progId="Equation.3">
                    <p:embed/>
                  </p:oleObj>
                </mc:Choice>
                <mc:Fallback>
                  <p:oleObj name="公式" r:id="rId3" imgW="1485900" imgH="266700" progId="Equation.3">
                    <p:embed/>
                    <p:pic>
                      <p:nvPicPr>
                        <p:cNvPr id="0" name="图片 409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3" y="1728"/>
                          <a:ext cx="1299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75" name="Rectangle 27"/>
          <p:cNvSpPr>
            <a:spLocks noChangeArrowheads="1"/>
          </p:cNvSpPr>
          <p:nvPr/>
        </p:nvSpPr>
        <p:spPr bwMode="auto">
          <a:xfrm>
            <a:off x="755650" y="3357563"/>
            <a:ext cx="3433763" cy="6334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charset="0"/>
              </a:rPr>
              <a:t>解：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charset="0"/>
                <a:sym typeface="Wingdings" panose="05000000000000000000" charset="0"/>
              </a:rPr>
              <a:t> 画出卡诺图</a:t>
            </a:r>
          </a:p>
        </p:txBody>
      </p:sp>
      <p:sp>
        <p:nvSpPr>
          <p:cNvPr id="78876" name="Oval 28"/>
          <p:cNvSpPr>
            <a:spLocks noChangeArrowheads="1"/>
          </p:cNvSpPr>
          <p:nvPr/>
        </p:nvSpPr>
        <p:spPr bwMode="auto">
          <a:xfrm>
            <a:off x="3429000" y="4876800"/>
            <a:ext cx="381000" cy="9906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78879" name="Rectangle 31"/>
          <p:cNvSpPr>
            <a:spLocks noChangeArrowheads="1"/>
          </p:cNvSpPr>
          <p:nvPr/>
        </p:nvSpPr>
        <p:spPr bwMode="auto">
          <a:xfrm>
            <a:off x="5103813" y="2708275"/>
            <a:ext cx="3429000" cy="1557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规则一：</a:t>
            </a:r>
            <a:endParaRPr lang="en-US" altLang="zh-CN" sz="2800" b="1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(a)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将取值为“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”的相邻小方格圈成圈。</a:t>
            </a:r>
          </a:p>
        </p:txBody>
      </p:sp>
      <p:grpSp>
        <p:nvGrpSpPr>
          <p:cNvPr id="53256" name="Group 32"/>
          <p:cNvGrpSpPr/>
          <p:nvPr/>
        </p:nvGrpSpPr>
        <p:grpSpPr bwMode="auto">
          <a:xfrm>
            <a:off x="1752600" y="1066800"/>
            <a:ext cx="5387975" cy="1552575"/>
            <a:chOff x="1104" y="672"/>
            <a:chExt cx="3394" cy="978"/>
          </a:xfrm>
        </p:grpSpPr>
        <p:sp>
          <p:nvSpPr>
            <p:cNvPr id="78881" name="Rectangle 33"/>
            <p:cNvSpPr>
              <a:spLocks noChangeArrowheads="1"/>
            </p:cNvSpPr>
            <p:nvPr/>
          </p:nvSpPr>
          <p:spPr bwMode="auto">
            <a:xfrm>
              <a:off x="1104" y="912"/>
              <a:ext cx="568" cy="3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步骤</a:t>
              </a:r>
            </a:p>
          </p:txBody>
        </p:sp>
        <p:sp>
          <p:nvSpPr>
            <p:cNvPr id="53259" name="AutoShape 34"/>
            <p:cNvSpPr/>
            <p:nvPr/>
          </p:nvSpPr>
          <p:spPr bwMode="auto">
            <a:xfrm>
              <a:off x="1680" y="768"/>
              <a:ext cx="48" cy="864"/>
            </a:xfrm>
            <a:prstGeom prst="leftBrace">
              <a:avLst>
                <a:gd name="adj1" fmla="val 150000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3260" name="Rectangle 35"/>
            <p:cNvSpPr>
              <a:spLocks noChangeArrowheads="1"/>
            </p:cNvSpPr>
            <p:nvPr/>
          </p:nvSpPr>
          <p:spPr bwMode="auto">
            <a:xfrm>
              <a:off x="1728" y="672"/>
              <a:ext cx="962" cy="3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1.</a:t>
              </a:r>
              <a:r>
                <a:rPr lang="zh-CN" altLang="en-US" sz="2800" b="1">
                  <a:latin typeface="Times New Roman" panose="02020603050405020304" charset="0"/>
                </a:rPr>
                <a:t>卡诺图</a:t>
              </a:r>
            </a:p>
          </p:txBody>
        </p:sp>
        <p:sp>
          <p:nvSpPr>
            <p:cNvPr id="53261" name="Rectangle 36"/>
            <p:cNvSpPr>
              <a:spLocks noChangeArrowheads="1"/>
            </p:cNvSpPr>
            <p:nvPr/>
          </p:nvSpPr>
          <p:spPr bwMode="auto">
            <a:xfrm>
              <a:off x="1728" y="960"/>
              <a:ext cx="1414" cy="3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2.</a:t>
              </a:r>
              <a:r>
                <a:rPr lang="zh-CN" altLang="en-US" sz="2800" b="1">
                  <a:latin typeface="Times New Roman" panose="02020603050405020304" charset="0"/>
                </a:rPr>
                <a:t>合并最小项</a:t>
              </a:r>
            </a:p>
          </p:txBody>
        </p:sp>
        <p:sp>
          <p:nvSpPr>
            <p:cNvPr id="53262" name="Rectangle 37"/>
            <p:cNvSpPr>
              <a:spLocks noChangeArrowheads="1"/>
            </p:cNvSpPr>
            <p:nvPr/>
          </p:nvSpPr>
          <p:spPr bwMode="auto">
            <a:xfrm>
              <a:off x="1728" y="1296"/>
              <a:ext cx="2770" cy="3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3.</a:t>
              </a:r>
              <a:r>
                <a:rPr lang="zh-CN" altLang="en-US" sz="2800" b="1">
                  <a:latin typeface="Times New Roman" panose="02020603050405020304" charset="0"/>
                </a:rPr>
                <a:t>写出最简“与或”逻辑式</a:t>
              </a:r>
            </a:p>
          </p:txBody>
        </p:sp>
      </p:grpSp>
      <p:sp>
        <p:nvSpPr>
          <p:cNvPr id="78886" name="Rectangle 38"/>
          <p:cNvSpPr>
            <a:spLocks noChangeArrowheads="1"/>
          </p:cNvSpPr>
          <p:nvPr/>
        </p:nvSpPr>
        <p:spPr bwMode="auto">
          <a:xfrm>
            <a:off x="5105400" y="4149725"/>
            <a:ext cx="3505200" cy="24803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(b)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所圈取值为“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1”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的相邻小方格的个数应为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</a:t>
            </a:r>
            <a:r>
              <a:rPr lang="en-US" altLang="zh-CN" sz="2800" b="1" baseline="30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n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n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=0,1,2…)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。</a:t>
            </a:r>
            <a:endParaRPr lang="en-US" altLang="zh-CN" sz="2800" b="1">
              <a:solidFill>
                <a:srgbClr val="CC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(c)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为了使函数最简，圈要尽可能大。</a:t>
            </a:r>
            <a:endParaRPr lang="en-US" altLang="zh-CN" sz="2800" b="1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75" grpId="0" autoUpdateAnimBg="0"/>
      <p:bldP spid="78876" grpId="0" animBg="1"/>
      <p:bldP spid="78879" grpId="0" autoUpdateAnimBg="0"/>
      <p:bldP spid="78886" grpId="0" bldLvl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2555875" y="2420938"/>
            <a:ext cx="3352800" cy="1871662"/>
            <a:chOff x="1152" y="1584"/>
            <a:chExt cx="2112" cy="1179"/>
          </a:xfrm>
        </p:grpSpPr>
        <p:sp>
          <p:nvSpPr>
            <p:cNvPr id="54278" name="Line 4"/>
            <p:cNvSpPr>
              <a:spLocks noChangeShapeType="1"/>
            </p:cNvSpPr>
            <p:nvPr/>
          </p:nvSpPr>
          <p:spPr bwMode="auto">
            <a:xfrm flipH="1" flipV="1">
              <a:off x="1296" y="1754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4279" name="Text Box 5"/>
            <p:cNvSpPr txBox="1">
              <a:spLocks noChangeArrowheads="1"/>
            </p:cNvSpPr>
            <p:nvPr/>
          </p:nvSpPr>
          <p:spPr bwMode="auto">
            <a:xfrm>
              <a:off x="1152" y="1728"/>
              <a:ext cx="33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/>
                <a:t>A</a:t>
              </a:r>
              <a:endParaRPr lang="en-US" altLang="zh-CN" sz="2800" b="1"/>
            </a:p>
          </p:txBody>
        </p:sp>
        <p:sp>
          <p:nvSpPr>
            <p:cNvPr id="54280" name="Text Box 6"/>
            <p:cNvSpPr txBox="1">
              <a:spLocks noChangeArrowheads="1"/>
            </p:cNvSpPr>
            <p:nvPr/>
          </p:nvSpPr>
          <p:spPr bwMode="auto">
            <a:xfrm>
              <a:off x="1296" y="1584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/>
                <a:t>BC</a:t>
              </a:r>
              <a:endParaRPr lang="en-US" altLang="zh-CN" sz="2800" b="1"/>
            </a:p>
          </p:txBody>
        </p:sp>
        <p:sp>
          <p:nvSpPr>
            <p:cNvPr id="54281" name="Rectangle 7"/>
            <p:cNvSpPr>
              <a:spLocks noChangeArrowheads="1"/>
            </p:cNvSpPr>
            <p:nvPr/>
          </p:nvSpPr>
          <p:spPr bwMode="auto">
            <a:xfrm>
              <a:off x="1536" y="1995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4282" name="Line 8"/>
            <p:cNvSpPr>
              <a:spLocks noChangeShapeType="1"/>
            </p:cNvSpPr>
            <p:nvPr/>
          </p:nvSpPr>
          <p:spPr bwMode="auto">
            <a:xfrm>
              <a:off x="1536" y="2379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4283" name="Line 9"/>
            <p:cNvSpPr>
              <a:spLocks noChangeShapeType="1"/>
            </p:cNvSpPr>
            <p:nvPr/>
          </p:nvSpPr>
          <p:spPr bwMode="auto">
            <a:xfrm>
              <a:off x="1968" y="1995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4284" name="Text Box 10"/>
            <p:cNvSpPr txBox="1">
              <a:spLocks noChangeArrowheads="1"/>
            </p:cNvSpPr>
            <p:nvPr/>
          </p:nvSpPr>
          <p:spPr bwMode="auto">
            <a:xfrm>
              <a:off x="1536" y="1728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00</a:t>
              </a:r>
              <a:endParaRPr lang="en-US" altLang="zh-CN" b="1"/>
            </a:p>
          </p:txBody>
        </p:sp>
        <p:sp>
          <p:nvSpPr>
            <p:cNvPr id="54285" name="Text Box 11"/>
            <p:cNvSpPr txBox="1">
              <a:spLocks noChangeArrowheads="1"/>
            </p:cNvSpPr>
            <p:nvPr/>
          </p:nvSpPr>
          <p:spPr bwMode="auto">
            <a:xfrm>
              <a:off x="1248" y="2400"/>
              <a:ext cx="33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</a:t>
              </a:r>
              <a:endParaRPr lang="en-US" altLang="zh-CN" b="1"/>
            </a:p>
          </p:txBody>
        </p:sp>
        <p:sp>
          <p:nvSpPr>
            <p:cNvPr id="54286" name="Text Box 12"/>
            <p:cNvSpPr txBox="1">
              <a:spLocks noChangeArrowheads="1"/>
            </p:cNvSpPr>
            <p:nvPr/>
          </p:nvSpPr>
          <p:spPr bwMode="auto">
            <a:xfrm>
              <a:off x="1248" y="2043"/>
              <a:ext cx="33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</a:t>
              </a:r>
              <a:endParaRPr lang="en-US" altLang="zh-CN" sz="2800" b="1"/>
            </a:p>
          </p:txBody>
        </p:sp>
        <p:sp>
          <p:nvSpPr>
            <p:cNvPr id="54287" name="Rectangle 13"/>
            <p:cNvSpPr>
              <a:spLocks noChangeArrowheads="1"/>
            </p:cNvSpPr>
            <p:nvPr/>
          </p:nvSpPr>
          <p:spPr bwMode="auto">
            <a:xfrm>
              <a:off x="2400" y="1995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4288" name="Line 14"/>
            <p:cNvSpPr>
              <a:spLocks noChangeShapeType="1"/>
            </p:cNvSpPr>
            <p:nvPr/>
          </p:nvSpPr>
          <p:spPr bwMode="auto">
            <a:xfrm>
              <a:off x="2400" y="2379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4289" name="Line 15"/>
            <p:cNvSpPr>
              <a:spLocks noChangeShapeType="1"/>
            </p:cNvSpPr>
            <p:nvPr/>
          </p:nvSpPr>
          <p:spPr bwMode="auto">
            <a:xfrm>
              <a:off x="2832" y="1995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4290" name="Text Box 16"/>
            <p:cNvSpPr txBox="1">
              <a:spLocks noChangeArrowheads="1"/>
            </p:cNvSpPr>
            <p:nvPr/>
          </p:nvSpPr>
          <p:spPr bwMode="auto">
            <a:xfrm>
              <a:off x="1968" y="1707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01</a:t>
              </a:r>
              <a:endParaRPr lang="en-US" altLang="zh-CN" b="1"/>
            </a:p>
          </p:txBody>
        </p:sp>
        <p:sp>
          <p:nvSpPr>
            <p:cNvPr id="54291" name="Text Box 17"/>
            <p:cNvSpPr txBox="1">
              <a:spLocks noChangeArrowheads="1"/>
            </p:cNvSpPr>
            <p:nvPr/>
          </p:nvSpPr>
          <p:spPr bwMode="auto">
            <a:xfrm>
              <a:off x="2400" y="1707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11</a:t>
              </a:r>
              <a:endParaRPr lang="en-US" altLang="zh-CN" b="1"/>
            </a:p>
          </p:txBody>
        </p:sp>
        <p:sp>
          <p:nvSpPr>
            <p:cNvPr id="54292" name="Text Box 18"/>
            <p:cNvSpPr txBox="1">
              <a:spLocks noChangeArrowheads="1"/>
            </p:cNvSpPr>
            <p:nvPr/>
          </p:nvSpPr>
          <p:spPr bwMode="auto">
            <a:xfrm>
              <a:off x="2832" y="1707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10</a:t>
              </a:r>
              <a:endParaRPr lang="en-US" altLang="zh-CN" b="1"/>
            </a:p>
          </p:txBody>
        </p:sp>
        <p:sp>
          <p:nvSpPr>
            <p:cNvPr id="54293" name="Rectangle 19"/>
            <p:cNvSpPr>
              <a:spLocks noChangeArrowheads="1"/>
            </p:cNvSpPr>
            <p:nvPr/>
          </p:nvSpPr>
          <p:spPr bwMode="auto">
            <a:xfrm>
              <a:off x="2496" y="2016"/>
              <a:ext cx="211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sz="2400" b="1">
                  <a:latin typeface="Times New Roman" panose="02020603050405020304" charset="0"/>
                </a:rPr>
                <a:t>1</a:t>
              </a:r>
              <a:endParaRPr lang="en-US" altLang="zh-CN" sz="2400" b="1">
                <a:latin typeface="Times New Roman" panose="02020603050405020304" charset="0"/>
              </a:endParaRPr>
            </a:p>
          </p:txBody>
        </p:sp>
        <p:sp>
          <p:nvSpPr>
            <p:cNvPr id="54294" name="Rectangle 22"/>
            <p:cNvSpPr>
              <a:spLocks noChangeArrowheads="1"/>
            </p:cNvSpPr>
            <p:nvPr/>
          </p:nvSpPr>
          <p:spPr bwMode="auto">
            <a:xfrm>
              <a:off x="2496" y="2400"/>
              <a:ext cx="211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sz="2400" b="1">
                  <a:latin typeface="Times New Roman" panose="02020603050405020304" charset="0"/>
                </a:rPr>
                <a:t>1</a:t>
              </a:r>
              <a:endParaRPr lang="en-US" altLang="zh-CN" sz="2400" b="1">
                <a:latin typeface="Times New Roman" panose="02020603050405020304" charset="0"/>
              </a:endParaRPr>
            </a:p>
          </p:txBody>
        </p:sp>
      </p:grp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4667250" y="3187700"/>
            <a:ext cx="381000" cy="9906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5650" y="603250"/>
            <a:ext cx="7429500" cy="13858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(d)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一个圈代表一个与项，由圈中取值未发生变化的变量构成，如果变量取值为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则取原变量，取值为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0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则取反变量。</a:t>
            </a:r>
          </a:p>
        </p:txBody>
      </p:sp>
      <p:graphicFrame>
        <p:nvGraphicFramePr>
          <p:cNvPr id="54277" name="Object 25"/>
          <p:cNvGraphicFramePr>
            <a:graphicFrameLocks noChangeAspect="1"/>
          </p:cNvGraphicFramePr>
          <p:nvPr/>
        </p:nvGraphicFramePr>
        <p:xfrm>
          <a:off x="2339975" y="4724400"/>
          <a:ext cx="39957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9" name="公式" r:id="rId3" imgW="1993900" imgH="266700" progId="Equation.3">
                  <p:embed/>
                </p:oleObj>
              </mc:Choice>
              <mc:Fallback>
                <p:oleObj name="公式" r:id="rId3" imgW="1993900" imgH="266700" progId="Equation.3">
                  <p:embed/>
                  <p:pic>
                    <p:nvPicPr>
                      <p:cNvPr id="0" name="图片 419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724400"/>
                        <a:ext cx="399573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3"/>
          <p:cNvGrpSpPr/>
          <p:nvPr/>
        </p:nvGrpSpPr>
        <p:grpSpPr bwMode="auto">
          <a:xfrm>
            <a:off x="539750" y="2276475"/>
            <a:ext cx="3352800" cy="1871663"/>
            <a:chOff x="1152" y="1584"/>
            <a:chExt cx="2112" cy="1179"/>
          </a:xfrm>
        </p:grpSpPr>
        <p:sp>
          <p:nvSpPr>
            <p:cNvPr id="55314" name="Line 4"/>
            <p:cNvSpPr>
              <a:spLocks noChangeShapeType="1"/>
            </p:cNvSpPr>
            <p:nvPr/>
          </p:nvSpPr>
          <p:spPr bwMode="auto">
            <a:xfrm flipH="1" flipV="1">
              <a:off x="1296" y="1754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5315" name="Text Box 5"/>
            <p:cNvSpPr txBox="1">
              <a:spLocks noChangeArrowheads="1"/>
            </p:cNvSpPr>
            <p:nvPr/>
          </p:nvSpPr>
          <p:spPr bwMode="auto">
            <a:xfrm>
              <a:off x="1152" y="1728"/>
              <a:ext cx="33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/>
                <a:t>A</a:t>
              </a:r>
              <a:endParaRPr lang="en-US" altLang="zh-CN" sz="2800" b="1"/>
            </a:p>
          </p:txBody>
        </p:sp>
        <p:sp>
          <p:nvSpPr>
            <p:cNvPr id="55316" name="Text Box 6"/>
            <p:cNvSpPr txBox="1">
              <a:spLocks noChangeArrowheads="1"/>
            </p:cNvSpPr>
            <p:nvPr/>
          </p:nvSpPr>
          <p:spPr bwMode="auto">
            <a:xfrm>
              <a:off x="1296" y="1584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/>
                <a:t>BC</a:t>
              </a:r>
              <a:endParaRPr lang="en-US" altLang="zh-CN" sz="2800" b="1" i="1"/>
            </a:p>
          </p:txBody>
        </p:sp>
        <p:sp>
          <p:nvSpPr>
            <p:cNvPr id="55317" name="Rectangle 7"/>
            <p:cNvSpPr>
              <a:spLocks noChangeArrowheads="1"/>
            </p:cNvSpPr>
            <p:nvPr/>
          </p:nvSpPr>
          <p:spPr bwMode="auto">
            <a:xfrm>
              <a:off x="1536" y="1995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5318" name="Line 8"/>
            <p:cNvSpPr>
              <a:spLocks noChangeShapeType="1"/>
            </p:cNvSpPr>
            <p:nvPr/>
          </p:nvSpPr>
          <p:spPr bwMode="auto">
            <a:xfrm>
              <a:off x="1536" y="2379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5319" name="Line 9"/>
            <p:cNvSpPr>
              <a:spLocks noChangeShapeType="1"/>
            </p:cNvSpPr>
            <p:nvPr/>
          </p:nvSpPr>
          <p:spPr bwMode="auto">
            <a:xfrm>
              <a:off x="1968" y="1995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5320" name="Text Box 10"/>
            <p:cNvSpPr txBox="1">
              <a:spLocks noChangeArrowheads="1"/>
            </p:cNvSpPr>
            <p:nvPr/>
          </p:nvSpPr>
          <p:spPr bwMode="auto">
            <a:xfrm>
              <a:off x="1536" y="1728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00</a:t>
              </a:r>
              <a:endParaRPr lang="en-US" altLang="zh-CN" b="1"/>
            </a:p>
          </p:txBody>
        </p:sp>
        <p:sp>
          <p:nvSpPr>
            <p:cNvPr id="55321" name="Text Box 11"/>
            <p:cNvSpPr txBox="1">
              <a:spLocks noChangeArrowheads="1"/>
            </p:cNvSpPr>
            <p:nvPr/>
          </p:nvSpPr>
          <p:spPr bwMode="auto">
            <a:xfrm>
              <a:off x="1248" y="2400"/>
              <a:ext cx="33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</a:t>
              </a:r>
              <a:endParaRPr lang="en-US" altLang="zh-CN" b="1"/>
            </a:p>
          </p:txBody>
        </p:sp>
        <p:sp>
          <p:nvSpPr>
            <p:cNvPr id="55322" name="Text Box 12"/>
            <p:cNvSpPr txBox="1">
              <a:spLocks noChangeArrowheads="1"/>
            </p:cNvSpPr>
            <p:nvPr/>
          </p:nvSpPr>
          <p:spPr bwMode="auto">
            <a:xfrm>
              <a:off x="1248" y="2043"/>
              <a:ext cx="33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</a:t>
              </a:r>
              <a:endParaRPr lang="en-US" altLang="zh-CN" sz="2800" b="1"/>
            </a:p>
          </p:txBody>
        </p:sp>
        <p:sp>
          <p:nvSpPr>
            <p:cNvPr id="55323" name="Rectangle 13"/>
            <p:cNvSpPr>
              <a:spLocks noChangeArrowheads="1"/>
            </p:cNvSpPr>
            <p:nvPr/>
          </p:nvSpPr>
          <p:spPr bwMode="auto">
            <a:xfrm>
              <a:off x="2400" y="1995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5324" name="Line 14"/>
            <p:cNvSpPr>
              <a:spLocks noChangeShapeType="1"/>
            </p:cNvSpPr>
            <p:nvPr/>
          </p:nvSpPr>
          <p:spPr bwMode="auto">
            <a:xfrm>
              <a:off x="2400" y="2379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5325" name="Line 15"/>
            <p:cNvSpPr>
              <a:spLocks noChangeShapeType="1"/>
            </p:cNvSpPr>
            <p:nvPr/>
          </p:nvSpPr>
          <p:spPr bwMode="auto">
            <a:xfrm>
              <a:off x="2832" y="1995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5326" name="Text Box 16"/>
            <p:cNvSpPr txBox="1">
              <a:spLocks noChangeArrowheads="1"/>
            </p:cNvSpPr>
            <p:nvPr/>
          </p:nvSpPr>
          <p:spPr bwMode="auto">
            <a:xfrm>
              <a:off x="1968" y="1707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01</a:t>
              </a:r>
              <a:endParaRPr lang="en-US" altLang="zh-CN" b="1"/>
            </a:p>
          </p:txBody>
        </p:sp>
        <p:sp>
          <p:nvSpPr>
            <p:cNvPr id="55327" name="Text Box 17"/>
            <p:cNvSpPr txBox="1">
              <a:spLocks noChangeArrowheads="1"/>
            </p:cNvSpPr>
            <p:nvPr/>
          </p:nvSpPr>
          <p:spPr bwMode="auto">
            <a:xfrm>
              <a:off x="2400" y="1707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11</a:t>
              </a:r>
              <a:endParaRPr lang="en-US" altLang="zh-CN" b="1"/>
            </a:p>
          </p:txBody>
        </p:sp>
        <p:sp>
          <p:nvSpPr>
            <p:cNvPr id="55328" name="Text Box 18"/>
            <p:cNvSpPr txBox="1">
              <a:spLocks noChangeArrowheads="1"/>
            </p:cNvSpPr>
            <p:nvPr/>
          </p:nvSpPr>
          <p:spPr bwMode="auto">
            <a:xfrm>
              <a:off x="2832" y="1707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10</a:t>
              </a:r>
              <a:endParaRPr lang="en-US" altLang="zh-CN" b="1"/>
            </a:p>
          </p:txBody>
        </p:sp>
        <p:sp>
          <p:nvSpPr>
            <p:cNvPr id="55329" name="Rectangle 19"/>
            <p:cNvSpPr>
              <a:spLocks noChangeArrowheads="1"/>
            </p:cNvSpPr>
            <p:nvPr/>
          </p:nvSpPr>
          <p:spPr bwMode="auto">
            <a:xfrm>
              <a:off x="2496" y="2016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  <p:sp>
          <p:nvSpPr>
            <p:cNvPr id="55330" name="Rectangle 20"/>
            <p:cNvSpPr>
              <a:spLocks noChangeArrowheads="1"/>
            </p:cNvSpPr>
            <p:nvPr/>
          </p:nvSpPr>
          <p:spPr bwMode="auto">
            <a:xfrm>
              <a:off x="2928" y="2400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  <p:sp>
          <p:nvSpPr>
            <p:cNvPr id="55331" name="Rectangle 21"/>
            <p:cNvSpPr>
              <a:spLocks noChangeArrowheads="1"/>
            </p:cNvSpPr>
            <p:nvPr/>
          </p:nvSpPr>
          <p:spPr bwMode="auto">
            <a:xfrm>
              <a:off x="2112" y="2400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  <p:sp>
          <p:nvSpPr>
            <p:cNvPr id="55332" name="Rectangle 22"/>
            <p:cNvSpPr>
              <a:spLocks noChangeArrowheads="1"/>
            </p:cNvSpPr>
            <p:nvPr/>
          </p:nvSpPr>
          <p:spPr bwMode="auto">
            <a:xfrm>
              <a:off x="2496" y="2400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</p:grp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673350" y="3038475"/>
            <a:ext cx="381000" cy="9906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3" name="Oval 25"/>
          <p:cNvSpPr>
            <a:spLocks noChangeArrowheads="1"/>
          </p:cNvSpPr>
          <p:nvPr/>
        </p:nvSpPr>
        <p:spPr bwMode="auto">
          <a:xfrm>
            <a:off x="1987550" y="3648075"/>
            <a:ext cx="1143000" cy="3810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4" name="Oval 26"/>
          <p:cNvSpPr>
            <a:spLocks noChangeArrowheads="1"/>
          </p:cNvSpPr>
          <p:nvPr/>
        </p:nvSpPr>
        <p:spPr bwMode="auto">
          <a:xfrm>
            <a:off x="2597150" y="3648075"/>
            <a:ext cx="1143000" cy="3810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27088" y="333375"/>
            <a:ext cx="7100887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charset="0"/>
              <a:buNone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规则二：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为了使函数得到最佳简化，圈过的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格可重复被圈，即合并圈可以部分重叠。</a:t>
            </a:r>
          </a:p>
        </p:txBody>
      </p:sp>
      <p:graphicFrame>
        <p:nvGraphicFramePr>
          <p:cNvPr id="55303" name="对象 25"/>
          <p:cNvGraphicFramePr>
            <a:graphicFrameLocks noChangeAspect="1"/>
          </p:cNvGraphicFramePr>
          <p:nvPr/>
        </p:nvGraphicFramePr>
        <p:xfrm>
          <a:off x="1481138" y="1557338"/>
          <a:ext cx="54673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0" name="Equation" r:id="rId4" imgW="1955165" imgH="215900" progId="Equation.DSMT4">
                  <p:embed/>
                </p:oleObj>
              </mc:Choice>
              <mc:Fallback>
                <p:oleObj name="Equation" r:id="rId4" imgW="1955165" imgH="215900" progId="Equation.DSMT4">
                  <p:embed/>
                  <p:pic>
                    <p:nvPicPr>
                      <p:cNvPr id="0" name="图片 430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1557338"/>
                        <a:ext cx="54673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900113" y="5570538"/>
            <a:ext cx="7775575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规则三：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若一个合并圈中所含的“</a:t>
            </a: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1”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格均被其他合并圈圈过则这个合并圈是多余的，必须消除。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851275" y="2133600"/>
            <a:ext cx="3763963" cy="561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latin typeface="Times New Roman" panose="02020603050405020304" charset="0"/>
              </a:rPr>
              <a:t>三个圈最小项分别为：</a:t>
            </a:r>
          </a:p>
        </p:txBody>
      </p:sp>
      <p:graphicFrame>
        <p:nvGraphicFramePr>
          <p:cNvPr id="29" name="Object 29"/>
          <p:cNvGraphicFramePr>
            <a:graphicFrameLocks noChangeAspect="1"/>
          </p:cNvGraphicFramePr>
          <p:nvPr/>
        </p:nvGraphicFramePr>
        <p:xfrm>
          <a:off x="3971925" y="3429000"/>
          <a:ext cx="2333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1" name="公式" r:id="rId6" imgW="1041400" imgH="152400" progId="Equation.3">
                  <p:embed/>
                </p:oleObj>
              </mc:Choice>
              <mc:Fallback>
                <p:oleObj name="公式" r:id="rId6" imgW="1041400" imgH="152400" progId="Equation.3">
                  <p:embed/>
                  <p:pic>
                    <p:nvPicPr>
                      <p:cNvPr id="0" name="图片 430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25" y="3429000"/>
                        <a:ext cx="23336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/>
        </p:nvGraphicFramePr>
        <p:xfrm>
          <a:off x="3971925" y="2743200"/>
          <a:ext cx="2333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2" name="公式" r:id="rId8" imgW="1041400" imgH="152400" progId="Equation.3">
                  <p:embed/>
                </p:oleObj>
              </mc:Choice>
              <mc:Fallback>
                <p:oleObj name="公式" r:id="rId8" imgW="1041400" imgH="152400" progId="Equation.3">
                  <p:embed/>
                  <p:pic>
                    <p:nvPicPr>
                      <p:cNvPr id="0" name="图片 430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25" y="2743200"/>
                        <a:ext cx="23336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/>
        </p:nvGraphicFramePr>
        <p:xfrm>
          <a:off x="4065588" y="4114800"/>
          <a:ext cx="2333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3" name="公式" r:id="rId10" imgW="1041400" imgH="152400" progId="Equation.3">
                  <p:embed/>
                </p:oleObj>
              </mc:Choice>
              <mc:Fallback>
                <p:oleObj name="公式" r:id="rId10" imgW="1041400" imgH="152400" progId="Equation.3">
                  <p:embed/>
                  <p:pic>
                    <p:nvPicPr>
                      <p:cNvPr id="0" name="图片 430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588" y="4114800"/>
                        <a:ext cx="23336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/>
        </p:nvGraphicFramePr>
        <p:xfrm>
          <a:off x="6122988" y="2819400"/>
          <a:ext cx="10636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4" name="公式" r:id="rId12" imgW="406400" imgH="127000" progId="Equation.3">
                  <p:embed/>
                </p:oleObj>
              </mc:Choice>
              <mc:Fallback>
                <p:oleObj name="公式" r:id="rId12" imgW="406400" imgH="127000" progId="Equation.3">
                  <p:embed/>
                  <p:pic>
                    <p:nvPicPr>
                      <p:cNvPr id="0" name="图片 430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2819400"/>
                        <a:ext cx="10636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3"/>
          <p:cNvGraphicFramePr>
            <a:graphicFrameLocks noChangeAspect="1"/>
          </p:cNvGraphicFramePr>
          <p:nvPr/>
        </p:nvGraphicFramePr>
        <p:xfrm>
          <a:off x="6137275" y="3505200"/>
          <a:ext cx="10636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5" name="公式" r:id="rId14" imgW="406400" imgH="127000" progId="Equation.3">
                  <p:embed/>
                </p:oleObj>
              </mc:Choice>
              <mc:Fallback>
                <p:oleObj name="公式" r:id="rId14" imgW="406400" imgH="127000" progId="Equation.3">
                  <p:embed/>
                  <p:pic>
                    <p:nvPicPr>
                      <p:cNvPr id="0" name="图片 430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3505200"/>
                        <a:ext cx="10636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4"/>
          <p:cNvGraphicFramePr>
            <a:graphicFrameLocks noChangeAspect="1"/>
          </p:cNvGraphicFramePr>
          <p:nvPr/>
        </p:nvGraphicFramePr>
        <p:xfrm>
          <a:off x="6275388" y="4114800"/>
          <a:ext cx="10636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6" name="公式" r:id="rId16" imgW="406400" imgH="101600" progId="Equation.3">
                  <p:embed/>
                </p:oleObj>
              </mc:Choice>
              <mc:Fallback>
                <p:oleObj name="公式" r:id="rId16" imgW="406400" imgH="101600" progId="Equation.3">
                  <p:embed/>
                  <p:pic>
                    <p:nvPicPr>
                      <p:cNvPr id="0" name="图片 430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388" y="4114800"/>
                        <a:ext cx="10636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1319213" y="4724400"/>
            <a:ext cx="2708275" cy="5667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写出简化逻辑式</a:t>
            </a:r>
          </a:p>
        </p:txBody>
      </p:sp>
      <p:graphicFrame>
        <p:nvGraphicFramePr>
          <p:cNvPr id="36" name="Object 36"/>
          <p:cNvGraphicFramePr>
            <a:graphicFrameLocks noChangeAspect="1"/>
          </p:cNvGraphicFramePr>
          <p:nvPr/>
        </p:nvGraphicFramePr>
        <p:xfrm>
          <a:off x="4027488" y="4775200"/>
          <a:ext cx="3403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7" name="公式" r:id="rId18" imgW="1562100" imgH="127000" progId="Equation.3">
                  <p:embed/>
                </p:oleObj>
              </mc:Choice>
              <mc:Fallback>
                <p:oleObj name="公式" r:id="rId18" imgW="1562100" imgH="127000" progId="Equation.3">
                  <p:embed/>
                  <p:pic>
                    <p:nvPicPr>
                      <p:cNvPr id="0" name="图片 430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4775200"/>
                        <a:ext cx="34036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7" grpId="0"/>
      <p:bldP spid="28" grpId="0" autoUpdateAnimBg="0"/>
      <p:bldP spid="3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990600" y="2438400"/>
            <a:ext cx="3352800" cy="1828800"/>
            <a:chOff x="624" y="1536"/>
            <a:chExt cx="2112" cy="1152"/>
          </a:xfrm>
        </p:grpSpPr>
        <p:sp>
          <p:nvSpPr>
            <p:cNvPr id="57398" name="Line 3"/>
            <p:cNvSpPr>
              <a:spLocks noChangeShapeType="1"/>
            </p:cNvSpPr>
            <p:nvPr/>
          </p:nvSpPr>
          <p:spPr bwMode="auto">
            <a:xfrm>
              <a:off x="1008" y="2304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99" name="Line 4"/>
            <p:cNvSpPr>
              <a:spLocks noChangeShapeType="1"/>
            </p:cNvSpPr>
            <p:nvPr/>
          </p:nvSpPr>
          <p:spPr bwMode="auto">
            <a:xfrm>
              <a:off x="1440" y="1920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400" name="Text Box 5"/>
            <p:cNvSpPr txBox="1">
              <a:spLocks noChangeArrowheads="1"/>
            </p:cNvSpPr>
            <p:nvPr/>
          </p:nvSpPr>
          <p:spPr bwMode="auto">
            <a:xfrm>
              <a:off x="1008" y="1653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00</a:t>
              </a:r>
              <a:endParaRPr lang="en-US" altLang="zh-CN" b="1"/>
            </a:p>
          </p:txBody>
        </p:sp>
        <p:sp>
          <p:nvSpPr>
            <p:cNvPr id="57401" name="Line 6"/>
            <p:cNvSpPr>
              <a:spLocks noChangeShapeType="1"/>
            </p:cNvSpPr>
            <p:nvPr/>
          </p:nvSpPr>
          <p:spPr bwMode="auto">
            <a:xfrm>
              <a:off x="1872" y="2304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402" name="Line 7"/>
            <p:cNvSpPr>
              <a:spLocks noChangeShapeType="1"/>
            </p:cNvSpPr>
            <p:nvPr/>
          </p:nvSpPr>
          <p:spPr bwMode="auto">
            <a:xfrm>
              <a:off x="2304" y="1920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grpSp>
          <p:nvGrpSpPr>
            <p:cNvPr id="57403" name="Group 8"/>
            <p:cNvGrpSpPr/>
            <p:nvPr/>
          </p:nvGrpSpPr>
          <p:grpSpPr bwMode="auto">
            <a:xfrm>
              <a:off x="624" y="1536"/>
              <a:ext cx="2112" cy="1152"/>
              <a:chOff x="624" y="1536"/>
              <a:chExt cx="2112" cy="1152"/>
            </a:xfrm>
          </p:grpSpPr>
          <p:sp>
            <p:nvSpPr>
              <p:cNvPr id="57404" name="Line 9"/>
              <p:cNvSpPr>
                <a:spLocks noChangeShapeType="1"/>
              </p:cNvSpPr>
              <p:nvPr/>
            </p:nvSpPr>
            <p:spPr bwMode="auto">
              <a:xfrm flipH="1" flipV="1">
                <a:off x="768" y="1679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7405" name="Text Box 10"/>
              <p:cNvSpPr txBox="1">
                <a:spLocks noChangeArrowheads="1"/>
              </p:cNvSpPr>
              <p:nvPr/>
            </p:nvSpPr>
            <p:spPr bwMode="auto">
              <a:xfrm>
                <a:off x="624" y="1653"/>
                <a:ext cx="336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b="1" i="1"/>
                  <a:t>A</a:t>
                </a:r>
                <a:endParaRPr lang="en-US" altLang="zh-CN" sz="2800" b="1"/>
              </a:p>
            </p:txBody>
          </p:sp>
          <p:sp>
            <p:nvSpPr>
              <p:cNvPr id="57406" name="Text Box 11"/>
              <p:cNvSpPr txBox="1">
                <a:spLocks noChangeArrowheads="1"/>
              </p:cNvSpPr>
              <p:nvPr/>
            </p:nvSpPr>
            <p:spPr bwMode="auto">
              <a:xfrm>
                <a:off x="768" y="1536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b="1" i="1"/>
                  <a:t>BC</a:t>
                </a:r>
                <a:endParaRPr lang="en-US" altLang="zh-CN" sz="2800" b="1"/>
              </a:p>
            </p:txBody>
          </p:sp>
          <p:sp>
            <p:nvSpPr>
              <p:cNvPr id="57407" name="Rectangle 12"/>
              <p:cNvSpPr>
                <a:spLocks noChangeArrowheads="1"/>
              </p:cNvSpPr>
              <p:nvPr/>
            </p:nvSpPr>
            <p:spPr bwMode="auto">
              <a:xfrm>
                <a:off x="1008" y="1920"/>
                <a:ext cx="864" cy="76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7408" name="Text Box 13"/>
              <p:cNvSpPr txBox="1">
                <a:spLocks noChangeArrowheads="1"/>
              </p:cNvSpPr>
              <p:nvPr/>
            </p:nvSpPr>
            <p:spPr bwMode="auto">
              <a:xfrm>
                <a:off x="720" y="2325"/>
                <a:ext cx="336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1</a:t>
                </a:r>
                <a:endParaRPr lang="en-US" altLang="zh-CN" b="1"/>
              </a:p>
            </p:txBody>
          </p:sp>
          <p:sp>
            <p:nvSpPr>
              <p:cNvPr id="57409" name="Text Box 14"/>
              <p:cNvSpPr txBox="1">
                <a:spLocks noChangeArrowheads="1"/>
              </p:cNvSpPr>
              <p:nvPr/>
            </p:nvSpPr>
            <p:spPr bwMode="auto">
              <a:xfrm>
                <a:off x="720" y="1968"/>
                <a:ext cx="336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0</a:t>
                </a:r>
                <a:endParaRPr lang="en-US" altLang="zh-CN" sz="2800" b="1"/>
              </a:p>
            </p:txBody>
          </p:sp>
          <p:sp>
            <p:nvSpPr>
              <p:cNvPr id="57410" name="Rectangle 15"/>
              <p:cNvSpPr>
                <a:spLocks noChangeArrowheads="1"/>
              </p:cNvSpPr>
              <p:nvPr/>
            </p:nvSpPr>
            <p:spPr bwMode="auto">
              <a:xfrm>
                <a:off x="1872" y="1920"/>
                <a:ext cx="864" cy="76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7411" name="Text Box 16"/>
              <p:cNvSpPr txBox="1">
                <a:spLocks noChangeArrowheads="1"/>
              </p:cNvSpPr>
              <p:nvPr/>
            </p:nvSpPr>
            <p:spPr bwMode="auto">
              <a:xfrm>
                <a:off x="1440" y="1632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01</a:t>
                </a:r>
                <a:endParaRPr lang="en-US" altLang="zh-CN" b="1"/>
              </a:p>
            </p:txBody>
          </p:sp>
          <p:sp>
            <p:nvSpPr>
              <p:cNvPr id="57412" name="Text Box 17"/>
              <p:cNvSpPr txBox="1">
                <a:spLocks noChangeArrowheads="1"/>
              </p:cNvSpPr>
              <p:nvPr/>
            </p:nvSpPr>
            <p:spPr bwMode="auto">
              <a:xfrm>
                <a:off x="1872" y="1632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11</a:t>
                </a:r>
                <a:endParaRPr lang="en-US" altLang="zh-CN" b="1"/>
              </a:p>
            </p:txBody>
          </p:sp>
          <p:sp>
            <p:nvSpPr>
              <p:cNvPr id="57413" name="Text Box 18"/>
              <p:cNvSpPr txBox="1">
                <a:spLocks noChangeArrowheads="1"/>
              </p:cNvSpPr>
              <p:nvPr/>
            </p:nvSpPr>
            <p:spPr bwMode="auto">
              <a:xfrm>
                <a:off x="2304" y="1632"/>
                <a:ext cx="43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b="1"/>
                  <a:t>10</a:t>
                </a:r>
                <a:endParaRPr lang="en-US" altLang="zh-CN" b="1"/>
              </a:p>
            </p:txBody>
          </p:sp>
          <p:sp>
            <p:nvSpPr>
              <p:cNvPr id="57414" name="Rectangle 19"/>
              <p:cNvSpPr>
                <a:spLocks noChangeArrowheads="1"/>
              </p:cNvSpPr>
              <p:nvPr/>
            </p:nvSpPr>
            <p:spPr bwMode="auto">
              <a:xfrm>
                <a:off x="1104" y="1941"/>
                <a:ext cx="21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b="1">
                    <a:latin typeface="Times New Roman" panose="02020603050405020304" charset="0"/>
                  </a:rPr>
                  <a:t>1</a:t>
                </a:r>
                <a:endParaRPr lang="en-US" altLang="zh-CN" b="1">
                  <a:latin typeface="Times New Roman" panose="02020603050405020304" charset="0"/>
                </a:endParaRPr>
              </a:p>
            </p:txBody>
          </p:sp>
          <p:sp>
            <p:nvSpPr>
              <p:cNvPr id="57415" name="Rectangle 20"/>
              <p:cNvSpPr>
                <a:spLocks noChangeArrowheads="1"/>
              </p:cNvSpPr>
              <p:nvPr/>
            </p:nvSpPr>
            <p:spPr bwMode="auto">
              <a:xfrm>
                <a:off x="1104" y="2325"/>
                <a:ext cx="21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b="1">
                    <a:latin typeface="Times New Roman" panose="02020603050405020304" charset="0"/>
                  </a:rPr>
                  <a:t>1</a:t>
                </a:r>
                <a:endParaRPr lang="en-US" altLang="zh-CN" b="1">
                  <a:latin typeface="Times New Roman" panose="02020603050405020304" charset="0"/>
                </a:endParaRPr>
              </a:p>
            </p:txBody>
          </p:sp>
          <p:sp>
            <p:nvSpPr>
              <p:cNvPr id="57416" name="Rectangle 21"/>
              <p:cNvSpPr>
                <a:spLocks noChangeArrowheads="1"/>
              </p:cNvSpPr>
              <p:nvPr/>
            </p:nvSpPr>
            <p:spPr bwMode="auto">
              <a:xfrm>
                <a:off x="1536" y="1941"/>
                <a:ext cx="21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b="1">
                    <a:latin typeface="Times New Roman" panose="02020603050405020304" charset="0"/>
                  </a:rPr>
                  <a:t>1</a:t>
                </a:r>
                <a:endParaRPr lang="en-US" altLang="zh-CN" b="1">
                  <a:latin typeface="Times New Roman" panose="02020603050405020304" charset="0"/>
                </a:endParaRPr>
              </a:p>
            </p:txBody>
          </p:sp>
          <p:sp>
            <p:nvSpPr>
              <p:cNvPr id="57417" name="Rectangle 22"/>
              <p:cNvSpPr>
                <a:spLocks noChangeArrowheads="1"/>
              </p:cNvSpPr>
              <p:nvPr/>
            </p:nvSpPr>
            <p:spPr bwMode="auto">
              <a:xfrm>
                <a:off x="1968" y="1941"/>
                <a:ext cx="212" cy="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b="1">
                    <a:latin typeface="Times New Roman" panose="02020603050405020304" charset="0"/>
                  </a:rPr>
                  <a:t>1</a:t>
                </a:r>
                <a:endParaRPr lang="en-US" altLang="zh-CN" b="1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80919" name="Rectangle 23"/>
          <p:cNvSpPr>
            <a:spLocks noChangeArrowheads="1"/>
          </p:cNvSpPr>
          <p:nvPr/>
        </p:nvSpPr>
        <p:spPr bwMode="auto">
          <a:xfrm>
            <a:off x="457200" y="2362200"/>
            <a:ext cx="901700" cy="561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charset="0"/>
              </a:rPr>
              <a:t>解：</a:t>
            </a:r>
          </a:p>
        </p:txBody>
      </p:sp>
      <p:sp>
        <p:nvSpPr>
          <p:cNvPr id="80920" name="Oval 24"/>
          <p:cNvSpPr>
            <a:spLocks noChangeArrowheads="1"/>
          </p:cNvSpPr>
          <p:nvPr/>
        </p:nvSpPr>
        <p:spPr bwMode="auto">
          <a:xfrm>
            <a:off x="1752600" y="3124200"/>
            <a:ext cx="381000" cy="9906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80921" name="Oval 25"/>
          <p:cNvSpPr>
            <a:spLocks noChangeArrowheads="1"/>
          </p:cNvSpPr>
          <p:nvPr/>
        </p:nvSpPr>
        <p:spPr bwMode="auto">
          <a:xfrm>
            <a:off x="1676400" y="3124200"/>
            <a:ext cx="1143000" cy="381000"/>
          </a:xfrm>
          <a:prstGeom prst="ellipse">
            <a:avLst/>
          </a:prstGeom>
          <a:noFill/>
          <a:ln w="28575">
            <a:solidFill>
              <a:srgbClr val="006600"/>
            </a:solidFill>
            <a:prstDash val="dash"/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80922" name="Oval 26"/>
          <p:cNvSpPr>
            <a:spLocks noChangeArrowheads="1"/>
          </p:cNvSpPr>
          <p:nvPr/>
        </p:nvSpPr>
        <p:spPr bwMode="auto">
          <a:xfrm>
            <a:off x="2362200" y="3200400"/>
            <a:ext cx="1143000" cy="3810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80923" name="Rectangle 27"/>
          <p:cNvSpPr>
            <a:spLocks noChangeArrowheads="1"/>
          </p:cNvSpPr>
          <p:nvPr/>
        </p:nvSpPr>
        <p:spPr bwMode="auto">
          <a:xfrm>
            <a:off x="1295400" y="4495800"/>
            <a:ext cx="2695575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写出简化逻辑式</a:t>
            </a:r>
          </a:p>
        </p:txBody>
      </p:sp>
      <p:graphicFrame>
        <p:nvGraphicFramePr>
          <p:cNvPr id="80924" name="Object 28"/>
          <p:cNvGraphicFramePr>
            <a:graphicFrameLocks noChangeAspect="1"/>
          </p:cNvGraphicFramePr>
          <p:nvPr/>
        </p:nvGraphicFramePr>
        <p:xfrm>
          <a:off x="1338263" y="5257800"/>
          <a:ext cx="257968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4" name="公式" r:id="rId4" imgW="1155700" imgH="190500" progId="Equation.3">
                  <p:embed/>
                </p:oleObj>
              </mc:Choice>
              <mc:Fallback>
                <p:oleObj name="公式" r:id="rId4" imgW="1155700" imgH="190500" progId="Equation.3">
                  <p:embed/>
                  <p:pic>
                    <p:nvPicPr>
                      <p:cNvPr id="0" name="图片 45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5257800"/>
                        <a:ext cx="257968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5" name="AutoShape 29"/>
          <p:cNvSpPr>
            <a:spLocks noChangeArrowheads="1"/>
          </p:cNvSpPr>
          <p:nvPr/>
        </p:nvSpPr>
        <p:spPr bwMode="auto">
          <a:xfrm>
            <a:off x="2895600" y="3733800"/>
            <a:ext cx="914400" cy="457200"/>
          </a:xfrm>
          <a:prstGeom prst="wedgeRoundRectCallout">
            <a:avLst>
              <a:gd name="adj1" fmla="val -117708"/>
              <a:gd name="adj2" fmla="val -126042"/>
              <a:gd name="adj3" fmla="val 16667"/>
            </a:avLst>
          </a:prstGeom>
          <a:solidFill>
            <a:srgbClr val="FFFFCC"/>
          </a:solidFill>
          <a:ln w="28575">
            <a:solidFill>
              <a:srgbClr val="006600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多余</a:t>
            </a:r>
            <a:endParaRPr lang="zh-CN" altLang="en-US" sz="28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Group 30"/>
          <p:cNvGrpSpPr/>
          <p:nvPr/>
        </p:nvGrpSpPr>
        <p:grpSpPr bwMode="auto">
          <a:xfrm>
            <a:off x="4572000" y="2209800"/>
            <a:ext cx="3581400" cy="3160713"/>
            <a:chOff x="2880" y="1392"/>
            <a:chExt cx="2256" cy="1991"/>
          </a:xfrm>
        </p:grpSpPr>
        <p:sp>
          <p:nvSpPr>
            <p:cNvPr id="57371" name="Rectangle 31"/>
            <p:cNvSpPr>
              <a:spLocks noChangeArrowheads="1"/>
            </p:cNvSpPr>
            <p:nvPr/>
          </p:nvSpPr>
          <p:spPr bwMode="auto">
            <a:xfrm>
              <a:off x="3408" y="1824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72" name="Line 32"/>
            <p:cNvSpPr>
              <a:spLocks noChangeShapeType="1"/>
            </p:cNvSpPr>
            <p:nvPr/>
          </p:nvSpPr>
          <p:spPr bwMode="auto">
            <a:xfrm>
              <a:off x="3408" y="2208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73" name="Line 33"/>
            <p:cNvSpPr>
              <a:spLocks noChangeShapeType="1"/>
            </p:cNvSpPr>
            <p:nvPr/>
          </p:nvSpPr>
          <p:spPr bwMode="auto">
            <a:xfrm>
              <a:off x="3840" y="1824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74" name="Line 34"/>
            <p:cNvSpPr>
              <a:spLocks noChangeShapeType="1"/>
            </p:cNvSpPr>
            <p:nvPr/>
          </p:nvSpPr>
          <p:spPr bwMode="auto">
            <a:xfrm flipH="1" flipV="1">
              <a:off x="3168" y="1584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75" name="Text Box 35"/>
            <p:cNvSpPr txBox="1">
              <a:spLocks noChangeArrowheads="1"/>
            </p:cNvSpPr>
            <p:nvPr/>
          </p:nvSpPr>
          <p:spPr bwMode="auto">
            <a:xfrm>
              <a:off x="2880" y="1557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/>
                <a:t>AB</a:t>
              </a:r>
              <a:endParaRPr lang="en-US" altLang="zh-CN" sz="2800" b="1"/>
            </a:p>
          </p:txBody>
        </p:sp>
        <p:sp>
          <p:nvSpPr>
            <p:cNvPr id="57376" name="Text Box 36"/>
            <p:cNvSpPr txBox="1">
              <a:spLocks noChangeArrowheads="1"/>
            </p:cNvSpPr>
            <p:nvPr/>
          </p:nvSpPr>
          <p:spPr bwMode="auto">
            <a:xfrm>
              <a:off x="3408" y="1557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00</a:t>
              </a:r>
              <a:endParaRPr lang="en-US" altLang="zh-CN" b="1"/>
            </a:p>
          </p:txBody>
        </p:sp>
        <p:sp>
          <p:nvSpPr>
            <p:cNvPr id="57377" name="Rectangle 37"/>
            <p:cNvSpPr>
              <a:spLocks noChangeArrowheads="1"/>
            </p:cNvSpPr>
            <p:nvPr/>
          </p:nvSpPr>
          <p:spPr bwMode="auto">
            <a:xfrm>
              <a:off x="4272" y="1824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78" name="Line 38"/>
            <p:cNvSpPr>
              <a:spLocks noChangeShapeType="1"/>
            </p:cNvSpPr>
            <p:nvPr/>
          </p:nvSpPr>
          <p:spPr bwMode="auto">
            <a:xfrm>
              <a:off x="4272" y="2208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79" name="Line 39"/>
            <p:cNvSpPr>
              <a:spLocks noChangeShapeType="1"/>
            </p:cNvSpPr>
            <p:nvPr/>
          </p:nvSpPr>
          <p:spPr bwMode="auto">
            <a:xfrm>
              <a:off x="4704" y="1824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80" name="Text Box 40"/>
            <p:cNvSpPr txBox="1">
              <a:spLocks noChangeArrowheads="1"/>
            </p:cNvSpPr>
            <p:nvPr/>
          </p:nvSpPr>
          <p:spPr bwMode="auto">
            <a:xfrm>
              <a:off x="3840" y="1536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01</a:t>
              </a:r>
              <a:endParaRPr lang="en-US" altLang="zh-CN" b="1"/>
            </a:p>
          </p:txBody>
        </p:sp>
        <p:sp>
          <p:nvSpPr>
            <p:cNvPr id="57381" name="Text Box 41"/>
            <p:cNvSpPr txBox="1">
              <a:spLocks noChangeArrowheads="1"/>
            </p:cNvSpPr>
            <p:nvPr/>
          </p:nvSpPr>
          <p:spPr bwMode="auto">
            <a:xfrm>
              <a:off x="4272" y="1536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11</a:t>
              </a:r>
              <a:endParaRPr lang="en-US" altLang="zh-CN" b="1"/>
            </a:p>
          </p:txBody>
        </p:sp>
        <p:sp>
          <p:nvSpPr>
            <p:cNvPr id="57382" name="Text Box 42"/>
            <p:cNvSpPr txBox="1">
              <a:spLocks noChangeArrowheads="1"/>
            </p:cNvSpPr>
            <p:nvPr/>
          </p:nvSpPr>
          <p:spPr bwMode="auto">
            <a:xfrm>
              <a:off x="4704" y="1536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10</a:t>
              </a:r>
              <a:endParaRPr lang="en-US" altLang="zh-CN" b="1"/>
            </a:p>
          </p:txBody>
        </p:sp>
        <p:sp>
          <p:nvSpPr>
            <p:cNvPr id="57383" name="Text Box 43"/>
            <p:cNvSpPr txBox="1">
              <a:spLocks noChangeArrowheads="1"/>
            </p:cNvSpPr>
            <p:nvPr/>
          </p:nvSpPr>
          <p:spPr bwMode="auto">
            <a:xfrm>
              <a:off x="3072" y="1392"/>
              <a:ext cx="57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/>
                <a:t>CD</a:t>
              </a:r>
              <a:endParaRPr lang="en-US" altLang="zh-CN" b="1"/>
            </a:p>
          </p:txBody>
        </p:sp>
        <p:sp>
          <p:nvSpPr>
            <p:cNvPr id="57384" name="Text Box 44"/>
            <p:cNvSpPr txBox="1">
              <a:spLocks noChangeArrowheads="1"/>
            </p:cNvSpPr>
            <p:nvPr/>
          </p:nvSpPr>
          <p:spPr bwMode="auto">
            <a:xfrm>
              <a:off x="3024" y="1872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00</a:t>
              </a:r>
              <a:endParaRPr lang="en-US" altLang="zh-CN" b="1"/>
            </a:p>
          </p:txBody>
        </p:sp>
        <p:sp>
          <p:nvSpPr>
            <p:cNvPr id="57385" name="Text Box 45"/>
            <p:cNvSpPr txBox="1">
              <a:spLocks noChangeArrowheads="1"/>
            </p:cNvSpPr>
            <p:nvPr/>
          </p:nvSpPr>
          <p:spPr bwMode="auto">
            <a:xfrm>
              <a:off x="3024" y="2208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01</a:t>
              </a:r>
              <a:endParaRPr lang="en-US" altLang="zh-CN" b="1"/>
            </a:p>
          </p:txBody>
        </p:sp>
        <p:sp>
          <p:nvSpPr>
            <p:cNvPr id="57386" name="Text Box 46"/>
            <p:cNvSpPr txBox="1">
              <a:spLocks noChangeArrowheads="1"/>
            </p:cNvSpPr>
            <p:nvPr/>
          </p:nvSpPr>
          <p:spPr bwMode="auto">
            <a:xfrm>
              <a:off x="3024" y="2592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11</a:t>
              </a:r>
              <a:endParaRPr lang="en-US" altLang="zh-CN" b="1"/>
            </a:p>
          </p:txBody>
        </p:sp>
        <p:sp>
          <p:nvSpPr>
            <p:cNvPr id="57387" name="Text Box 47"/>
            <p:cNvSpPr txBox="1">
              <a:spLocks noChangeArrowheads="1"/>
            </p:cNvSpPr>
            <p:nvPr/>
          </p:nvSpPr>
          <p:spPr bwMode="auto">
            <a:xfrm>
              <a:off x="3024" y="2976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10</a:t>
              </a:r>
              <a:endParaRPr lang="en-US" altLang="zh-CN" b="1"/>
            </a:p>
          </p:txBody>
        </p:sp>
        <p:sp>
          <p:nvSpPr>
            <p:cNvPr id="57388" name="Rectangle 48"/>
            <p:cNvSpPr>
              <a:spLocks noChangeArrowheads="1"/>
            </p:cNvSpPr>
            <p:nvPr/>
          </p:nvSpPr>
          <p:spPr bwMode="auto">
            <a:xfrm>
              <a:off x="3408" y="2592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89" name="Line 49"/>
            <p:cNvSpPr>
              <a:spLocks noChangeShapeType="1"/>
            </p:cNvSpPr>
            <p:nvPr/>
          </p:nvSpPr>
          <p:spPr bwMode="auto">
            <a:xfrm>
              <a:off x="3408" y="2976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90" name="Line 50"/>
            <p:cNvSpPr>
              <a:spLocks noChangeShapeType="1"/>
            </p:cNvSpPr>
            <p:nvPr/>
          </p:nvSpPr>
          <p:spPr bwMode="auto">
            <a:xfrm>
              <a:off x="3840" y="2592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91" name="Rectangle 51"/>
            <p:cNvSpPr>
              <a:spLocks noChangeArrowheads="1"/>
            </p:cNvSpPr>
            <p:nvPr/>
          </p:nvSpPr>
          <p:spPr bwMode="auto">
            <a:xfrm>
              <a:off x="4272" y="2592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92" name="Line 52"/>
            <p:cNvSpPr>
              <a:spLocks noChangeShapeType="1"/>
            </p:cNvSpPr>
            <p:nvPr/>
          </p:nvSpPr>
          <p:spPr bwMode="auto">
            <a:xfrm>
              <a:off x="4272" y="2976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93" name="Line 53"/>
            <p:cNvSpPr>
              <a:spLocks noChangeShapeType="1"/>
            </p:cNvSpPr>
            <p:nvPr/>
          </p:nvSpPr>
          <p:spPr bwMode="auto">
            <a:xfrm>
              <a:off x="4704" y="2592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94" name="Rectangle 54"/>
            <p:cNvSpPr>
              <a:spLocks noChangeArrowheads="1"/>
            </p:cNvSpPr>
            <p:nvPr/>
          </p:nvSpPr>
          <p:spPr bwMode="auto">
            <a:xfrm>
              <a:off x="3456" y="1824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  <p:sp>
          <p:nvSpPr>
            <p:cNvPr id="57395" name="Rectangle 55"/>
            <p:cNvSpPr>
              <a:spLocks noChangeArrowheads="1"/>
            </p:cNvSpPr>
            <p:nvPr/>
          </p:nvSpPr>
          <p:spPr bwMode="auto">
            <a:xfrm>
              <a:off x="4896" y="1824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  <p:sp>
          <p:nvSpPr>
            <p:cNvPr id="57396" name="Rectangle 56"/>
            <p:cNvSpPr>
              <a:spLocks noChangeArrowheads="1"/>
            </p:cNvSpPr>
            <p:nvPr/>
          </p:nvSpPr>
          <p:spPr bwMode="auto">
            <a:xfrm>
              <a:off x="3456" y="3072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  <p:sp>
          <p:nvSpPr>
            <p:cNvPr id="57397" name="Rectangle 57"/>
            <p:cNvSpPr>
              <a:spLocks noChangeArrowheads="1"/>
            </p:cNvSpPr>
            <p:nvPr/>
          </p:nvSpPr>
          <p:spPr bwMode="auto">
            <a:xfrm>
              <a:off x="4848" y="3024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</p:grpSp>
      <p:grpSp>
        <p:nvGrpSpPr>
          <p:cNvPr id="5" name="Group 58"/>
          <p:cNvGrpSpPr/>
          <p:nvPr/>
        </p:nvGrpSpPr>
        <p:grpSpPr bwMode="auto">
          <a:xfrm>
            <a:off x="5410200" y="2895600"/>
            <a:ext cx="2743200" cy="2438400"/>
            <a:chOff x="3408" y="1824"/>
            <a:chExt cx="1728" cy="1536"/>
          </a:xfrm>
        </p:grpSpPr>
        <p:sp>
          <p:nvSpPr>
            <p:cNvPr id="57367" name="Freeform 59"/>
            <p:cNvSpPr/>
            <p:nvPr/>
          </p:nvSpPr>
          <p:spPr bwMode="auto">
            <a:xfrm>
              <a:off x="3408" y="3072"/>
              <a:ext cx="336" cy="288"/>
            </a:xfrm>
            <a:custGeom>
              <a:avLst/>
              <a:gdLst>
                <a:gd name="T0" fmla="*/ 0 w 392"/>
                <a:gd name="T1" fmla="*/ 9 h 336"/>
                <a:gd name="T2" fmla="*/ 63 w 392"/>
                <a:gd name="T3" fmla="*/ 9 h 336"/>
                <a:gd name="T4" fmla="*/ 63 w 392"/>
                <a:gd name="T5" fmla="*/ 63 h 336"/>
                <a:gd name="T6" fmla="*/ 0 60000 65536"/>
                <a:gd name="T7" fmla="*/ 0 60000 65536"/>
                <a:gd name="T8" fmla="*/ 0 60000 65536"/>
                <a:gd name="T9" fmla="*/ 0 w 392"/>
                <a:gd name="T10" fmla="*/ 0 h 336"/>
                <a:gd name="T11" fmla="*/ 392 w 3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" h="336">
                  <a:moveTo>
                    <a:pt x="0" y="48"/>
                  </a:moveTo>
                  <a:cubicBezTo>
                    <a:pt x="140" y="24"/>
                    <a:pt x="280" y="0"/>
                    <a:pt x="336" y="48"/>
                  </a:cubicBezTo>
                  <a:cubicBezTo>
                    <a:pt x="392" y="96"/>
                    <a:pt x="364" y="216"/>
                    <a:pt x="336" y="336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68" name="Freeform 60"/>
            <p:cNvSpPr/>
            <p:nvPr/>
          </p:nvSpPr>
          <p:spPr bwMode="auto">
            <a:xfrm>
              <a:off x="4800" y="1824"/>
              <a:ext cx="336" cy="336"/>
            </a:xfrm>
            <a:custGeom>
              <a:avLst/>
              <a:gdLst>
                <a:gd name="T0" fmla="*/ 10 w 392"/>
                <a:gd name="T1" fmla="*/ 0 h 344"/>
                <a:gd name="T2" fmla="*/ 10 w 392"/>
                <a:gd name="T3" fmla="*/ 222 h 344"/>
                <a:gd name="T4" fmla="*/ 73 w 392"/>
                <a:gd name="T5" fmla="*/ 260 h 344"/>
                <a:gd name="T6" fmla="*/ 0 60000 65536"/>
                <a:gd name="T7" fmla="*/ 0 60000 65536"/>
                <a:gd name="T8" fmla="*/ 0 60000 65536"/>
                <a:gd name="T9" fmla="*/ 0 w 392"/>
                <a:gd name="T10" fmla="*/ 0 h 344"/>
                <a:gd name="T11" fmla="*/ 392 w 392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" h="344">
                  <a:moveTo>
                    <a:pt x="56" y="0"/>
                  </a:moveTo>
                  <a:cubicBezTo>
                    <a:pt x="28" y="116"/>
                    <a:pt x="0" y="232"/>
                    <a:pt x="56" y="288"/>
                  </a:cubicBezTo>
                  <a:cubicBezTo>
                    <a:pt x="112" y="344"/>
                    <a:pt x="252" y="340"/>
                    <a:pt x="392" y="336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69" name="Freeform 61"/>
            <p:cNvSpPr/>
            <p:nvPr/>
          </p:nvSpPr>
          <p:spPr bwMode="auto">
            <a:xfrm>
              <a:off x="4848" y="3024"/>
              <a:ext cx="288" cy="336"/>
            </a:xfrm>
            <a:custGeom>
              <a:avLst/>
              <a:gdLst>
                <a:gd name="T0" fmla="*/ 288 w 288"/>
                <a:gd name="T1" fmla="*/ 48 h 336"/>
                <a:gd name="T2" fmla="*/ 48 w 288"/>
                <a:gd name="T3" fmla="*/ 48 h 336"/>
                <a:gd name="T4" fmla="*/ 0 w 288"/>
                <a:gd name="T5" fmla="*/ 336 h 336"/>
                <a:gd name="T6" fmla="*/ 0 60000 65536"/>
                <a:gd name="T7" fmla="*/ 0 60000 65536"/>
                <a:gd name="T8" fmla="*/ 0 60000 65536"/>
                <a:gd name="T9" fmla="*/ 0 w 288"/>
                <a:gd name="T10" fmla="*/ 0 h 336"/>
                <a:gd name="T11" fmla="*/ 288 w 28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336">
                  <a:moveTo>
                    <a:pt x="288" y="48"/>
                  </a:moveTo>
                  <a:cubicBezTo>
                    <a:pt x="192" y="24"/>
                    <a:pt x="96" y="0"/>
                    <a:pt x="48" y="48"/>
                  </a:cubicBezTo>
                  <a:cubicBezTo>
                    <a:pt x="0" y="96"/>
                    <a:pt x="0" y="216"/>
                    <a:pt x="0" y="336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70" name="Freeform 62"/>
            <p:cNvSpPr/>
            <p:nvPr/>
          </p:nvSpPr>
          <p:spPr bwMode="auto">
            <a:xfrm>
              <a:off x="3408" y="1824"/>
              <a:ext cx="288" cy="288"/>
            </a:xfrm>
            <a:custGeom>
              <a:avLst/>
              <a:gdLst>
                <a:gd name="T0" fmla="*/ 288 w 288"/>
                <a:gd name="T1" fmla="*/ 0 h 288"/>
                <a:gd name="T2" fmla="*/ 240 w 288"/>
                <a:gd name="T3" fmla="*/ 240 h 288"/>
                <a:gd name="T4" fmla="*/ 0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288" y="0"/>
                  </a:moveTo>
                  <a:cubicBezTo>
                    <a:pt x="288" y="96"/>
                    <a:pt x="288" y="192"/>
                    <a:pt x="240" y="240"/>
                  </a:cubicBezTo>
                  <a:cubicBezTo>
                    <a:pt x="192" y="288"/>
                    <a:pt x="96" y="288"/>
                    <a:pt x="0" y="288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6" name="Group 63"/>
          <p:cNvGrpSpPr/>
          <p:nvPr/>
        </p:nvGrpSpPr>
        <p:grpSpPr bwMode="auto">
          <a:xfrm>
            <a:off x="5867400" y="3276600"/>
            <a:ext cx="1797050" cy="1357313"/>
            <a:chOff x="3696" y="2064"/>
            <a:chExt cx="1132" cy="855"/>
          </a:xfrm>
        </p:grpSpPr>
        <p:sp>
          <p:nvSpPr>
            <p:cNvPr id="57365" name="AutoShape 64"/>
            <p:cNvSpPr>
              <a:spLocks noChangeArrowheads="1"/>
            </p:cNvSpPr>
            <p:nvPr/>
          </p:nvSpPr>
          <p:spPr bwMode="auto">
            <a:xfrm rot="2673494">
              <a:off x="3696" y="2064"/>
              <a:ext cx="1132" cy="8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3835 w 21600"/>
                <a:gd name="T13" fmla="*/ 3840 h 21600"/>
                <a:gd name="T14" fmla="*/ 17765 w 21600"/>
                <a:gd name="T15" fmla="*/ 177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841" y="3841"/>
                  </a:moveTo>
                  <a:lnTo>
                    <a:pt x="9450" y="3841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3841"/>
                  </a:lnTo>
                  <a:lnTo>
                    <a:pt x="17759" y="3841"/>
                  </a:lnTo>
                  <a:lnTo>
                    <a:pt x="17759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7759" y="12150"/>
                  </a:lnTo>
                  <a:lnTo>
                    <a:pt x="17759" y="17759"/>
                  </a:lnTo>
                  <a:lnTo>
                    <a:pt x="12150" y="17759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7759"/>
                  </a:lnTo>
                  <a:lnTo>
                    <a:pt x="3841" y="17759"/>
                  </a:lnTo>
                  <a:lnTo>
                    <a:pt x="3841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3841" y="9450"/>
                  </a:lnTo>
                  <a:lnTo>
                    <a:pt x="3841" y="3841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CC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0961" name="Text Box 65"/>
            <p:cNvSpPr txBox="1">
              <a:spLocks noChangeArrowheads="1"/>
            </p:cNvSpPr>
            <p:nvPr/>
          </p:nvSpPr>
          <p:spPr bwMode="auto">
            <a:xfrm>
              <a:off x="3936" y="2304"/>
              <a:ext cx="672" cy="3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相邻</a:t>
              </a:r>
            </a:p>
          </p:txBody>
        </p:sp>
      </p:grpSp>
      <p:graphicFrame>
        <p:nvGraphicFramePr>
          <p:cNvPr id="80962" name="Object 66"/>
          <p:cNvGraphicFramePr>
            <a:graphicFrameLocks noChangeAspect="1"/>
          </p:cNvGraphicFramePr>
          <p:nvPr/>
        </p:nvGraphicFramePr>
        <p:xfrm>
          <a:off x="5378450" y="5486400"/>
          <a:ext cx="15795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5" name="公式" r:id="rId6" imgW="660400" imgH="190500" progId="Equation.3">
                  <p:embed/>
                </p:oleObj>
              </mc:Choice>
              <mc:Fallback>
                <p:oleObj name="公式" r:id="rId6" imgW="660400" imgH="190500" progId="Equation.3">
                  <p:embed/>
                  <p:pic>
                    <p:nvPicPr>
                      <p:cNvPr id="0" name="图片 45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5486400"/>
                        <a:ext cx="157956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63" name="Text Box 67"/>
          <p:cNvSpPr txBox="1">
            <a:spLocks noChangeArrowheads="1"/>
          </p:cNvSpPr>
          <p:nvPr/>
        </p:nvSpPr>
        <p:spPr bwMode="auto">
          <a:xfrm>
            <a:off x="609600" y="533400"/>
            <a:ext cx="5638800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6.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应用卡诺图化简逻辑函数</a:t>
            </a:r>
          </a:p>
        </p:txBody>
      </p:sp>
      <p:grpSp>
        <p:nvGrpSpPr>
          <p:cNvPr id="7" name="Group 68"/>
          <p:cNvGrpSpPr/>
          <p:nvPr/>
        </p:nvGrpSpPr>
        <p:grpSpPr bwMode="auto">
          <a:xfrm>
            <a:off x="685800" y="1066800"/>
            <a:ext cx="6499225" cy="604838"/>
            <a:chOff x="432" y="672"/>
            <a:chExt cx="4094" cy="381"/>
          </a:xfrm>
        </p:grpSpPr>
        <p:graphicFrame>
          <p:nvGraphicFramePr>
            <p:cNvPr id="57363" name="Object 69"/>
            <p:cNvGraphicFramePr>
              <a:graphicFrameLocks noChangeAspect="1"/>
            </p:cNvGraphicFramePr>
            <p:nvPr/>
          </p:nvGraphicFramePr>
          <p:xfrm>
            <a:off x="714" y="672"/>
            <a:ext cx="3812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66" name="公式" r:id="rId8" imgW="2870200" imgH="190500" progId="Equation.3">
                    <p:embed/>
                  </p:oleObj>
                </mc:Choice>
                <mc:Fallback>
                  <p:oleObj name="公式" r:id="rId8" imgW="2870200" imgH="190500" progId="Equation.3">
                    <p:embed/>
                    <p:pic>
                      <p:nvPicPr>
                        <p:cNvPr id="0" name="图片 450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" y="672"/>
                          <a:ext cx="3812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64" name="Text Box 70"/>
            <p:cNvSpPr txBox="1">
              <a:spLocks noChangeArrowheads="1"/>
            </p:cNvSpPr>
            <p:nvPr/>
          </p:nvSpPr>
          <p:spPr bwMode="auto">
            <a:xfrm>
              <a:off x="432" y="672"/>
              <a:ext cx="576" cy="35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b="1"/>
                <a:t>(1)</a:t>
              </a:r>
            </a:p>
          </p:txBody>
        </p:sp>
      </p:grpSp>
      <p:grpSp>
        <p:nvGrpSpPr>
          <p:cNvPr id="8" name="Group 71"/>
          <p:cNvGrpSpPr/>
          <p:nvPr/>
        </p:nvGrpSpPr>
        <p:grpSpPr bwMode="auto">
          <a:xfrm>
            <a:off x="609600" y="1600200"/>
            <a:ext cx="8089900" cy="604838"/>
            <a:chOff x="384" y="1008"/>
            <a:chExt cx="5096" cy="381"/>
          </a:xfrm>
        </p:grpSpPr>
        <p:sp>
          <p:nvSpPr>
            <p:cNvPr id="57361" name="Text Box 72"/>
            <p:cNvSpPr txBox="1">
              <a:spLocks noChangeArrowheads="1"/>
            </p:cNvSpPr>
            <p:nvPr/>
          </p:nvSpPr>
          <p:spPr bwMode="auto">
            <a:xfrm>
              <a:off x="384" y="1008"/>
              <a:ext cx="576" cy="35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b="1"/>
                <a:t>(2)</a:t>
              </a:r>
            </a:p>
          </p:txBody>
        </p:sp>
        <p:graphicFrame>
          <p:nvGraphicFramePr>
            <p:cNvPr id="57362" name="Object 73"/>
            <p:cNvGraphicFramePr>
              <a:graphicFrameLocks noChangeAspect="1"/>
            </p:cNvGraphicFramePr>
            <p:nvPr/>
          </p:nvGraphicFramePr>
          <p:xfrm>
            <a:off x="672" y="1008"/>
            <a:ext cx="4808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67" name="公式" r:id="rId10" imgW="3644900" imgH="190500" progId="Equation.3">
                    <p:embed/>
                  </p:oleObj>
                </mc:Choice>
                <mc:Fallback>
                  <p:oleObj name="公式" r:id="rId10" imgW="3644900" imgH="190500" progId="Equation.3">
                    <p:embed/>
                    <p:pic>
                      <p:nvPicPr>
                        <p:cNvPr id="0" name="图片 450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008"/>
                          <a:ext cx="4808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809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809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19" grpId="0" autoUpdateAnimBg="0"/>
      <p:bldP spid="80920" grpId="0" animBg="1"/>
      <p:bldP spid="80921" grpId="0" animBg="1"/>
      <p:bldP spid="80922" grpId="0" animBg="1"/>
      <p:bldP spid="80923" grpId="0" autoUpdateAnimBg="0"/>
      <p:bldP spid="80925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685800" y="1828800"/>
            <a:ext cx="901700" cy="561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charset="0"/>
              </a:rPr>
              <a:t>解：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838200" y="5105400"/>
            <a:ext cx="2695575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写出简化逻辑式</a:t>
            </a:r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3259138" y="5638800"/>
          <a:ext cx="21669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6" name="公式" r:id="rId4" imgW="952500" imgH="139700" progId="Equation.3">
                  <p:embed/>
                </p:oleObj>
              </mc:Choice>
              <mc:Fallback>
                <p:oleObj name="公式" r:id="rId4" imgW="952500" imgH="139700" progId="Equation.3">
                  <p:embed/>
                  <p:pic>
                    <p:nvPicPr>
                      <p:cNvPr id="0" name="图片 46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5638800"/>
                        <a:ext cx="21669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3" name="Group 5"/>
          <p:cNvGrpSpPr/>
          <p:nvPr/>
        </p:nvGrpSpPr>
        <p:grpSpPr bwMode="auto">
          <a:xfrm>
            <a:off x="1295400" y="1752600"/>
            <a:ext cx="3581400" cy="3124200"/>
            <a:chOff x="1248" y="1104"/>
            <a:chExt cx="2256" cy="1968"/>
          </a:xfrm>
        </p:grpSpPr>
        <p:sp>
          <p:nvSpPr>
            <p:cNvPr id="58402" name="Rectangle 6"/>
            <p:cNvSpPr>
              <a:spLocks noChangeArrowheads="1"/>
            </p:cNvSpPr>
            <p:nvPr/>
          </p:nvSpPr>
          <p:spPr bwMode="auto">
            <a:xfrm>
              <a:off x="1776" y="1536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8403" name="Line 7"/>
            <p:cNvSpPr>
              <a:spLocks noChangeShapeType="1"/>
            </p:cNvSpPr>
            <p:nvPr/>
          </p:nvSpPr>
          <p:spPr bwMode="auto">
            <a:xfrm>
              <a:off x="1776" y="1920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8404" name="Line 8"/>
            <p:cNvSpPr>
              <a:spLocks noChangeShapeType="1"/>
            </p:cNvSpPr>
            <p:nvPr/>
          </p:nvSpPr>
          <p:spPr bwMode="auto">
            <a:xfrm>
              <a:off x="2208" y="1536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8405" name="Line 9"/>
            <p:cNvSpPr>
              <a:spLocks noChangeShapeType="1"/>
            </p:cNvSpPr>
            <p:nvPr/>
          </p:nvSpPr>
          <p:spPr bwMode="auto">
            <a:xfrm flipH="1" flipV="1">
              <a:off x="1536" y="1296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8406" name="Text Box 10"/>
            <p:cNvSpPr txBox="1">
              <a:spLocks noChangeArrowheads="1"/>
            </p:cNvSpPr>
            <p:nvPr/>
          </p:nvSpPr>
          <p:spPr bwMode="auto">
            <a:xfrm>
              <a:off x="1248" y="1269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 dirty="0"/>
                <a:t>AB</a:t>
              </a:r>
              <a:endParaRPr lang="en-US" altLang="zh-CN" sz="2800" b="1" dirty="0"/>
            </a:p>
          </p:txBody>
        </p:sp>
        <p:sp>
          <p:nvSpPr>
            <p:cNvPr id="58407" name="Text Box 11"/>
            <p:cNvSpPr txBox="1">
              <a:spLocks noChangeArrowheads="1"/>
            </p:cNvSpPr>
            <p:nvPr/>
          </p:nvSpPr>
          <p:spPr bwMode="auto">
            <a:xfrm>
              <a:off x="1776" y="1269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00</a:t>
              </a:r>
              <a:endParaRPr lang="en-US" altLang="zh-CN" b="1"/>
            </a:p>
          </p:txBody>
        </p:sp>
        <p:sp>
          <p:nvSpPr>
            <p:cNvPr id="58408" name="Rectangle 12"/>
            <p:cNvSpPr>
              <a:spLocks noChangeArrowheads="1"/>
            </p:cNvSpPr>
            <p:nvPr/>
          </p:nvSpPr>
          <p:spPr bwMode="auto">
            <a:xfrm>
              <a:off x="2640" y="1536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8409" name="Line 13"/>
            <p:cNvSpPr>
              <a:spLocks noChangeShapeType="1"/>
            </p:cNvSpPr>
            <p:nvPr/>
          </p:nvSpPr>
          <p:spPr bwMode="auto">
            <a:xfrm>
              <a:off x="2640" y="1920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8410" name="Line 14"/>
            <p:cNvSpPr>
              <a:spLocks noChangeShapeType="1"/>
            </p:cNvSpPr>
            <p:nvPr/>
          </p:nvSpPr>
          <p:spPr bwMode="auto">
            <a:xfrm>
              <a:off x="3072" y="1536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8411" name="Text Box 15"/>
            <p:cNvSpPr txBox="1">
              <a:spLocks noChangeArrowheads="1"/>
            </p:cNvSpPr>
            <p:nvPr/>
          </p:nvSpPr>
          <p:spPr bwMode="auto">
            <a:xfrm>
              <a:off x="2208" y="1248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01</a:t>
              </a:r>
              <a:endParaRPr lang="en-US" altLang="zh-CN" b="1"/>
            </a:p>
          </p:txBody>
        </p:sp>
        <p:sp>
          <p:nvSpPr>
            <p:cNvPr id="58412" name="Text Box 16"/>
            <p:cNvSpPr txBox="1">
              <a:spLocks noChangeArrowheads="1"/>
            </p:cNvSpPr>
            <p:nvPr/>
          </p:nvSpPr>
          <p:spPr bwMode="auto">
            <a:xfrm>
              <a:off x="2640" y="1248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11</a:t>
              </a:r>
              <a:endParaRPr lang="en-US" altLang="zh-CN" b="1"/>
            </a:p>
          </p:txBody>
        </p:sp>
        <p:sp>
          <p:nvSpPr>
            <p:cNvPr id="58413" name="Text Box 17"/>
            <p:cNvSpPr txBox="1">
              <a:spLocks noChangeArrowheads="1"/>
            </p:cNvSpPr>
            <p:nvPr/>
          </p:nvSpPr>
          <p:spPr bwMode="auto">
            <a:xfrm>
              <a:off x="3072" y="1248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10</a:t>
              </a:r>
              <a:endParaRPr lang="en-US" altLang="zh-CN" b="1"/>
            </a:p>
          </p:txBody>
        </p:sp>
        <p:sp>
          <p:nvSpPr>
            <p:cNvPr id="58414" name="Text Box 18"/>
            <p:cNvSpPr txBox="1">
              <a:spLocks noChangeArrowheads="1"/>
            </p:cNvSpPr>
            <p:nvPr/>
          </p:nvSpPr>
          <p:spPr bwMode="auto">
            <a:xfrm>
              <a:off x="1440" y="1104"/>
              <a:ext cx="576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i="1"/>
                <a:t>CD</a:t>
              </a:r>
              <a:endParaRPr lang="en-US" altLang="zh-CN" b="1"/>
            </a:p>
          </p:txBody>
        </p:sp>
        <p:sp>
          <p:nvSpPr>
            <p:cNvPr id="58415" name="Text Box 19"/>
            <p:cNvSpPr txBox="1">
              <a:spLocks noChangeArrowheads="1"/>
            </p:cNvSpPr>
            <p:nvPr/>
          </p:nvSpPr>
          <p:spPr bwMode="auto">
            <a:xfrm>
              <a:off x="1392" y="1584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00</a:t>
              </a:r>
              <a:endParaRPr lang="en-US" altLang="zh-CN" b="1"/>
            </a:p>
          </p:txBody>
        </p:sp>
        <p:sp>
          <p:nvSpPr>
            <p:cNvPr id="58416" name="Text Box 20"/>
            <p:cNvSpPr txBox="1">
              <a:spLocks noChangeArrowheads="1"/>
            </p:cNvSpPr>
            <p:nvPr/>
          </p:nvSpPr>
          <p:spPr bwMode="auto">
            <a:xfrm>
              <a:off x="1392" y="1920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01</a:t>
              </a:r>
              <a:endParaRPr lang="en-US" altLang="zh-CN" b="1"/>
            </a:p>
          </p:txBody>
        </p:sp>
        <p:sp>
          <p:nvSpPr>
            <p:cNvPr id="58417" name="Text Box 21"/>
            <p:cNvSpPr txBox="1">
              <a:spLocks noChangeArrowheads="1"/>
            </p:cNvSpPr>
            <p:nvPr/>
          </p:nvSpPr>
          <p:spPr bwMode="auto">
            <a:xfrm>
              <a:off x="1392" y="2304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11</a:t>
              </a:r>
              <a:endParaRPr lang="en-US" altLang="zh-CN" b="1"/>
            </a:p>
          </p:txBody>
        </p:sp>
        <p:sp>
          <p:nvSpPr>
            <p:cNvPr id="58418" name="Text Box 22"/>
            <p:cNvSpPr txBox="1">
              <a:spLocks noChangeArrowheads="1"/>
            </p:cNvSpPr>
            <p:nvPr/>
          </p:nvSpPr>
          <p:spPr bwMode="auto">
            <a:xfrm>
              <a:off x="1392" y="2688"/>
              <a:ext cx="432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b="1"/>
                <a:t>10</a:t>
              </a:r>
              <a:endParaRPr lang="en-US" altLang="zh-CN" b="1"/>
            </a:p>
          </p:txBody>
        </p:sp>
        <p:sp>
          <p:nvSpPr>
            <p:cNvPr id="58419" name="Rectangle 23"/>
            <p:cNvSpPr>
              <a:spLocks noChangeArrowheads="1"/>
            </p:cNvSpPr>
            <p:nvPr/>
          </p:nvSpPr>
          <p:spPr bwMode="auto">
            <a:xfrm>
              <a:off x="1776" y="2304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8420" name="Line 24"/>
            <p:cNvSpPr>
              <a:spLocks noChangeShapeType="1"/>
            </p:cNvSpPr>
            <p:nvPr/>
          </p:nvSpPr>
          <p:spPr bwMode="auto">
            <a:xfrm>
              <a:off x="1776" y="2688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8421" name="Line 25"/>
            <p:cNvSpPr>
              <a:spLocks noChangeShapeType="1"/>
            </p:cNvSpPr>
            <p:nvPr/>
          </p:nvSpPr>
          <p:spPr bwMode="auto">
            <a:xfrm>
              <a:off x="2208" y="2304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8422" name="Rectangle 26"/>
            <p:cNvSpPr>
              <a:spLocks noChangeArrowheads="1"/>
            </p:cNvSpPr>
            <p:nvPr/>
          </p:nvSpPr>
          <p:spPr bwMode="auto">
            <a:xfrm>
              <a:off x="2640" y="2304"/>
              <a:ext cx="864" cy="7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8423" name="Line 27"/>
            <p:cNvSpPr>
              <a:spLocks noChangeShapeType="1"/>
            </p:cNvSpPr>
            <p:nvPr/>
          </p:nvSpPr>
          <p:spPr bwMode="auto">
            <a:xfrm>
              <a:off x="2640" y="2688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8424" name="Line 28"/>
            <p:cNvSpPr>
              <a:spLocks noChangeShapeType="1"/>
            </p:cNvSpPr>
            <p:nvPr/>
          </p:nvSpPr>
          <p:spPr bwMode="auto">
            <a:xfrm>
              <a:off x="3072" y="2304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81949" name="Rectangle 29"/>
          <p:cNvSpPr>
            <a:spLocks noChangeArrowheads="1"/>
          </p:cNvSpPr>
          <p:nvPr/>
        </p:nvSpPr>
        <p:spPr bwMode="auto">
          <a:xfrm>
            <a:off x="4343400" y="3733800"/>
            <a:ext cx="336550" cy="493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en-US" b="1">
                <a:latin typeface="Times New Roman" panose="02020603050405020304" charset="0"/>
              </a:rPr>
              <a:t>1</a:t>
            </a:r>
            <a:endParaRPr lang="en-US" altLang="zh-CN" b="1">
              <a:latin typeface="Times New Roman" panose="02020603050405020304" charset="0"/>
            </a:endParaRPr>
          </a:p>
        </p:txBody>
      </p:sp>
      <p:sp>
        <p:nvSpPr>
          <p:cNvPr id="81950" name="Text Box 30"/>
          <p:cNvSpPr txBox="1">
            <a:spLocks noChangeArrowheads="1"/>
          </p:cNvSpPr>
          <p:nvPr/>
        </p:nvSpPr>
        <p:spPr bwMode="auto">
          <a:xfrm>
            <a:off x="762000" y="533400"/>
            <a:ext cx="5638800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7.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应用卡诺图化简逻辑函数</a:t>
            </a:r>
          </a:p>
        </p:txBody>
      </p:sp>
      <p:graphicFrame>
        <p:nvGraphicFramePr>
          <p:cNvPr id="58376" name="Object 31"/>
          <p:cNvGraphicFramePr>
            <a:graphicFrameLocks noChangeAspect="1"/>
          </p:cNvGraphicFramePr>
          <p:nvPr/>
        </p:nvGraphicFramePr>
        <p:xfrm>
          <a:off x="1016000" y="1143000"/>
          <a:ext cx="45704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7" name="公式" r:id="rId6" imgW="2133600" imgH="190500" progId="Equation.3">
                  <p:embed/>
                </p:oleObj>
              </mc:Choice>
              <mc:Fallback>
                <p:oleObj name="公式" r:id="rId6" imgW="2133600" imgH="190500" progId="Equation.3">
                  <p:embed/>
                  <p:pic>
                    <p:nvPicPr>
                      <p:cNvPr id="0" name="图片 46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143000"/>
                        <a:ext cx="4570413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2"/>
          <p:cNvGrpSpPr/>
          <p:nvPr/>
        </p:nvGrpSpPr>
        <p:grpSpPr bwMode="auto">
          <a:xfrm>
            <a:off x="2286000" y="2514600"/>
            <a:ext cx="2393950" cy="1103313"/>
            <a:chOff x="1872" y="1584"/>
            <a:chExt cx="1508" cy="695"/>
          </a:xfrm>
        </p:grpSpPr>
        <p:sp>
          <p:nvSpPr>
            <p:cNvPr id="58394" name="Rectangle 33"/>
            <p:cNvSpPr>
              <a:spLocks noChangeArrowheads="1"/>
            </p:cNvSpPr>
            <p:nvPr/>
          </p:nvSpPr>
          <p:spPr bwMode="auto">
            <a:xfrm>
              <a:off x="3168" y="1968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  <p:sp>
          <p:nvSpPr>
            <p:cNvPr id="58395" name="Rectangle 34"/>
            <p:cNvSpPr>
              <a:spLocks noChangeArrowheads="1"/>
            </p:cNvSpPr>
            <p:nvPr/>
          </p:nvSpPr>
          <p:spPr bwMode="auto">
            <a:xfrm>
              <a:off x="3168" y="1584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  <p:sp>
          <p:nvSpPr>
            <p:cNvPr id="58396" name="Rectangle 35"/>
            <p:cNvSpPr>
              <a:spLocks noChangeArrowheads="1"/>
            </p:cNvSpPr>
            <p:nvPr/>
          </p:nvSpPr>
          <p:spPr bwMode="auto">
            <a:xfrm>
              <a:off x="2304" y="1584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  <p:sp>
          <p:nvSpPr>
            <p:cNvPr id="58397" name="Rectangle 36"/>
            <p:cNvSpPr>
              <a:spLocks noChangeArrowheads="1"/>
            </p:cNvSpPr>
            <p:nvPr/>
          </p:nvSpPr>
          <p:spPr bwMode="auto">
            <a:xfrm>
              <a:off x="2736" y="1584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  <p:sp>
          <p:nvSpPr>
            <p:cNvPr id="58398" name="Rectangle 37"/>
            <p:cNvSpPr>
              <a:spLocks noChangeArrowheads="1"/>
            </p:cNvSpPr>
            <p:nvPr/>
          </p:nvSpPr>
          <p:spPr bwMode="auto">
            <a:xfrm>
              <a:off x="1872" y="1968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  <p:sp>
          <p:nvSpPr>
            <p:cNvPr id="58399" name="Rectangle 38"/>
            <p:cNvSpPr>
              <a:spLocks noChangeArrowheads="1"/>
            </p:cNvSpPr>
            <p:nvPr/>
          </p:nvSpPr>
          <p:spPr bwMode="auto">
            <a:xfrm>
              <a:off x="2304" y="1968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  <p:sp>
          <p:nvSpPr>
            <p:cNvPr id="58400" name="Rectangle 39"/>
            <p:cNvSpPr>
              <a:spLocks noChangeArrowheads="1"/>
            </p:cNvSpPr>
            <p:nvPr/>
          </p:nvSpPr>
          <p:spPr bwMode="auto">
            <a:xfrm>
              <a:off x="2736" y="1968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  <p:sp>
          <p:nvSpPr>
            <p:cNvPr id="58401" name="Rectangle 40"/>
            <p:cNvSpPr>
              <a:spLocks noChangeArrowheads="1"/>
            </p:cNvSpPr>
            <p:nvPr/>
          </p:nvSpPr>
          <p:spPr bwMode="auto">
            <a:xfrm>
              <a:off x="1872" y="1584"/>
              <a:ext cx="212" cy="31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b="1">
                  <a:latin typeface="Times New Roman" panose="02020603050405020304" charset="0"/>
                </a:rPr>
                <a:t>1</a:t>
              </a:r>
              <a:endParaRPr lang="en-US" altLang="zh-CN" b="1">
                <a:latin typeface="Times New Roman" panose="02020603050405020304" charset="0"/>
              </a:endParaRPr>
            </a:p>
          </p:txBody>
        </p:sp>
      </p:grpSp>
      <p:sp>
        <p:nvSpPr>
          <p:cNvPr id="81961" name="Oval 41"/>
          <p:cNvSpPr>
            <a:spLocks noChangeArrowheads="1"/>
          </p:cNvSpPr>
          <p:nvPr/>
        </p:nvSpPr>
        <p:spPr bwMode="auto">
          <a:xfrm>
            <a:off x="1676400" y="1066800"/>
            <a:ext cx="609600" cy="6858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81962" name="Oval 42"/>
          <p:cNvSpPr>
            <a:spLocks noChangeArrowheads="1"/>
          </p:cNvSpPr>
          <p:nvPr/>
        </p:nvSpPr>
        <p:spPr bwMode="auto">
          <a:xfrm>
            <a:off x="2133600" y="2438400"/>
            <a:ext cx="2743200" cy="12192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81963" name="Line 43"/>
          <p:cNvSpPr>
            <a:spLocks noChangeShapeType="1"/>
          </p:cNvSpPr>
          <p:nvPr/>
        </p:nvSpPr>
        <p:spPr bwMode="auto">
          <a:xfrm>
            <a:off x="3581400" y="1676400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81964" name="Line 44"/>
          <p:cNvSpPr>
            <a:spLocks noChangeShapeType="1"/>
          </p:cNvSpPr>
          <p:nvPr/>
        </p:nvSpPr>
        <p:spPr bwMode="auto">
          <a:xfrm>
            <a:off x="4800600" y="16764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81965" name="Rectangle 45"/>
          <p:cNvSpPr>
            <a:spLocks noChangeArrowheads="1"/>
          </p:cNvSpPr>
          <p:nvPr/>
        </p:nvSpPr>
        <p:spPr bwMode="auto">
          <a:xfrm>
            <a:off x="2286000" y="3733800"/>
            <a:ext cx="336550" cy="493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</a:pPr>
            <a:r>
              <a:rPr lang="en-US" b="1">
                <a:latin typeface="Times New Roman" panose="02020603050405020304" charset="0"/>
              </a:rPr>
              <a:t>1</a:t>
            </a:r>
            <a:endParaRPr lang="en-US" altLang="zh-CN" b="1">
              <a:latin typeface="Times New Roman" panose="02020603050405020304" charset="0"/>
            </a:endParaRPr>
          </a:p>
        </p:txBody>
      </p:sp>
      <p:grpSp>
        <p:nvGrpSpPr>
          <p:cNvPr id="4" name="Group 46"/>
          <p:cNvGrpSpPr/>
          <p:nvPr/>
        </p:nvGrpSpPr>
        <p:grpSpPr bwMode="auto">
          <a:xfrm>
            <a:off x="5181600" y="1828800"/>
            <a:ext cx="2133600" cy="685800"/>
            <a:chOff x="3264" y="1152"/>
            <a:chExt cx="1344" cy="432"/>
          </a:xfrm>
        </p:grpSpPr>
        <p:sp>
          <p:nvSpPr>
            <p:cNvPr id="81967" name="AutoShape 47"/>
            <p:cNvSpPr>
              <a:spLocks noChangeArrowheads="1"/>
            </p:cNvSpPr>
            <p:nvPr/>
          </p:nvSpPr>
          <p:spPr bwMode="auto">
            <a:xfrm>
              <a:off x="3264" y="1152"/>
              <a:ext cx="1344" cy="432"/>
            </a:xfrm>
            <a:prstGeom prst="wedgeRoundRectCallout">
              <a:avLst>
                <a:gd name="adj1" fmla="val -90699"/>
                <a:gd name="adj2" fmla="val 69444"/>
                <a:gd name="adj3" fmla="val 16667"/>
              </a:avLst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 </a:t>
              </a: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含</a:t>
              </a:r>
              <a:r>
                <a:rPr lang="en-US" altLang="zh-CN" sz="2800" b="1" i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A</a:t>
              </a: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均填“</a:t>
              </a:r>
              <a:r>
                <a:rPr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1”</a:t>
              </a:r>
            </a:p>
          </p:txBody>
        </p:sp>
        <p:sp>
          <p:nvSpPr>
            <p:cNvPr id="58393" name="Line 48"/>
            <p:cNvSpPr>
              <a:spLocks noChangeShapeType="1"/>
            </p:cNvSpPr>
            <p:nvPr/>
          </p:nvSpPr>
          <p:spPr bwMode="auto">
            <a:xfrm>
              <a:off x="3560" y="1253"/>
              <a:ext cx="14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5" name="Group 49"/>
          <p:cNvGrpSpPr/>
          <p:nvPr/>
        </p:nvGrpSpPr>
        <p:grpSpPr bwMode="auto">
          <a:xfrm>
            <a:off x="5257800" y="2514600"/>
            <a:ext cx="3711575" cy="3101975"/>
            <a:chOff x="3120" y="1584"/>
            <a:chExt cx="2338" cy="1954"/>
          </a:xfrm>
        </p:grpSpPr>
        <p:sp>
          <p:nvSpPr>
            <p:cNvPr id="81970" name="Text Box 50"/>
            <p:cNvSpPr txBox="1">
              <a:spLocks noChangeArrowheads="1"/>
            </p:cNvSpPr>
            <p:nvPr/>
          </p:nvSpPr>
          <p:spPr bwMode="auto">
            <a:xfrm>
              <a:off x="3168" y="1584"/>
              <a:ext cx="912" cy="3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注意：</a:t>
              </a:r>
            </a:p>
          </p:txBody>
        </p:sp>
        <p:sp>
          <p:nvSpPr>
            <p:cNvPr id="81971" name="Rectangle 51"/>
            <p:cNvSpPr>
              <a:spLocks noChangeArrowheads="1"/>
            </p:cNvSpPr>
            <p:nvPr/>
          </p:nvSpPr>
          <p:spPr bwMode="auto">
            <a:xfrm>
              <a:off x="3171" y="1920"/>
              <a:ext cx="1859" cy="3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zh-CN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1.</a:t>
              </a:r>
              <a:r>
                <a:rPr lang="zh-CN" altLang="en-US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圈的个数应最少</a:t>
              </a:r>
              <a:endParaRPr lang="zh-CN" altLang="en-US" sz="2800" b="1">
                <a:latin typeface="Times New Roman" panose="02020603050405020304" charset="0"/>
              </a:endParaRPr>
            </a:p>
          </p:txBody>
        </p:sp>
        <p:sp>
          <p:nvSpPr>
            <p:cNvPr id="81972" name="Rectangle 52"/>
            <p:cNvSpPr>
              <a:spLocks noChangeArrowheads="1"/>
            </p:cNvSpPr>
            <p:nvPr/>
          </p:nvSpPr>
          <p:spPr bwMode="auto">
            <a:xfrm>
              <a:off x="3172" y="2256"/>
              <a:ext cx="2084" cy="3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zh-CN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2.</a:t>
              </a:r>
              <a:r>
                <a:rPr lang="zh-CN" altLang="en-US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每个“圈”要最大</a:t>
              </a:r>
              <a:endParaRPr lang="zh-CN" altLang="en-US" sz="2800" b="1">
                <a:latin typeface="Times New Roman" panose="02020603050405020304" charset="0"/>
              </a:endParaRPr>
            </a:p>
          </p:txBody>
        </p:sp>
        <p:sp>
          <p:nvSpPr>
            <p:cNvPr id="81973" name="Rectangle 53"/>
            <p:cNvSpPr>
              <a:spLocks noChangeArrowheads="1"/>
            </p:cNvSpPr>
            <p:nvPr/>
          </p:nvSpPr>
          <p:spPr bwMode="auto">
            <a:xfrm>
              <a:off x="3120" y="2592"/>
              <a:ext cx="2338" cy="94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zh-CN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3.</a:t>
              </a:r>
              <a:r>
                <a:rPr lang="zh-CN" altLang="en-US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每个“圈”至少要包含一个未被圈过的最小项。</a:t>
              </a:r>
              <a:endParaRPr lang="zh-CN" altLang="en-US" sz="2800" b="1">
                <a:latin typeface="Times New Roman" panose="02020603050405020304" charset="0"/>
              </a:endParaRPr>
            </a:p>
          </p:txBody>
        </p:sp>
      </p:grpSp>
      <p:grpSp>
        <p:nvGrpSpPr>
          <p:cNvPr id="6" name="Group 54"/>
          <p:cNvGrpSpPr/>
          <p:nvPr/>
        </p:nvGrpSpPr>
        <p:grpSpPr bwMode="auto">
          <a:xfrm>
            <a:off x="2133600" y="3124200"/>
            <a:ext cx="2743200" cy="1143000"/>
            <a:chOff x="1344" y="1968"/>
            <a:chExt cx="1728" cy="720"/>
          </a:xfrm>
        </p:grpSpPr>
        <p:sp>
          <p:nvSpPr>
            <p:cNvPr id="58386" name="Freeform 55"/>
            <p:cNvSpPr/>
            <p:nvPr/>
          </p:nvSpPr>
          <p:spPr bwMode="auto">
            <a:xfrm>
              <a:off x="1344" y="1968"/>
              <a:ext cx="336" cy="720"/>
            </a:xfrm>
            <a:custGeom>
              <a:avLst/>
              <a:gdLst>
                <a:gd name="T0" fmla="*/ 0 w 440"/>
                <a:gd name="T1" fmla="*/ 22 h 832"/>
                <a:gd name="T2" fmla="*/ 20 w 440"/>
                <a:gd name="T3" fmla="*/ 22 h 832"/>
                <a:gd name="T4" fmla="*/ 18 w 440"/>
                <a:gd name="T5" fmla="*/ 147 h 832"/>
                <a:gd name="T6" fmla="*/ 0 w 440"/>
                <a:gd name="T7" fmla="*/ 147 h 8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0"/>
                <a:gd name="T13" fmla="*/ 0 h 832"/>
                <a:gd name="T14" fmla="*/ 440 w 440"/>
                <a:gd name="T15" fmla="*/ 832 h 8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0" h="832">
                  <a:moveTo>
                    <a:pt x="0" y="104"/>
                  </a:moveTo>
                  <a:cubicBezTo>
                    <a:pt x="164" y="52"/>
                    <a:pt x="328" y="0"/>
                    <a:pt x="384" y="104"/>
                  </a:cubicBezTo>
                  <a:cubicBezTo>
                    <a:pt x="440" y="208"/>
                    <a:pt x="400" y="624"/>
                    <a:pt x="336" y="728"/>
                  </a:cubicBezTo>
                  <a:cubicBezTo>
                    <a:pt x="272" y="832"/>
                    <a:pt x="56" y="728"/>
                    <a:pt x="0" y="728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8387" name="Freeform 56"/>
            <p:cNvSpPr/>
            <p:nvPr/>
          </p:nvSpPr>
          <p:spPr bwMode="auto">
            <a:xfrm>
              <a:off x="2688" y="1968"/>
              <a:ext cx="384" cy="720"/>
            </a:xfrm>
            <a:custGeom>
              <a:avLst/>
              <a:gdLst>
                <a:gd name="T0" fmla="*/ 384 w 384"/>
                <a:gd name="T1" fmla="*/ 26 h 816"/>
                <a:gd name="T2" fmla="*/ 48 w 384"/>
                <a:gd name="T3" fmla="*/ 26 h 816"/>
                <a:gd name="T4" fmla="*/ 96 w 384"/>
                <a:gd name="T5" fmla="*/ 183 h 816"/>
                <a:gd name="T6" fmla="*/ 384 w 384"/>
                <a:gd name="T7" fmla="*/ 16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816"/>
                <a:gd name="T14" fmla="*/ 384 w 384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816">
                  <a:moveTo>
                    <a:pt x="384" y="104"/>
                  </a:moveTo>
                  <a:cubicBezTo>
                    <a:pt x="240" y="52"/>
                    <a:pt x="96" y="0"/>
                    <a:pt x="48" y="104"/>
                  </a:cubicBezTo>
                  <a:cubicBezTo>
                    <a:pt x="0" y="208"/>
                    <a:pt x="40" y="640"/>
                    <a:pt x="96" y="728"/>
                  </a:cubicBezTo>
                  <a:cubicBezTo>
                    <a:pt x="152" y="816"/>
                    <a:pt x="268" y="724"/>
                    <a:pt x="384" y="632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autoUpdateAnimBg="0"/>
      <p:bldP spid="81949" grpId="0" autoUpdateAnimBg="0"/>
      <p:bldP spid="81961" grpId="0" animBg="1"/>
      <p:bldP spid="81962" grpId="0" animBg="1"/>
      <p:bldP spid="81963" grpId="0" animBg="1"/>
      <p:bldP spid="81964" grpId="0" animBg="1"/>
      <p:bldP spid="8196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09600" y="3886200"/>
            <a:ext cx="7620000" cy="1971675"/>
          </a:xfrm>
          <a:prstGeom prst="rect">
            <a:avLst/>
          </a:prstGeom>
          <a:noFill/>
          <a:ln w="28575">
            <a:noFill/>
            <a:prstDash val="sysDot"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  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由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电子电路实现逻辑运算时，它的输入和输出信号都是用电位（或称电平）的高低表示的。高电平和低电平都不是一个固定的数值，而是有一定的变化范围。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609600"/>
            <a:ext cx="6629400" cy="6096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pPr algn="l" eaLnBrk="1" hangingPunct="1"/>
            <a:r>
              <a:rPr lang="en-US" altLang="zh-CN" sz="4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20.5 </a:t>
            </a:r>
            <a:r>
              <a:rPr lang="zh-CN" altLang="en-US" sz="40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分立元件逻辑门电路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33400" y="1924050"/>
            <a:ext cx="7772400" cy="1031875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sz="2800" b="1">
                <a:solidFill>
                  <a:srgbClr val="000018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    </a:t>
            </a:r>
            <a:r>
              <a:rPr lang="zh-CN" altLang="en-US" sz="2800" b="1">
                <a:solidFill>
                  <a:srgbClr val="000018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门电路是用以实现逻辑关系的电子电路，与前面所讲过的基本逻辑关系相对应。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533400" y="2895600"/>
            <a:ext cx="7848600" cy="1031875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  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门电路主要有：与门、或门、非门、与非门、或非门、异或门等。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609600" y="1371600"/>
            <a:ext cx="4876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20.5.1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门电路的概念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感叹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感叹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感叹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4" grpId="0" autoUpdateAnimBg="0"/>
      <p:bldP spid="1536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 descr="20%"/>
          <p:cNvSpPr>
            <a:spLocks noChangeArrowheads="1"/>
          </p:cNvSpPr>
          <p:nvPr/>
        </p:nvSpPr>
        <p:spPr bwMode="auto">
          <a:xfrm>
            <a:off x="990600" y="531803"/>
            <a:ext cx="3276600" cy="5873770"/>
          </a:xfrm>
          <a:prstGeom prst="verticalScroll">
            <a:avLst>
              <a:gd name="adj" fmla="val 12500"/>
            </a:avLst>
          </a:prstGeom>
          <a:pattFill prst="pct20">
            <a:fgClr>
              <a:schemeClr val="accent1"/>
            </a:fgClr>
            <a:bgClr>
              <a:schemeClr val="bg1"/>
            </a:bgClr>
          </a:pattFill>
          <a:ln w="9525" cap="sq">
            <a:solidFill>
              <a:srgbClr val="006600"/>
            </a:solidFill>
            <a:rou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    </a:t>
            </a:r>
            <a:r>
              <a:rPr lang="zh-CN" altLang="en-US" sz="2800" b="1" dirty="0">
                <a:latin typeface="Times New Roman"/>
                <a:cs typeface="Times New Roman"/>
              </a:rPr>
              <a:t>电平的高低一般用</a:t>
            </a:r>
            <a:r>
              <a:rPr lang="zh-CN" alt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1”</a:t>
            </a:r>
            <a:r>
              <a:rPr lang="zh-CN" altLang="en-US" sz="2800" b="1" dirty="0">
                <a:latin typeface="Times New Roman"/>
                <a:cs typeface="Times New Roman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0”</a:t>
            </a:r>
            <a:r>
              <a:rPr lang="zh-CN" altLang="en-US" sz="2800" b="1" dirty="0">
                <a:latin typeface="Times New Roman"/>
                <a:cs typeface="Times New Roman"/>
              </a:rPr>
              <a:t>两种状态区别，若规定</a:t>
            </a:r>
            <a:r>
              <a:rPr lang="zh-CN" altLang="en-US" sz="2800" b="1" dirty="0">
                <a:solidFill>
                  <a:srgbClr val="CC0000"/>
                </a:solidFill>
                <a:latin typeface="Times New Roman"/>
                <a:cs typeface="Times New Roman"/>
              </a:rPr>
              <a:t>高电平为“</a:t>
            </a:r>
            <a:r>
              <a:rPr lang="en-US" altLang="zh-CN" sz="2800" b="1" dirty="0">
                <a:solidFill>
                  <a:srgbClr val="CC0000"/>
                </a:solidFill>
                <a:latin typeface="Times New Roman"/>
                <a:cs typeface="Times New Roman"/>
              </a:rPr>
              <a:t>1”</a:t>
            </a:r>
            <a:r>
              <a:rPr lang="zh-CN" altLang="en-US" sz="2800" b="1" dirty="0">
                <a:solidFill>
                  <a:srgbClr val="CC0000"/>
                </a:solidFill>
                <a:latin typeface="Times New Roman"/>
                <a:cs typeface="Times New Roman"/>
              </a:rPr>
              <a:t>，低电平为“</a:t>
            </a:r>
            <a:r>
              <a:rPr lang="en-US" altLang="zh-CN" sz="2800" b="1" dirty="0">
                <a:solidFill>
                  <a:srgbClr val="CC0000"/>
                </a:solidFill>
                <a:latin typeface="Times New Roman"/>
                <a:cs typeface="Times New Roman"/>
              </a:rPr>
              <a:t>0”</a:t>
            </a:r>
            <a:r>
              <a:rPr lang="zh-CN" altLang="en-US" sz="2800" b="1" dirty="0">
                <a:latin typeface="Times New Roman"/>
                <a:cs typeface="Times New Roman"/>
              </a:rPr>
              <a:t>则称为</a:t>
            </a:r>
            <a:r>
              <a:rPr lang="zh-CN" altLang="en-US" sz="2800" b="1" dirty="0">
                <a:solidFill>
                  <a:srgbClr val="CC0000"/>
                </a:solidFill>
                <a:latin typeface="Times New Roman"/>
                <a:cs typeface="Times New Roman"/>
              </a:rPr>
              <a:t>正逻辑</a:t>
            </a:r>
            <a:r>
              <a:rPr lang="zh-CN" altLang="en-US" sz="2800" b="1" dirty="0">
                <a:latin typeface="Times New Roman"/>
                <a:cs typeface="Times New Roman"/>
              </a:rPr>
              <a:t>。反之则称为</a:t>
            </a:r>
            <a:r>
              <a:rPr lang="zh-CN" altLang="en-US" sz="2800" b="1" dirty="0">
                <a:solidFill>
                  <a:srgbClr val="CC0000"/>
                </a:solidFill>
                <a:latin typeface="Times New Roman"/>
                <a:cs typeface="Times New Roman"/>
              </a:rPr>
              <a:t>负逻辑</a:t>
            </a:r>
            <a:r>
              <a:rPr lang="zh-CN" altLang="en-US" sz="2800" b="1" dirty="0">
                <a:latin typeface="Times New Roman"/>
                <a:cs typeface="Times New Roman"/>
              </a:rPr>
              <a:t>。若无特殊说明，均采用正逻辑。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924800" y="1828800"/>
            <a:ext cx="80645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3300"/>
                </a:solidFill>
                <a:ea typeface="楷体_GB2312" charset="0"/>
                <a:cs typeface="楷体_GB2312" charset="0"/>
              </a:rPr>
              <a:t>1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848600" y="4114800"/>
            <a:ext cx="8255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3300"/>
                </a:solidFill>
                <a:ea typeface="楷体_GB2312" charset="0"/>
                <a:cs typeface="楷体_GB2312" charset="0"/>
              </a:rPr>
              <a:t>0</a:t>
            </a:r>
            <a:endParaRPr lang="en-US" altLang="zh-CN" sz="3200" b="1">
              <a:solidFill>
                <a:srgbClr val="333300"/>
              </a:solidFill>
              <a:ea typeface="楷体_GB2312" charset="0"/>
              <a:cs typeface="楷体_GB2312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4267200" y="4449763"/>
            <a:ext cx="3352800" cy="519112"/>
            <a:chOff x="2928" y="3235"/>
            <a:chExt cx="2112" cy="327"/>
          </a:xfrm>
        </p:grpSpPr>
        <p:sp>
          <p:nvSpPr>
            <p:cNvPr id="70682" name="Text Box 6"/>
            <p:cNvSpPr txBox="1">
              <a:spLocks noChangeArrowheads="1"/>
            </p:cNvSpPr>
            <p:nvPr/>
          </p:nvSpPr>
          <p:spPr bwMode="auto">
            <a:xfrm>
              <a:off x="2928" y="3235"/>
              <a:ext cx="65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a typeface="楷体_GB2312" charset="0"/>
                  <a:cs typeface="楷体_GB2312" charset="0"/>
                </a:rPr>
                <a:t>0V</a:t>
              </a:r>
            </a:p>
          </p:txBody>
        </p:sp>
        <p:sp>
          <p:nvSpPr>
            <p:cNvPr id="70683" name="Line 7"/>
            <p:cNvSpPr>
              <a:spLocks noChangeShapeType="1"/>
            </p:cNvSpPr>
            <p:nvPr/>
          </p:nvSpPr>
          <p:spPr bwMode="auto">
            <a:xfrm>
              <a:off x="3360" y="3408"/>
              <a:ext cx="1680" cy="0"/>
            </a:xfrm>
            <a:prstGeom prst="line">
              <a:avLst/>
            </a:prstGeom>
            <a:noFill/>
            <a:ln w="38100" cap="sq">
              <a:solidFill>
                <a:srgbClr val="33CCFF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4953000" y="4038600"/>
            <a:ext cx="2667000" cy="682625"/>
            <a:chOff x="3360" y="2976"/>
            <a:chExt cx="1680" cy="430"/>
          </a:xfrm>
        </p:grpSpPr>
        <p:grpSp>
          <p:nvGrpSpPr>
            <p:cNvPr id="70677" name="Group 9"/>
            <p:cNvGrpSpPr/>
            <p:nvPr/>
          </p:nvGrpSpPr>
          <p:grpSpPr bwMode="auto">
            <a:xfrm>
              <a:off x="3377" y="2976"/>
              <a:ext cx="1663" cy="430"/>
              <a:chOff x="3816" y="2676"/>
              <a:chExt cx="1464" cy="336"/>
            </a:xfrm>
          </p:grpSpPr>
          <p:sp>
            <p:nvSpPr>
              <p:cNvPr id="70679" name="Line 10"/>
              <p:cNvSpPr>
                <a:spLocks noChangeShapeType="1"/>
              </p:cNvSpPr>
              <p:nvPr/>
            </p:nvSpPr>
            <p:spPr bwMode="auto">
              <a:xfrm>
                <a:off x="3816" y="3012"/>
                <a:ext cx="1464" cy="0"/>
              </a:xfrm>
              <a:prstGeom prst="line">
                <a:avLst/>
              </a:prstGeom>
              <a:noFill/>
              <a:ln w="38100">
                <a:solidFill>
                  <a:srgbClr val="2E2AE2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0680" name="Line 11"/>
              <p:cNvSpPr>
                <a:spLocks noChangeShapeType="1"/>
              </p:cNvSpPr>
              <p:nvPr/>
            </p:nvSpPr>
            <p:spPr bwMode="auto">
              <a:xfrm>
                <a:off x="3816" y="2676"/>
                <a:ext cx="1464" cy="0"/>
              </a:xfrm>
              <a:prstGeom prst="line">
                <a:avLst/>
              </a:prstGeom>
              <a:noFill/>
              <a:ln w="38100">
                <a:solidFill>
                  <a:srgbClr val="2E2AE2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0681" name="Rectangle 12" descr="宽上对角线"/>
              <p:cNvSpPr>
                <a:spLocks noChangeArrowheads="1"/>
              </p:cNvSpPr>
              <p:nvPr/>
            </p:nvSpPr>
            <p:spPr bwMode="auto">
              <a:xfrm>
                <a:off x="3816" y="2688"/>
                <a:ext cx="1452" cy="312"/>
              </a:xfrm>
              <a:prstGeom prst="rect">
                <a:avLst/>
              </a:prstGeom>
              <a:pattFill prst="wdUpDiag">
                <a:fgClr>
                  <a:srgbClr val="66FF66"/>
                </a:fgClr>
                <a:bgClr>
                  <a:srgbClr val="FFFFFF"/>
                </a:bgClr>
              </a:pattFill>
              <a:ln w="38100">
                <a:solidFill>
                  <a:srgbClr val="2E2AE2"/>
                </a:solidFill>
                <a:miter lim="800000"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sp>
          <p:nvSpPr>
            <p:cNvPr id="70678" name="Line 13"/>
            <p:cNvSpPr>
              <a:spLocks noChangeShapeType="1"/>
            </p:cNvSpPr>
            <p:nvPr/>
          </p:nvSpPr>
          <p:spPr bwMode="auto">
            <a:xfrm>
              <a:off x="3360" y="2976"/>
              <a:ext cx="1680" cy="0"/>
            </a:xfrm>
            <a:prstGeom prst="line">
              <a:avLst/>
            </a:prstGeom>
            <a:noFill/>
            <a:ln w="38100" cap="sq">
              <a:solidFill>
                <a:srgbClr val="2E2AE2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5" name="Group 14"/>
          <p:cNvGrpSpPr/>
          <p:nvPr/>
        </p:nvGrpSpPr>
        <p:grpSpPr bwMode="auto">
          <a:xfrm>
            <a:off x="4953000" y="1524000"/>
            <a:ext cx="2743200" cy="1219200"/>
            <a:chOff x="3360" y="912"/>
            <a:chExt cx="1728" cy="768"/>
          </a:xfrm>
        </p:grpSpPr>
        <p:grpSp>
          <p:nvGrpSpPr>
            <p:cNvPr id="70672" name="Group 15"/>
            <p:cNvGrpSpPr/>
            <p:nvPr/>
          </p:nvGrpSpPr>
          <p:grpSpPr bwMode="auto">
            <a:xfrm>
              <a:off x="3360" y="912"/>
              <a:ext cx="1728" cy="768"/>
              <a:chOff x="3816" y="1188"/>
              <a:chExt cx="1464" cy="348"/>
            </a:xfrm>
          </p:grpSpPr>
          <p:sp>
            <p:nvSpPr>
              <p:cNvPr id="70674" name="Line 16"/>
              <p:cNvSpPr>
                <a:spLocks noChangeShapeType="1"/>
              </p:cNvSpPr>
              <p:nvPr/>
            </p:nvSpPr>
            <p:spPr bwMode="auto">
              <a:xfrm>
                <a:off x="3816" y="1188"/>
                <a:ext cx="1464" cy="0"/>
              </a:xfrm>
              <a:prstGeom prst="line">
                <a:avLst/>
              </a:prstGeom>
              <a:noFill/>
              <a:ln w="38100">
                <a:solidFill>
                  <a:srgbClr val="2E2AE2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0675" name="Line 17"/>
              <p:cNvSpPr>
                <a:spLocks noChangeShapeType="1"/>
              </p:cNvSpPr>
              <p:nvPr/>
            </p:nvSpPr>
            <p:spPr bwMode="auto">
              <a:xfrm>
                <a:off x="3816" y="1536"/>
                <a:ext cx="1464" cy="0"/>
              </a:xfrm>
              <a:prstGeom prst="line">
                <a:avLst/>
              </a:prstGeom>
              <a:noFill/>
              <a:ln w="38100">
                <a:solidFill>
                  <a:srgbClr val="2E2AE2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0676" name="Rectangle 18" descr="宽上对角线"/>
              <p:cNvSpPr>
                <a:spLocks noChangeArrowheads="1"/>
              </p:cNvSpPr>
              <p:nvPr/>
            </p:nvSpPr>
            <p:spPr bwMode="auto">
              <a:xfrm>
                <a:off x="3828" y="1212"/>
                <a:ext cx="1440" cy="312"/>
              </a:xfrm>
              <a:prstGeom prst="rect">
                <a:avLst/>
              </a:prstGeom>
              <a:pattFill prst="wdUpDiag">
                <a:fgClr>
                  <a:srgbClr val="66FF66"/>
                </a:fgClr>
                <a:bgClr>
                  <a:srgbClr val="FFFFFF"/>
                </a:bgClr>
              </a:pattFill>
              <a:ln w="38100">
                <a:solidFill>
                  <a:srgbClr val="2E2AE2"/>
                </a:solidFill>
                <a:miter lim="800000"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sp>
          <p:nvSpPr>
            <p:cNvPr id="70673" name="Line 19"/>
            <p:cNvSpPr>
              <a:spLocks noChangeShapeType="1"/>
            </p:cNvSpPr>
            <p:nvPr/>
          </p:nvSpPr>
          <p:spPr bwMode="auto">
            <a:xfrm>
              <a:off x="3360" y="1680"/>
              <a:ext cx="1728" cy="0"/>
            </a:xfrm>
            <a:prstGeom prst="line">
              <a:avLst/>
            </a:prstGeom>
            <a:noFill/>
            <a:ln w="38100" cap="sq">
              <a:solidFill>
                <a:srgbClr val="2E2AE2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7" name="Group 20"/>
          <p:cNvGrpSpPr/>
          <p:nvPr/>
        </p:nvGrpSpPr>
        <p:grpSpPr bwMode="auto">
          <a:xfrm>
            <a:off x="4286250" y="1214438"/>
            <a:ext cx="3352800" cy="519112"/>
            <a:chOff x="2962" y="1801"/>
            <a:chExt cx="2112" cy="327"/>
          </a:xfrm>
        </p:grpSpPr>
        <p:sp>
          <p:nvSpPr>
            <p:cNvPr id="70670" name="Text Box 21"/>
            <p:cNvSpPr txBox="1">
              <a:spLocks noChangeArrowheads="1"/>
            </p:cNvSpPr>
            <p:nvPr/>
          </p:nvSpPr>
          <p:spPr bwMode="auto">
            <a:xfrm>
              <a:off x="2962" y="1801"/>
              <a:ext cx="1012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ea typeface="楷体_GB2312" charset="0"/>
                  <a:cs typeface="楷体_GB2312" charset="0"/>
                </a:rPr>
                <a:t>U</a:t>
              </a:r>
              <a:r>
                <a:rPr lang="en-US" altLang="zh-CN" b="1" baseline="-25000">
                  <a:solidFill>
                    <a:srgbClr val="FF3300"/>
                  </a:solidFill>
                  <a:ea typeface="楷体_GB2312" charset="0"/>
                  <a:cs typeface="楷体_GB2312" charset="0"/>
                </a:rPr>
                <a:t>CC</a:t>
              </a:r>
              <a:endParaRPr lang="en-US" altLang="zh-CN" b="1">
                <a:solidFill>
                  <a:srgbClr val="FF3300"/>
                </a:solidFill>
                <a:ea typeface="楷体_GB2312" charset="0"/>
                <a:cs typeface="楷体_GB2312" charset="0"/>
              </a:endParaRPr>
            </a:p>
          </p:txBody>
        </p:sp>
        <p:sp>
          <p:nvSpPr>
            <p:cNvPr id="70671" name="Line 22"/>
            <p:cNvSpPr>
              <a:spLocks noChangeShapeType="1"/>
            </p:cNvSpPr>
            <p:nvPr/>
          </p:nvSpPr>
          <p:spPr bwMode="auto">
            <a:xfrm>
              <a:off x="3394" y="2022"/>
              <a:ext cx="1680" cy="0"/>
            </a:xfrm>
            <a:prstGeom prst="line">
              <a:avLst/>
            </a:prstGeom>
            <a:noFill/>
            <a:ln w="38100" cap="sq">
              <a:solidFill>
                <a:srgbClr val="339933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16407" name="AutoShape 23"/>
          <p:cNvSpPr/>
          <p:nvPr/>
        </p:nvSpPr>
        <p:spPr bwMode="auto">
          <a:xfrm>
            <a:off x="7696200" y="40386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38100" cap="sq">
            <a:solidFill>
              <a:srgbClr val="2E2AE2"/>
            </a:solidFill>
            <a:rou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6408" name="AutoShape 24"/>
          <p:cNvSpPr/>
          <p:nvPr/>
        </p:nvSpPr>
        <p:spPr bwMode="auto">
          <a:xfrm>
            <a:off x="7696200" y="16002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38100" cap="sq">
            <a:solidFill>
              <a:srgbClr val="2E2AE2"/>
            </a:solidFill>
            <a:rou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6409" name="AutoShape 25"/>
          <p:cNvSpPr>
            <a:spLocks noChangeArrowheads="1"/>
          </p:cNvSpPr>
          <p:nvPr/>
        </p:nvSpPr>
        <p:spPr bwMode="auto">
          <a:xfrm>
            <a:off x="6396038" y="642938"/>
            <a:ext cx="1384300" cy="592137"/>
          </a:xfrm>
          <a:prstGeom prst="wedgeRoundRectCallout">
            <a:avLst>
              <a:gd name="adj1" fmla="val -43718"/>
              <a:gd name="adj2" fmla="val 148074"/>
              <a:gd name="adj3" fmla="val 16667"/>
            </a:avLst>
          </a:prstGeom>
          <a:solidFill>
            <a:srgbClr val="FFFFCC"/>
          </a:solidFill>
          <a:ln w="38100" cap="sq">
            <a:solidFill>
              <a:srgbClr val="FF0000"/>
            </a:solidFill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2E2AE2"/>
                </a:solidFill>
                <a:latin typeface="Times New Roman" panose="02020603050405020304" charset="0"/>
              </a:rPr>
              <a:t>高电平</a:t>
            </a:r>
          </a:p>
        </p:txBody>
      </p:sp>
      <p:sp>
        <p:nvSpPr>
          <p:cNvPr id="16410" name="AutoShape 26"/>
          <p:cNvSpPr>
            <a:spLocks noChangeArrowheads="1"/>
          </p:cNvSpPr>
          <p:nvPr/>
        </p:nvSpPr>
        <p:spPr bwMode="auto">
          <a:xfrm>
            <a:off x="6022975" y="2928938"/>
            <a:ext cx="1384300" cy="592137"/>
          </a:xfrm>
          <a:prstGeom prst="wedgeRoundRectCallout">
            <a:avLst>
              <a:gd name="adj1" fmla="val -43718"/>
              <a:gd name="adj2" fmla="val 148074"/>
              <a:gd name="adj3" fmla="val 16667"/>
            </a:avLst>
          </a:prstGeom>
          <a:solidFill>
            <a:srgbClr val="FFFFCC"/>
          </a:solidFill>
          <a:ln w="38100" cap="sq">
            <a:solidFill>
              <a:srgbClr val="FF0000"/>
            </a:solidFill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2E2AE2"/>
                </a:solidFill>
                <a:latin typeface="Times New Roman" panose="02020603050405020304" charset="0"/>
              </a:rPr>
              <a:t>低电平</a:t>
            </a:r>
          </a:p>
        </p:txBody>
      </p:sp>
      <p:pic>
        <p:nvPicPr>
          <p:cNvPr id="70669" name="Picture 27" descr="BD0929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181600"/>
            <a:ext cx="1447800" cy="903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 autoUpdateAnimBg="0"/>
      <p:bldP spid="16387" grpId="0" autoUpdateAnimBg="0"/>
      <p:bldP spid="16388" grpId="0" autoUpdateAnimBg="0"/>
      <p:bldP spid="16407" grpId="0" bldLvl="0" animBg="1"/>
      <p:bldP spid="16408" grpId="0" bldLvl="0" animBg="1"/>
      <p:bldP spid="16409" grpId="0" bldLvl="0" animBg="1" autoUpdateAnimBg="0"/>
      <p:bldP spid="16410" grpId="0" bldLvl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5800" y="533400"/>
            <a:ext cx="5029200" cy="5334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pPr algn="l" eaLnBrk="1" hangingPunct="1"/>
            <a:r>
              <a:rPr lang="en-US" altLang="zh-CN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20.5.2  </a:t>
            </a: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二极管“与” 门电路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13430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1.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电路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85800" y="4510088"/>
            <a:ext cx="19685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2.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工作原理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09600" y="5715000"/>
            <a:ext cx="8102600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18"/>
                </a:solidFill>
              </a:rPr>
              <a:t>输入</a:t>
            </a:r>
            <a:r>
              <a:rPr lang="en-US" altLang="zh-CN" sz="2800" b="1" i="1">
                <a:solidFill>
                  <a:srgbClr val="000018"/>
                </a:solidFill>
              </a:rPr>
              <a:t>A</a:t>
            </a:r>
            <a:r>
              <a:rPr lang="zh-CN" altLang="en-US" sz="2800" b="1">
                <a:solidFill>
                  <a:srgbClr val="000018"/>
                </a:solidFill>
              </a:rPr>
              <a:t>、</a:t>
            </a:r>
            <a:r>
              <a:rPr lang="en-US" altLang="zh-CN" sz="2800" b="1" i="1">
                <a:solidFill>
                  <a:srgbClr val="000018"/>
                </a:solidFill>
              </a:rPr>
              <a:t>B</a:t>
            </a:r>
            <a:r>
              <a:rPr lang="zh-CN" altLang="en-US" sz="2800" b="1" i="1">
                <a:solidFill>
                  <a:srgbClr val="000018"/>
                </a:solidFill>
              </a:rPr>
              <a:t>、</a:t>
            </a:r>
            <a:r>
              <a:rPr lang="en-US" altLang="zh-CN" sz="2800" b="1" i="1">
                <a:solidFill>
                  <a:srgbClr val="000018"/>
                </a:solidFill>
              </a:rPr>
              <a:t>C</a:t>
            </a:r>
            <a:r>
              <a:rPr lang="zh-CN" altLang="en-US" sz="2800" b="1">
                <a:solidFill>
                  <a:srgbClr val="CC0000"/>
                </a:solidFill>
              </a:rPr>
              <a:t>全为高电平“</a:t>
            </a:r>
            <a:r>
              <a:rPr lang="en-US" altLang="zh-CN" sz="2800" b="1">
                <a:solidFill>
                  <a:srgbClr val="CC0000"/>
                </a:solidFill>
              </a:rPr>
              <a:t>1”</a:t>
            </a:r>
            <a:r>
              <a:rPr lang="zh-CN" altLang="en-US" sz="2800" b="1">
                <a:solidFill>
                  <a:srgbClr val="CC0000"/>
                </a:solidFill>
              </a:rPr>
              <a:t>，</a:t>
            </a:r>
            <a:r>
              <a:rPr lang="zh-CN" altLang="en-US" sz="2800" b="1">
                <a:solidFill>
                  <a:srgbClr val="000018"/>
                </a:solidFill>
              </a:rPr>
              <a:t>输出 </a:t>
            </a:r>
            <a:r>
              <a:rPr lang="en-US" altLang="zh-CN" sz="2800" b="1" i="1">
                <a:solidFill>
                  <a:srgbClr val="CC0000"/>
                </a:solidFill>
              </a:rPr>
              <a:t>Y </a:t>
            </a:r>
            <a:r>
              <a:rPr lang="zh-CN" altLang="en-US" sz="2800" b="1">
                <a:solidFill>
                  <a:srgbClr val="CC0000"/>
                </a:solidFill>
              </a:rPr>
              <a:t>为“</a:t>
            </a:r>
            <a:r>
              <a:rPr lang="en-US" altLang="zh-CN" sz="2800" b="1">
                <a:solidFill>
                  <a:srgbClr val="CC0000"/>
                </a:solidFill>
              </a:rPr>
              <a:t>1”</a:t>
            </a:r>
            <a:r>
              <a:rPr lang="zh-CN" altLang="en-US" sz="2800" b="1">
                <a:solidFill>
                  <a:srgbClr val="CC0000"/>
                </a:solidFill>
              </a:rPr>
              <a:t>。</a:t>
            </a:r>
            <a:endParaRPr lang="zh-CN" altLang="en-US" sz="2800" b="1">
              <a:solidFill>
                <a:srgbClr val="000018"/>
              </a:solidFill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09600" y="5181600"/>
            <a:ext cx="7385050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18"/>
                </a:solidFill>
                <a:latin typeface="Times New Roman" panose="02020603050405020304" charset="0"/>
              </a:rPr>
              <a:t>输入</a:t>
            </a:r>
            <a:r>
              <a:rPr lang="en-US" altLang="zh-CN" sz="2800" b="1" i="1">
                <a:solidFill>
                  <a:srgbClr val="000018"/>
                </a:solidFill>
                <a:latin typeface="Times New Roman" panose="02020603050405020304" charset="0"/>
              </a:rPr>
              <a:t>A</a:t>
            </a:r>
            <a:r>
              <a:rPr lang="zh-CN" altLang="en-US" sz="2800" b="1">
                <a:solidFill>
                  <a:srgbClr val="000018"/>
                </a:solidFill>
                <a:latin typeface="Times New Roman" panose="02020603050405020304" charset="0"/>
              </a:rPr>
              <a:t>、</a:t>
            </a:r>
            <a:r>
              <a:rPr lang="en-US" altLang="zh-CN" sz="2800" b="1" i="1">
                <a:solidFill>
                  <a:srgbClr val="000018"/>
                </a:solidFill>
                <a:latin typeface="Times New Roman" panose="02020603050405020304" charset="0"/>
              </a:rPr>
              <a:t>B</a:t>
            </a:r>
            <a:r>
              <a:rPr lang="zh-CN" altLang="en-US" sz="2800" b="1" i="1">
                <a:solidFill>
                  <a:srgbClr val="000018"/>
                </a:solidFill>
                <a:latin typeface="Times New Roman" panose="02020603050405020304" charset="0"/>
              </a:rPr>
              <a:t>、</a:t>
            </a:r>
            <a:r>
              <a:rPr lang="en-US" altLang="zh-CN" sz="2800" b="1" i="1">
                <a:solidFill>
                  <a:srgbClr val="000018"/>
                </a:solidFill>
                <a:latin typeface="Times New Roman" panose="02020603050405020304" charset="0"/>
              </a:rPr>
              <a:t>C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charset="0"/>
              </a:rPr>
              <a:t>不全为“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charset="0"/>
              </a:rPr>
              <a:t>1”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charset="0"/>
              </a:rPr>
              <a:t>，</a:t>
            </a:r>
            <a:r>
              <a:rPr lang="zh-CN" altLang="en-US" sz="2800" b="1">
                <a:solidFill>
                  <a:srgbClr val="000018"/>
                </a:solidFill>
                <a:latin typeface="Times New Roman" panose="02020603050405020304" charset="0"/>
              </a:rPr>
              <a:t>输出 </a:t>
            </a:r>
            <a:r>
              <a:rPr lang="en-US" altLang="zh-CN" sz="2800" b="1" i="1">
                <a:solidFill>
                  <a:srgbClr val="CC0000"/>
                </a:solidFill>
                <a:latin typeface="Times New Roman" panose="02020603050405020304" charset="0"/>
              </a:rPr>
              <a:t>Y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charset="0"/>
              </a:rPr>
              <a:t>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charset="0"/>
              </a:rPr>
              <a:t>为“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charset="0"/>
              </a:rPr>
              <a:t>0”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charset="0"/>
              </a:rPr>
              <a:t>。</a:t>
            </a:r>
            <a:endParaRPr lang="zh-CN" altLang="en-US" sz="2800" b="1">
              <a:solidFill>
                <a:srgbClr val="000018"/>
              </a:solidFill>
              <a:latin typeface="Times New Roman" panose="02020603050405020304" charset="0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143000" y="2590800"/>
            <a:ext cx="609600" cy="1752600"/>
            <a:chOff x="528" y="1632"/>
            <a:chExt cx="384" cy="1104"/>
          </a:xfrm>
        </p:grpSpPr>
        <p:sp>
          <p:nvSpPr>
            <p:cNvPr id="71823" name="Text Box 8"/>
            <p:cNvSpPr txBox="1">
              <a:spLocks noChangeArrowheads="1"/>
            </p:cNvSpPr>
            <p:nvPr/>
          </p:nvSpPr>
          <p:spPr bwMode="auto">
            <a:xfrm>
              <a:off x="528" y="2064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0V</a:t>
              </a:r>
            </a:p>
          </p:txBody>
        </p:sp>
        <p:sp>
          <p:nvSpPr>
            <p:cNvPr id="71824" name="Text Box 9"/>
            <p:cNvSpPr txBox="1">
              <a:spLocks noChangeArrowheads="1"/>
            </p:cNvSpPr>
            <p:nvPr/>
          </p:nvSpPr>
          <p:spPr bwMode="auto">
            <a:xfrm>
              <a:off x="528" y="1632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0V</a:t>
              </a:r>
            </a:p>
          </p:txBody>
        </p:sp>
        <p:sp>
          <p:nvSpPr>
            <p:cNvPr id="71825" name="Text Box 10"/>
            <p:cNvSpPr txBox="1">
              <a:spLocks noChangeArrowheads="1"/>
            </p:cNvSpPr>
            <p:nvPr/>
          </p:nvSpPr>
          <p:spPr bwMode="auto">
            <a:xfrm>
              <a:off x="528" y="244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0V</a:t>
              </a:r>
            </a:p>
          </p:txBody>
        </p:sp>
      </p:grpSp>
      <p:grpSp>
        <p:nvGrpSpPr>
          <p:cNvPr id="3" name="Group 11"/>
          <p:cNvGrpSpPr/>
          <p:nvPr/>
        </p:nvGrpSpPr>
        <p:grpSpPr bwMode="auto">
          <a:xfrm>
            <a:off x="2209800" y="1905000"/>
            <a:ext cx="1066800" cy="2286000"/>
            <a:chOff x="1248" y="1152"/>
            <a:chExt cx="672" cy="1440"/>
          </a:xfrm>
        </p:grpSpPr>
        <p:sp>
          <p:nvSpPr>
            <p:cNvPr id="71819" name="Line 12"/>
            <p:cNvSpPr>
              <a:spLocks noChangeShapeType="1"/>
            </p:cNvSpPr>
            <p:nvPr/>
          </p:nvSpPr>
          <p:spPr bwMode="auto">
            <a:xfrm>
              <a:off x="1920" y="1152"/>
              <a:ext cx="0" cy="14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820" name="Line 13"/>
            <p:cNvSpPr>
              <a:spLocks noChangeShapeType="1"/>
            </p:cNvSpPr>
            <p:nvPr/>
          </p:nvSpPr>
          <p:spPr bwMode="auto">
            <a:xfrm flipH="1">
              <a:off x="1248" y="1776"/>
              <a:ext cx="6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821" name="Line 14"/>
            <p:cNvSpPr>
              <a:spLocks noChangeShapeType="1"/>
            </p:cNvSpPr>
            <p:nvPr/>
          </p:nvSpPr>
          <p:spPr bwMode="auto">
            <a:xfrm flipH="1">
              <a:off x="1248" y="2160"/>
              <a:ext cx="6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822" name="Line 15"/>
            <p:cNvSpPr>
              <a:spLocks noChangeShapeType="1"/>
            </p:cNvSpPr>
            <p:nvPr/>
          </p:nvSpPr>
          <p:spPr bwMode="auto">
            <a:xfrm flipH="1">
              <a:off x="1248" y="2592"/>
              <a:ext cx="6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1143000" y="2514600"/>
            <a:ext cx="609600" cy="1828800"/>
            <a:chOff x="576" y="1584"/>
            <a:chExt cx="384" cy="1152"/>
          </a:xfrm>
        </p:grpSpPr>
        <p:graphicFrame>
          <p:nvGraphicFramePr>
            <p:cNvPr id="71814" name="Object 17"/>
            <p:cNvGraphicFramePr>
              <a:graphicFrameLocks noChangeAspect="1"/>
            </p:cNvGraphicFramePr>
            <p:nvPr/>
          </p:nvGraphicFramePr>
          <p:xfrm>
            <a:off x="576" y="1584"/>
            <a:ext cx="288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00" name="BMP 图象" r:id="rId4" imgW="314325" imgH="1000125" progId="Paint.Picture">
                    <p:embed/>
                  </p:oleObj>
                </mc:Choice>
                <mc:Fallback>
                  <p:oleObj name="BMP 图象" r:id="rId4" imgW="314325" imgH="1000125" progId="Paint.Picture">
                    <p:embed/>
                    <p:pic>
                      <p:nvPicPr>
                        <p:cNvPr id="0" name="图片 593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584"/>
                          <a:ext cx="288" cy="1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815" name="Group 18"/>
            <p:cNvGrpSpPr/>
            <p:nvPr/>
          </p:nvGrpSpPr>
          <p:grpSpPr bwMode="auto">
            <a:xfrm>
              <a:off x="576" y="1632"/>
              <a:ext cx="384" cy="1104"/>
              <a:chOff x="528" y="1632"/>
              <a:chExt cx="384" cy="1104"/>
            </a:xfrm>
          </p:grpSpPr>
          <p:sp>
            <p:nvSpPr>
              <p:cNvPr id="71816" name="Text Box 19"/>
              <p:cNvSpPr txBox="1">
                <a:spLocks noChangeArrowheads="1"/>
              </p:cNvSpPr>
              <p:nvPr/>
            </p:nvSpPr>
            <p:spPr bwMode="auto">
              <a:xfrm>
                <a:off x="528" y="2064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0V</a:t>
                </a:r>
              </a:p>
            </p:txBody>
          </p:sp>
          <p:sp>
            <p:nvSpPr>
              <p:cNvPr id="71817" name="Text Box 20"/>
              <p:cNvSpPr txBox="1">
                <a:spLocks noChangeArrowheads="1"/>
              </p:cNvSpPr>
              <p:nvPr/>
            </p:nvSpPr>
            <p:spPr bwMode="auto">
              <a:xfrm>
                <a:off x="528" y="1632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0V</a:t>
                </a:r>
              </a:p>
            </p:txBody>
          </p:sp>
          <p:sp>
            <p:nvSpPr>
              <p:cNvPr id="71818" name="Text Box 21"/>
              <p:cNvSpPr txBox="1">
                <a:spLocks noChangeArrowheads="1"/>
              </p:cNvSpPr>
              <p:nvPr/>
            </p:nvSpPr>
            <p:spPr bwMode="auto">
              <a:xfrm>
                <a:off x="528" y="2448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3V</a:t>
                </a:r>
              </a:p>
            </p:txBody>
          </p:sp>
        </p:grpSp>
      </p:grpSp>
      <p:grpSp>
        <p:nvGrpSpPr>
          <p:cNvPr id="6" name="Group 22"/>
          <p:cNvGrpSpPr/>
          <p:nvPr/>
        </p:nvGrpSpPr>
        <p:grpSpPr bwMode="auto">
          <a:xfrm>
            <a:off x="1600200" y="1447800"/>
            <a:ext cx="2947988" cy="2895600"/>
            <a:chOff x="864" y="912"/>
            <a:chExt cx="1857" cy="1824"/>
          </a:xfrm>
        </p:grpSpPr>
        <p:sp>
          <p:nvSpPr>
            <p:cNvPr id="71774" name="Line 23"/>
            <p:cNvSpPr>
              <a:spLocks noChangeShapeType="1"/>
            </p:cNvSpPr>
            <p:nvPr/>
          </p:nvSpPr>
          <p:spPr bwMode="auto">
            <a:xfrm>
              <a:off x="1941" y="1168"/>
              <a:ext cx="0" cy="157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75" name="Line 24"/>
            <p:cNvSpPr>
              <a:spLocks noChangeShapeType="1"/>
            </p:cNvSpPr>
            <p:nvPr/>
          </p:nvSpPr>
          <p:spPr bwMode="auto">
            <a:xfrm>
              <a:off x="1946" y="1639"/>
              <a:ext cx="0" cy="982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76" name="Text Box 25"/>
            <p:cNvSpPr txBox="1">
              <a:spLocks noChangeArrowheads="1"/>
            </p:cNvSpPr>
            <p:nvPr/>
          </p:nvSpPr>
          <p:spPr bwMode="auto">
            <a:xfrm>
              <a:off x="1920" y="912"/>
              <a:ext cx="801" cy="42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CN" b="1">
                  <a:solidFill>
                    <a:srgbClr val="FF3300"/>
                  </a:solidFill>
                </a:rPr>
                <a:t>+</a:t>
              </a:r>
              <a:r>
                <a:rPr lang="en-US" altLang="zh-CN" b="1" i="1">
                  <a:solidFill>
                    <a:srgbClr val="FF3300"/>
                  </a:solidFill>
                </a:rPr>
                <a:t>U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zh-CN" b="1">
                  <a:solidFill>
                    <a:srgbClr val="FF3300"/>
                  </a:solidFill>
                </a:rPr>
                <a:t> 12V</a:t>
              </a:r>
              <a:endParaRPr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71777" name="Text Box 26"/>
            <p:cNvSpPr txBox="1">
              <a:spLocks noChangeArrowheads="1"/>
            </p:cNvSpPr>
            <p:nvPr/>
          </p:nvSpPr>
          <p:spPr bwMode="auto">
            <a:xfrm>
              <a:off x="2023" y="1296"/>
              <a:ext cx="320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18"/>
                  </a:solidFill>
                </a:rPr>
                <a:t>R</a:t>
              </a:r>
              <a:endParaRPr lang="en-US" altLang="zh-CN" sz="3200" b="1">
                <a:solidFill>
                  <a:srgbClr val="000018"/>
                </a:solidFill>
              </a:endParaRPr>
            </a:p>
          </p:txBody>
        </p:sp>
        <p:sp>
          <p:nvSpPr>
            <p:cNvPr id="71778" name="Text Box 27"/>
            <p:cNvSpPr txBox="1">
              <a:spLocks noChangeArrowheads="1"/>
            </p:cNvSpPr>
            <p:nvPr/>
          </p:nvSpPr>
          <p:spPr bwMode="auto">
            <a:xfrm>
              <a:off x="1392" y="1488"/>
              <a:ext cx="384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</a:rPr>
                <a:t>D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A</a:t>
              </a:r>
              <a:endParaRPr lang="en-US" altLang="zh-CN" sz="3200" b="1">
                <a:solidFill>
                  <a:srgbClr val="FF3300"/>
                </a:solidFill>
              </a:endParaRPr>
            </a:p>
          </p:txBody>
        </p:sp>
        <p:sp>
          <p:nvSpPr>
            <p:cNvPr id="71779" name="Rectangle 28"/>
            <p:cNvSpPr>
              <a:spLocks noChangeArrowheads="1"/>
            </p:cNvSpPr>
            <p:nvPr/>
          </p:nvSpPr>
          <p:spPr bwMode="auto">
            <a:xfrm>
              <a:off x="1392" y="2304"/>
              <a:ext cx="384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charset="0"/>
                </a:rPr>
                <a:t>D</a:t>
              </a:r>
              <a:r>
                <a:rPr lang="en-US" altLang="zh-CN" sz="2000" b="1" baseline="-25000">
                  <a:solidFill>
                    <a:srgbClr val="FF3300"/>
                  </a:solidFill>
                  <a:latin typeface="Times New Roman" panose="02020603050405020304" charset="0"/>
                </a:rPr>
                <a:t>C</a:t>
              </a:r>
              <a:endParaRPr lang="en-US" altLang="zh-CN" sz="2000" b="1">
                <a:solidFill>
                  <a:srgbClr val="FF33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71780" name="Text Box 29"/>
            <p:cNvSpPr txBox="1">
              <a:spLocks noChangeArrowheads="1"/>
            </p:cNvSpPr>
            <p:nvPr/>
          </p:nvSpPr>
          <p:spPr bwMode="auto">
            <a:xfrm>
              <a:off x="912" y="1632"/>
              <a:ext cx="33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A</a:t>
              </a:r>
              <a:endParaRPr lang="en-US" altLang="zh-CN" sz="3200" b="1" i="1">
                <a:solidFill>
                  <a:srgbClr val="FF3300"/>
                </a:solidFill>
              </a:endParaRPr>
            </a:p>
          </p:txBody>
        </p:sp>
        <p:sp>
          <p:nvSpPr>
            <p:cNvPr id="71781" name="Text Box 30"/>
            <p:cNvSpPr txBox="1">
              <a:spLocks noChangeArrowheads="1"/>
            </p:cNvSpPr>
            <p:nvPr/>
          </p:nvSpPr>
          <p:spPr bwMode="auto">
            <a:xfrm>
              <a:off x="864" y="2064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B</a:t>
              </a:r>
              <a:endParaRPr lang="en-US" altLang="zh-CN" sz="3200" b="1" i="1">
                <a:solidFill>
                  <a:srgbClr val="FF3300"/>
                </a:solidFill>
              </a:endParaRPr>
            </a:p>
          </p:txBody>
        </p:sp>
        <p:sp>
          <p:nvSpPr>
            <p:cNvPr id="71782" name="Rectangle 31"/>
            <p:cNvSpPr>
              <a:spLocks noChangeArrowheads="1"/>
            </p:cNvSpPr>
            <p:nvPr/>
          </p:nvSpPr>
          <p:spPr bwMode="auto">
            <a:xfrm>
              <a:off x="1888" y="1325"/>
              <a:ext cx="106" cy="314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83" name="Rectangle 32"/>
            <p:cNvSpPr>
              <a:spLocks noChangeArrowheads="1"/>
            </p:cNvSpPr>
            <p:nvPr/>
          </p:nvSpPr>
          <p:spPr bwMode="auto">
            <a:xfrm>
              <a:off x="2256" y="1632"/>
              <a:ext cx="28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b="1" i="1">
                  <a:solidFill>
                    <a:srgbClr val="FF3300"/>
                  </a:solidFill>
                  <a:latin typeface="Times New Roman" panose="02020603050405020304" charset="0"/>
                </a:rPr>
                <a:t>Y</a:t>
              </a:r>
            </a:p>
          </p:txBody>
        </p:sp>
        <p:sp>
          <p:nvSpPr>
            <p:cNvPr id="71784" name="Oval 33"/>
            <p:cNvSpPr>
              <a:spLocks noChangeArrowheads="1"/>
            </p:cNvSpPr>
            <p:nvPr/>
          </p:nvSpPr>
          <p:spPr bwMode="auto">
            <a:xfrm>
              <a:off x="1942" y="1797"/>
              <a:ext cx="32" cy="3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85" name="Line 34"/>
            <p:cNvSpPr>
              <a:spLocks noChangeShapeType="1"/>
            </p:cNvSpPr>
            <p:nvPr/>
          </p:nvSpPr>
          <p:spPr bwMode="auto">
            <a:xfrm>
              <a:off x="1968" y="182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86" name="Oval 35"/>
            <p:cNvSpPr>
              <a:spLocks noChangeArrowheads="1"/>
            </p:cNvSpPr>
            <p:nvPr/>
          </p:nvSpPr>
          <p:spPr bwMode="auto">
            <a:xfrm>
              <a:off x="2244" y="1775"/>
              <a:ext cx="73" cy="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87" name="Oval 36"/>
            <p:cNvSpPr>
              <a:spLocks noChangeArrowheads="1"/>
            </p:cNvSpPr>
            <p:nvPr/>
          </p:nvSpPr>
          <p:spPr bwMode="auto">
            <a:xfrm>
              <a:off x="1899" y="1104"/>
              <a:ext cx="73" cy="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88" name="Text Box 37"/>
            <p:cNvSpPr txBox="1">
              <a:spLocks noChangeArrowheads="1"/>
            </p:cNvSpPr>
            <p:nvPr/>
          </p:nvSpPr>
          <p:spPr bwMode="auto">
            <a:xfrm>
              <a:off x="1344" y="1872"/>
              <a:ext cx="384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</a:rPr>
                <a:t>D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B</a:t>
              </a:r>
              <a:endParaRPr lang="en-US" altLang="zh-CN" sz="3200" b="1">
                <a:solidFill>
                  <a:srgbClr val="FF3300"/>
                </a:solidFill>
              </a:endParaRPr>
            </a:p>
          </p:txBody>
        </p:sp>
        <p:sp>
          <p:nvSpPr>
            <p:cNvPr id="71789" name="Text Box 38"/>
            <p:cNvSpPr txBox="1">
              <a:spLocks noChangeArrowheads="1"/>
            </p:cNvSpPr>
            <p:nvPr/>
          </p:nvSpPr>
          <p:spPr bwMode="auto">
            <a:xfrm>
              <a:off x="864" y="244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C</a:t>
              </a:r>
              <a:endParaRPr lang="en-US" altLang="zh-CN" sz="3200" b="1" i="1">
                <a:solidFill>
                  <a:srgbClr val="FF3300"/>
                </a:solidFill>
              </a:endParaRPr>
            </a:p>
          </p:txBody>
        </p:sp>
        <p:grpSp>
          <p:nvGrpSpPr>
            <p:cNvPr id="71790" name="Group 39"/>
            <p:cNvGrpSpPr/>
            <p:nvPr/>
          </p:nvGrpSpPr>
          <p:grpSpPr bwMode="auto">
            <a:xfrm>
              <a:off x="1152" y="2507"/>
              <a:ext cx="813" cy="193"/>
              <a:chOff x="1152" y="2507"/>
              <a:chExt cx="813" cy="193"/>
            </a:xfrm>
          </p:grpSpPr>
          <p:sp>
            <p:nvSpPr>
              <p:cNvPr id="71807" name="Line 40"/>
              <p:cNvSpPr>
                <a:spLocks noChangeShapeType="1"/>
              </p:cNvSpPr>
              <p:nvPr/>
            </p:nvSpPr>
            <p:spPr bwMode="auto">
              <a:xfrm rot="-5391297">
                <a:off x="1592" y="2234"/>
                <a:ext cx="0" cy="747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1808" name="Oval 41"/>
              <p:cNvSpPr>
                <a:spLocks noChangeArrowheads="1"/>
              </p:cNvSpPr>
              <p:nvPr/>
            </p:nvSpPr>
            <p:spPr bwMode="auto">
              <a:xfrm>
                <a:off x="1152" y="2571"/>
                <a:ext cx="73" cy="7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grpSp>
            <p:nvGrpSpPr>
              <p:cNvPr id="71809" name="Group 42"/>
              <p:cNvGrpSpPr/>
              <p:nvPr/>
            </p:nvGrpSpPr>
            <p:grpSpPr bwMode="auto">
              <a:xfrm>
                <a:off x="1440" y="2507"/>
                <a:ext cx="193" cy="193"/>
                <a:chOff x="2111" y="2831"/>
                <a:chExt cx="193" cy="193"/>
              </a:xfrm>
            </p:grpSpPr>
            <p:sp>
              <p:nvSpPr>
                <p:cNvPr id="71810" name="Line 43"/>
                <p:cNvSpPr>
                  <a:spLocks noChangeShapeType="1"/>
                </p:cNvSpPr>
                <p:nvPr/>
              </p:nvSpPr>
              <p:spPr bwMode="auto">
                <a:xfrm rot="-5391297">
                  <a:off x="2015" y="2927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0018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1811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12" y="2832"/>
                  <a:ext cx="192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1812" name="Line 45"/>
                <p:cNvSpPr>
                  <a:spLocks noChangeShapeType="1"/>
                </p:cNvSpPr>
                <p:nvPr/>
              </p:nvSpPr>
              <p:spPr bwMode="auto">
                <a:xfrm>
                  <a:off x="2112" y="2928"/>
                  <a:ext cx="192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1813" name="Line 46"/>
                <p:cNvSpPr>
                  <a:spLocks noChangeShapeType="1"/>
                </p:cNvSpPr>
                <p:nvPr/>
              </p:nvSpPr>
              <p:spPr bwMode="auto">
                <a:xfrm>
                  <a:off x="2304" y="2832"/>
                  <a:ext cx="0" cy="1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</p:grpSp>
        <p:grpSp>
          <p:nvGrpSpPr>
            <p:cNvPr id="71791" name="Group 47"/>
            <p:cNvGrpSpPr/>
            <p:nvPr/>
          </p:nvGrpSpPr>
          <p:grpSpPr bwMode="auto">
            <a:xfrm>
              <a:off x="1152" y="2112"/>
              <a:ext cx="813" cy="193"/>
              <a:chOff x="1152" y="2507"/>
              <a:chExt cx="813" cy="193"/>
            </a:xfrm>
          </p:grpSpPr>
          <p:sp>
            <p:nvSpPr>
              <p:cNvPr id="71800" name="Line 48"/>
              <p:cNvSpPr>
                <a:spLocks noChangeShapeType="1"/>
              </p:cNvSpPr>
              <p:nvPr/>
            </p:nvSpPr>
            <p:spPr bwMode="auto">
              <a:xfrm rot="-5391297">
                <a:off x="1592" y="2234"/>
                <a:ext cx="0" cy="747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1801" name="Oval 49"/>
              <p:cNvSpPr>
                <a:spLocks noChangeArrowheads="1"/>
              </p:cNvSpPr>
              <p:nvPr/>
            </p:nvSpPr>
            <p:spPr bwMode="auto">
              <a:xfrm>
                <a:off x="1152" y="2571"/>
                <a:ext cx="73" cy="7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grpSp>
            <p:nvGrpSpPr>
              <p:cNvPr id="71802" name="Group 50"/>
              <p:cNvGrpSpPr/>
              <p:nvPr/>
            </p:nvGrpSpPr>
            <p:grpSpPr bwMode="auto">
              <a:xfrm>
                <a:off x="1440" y="2507"/>
                <a:ext cx="193" cy="193"/>
                <a:chOff x="2111" y="2831"/>
                <a:chExt cx="193" cy="193"/>
              </a:xfrm>
            </p:grpSpPr>
            <p:sp>
              <p:nvSpPr>
                <p:cNvPr id="71803" name="Line 51"/>
                <p:cNvSpPr>
                  <a:spLocks noChangeShapeType="1"/>
                </p:cNvSpPr>
                <p:nvPr/>
              </p:nvSpPr>
              <p:spPr bwMode="auto">
                <a:xfrm rot="-5391297">
                  <a:off x="2015" y="2927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0018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1804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2112" y="2832"/>
                  <a:ext cx="192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1805" name="Line 53"/>
                <p:cNvSpPr>
                  <a:spLocks noChangeShapeType="1"/>
                </p:cNvSpPr>
                <p:nvPr/>
              </p:nvSpPr>
              <p:spPr bwMode="auto">
                <a:xfrm>
                  <a:off x="2112" y="2928"/>
                  <a:ext cx="192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1806" name="Line 54"/>
                <p:cNvSpPr>
                  <a:spLocks noChangeShapeType="1"/>
                </p:cNvSpPr>
                <p:nvPr/>
              </p:nvSpPr>
              <p:spPr bwMode="auto">
                <a:xfrm>
                  <a:off x="2304" y="2832"/>
                  <a:ext cx="0" cy="1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</p:grpSp>
        <p:grpSp>
          <p:nvGrpSpPr>
            <p:cNvPr id="71792" name="Group 55"/>
            <p:cNvGrpSpPr/>
            <p:nvPr/>
          </p:nvGrpSpPr>
          <p:grpSpPr bwMode="auto">
            <a:xfrm>
              <a:off x="1152" y="1728"/>
              <a:ext cx="813" cy="193"/>
              <a:chOff x="1152" y="2507"/>
              <a:chExt cx="813" cy="193"/>
            </a:xfrm>
          </p:grpSpPr>
          <p:sp>
            <p:nvSpPr>
              <p:cNvPr id="71793" name="Line 56"/>
              <p:cNvSpPr>
                <a:spLocks noChangeShapeType="1"/>
              </p:cNvSpPr>
              <p:nvPr/>
            </p:nvSpPr>
            <p:spPr bwMode="auto">
              <a:xfrm rot="-5391297">
                <a:off x="1592" y="2234"/>
                <a:ext cx="0" cy="747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1794" name="Oval 57"/>
              <p:cNvSpPr>
                <a:spLocks noChangeArrowheads="1"/>
              </p:cNvSpPr>
              <p:nvPr/>
            </p:nvSpPr>
            <p:spPr bwMode="auto">
              <a:xfrm>
                <a:off x="1152" y="2571"/>
                <a:ext cx="73" cy="7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grpSp>
            <p:nvGrpSpPr>
              <p:cNvPr id="71795" name="Group 58"/>
              <p:cNvGrpSpPr/>
              <p:nvPr/>
            </p:nvGrpSpPr>
            <p:grpSpPr bwMode="auto">
              <a:xfrm>
                <a:off x="1440" y="2507"/>
                <a:ext cx="193" cy="193"/>
                <a:chOff x="2111" y="2831"/>
                <a:chExt cx="193" cy="193"/>
              </a:xfrm>
            </p:grpSpPr>
            <p:sp>
              <p:nvSpPr>
                <p:cNvPr id="71796" name="Line 59"/>
                <p:cNvSpPr>
                  <a:spLocks noChangeShapeType="1"/>
                </p:cNvSpPr>
                <p:nvPr/>
              </p:nvSpPr>
              <p:spPr bwMode="auto">
                <a:xfrm rot="-5391297">
                  <a:off x="2015" y="2927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0018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1797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112" y="2832"/>
                  <a:ext cx="192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1798" name="Line 61"/>
                <p:cNvSpPr>
                  <a:spLocks noChangeShapeType="1"/>
                </p:cNvSpPr>
                <p:nvPr/>
              </p:nvSpPr>
              <p:spPr bwMode="auto">
                <a:xfrm>
                  <a:off x="2112" y="2928"/>
                  <a:ext cx="192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1799" name="Line 62"/>
                <p:cNvSpPr>
                  <a:spLocks noChangeShapeType="1"/>
                </p:cNvSpPr>
                <p:nvPr/>
              </p:nvSpPr>
              <p:spPr bwMode="auto">
                <a:xfrm>
                  <a:off x="2304" y="2832"/>
                  <a:ext cx="0" cy="1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</p:grpSp>
      </p:grpSp>
      <p:grpSp>
        <p:nvGrpSpPr>
          <p:cNvPr id="13" name="Group 63"/>
          <p:cNvGrpSpPr/>
          <p:nvPr/>
        </p:nvGrpSpPr>
        <p:grpSpPr bwMode="auto">
          <a:xfrm>
            <a:off x="1143000" y="2514600"/>
            <a:ext cx="609600" cy="1828800"/>
            <a:chOff x="576" y="1584"/>
            <a:chExt cx="384" cy="1152"/>
          </a:xfrm>
        </p:grpSpPr>
        <p:graphicFrame>
          <p:nvGraphicFramePr>
            <p:cNvPr id="71769" name="Object 64"/>
            <p:cNvGraphicFramePr>
              <a:graphicFrameLocks noChangeAspect="1"/>
            </p:cNvGraphicFramePr>
            <p:nvPr/>
          </p:nvGraphicFramePr>
          <p:xfrm>
            <a:off x="576" y="1584"/>
            <a:ext cx="288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01" name="BMP 图象" r:id="rId6" imgW="314325" imgH="1000125" progId="Paint.Picture">
                    <p:embed/>
                  </p:oleObj>
                </mc:Choice>
                <mc:Fallback>
                  <p:oleObj name="BMP 图象" r:id="rId6" imgW="314325" imgH="1000125" progId="Paint.Picture">
                    <p:embed/>
                    <p:pic>
                      <p:nvPicPr>
                        <p:cNvPr id="0" name="图片 593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584"/>
                          <a:ext cx="288" cy="1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770" name="Group 65"/>
            <p:cNvGrpSpPr/>
            <p:nvPr/>
          </p:nvGrpSpPr>
          <p:grpSpPr bwMode="auto">
            <a:xfrm>
              <a:off x="576" y="1632"/>
              <a:ext cx="384" cy="1104"/>
              <a:chOff x="528" y="1632"/>
              <a:chExt cx="384" cy="1104"/>
            </a:xfrm>
          </p:grpSpPr>
          <p:sp>
            <p:nvSpPr>
              <p:cNvPr id="71771" name="Text Box 66"/>
              <p:cNvSpPr txBox="1">
                <a:spLocks noChangeArrowheads="1"/>
              </p:cNvSpPr>
              <p:nvPr/>
            </p:nvSpPr>
            <p:spPr bwMode="auto">
              <a:xfrm>
                <a:off x="528" y="2064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3V</a:t>
                </a:r>
              </a:p>
            </p:txBody>
          </p:sp>
          <p:sp>
            <p:nvSpPr>
              <p:cNvPr id="71772" name="Text Box 67"/>
              <p:cNvSpPr txBox="1">
                <a:spLocks noChangeArrowheads="1"/>
              </p:cNvSpPr>
              <p:nvPr/>
            </p:nvSpPr>
            <p:spPr bwMode="auto">
              <a:xfrm>
                <a:off x="528" y="1632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3V</a:t>
                </a:r>
              </a:p>
            </p:txBody>
          </p:sp>
          <p:sp>
            <p:nvSpPr>
              <p:cNvPr id="71773" name="Text Box 68"/>
              <p:cNvSpPr txBox="1">
                <a:spLocks noChangeArrowheads="1"/>
              </p:cNvSpPr>
              <p:nvPr/>
            </p:nvSpPr>
            <p:spPr bwMode="auto">
              <a:xfrm>
                <a:off x="528" y="2448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3V</a:t>
                </a:r>
              </a:p>
            </p:txBody>
          </p:sp>
        </p:grpSp>
      </p:grpSp>
      <p:sp>
        <p:nvSpPr>
          <p:cNvPr id="17477" name="Text Box 69"/>
          <p:cNvSpPr txBox="1">
            <a:spLocks noChangeArrowheads="1"/>
          </p:cNvSpPr>
          <p:nvPr/>
        </p:nvSpPr>
        <p:spPr bwMode="auto">
          <a:xfrm>
            <a:off x="3810000" y="29718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0V</a:t>
            </a:r>
          </a:p>
        </p:txBody>
      </p:sp>
      <p:grpSp>
        <p:nvGrpSpPr>
          <p:cNvPr id="15" name="Group 70"/>
          <p:cNvGrpSpPr/>
          <p:nvPr/>
        </p:nvGrpSpPr>
        <p:grpSpPr bwMode="auto">
          <a:xfrm>
            <a:off x="5181600" y="1981200"/>
            <a:ext cx="2743200" cy="519113"/>
            <a:chOff x="3264" y="1248"/>
            <a:chExt cx="1728" cy="327"/>
          </a:xfrm>
        </p:grpSpPr>
        <p:grpSp>
          <p:nvGrpSpPr>
            <p:cNvPr id="71764" name="Group 71"/>
            <p:cNvGrpSpPr/>
            <p:nvPr/>
          </p:nvGrpSpPr>
          <p:grpSpPr bwMode="auto">
            <a:xfrm>
              <a:off x="3264" y="1248"/>
              <a:ext cx="1296" cy="327"/>
              <a:chOff x="3264" y="1248"/>
              <a:chExt cx="1296" cy="327"/>
            </a:xfrm>
          </p:grpSpPr>
          <p:sp>
            <p:nvSpPr>
              <p:cNvPr id="71766" name="Text Box 72"/>
              <p:cNvSpPr txBox="1">
                <a:spLocks noChangeArrowheads="1"/>
              </p:cNvSpPr>
              <p:nvPr/>
            </p:nvSpPr>
            <p:spPr bwMode="auto">
              <a:xfrm>
                <a:off x="326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  <p:sp>
            <p:nvSpPr>
              <p:cNvPr id="71767" name="Text Box 73"/>
              <p:cNvSpPr txBox="1">
                <a:spLocks noChangeArrowheads="1"/>
              </p:cNvSpPr>
              <p:nvPr/>
            </p:nvSpPr>
            <p:spPr bwMode="auto">
              <a:xfrm>
                <a:off x="374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  <p:sp>
            <p:nvSpPr>
              <p:cNvPr id="71768" name="Text Box 74"/>
              <p:cNvSpPr txBox="1">
                <a:spLocks noChangeArrowheads="1"/>
              </p:cNvSpPr>
              <p:nvPr/>
            </p:nvSpPr>
            <p:spPr bwMode="auto">
              <a:xfrm>
                <a:off x="4272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</p:grpSp>
        <p:sp>
          <p:nvSpPr>
            <p:cNvPr id="71765" name="Text Box 75"/>
            <p:cNvSpPr txBox="1">
              <a:spLocks noChangeArrowheads="1"/>
            </p:cNvSpPr>
            <p:nvPr/>
          </p:nvSpPr>
          <p:spPr bwMode="auto">
            <a:xfrm>
              <a:off x="4704" y="1248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</a:rPr>
                <a:t>0</a:t>
              </a:r>
            </a:p>
          </p:txBody>
        </p:sp>
      </p:grpSp>
      <p:grpSp>
        <p:nvGrpSpPr>
          <p:cNvPr id="17" name="Group 76"/>
          <p:cNvGrpSpPr/>
          <p:nvPr/>
        </p:nvGrpSpPr>
        <p:grpSpPr bwMode="auto">
          <a:xfrm>
            <a:off x="5181600" y="2362200"/>
            <a:ext cx="2743200" cy="519113"/>
            <a:chOff x="3264" y="1248"/>
            <a:chExt cx="1728" cy="327"/>
          </a:xfrm>
        </p:grpSpPr>
        <p:grpSp>
          <p:nvGrpSpPr>
            <p:cNvPr id="71759" name="Group 77"/>
            <p:cNvGrpSpPr/>
            <p:nvPr/>
          </p:nvGrpSpPr>
          <p:grpSpPr bwMode="auto">
            <a:xfrm>
              <a:off x="3264" y="1248"/>
              <a:ext cx="1296" cy="327"/>
              <a:chOff x="3264" y="1248"/>
              <a:chExt cx="1296" cy="327"/>
            </a:xfrm>
          </p:grpSpPr>
          <p:sp>
            <p:nvSpPr>
              <p:cNvPr id="71761" name="Text Box 78"/>
              <p:cNvSpPr txBox="1">
                <a:spLocks noChangeArrowheads="1"/>
              </p:cNvSpPr>
              <p:nvPr/>
            </p:nvSpPr>
            <p:spPr bwMode="auto">
              <a:xfrm>
                <a:off x="326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  <p:sp>
            <p:nvSpPr>
              <p:cNvPr id="71762" name="Text Box 79"/>
              <p:cNvSpPr txBox="1">
                <a:spLocks noChangeArrowheads="1"/>
              </p:cNvSpPr>
              <p:nvPr/>
            </p:nvSpPr>
            <p:spPr bwMode="auto">
              <a:xfrm>
                <a:off x="374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  <p:sp>
            <p:nvSpPr>
              <p:cNvPr id="71763" name="Text Box 80"/>
              <p:cNvSpPr txBox="1">
                <a:spLocks noChangeArrowheads="1"/>
              </p:cNvSpPr>
              <p:nvPr/>
            </p:nvSpPr>
            <p:spPr bwMode="auto">
              <a:xfrm>
                <a:off x="4272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</p:grpSp>
        <p:sp>
          <p:nvSpPr>
            <p:cNvPr id="71760" name="Text Box 81"/>
            <p:cNvSpPr txBox="1">
              <a:spLocks noChangeArrowheads="1"/>
            </p:cNvSpPr>
            <p:nvPr/>
          </p:nvSpPr>
          <p:spPr bwMode="auto">
            <a:xfrm>
              <a:off x="4704" y="1248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</a:rPr>
                <a:t>0</a:t>
              </a:r>
            </a:p>
          </p:txBody>
        </p:sp>
      </p:grpSp>
      <p:grpSp>
        <p:nvGrpSpPr>
          <p:cNvPr id="19" name="Group 82"/>
          <p:cNvGrpSpPr/>
          <p:nvPr/>
        </p:nvGrpSpPr>
        <p:grpSpPr bwMode="auto">
          <a:xfrm>
            <a:off x="5181600" y="2743200"/>
            <a:ext cx="2743200" cy="2043113"/>
            <a:chOff x="3264" y="1728"/>
            <a:chExt cx="1728" cy="1287"/>
          </a:xfrm>
        </p:grpSpPr>
        <p:grpSp>
          <p:nvGrpSpPr>
            <p:cNvPr id="71729" name="Group 83"/>
            <p:cNvGrpSpPr/>
            <p:nvPr/>
          </p:nvGrpSpPr>
          <p:grpSpPr bwMode="auto">
            <a:xfrm>
              <a:off x="3264" y="2448"/>
              <a:ext cx="1728" cy="327"/>
              <a:chOff x="3264" y="1248"/>
              <a:chExt cx="1728" cy="327"/>
            </a:xfrm>
          </p:grpSpPr>
          <p:grpSp>
            <p:nvGrpSpPr>
              <p:cNvPr id="71754" name="Group 84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1756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1757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1758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71755" name="Text Box 88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</p:grpSp>
        <p:grpSp>
          <p:nvGrpSpPr>
            <p:cNvPr id="71730" name="Group 89"/>
            <p:cNvGrpSpPr/>
            <p:nvPr/>
          </p:nvGrpSpPr>
          <p:grpSpPr bwMode="auto">
            <a:xfrm>
              <a:off x="3264" y="2688"/>
              <a:ext cx="1728" cy="327"/>
              <a:chOff x="3264" y="1248"/>
              <a:chExt cx="1728" cy="327"/>
            </a:xfrm>
          </p:grpSpPr>
          <p:grpSp>
            <p:nvGrpSpPr>
              <p:cNvPr id="71749" name="Group 90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1751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1752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1753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71750" name="Text Box 94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</p:grpSp>
        <p:grpSp>
          <p:nvGrpSpPr>
            <p:cNvPr id="71731" name="Group 95"/>
            <p:cNvGrpSpPr/>
            <p:nvPr/>
          </p:nvGrpSpPr>
          <p:grpSpPr bwMode="auto">
            <a:xfrm>
              <a:off x="3264" y="2208"/>
              <a:ext cx="1728" cy="327"/>
              <a:chOff x="3264" y="1248"/>
              <a:chExt cx="1728" cy="327"/>
            </a:xfrm>
          </p:grpSpPr>
          <p:grpSp>
            <p:nvGrpSpPr>
              <p:cNvPr id="71744" name="Group 96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1746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1747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1748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71745" name="Text Box 100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</p:grpSp>
        <p:grpSp>
          <p:nvGrpSpPr>
            <p:cNvPr id="71732" name="Group 101"/>
            <p:cNvGrpSpPr/>
            <p:nvPr/>
          </p:nvGrpSpPr>
          <p:grpSpPr bwMode="auto">
            <a:xfrm>
              <a:off x="3264" y="1968"/>
              <a:ext cx="1728" cy="327"/>
              <a:chOff x="3264" y="1248"/>
              <a:chExt cx="1728" cy="327"/>
            </a:xfrm>
          </p:grpSpPr>
          <p:grpSp>
            <p:nvGrpSpPr>
              <p:cNvPr id="71739" name="Group 102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1741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1742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1743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71740" name="Text Box 106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</p:grpSp>
        <p:grpSp>
          <p:nvGrpSpPr>
            <p:cNvPr id="71733" name="Group 107"/>
            <p:cNvGrpSpPr/>
            <p:nvPr/>
          </p:nvGrpSpPr>
          <p:grpSpPr bwMode="auto">
            <a:xfrm>
              <a:off x="3264" y="1728"/>
              <a:ext cx="1728" cy="327"/>
              <a:chOff x="3264" y="1248"/>
              <a:chExt cx="1728" cy="327"/>
            </a:xfrm>
          </p:grpSpPr>
          <p:grpSp>
            <p:nvGrpSpPr>
              <p:cNvPr id="71734" name="Group 108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1736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1737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1738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71735" name="Text Box 112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</p:grpSp>
      </p:grpSp>
      <p:grpSp>
        <p:nvGrpSpPr>
          <p:cNvPr id="30" name="Group 113"/>
          <p:cNvGrpSpPr/>
          <p:nvPr/>
        </p:nvGrpSpPr>
        <p:grpSpPr bwMode="auto">
          <a:xfrm>
            <a:off x="5181600" y="4648200"/>
            <a:ext cx="2743200" cy="519113"/>
            <a:chOff x="3264" y="1248"/>
            <a:chExt cx="1728" cy="327"/>
          </a:xfrm>
        </p:grpSpPr>
        <p:grpSp>
          <p:nvGrpSpPr>
            <p:cNvPr id="71724" name="Group 114"/>
            <p:cNvGrpSpPr/>
            <p:nvPr/>
          </p:nvGrpSpPr>
          <p:grpSpPr bwMode="auto">
            <a:xfrm>
              <a:off x="3264" y="1248"/>
              <a:ext cx="1296" cy="327"/>
              <a:chOff x="3264" y="1248"/>
              <a:chExt cx="1296" cy="327"/>
            </a:xfrm>
          </p:grpSpPr>
          <p:sp>
            <p:nvSpPr>
              <p:cNvPr id="71726" name="Text Box 115"/>
              <p:cNvSpPr txBox="1">
                <a:spLocks noChangeArrowheads="1"/>
              </p:cNvSpPr>
              <p:nvPr/>
            </p:nvSpPr>
            <p:spPr bwMode="auto">
              <a:xfrm>
                <a:off x="326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  <p:sp>
            <p:nvSpPr>
              <p:cNvPr id="71727" name="Text Box 116"/>
              <p:cNvSpPr txBox="1">
                <a:spLocks noChangeArrowheads="1"/>
              </p:cNvSpPr>
              <p:nvPr/>
            </p:nvSpPr>
            <p:spPr bwMode="auto">
              <a:xfrm>
                <a:off x="374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  <p:sp>
            <p:nvSpPr>
              <p:cNvPr id="71728" name="Text Box 117"/>
              <p:cNvSpPr txBox="1">
                <a:spLocks noChangeArrowheads="1"/>
              </p:cNvSpPr>
              <p:nvPr/>
            </p:nvSpPr>
            <p:spPr bwMode="auto">
              <a:xfrm>
                <a:off x="4272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</p:grpSp>
        <p:sp>
          <p:nvSpPr>
            <p:cNvPr id="71725" name="Text Box 118"/>
            <p:cNvSpPr txBox="1">
              <a:spLocks noChangeArrowheads="1"/>
            </p:cNvSpPr>
            <p:nvPr/>
          </p:nvSpPr>
          <p:spPr bwMode="auto">
            <a:xfrm>
              <a:off x="4704" y="1248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</a:rPr>
                <a:t>1</a:t>
              </a:r>
            </a:p>
          </p:txBody>
        </p:sp>
      </p:grpSp>
      <p:grpSp>
        <p:nvGrpSpPr>
          <p:cNvPr id="17472" name="Group 119"/>
          <p:cNvGrpSpPr/>
          <p:nvPr/>
        </p:nvGrpSpPr>
        <p:grpSpPr bwMode="auto">
          <a:xfrm>
            <a:off x="4876800" y="914400"/>
            <a:ext cx="3200400" cy="4191000"/>
            <a:chOff x="3072" y="576"/>
            <a:chExt cx="2016" cy="2640"/>
          </a:xfrm>
        </p:grpSpPr>
        <p:sp>
          <p:nvSpPr>
            <p:cNvPr id="71713" name="Text Box 120"/>
            <p:cNvSpPr txBox="1">
              <a:spLocks noChangeArrowheads="1"/>
            </p:cNvSpPr>
            <p:nvPr/>
          </p:nvSpPr>
          <p:spPr bwMode="auto">
            <a:xfrm>
              <a:off x="3264" y="912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A</a:t>
              </a:r>
              <a:endParaRPr lang="en-US" altLang="zh-CN" sz="2800" b="1" i="1">
                <a:solidFill>
                  <a:srgbClr val="000099"/>
                </a:solidFill>
              </a:endParaRPr>
            </a:p>
          </p:txBody>
        </p:sp>
        <p:sp>
          <p:nvSpPr>
            <p:cNvPr id="71714" name="Text Box 121"/>
            <p:cNvSpPr txBox="1">
              <a:spLocks noChangeArrowheads="1"/>
            </p:cNvSpPr>
            <p:nvPr/>
          </p:nvSpPr>
          <p:spPr bwMode="auto">
            <a:xfrm>
              <a:off x="3744" y="912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B</a:t>
              </a:r>
              <a:endParaRPr lang="en-US" altLang="zh-CN" sz="3200" b="1" i="1">
                <a:solidFill>
                  <a:schemeClr val="accent2"/>
                </a:solidFill>
              </a:endParaRPr>
            </a:p>
          </p:txBody>
        </p:sp>
        <p:sp>
          <p:nvSpPr>
            <p:cNvPr id="71715" name="Text Box 122"/>
            <p:cNvSpPr txBox="1">
              <a:spLocks noChangeArrowheads="1"/>
            </p:cNvSpPr>
            <p:nvPr/>
          </p:nvSpPr>
          <p:spPr bwMode="auto">
            <a:xfrm>
              <a:off x="4704" y="912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Y</a:t>
              </a:r>
              <a:endParaRPr lang="en-US" altLang="zh-CN" sz="3200" b="1" i="1">
                <a:solidFill>
                  <a:schemeClr val="accent2"/>
                </a:solidFill>
              </a:endParaRPr>
            </a:p>
          </p:txBody>
        </p:sp>
        <p:sp>
          <p:nvSpPr>
            <p:cNvPr id="71716" name="Line 123"/>
            <p:cNvSpPr>
              <a:spLocks noChangeShapeType="1"/>
            </p:cNvSpPr>
            <p:nvPr/>
          </p:nvSpPr>
          <p:spPr bwMode="auto">
            <a:xfrm>
              <a:off x="4128" y="912"/>
              <a:ext cx="0" cy="2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17" name="Line 124"/>
            <p:cNvSpPr>
              <a:spLocks noChangeShapeType="1"/>
            </p:cNvSpPr>
            <p:nvPr/>
          </p:nvSpPr>
          <p:spPr bwMode="auto">
            <a:xfrm>
              <a:off x="3600" y="912"/>
              <a:ext cx="0" cy="2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18" name="Line 125"/>
            <p:cNvSpPr>
              <a:spLocks noChangeShapeType="1"/>
            </p:cNvSpPr>
            <p:nvPr/>
          </p:nvSpPr>
          <p:spPr bwMode="auto">
            <a:xfrm>
              <a:off x="3216" y="1248"/>
              <a:ext cx="17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19" name="Line 126"/>
            <p:cNvSpPr>
              <a:spLocks noChangeShapeType="1"/>
            </p:cNvSpPr>
            <p:nvPr/>
          </p:nvSpPr>
          <p:spPr bwMode="auto">
            <a:xfrm>
              <a:off x="3072" y="3216"/>
              <a:ext cx="18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20" name="Line 127"/>
            <p:cNvSpPr>
              <a:spLocks noChangeShapeType="1"/>
            </p:cNvSpPr>
            <p:nvPr/>
          </p:nvSpPr>
          <p:spPr bwMode="auto">
            <a:xfrm>
              <a:off x="4656" y="912"/>
              <a:ext cx="0" cy="2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21" name="Text Box 128"/>
            <p:cNvSpPr txBox="1">
              <a:spLocks noChangeArrowheads="1"/>
            </p:cNvSpPr>
            <p:nvPr/>
          </p:nvSpPr>
          <p:spPr bwMode="auto">
            <a:xfrm>
              <a:off x="4272" y="912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C</a:t>
              </a:r>
              <a:endParaRPr lang="en-US" altLang="zh-CN" sz="3200" b="1" i="1">
                <a:solidFill>
                  <a:schemeClr val="accent2"/>
                </a:solidFill>
              </a:endParaRPr>
            </a:p>
          </p:txBody>
        </p:sp>
        <p:sp>
          <p:nvSpPr>
            <p:cNvPr id="71722" name="Line 129"/>
            <p:cNvSpPr>
              <a:spLocks noChangeShapeType="1"/>
            </p:cNvSpPr>
            <p:nvPr/>
          </p:nvSpPr>
          <p:spPr bwMode="auto">
            <a:xfrm>
              <a:off x="3216" y="912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17538" name="Rectangle 130"/>
            <p:cNvSpPr>
              <a:spLocks noChangeArrowheads="1"/>
            </p:cNvSpPr>
            <p:nvPr/>
          </p:nvSpPr>
          <p:spPr bwMode="auto">
            <a:xfrm>
              <a:off x="3120" y="576"/>
              <a:ext cx="196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“</a:t>
              </a:r>
              <a:r>
                <a:rPr lang="zh-CN" altLang="en-US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与” 门逻辑状态表</a:t>
              </a:r>
            </a:p>
          </p:txBody>
        </p:sp>
      </p:grpSp>
      <p:grpSp>
        <p:nvGrpSpPr>
          <p:cNvPr id="17473" name="Group 131"/>
          <p:cNvGrpSpPr/>
          <p:nvPr/>
        </p:nvGrpSpPr>
        <p:grpSpPr bwMode="auto">
          <a:xfrm>
            <a:off x="2133600" y="1828800"/>
            <a:ext cx="1143000" cy="1676400"/>
            <a:chOff x="1344" y="1152"/>
            <a:chExt cx="720" cy="1056"/>
          </a:xfrm>
        </p:grpSpPr>
        <p:sp>
          <p:nvSpPr>
            <p:cNvPr id="71710" name="Line 132"/>
            <p:cNvSpPr>
              <a:spLocks noChangeShapeType="1"/>
            </p:cNvSpPr>
            <p:nvPr/>
          </p:nvSpPr>
          <p:spPr bwMode="auto">
            <a:xfrm>
              <a:off x="2064" y="1152"/>
              <a:ext cx="0" cy="10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11" name="Line 133"/>
            <p:cNvSpPr>
              <a:spLocks noChangeShapeType="1"/>
            </p:cNvSpPr>
            <p:nvPr/>
          </p:nvSpPr>
          <p:spPr bwMode="auto">
            <a:xfrm flipH="1">
              <a:off x="1344" y="1824"/>
              <a:ext cx="7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12" name="Line 134"/>
            <p:cNvSpPr>
              <a:spLocks noChangeShapeType="1"/>
            </p:cNvSpPr>
            <p:nvPr/>
          </p:nvSpPr>
          <p:spPr bwMode="auto">
            <a:xfrm flipH="1">
              <a:off x="1344" y="2208"/>
              <a:ext cx="7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17474" name="Group 135"/>
          <p:cNvGrpSpPr/>
          <p:nvPr/>
        </p:nvGrpSpPr>
        <p:grpSpPr bwMode="auto">
          <a:xfrm>
            <a:off x="2209800" y="1905000"/>
            <a:ext cx="1066800" cy="2286000"/>
            <a:chOff x="1248" y="1152"/>
            <a:chExt cx="672" cy="1440"/>
          </a:xfrm>
        </p:grpSpPr>
        <p:sp>
          <p:nvSpPr>
            <p:cNvPr id="71706" name="Line 136"/>
            <p:cNvSpPr>
              <a:spLocks noChangeShapeType="1"/>
            </p:cNvSpPr>
            <p:nvPr/>
          </p:nvSpPr>
          <p:spPr bwMode="auto">
            <a:xfrm>
              <a:off x="1920" y="1152"/>
              <a:ext cx="0" cy="144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07" name="Line 137"/>
            <p:cNvSpPr>
              <a:spLocks noChangeShapeType="1"/>
            </p:cNvSpPr>
            <p:nvPr/>
          </p:nvSpPr>
          <p:spPr bwMode="auto">
            <a:xfrm flipH="1">
              <a:off x="1248" y="1776"/>
              <a:ext cx="67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08" name="Line 138"/>
            <p:cNvSpPr>
              <a:spLocks noChangeShapeType="1"/>
            </p:cNvSpPr>
            <p:nvPr/>
          </p:nvSpPr>
          <p:spPr bwMode="auto">
            <a:xfrm flipH="1">
              <a:off x="1248" y="2160"/>
              <a:ext cx="67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09" name="Line 139"/>
            <p:cNvSpPr>
              <a:spLocks noChangeShapeType="1"/>
            </p:cNvSpPr>
            <p:nvPr/>
          </p:nvSpPr>
          <p:spPr bwMode="auto">
            <a:xfrm flipH="1">
              <a:off x="1248" y="2592"/>
              <a:ext cx="67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17475" name="Group 140"/>
          <p:cNvGrpSpPr/>
          <p:nvPr/>
        </p:nvGrpSpPr>
        <p:grpSpPr bwMode="auto">
          <a:xfrm>
            <a:off x="3810000" y="2971800"/>
            <a:ext cx="609600" cy="457200"/>
            <a:chOff x="2544" y="2304"/>
            <a:chExt cx="384" cy="288"/>
          </a:xfrm>
        </p:grpSpPr>
        <p:graphicFrame>
          <p:nvGraphicFramePr>
            <p:cNvPr id="71704" name="Object 141"/>
            <p:cNvGraphicFramePr>
              <a:graphicFrameLocks noChangeAspect="1"/>
            </p:cNvGraphicFramePr>
            <p:nvPr/>
          </p:nvGraphicFramePr>
          <p:xfrm>
            <a:off x="2592" y="2352"/>
            <a:ext cx="288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02" name="BMP 图象" r:id="rId7" imgW="381000" imgH="266700" progId="Paint.Picture">
                    <p:embed/>
                  </p:oleObj>
                </mc:Choice>
                <mc:Fallback>
                  <p:oleObj name="BMP 图象" r:id="rId7" imgW="381000" imgH="266700" progId="Paint.Picture">
                    <p:embed/>
                    <p:pic>
                      <p:nvPicPr>
                        <p:cNvPr id="0" name="图片 593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352"/>
                          <a:ext cx="288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05" name="Text Box 142"/>
            <p:cNvSpPr txBox="1">
              <a:spLocks noChangeArrowheads="1"/>
            </p:cNvSpPr>
            <p:nvPr/>
          </p:nvSpPr>
          <p:spPr bwMode="auto">
            <a:xfrm>
              <a:off x="2544" y="2304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0V</a:t>
              </a:r>
            </a:p>
          </p:txBody>
        </p:sp>
      </p:grpSp>
      <p:grpSp>
        <p:nvGrpSpPr>
          <p:cNvPr id="17476" name="Group 143"/>
          <p:cNvGrpSpPr/>
          <p:nvPr/>
        </p:nvGrpSpPr>
        <p:grpSpPr bwMode="auto">
          <a:xfrm>
            <a:off x="3810000" y="2971800"/>
            <a:ext cx="609600" cy="457200"/>
            <a:chOff x="2544" y="2304"/>
            <a:chExt cx="384" cy="288"/>
          </a:xfrm>
        </p:grpSpPr>
        <p:graphicFrame>
          <p:nvGraphicFramePr>
            <p:cNvPr id="71702" name="Object 144"/>
            <p:cNvGraphicFramePr>
              <a:graphicFrameLocks noChangeAspect="1"/>
            </p:cNvGraphicFramePr>
            <p:nvPr/>
          </p:nvGraphicFramePr>
          <p:xfrm>
            <a:off x="2592" y="2352"/>
            <a:ext cx="288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03" name="BMP 图象" r:id="rId9" imgW="381000" imgH="266700" progId="Paint.Picture">
                    <p:embed/>
                  </p:oleObj>
                </mc:Choice>
                <mc:Fallback>
                  <p:oleObj name="BMP 图象" r:id="rId9" imgW="381000" imgH="266700" progId="Paint.Picture">
                    <p:embed/>
                    <p:pic>
                      <p:nvPicPr>
                        <p:cNvPr id="0" name="图片 593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352"/>
                          <a:ext cx="288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03" name="Text Box 145"/>
            <p:cNvSpPr txBox="1">
              <a:spLocks noChangeArrowheads="1"/>
            </p:cNvSpPr>
            <p:nvPr/>
          </p:nvSpPr>
          <p:spPr bwMode="auto">
            <a:xfrm>
              <a:off x="2544" y="2304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3V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  <p:bldP spid="17413" grpId="0" autoUpdateAnimBg="0"/>
      <p:bldP spid="17414" grpId="0" autoUpdateAnimBg="0"/>
      <p:bldP spid="17477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5800" y="609600"/>
            <a:ext cx="4953000" cy="5334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85000" lnSpcReduction="10000"/>
          </a:bodyPr>
          <a:lstStyle/>
          <a:p>
            <a:pPr algn="l" eaLnBrk="1" hangingPunct="1"/>
            <a:r>
              <a:rPr lang="en-US" altLang="zh-CN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20.5.2   </a:t>
            </a: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二极管“与” 门电路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685800" y="1905000"/>
            <a:ext cx="4035425" cy="520700"/>
            <a:chOff x="336" y="1200"/>
            <a:chExt cx="2542" cy="328"/>
          </a:xfrm>
        </p:grpSpPr>
        <p:sp>
          <p:nvSpPr>
            <p:cNvPr id="20484" name="Text Box 4"/>
            <p:cNvSpPr txBox="1">
              <a:spLocks noChangeArrowheads="1"/>
            </p:cNvSpPr>
            <p:nvPr/>
          </p:nvSpPr>
          <p:spPr bwMode="auto">
            <a:xfrm>
              <a:off x="336" y="1201"/>
              <a:ext cx="152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3.  </a:t>
              </a: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逻辑关系：</a:t>
              </a:r>
              <a:endParaRPr lang="zh-CN" altLang="en-US" sz="32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endParaRPr>
            </a:p>
          </p:txBody>
        </p:sp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1632" y="1200"/>
              <a:ext cx="124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“</a:t>
              </a: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与”</a:t>
              </a:r>
              <a:r>
                <a:rPr lang="zh-CN" altLang="en-US" sz="2800" b="1"/>
                <a:t>逻辑</a:t>
              </a:r>
              <a:endParaRPr lang="zh-CN" altLang="en-US" sz="2800" b="1">
                <a:solidFill>
                  <a:schemeClr val="accent2"/>
                </a:solidFill>
              </a:endParaRPr>
            </a:p>
          </p:txBody>
        </p:sp>
      </p:grpSp>
      <p:sp>
        <p:nvSpPr>
          <p:cNvPr id="20486" name="Text Box 6" descr="40%"/>
          <p:cNvSpPr txBox="1">
            <a:spLocks noChangeArrowheads="1"/>
          </p:cNvSpPr>
          <p:nvPr/>
        </p:nvSpPr>
        <p:spPr bwMode="auto">
          <a:xfrm>
            <a:off x="1066800" y="2628900"/>
            <a:ext cx="3733800" cy="1257780"/>
          </a:xfrm>
          <a:prstGeom prst="rect">
            <a:avLst/>
          </a:prstGeom>
          <a:pattFill prst="pct40">
            <a:fgClr>
              <a:srgbClr val="00FF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 dirty="0"/>
              <a:t>即：有</a:t>
            </a:r>
            <a:r>
              <a:rPr lang="zh-CN" altLang="en-US" sz="3200" b="1" dirty="0">
                <a:solidFill>
                  <a:srgbClr val="FF3300"/>
                </a:solidFill>
              </a:rPr>
              <a:t>“</a:t>
            </a:r>
            <a:r>
              <a:rPr lang="en-US" altLang="zh-CN" sz="3200" b="1" dirty="0">
                <a:solidFill>
                  <a:srgbClr val="FF3300"/>
                </a:solidFill>
              </a:rPr>
              <a:t>0”</a:t>
            </a:r>
            <a:r>
              <a:rPr lang="zh-CN" altLang="en-US" sz="3200" b="1" dirty="0"/>
              <a:t>出</a:t>
            </a:r>
            <a:r>
              <a:rPr lang="zh-CN" altLang="en-US" sz="3200" b="1" dirty="0">
                <a:solidFill>
                  <a:srgbClr val="FF3300"/>
                </a:solidFill>
              </a:rPr>
              <a:t>“</a:t>
            </a:r>
            <a:r>
              <a:rPr lang="en-US" altLang="zh-CN" sz="3200" b="1" dirty="0">
                <a:solidFill>
                  <a:srgbClr val="FF3300"/>
                </a:solidFill>
              </a:rPr>
              <a:t>0”</a:t>
            </a:r>
            <a:r>
              <a:rPr lang="zh-CN" altLang="en-US" sz="3200" b="1" dirty="0">
                <a:solidFill>
                  <a:srgbClr val="FF3300"/>
                </a:solidFill>
              </a:rPr>
              <a:t>，</a:t>
            </a:r>
            <a:endParaRPr lang="zh-CN" altLang="en-US" sz="3200" b="1" dirty="0">
              <a:solidFill>
                <a:srgbClr val="FFFF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FFFF00"/>
                </a:solidFill>
              </a:rPr>
              <a:t>  </a:t>
            </a:r>
            <a:r>
              <a:rPr lang="zh-CN" altLang="en-US" sz="3200" b="1" dirty="0" smtClean="0">
                <a:solidFill>
                  <a:srgbClr val="FFFF00"/>
                </a:solidFill>
              </a:rPr>
              <a:t>  </a:t>
            </a:r>
            <a:r>
              <a:rPr lang="zh-CN" altLang="en-US" sz="3200" b="1" dirty="0"/>
              <a:t>全</a:t>
            </a:r>
            <a:r>
              <a:rPr lang="zh-CN" altLang="en-US" sz="3200" b="1" dirty="0">
                <a:solidFill>
                  <a:srgbClr val="FF3300"/>
                </a:solidFill>
              </a:rPr>
              <a:t>“</a:t>
            </a:r>
            <a:r>
              <a:rPr lang="en-US" altLang="zh-CN" sz="3200" b="1" dirty="0">
                <a:solidFill>
                  <a:srgbClr val="FF3300"/>
                </a:solidFill>
              </a:rPr>
              <a:t>1”</a:t>
            </a:r>
            <a:r>
              <a:rPr lang="zh-CN" altLang="en-US" sz="3200" b="1" dirty="0"/>
              <a:t>出</a:t>
            </a:r>
            <a:r>
              <a:rPr lang="zh-CN" altLang="en-US" sz="3200" b="1" dirty="0">
                <a:solidFill>
                  <a:srgbClr val="FF3300"/>
                </a:solidFill>
              </a:rPr>
              <a:t>“</a:t>
            </a:r>
            <a:r>
              <a:rPr lang="en-US" altLang="zh-CN" sz="3200" b="1" dirty="0">
                <a:solidFill>
                  <a:srgbClr val="FF3300"/>
                </a:solidFill>
              </a:rPr>
              <a:t>1”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 bwMode="auto">
          <a:xfrm>
            <a:off x="838200" y="1273175"/>
            <a:ext cx="4094163" cy="579438"/>
            <a:chOff x="528" y="802"/>
            <a:chExt cx="2579" cy="365"/>
          </a:xfrm>
        </p:grpSpPr>
        <p:sp>
          <p:nvSpPr>
            <p:cNvPr id="72785" name="Rectangle 8"/>
            <p:cNvSpPr>
              <a:spLocks noChangeArrowheads="1"/>
            </p:cNvSpPr>
            <p:nvPr/>
          </p:nvSpPr>
          <p:spPr bwMode="auto">
            <a:xfrm>
              <a:off x="1920" y="802"/>
              <a:ext cx="1187" cy="3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solidFill>
                    <a:srgbClr val="000099"/>
                  </a:solidFill>
                  <a:latin typeface="Times New Roman" panose="02020603050405020304" charset="0"/>
                </a:rPr>
                <a:t>Y=A  B  C</a:t>
              </a:r>
              <a:endParaRPr lang="en-US" altLang="zh-CN" b="1" i="1">
                <a:solidFill>
                  <a:schemeClr val="accent2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528" y="817"/>
              <a:ext cx="134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逻辑表达式：</a:t>
              </a:r>
              <a:r>
                <a:rPr lang="zh-CN" altLang="en-US" sz="2800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 </a:t>
              </a:r>
            </a:p>
          </p:txBody>
        </p:sp>
        <p:sp>
          <p:nvSpPr>
            <p:cNvPr id="72787" name="Oval 10"/>
            <p:cNvSpPr>
              <a:spLocks noChangeArrowheads="1"/>
            </p:cNvSpPr>
            <p:nvPr/>
          </p:nvSpPr>
          <p:spPr bwMode="auto">
            <a:xfrm>
              <a:off x="2496" y="960"/>
              <a:ext cx="48" cy="48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2788" name="Oval 11"/>
            <p:cNvSpPr>
              <a:spLocks noChangeArrowheads="1"/>
            </p:cNvSpPr>
            <p:nvPr/>
          </p:nvSpPr>
          <p:spPr bwMode="auto">
            <a:xfrm>
              <a:off x="2784" y="960"/>
              <a:ext cx="48" cy="48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4" name="Group 12"/>
          <p:cNvGrpSpPr/>
          <p:nvPr/>
        </p:nvGrpSpPr>
        <p:grpSpPr bwMode="auto">
          <a:xfrm>
            <a:off x="914400" y="4144963"/>
            <a:ext cx="3581400" cy="1798638"/>
            <a:chOff x="576" y="2611"/>
            <a:chExt cx="2256" cy="1133"/>
          </a:xfrm>
        </p:grpSpPr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576" y="2611"/>
              <a:ext cx="1200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逻辑符号：</a:t>
              </a:r>
            </a:p>
          </p:txBody>
        </p:sp>
        <p:grpSp>
          <p:nvGrpSpPr>
            <p:cNvPr id="72774" name="Group 14"/>
            <p:cNvGrpSpPr/>
            <p:nvPr/>
          </p:nvGrpSpPr>
          <p:grpSpPr bwMode="auto">
            <a:xfrm>
              <a:off x="816" y="2928"/>
              <a:ext cx="2016" cy="816"/>
              <a:chOff x="816" y="2928"/>
              <a:chExt cx="2016" cy="816"/>
            </a:xfrm>
          </p:grpSpPr>
          <p:sp>
            <p:nvSpPr>
              <p:cNvPr id="72775" name="Rectangle 15"/>
              <p:cNvSpPr>
                <a:spLocks noChangeArrowheads="1"/>
              </p:cNvSpPr>
              <p:nvPr/>
            </p:nvSpPr>
            <p:spPr bwMode="auto">
              <a:xfrm>
                <a:off x="1536" y="3024"/>
                <a:ext cx="528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2776" name="Line 16"/>
              <p:cNvSpPr>
                <a:spLocks noChangeShapeType="1"/>
              </p:cNvSpPr>
              <p:nvPr/>
            </p:nvSpPr>
            <p:spPr bwMode="auto">
              <a:xfrm>
                <a:off x="1056" y="3341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2777" name="Line 17"/>
              <p:cNvSpPr>
                <a:spLocks noChangeShapeType="1"/>
              </p:cNvSpPr>
              <p:nvPr/>
            </p:nvSpPr>
            <p:spPr bwMode="auto">
              <a:xfrm>
                <a:off x="1056" y="3552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2778" name="Line 18"/>
              <p:cNvSpPr>
                <a:spLocks noChangeShapeType="1"/>
              </p:cNvSpPr>
              <p:nvPr/>
            </p:nvSpPr>
            <p:spPr bwMode="auto">
              <a:xfrm>
                <a:off x="2064" y="3408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2779" name="Text Box 19"/>
              <p:cNvSpPr txBox="1">
                <a:spLocks noChangeArrowheads="1"/>
              </p:cNvSpPr>
              <p:nvPr/>
            </p:nvSpPr>
            <p:spPr bwMode="auto">
              <a:xfrm>
                <a:off x="1632" y="3024"/>
                <a:ext cx="336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&amp;</a:t>
                </a:r>
                <a:endParaRPr lang="en-US" altLang="zh-CN" sz="2800">
                  <a:solidFill>
                    <a:srgbClr val="FF3300"/>
                  </a:solidFill>
                </a:endParaRPr>
              </a:p>
            </p:txBody>
          </p:sp>
          <p:sp>
            <p:nvSpPr>
              <p:cNvPr id="72780" name="Text Box 20"/>
              <p:cNvSpPr txBox="1">
                <a:spLocks noChangeArrowheads="1"/>
              </p:cNvSpPr>
              <p:nvPr/>
            </p:nvSpPr>
            <p:spPr bwMode="auto">
              <a:xfrm>
                <a:off x="816" y="2928"/>
                <a:ext cx="24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</a:rPr>
                  <a:t>A</a:t>
                </a:r>
                <a:endParaRPr lang="en-US" altLang="zh-CN" sz="3200">
                  <a:solidFill>
                    <a:srgbClr val="FF3300"/>
                  </a:solidFill>
                </a:endParaRPr>
              </a:p>
            </p:txBody>
          </p:sp>
          <p:sp>
            <p:nvSpPr>
              <p:cNvPr id="72781" name="Text Box 21"/>
              <p:cNvSpPr txBox="1">
                <a:spLocks noChangeArrowheads="1"/>
              </p:cNvSpPr>
              <p:nvPr/>
            </p:nvSpPr>
            <p:spPr bwMode="auto">
              <a:xfrm>
                <a:off x="816" y="3168"/>
                <a:ext cx="336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</a:rPr>
                  <a:t>B</a:t>
                </a:r>
                <a:endParaRPr lang="en-US" altLang="zh-CN" sz="3200">
                  <a:solidFill>
                    <a:srgbClr val="FF3300"/>
                  </a:solidFill>
                </a:endParaRPr>
              </a:p>
            </p:txBody>
          </p:sp>
          <p:sp>
            <p:nvSpPr>
              <p:cNvPr id="72782" name="Text Box 22"/>
              <p:cNvSpPr txBox="1">
                <a:spLocks noChangeArrowheads="1"/>
              </p:cNvSpPr>
              <p:nvPr/>
            </p:nvSpPr>
            <p:spPr bwMode="auto">
              <a:xfrm>
                <a:off x="2496" y="3283"/>
                <a:ext cx="336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</a:rPr>
                  <a:t>Y</a:t>
                </a:r>
                <a:endParaRPr lang="en-US" altLang="zh-CN" sz="3200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72783" name="Line 23"/>
              <p:cNvSpPr>
                <a:spLocks noChangeShapeType="1"/>
              </p:cNvSpPr>
              <p:nvPr/>
            </p:nvSpPr>
            <p:spPr bwMode="auto">
              <a:xfrm>
                <a:off x="1056" y="3149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2784" name="Text Box 24"/>
              <p:cNvSpPr txBox="1">
                <a:spLocks noChangeArrowheads="1"/>
              </p:cNvSpPr>
              <p:nvPr/>
            </p:nvSpPr>
            <p:spPr bwMode="auto">
              <a:xfrm>
                <a:off x="816" y="3408"/>
                <a:ext cx="336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</a:rPr>
                  <a:t>C</a:t>
                </a:r>
                <a:endParaRPr lang="en-US" altLang="zh-CN" sz="3200">
                  <a:solidFill>
                    <a:srgbClr val="FF3300"/>
                  </a:solidFill>
                </a:endParaRPr>
              </a:p>
            </p:txBody>
          </p:sp>
        </p:grpSp>
      </p:grpSp>
      <p:grpSp>
        <p:nvGrpSpPr>
          <p:cNvPr id="72711" name="Group 25"/>
          <p:cNvGrpSpPr/>
          <p:nvPr/>
        </p:nvGrpSpPr>
        <p:grpSpPr bwMode="auto">
          <a:xfrm>
            <a:off x="4953000" y="1524000"/>
            <a:ext cx="3216275" cy="4252913"/>
            <a:chOff x="3072" y="576"/>
            <a:chExt cx="2026" cy="2679"/>
          </a:xfrm>
        </p:grpSpPr>
        <p:grpSp>
          <p:nvGrpSpPr>
            <p:cNvPr id="72712" name="Group 26"/>
            <p:cNvGrpSpPr/>
            <p:nvPr/>
          </p:nvGrpSpPr>
          <p:grpSpPr bwMode="auto">
            <a:xfrm>
              <a:off x="3264" y="1248"/>
              <a:ext cx="1728" cy="327"/>
              <a:chOff x="3264" y="1248"/>
              <a:chExt cx="1728" cy="327"/>
            </a:xfrm>
          </p:grpSpPr>
          <p:grpSp>
            <p:nvGrpSpPr>
              <p:cNvPr id="72768" name="Group 27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277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277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277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72769" name="Text Box 31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</p:grpSp>
        <p:grpSp>
          <p:nvGrpSpPr>
            <p:cNvPr id="72713" name="Group 32"/>
            <p:cNvGrpSpPr/>
            <p:nvPr/>
          </p:nvGrpSpPr>
          <p:grpSpPr bwMode="auto">
            <a:xfrm>
              <a:off x="3264" y="1488"/>
              <a:ext cx="1728" cy="327"/>
              <a:chOff x="3264" y="1248"/>
              <a:chExt cx="1728" cy="327"/>
            </a:xfrm>
          </p:grpSpPr>
          <p:grpSp>
            <p:nvGrpSpPr>
              <p:cNvPr id="72763" name="Group 33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276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2766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2767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72764" name="Text Box 37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</p:grpSp>
        <p:grpSp>
          <p:nvGrpSpPr>
            <p:cNvPr id="72714" name="Group 38"/>
            <p:cNvGrpSpPr/>
            <p:nvPr/>
          </p:nvGrpSpPr>
          <p:grpSpPr bwMode="auto">
            <a:xfrm>
              <a:off x="3264" y="1728"/>
              <a:ext cx="1728" cy="1287"/>
              <a:chOff x="3264" y="1728"/>
              <a:chExt cx="1728" cy="1287"/>
            </a:xfrm>
          </p:grpSpPr>
          <p:grpSp>
            <p:nvGrpSpPr>
              <p:cNvPr id="72733" name="Group 39"/>
              <p:cNvGrpSpPr/>
              <p:nvPr/>
            </p:nvGrpSpPr>
            <p:grpSpPr bwMode="auto">
              <a:xfrm>
                <a:off x="3264" y="2448"/>
                <a:ext cx="1728" cy="327"/>
                <a:chOff x="3264" y="1248"/>
                <a:chExt cx="1728" cy="327"/>
              </a:xfrm>
            </p:grpSpPr>
            <p:grpSp>
              <p:nvGrpSpPr>
                <p:cNvPr id="72758" name="Group 40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2760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2761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2762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72759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2734" name="Group 45"/>
              <p:cNvGrpSpPr/>
              <p:nvPr/>
            </p:nvGrpSpPr>
            <p:grpSpPr bwMode="auto">
              <a:xfrm>
                <a:off x="3264" y="2688"/>
                <a:ext cx="1728" cy="327"/>
                <a:chOff x="3264" y="1248"/>
                <a:chExt cx="1728" cy="327"/>
              </a:xfrm>
            </p:grpSpPr>
            <p:grpSp>
              <p:nvGrpSpPr>
                <p:cNvPr id="72753" name="Group 46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2755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2756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2757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7275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2735" name="Group 51"/>
              <p:cNvGrpSpPr/>
              <p:nvPr/>
            </p:nvGrpSpPr>
            <p:grpSpPr bwMode="auto">
              <a:xfrm>
                <a:off x="3264" y="2208"/>
                <a:ext cx="1728" cy="327"/>
                <a:chOff x="3264" y="1248"/>
                <a:chExt cx="1728" cy="327"/>
              </a:xfrm>
            </p:grpSpPr>
            <p:grpSp>
              <p:nvGrpSpPr>
                <p:cNvPr id="72748" name="Group 52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2750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2751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2752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72749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2736" name="Group 57"/>
              <p:cNvGrpSpPr/>
              <p:nvPr/>
            </p:nvGrpSpPr>
            <p:grpSpPr bwMode="auto">
              <a:xfrm>
                <a:off x="3264" y="1968"/>
                <a:ext cx="1728" cy="327"/>
                <a:chOff x="3264" y="1248"/>
                <a:chExt cx="1728" cy="327"/>
              </a:xfrm>
            </p:grpSpPr>
            <p:grpSp>
              <p:nvGrpSpPr>
                <p:cNvPr id="72743" name="Group 58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2745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2746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2747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7274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2737" name="Group 63"/>
              <p:cNvGrpSpPr/>
              <p:nvPr/>
            </p:nvGrpSpPr>
            <p:grpSpPr bwMode="auto">
              <a:xfrm>
                <a:off x="3264" y="1728"/>
                <a:ext cx="1728" cy="327"/>
                <a:chOff x="3264" y="1248"/>
                <a:chExt cx="1728" cy="327"/>
              </a:xfrm>
            </p:grpSpPr>
            <p:grpSp>
              <p:nvGrpSpPr>
                <p:cNvPr id="72738" name="Group 64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2740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2741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2742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72739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72715" name="Group 69"/>
            <p:cNvGrpSpPr/>
            <p:nvPr/>
          </p:nvGrpSpPr>
          <p:grpSpPr bwMode="auto">
            <a:xfrm>
              <a:off x="3264" y="2928"/>
              <a:ext cx="1728" cy="327"/>
              <a:chOff x="3264" y="1248"/>
              <a:chExt cx="1728" cy="327"/>
            </a:xfrm>
          </p:grpSpPr>
          <p:grpSp>
            <p:nvGrpSpPr>
              <p:cNvPr id="72728" name="Group 70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2730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2731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273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72729" name="Text Box 74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</p:grpSp>
        <p:grpSp>
          <p:nvGrpSpPr>
            <p:cNvPr id="72716" name="Group 75"/>
            <p:cNvGrpSpPr/>
            <p:nvPr/>
          </p:nvGrpSpPr>
          <p:grpSpPr bwMode="auto">
            <a:xfrm>
              <a:off x="3072" y="576"/>
              <a:ext cx="2026" cy="2640"/>
              <a:chOff x="3072" y="576"/>
              <a:chExt cx="2026" cy="2640"/>
            </a:xfrm>
          </p:grpSpPr>
          <p:sp>
            <p:nvSpPr>
              <p:cNvPr id="72717" name="Text Box 76"/>
              <p:cNvSpPr txBox="1">
                <a:spLocks noChangeArrowheads="1"/>
              </p:cNvSpPr>
              <p:nvPr/>
            </p:nvSpPr>
            <p:spPr bwMode="auto">
              <a:xfrm>
                <a:off x="3264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A</a:t>
                </a:r>
                <a:endParaRPr lang="en-US" altLang="zh-CN" sz="2800" b="1" i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2718" name="Text Box 77"/>
              <p:cNvSpPr txBox="1">
                <a:spLocks noChangeArrowheads="1"/>
              </p:cNvSpPr>
              <p:nvPr/>
            </p:nvSpPr>
            <p:spPr bwMode="auto">
              <a:xfrm>
                <a:off x="3744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B</a:t>
                </a:r>
                <a:endParaRPr lang="en-US" altLang="zh-CN" sz="32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2719" name="Text Box 78"/>
              <p:cNvSpPr txBox="1">
                <a:spLocks noChangeArrowheads="1"/>
              </p:cNvSpPr>
              <p:nvPr/>
            </p:nvSpPr>
            <p:spPr bwMode="auto">
              <a:xfrm>
                <a:off x="4704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Y</a:t>
                </a:r>
                <a:endParaRPr lang="en-US" altLang="zh-CN" sz="32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2720" name="Line 79"/>
              <p:cNvSpPr>
                <a:spLocks noChangeShapeType="1"/>
              </p:cNvSpPr>
              <p:nvPr/>
            </p:nvSpPr>
            <p:spPr bwMode="auto">
              <a:xfrm>
                <a:off x="4128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2721" name="Line 80"/>
              <p:cNvSpPr>
                <a:spLocks noChangeShapeType="1"/>
              </p:cNvSpPr>
              <p:nvPr/>
            </p:nvSpPr>
            <p:spPr bwMode="auto">
              <a:xfrm>
                <a:off x="3600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2722" name="Line 81"/>
              <p:cNvSpPr>
                <a:spLocks noChangeShapeType="1"/>
              </p:cNvSpPr>
              <p:nvPr/>
            </p:nvSpPr>
            <p:spPr bwMode="auto">
              <a:xfrm>
                <a:off x="3216" y="1248"/>
                <a:ext cx="17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2723" name="Line 82"/>
              <p:cNvSpPr>
                <a:spLocks noChangeShapeType="1"/>
              </p:cNvSpPr>
              <p:nvPr/>
            </p:nvSpPr>
            <p:spPr bwMode="auto">
              <a:xfrm>
                <a:off x="3072" y="3216"/>
                <a:ext cx="18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2724" name="Line 83"/>
              <p:cNvSpPr>
                <a:spLocks noChangeShapeType="1"/>
              </p:cNvSpPr>
              <p:nvPr/>
            </p:nvSpPr>
            <p:spPr bwMode="auto">
              <a:xfrm>
                <a:off x="4656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2725" name="Text Box 84"/>
              <p:cNvSpPr txBox="1">
                <a:spLocks noChangeArrowheads="1"/>
              </p:cNvSpPr>
              <p:nvPr/>
            </p:nvSpPr>
            <p:spPr bwMode="auto">
              <a:xfrm>
                <a:off x="4272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C</a:t>
                </a:r>
                <a:endParaRPr lang="en-US" altLang="zh-CN" sz="32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2726" name="Line 85"/>
              <p:cNvSpPr>
                <a:spLocks noChangeShapeType="1"/>
              </p:cNvSpPr>
              <p:nvPr/>
            </p:nvSpPr>
            <p:spPr bwMode="auto">
              <a:xfrm>
                <a:off x="3216" y="912"/>
                <a:ext cx="17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20566" name="Rectangle 86"/>
              <p:cNvSpPr>
                <a:spLocks noChangeArrowheads="1"/>
              </p:cNvSpPr>
              <p:nvPr/>
            </p:nvSpPr>
            <p:spPr bwMode="auto">
              <a:xfrm>
                <a:off x="3120" y="576"/>
                <a:ext cx="1978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“</a:t>
                </a:r>
                <a:r>
                  <a:rPr lang="zh-CN" altLang="en-US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与” 门逻辑状态表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457200"/>
            <a:ext cx="4953000" cy="3810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algn="l" eaLnBrk="1" hangingPunct="1"/>
            <a:r>
              <a:rPr lang="en-US" altLang="zh-CN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20.5.3 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二极管“或” 门电路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13430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1.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电路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838200" y="1676400"/>
            <a:ext cx="609600" cy="1752600"/>
            <a:chOff x="528" y="1632"/>
            <a:chExt cx="384" cy="1104"/>
          </a:xfrm>
        </p:grpSpPr>
        <p:sp>
          <p:nvSpPr>
            <p:cNvPr id="73864" name="Text Box 5"/>
            <p:cNvSpPr txBox="1">
              <a:spLocks noChangeArrowheads="1"/>
            </p:cNvSpPr>
            <p:nvPr/>
          </p:nvSpPr>
          <p:spPr bwMode="auto">
            <a:xfrm>
              <a:off x="528" y="2064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0V</a:t>
              </a:r>
            </a:p>
          </p:txBody>
        </p:sp>
        <p:sp>
          <p:nvSpPr>
            <p:cNvPr id="73865" name="Text Box 6"/>
            <p:cNvSpPr txBox="1">
              <a:spLocks noChangeArrowheads="1"/>
            </p:cNvSpPr>
            <p:nvPr/>
          </p:nvSpPr>
          <p:spPr bwMode="auto">
            <a:xfrm>
              <a:off x="528" y="1632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0V</a:t>
              </a:r>
            </a:p>
          </p:txBody>
        </p:sp>
        <p:sp>
          <p:nvSpPr>
            <p:cNvPr id="73866" name="Text Box 7"/>
            <p:cNvSpPr txBox="1">
              <a:spLocks noChangeArrowheads="1"/>
            </p:cNvSpPr>
            <p:nvPr/>
          </p:nvSpPr>
          <p:spPr bwMode="auto">
            <a:xfrm>
              <a:off x="528" y="244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0V</a:t>
              </a: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838200" y="1600200"/>
            <a:ext cx="609600" cy="1828800"/>
            <a:chOff x="576" y="1584"/>
            <a:chExt cx="384" cy="1152"/>
          </a:xfrm>
        </p:grpSpPr>
        <p:graphicFrame>
          <p:nvGraphicFramePr>
            <p:cNvPr id="73859" name="Object 9"/>
            <p:cNvGraphicFramePr>
              <a:graphicFrameLocks noChangeAspect="1"/>
            </p:cNvGraphicFramePr>
            <p:nvPr/>
          </p:nvGraphicFramePr>
          <p:xfrm>
            <a:off x="576" y="1584"/>
            <a:ext cx="288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96" name="BMP 图象" r:id="rId4" imgW="314325" imgH="1000125" progId="Paint.Picture">
                    <p:embed/>
                  </p:oleObj>
                </mc:Choice>
                <mc:Fallback>
                  <p:oleObj name="BMP 图象" r:id="rId4" imgW="314325" imgH="1000125" progId="Paint.Picture">
                    <p:embed/>
                    <p:pic>
                      <p:nvPicPr>
                        <p:cNvPr id="0" name="图片 634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584"/>
                          <a:ext cx="288" cy="1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3860" name="Group 10"/>
            <p:cNvGrpSpPr/>
            <p:nvPr/>
          </p:nvGrpSpPr>
          <p:grpSpPr bwMode="auto">
            <a:xfrm>
              <a:off x="576" y="1632"/>
              <a:ext cx="384" cy="1104"/>
              <a:chOff x="528" y="1632"/>
              <a:chExt cx="384" cy="1104"/>
            </a:xfrm>
          </p:grpSpPr>
          <p:sp>
            <p:nvSpPr>
              <p:cNvPr id="73861" name="Text Box 11"/>
              <p:cNvSpPr txBox="1">
                <a:spLocks noChangeArrowheads="1"/>
              </p:cNvSpPr>
              <p:nvPr/>
            </p:nvSpPr>
            <p:spPr bwMode="auto">
              <a:xfrm>
                <a:off x="528" y="2064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0V</a:t>
                </a:r>
              </a:p>
            </p:txBody>
          </p:sp>
          <p:sp>
            <p:nvSpPr>
              <p:cNvPr id="73862" name="Text Box 12"/>
              <p:cNvSpPr txBox="1">
                <a:spLocks noChangeArrowheads="1"/>
              </p:cNvSpPr>
              <p:nvPr/>
            </p:nvSpPr>
            <p:spPr bwMode="auto">
              <a:xfrm>
                <a:off x="528" y="1632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0V</a:t>
                </a:r>
              </a:p>
            </p:txBody>
          </p:sp>
          <p:sp>
            <p:nvSpPr>
              <p:cNvPr id="73863" name="Text Box 13"/>
              <p:cNvSpPr txBox="1">
                <a:spLocks noChangeArrowheads="1"/>
              </p:cNvSpPr>
              <p:nvPr/>
            </p:nvSpPr>
            <p:spPr bwMode="auto">
              <a:xfrm>
                <a:off x="528" y="2448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3V</a:t>
                </a:r>
              </a:p>
            </p:txBody>
          </p:sp>
        </p:grpSp>
      </p:grpSp>
      <p:grpSp>
        <p:nvGrpSpPr>
          <p:cNvPr id="5" name="Group 14"/>
          <p:cNvGrpSpPr/>
          <p:nvPr/>
        </p:nvGrpSpPr>
        <p:grpSpPr bwMode="auto">
          <a:xfrm>
            <a:off x="914400" y="1600200"/>
            <a:ext cx="609600" cy="1828800"/>
            <a:chOff x="576" y="1584"/>
            <a:chExt cx="384" cy="1152"/>
          </a:xfrm>
        </p:grpSpPr>
        <p:graphicFrame>
          <p:nvGraphicFramePr>
            <p:cNvPr id="73854" name="Object 15"/>
            <p:cNvGraphicFramePr>
              <a:graphicFrameLocks noChangeAspect="1"/>
            </p:cNvGraphicFramePr>
            <p:nvPr/>
          </p:nvGraphicFramePr>
          <p:xfrm>
            <a:off x="576" y="1584"/>
            <a:ext cx="288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97" name="BMP 图象" r:id="rId6" imgW="314325" imgH="1000125" progId="Paint.Picture">
                    <p:embed/>
                  </p:oleObj>
                </mc:Choice>
                <mc:Fallback>
                  <p:oleObj name="BMP 图象" r:id="rId6" imgW="314325" imgH="1000125" progId="Paint.Picture">
                    <p:embed/>
                    <p:pic>
                      <p:nvPicPr>
                        <p:cNvPr id="0" name="图片 634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584"/>
                          <a:ext cx="288" cy="1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3855" name="Group 16"/>
            <p:cNvGrpSpPr/>
            <p:nvPr/>
          </p:nvGrpSpPr>
          <p:grpSpPr bwMode="auto">
            <a:xfrm>
              <a:off x="576" y="1632"/>
              <a:ext cx="384" cy="1104"/>
              <a:chOff x="528" y="1632"/>
              <a:chExt cx="384" cy="1104"/>
            </a:xfrm>
          </p:grpSpPr>
          <p:sp>
            <p:nvSpPr>
              <p:cNvPr id="73856" name="Text Box 17"/>
              <p:cNvSpPr txBox="1">
                <a:spLocks noChangeArrowheads="1"/>
              </p:cNvSpPr>
              <p:nvPr/>
            </p:nvSpPr>
            <p:spPr bwMode="auto">
              <a:xfrm>
                <a:off x="528" y="2064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3V</a:t>
                </a:r>
              </a:p>
            </p:txBody>
          </p:sp>
          <p:sp>
            <p:nvSpPr>
              <p:cNvPr id="73857" name="Text Box 18"/>
              <p:cNvSpPr txBox="1">
                <a:spLocks noChangeArrowheads="1"/>
              </p:cNvSpPr>
              <p:nvPr/>
            </p:nvSpPr>
            <p:spPr bwMode="auto">
              <a:xfrm>
                <a:off x="528" y="1632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3V</a:t>
                </a:r>
              </a:p>
            </p:txBody>
          </p:sp>
          <p:sp>
            <p:nvSpPr>
              <p:cNvPr id="73858" name="Text Box 19"/>
              <p:cNvSpPr txBox="1">
                <a:spLocks noChangeArrowheads="1"/>
              </p:cNvSpPr>
              <p:nvPr/>
            </p:nvSpPr>
            <p:spPr bwMode="auto">
              <a:xfrm>
                <a:off x="528" y="2448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3V</a:t>
                </a:r>
              </a:p>
            </p:txBody>
          </p:sp>
        </p:grpSp>
      </p:grp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3505200" y="33528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0V</a:t>
            </a:r>
          </a:p>
        </p:txBody>
      </p:sp>
      <p:grpSp>
        <p:nvGrpSpPr>
          <p:cNvPr id="7" name="Group 21"/>
          <p:cNvGrpSpPr/>
          <p:nvPr/>
        </p:nvGrpSpPr>
        <p:grpSpPr bwMode="auto">
          <a:xfrm>
            <a:off x="5181600" y="1981200"/>
            <a:ext cx="2743200" cy="519113"/>
            <a:chOff x="3264" y="1248"/>
            <a:chExt cx="1728" cy="327"/>
          </a:xfrm>
        </p:grpSpPr>
        <p:grpSp>
          <p:nvGrpSpPr>
            <p:cNvPr id="73849" name="Group 22"/>
            <p:cNvGrpSpPr/>
            <p:nvPr/>
          </p:nvGrpSpPr>
          <p:grpSpPr bwMode="auto">
            <a:xfrm>
              <a:off x="3264" y="1248"/>
              <a:ext cx="1296" cy="327"/>
              <a:chOff x="3264" y="1248"/>
              <a:chExt cx="1296" cy="327"/>
            </a:xfrm>
          </p:grpSpPr>
          <p:sp>
            <p:nvSpPr>
              <p:cNvPr id="73851" name="Text Box 23"/>
              <p:cNvSpPr txBox="1">
                <a:spLocks noChangeArrowheads="1"/>
              </p:cNvSpPr>
              <p:nvPr/>
            </p:nvSpPr>
            <p:spPr bwMode="auto">
              <a:xfrm>
                <a:off x="326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  <p:sp>
            <p:nvSpPr>
              <p:cNvPr id="73852" name="Text Box 24"/>
              <p:cNvSpPr txBox="1">
                <a:spLocks noChangeArrowheads="1"/>
              </p:cNvSpPr>
              <p:nvPr/>
            </p:nvSpPr>
            <p:spPr bwMode="auto">
              <a:xfrm>
                <a:off x="374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  <p:sp>
            <p:nvSpPr>
              <p:cNvPr id="73853" name="Text Box 25"/>
              <p:cNvSpPr txBox="1">
                <a:spLocks noChangeArrowheads="1"/>
              </p:cNvSpPr>
              <p:nvPr/>
            </p:nvSpPr>
            <p:spPr bwMode="auto">
              <a:xfrm>
                <a:off x="4272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</p:grpSp>
        <p:sp>
          <p:nvSpPr>
            <p:cNvPr id="73850" name="Text Box 26"/>
            <p:cNvSpPr txBox="1">
              <a:spLocks noChangeArrowheads="1"/>
            </p:cNvSpPr>
            <p:nvPr/>
          </p:nvSpPr>
          <p:spPr bwMode="auto">
            <a:xfrm>
              <a:off x="4704" y="1248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</a:rPr>
                <a:t>0</a:t>
              </a:r>
            </a:p>
          </p:txBody>
        </p:sp>
      </p:grpSp>
      <p:grpSp>
        <p:nvGrpSpPr>
          <p:cNvPr id="9" name="Group 27"/>
          <p:cNvGrpSpPr/>
          <p:nvPr/>
        </p:nvGrpSpPr>
        <p:grpSpPr bwMode="auto">
          <a:xfrm>
            <a:off x="5181600" y="2362200"/>
            <a:ext cx="2743200" cy="519113"/>
            <a:chOff x="3264" y="1248"/>
            <a:chExt cx="1728" cy="327"/>
          </a:xfrm>
        </p:grpSpPr>
        <p:grpSp>
          <p:nvGrpSpPr>
            <p:cNvPr id="73844" name="Group 28"/>
            <p:cNvGrpSpPr/>
            <p:nvPr/>
          </p:nvGrpSpPr>
          <p:grpSpPr bwMode="auto">
            <a:xfrm>
              <a:off x="3264" y="1248"/>
              <a:ext cx="1296" cy="327"/>
              <a:chOff x="3264" y="1248"/>
              <a:chExt cx="1296" cy="327"/>
            </a:xfrm>
          </p:grpSpPr>
          <p:sp>
            <p:nvSpPr>
              <p:cNvPr id="73846" name="Text Box 29"/>
              <p:cNvSpPr txBox="1">
                <a:spLocks noChangeArrowheads="1"/>
              </p:cNvSpPr>
              <p:nvPr/>
            </p:nvSpPr>
            <p:spPr bwMode="auto">
              <a:xfrm>
                <a:off x="326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  <p:sp>
            <p:nvSpPr>
              <p:cNvPr id="73847" name="Text Box 30"/>
              <p:cNvSpPr txBox="1">
                <a:spLocks noChangeArrowheads="1"/>
              </p:cNvSpPr>
              <p:nvPr/>
            </p:nvSpPr>
            <p:spPr bwMode="auto">
              <a:xfrm>
                <a:off x="374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  <p:sp>
            <p:nvSpPr>
              <p:cNvPr id="73848" name="Text Box 31"/>
              <p:cNvSpPr txBox="1">
                <a:spLocks noChangeArrowheads="1"/>
              </p:cNvSpPr>
              <p:nvPr/>
            </p:nvSpPr>
            <p:spPr bwMode="auto">
              <a:xfrm>
                <a:off x="4272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</p:grpSp>
        <p:sp>
          <p:nvSpPr>
            <p:cNvPr id="73845" name="Text Box 32"/>
            <p:cNvSpPr txBox="1">
              <a:spLocks noChangeArrowheads="1"/>
            </p:cNvSpPr>
            <p:nvPr/>
          </p:nvSpPr>
          <p:spPr bwMode="auto">
            <a:xfrm>
              <a:off x="4704" y="1248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</a:rPr>
                <a:t>1</a:t>
              </a:r>
            </a:p>
          </p:txBody>
        </p:sp>
      </p:grpSp>
      <p:grpSp>
        <p:nvGrpSpPr>
          <p:cNvPr id="11" name="Group 33"/>
          <p:cNvGrpSpPr/>
          <p:nvPr/>
        </p:nvGrpSpPr>
        <p:grpSpPr bwMode="auto">
          <a:xfrm>
            <a:off x="5181600" y="2743200"/>
            <a:ext cx="2743200" cy="2043113"/>
            <a:chOff x="3264" y="1728"/>
            <a:chExt cx="1728" cy="1287"/>
          </a:xfrm>
        </p:grpSpPr>
        <p:grpSp>
          <p:nvGrpSpPr>
            <p:cNvPr id="73814" name="Group 34"/>
            <p:cNvGrpSpPr/>
            <p:nvPr/>
          </p:nvGrpSpPr>
          <p:grpSpPr bwMode="auto">
            <a:xfrm>
              <a:off x="3264" y="2448"/>
              <a:ext cx="1728" cy="327"/>
              <a:chOff x="3264" y="1248"/>
              <a:chExt cx="1728" cy="327"/>
            </a:xfrm>
          </p:grpSpPr>
          <p:grpSp>
            <p:nvGrpSpPr>
              <p:cNvPr id="73839" name="Group 35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3841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3842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3843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73840" name="Text Box 39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</p:grpSp>
        <p:grpSp>
          <p:nvGrpSpPr>
            <p:cNvPr id="73815" name="Group 40"/>
            <p:cNvGrpSpPr/>
            <p:nvPr/>
          </p:nvGrpSpPr>
          <p:grpSpPr bwMode="auto">
            <a:xfrm>
              <a:off x="3264" y="2688"/>
              <a:ext cx="1728" cy="327"/>
              <a:chOff x="3264" y="1248"/>
              <a:chExt cx="1728" cy="327"/>
            </a:xfrm>
          </p:grpSpPr>
          <p:grpSp>
            <p:nvGrpSpPr>
              <p:cNvPr id="73834" name="Group 41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383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3837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383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73835" name="Text Box 45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</p:grpSp>
        <p:grpSp>
          <p:nvGrpSpPr>
            <p:cNvPr id="73816" name="Group 46"/>
            <p:cNvGrpSpPr/>
            <p:nvPr/>
          </p:nvGrpSpPr>
          <p:grpSpPr bwMode="auto">
            <a:xfrm>
              <a:off x="3264" y="2208"/>
              <a:ext cx="1728" cy="327"/>
              <a:chOff x="3264" y="1248"/>
              <a:chExt cx="1728" cy="327"/>
            </a:xfrm>
          </p:grpSpPr>
          <p:grpSp>
            <p:nvGrpSpPr>
              <p:cNvPr id="73829" name="Group 47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3831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3832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3833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73830" name="Text Box 51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</p:grpSp>
        <p:grpSp>
          <p:nvGrpSpPr>
            <p:cNvPr id="73817" name="Group 52"/>
            <p:cNvGrpSpPr/>
            <p:nvPr/>
          </p:nvGrpSpPr>
          <p:grpSpPr bwMode="auto">
            <a:xfrm>
              <a:off x="3264" y="1968"/>
              <a:ext cx="1728" cy="327"/>
              <a:chOff x="3264" y="1248"/>
              <a:chExt cx="1728" cy="327"/>
            </a:xfrm>
          </p:grpSpPr>
          <p:grpSp>
            <p:nvGrpSpPr>
              <p:cNvPr id="73824" name="Group 53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3826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3827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382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73825" name="Text Box 57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</p:grpSp>
        <p:grpSp>
          <p:nvGrpSpPr>
            <p:cNvPr id="73818" name="Group 58"/>
            <p:cNvGrpSpPr/>
            <p:nvPr/>
          </p:nvGrpSpPr>
          <p:grpSpPr bwMode="auto">
            <a:xfrm>
              <a:off x="3264" y="1728"/>
              <a:ext cx="1728" cy="327"/>
              <a:chOff x="3264" y="1248"/>
              <a:chExt cx="1728" cy="327"/>
            </a:xfrm>
          </p:grpSpPr>
          <p:grpSp>
            <p:nvGrpSpPr>
              <p:cNvPr id="73819" name="Group 59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3821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3822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3823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73820" name="Text Box 63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22" name="Group 64"/>
          <p:cNvGrpSpPr/>
          <p:nvPr/>
        </p:nvGrpSpPr>
        <p:grpSpPr bwMode="auto">
          <a:xfrm>
            <a:off x="5181600" y="4648200"/>
            <a:ext cx="2743200" cy="519113"/>
            <a:chOff x="3264" y="1248"/>
            <a:chExt cx="1728" cy="327"/>
          </a:xfrm>
        </p:grpSpPr>
        <p:grpSp>
          <p:nvGrpSpPr>
            <p:cNvPr id="73809" name="Group 65"/>
            <p:cNvGrpSpPr/>
            <p:nvPr/>
          </p:nvGrpSpPr>
          <p:grpSpPr bwMode="auto">
            <a:xfrm>
              <a:off x="3264" y="1248"/>
              <a:ext cx="1296" cy="327"/>
              <a:chOff x="3264" y="1248"/>
              <a:chExt cx="1296" cy="327"/>
            </a:xfrm>
          </p:grpSpPr>
          <p:sp>
            <p:nvSpPr>
              <p:cNvPr id="73811" name="Text Box 66"/>
              <p:cNvSpPr txBox="1">
                <a:spLocks noChangeArrowheads="1"/>
              </p:cNvSpPr>
              <p:nvPr/>
            </p:nvSpPr>
            <p:spPr bwMode="auto">
              <a:xfrm>
                <a:off x="326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  <p:sp>
            <p:nvSpPr>
              <p:cNvPr id="73812" name="Text Box 67"/>
              <p:cNvSpPr txBox="1">
                <a:spLocks noChangeArrowheads="1"/>
              </p:cNvSpPr>
              <p:nvPr/>
            </p:nvSpPr>
            <p:spPr bwMode="auto">
              <a:xfrm>
                <a:off x="374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  <p:sp>
            <p:nvSpPr>
              <p:cNvPr id="73813" name="Text Box 68"/>
              <p:cNvSpPr txBox="1">
                <a:spLocks noChangeArrowheads="1"/>
              </p:cNvSpPr>
              <p:nvPr/>
            </p:nvSpPr>
            <p:spPr bwMode="auto">
              <a:xfrm>
                <a:off x="4272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</p:grpSp>
        <p:sp>
          <p:nvSpPr>
            <p:cNvPr id="73810" name="Text Box 69"/>
            <p:cNvSpPr txBox="1">
              <a:spLocks noChangeArrowheads="1"/>
            </p:cNvSpPr>
            <p:nvPr/>
          </p:nvSpPr>
          <p:spPr bwMode="auto">
            <a:xfrm>
              <a:off x="4704" y="1248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</a:rPr>
                <a:t>1</a:t>
              </a:r>
            </a:p>
          </p:txBody>
        </p:sp>
      </p:grpSp>
      <p:grpSp>
        <p:nvGrpSpPr>
          <p:cNvPr id="24" name="Group 70"/>
          <p:cNvGrpSpPr/>
          <p:nvPr/>
        </p:nvGrpSpPr>
        <p:grpSpPr bwMode="auto">
          <a:xfrm>
            <a:off x="4876800" y="914400"/>
            <a:ext cx="3216275" cy="4191000"/>
            <a:chOff x="3072" y="576"/>
            <a:chExt cx="2026" cy="2640"/>
          </a:xfrm>
        </p:grpSpPr>
        <p:sp>
          <p:nvSpPr>
            <p:cNvPr id="73798" name="Text Box 71"/>
            <p:cNvSpPr txBox="1">
              <a:spLocks noChangeArrowheads="1"/>
            </p:cNvSpPr>
            <p:nvPr/>
          </p:nvSpPr>
          <p:spPr bwMode="auto">
            <a:xfrm>
              <a:off x="3264" y="912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A</a:t>
              </a:r>
              <a:endParaRPr lang="en-US" altLang="zh-CN" sz="2800" b="1" i="1">
                <a:solidFill>
                  <a:srgbClr val="000099"/>
                </a:solidFill>
              </a:endParaRPr>
            </a:p>
          </p:txBody>
        </p:sp>
        <p:sp>
          <p:nvSpPr>
            <p:cNvPr id="73799" name="Text Box 72"/>
            <p:cNvSpPr txBox="1">
              <a:spLocks noChangeArrowheads="1"/>
            </p:cNvSpPr>
            <p:nvPr/>
          </p:nvSpPr>
          <p:spPr bwMode="auto">
            <a:xfrm>
              <a:off x="3744" y="912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B</a:t>
              </a:r>
              <a:endParaRPr lang="en-US" altLang="zh-CN" sz="3200" b="1" i="1">
                <a:solidFill>
                  <a:schemeClr val="accent2"/>
                </a:solidFill>
              </a:endParaRPr>
            </a:p>
          </p:txBody>
        </p:sp>
        <p:sp>
          <p:nvSpPr>
            <p:cNvPr id="73800" name="Text Box 73"/>
            <p:cNvSpPr txBox="1">
              <a:spLocks noChangeArrowheads="1"/>
            </p:cNvSpPr>
            <p:nvPr/>
          </p:nvSpPr>
          <p:spPr bwMode="auto">
            <a:xfrm>
              <a:off x="4704" y="912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Y</a:t>
              </a:r>
              <a:endParaRPr lang="en-US" altLang="zh-CN" sz="3200" b="1" i="1">
                <a:solidFill>
                  <a:schemeClr val="accent2"/>
                </a:solidFill>
              </a:endParaRPr>
            </a:p>
          </p:txBody>
        </p:sp>
        <p:sp>
          <p:nvSpPr>
            <p:cNvPr id="73801" name="Line 74"/>
            <p:cNvSpPr>
              <a:spLocks noChangeShapeType="1"/>
            </p:cNvSpPr>
            <p:nvPr/>
          </p:nvSpPr>
          <p:spPr bwMode="auto">
            <a:xfrm>
              <a:off x="4128" y="912"/>
              <a:ext cx="0" cy="2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802" name="Line 75"/>
            <p:cNvSpPr>
              <a:spLocks noChangeShapeType="1"/>
            </p:cNvSpPr>
            <p:nvPr/>
          </p:nvSpPr>
          <p:spPr bwMode="auto">
            <a:xfrm>
              <a:off x="3600" y="912"/>
              <a:ext cx="0" cy="2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803" name="Line 76"/>
            <p:cNvSpPr>
              <a:spLocks noChangeShapeType="1"/>
            </p:cNvSpPr>
            <p:nvPr/>
          </p:nvSpPr>
          <p:spPr bwMode="auto">
            <a:xfrm>
              <a:off x="3216" y="1248"/>
              <a:ext cx="17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804" name="Line 77"/>
            <p:cNvSpPr>
              <a:spLocks noChangeShapeType="1"/>
            </p:cNvSpPr>
            <p:nvPr/>
          </p:nvSpPr>
          <p:spPr bwMode="auto">
            <a:xfrm>
              <a:off x="3072" y="3216"/>
              <a:ext cx="18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805" name="Line 78"/>
            <p:cNvSpPr>
              <a:spLocks noChangeShapeType="1"/>
            </p:cNvSpPr>
            <p:nvPr/>
          </p:nvSpPr>
          <p:spPr bwMode="auto">
            <a:xfrm>
              <a:off x="4656" y="912"/>
              <a:ext cx="0" cy="2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806" name="Text Box 79"/>
            <p:cNvSpPr txBox="1">
              <a:spLocks noChangeArrowheads="1"/>
            </p:cNvSpPr>
            <p:nvPr/>
          </p:nvSpPr>
          <p:spPr bwMode="auto">
            <a:xfrm>
              <a:off x="4272" y="912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C</a:t>
              </a:r>
              <a:endParaRPr lang="en-US" altLang="zh-CN" sz="3200" b="1" i="1">
                <a:solidFill>
                  <a:schemeClr val="accent2"/>
                </a:solidFill>
              </a:endParaRPr>
            </a:p>
          </p:txBody>
        </p:sp>
        <p:sp>
          <p:nvSpPr>
            <p:cNvPr id="73807" name="Line 80"/>
            <p:cNvSpPr>
              <a:spLocks noChangeShapeType="1"/>
            </p:cNvSpPr>
            <p:nvPr/>
          </p:nvSpPr>
          <p:spPr bwMode="auto">
            <a:xfrm>
              <a:off x="3216" y="912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22609" name="Rectangle 81"/>
            <p:cNvSpPr>
              <a:spLocks noChangeArrowheads="1"/>
            </p:cNvSpPr>
            <p:nvPr/>
          </p:nvSpPr>
          <p:spPr bwMode="auto">
            <a:xfrm>
              <a:off x="3120" y="576"/>
              <a:ext cx="19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“</a:t>
              </a:r>
              <a:r>
                <a:rPr lang="zh-CN" altLang="en-US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或” 门逻辑状态表</a:t>
              </a:r>
            </a:p>
          </p:txBody>
        </p:sp>
      </p:grpSp>
      <p:grpSp>
        <p:nvGrpSpPr>
          <p:cNvPr id="25" name="Group 82"/>
          <p:cNvGrpSpPr/>
          <p:nvPr/>
        </p:nvGrpSpPr>
        <p:grpSpPr bwMode="auto">
          <a:xfrm>
            <a:off x="3505200" y="3352800"/>
            <a:ext cx="609600" cy="457200"/>
            <a:chOff x="2544" y="2304"/>
            <a:chExt cx="384" cy="288"/>
          </a:xfrm>
        </p:grpSpPr>
        <p:graphicFrame>
          <p:nvGraphicFramePr>
            <p:cNvPr id="73796" name="Object 83"/>
            <p:cNvGraphicFramePr>
              <a:graphicFrameLocks noChangeAspect="1"/>
            </p:cNvGraphicFramePr>
            <p:nvPr/>
          </p:nvGraphicFramePr>
          <p:xfrm>
            <a:off x="2592" y="2352"/>
            <a:ext cx="288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98" name="BMP 图象" r:id="rId7" imgW="381000" imgH="266700" progId="Paint.Picture">
                    <p:embed/>
                  </p:oleObj>
                </mc:Choice>
                <mc:Fallback>
                  <p:oleObj name="BMP 图象" r:id="rId7" imgW="381000" imgH="266700" progId="Paint.Picture">
                    <p:embed/>
                    <p:pic>
                      <p:nvPicPr>
                        <p:cNvPr id="0" name="图片 634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352"/>
                          <a:ext cx="288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97" name="Text Box 84"/>
            <p:cNvSpPr txBox="1">
              <a:spLocks noChangeArrowheads="1"/>
            </p:cNvSpPr>
            <p:nvPr/>
          </p:nvSpPr>
          <p:spPr bwMode="auto">
            <a:xfrm>
              <a:off x="2544" y="2304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3V</a:t>
              </a:r>
            </a:p>
          </p:txBody>
        </p:sp>
      </p:grpSp>
      <p:grpSp>
        <p:nvGrpSpPr>
          <p:cNvPr id="26" name="Group 85"/>
          <p:cNvGrpSpPr/>
          <p:nvPr/>
        </p:nvGrpSpPr>
        <p:grpSpPr bwMode="auto">
          <a:xfrm>
            <a:off x="3505200" y="3352800"/>
            <a:ext cx="609600" cy="457200"/>
            <a:chOff x="2544" y="2304"/>
            <a:chExt cx="384" cy="288"/>
          </a:xfrm>
        </p:grpSpPr>
        <p:graphicFrame>
          <p:nvGraphicFramePr>
            <p:cNvPr id="73794" name="Object 86"/>
            <p:cNvGraphicFramePr>
              <a:graphicFrameLocks noChangeAspect="1"/>
            </p:cNvGraphicFramePr>
            <p:nvPr/>
          </p:nvGraphicFramePr>
          <p:xfrm>
            <a:off x="2592" y="2352"/>
            <a:ext cx="288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99" name="BMP 图象" r:id="rId9" imgW="381000" imgH="266700" progId="Paint.Picture">
                    <p:embed/>
                  </p:oleObj>
                </mc:Choice>
                <mc:Fallback>
                  <p:oleObj name="BMP 图象" r:id="rId9" imgW="381000" imgH="266700" progId="Paint.Picture">
                    <p:embed/>
                    <p:pic>
                      <p:nvPicPr>
                        <p:cNvPr id="0" name="图片 634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352"/>
                          <a:ext cx="288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95" name="Text Box 87"/>
            <p:cNvSpPr txBox="1">
              <a:spLocks noChangeArrowheads="1"/>
            </p:cNvSpPr>
            <p:nvPr/>
          </p:nvSpPr>
          <p:spPr bwMode="auto">
            <a:xfrm>
              <a:off x="2544" y="2304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3V</a:t>
              </a:r>
            </a:p>
          </p:txBody>
        </p:sp>
      </p:grpSp>
      <p:grpSp>
        <p:nvGrpSpPr>
          <p:cNvPr id="27" name="Group 88"/>
          <p:cNvGrpSpPr/>
          <p:nvPr/>
        </p:nvGrpSpPr>
        <p:grpSpPr bwMode="auto">
          <a:xfrm>
            <a:off x="1295400" y="1447800"/>
            <a:ext cx="2743200" cy="3425825"/>
            <a:chOff x="768" y="1008"/>
            <a:chExt cx="1728" cy="2158"/>
          </a:xfrm>
        </p:grpSpPr>
        <p:sp>
          <p:nvSpPr>
            <p:cNvPr id="73760" name="Line 89"/>
            <p:cNvSpPr>
              <a:spLocks noChangeShapeType="1"/>
            </p:cNvSpPr>
            <p:nvPr/>
          </p:nvSpPr>
          <p:spPr bwMode="auto">
            <a:xfrm>
              <a:off x="1872" y="2640"/>
              <a:ext cx="0" cy="157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761" name="Line 90"/>
            <p:cNvSpPr>
              <a:spLocks noChangeShapeType="1"/>
            </p:cNvSpPr>
            <p:nvPr/>
          </p:nvSpPr>
          <p:spPr bwMode="auto">
            <a:xfrm>
              <a:off x="1872" y="1344"/>
              <a:ext cx="0" cy="982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762" name="Text Box 91"/>
            <p:cNvSpPr txBox="1">
              <a:spLocks noChangeArrowheads="1"/>
            </p:cNvSpPr>
            <p:nvPr/>
          </p:nvSpPr>
          <p:spPr bwMode="auto">
            <a:xfrm>
              <a:off x="1872" y="2736"/>
              <a:ext cx="576" cy="4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CN" b="1" i="1" dirty="0" smtClean="0">
                  <a:solidFill>
                    <a:srgbClr val="FF3300"/>
                  </a:solidFill>
                </a:rPr>
                <a:t>U</a:t>
              </a:r>
              <a:endParaRPr lang="en-US" altLang="zh-CN" b="1" i="1" dirty="0">
                <a:solidFill>
                  <a:srgbClr val="FF3300"/>
                </a:solidFill>
              </a:endParaRPr>
            </a:p>
            <a:p>
              <a:pPr eaLnBrk="1" hangingPunct="1">
                <a:lnSpc>
                  <a:spcPct val="80000"/>
                </a:lnSpc>
              </a:pPr>
              <a:r>
                <a:rPr lang="en-US" altLang="zh-CN" b="1" dirty="0" smtClean="0">
                  <a:solidFill>
                    <a:srgbClr val="FF3300"/>
                  </a:solidFill>
                </a:rPr>
                <a:t>-12V</a:t>
              </a:r>
              <a:endParaRPr lang="en-US" altLang="zh-CN" sz="3200" dirty="0">
                <a:solidFill>
                  <a:srgbClr val="FF3300"/>
                </a:solidFill>
              </a:endParaRPr>
            </a:p>
          </p:txBody>
        </p:sp>
        <p:sp>
          <p:nvSpPr>
            <p:cNvPr id="73763" name="Text Box 92"/>
            <p:cNvSpPr txBox="1">
              <a:spLocks noChangeArrowheads="1"/>
            </p:cNvSpPr>
            <p:nvPr/>
          </p:nvSpPr>
          <p:spPr bwMode="auto">
            <a:xfrm>
              <a:off x="1920" y="2352"/>
              <a:ext cx="320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18"/>
                  </a:solidFill>
                </a:rPr>
                <a:t>R</a:t>
              </a:r>
              <a:endParaRPr lang="en-US" altLang="zh-CN" sz="3200" b="1">
                <a:solidFill>
                  <a:srgbClr val="000018"/>
                </a:solidFill>
              </a:endParaRPr>
            </a:p>
          </p:txBody>
        </p:sp>
        <p:sp>
          <p:nvSpPr>
            <p:cNvPr id="73764" name="Text Box 93"/>
            <p:cNvSpPr txBox="1">
              <a:spLocks noChangeArrowheads="1"/>
            </p:cNvSpPr>
            <p:nvPr/>
          </p:nvSpPr>
          <p:spPr bwMode="auto">
            <a:xfrm>
              <a:off x="1296" y="1008"/>
              <a:ext cx="384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</a:rPr>
                <a:t>D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A</a:t>
              </a:r>
              <a:endParaRPr lang="en-US" altLang="zh-CN" sz="3200" b="1">
                <a:solidFill>
                  <a:srgbClr val="FF3300"/>
                </a:solidFill>
              </a:endParaRPr>
            </a:p>
          </p:txBody>
        </p:sp>
        <p:sp>
          <p:nvSpPr>
            <p:cNvPr id="73765" name="Rectangle 94"/>
            <p:cNvSpPr>
              <a:spLocks noChangeArrowheads="1"/>
            </p:cNvSpPr>
            <p:nvPr/>
          </p:nvSpPr>
          <p:spPr bwMode="auto">
            <a:xfrm>
              <a:off x="1296" y="1872"/>
              <a:ext cx="384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charset="0"/>
                </a:rPr>
                <a:t>D</a:t>
              </a:r>
              <a:r>
                <a:rPr lang="en-US" altLang="zh-CN" sz="2000" b="1" baseline="-25000">
                  <a:solidFill>
                    <a:srgbClr val="FF3300"/>
                  </a:solidFill>
                  <a:latin typeface="Times New Roman" panose="02020603050405020304" charset="0"/>
                </a:rPr>
                <a:t>C</a:t>
              </a:r>
              <a:endParaRPr lang="en-US" altLang="zh-CN" sz="2000" b="1">
                <a:solidFill>
                  <a:srgbClr val="FF33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73766" name="Text Box 95"/>
            <p:cNvSpPr txBox="1">
              <a:spLocks noChangeArrowheads="1"/>
            </p:cNvSpPr>
            <p:nvPr/>
          </p:nvSpPr>
          <p:spPr bwMode="auto">
            <a:xfrm>
              <a:off x="816" y="1152"/>
              <a:ext cx="33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A</a:t>
              </a:r>
              <a:endParaRPr lang="en-US" altLang="zh-CN" sz="3200" b="1" i="1">
                <a:solidFill>
                  <a:srgbClr val="FF3300"/>
                </a:solidFill>
              </a:endParaRPr>
            </a:p>
          </p:txBody>
        </p:sp>
        <p:sp>
          <p:nvSpPr>
            <p:cNvPr id="73767" name="Text Box 96"/>
            <p:cNvSpPr txBox="1">
              <a:spLocks noChangeArrowheads="1"/>
            </p:cNvSpPr>
            <p:nvPr/>
          </p:nvSpPr>
          <p:spPr bwMode="auto">
            <a:xfrm>
              <a:off x="768" y="1584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B</a:t>
              </a:r>
              <a:endParaRPr lang="en-US" altLang="zh-CN" sz="3200" b="1" i="1">
                <a:solidFill>
                  <a:srgbClr val="FF3300"/>
                </a:solidFill>
              </a:endParaRPr>
            </a:p>
          </p:txBody>
        </p:sp>
        <p:sp>
          <p:nvSpPr>
            <p:cNvPr id="73768" name="Rectangle 97"/>
            <p:cNvSpPr>
              <a:spLocks noChangeArrowheads="1"/>
            </p:cNvSpPr>
            <p:nvPr/>
          </p:nvSpPr>
          <p:spPr bwMode="auto">
            <a:xfrm>
              <a:off x="1824" y="2326"/>
              <a:ext cx="106" cy="314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769" name="Rectangle 98"/>
            <p:cNvSpPr>
              <a:spLocks noChangeArrowheads="1"/>
            </p:cNvSpPr>
            <p:nvPr/>
          </p:nvSpPr>
          <p:spPr bwMode="auto">
            <a:xfrm>
              <a:off x="2208" y="2016"/>
              <a:ext cx="28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b="1" i="1">
                  <a:solidFill>
                    <a:srgbClr val="FF3300"/>
                  </a:solidFill>
                  <a:latin typeface="Times New Roman" panose="02020603050405020304" charset="0"/>
                </a:rPr>
                <a:t>Y</a:t>
              </a:r>
            </a:p>
          </p:txBody>
        </p:sp>
        <p:sp>
          <p:nvSpPr>
            <p:cNvPr id="73770" name="Line 99"/>
            <p:cNvSpPr>
              <a:spLocks noChangeShapeType="1"/>
            </p:cNvSpPr>
            <p:nvPr/>
          </p:nvSpPr>
          <p:spPr bwMode="auto">
            <a:xfrm>
              <a:off x="1872" y="2133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771" name="Oval 100"/>
            <p:cNvSpPr>
              <a:spLocks noChangeArrowheads="1"/>
            </p:cNvSpPr>
            <p:nvPr/>
          </p:nvSpPr>
          <p:spPr bwMode="auto">
            <a:xfrm>
              <a:off x="2160" y="2088"/>
              <a:ext cx="73" cy="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772" name="Oval 101"/>
            <p:cNvSpPr>
              <a:spLocks noChangeArrowheads="1"/>
            </p:cNvSpPr>
            <p:nvPr/>
          </p:nvSpPr>
          <p:spPr bwMode="auto">
            <a:xfrm>
              <a:off x="1832" y="2784"/>
              <a:ext cx="73" cy="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773" name="Text Box 102"/>
            <p:cNvSpPr txBox="1">
              <a:spLocks noChangeArrowheads="1"/>
            </p:cNvSpPr>
            <p:nvPr/>
          </p:nvSpPr>
          <p:spPr bwMode="auto">
            <a:xfrm>
              <a:off x="1248" y="1440"/>
              <a:ext cx="384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</a:rPr>
                <a:t>D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B</a:t>
              </a:r>
              <a:endParaRPr lang="en-US" altLang="zh-CN" sz="3200" b="1">
                <a:solidFill>
                  <a:srgbClr val="FF3300"/>
                </a:solidFill>
              </a:endParaRPr>
            </a:p>
          </p:txBody>
        </p:sp>
        <p:sp>
          <p:nvSpPr>
            <p:cNvPr id="73774" name="Text Box 103"/>
            <p:cNvSpPr txBox="1">
              <a:spLocks noChangeArrowheads="1"/>
            </p:cNvSpPr>
            <p:nvPr/>
          </p:nvSpPr>
          <p:spPr bwMode="auto">
            <a:xfrm>
              <a:off x="768" y="196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C</a:t>
              </a:r>
              <a:endParaRPr lang="en-US" altLang="zh-CN" sz="3200" b="1" i="1">
                <a:solidFill>
                  <a:srgbClr val="FF3300"/>
                </a:solidFill>
              </a:endParaRPr>
            </a:p>
          </p:txBody>
        </p:sp>
        <p:grpSp>
          <p:nvGrpSpPr>
            <p:cNvPr id="73775" name="Group 104"/>
            <p:cNvGrpSpPr/>
            <p:nvPr/>
          </p:nvGrpSpPr>
          <p:grpSpPr bwMode="auto">
            <a:xfrm>
              <a:off x="1056" y="2017"/>
              <a:ext cx="826" cy="215"/>
              <a:chOff x="1056" y="2017"/>
              <a:chExt cx="826" cy="215"/>
            </a:xfrm>
          </p:grpSpPr>
          <p:sp>
            <p:nvSpPr>
              <p:cNvPr id="73788" name="Oval 105"/>
              <p:cNvSpPr>
                <a:spLocks noChangeArrowheads="1"/>
              </p:cNvSpPr>
              <p:nvPr/>
            </p:nvSpPr>
            <p:spPr bwMode="auto">
              <a:xfrm>
                <a:off x="1850" y="2112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3789" name="Line 106"/>
              <p:cNvSpPr>
                <a:spLocks noChangeShapeType="1"/>
              </p:cNvSpPr>
              <p:nvPr/>
            </p:nvSpPr>
            <p:spPr bwMode="auto">
              <a:xfrm rot="-5391297">
                <a:off x="1496" y="1754"/>
                <a:ext cx="0" cy="747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3790" name="Oval 107"/>
              <p:cNvSpPr>
                <a:spLocks noChangeArrowheads="1"/>
              </p:cNvSpPr>
              <p:nvPr/>
            </p:nvSpPr>
            <p:spPr bwMode="auto">
              <a:xfrm>
                <a:off x="1056" y="2091"/>
                <a:ext cx="73" cy="7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grpSp>
            <p:nvGrpSpPr>
              <p:cNvPr id="73791" name="Group 108"/>
              <p:cNvGrpSpPr/>
              <p:nvPr/>
            </p:nvGrpSpPr>
            <p:grpSpPr bwMode="auto">
              <a:xfrm>
                <a:off x="1346" y="2017"/>
                <a:ext cx="216" cy="215"/>
                <a:chOff x="1320" y="3360"/>
                <a:chExt cx="216" cy="192"/>
              </a:xfrm>
            </p:grpSpPr>
            <p:sp>
              <p:nvSpPr>
                <p:cNvPr id="73792" name="AutoShape 109"/>
                <p:cNvSpPr>
                  <a:spLocks noChangeArrowheads="1"/>
                </p:cNvSpPr>
                <p:nvPr/>
              </p:nvSpPr>
              <p:spPr bwMode="auto">
                <a:xfrm rot="5400000">
                  <a:off x="1344" y="3360"/>
                  <a:ext cx="144" cy="192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3793" name="Line 110"/>
                <p:cNvSpPr>
                  <a:spLocks noChangeShapeType="1"/>
                </p:cNvSpPr>
                <p:nvPr/>
              </p:nvSpPr>
              <p:spPr bwMode="auto">
                <a:xfrm>
                  <a:off x="1536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</p:grpSp>
        <p:grpSp>
          <p:nvGrpSpPr>
            <p:cNvPr id="73776" name="Group 111"/>
            <p:cNvGrpSpPr/>
            <p:nvPr/>
          </p:nvGrpSpPr>
          <p:grpSpPr bwMode="auto">
            <a:xfrm>
              <a:off x="1056" y="1632"/>
              <a:ext cx="813" cy="215"/>
              <a:chOff x="1056" y="1632"/>
              <a:chExt cx="813" cy="215"/>
            </a:xfrm>
          </p:grpSpPr>
          <p:sp>
            <p:nvSpPr>
              <p:cNvPr id="73783" name="Line 112"/>
              <p:cNvSpPr>
                <a:spLocks noChangeShapeType="1"/>
              </p:cNvSpPr>
              <p:nvPr/>
            </p:nvSpPr>
            <p:spPr bwMode="auto">
              <a:xfrm rot="-5391297">
                <a:off x="1496" y="1369"/>
                <a:ext cx="0" cy="747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3784" name="Oval 113"/>
              <p:cNvSpPr>
                <a:spLocks noChangeArrowheads="1"/>
              </p:cNvSpPr>
              <p:nvPr/>
            </p:nvSpPr>
            <p:spPr bwMode="auto">
              <a:xfrm>
                <a:off x="1056" y="1706"/>
                <a:ext cx="73" cy="7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grpSp>
            <p:nvGrpSpPr>
              <p:cNvPr id="73785" name="Group 114"/>
              <p:cNvGrpSpPr/>
              <p:nvPr/>
            </p:nvGrpSpPr>
            <p:grpSpPr bwMode="auto">
              <a:xfrm>
                <a:off x="1346" y="1632"/>
                <a:ext cx="216" cy="215"/>
                <a:chOff x="1320" y="3360"/>
                <a:chExt cx="216" cy="192"/>
              </a:xfrm>
            </p:grpSpPr>
            <p:sp>
              <p:nvSpPr>
                <p:cNvPr id="73786" name="AutoShape 115"/>
                <p:cNvSpPr>
                  <a:spLocks noChangeArrowheads="1"/>
                </p:cNvSpPr>
                <p:nvPr/>
              </p:nvSpPr>
              <p:spPr bwMode="auto">
                <a:xfrm rot="5400000">
                  <a:off x="1344" y="3360"/>
                  <a:ext cx="144" cy="192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3787" name="Line 116"/>
                <p:cNvSpPr>
                  <a:spLocks noChangeShapeType="1"/>
                </p:cNvSpPr>
                <p:nvPr/>
              </p:nvSpPr>
              <p:spPr bwMode="auto">
                <a:xfrm>
                  <a:off x="1536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</p:grpSp>
        <p:grpSp>
          <p:nvGrpSpPr>
            <p:cNvPr id="73777" name="Group 117"/>
            <p:cNvGrpSpPr/>
            <p:nvPr/>
          </p:nvGrpSpPr>
          <p:grpSpPr bwMode="auto">
            <a:xfrm>
              <a:off x="1056" y="1226"/>
              <a:ext cx="813" cy="215"/>
              <a:chOff x="1056" y="1632"/>
              <a:chExt cx="813" cy="215"/>
            </a:xfrm>
          </p:grpSpPr>
          <p:sp>
            <p:nvSpPr>
              <p:cNvPr id="73778" name="Line 118"/>
              <p:cNvSpPr>
                <a:spLocks noChangeShapeType="1"/>
              </p:cNvSpPr>
              <p:nvPr/>
            </p:nvSpPr>
            <p:spPr bwMode="auto">
              <a:xfrm rot="-5391297">
                <a:off x="1496" y="1369"/>
                <a:ext cx="0" cy="747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3779" name="Oval 119"/>
              <p:cNvSpPr>
                <a:spLocks noChangeArrowheads="1"/>
              </p:cNvSpPr>
              <p:nvPr/>
            </p:nvSpPr>
            <p:spPr bwMode="auto">
              <a:xfrm>
                <a:off x="1056" y="1706"/>
                <a:ext cx="73" cy="7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grpSp>
            <p:nvGrpSpPr>
              <p:cNvPr id="73780" name="Group 120"/>
              <p:cNvGrpSpPr/>
              <p:nvPr/>
            </p:nvGrpSpPr>
            <p:grpSpPr bwMode="auto">
              <a:xfrm>
                <a:off x="1346" y="1632"/>
                <a:ext cx="216" cy="215"/>
                <a:chOff x="1320" y="3360"/>
                <a:chExt cx="216" cy="192"/>
              </a:xfrm>
            </p:grpSpPr>
            <p:sp>
              <p:nvSpPr>
                <p:cNvPr id="73781" name="AutoShape 121"/>
                <p:cNvSpPr>
                  <a:spLocks noChangeArrowheads="1"/>
                </p:cNvSpPr>
                <p:nvPr/>
              </p:nvSpPr>
              <p:spPr bwMode="auto">
                <a:xfrm rot="5400000">
                  <a:off x="1344" y="3360"/>
                  <a:ext cx="144" cy="192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3782" name="Line 122"/>
                <p:cNvSpPr>
                  <a:spLocks noChangeShapeType="1"/>
                </p:cNvSpPr>
                <p:nvPr/>
              </p:nvSpPr>
              <p:spPr bwMode="auto">
                <a:xfrm>
                  <a:off x="1536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</p:grpSp>
      </p:grpSp>
      <p:grpSp>
        <p:nvGrpSpPr>
          <p:cNvPr id="3078" name="Group 123"/>
          <p:cNvGrpSpPr/>
          <p:nvPr/>
        </p:nvGrpSpPr>
        <p:grpSpPr bwMode="auto">
          <a:xfrm>
            <a:off x="1828800" y="1981200"/>
            <a:ext cx="1143000" cy="2362200"/>
            <a:chOff x="1152" y="1248"/>
            <a:chExt cx="720" cy="1488"/>
          </a:xfrm>
        </p:grpSpPr>
        <p:sp>
          <p:nvSpPr>
            <p:cNvPr id="73756" name="Line 124"/>
            <p:cNvSpPr>
              <a:spLocks noChangeShapeType="1"/>
            </p:cNvSpPr>
            <p:nvPr/>
          </p:nvSpPr>
          <p:spPr bwMode="auto">
            <a:xfrm>
              <a:off x="1152" y="1248"/>
              <a:ext cx="6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757" name="Line 125"/>
            <p:cNvSpPr>
              <a:spLocks noChangeShapeType="1"/>
            </p:cNvSpPr>
            <p:nvPr/>
          </p:nvSpPr>
          <p:spPr bwMode="auto">
            <a:xfrm>
              <a:off x="1152" y="1632"/>
              <a:ext cx="6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758" name="Line 126"/>
            <p:cNvSpPr>
              <a:spLocks noChangeShapeType="1"/>
            </p:cNvSpPr>
            <p:nvPr/>
          </p:nvSpPr>
          <p:spPr bwMode="auto">
            <a:xfrm>
              <a:off x="1152" y="2016"/>
              <a:ext cx="6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759" name="Line 127"/>
            <p:cNvSpPr>
              <a:spLocks noChangeShapeType="1"/>
            </p:cNvSpPr>
            <p:nvPr/>
          </p:nvSpPr>
          <p:spPr bwMode="auto">
            <a:xfrm>
              <a:off x="1872" y="1248"/>
              <a:ext cx="0" cy="14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3079" name="Group 128"/>
          <p:cNvGrpSpPr/>
          <p:nvPr/>
        </p:nvGrpSpPr>
        <p:grpSpPr bwMode="auto">
          <a:xfrm>
            <a:off x="1905000" y="3276600"/>
            <a:ext cx="990600" cy="990600"/>
            <a:chOff x="1200" y="2064"/>
            <a:chExt cx="624" cy="624"/>
          </a:xfrm>
        </p:grpSpPr>
        <p:sp>
          <p:nvSpPr>
            <p:cNvPr id="73754" name="Line 129"/>
            <p:cNvSpPr>
              <a:spLocks noChangeShapeType="1"/>
            </p:cNvSpPr>
            <p:nvPr/>
          </p:nvSpPr>
          <p:spPr bwMode="auto">
            <a:xfrm>
              <a:off x="1200" y="2064"/>
              <a:ext cx="57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755" name="Line 130"/>
            <p:cNvSpPr>
              <a:spLocks noChangeShapeType="1"/>
            </p:cNvSpPr>
            <p:nvPr/>
          </p:nvSpPr>
          <p:spPr bwMode="auto">
            <a:xfrm>
              <a:off x="1824" y="2064"/>
              <a:ext cx="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3080" name="Group 131"/>
          <p:cNvGrpSpPr/>
          <p:nvPr/>
        </p:nvGrpSpPr>
        <p:grpSpPr bwMode="auto">
          <a:xfrm>
            <a:off x="1828800" y="1981200"/>
            <a:ext cx="1143000" cy="2362200"/>
            <a:chOff x="1152" y="1248"/>
            <a:chExt cx="720" cy="1488"/>
          </a:xfrm>
        </p:grpSpPr>
        <p:sp>
          <p:nvSpPr>
            <p:cNvPr id="73750" name="Line 132"/>
            <p:cNvSpPr>
              <a:spLocks noChangeShapeType="1"/>
            </p:cNvSpPr>
            <p:nvPr/>
          </p:nvSpPr>
          <p:spPr bwMode="auto">
            <a:xfrm>
              <a:off x="1152" y="1248"/>
              <a:ext cx="67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751" name="Line 133"/>
            <p:cNvSpPr>
              <a:spLocks noChangeShapeType="1"/>
            </p:cNvSpPr>
            <p:nvPr/>
          </p:nvSpPr>
          <p:spPr bwMode="auto">
            <a:xfrm>
              <a:off x="1152" y="1632"/>
              <a:ext cx="67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752" name="Line 134"/>
            <p:cNvSpPr>
              <a:spLocks noChangeShapeType="1"/>
            </p:cNvSpPr>
            <p:nvPr/>
          </p:nvSpPr>
          <p:spPr bwMode="auto">
            <a:xfrm>
              <a:off x="1152" y="2016"/>
              <a:ext cx="67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753" name="Line 135"/>
            <p:cNvSpPr>
              <a:spLocks noChangeShapeType="1"/>
            </p:cNvSpPr>
            <p:nvPr/>
          </p:nvSpPr>
          <p:spPr bwMode="auto">
            <a:xfrm>
              <a:off x="1872" y="1248"/>
              <a:ext cx="0" cy="148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22664" name="Rectangle 136"/>
          <p:cNvSpPr>
            <a:spLocks noChangeArrowheads="1"/>
          </p:cNvSpPr>
          <p:nvPr/>
        </p:nvSpPr>
        <p:spPr bwMode="auto">
          <a:xfrm>
            <a:off x="762000" y="4495800"/>
            <a:ext cx="19685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2.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工作原理</a:t>
            </a:r>
          </a:p>
        </p:txBody>
      </p:sp>
      <p:sp>
        <p:nvSpPr>
          <p:cNvPr id="22665" name="Text Box 137"/>
          <p:cNvSpPr txBox="1">
            <a:spLocks noChangeArrowheads="1"/>
          </p:cNvSpPr>
          <p:nvPr/>
        </p:nvSpPr>
        <p:spPr bwMode="auto">
          <a:xfrm>
            <a:off x="609600" y="5715000"/>
            <a:ext cx="8102600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18"/>
                </a:solidFill>
              </a:rPr>
              <a:t>输入</a:t>
            </a:r>
            <a:r>
              <a:rPr lang="en-US" altLang="zh-CN" sz="2800" b="1" i="1">
                <a:solidFill>
                  <a:srgbClr val="000018"/>
                </a:solidFill>
              </a:rPr>
              <a:t>A</a:t>
            </a:r>
            <a:r>
              <a:rPr lang="zh-CN" altLang="en-US" sz="2800" b="1">
                <a:solidFill>
                  <a:srgbClr val="000018"/>
                </a:solidFill>
              </a:rPr>
              <a:t>、</a:t>
            </a:r>
            <a:r>
              <a:rPr lang="en-US" altLang="zh-CN" sz="2800" b="1" i="1">
                <a:solidFill>
                  <a:srgbClr val="000018"/>
                </a:solidFill>
              </a:rPr>
              <a:t>B</a:t>
            </a:r>
            <a:r>
              <a:rPr lang="zh-CN" altLang="en-US" sz="2800" b="1" i="1">
                <a:solidFill>
                  <a:srgbClr val="000018"/>
                </a:solidFill>
              </a:rPr>
              <a:t>、</a:t>
            </a:r>
            <a:r>
              <a:rPr lang="en-US" altLang="zh-CN" sz="2800" b="1" i="1">
                <a:solidFill>
                  <a:srgbClr val="000018"/>
                </a:solidFill>
              </a:rPr>
              <a:t>C</a:t>
            </a:r>
            <a:r>
              <a:rPr lang="zh-CN" altLang="en-US" sz="2800" b="1">
                <a:solidFill>
                  <a:srgbClr val="CC0000"/>
                </a:solidFill>
              </a:rPr>
              <a:t>全为低电平“</a:t>
            </a:r>
            <a:r>
              <a:rPr lang="en-US" altLang="zh-CN" sz="2800" b="1">
                <a:solidFill>
                  <a:srgbClr val="CC0000"/>
                </a:solidFill>
              </a:rPr>
              <a:t>0”</a:t>
            </a:r>
            <a:r>
              <a:rPr lang="zh-CN" altLang="en-US" sz="2800" b="1">
                <a:solidFill>
                  <a:srgbClr val="CC0000"/>
                </a:solidFill>
              </a:rPr>
              <a:t>，</a:t>
            </a:r>
            <a:r>
              <a:rPr lang="zh-CN" altLang="en-US" sz="2800" b="1">
                <a:solidFill>
                  <a:srgbClr val="000018"/>
                </a:solidFill>
              </a:rPr>
              <a:t>输出 </a:t>
            </a:r>
            <a:r>
              <a:rPr lang="en-US" altLang="zh-CN" sz="2800" b="1" i="1">
                <a:solidFill>
                  <a:srgbClr val="CC0000"/>
                </a:solidFill>
              </a:rPr>
              <a:t>Y </a:t>
            </a:r>
            <a:r>
              <a:rPr lang="zh-CN" altLang="en-US" sz="2800" b="1">
                <a:solidFill>
                  <a:srgbClr val="CC0000"/>
                </a:solidFill>
              </a:rPr>
              <a:t>为“</a:t>
            </a:r>
            <a:r>
              <a:rPr lang="en-US" altLang="zh-CN" sz="2800" b="1">
                <a:solidFill>
                  <a:srgbClr val="CC0000"/>
                </a:solidFill>
              </a:rPr>
              <a:t>0”</a:t>
            </a:r>
            <a:r>
              <a:rPr lang="zh-CN" altLang="en-US" sz="2800" b="1">
                <a:solidFill>
                  <a:srgbClr val="CC0000"/>
                </a:solidFill>
              </a:rPr>
              <a:t>。</a:t>
            </a:r>
            <a:endParaRPr lang="zh-CN" altLang="en-US" sz="2800" b="1">
              <a:solidFill>
                <a:srgbClr val="000018"/>
              </a:solidFill>
            </a:endParaRPr>
          </a:p>
        </p:txBody>
      </p:sp>
      <p:sp>
        <p:nvSpPr>
          <p:cNvPr id="22666" name="Rectangle 138"/>
          <p:cNvSpPr>
            <a:spLocks noChangeArrowheads="1"/>
          </p:cNvSpPr>
          <p:nvPr/>
        </p:nvSpPr>
        <p:spPr bwMode="auto">
          <a:xfrm>
            <a:off x="609600" y="5181600"/>
            <a:ext cx="7743825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18"/>
                </a:solidFill>
                <a:latin typeface="Times New Roman" panose="02020603050405020304" charset="0"/>
              </a:rPr>
              <a:t>输入</a:t>
            </a:r>
            <a:r>
              <a:rPr lang="en-US" altLang="zh-CN" sz="2800" b="1" i="1">
                <a:solidFill>
                  <a:srgbClr val="000018"/>
                </a:solidFill>
                <a:latin typeface="Times New Roman" panose="02020603050405020304" charset="0"/>
              </a:rPr>
              <a:t>A</a:t>
            </a:r>
            <a:r>
              <a:rPr lang="zh-CN" altLang="en-US" sz="2800" b="1">
                <a:solidFill>
                  <a:srgbClr val="000018"/>
                </a:solidFill>
                <a:latin typeface="Times New Roman" panose="02020603050405020304" charset="0"/>
              </a:rPr>
              <a:t>、</a:t>
            </a:r>
            <a:r>
              <a:rPr lang="en-US" altLang="zh-CN" sz="2800" b="1" i="1">
                <a:solidFill>
                  <a:srgbClr val="000018"/>
                </a:solidFill>
                <a:latin typeface="Times New Roman" panose="02020603050405020304" charset="0"/>
              </a:rPr>
              <a:t>B</a:t>
            </a:r>
            <a:r>
              <a:rPr lang="zh-CN" altLang="en-US" sz="2800" b="1" i="1">
                <a:solidFill>
                  <a:srgbClr val="000018"/>
                </a:solidFill>
                <a:latin typeface="Times New Roman" panose="02020603050405020304" charset="0"/>
              </a:rPr>
              <a:t>、</a:t>
            </a:r>
            <a:r>
              <a:rPr lang="en-US" altLang="zh-CN" sz="2800" b="1" i="1">
                <a:solidFill>
                  <a:srgbClr val="000018"/>
                </a:solidFill>
                <a:latin typeface="Times New Roman" panose="02020603050405020304" charset="0"/>
              </a:rPr>
              <a:t>C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charset="0"/>
              </a:rPr>
              <a:t>有一个为“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charset="0"/>
              </a:rPr>
              <a:t>1”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charset="0"/>
              </a:rPr>
              <a:t>，</a:t>
            </a:r>
            <a:r>
              <a:rPr lang="zh-CN" altLang="en-US" sz="2800" b="1">
                <a:solidFill>
                  <a:srgbClr val="000018"/>
                </a:solidFill>
                <a:latin typeface="Times New Roman" panose="02020603050405020304" charset="0"/>
              </a:rPr>
              <a:t>输出 </a:t>
            </a:r>
            <a:r>
              <a:rPr lang="en-US" altLang="zh-CN" sz="2800" b="1" i="1">
                <a:solidFill>
                  <a:srgbClr val="CC0000"/>
                </a:solidFill>
                <a:latin typeface="Times New Roman" panose="02020603050405020304" charset="0"/>
              </a:rPr>
              <a:t>Y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charset="0"/>
              </a:rPr>
              <a:t>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charset="0"/>
              </a:rPr>
              <a:t>为“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charset="0"/>
              </a:rPr>
              <a:t>1”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charset="0"/>
              </a:rPr>
              <a:t>。</a:t>
            </a:r>
            <a:endParaRPr lang="zh-CN" altLang="en-US" sz="2800" b="1">
              <a:solidFill>
                <a:srgbClr val="000018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8" grpId="0" autoUpdateAnimBg="0"/>
      <p:bldP spid="22664" grpId="0" autoUpdateAnimBg="0"/>
      <p:bldP spid="22665" grpId="0" autoUpdateAnimBg="0"/>
      <p:bldP spid="2266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484438" y="188913"/>
            <a:ext cx="4391025" cy="533400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20.1 </a:t>
            </a:r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数字电路基础</a:t>
            </a:r>
          </a:p>
        </p:txBody>
      </p:sp>
      <p:sp>
        <p:nvSpPr>
          <p:cNvPr id="2" name="矩形 1"/>
          <p:cNvSpPr/>
          <p:nvPr/>
        </p:nvSpPr>
        <p:spPr>
          <a:xfrm>
            <a:off x="577214" y="1075055"/>
            <a:ext cx="840828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数字电路的优点：</a:t>
            </a: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(1)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便于高度的集成化；</a:t>
            </a: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(2)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工作准确可靠，抗干扰能力强；</a:t>
            </a: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(3)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数字信息便于长期保存；</a:t>
            </a: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(4)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数字集成电路产品系列多、通用性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强、且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成本低；</a:t>
            </a: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(5)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保密性好；</a:t>
            </a: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(6)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可同时进行数值计算和逻辑运算；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14400" y="457200"/>
            <a:ext cx="5029200" cy="4572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85000" lnSpcReduction="20000"/>
          </a:bodyPr>
          <a:lstStyle/>
          <a:p>
            <a:pPr algn="l" eaLnBrk="1" hangingPunct="1"/>
            <a:r>
              <a:rPr lang="en-US" altLang="zh-CN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20.5.3   </a:t>
            </a: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二极管“或” 门电路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685800" y="1905000"/>
            <a:ext cx="4035425" cy="520700"/>
            <a:chOff x="336" y="1200"/>
            <a:chExt cx="2542" cy="328"/>
          </a:xfrm>
        </p:grpSpPr>
        <p:sp>
          <p:nvSpPr>
            <p:cNvPr id="74870" name="Text Box 4"/>
            <p:cNvSpPr txBox="1">
              <a:spLocks noChangeArrowheads="1"/>
            </p:cNvSpPr>
            <p:nvPr/>
          </p:nvSpPr>
          <p:spPr bwMode="auto">
            <a:xfrm>
              <a:off x="336" y="1201"/>
              <a:ext cx="1521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6600"/>
                  </a:solidFill>
                </a:rPr>
                <a:t>3.  </a:t>
              </a:r>
              <a:r>
                <a:rPr lang="zh-CN" altLang="en-US" sz="2800" b="1">
                  <a:solidFill>
                    <a:srgbClr val="006600"/>
                  </a:solidFill>
                </a:rPr>
                <a:t>逻辑关系</a:t>
              </a:r>
              <a:r>
                <a:rPr lang="zh-CN" altLang="en-US" sz="2800" b="1">
                  <a:solidFill>
                    <a:srgbClr val="000099"/>
                  </a:solidFill>
                </a:rPr>
                <a:t>：</a:t>
              </a:r>
              <a:endParaRPr lang="zh-CN" alt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1632" y="1200"/>
              <a:ext cx="124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“</a:t>
              </a: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或”</a:t>
              </a:r>
              <a:r>
                <a:rPr lang="zh-CN" altLang="en-US" sz="2800" b="1"/>
                <a:t>逻辑</a:t>
              </a:r>
              <a:endParaRPr lang="zh-CN" altLang="en-US" sz="2800" b="1">
                <a:solidFill>
                  <a:schemeClr val="accent2"/>
                </a:solidFill>
              </a:endParaRPr>
            </a:p>
          </p:txBody>
        </p:sp>
      </p:grpSp>
      <p:sp>
        <p:nvSpPr>
          <p:cNvPr id="24582" name="Text Box 6" descr="40%"/>
          <p:cNvSpPr txBox="1">
            <a:spLocks noChangeArrowheads="1"/>
          </p:cNvSpPr>
          <p:nvPr/>
        </p:nvSpPr>
        <p:spPr bwMode="auto">
          <a:xfrm>
            <a:off x="1066800" y="2628900"/>
            <a:ext cx="3733800" cy="1289050"/>
          </a:xfrm>
          <a:prstGeom prst="rect">
            <a:avLst/>
          </a:prstGeom>
          <a:pattFill prst="pct40">
            <a:fgClr>
              <a:srgbClr val="00FF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/>
              <a:t>即：有</a:t>
            </a:r>
            <a:r>
              <a:rPr lang="zh-CN" altLang="en-US" sz="3200" b="1">
                <a:solidFill>
                  <a:srgbClr val="FF3300"/>
                </a:solidFill>
              </a:rPr>
              <a:t>“</a:t>
            </a:r>
            <a:r>
              <a:rPr lang="en-US" altLang="zh-CN" sz="3200" b="1">
                <a:solidFill>
                  <a:srgbClr val="FF3300"/>
                </a:solidFill>
              </a:rPr>
              <a:t>1”</a:t>
            </a:r>
            <a:r>
              <a:rPr lang="zh-CN" altLang="en-US" sz="3200" b="1"/>
              <a:t>出</a:t>
            </a:r>
            <a:r>
              <a:rPr lang="zh-CN" altLang="en-US" sz="3200" b="1">
                <a:solidFill>
                  <a:srgbClr val="FF3300"/>
                </a:solidFill>
              </a:rPr>
              <a:t>“</a:t>
            </a:r>
            <a:r>
              <a:rPr lang="en-US" altLang="zh-CN" sz="3200" b="1">
                <a:solidFill>
                  <a:srgbClr val="FF3300"/>
                </a:solidFill>
              </a:rPr>
              <a:t>1”</a:t>
            </a:r>
            <a:r>
              <a:rPr lang="zh-CN" altLang="en-US" sz="3200" b="1">
                <a:solidFill>
                  <a:srgbClr val="FF3300"/>
                </a:solidFill>
              </a:rPr>
              <a:t>，</a:t>
            </a:r>
            <a:endParaRPr lang="zh-CN" altLang="en-US" sz="3200" b="1">
              <a:solidFill>
                <a:srgbClr val="FFFF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solidFill>
                  <a:srgbClr val="FFFF00"/>
                </a:solidFill>
              </a:rPr>
              <a:t>        </a:t>
            </a:r>
            <a:r>
              <a:rPr lang="zh-CN" altLang="en-US" sz="3200" b="1"/>
              <a:t>全</a:t>
            </a:r>
            <a:r>
              <a:rPr lang="zh-CN" altLang="en-US" sz="3200" b="1">
                <a:solidFill>
                  <a:srgbClr val="FF3300"/>
                </a:solidFill>
              </a:rPr>
              <a:t>“</a:t>
            </a:r>
            <a:r>
              <a:rPr lang="en-US" altLang="zh-CN" sz="3200" b="1">
                <a:solidFill>
                  <a:srgbClr val="FF3300"/>
                </a:solidFill>
              </a:rPr>
              <a:t>0”</a:t>
            </a:r>
            <a:r>
              <a:rPr lang="zh-CN" altLang="en-US" sz="3200" b="1"/>
              <a:t>出</a:t>
            </a:r>
            <a:r>
              <a:rPr lang="zh-CN" altLang="en-US" sz="3200" b="1">
                <a:solidFill>
                  <a:srgbClr val="FF3300"/>
                </a:solidFill>
              </a:rPr>
              <a:t>“</a:t>
            </a:r>
            <a:r>
              <a:rPr lang="en-US" altLang="zh-CN" sz="3200" b="1">
                <a:solidFill>
                  <a:srgbClr val="FF3300"/>
                </a:solidFill>
              </a:rPr>
              <a:t>0”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 bwMode="auto">
          <a:xfrm>
            <a:off x="838200" y="1273175"/>
            <a:ext cx="4151313" cy="579438"/>
            <a:chOff x="528" y="802"/>
            <a:chExt cx="2615" cy="365"/>
          </a:xfrm>
        </p:grpSpPr>
        <p:sp>
          <p:nvSpPr>
            <p:cNvPr id="74868" name="Rectangle 8"/>
            <p:cNvSpPr>
              <a:spLocks noChangeArrowheads="1"/>
            </p:cNvSpPr>
            <p:nvPr/>
          </p:nvSpPr>
          <p:spPr bwMode="auto">
            <a:xfrm>
              <a:off x="1920" y="802"/>
              <a:ext cx="1223" cy="3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solidFill>
                    <a:srgbClr val="000099"/>
                  </a:solidFill>
                  <a:latin typeface="Times New Roman" panose="02020603050405020304" charset="0"/>
                </a:rPr>
                <a:t>Y=A+B+C</a:t>
              </a:r>
              <a:endParaRPr lang="en-US" altLang="zh-CN" b="1" i="1">
                <a:solidFill>
                  <a:schemeClr val="accent2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528" y="817"/>
              <a:ext cx="134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逻辑表达式： </a:t>
              </a: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914400" y="4144963"/>
            <a:ext cx="3581400" cy="1828800"/>
            <a:chOff x="576" y="2611"/>
            <a:chExt cx="2256" cy="1152"/>
          </a:xfrm>
        </p:grpSpPr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576" y="2611"/>
              <a:ext cx="1200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逻辑符号：</a:t>
              </a:r>
            </a:p>
          </p:txBody>
        </p:sp>
        <p:sp>
          <p:nvSpPr>
            <p:cNvPr id="74856" name="Rectangle 12"/>
            <p:cNvSpPr>
              <a:spLocks noChangeArrowheads="1"/>
            </p:cNvSpPr>
            <p:nvPr/>
          </p:nvSpPr>
          <p:spPr bwMode="auto">
            <a:xfrm>
              <a:off x="1536" y="3043"/>
              <a:ext cx="52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4857" name="Line 13"/>
            <p:cNvSpPr>
              <a:spLocks noChangeShapeType="1"/>
            </p:cNvSpPr>
            <p:nvPr/>
          </p:nvSpPr>
          <p:spPr bwMode="auto">
            <a:xfrm>
              <a:off x="1056" y="336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4858" name="Line 14"/>
            <p:cNvSpPr>
              <a:spLocks noChangeShapeType="1"/>
            </p:cNvSpPr>
            <p:nvPr/>
          </p:nvSpPr>
          <p:spPr bwMode="auto">
            <a:xfrm>
              <a:off x="1056" y="3571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4859" name="Line 15"/>
            <p:cNvSpPr>
              <a:spLocks noChangeShapeType="1"/>
            </p:cNvSpPr>
            <p:nvPr/>
          </p:nvSpPr>
          <p:spPr bwMode="auto">
            <a:xfrm>
              <a:off x="2064" y="3427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4860" name="Text Box 16"/>
            <p:cNvSpPr txBox="1">
              <a:spLocks noChangeArrowheads="1"/>
            </p:cNvSpPr>
            <p:nvPr/>
          </p:nvSpPr>
          <p:spPr bwMode="auto">
            <a:xfrm>
              <a:off x="816" y="2928"/>
              <a:ext cx="240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A</a:t>
              </a:r>
              <a:endParaRPr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74861" name="Text Box 17"/>
            <p:cNvSpPr txBox="1">
              <a:spLocks noChangeArrowheads="1"/>
            </p:cNvSpPr>
            <p:nvPr/>
          </p:nvSpPr>
          <p:spPr bwMode="auto">
            <a:xfrm>
              <a:off x="768" y="3168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B</a:t>
              </a:r>
              <a:endParaRPr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74862" name="Text Box 18"/>
            <p:cNvSpPr txBox="1">
              <a:spLocks noChangeArrowheads="1"/>
            </p:cNvSpPr>
            <p:nvPr/>
          </p:nvSpPr>
          <p:spPr bwMode="auto">
            <a:xfrm>
              <a:off x="2496" y="3283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Y</a:t>
              </a:r>
              <a:endParaRPr lang="en-US" altLang="zh-CN" sz="3200" b="1">
                <a:solidFill>
                  <a:srgbClr val="FF3300"/>
                </a:solidFill>
              </a:endParaRPr>
            </a:p>
          </p:txBody>
        </p:sp>
        <p:sp>
          <p:nvSpPr>
            <p:cNvPr id="74863" name="Line 19"/>
            <p:cNvSpPr>
              <a:spLocks noChangeShapeType="1"/>
            </p:cNvSpPr>
            <p:nvPr/>
          </p:nvSpPr>
          <p:spPr bwMode="auto">
            <a:xfrm>
              <a:off x="1056" y="316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4864" name="Text Box 20"/>
            <p:cNvSpPr txBox="1">
              <a:spLocks noChangeArrowheads="1"/>
            </p:cNvSpPr>
            <p:nvPr/>
          </p:nvSpPr>
          <p:spPr bwMode="auto">
            <a:xfrm>
              <a:off x="768" y="3408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C</a:t>
              </a:r>
              <a:endParaRPr lang="en-US" altLang="zh-CN" sz="3200">
                <a:solidFill>
                  <a:srgbClr val="FF3300"/>
                </a:solidFill>
              </a:endParaRPr>
            </a:p>
          </p:txBody>
        </p:sp>
        <p:grpSp>
          <p:nvGrpSpPr>
            <p:cNvPr id="74865" name="Group 21"/>
            <p:cNvGrpSpPr/>
            <p:nvPr/>
          </p:nvGrpSpPr>
          <p:grpSpPr bwMode="auto">
            <a:xfrm>
              <a:off x="1584" y="2976"/>
              <a:ext cx="576" cy="365"/>
              <a:chOff x="2304" y="2688"/>
              <a:chExt cx="576" cy="365"/>
            </a:xfrm>
          </p:grpSpPr>
          <p:sp>
            <p:nvSpPr>
              <p:cNvPr id="74866" name="Text Box 22"/>
              <p:cNvSpPr txBox="1">
                <a:spLocks noChangeArrowheads="1"/>
              </p:cNvSpPr>
              <p:nvPr/>
            </p:nvSpPr>
            <p:spPr bwMode="auto">
              <a:xfrm>
                <a:off x="2304" y="2688"/>
                <a:ext cx="576" cy="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3300"/>
                    </a:solidFill>
                  </a:rPr>
                  <a:t>&gt; </a:t>
                </a:r>
                <a:r>
                  <a:rPr lang="en-US" altLang="zh-CN" sz="2800" b="1">
                    <a:solidFill>
                      <a:srgbClr val="FF3300"/>
                    </a:solidFill>
                  </a:rPr>
                  <a:t>1</a:t>
                </a:r>
                <a:endParaRPr lang="en-US" altLang="zh-CN" sz="3200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74867" name="Line 23"/>
              <p:cNvSpPr>
                <a:spLocks noChangeShapeType="1"/>
              </p:cNvSpPr>
              <p:nvPr/>
            </p:nvSpPr>
            <p:spPr bwMode="auto">
              <a:xfrm flipH="1">
                <a:off x="2400" y="2928"/>
                <a:ext cx="144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74759" name="Group 24"/>
          <p:cNvGrpSpPr/>
          <p:nvPr/>
        </p:nvGrpSpPr>
        <p:grpSpPr bwMode="auto">
          <a:xfrm>
            <a:off x="838200" y="990600"/>
            <a:ext cx="4886325" cy="171450"/>
            <a:chOff x="528" y="624"/>
            <a:chExt cx="3078" cy="108"/>
          </a:xfrm>
        </p:grpSpPr>
        <p:pic>
          <p:nvPicPr>
            <p:cNvPr id="74822" name="Picture 2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23" name="Picture 2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24" name="Picture 2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25" name="Picture 2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26" name="Picture 2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27" name="Picture 3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28" name="Picture 3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29" name="Picture 3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30" name="Picture 3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31" name="Picture 3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32" name="Picture 3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33" name="Picture 3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34" name="Picture 3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35" name="Picture 3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36" name="Picture 3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37" name="Picture 4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38" name="Picture 4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39" name="Picture 4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40" name="Picture 4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41" name="Picture 4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42" name="Picture 4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43" name="Picture 4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4844" name="Group 47"/>
            <p:cNvGrpSpPr/>
            <p:nvPr/>
          </p:nvGrpSpPr>
          <p:grpSpPr bwMode="auto">
            <a:xfrm>
              <a:off x="528" y="624"/>
              <a:ext cx="582" cy="102"/>
              <a:chOff x="4698" y="720"/>
              <a:chExt cx="582" cy="102"/>
            </a:xfrm>
          </p:grpSpPr>
          <p:pic>
            <p:nvPicPr>
              <p:cNvPr id="74849" name="Picture 48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850" name="Picture 49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851" name="Picture 50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852" name="Picture 51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853" name="Picture 52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854" name="Picture 53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4845" name="Picture 5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46" name="Picture 5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47" name="Picture 5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48" name="Picture 5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760" name="Group 58"/>
          <p:cNvGrpSpPr/>
          <p:nvPr/>
        </p:nvGrpSpPr>
        <p:grpSpPr bwMode="auto">
          <a:xfrm>
            <a:off x="5264150" y="1371600"/>
            <a:ext cx="3194050" cy="4252913"/>
            <a:chOff x="3316" y="864"/>
            <a:chExt cx="2012" cy="2679"/>
          </a:xfrm>
        </p:grpSpPr>
        <p:grpSp>
          <p:nvGrpSpPr>
            <p:cNvPr id="74761" name="Group 59"/>
            <p:cNvGrpSpPr/>
            <p:nvPr/>
          </p:nvGrpSpPr>
          <p:grpSpPr bwMode="auto">
            <a:xfrm>
              <a:off x="3508" y="1536"/>
              <a:ext cx="1728" cy="327"/>
              <a:chOff x="3264" y="1248"/>
              <a:chExt cx="1728" cy="327"/>
            </a:xfrm>
          </p:grpSpPr>
          <p:grpSp>
            <p:nvGrpSpPr>
              <p:cNvPr id="74817" name="Group 60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4819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4820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4821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74818" name="Text Box 64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</p:grpSp>
        <p:grpSp>
          <p:nvGrpSpPr>
            <p:cNvPr id="74762" name="Group 65"/>
            <p:cNvGrpSpPr/>
            <p:nvPr/>
          </p:nvGrpSpPr>
          <p:grpSpPr bwMode="auto">
            <a:xfrm>
              <a:off x="3508" y="1776"/>
              <a:ext cx="1728" cy="327"/>
              <a:chOff x="3264" y="1248"/>
              <a:chExt cx="1728" cy="327"/>
            </a:xfrm>
          </p:grpSpPr>
          <p:grpSp>
            <p:nvGrpSpPr>
              <p:cNvPr id="74812" name="Group 66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481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4815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4816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74813" name="Text Box 70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</p:grpSp>
        <p:grpSp>
          <p:nvGrpSpPr>
            <p:cNvPr id="74763" name="Group 71"/>
            <p:cNvGrpSpPr/>
            <p:nvPr/>
          </p:nvGrpSpPr>
          <p:grpSpPr bwMode="auto">
            <a:xfrm>
              <a:off x="3508" y="2016"/>
              <a:ext cx="1728" cy="1287"/>
              <a:chOff x="3264" y="1728"/>
              <a:chExt cx="1728" cy="1287"/>
            </a:xfrm>
          </p:grpSpPr>
          <p:grpSp>
            <p:nvGrpSpPr>
              <p:cNvPr id="74782" name="Group 72"/>
              <p:cNvGrpSpPr/>
              <p:nvPr/>
            </p:nvGrpSpPr>
            <p:grpSpPr bwMode="auto">
              <a:xfrm>
                <a:off x="3264" y="2448"/>
                <a:ext cx="1728" cy="327"/>
                <a:chOff x="3264" y="1248"/>
                <a:chExt cx="1728" cy="327"/>
              </a:xfrm>
            </p:grpSpPr>
            <p:grpSp>
              <p:nvGrpSpPr>
                <p:cNvPr id="74807" name="Group 73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4809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4810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4811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74808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74783" name="Group 78"/>
              <p:cNvGrpSpPr/>
              <p:nvPr/>
            </p:nvGrpSpPr>
            <p:grpSpPr bwMode="auto">
              <a:xfrm>
                <a:off x="3264" y="2688"/>
                <a:ext cx="1728" cy="327"/>
                <a:chOff x="3264" y="1248"/>
                <a:chExt cx="1728" cy="327"/>
              </a:xfrm>
            </p:grpSpPr>
            <p:grpSp>
              <p:nvGrpSpPr>
                <p:cNvPr id="74802" name="Group 79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4804" name="Text Box 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4805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4806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7480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74784" name="Group 84"/>
              <p:cNvGrpSpPr/>
              <p:nvPr/>
            </p:nvGrpSpPr>
            <p:grpSpPr bwMode="auto">
              <a:xfrm>
                <a:off x="3264" y="2208"/>
                <a:ext cx="1728" cy="327"/>
                <a:chOff x="3264" y="1248"/>
                <a:chExt cx="1728" cy="327"/>
              </a:xfrm>
            </p:grpSpPr>
            <p:grpSp>
              <p:nvGrpSpPr>
                <p:cNvPr id="74797" name="Group 85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4799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4800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4801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74798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74785" name="Group 90"/>
              <p:cNvGrpSpPr/>
              <p:nvPr/>
            </p:nvGrpSpPr>
            <p:grpSpPr bwMode="auto">
              <a:xfrm>
                <a:off x="3264" y="1968"/>
                <a:ext cx="1728" cy="327"/>
                <a:chOff x="3264" y="1248"/>
                <a:chExt cx="1728" cy="327"/>
              </a:xfrm>
            </p:grpSpPr>
            <p:grpSp>
              <p:nvGrpSpPr>
                <p:cNvPr id="74792" name="Group 91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4794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4795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4796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74793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74786" name="Group 96"/>
              <p:cNvGrpSpPr/>
              <p:nvPr/>
            </p:nvGrpSpPr>
            <p:grpSpPr bwMode="auto">
              <a:xfrm>
                <a:off x="3264" y="1728"/>
                <a:ext cx="1728" cy="327"/>
                <a:chOff x="3264" y="1248"/>
                <a:chExt cx="1728" cy="327"/>
              </a:xfrm>
            </p:grpSpPr>
            <p:grpSp>
              <p:nvGrpSpPr>
                <p:cNvPr id="74787" name="Group 97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4789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4790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4791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74788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</p:grpSp>
        <p:grpSp>
          <p:nvGrpSpPr>
            <p:cNvPr id="74764" name="Group 102"/>
            <p:cNvGrpSpPr/>
            <p:nvPr/>
          </p:nvGrpSpPr>
          <p:grpSpPr bwMode="auto">
            <a:xfrm>
              <a:off x="3508" y="3216"/>
              <a:ext cx="1728" cy="327"/>
              <a:chOff x="3264" y="1248"/>
              <a:chExt cx="1728" cy="327"/>
            </a:xfrm>
          </p:grpSpPr>
          <p:grpSp>
            <p:nvGrpSpPr>
              <p:cNvPr id="74777" name="Group 103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4779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4780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4781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74778" name="Text Box 107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</p:grpSp>
        <p:grpSp>
          <p:nvGrpSpPr>
            <p:cNvPr id="74765" name="Group 108"/>
            <p:cNvGrpSpPr/>
            <p:nvPr/>
          </p:nvGrpSpPr>
          <p:grpSpPr bwMode="auto">
            <a:xfrm>
              <a:off x="3316" y="864"/>
              <a:ext cx="2012" cy="2640"/>
              <a:chOff x="3072" y="576"/>
              <a:chExt cx="2012" cy="2640"/>
            </a:xfrm>
          </p:grpSpPr>
          <p:sp>
            <p:nvSpPr>
              <p:cNvPr id="74766" name="Text Box 109"/>
              <p:cNvSpPr txBox="1">
                <a:spLocks noChangeArrowheads="1"/>
              </p:cNvSpPr>
              <p:nvPr/>
            </p:nvSpPr>
            <p:spPr bwMode="auto">
              <a:xfrm>
                <a:off x="3264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A</a:t>
                </a:r>
                <a:endParaRPr lang="en-US" altLang="zh-CN" sz="2800" b="1" i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4767" name="Text Box 110"/>
              <p:cNvSpPr txBox="1">
                <a:spLocks noChangeArrowheads="1"/>
              </p:cNvSpPr>
              <p:nvPr/>
            </p:nvSpPr>
            <p:spPr bwMode="auto">
              <a:xfrm>
                <a:off x="3744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B</a:t>
                </a:r>
                <a:endParaRPr lang="en-US" altLang="zh-CN" sz="32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4768" name="Text Box 111"/>
              <p:cNvSpPr txBox="1">
                <a:spLocks noChangeArrowheads="1"/>
              </p:cNvSpPr>
              <p:nvPr/>
            </p:nvSpPr>
            <p:spPr bwMode="auto">
              <a:xfrm>
                <a:off x="4704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Y</a:t>
                </a:r>
                <a:endParaRPr lang="en-US" altLang="zh-CN" sz="32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4769" name="Line 112"/>
              <p:cNvSpPr>
                <a:spLocks noChangeShapeType="1"/>
              </p:cNvSpPr>
              <p:nvPr/>
            </p:nvSpPr>
            <p:spPr bwMode="auto">
              <a:xfrm>
                <a:off x="4104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4770" name="Line 113"/>
              <p:cNvSpPr>
                <a:spLocks noChangeShapeType="1"/>
              </p:cNvSpPr>
              <p:nvPr/>
            </p:nvSpPr>
            <p:spPr bwMode="auto">
              <a:xfrm>
                <a:off x="3576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4771" name="Line 114"/>
              <p:cNvSpPr>
                <a:spLocks noChangeShapeType="1"/>
              </p:cNvSpPr>
              <p:nvPr/>
            </p:nvSpPr>
            <p:spPr bwMode="auto">
              <a:xfrm>
                <a:off x="3216" y="1248"/>
                <a:ext cx="17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4772" name="Line 115"/>
              <p:cNvSpPr>
                <a:spLocks noChangeShapeType="1"/>
              </p:cNvSpPr>
              <p:nvPr/>
            </p:nvSpPr>
            <p:spPr bwMode="auto">
              <a:xfrm>
                <a:off x="3072" y="3216"/>
                <a:ext cx="18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4773" name="Line 116"/>
              <p:cNvSpPr>
                <a:spLocks noChangeShapeType="1"/>
              </p:cNvSpPr>
              <p:nvPr/>
            </p:nvSpPr>
            <p:spPr bwMode="auto">
              <a:xfrm>
                <a:off x="4656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4774" name="Text Box 117"/>
              <p:cNvSpPr txBox="1">
                <a:spLocks noChangeArrowheads="1"/>
              </p:cNvSpPr>
              <p:nvPr/>
            </p:nvSpPr>
            <p:spPr bwMode="auto">
              <a:xfrm>
                <a:off x="4272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C</a:t>
                </a:r>
                <a:endParaRPr lang="en-US" altLang="zh-CN" sz="32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4775" name="Line 118"/>
              <p:cNvSpPr>
                <a:spLocks noChangeShapeType="1"/>
              </p:cNvSpPr>
              <p:nvPr/>
            </p:nvSpPr>
            <p:spPr bwMode="auto">
              <a:xfrm>
                <a:off x="3216" y="912"/>
                <a:ext cx="17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24695" name="Rectangle 119"/>
              <p:cNvSpPr>
                <a:spLocks noChangeArrowheads="1"/>
              </p:cNvSpPr>
              <p:nvPr/>
            </p:nvSpPr>
            <p:spPr bwMode="auto">
              <a:xfrm>
                <a:off x="3120" y="576"/>
                <a:ext cx="1964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“</a:t>
                </a:r>
                <a:r>
                  <a:rPr lang="zh-CN" altLang="en-US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或” 门逻辑状态表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38200" y="457200"/>
            <a:ext cx="4800600" cy="5334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pPr algn="l" eaLnBrk="1" hangingPunct="1"/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20.5.4  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三极管“非” 门电路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143000" y="1600200"/>
            <a:ext cx="3068638" cy="3352800"/>
            <a:chOff x="720" y="1008"/>
            <a:chExt cx="1933" cy="2112"/>
          </a:xfrm>
        </p:grpSpPr>
        <p:sp>
          <p:nvSpPr>
            <p:cNvPr id="75823" name="Text Box 4"/>
            <p:cNvSpPr txBox="1">
              <a:spLocks noChangeArrowheads="1"/>
            </p:cNvSpPr>
            <p:nvPr/>
          </p:nvSpPr>
          <p:spPr bwMode="auto">
            <a:xfrm>
              <a:off x="2009" y="1008"/>
              <a:ext cx="548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+U</a:t>
              </a:r>
              <a:r>
                <a:rPr lang="en-US" altLang="zh-CN" b="1" baseline="-25000">
                  <a:solidFill>
                    <a:srgbClr val="FF3300"/>
                  </a:solidFill>
                </a:rPr>
                <a:t>CC</a:t>
              </a:r>
              <a:endParaRPr lang="en-US" altLang="zh-CN" sz="2800" b="1">
                <a:solidFill>
                  <a:srgbClr val="FF3300"/>
                </a:solidFill>
              </a:endParaRPr>
            </a:p>
          </p:txBody>
        </p:sp>
        <p:sp>
          <p:nvSpPr>
            <p:cNvPr id="75824" name="Text Box 5"/>
            <p:cNvSpPr txBox="1">
              <a:spLocks noChangeArrowheads="1"/>
            </p:cNvSpPr>
            <p:nvPr/>
          </p:nvSpPr>
          <p:spPr bwMode="auto">
            <a:xfrm>
              <a:off x="1392" y="2832"/>
              <a:ext cx="489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-U</a:t>
              </a:r>
              <a:r>
                <a:rPr lang="en-US" altLang="zh-CN" b="1" baseline="-25000">
                  <a:solidFill>
                    <a:srgbClr val="FF3300"/>
                  </a:solidFill>
                </a:rPr>
                <a:t>BB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75825" name="Text Box 6"/>
            <p:cNvSpPr txBox="1">
              <a:spLocks noChangeArrowheads="1"/>
            </p:cNvSpPr>
            <p:nvPr/>
          </p:nvSpPr>
          <p:spPr bwMode="auto">
            <a:xfrm>
              <a:off x="720" y="1968"/>
              <a:ext cx="28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A</a:t>
              </a:r>
              <a:endParaRPr lang="en-US" altLang="zh-CN" sz="2800" i="1">
                <a:solidFill>
                  <a:srgbClr val="FF3300"/>
                </a:solidFill>
              </a:endParaRPr>
            </a:p>
          </p:txBody>
        </p:sp>
        <p:sp>
          <p:nvSpPr>
            <p:cNvPr id="75826" name="Text Box 7"/>
            <p:cNvSpPr txBox="1">
              <a:spLocks noChangeArrowheads="1"/>
            </p:cNvSpPr>
            <p:nvPr/>
          </p:nvSpPr>
          <p:spPr bwMode="auto">
            <a:xfrm>
              <a:off x="1152" y="1824"/>
              <a:ext cx="344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18"/>
                  </a:solidFill>
                </a:rPr>
                <a:t>R</a:t>
              </a:r>
              <a:r>
                <a:rPr lang="en-US" altLang="zh-CN" b="1" baseline="-25000">
                  <a:solidFill>
                    <a:srgbClr val="000018"/>
                  </a:solidFill>
                </a:rPr>
                <a:t>K</a:t>
              </a:r>
            </a:p>
          </p:txBody>
        </p:sp>
        <p:sp>
          <p:nvSpPr>
            <p:cNvPr id="75827" name="Rectangle 8"/>
            <p:cNvSpPr>
              <a:spLocks noChangeArrowheads="1"/>
            </p:cNvSpPr>
            <p:nvPr/>
          </p:nvSpPr>
          <p:spPr bwMode="auto">
            <a:xfrm>
              <a:off x="1344" y="2352"/>
              <a:ext cx="329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 i="1">
                  <a:solidFill>
                    <a:srgbClr val="000018"/>
                  </a:solidFill>
                  <a:latin typeface="Times New Roman" panose="02020603050405020304" charset="0"/>
                </a:rPr>
                <a:t>R</a:t>
              </a:r>
              <a:r>
                <a:rPr lang="en-US" altLang="zh-CN" b="1" baseline="-25000">
                  <a:solidFill>
                    <a:srgbClr val="000018"/>
                  </a:solidFill>
                  <a:latin typeface="Times New Roman" panose="02020603050405020304" charset="0"/>
                </a:rPr>
                <a:t>B</a:t>
              </a:r>
            </a:p>
          </p:txBody>
        </p:sp>
        <p:grpSp>
          <p:nvGrpSpPr>
            <p:cNvPr id="75828" name="Group 9"/>
            <p:cNvGrpSpPr/>
            <p:nvPr/>
          </p:nvGrpSpPr>
          <p:grpSpPr bwMode="auto">
            <a:xfrm>
              <a:off x="960" y="1152"/>
              <a:ext cx="1536" cy="1778"/>
              <a:chOff x="1152" y="1006"/>
              <a:chExt cx="1536" cy="1778"/>
            </a:xfrm>
          </p:grpSpPr>
          <p:sp>
            <p:nvSpPr>
              <p:cNvPr id="75832" name="Oval 10"/>
              <p:cNvSpPr>
                <a:spLocks noChangeArrowheads="1"/>
              </p:cNvSpPr>
              <p:nvPr/>
            </p:nvSpPr>
            <p:spPr bwMode="auto">
              <a:xfrm rot="5400000">
                <a:off x="2173" y="1008"/>
                <a:ext cx="68" cy="64"/>
              </a:xfrm>
              <a:prstGeom prst="ellips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33" name="Line 11"/>
              <p:cNvSpPr>
                <a:spLocks noChangeShapeType="1"/>
              </p:cNvSpPr>
              <p:nvPr/>
            </p:nvSpPr>
            <p:spPr bwMode="auto">
              <a:xfrm rot="5400000">
                <a:off x="2129" y="1152"/>
                <a:ext cx="155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34" name="Rectangle 12"/>
              <p:cNvSpPr>
                <a:spLocks noChangeArrowheads="1"/>
              </p:cNvSpPr>
              <p:nvPr/>
            </p:nvSpPr>
            <p:spPr bwMode="auto">
              <a:xfrm rot="5400000">
                <a:off x="2081" y="1309"/>
                <a:ext cx="252" cy="96"/>
              </a:xfrm>
              <a:prstGeom prst="rect">
                <a:avLst/>
              </a:prstGeom>
              <a:noFill/>
              <a:ln w="38100">
                <a:solidFill>
                  <a:srgbClr val="000018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35" name="Line 13"/>
              <p:cNvSpPr>
                <a:spLocks noChangeShapeType="1"/>
              </p:cNvSpPr>
              <p:nvPr/>
            </p:nvSpPr>
            <p:spPr bwMode="auto">
              <a:xfrm rot="5400000">
                <a:off x="2013" y="1677"/>
                <a:ext cx="387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36" name="Oval 14"/>
              <p:cNvSpPr>
                <a:spLocks noChangeArrowheads="1"/>
              </p:cNvSpPr>
              <p:nvPr/>
            </p:nvSpPr>
            <p:spPr bwMode="auto">
              <a:xfrm>
                <a:off x="1152" y="1983"/>
                <a:ext cx="68" cy="64"/>
              </a:xfrm>
              <a:prstGeom prst="ellips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37" name="Line 15"/>
              <p:cNvSpPr>
                <a:spLocks noChangeShapeType="1"/>
              </p:cNvSpPr>
              <p:nvPr/>
            </p:nvSpPr>
            <p:spPr bwMode="auto">
              <a:xfrm>
                <a:off x="1220" y="2015"/>
                <a:ext cx="155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38" name="Rectangle 16"/>
              <p:cNvSpPr>
                <a:spLocks noChangeArrowheads="1"/>
              </p:cNvSpPr>
              <p:nvPr/>
            </p:nvSpPr>
            <p:spPr bwMode="auto">
              <a:xfrm>
                <a:off x="1377" y="1967"/>
                <a:ext cx="252" cy="96"/>
              </a:xfrm>
              <a:prstGeom prst="rect">
                <a:avLst/>
              </a:prstGeom>
              <a:noFill/>
              <a:ln w="38100">
                <a:solidFill>
                  <a:srgbClr val="000018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39" name="Line 17"/>
              <p:cNvSpPr>
                <a:spLocks noChangeShapeType="1"/>
              </p:cNvSpPr>
              <p:nvPr/>
            </p:nvSpPr>
            <p:spPr bwMode="auto">
              <a:xfrm>
                <a:off x="1629" y="2015"/>
                <a:ext cx="387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40" name="Oval 18"/>
              <p:cNvSpPr>
                <a:spLocks noChangeArrowheads="1"/>
              </p:cNvSpPr>
              <p:nvPr/>
            </p:nvSpPr>
            <p:spPr bwMode="auto">
              <a:xfrm rot="-5390621">
                <a:off x="1836" y="2667"/>
                <a:ext cx="69" cy="64"/>
              </a:xfrm>
              <a:prstGeom prst="ellips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41" name="Line 19"/>
              <p:cNvSpPr>
                <a:spLocks noChangeShapeType="1"/>
              </p:cNvSpPr>
              <p:nvPr/>
            </p:nvSpPr>
            <p:spPr bwMode="auto">
              <a:xfrm rot="-5390621">
                <a:off x="1794" y="2588"/>
                <a:ext cx="153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42" name="Rectangle 20"/>
              <p:cNvSpPr>
                <a:spLocks noChangeArrowheads="1"/>
              </p:cNvSpPr>
              <p:nvPr/>
            </p:nvSpPr>
            <p:spPr bwMode="auto">
              <a:xfrm rot="-5390621">
                <a:off x="1745" y="2335"/>
                <a:ext cx="252" cy="96"/>
              </a:xfrm>
              <a:prstGeom prst="rect">
                <a:avLst/>
              </a:prstGeom>
              <a:noFill/>
              <a:ln w="38100">
                <a:solidFill>
                  <a:srgbClr val="000018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43" name="Line 21"/>
              <p:cNvSpPr>
                <a:spLocks noChangeShapeType="1"/>
              </p:cNvSpPr>
              <p:nvPr/>
            </p:nvSpPr>
            <p:spPr bwMode="auto">
              <a:xfrm rot="-5390621">
                <a:off x="1750" y="2136"/>
                <a:ext cx="243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44" name="Line 22"/>
              <p:cNvSpPr>
                <a:spLocks noChangeShapeType="1"/>
              </p:cNvSpPr>
              <p:nvPr/>
            </p:nvSpPr>
            <p:spPr bwMode="auto">
              <a:xfrm>
                <a:off x="2160" y="2783"/>
                <a:ext cx="96" cy="1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45" name="Line 23"/>
              <p:cNvSpPr>
                <a:spLocks noChangeShapeType="1"/>
              </p:cNvSpPr>
              <p:nvPr/>
            </p:nvSpPr>
            <p:spPr bwMode="auto">
              <a:xfrm>
                <a:off x="2017" y="1871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46" name="Line 24"/>
              <p:cNvSpPr>
                <a:spLocks noChangeShapeType="1"/>
              </p:cNvSpPr>
              <p:nvPr/>
            </p:nvSpPr>
            <p:spPr bwMode="auto">
              <a:xfrm flipV="1">
                <a:off x="2017" y="1871"/>
                <a:ext cx="192" cy="96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47" name="Line 25"/>
              <p:cNvSpPr>
                <a:spLocks noChangeShapeType="1"/>
              </p:cNvSpPr>
              <p:nvPr/>
            </p:nvSpPr>
            <p:spPr bwMode="auto">
              <a:xfrm>
                <a:off x="2209" y="2159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48" name="Line 26"/>
              <p:cNvSpPr>
                <a:spLocks noChangeShapeType="1"/>
              </p:cNvSpPr>
              <p:nvPr/>
            </p:nvSpPr>
            <p:spPr bwMode="auto">
              <a:xfrm>
                <a:off x="2017" y="2063"/>
                <a:ext cx="192" cy="96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49" name="Oval 27"/>
              <p:cNvSpPr>
                <a:spLocks noChangeArrowheads="1"/>
              </p:cNvSpPr>
              <p:nvPr/>
            </p:nvSpPr>
            <p:spPr bwMode="auto">
              <a:xfrm rot="-10785823">
                <a:off x="2623" y="1679"/>
                <a:ext cx="65" cy="48"/>
              </a:xfrm>
              <a:prstGeom prst="ellips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50" name="Line 28"/>
              <p:cNvSpPr>
                <a:spLocks noChangeShapeType="1"/>
              </p:cNvSpPr>
              <p:nvPr/>
            </p:nvSpPr>
            <p:spPr bwMode="auto">
              <a:xfrm rot="-10785823">
                <a:off x="2209" y="1702"/>
                <a:ext cx="415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sp>
          <p:nvSpPr>
            <p:cNvPr id="75829" name="Text Box 29"/>
            <p:cNvSpPr txBox="1">
              <a:spLocks noChangeArrowheads="1"/>
            </p:cNvSpPr>
            <p:nvPr/>
          </p:nvSpPr>
          <p:spPr bwMode="auto">
            <a:xfrm>
              <a:off x="2061" y="1344"/>
              <a:ext cx="33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18"/>
                  </a:solidFill>
                </a:rPr>
                <a:t>R</a:t>
              </a:r>
              <a:r>
                <a:rPr lang="en-US" altLang="zh-CN" b="1" baseline="-25000">
                  <a:solidFill>
                    <a:srgbClr val="000018"/>
                  </a:solidFill>
                </a:rPr>
                <a:t>C</a:t>
              </a:r>
              <a:endParaRPr lang="en-US" altLang="zh-CN">
                <a:solidFill>
                  <a:srgbClr val="000018"/>
                </a:solidFill>
              </a:endParaRPr>
            </a:p>
          </p:txBody>
        </p:sp>
        <p:sp>
          <p:nvSpPr>
            <p:cNvPr id="75830" name="Text Box 30"/>
            <p:cNvSpPr txBox="1">
              <a:spLocks noChangeArrowheads="1"/>
            </p:cNvSpPr>
            <p:nvPr/>
          </p:nvSpPr>
          <p:spPr bwMode="auto">
            <a:xfrm>
              <a:off x="2400" y="1824"/>
              <a:ext cx="253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Y</a:t>
              </a:r>
              <a:endParaRPr lang="en-US" altLang="zh-CN" sz="2800" i="1">
                <a:solidFill>
                  <a:srgbClr val="FF3300"/>
                </a:solidFill>
              </a:endParaRPr>
            </a:p>
          </p:txBody>
        </p:sp>
        <p:sp>
          <p:nvSpPr>
            <p:cNvPr id="75831" name="Text Box 31"/>
            <p:cNvSpPr txBox="1">
              <a:spLocks noChangeArrowheads="1"/>
            </p:cNvSpPr>
            <p:nvPr/>
          </p:nvSpPr>
          <p:spPr bwMode="auto">
            <a:xfrm>
              <a:off x="1968" y="1968"/>
              <a:ext cx="244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T</a:t>
              </a:r>
              <a:endParaRPr lang="en-US" altLang="zh-CN" sz="2800" b="1" i="1">
                <a:solidFill>
                  <a:srgbClr val="FF3300"/>
                </a:solidFill>
              </a:endParaRPr>
            </a:p>
          </p:txBody>
        </p:sp>
      </p:grpSp>
      <p:grpSp>
        <p:nvGrpSpPr>
          <p:cNvPr id="4" name="Group 32"/>
          <p:cNvGrpSpPr/>
          <p:nvPr/>
        </p:nvGrpSpPr>
        <p:grpSpPr bwMode="auto">
          <a:xfrm>
            <a:off x="5791200" y="3200400"/>
            <a:ext cx="1479550" cy="457200"/>
            <a:chOff x="3648" y="2016"/>
            <a:chExt cx="932" cy="288"/>
          </a:xfrm>
        </p:grpSpPr>
        <p:sp>
          <p:nvSpPr>
            <p:cNvPr id="75821" name="Text Box 33"/>
            <p:cNvSpPr txBox="1">
              <a:spLocks noChangeArrowheads="1"/>
            </p:cNvSpPr>
            <p:nvPr/>
          </p:nvSpPr>
          <p:spPr bwMode="auto">
            <a:xfrm>
              <a:off x="3648" y="2016"/>
              <a:ext cx="308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18"/>
                  </a:solidFill>
                </a:rPr>
                <a:t>  1</a:t>
              </a:r>
            </a:p>
          </p:txBody>
        </p:sp>
        <p:sp>
          <p:nvSpPr>
            <p:cNvPr id="75822" name="Text Box 34"/>
            <p:cNvSpPr txBox="1">
              <a:spLocks noChangeArrowheads="1"/>
            </p:cNvSpPr>
            <p:nvPr/>
          </p:nvSpPr>
          <p:spPr bwMode="auto">
            <a:xfrm>
              <a:off x="4272" y="2016"/>
              <a:ext cx="308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18"/>
                  </a:solidFill>
                </a:rPr>
                <a:t>  0</a:t>
              </a:r>
            </a:p>
          </p:txBody>
        </p:sp>
      </p:grpSp>
      <p:grpSp>
        <p:nvGrpSpPr>
          <p:cNvPr id="5" name="Group 35"/>
          <p:cNvGrpSpPr/>
          <p:nvPr/>
        </p:nvGrpSpPr>
        <p:grpSpPr bwMode="auto">
          <a:xfrm>
            <a:off x="3962400" y="2057400"/>
            <a:ext cx="914400" cy="685800"/>
            <a:chOff x="2496" y="1296"/>
            <a:chExt cx="576" cy="432"/>
          </a:xfrm>
        </p:grpSpPr>
        <p:sp>
          <p:nvSpPr>
            <p:cNvPr id="75819" name="AutoShape 36"/>
            <p:cNvSpPr>
              <a:spLocks noChangeArrowheads="1"/>
            </p:cNvSpPr>
            <p:nvPr/>
          </p:nvSpPr>
          <p:spPr bwMode="auto">
            <a:xfrm>
              <a:off x="2496" y="1296"/>
              <a:ext cx="576" cy="432"/>
            </a:xfrm>
            <a:prstGeom prst="wedgeEllipseCallout">
              <a:avLst>
                <a:gd name="adj1" fmla="val -135417"/>
                <a:gd name="adj2" fmla="val 158796"/>
              </a:avLst>
            </a:prstGeom>
            <a:solidFill>
              <a:srgbClr val="FFFF99"/>
            </a:solidFill>
            <a:ln w="28575">
              <a:solidFill>
                <a:srgbClr val="FF3300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b="1">
                <a:solidFill>
                  <a:srgbClr val="FFFF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6661" name="Rectangle 37"/>
            <p:cNvSpPr>
              <a:spLocks noChangeArrowheads="1"/>
            </p:cNvSpPr>
            <p:nvPr/>
          </p:nvSpPr>
          <p:spPr bwMode="auto">
            <a:xfrm>
              <a:off x="2544" y="1344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截止</a:t>
              </a:r>
              <a:endPara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Group 38"/>
          <p:cNvGrpSpPr/>
          <p:nvPr/>
        </p:nvGrpSpPr>
        <p:grpSpPr bwMode="auto">
          <a:xfrm>
            <a:off x="3962400" y="2057400"/>
            <a:ext cx="914400" cy="685800"/>
            <a:chOff x="3888" y="432"/>
            <a:chExt cx="576" cy="432"/>
          </a:xfrm>
        </p:grpSpPr>
        <p:sp>
          <p:nvSpPr>
            <p:cNvPr id="75817" name="AutoShape 39"/>
            <p:cNvSpPr>
              <a:spLocks noChangeArrowheads="1"/>
            </p:cNvSpPr>
            <p:nvPr/>
          </p:nvSpPr>
          <p:spPr bwMode="auto">
            <a:xfrm>
              <a:off x="3888" y="432"/>
              <a:ext cx="576" cy="432"/>
            </a:xfrm>
            <a:prstGeom prst="wedgeEllipseCallout">
              <a:avLst>
                <a:gd name="adj1" fmla="val -135417"/>
                <a:gd name="adj2" fmla="val 158796"/>
              </a:avLst>
            </a:prstGeom>
            <a:solidFill>
              <a:srgbClr val="FFCCFF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b="1">
                <a:solidFill>
                  <a:srgbClr val="FFFF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75818" name="Rectangle 40"/>
            <p:cNvSpPr>
              <a:spLocks noChangeArrowheads="1"/>
            </p:cNvSpPr>
            <p:nvPr/>
          </p:nvSpPr>
          <p:spPr bwMode="auto">
            <a:xfrm>
              <a:off x="3936" y="480"/>
              <a:ext cx="504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accent2"/>
                  </a:solidFill>
                  <a:latin typeface="Times New Roman" panose="02020603050405020304" charset="0"/>
                </a:rPr>
                <a:t>饱和</a:t>
              </a:r>
            </a:p>
          </p:txBody>
        </p:sp>
      </p:grpSp>
      <p:grpSp>
        <p:nvGrpSpPr>
          <p:cNvPr id="7" name="Group 41"/>
          <p:cNvGrpSpPr/>
          <p:nvPr/>
        </p:nvGrpSpPr>
        <p:grpSpPr bwMode="auto">
          <a:xfrm>
            <a:off x="838200" y="5181600"/>
            <a:ext cx="3087688" cy="579438"/>
            <a:chOff x="912" y="3263"/>
            <a:chExt cx="1945" cy="365"/>
          </a:xfrm>
        </p:grpSpPr>
        <p:sp>
          <p:nvSpPr>
            <p:cNvPr id="75815" name="Rectangle 42"/>
            <p:cNvSpPr>
              <a:spLocks noChangeArrowheads="1"/>
            </p:cNvSpPr>
            <p:nvPr/>
          </p:nvSpPr>
          <p:spPr bwMode="auto">
            <a:xfrm>
              <a:off x="912" y="3263"/>
              <a:ext cx="1945" cy="3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sz="2800" b="1">
                  <a:solidFill>
                    <a:srgbClr val="000099"/>
                  </a:solidFill>
                  <a:latin typeface="Times New Roman" panose="02020603050405020304" charset="0"/>
                </a:rPr>
                <a:t>逻辑表达式：</a:t>
              </a:r>
              <a:r>
                <a:rPr lang="en-US" altLang="zh-CN" sz="3200" b="1" i="1">
                  <a:solidFill>
                    <a:srgbClr val="000099"/>
                  </a:solidFill>
                  <a:latin typeface="Times New Roman" panose="02020603050405020304" charset="0"/>
                </a:rPr>
                <a:t>Y</a:t>
              </a:r>
              <a:r>
                <a:rPr lang="en-US" altLang="zh-CN" sz="3200" b="1">
                  <a:solidFill>
                    <a:srgbClr val="000099"/>
                  </a:solidFill>
                  <a:latin typeface="Times New Roman" panose="02020603050405020304" charset="0"/>
                </a:rPr>
                <a:t>=</a:t>
              </a:r>
              <a:r>
                <a:rPr lang="en-US" altLang="zh-CN" sz="3200" b="1" i="1">
                  <a:solidFill>
                    <a:srgbClr val="000099"/>
                  </a:solidFill>
                  <a:latin typeface="Times New Roman" panose="02020603050405020304" charset="0"/>
                </a:rPr>
                <a:t>A</a:t>
              </a:r>
              <a:endParaRPr lang="en-US" altLang="zh-CN" b="1">
                <a:solidFill>
                  <a:srgbClr val="CC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75816" name="Line 43"/>
            <p:cNvSpPr>
              <a:spLocks noChangeShapeType="1"/>
            </p:cNvSpPr>
            <p:nvPr/>
          </p:nvSpPr>
          <p:spPr bwMode="auto">
            <a:xfrm>
              <a:off x="2688" y="3312"/>
              <a:ext cx="144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26668" name="Rectangle 44"/>
          <p:cNvSpPr>
            <a:spLocks noChangeArrowheads="1"/>
          </p:cNvSpPr>
          <p:nvPr/>
        </p:nvSpPr>
        <p:spPr bwMode="auto">
          <a:xfrm>
            <a:off x="609600" y="3276600"/>
            <a:ext cx="64135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anose="02020603050405020304" charset="0"/>
              </a:rPr>
              <a:t>“0”</a:t>
            </a:r>
          </a:p>
        </p:txBody>
      </p:sp>
      <p:grpSp>
        <p:nvGrpSpPr>
          <p:cNvPr id="8" name="Group 45"/>
          <p:cNvGrpSpPr/>
          <p:nvPr/>
        </p:nvGrpSpPr>
        <p:grpSpPr bwMode="auto">
          <a:xfrm>
            <a:off x="5943600" y="2819400"/>
            <a:ext cx="1327150" cy="457200"/>
            <a:chOff x="3744" y="1776"/>
            <a:chExt cx="836" cy="288"/>
          </a:xfrm>
        </p:grpSpPr>
        <p:sp>
          <p:nvSpPr>
            <p:cNvPr id="75813" name="Text Box 46"/>
            <p:cNvSpPr txBox="1">
              <a:spLocks noChangeArrowheads="1"/>
            </p:cNvSpPr>
            <p:nvPr/>
          </p:nvSpPr>
          <p:spPr bwMode="auto">
            <a:xfrm>
              <a:off x="4368" y="1776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18"/>
                  </a:solidFill>
                </a:rPr>
                <a:t>1</a:t>
              </a:r>
            </a:p>
          </p:txBody>
        </p:sp>
        <p:sp>
          <p:nvSpPr>
            <p:cNvPr id="75814" name="Text Box 47"/>
            <p:cNvSpPr txBox="1">
              <a:spLocks noChangeArrowheads="1"/>
            </p:cNvSpPr>
            <p:nvPr/>
          </p:nvSpPr>
          <p:spPr bwMode="auto">
            <a:xfrm>
              <a:off x="3744" y="1776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18"/>
                  </a:solidFill>
                </a:rPr>
                <a:t>0</a:t>
              </a:r>
            </a:p>
          </p:txBody>
        </p:sp>
      </p:grpSp>
      <p:sp>
        <p:nvSpPr>
          <p:cNvPr id="26672" name="Rectangle 48"/>
          <p:cNvSpPr>
            <a:spLocks noChangeArrowheads="1"/>
          </p:cNvSpPr>
          <p:nvPr/>
        </p:nvSpPr>
        <p:spPr bwMode="auto">
          <a:xfrm>
            <a:off x="4267200" y="2895600"/>
            <a:ext cx="692150" cy="5191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charset="0"/>
              </a:rPr>
              <a:t>“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charset="0"/>
              </a:rPr>
              <a:t>1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charset="0"/>
              </a:rPr>
              <a:t>”</a:t>
            </a:r>
          </a:p>
        </p:txBody>
      </p:sp>
      <p:sp>
        <p:nvSpPr>
          <p:cNvPr id="26673" name="Text Box 49"/>
          <p:cNvSpPr txBox="1">
            <a:spLocks noChangeArrowheads="1"/>
          </p:cNvSpPr>
          <p:nvPr/>
        </p:nvSpPr>
        <p:spPr bwMode="auto">
          <a:xfrm>
            <a:off x="762000" y="1219200"/>
            <a:ext cx="2133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1.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电路</a:t>
            </a:r>
          </a:p>
        </p:txBody>
      </p:sp>
      <p:grpSp>
        <p:nvGrpSpPr>
          <p:cNvPr id="9" name="Group 50"/>
          <p:cNvGrpSpPr/>
          <p:nvPr/>
        </p:nvGrpSpPr>
        <p:grpSpPr bwMode="auto">
          <a:xfrm>
            <a:off x="4191000" y="2971800"/>
            <a:ext cx="914400" cy="457200"/>
            <a:chOff x="2592" y="2688"/>
            <a:chExt cx="576" cy="288"/>
          </a:xfrm>
        </p:grpSpPr>
        <p:graphicFrame>
          <p:nvGraphicFramePr>
            <p:cNvPr id="75811" name="Object 51"/>
            <p:cNvGraphicFramePr>
              <a:graphicFrameLocks noChangeAspect="1"/>
            </p:cNvGraphicFramePr>
            <p:nvPr/>
          </p:nvGraphicFramePr>
          <p:xfrm>
            <a:off x="2640" y="2688"/>
            <a:ext cx="38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90" name="BMP 图象" r:id="rId4" imgW="381000" imgH="266700" progId="Paint.Picture">
                    <p:embed/>
                  </p:oleObj>
                </mc:Choice>
                <mc:Fallback>
                  <p:oleObj name="BMP 图象" r:id="rId4" imgW="381000" imgH="266700" progId="Paint.Picture">
                    <p:embed/>
                    <p:pic>
                      <p:nvPicPr>
                        <p:cNvPr id="0" name="图片 675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688"/>
                          <a:ext cx="38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12" name="Text Box 52"/>
            <p:cNvSpPr txBox="1">
              <a:spLocks noChangeArrowheads="1"/>
            </p:cNvSpPr>
            <p:nvPr/>
          </p:nvSpPr>
          <p:spPr bwMode="auto">
            <a:xfrm>
              <a:off x="2592" y="2688"/>
              <a:ext cx="57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“0”</a:t>
              </a:r>
            </a:p>
          </p:txBody>
        </p:sp>
      </p:grpSp>
      <p:grpSp>
        <p:nvGrpSpPr>
          <p:cNvPr id="10" name="Group 53"/>
          <p:cNvGrpSpPr/>
          <p:nvPr/>
        </p:nvGrpSpPr>
        <p:grpSpPr bwMode="auto">
          <a:xfrm>
            <a:off x="533400" y="3276600"/>
            <a:ext cx="914400" cy="457200"/>
            <a:chOff x="2592" y="2688"/>
            <a:chExt cx="576" cy="288"/>
          </a:xfrm>
        </p:grpSpPr>
        <p:graphicFrame>
          <p:nvGraphicFramePr>
            <p:cNvPr id="75809" name="Object 54"/>
            <p:cNvGraphicFramePr>
              <a:graphicFrameLocks noChangeAspect="1"/>
            </p:cNvGraphicFramePr>
            <p:nvPr/>
          </p:nvGraphicFramePr>
          <p:xfrm>
            <a:off x="2640" y="2688"/>
            <a:ext cx="38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91" name="BMP 图象" r:id="rId6" imgW="381000" imgH="266700" progId="Paint.Picture">
                    <p:embed/>
                  </p:oleObj>
                </mc:Choice>
                <mc:Fallback>
                  <p:oleObj name="BMP 图象" r:id="rId6" imgW="381000" imgH="266700" progId="Paint.Picture">
                    <p:embed/>
                    <p:pic>
                      <p:nvPicPr>
                        <p:cNvPr id="0" name="图片 675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688"/>
                          <a:ext cx="38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10" name="Text Box 55"/>
            <p:cNvSpPr txBox="1">
              <a:spLocks noChangeArrowheads="1"/>
            </p:cNvSpPr>
            <p:nvPr/>
          </p:nvSpPr>
          <p:spPr bwMode="auto">
            <a:xfrm>
              <a:off x="2592" y="2688"/>
              <a:ext cx="57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“1”</a:t>
              </a:r>
            </a:p>
          </p:txBody>
        </p:sp>
      </p:grpSp>
      <p:grpSp>
        <p:nvGrpSpPr>
          <p:cNvPr id="11" name="Group 56"/>
          <p:cNvGrpSpPr/>
          <p:nvPr/>
        </p:nvGrpSpPr>
        <p:grpSpPr bwMode="auto">
          <a:xfrm>
            <a:off x="4959350" y="1736725"/>
            <a:ext cx="3435350" cy="1920875"/>
            <a:chOff x="3124" y="1094"/>
            <a:chExt cx="2164" cy="1210"/>
          </a:xfrm>
        </p:grpSpPr>
        <p:grpSp>
          <p:nvGrpSpPr>
            <p:cNvPr id="75800" name="Group 57"/>
            <p:cNvGrpSpPr/>
            <p:nvPr/>
          </p:nvGrpSpPr>
          <p:grpSpPr bwMode="auto">
            <a:xfrm>
              <a:off x="3504" y="1488"/>
              <a:ext cx="1392" cy="816"/>
              <a:chOff x="3504" y="1488"/>
              <a:chExt cx="1392" cy="816"/>
            </a:xfrm>
          </p:grpSpPr>
          <p:sp>
            <p:nvSpPr>
              <p:cNvPr id="75802" name="Text Box 58"/>
              <p:cNvSpPr txBox="1">
                <a:spLocks noChangeArrowheads="1"/>
              </p:cNvSpPr>
              <p:nvPr/>
            </p:nvSpPr>
            <p:spPr bwMode="auto">
              <a:xfrm>
                <a:off x="3744" y="1488"/>
                <a:ext cx="24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18"/>
                    </a:solidFill>
                  </a:rPr>
                  <a:t>A</a:t>
                </a:r>
              </a:p>
            </p:txBody>
          </p:sp>
          <p:sp>
            <p:nvSpPr>
              <p:cNvPr id="75803" name="Text Box 59"/>
              <p:cNvSpPr txBox="1">
                <a:spLocks noChangeArrowheads="1"/>
              </p:cNvSpPr>
              <p:nvPr/>
            </p:nvSpPr>
            <p:spPr bwMode="auto">
              <a:xfrm>
                <a:off x="4368" y="1488"/>
                <a:ext cx="18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18"/>
                    </a:solidFill>
                  </a:rPr>
                  <a:t>Y</a:t>
                </a:r>
              </a:p>
            </p:txBody>
          </p:sp>
          <p:grpSp>
            <p:nvGrpSpPr>
              <p:cNvPr id="75804" name="Group 60"/>
              <p:cNvGrpSpPr/>
              <p:nvPr/>
            </p:nvGrpSpPr>
            <p:grpSpPr bwMode="auto">
              <a:xfrm>
                <a:off x="3504" y="1488"/>
                <a:ext cx="1392" cy="816"/>
                <a:chOff x="3792" y="1488"/>
                <a:chExt cx="1392" cy="816"/>
              </a:xfrm>
            </p:grpSpPr>
            <p:sp>
              <p:nvSpPr>
                <p:cNvPr id="75805" name="Line 61"/>
                <p:cNvSpPr>
                  <a:spLocks noChangeShapeType="1"/>
                </p:cNvSpPr>
                <p:nvPr/>
              </p:nvSpPr>
              <p:spPr bwMode="auto">
                <a:xfrm>
                  <a:off x="3840" y="1488"/>
                  <a:ext cx="13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5806" name="Line 62"/>
                <p:cNvSpPr>
                  <a:spLocks noChangeShapeType="1"/>
                </p:cNvSpPr>
                <p:nvPr/>
              </p:nvSpPr>
              <p:spPr bwMode="auto">
                <a:xfrm>
                  <a:off x="4416" y="1488"/>
                  <a:ext cx="0" cy="81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5807" name="Line 63"/>
                <p:cNvSpPr>
                  <a:spLocks noChangeShapeType="1"/>
                </p:cNvSpPr>
                <p:nvPr/>
              </p:nvSpPr>
              <p:spPr bwMode="auto">
                <a:xfrm>
                  <a:off x="3840" y="1776"/>
                  <a:ext cx="13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5808" name="Line 64"/>
                <p:cNvSpPr>
                  <a:spLocks noChangeShapeType="1"/>
                </p:cNvSpPr>
                <p:nvPr/>
              </p:nvSpPr>
              <p:spPr bwMode="auto">
                <a:xfrm>
                  <a:off x="3792" y="2304"/>
                  <a:ext cx="13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</p:grpSp>
        <p:sp>
          <p:nvSpPr>
            <p:cNvPr id="26689" name="Rectangle 65"/>
            <p:cNvSpPr>
              <a:spLocks noChangeArrowheads="1"/>
            </p:cNvSpPr>
            <p:nvPr/>
          </p:nvSpPr>
          <p:spPr bwMode="auto">
            <a:xfrm>
              <a:off x="3124" y="1094"/>
              <a:ext cx="2164" cy="326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“</a:t>
              </a:r>
              <a:r>
                <a:rPr lang="zh-CN" altLang="en-US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非” 门逻辑状态表</a:t>
              </a:r>
            </a:p>
          </p:txBody>
        </p:sp>
      </p:grpSp>
      <p:grpSp>
        <p:nvGrpSpPr>
          <p:cNvPr id="14" name="Group 66"/>
          <p:cNvGrpSpPr/>
          <p:nvPr/>
        </p:nvGrpSpPr>
        <p:grpSpPr bwMode="auto">
          <a:xfrm>
            <a:off x="4708525" y="4114800"/>
            <a:ext cx="2827338" cy="1600200"/>
            <a:chOff x="2966" y="2592"/>
            <a:chExt cx="1781" cy="1008"/>
          </a:xfrm>
        </p:grpSpPr>
        <p:sp>
          <p:nvSpPr>
            <p:cNvPr id="75792" name="Text Box 67"/>
            <p:cNvSpPr txBox="1">
              <a:spLocks noChangeArrowheads="1"/>
            </p:cNvSpPr>
            <p:nvPr/>
          </p:nvSpPr>
          <p:spPr bwMode="auto">
            <a:xfrm>
              <a:off x="3072" y="2592"/>
              <a:ext cx="1020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逻辑符号</a:t>
              </a:r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5793" name="Rectangle 68"/>
            <p:cNvSpPr>
              <a:spLocks noChangeArrowheads="1"/>
            </p:cNvSpPr>
            <p:nvPr/>
          </p:nvSpPr>
          <p:spPr bwMode="auto">
            <a:xfrm>
              <a:off x="3643" y="3072"/>
              <a:ext cx="432" cy="528"/>
            </a:xfrm>
            <a:prstGeom prst="rect">
              <a:avLst/>
            </a:prstGeom>
            <a:noFill/>
            <a:ln w="28575">
              <a:solidFill>
                <a:srgbClr val="000018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5794" name="Line 69"/>
            <p:cNvSpPr>
              <a:spLocks noChangeShapeType="1"/>
            </p:cNvSpPr>
            <p:nvPr/>
          </p:nvSpPr>
          <p:spPr bwMode="auto">
            <a:xfrm>
              <a:off x="3211" y="3312"/>
              <a:ext cx="432" cy="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5795" name="Text Box 70"/>
            <p:cNvSpPr txBox="1">
              <a:spLocks noChangeArrowheads="1"/>
            </p:cNvSpPr>
            <p:nvPr/>
          </p:nvSpPr>
          <p:spPr bwMode="auto">
            <a:xfrm>
              <a:off x="3739" y="3073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75796" name="Text Box 71"/>
            <p:cNvSpPr txBox="1">
              <a:spLocks noChangeArrowheads="1"/>
            </p:cNvSpPr>
            <p:nvPr/>
          </p:nvSpPr>
          <p:spPr bwMode="auto">
            <a:xfrm>
              <a:off x="2966" y="3149"/>
              <a:ext cx="265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A</a:t>
              </a:r>
              <a:endParaRPr lang="en-US" altLang="zh-CN" sz="2800" b="1">
                <a:solidFill>
                  <a:srgbClr val="FF3300"/>
                </a:solidFill>
              </a:endParaRPr>
            </a:p>
          </p:txBody>
        </p:sp>
        <p:sp>
          <p:nvSpPr>
            <p:cNvPr id="75797" name="Text Box 72"/>
            <p:cNvSpPr txBox="1">
              <a:spLocks noChangeArrowheads="1"/>
            </p:cNvSpPr>
            <p:nvPr/>
          </p:nvSpPr>
          <p:spPr bwMode="auto">
            <a:xfrm>
              <a:off x="4507" y="3169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Y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75798" name="Line 73"/>
            <p:cNvSpPr>
              <a:spLocks noChangeShapeType="1"/>
            </p:cNvSpPr>
            <p:nvPr/>
          </p:nvSpPr>
          <p:spPr bwMode="auto">
            <a:xfrm>
              <a:off x="4149" y="3313"/>
              <a:ext cx="384" cy="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5799" name="Oval 74"/>
            <p:cNvSpPr>
              <a:spLocks noChangeArrowheads="1"/>
            </p:cNvSpPr>
            <p:nvPr/>
          </p:nvSpPr>
          <p:spPr bwMode="auto">
            <a:xfrm>
              <a:off x="4075" y="3265"/>
              <a:ext cx="73" cy="73"/>
            </a:xfrm>
            <a:prstGeom prst="ellipse">
              <a:avLst/>
            </a:prstGeom>
            <a:noFill/>
            <a:ln w="28575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8" grpId="0" autoUpdateAnimBg="0"/>
      <p:bldP spid="26672" grpId="0" autoUpdateAnimBg="0"/>
      <p:bldP spid="26673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/>
          <p:cNvSpPr>
            <a:spLocks noChangeArrowheads="1"/>
          </p:cNvSpPr>
          <p:nvPr/>
        </p:nvSpPr>
        <p:spPr bwMode="auto">
          <a:xfrm>
            <a:off x="2895600" y="2514600"/>
            <a:ext cx="457200" cy="762000"/>
          </a:xfrm>
          <a:prstGeom prst="downArrow">
            <a:avLst>
              <a:gd name="adj1" fmla="val 50000"/>
              <a:gd name="adj2" fmla="val 41667"/>
            </a:avLst>
          </a:prstGeom>
          <a:gradFill rotWithShape="0">
            <a:gsLst>
              <a:gs pos="0">
                <a:srgbClr val="FFFFFF"/>
              </a:gs>
              <a:gs pos="100000">
                <a:srgbClr val="009999"/>
              </a:gs>
            </a:gsLst>
            <a:lin ang="5400000" scaled="1"/>
          </a:gradFill>
          <a:ln w="2857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90600" y="555625"/>
            <a:ext cx="277336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“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与非” 门电路</a:t>
            </a:r>
          </a:p>
        </p:txBody>
      </p:sp>
      <p:sp>
        <p:nvSpPr>
          <p:cNvPr id="28676" name="Rectangle 4" descr="40%"/>
          <p:cNvSpPr>
            <a:spLocks noChangeArrowheads="1"/>
          </p:cNvSpPr>
          <p:nvPr/>
        </p:nvSpPr>
        <p:spPr bwMode="auto">
          <a:xfrm>
            <a:off x="838200" y="5562600"/>
            <a:ext cx="5634462" cy="584776"/>
          </a:xfrm>
          <a:prstGeom prst="rect">
            <a:avLst/>
          </a:prstGeom>
          <a:pattFill prst="pct40">
            <a:fgClr>
              <a:srgbClr val="00FF00"/>
            </a:fgClr>
            <a:bgClr>
              <a:srgbClr val="FFFFFF"/>
            </a:bgClr>
          </a:pattFill>
          <a:ln w="38100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/>
                <a:cs typeface="Times New Roman"/>
              </a:rPr>
              <a:t>有</a:t>
            </a:r>
            <a:r>
              <a:rPr lang="zh-CN" altLang="en-US" sz="3200" b="1" dirty="0">
                <a:solidFill>
                  <a:srgbClr val="FF3300"/>
                </a:solidFill>
                <a:latin typeface="Times New Roman"/>
                <a:cs typeface="Times New Roman"/>
              </a:rPr>
              <a:t>“</a:t>
            </a:r>
            <a:r>
              <a:rPr lang="en-US" altLang="zh-CN" sz="3200" b="1" dirty="0">
                <a:solidFill>
                  <a:srgbClr val="FF3300"/>
                </a:solidFill>
                <a:latin typeface="Times New Roman"/>
                <a:cs typeface="Times New Roman"/>
              </a:rPr>
              <a:t>0”</a:t>
            </a:r>
            <a:r>
              <a:rPr lang="zh-CN" altLang="en-US" sz="3200" b="1" dirty="0">
                <a:latin typeface="Times New Roman"/>
                <a:cs typeface="Times New Roman"/>
              </a:rPr>
              <a:t>出</a:t>
            </a:r>
            <a:r>
              <a:rPr lang="zh-CN" altLang="en-US" sz="3200" b="1" dirty="0">
                <a:solidFill>
                  <a:srgbClr val="FF3300"/>
                </a:solidFill>
                <a:latin typeface="Times New Roman"/>
                <a:cs typeface="Times New Roman"/>
              </a:rPr>
              <a:t>“</a:t>
            </a:r>
            <a:r>
              <a:rPr lang="en-US" altLang="zh-CN" sz="3200" b="1" dirty="0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3200" b="1" dirty="0">
                <a:latin typeface="Times New Roman"/>
                <a:cs typeface="Times New Roman"/>
              </a:rPr>
              <a:t>”</a:t>
            </a:r>
            <a:r>
              <a:rPr lang="zh-CN" altLang="en-US" sz="3200" b="1" dirty="0" smtClean="0">
                <a:latin typeface="Times New Roman"/>
                <a:cs typeface="Times New Roman"/>
              </a:rPr>
              <a:t>，全</a:t>
            </a:r>
            <a:r>
              <a:rPr lang="zh-CN" altLang="en-US" sz="3200" b="1" dirty="0" smtClean="0">
                <a:solidFill>
                  <a:srgbClr val="FF3300"/>
                </a:solidFill>
                <a:latin typeface="Times New Roman"/>
                <a:cs typeface="Times New Roman"/>
              </a:rPr>
              <a:t>“</a:t>
            </a:r>
            <a:r>
              <a:rPr lang="en-US" altLang="zh-CN" sz="3200" b="1" dirty="0">
                <a:solidFill>
                  <a:srgbClr val="FF3300"/>
                </a:solidFill>
                <a:latin typeface="Times New Roman"/>
                <a:cs typeface="Times New Roman"/>
              </a:rPr>
              <a:t>1”</a:t>
            </a:r>
            <a:r>
              <a:rPr lang="zh-CN" altLang="en-US" sz="3200" b="1" dirty="0">
                <a:latin typeface="Times New Roman"/>
                <a:cs typeface="Times New Roman"/>
              </a:rPr>
              <a:t>出</a:t>
            </a:r>
            <a:r>
              <a:rPr lang="zh-CN" altLang="en-US" sz="3200" b="1" dirty="0">
                <a:solidFill>
                  <a:srgbClr val="FF3300"/>
                </a:solidFill>
                <a:latin typeface="Times New Roman"/>
                <a:cs typeface="Times New Roman"/>
              </a:rPr>
              <a:t>“</a:t>
            </a:r>
            <a:r>
              <a:rPr lang="en-US" altLang="zh-CN" sz="3200" b="1" dirty="0">
                <a:solidFill>
                  <a:srgbClr val="FF3300"/>
                </a:solidFill>
                <a:latin typeface="Times New Roman"/>
                <a:cs typeface="Times New Roman"/>
              </a:rPr>
              <a:t>0”</a:t>
            </a:r>
            <a:endParaRPr lang="en-US" altLang="zh-CN" sz="32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838200" y="1066800"/>
            <a:ext cx="2819400" cy="1890713"/>
            <a:chOff x="528" y="672"/>
            <a:chExt cx="1776" cy="1191"/>
          </a:xfrm>
        </p:grpSpPr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720" y="1536"/>
              <a:ext cx="79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“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与”门</a:t>
              </a:r>
            </a:p>
          </p:txBody>
        </p:sp>
        <p:sp>
          <p:nvSpPr>
            <p:cNvPr id="76896" name="Rectangle 7"/>
            <p:cNvSpPr>
              <a:spLocks noChangeArrowheads="1"/>
            </p:cNvSpPr>
            <p:nvPr/>
          </p:nvSpPr>
          <p:spPr bwMode="auto">
            <a:xfrm>
              <a:off x="1296" y="792"/>
              <a:ext cx="52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6897" name="Line 8"/>
            <p:cNvSpPr>
              <a:spLocks noChangeShapeType="1"/>
            </p:cNvSpPr>
            <p:nvPr/>
          </p:nvSpPr>
          <p:spPr bwMode="auto">
            <a:xfrm>
              <a:off x="816" y="1109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6898" name="Line 9"/>
            <p:cNvSpPr>
              <a:spLocks noChangeShapeType="1"/>
            </p:cNvSpPr>
            <p:nvPr/>
          </p:nvSpPr>
          <p:spPr bwMode="auto">
            <a:xfrm>
              <a:off x="816" y="132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6899" name="Line 10"/>
            <p:cNvSpPr>
              <a:spLocks noChangeShapeType="1"/>
            </p:cNvSpPr>
            <p:nvPr/>
          </p:nvSpPr>
          <p:spPr bwMode="auto">
            <a:xfrm>
              <a:off x="1824" y="1171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6900" name="Text Box 11"/>
            <p:cNvSpPr txBox="1">
              <a:spLocks noChangeArrowheads="1"/>
            </p:cNvSpPr>
            <p:nvPr/>
          </p:nvSpPr>
          <p:spPr bwMode="auto">
            <a:xfrm>
              <a:off x="1392" y="768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&amp;</a:t>
              </a:r>
              <a:endParaRPr lang="en-US" altLang="zh-CN" sz="2800">
                <a:solidFill>
                  <a:srgbClr val="FF3300"/>
                </a:solidFill>
              </a:endParaRPr>
            </a:p>
          </p:txBody>
        </p:sp>
        <p:sp>
          <p:nvSpPr>
            <p:cNvPr id="76901" name="Text Box 12"/>
            <p:cNvSpPr txBox="1">
              <a:spLocks noChangeArrowheads="1"/>
            </p:cNvSpPr>
            <p:nvPr/>
          </p:nvSpPr>
          <p:spPr bwMode="auto">
            <a:xfrm>
              <a:off x="576" y="672"/>
              <a:ext cx="240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A</a:t>
              </a:r>
              <a:endParaRPr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76902" name="Text Box 13"/>
            <p:cNvSpPr txBox="1">
              <a:spLocks noChangeArrowheads="1"/>
            </p:cNvSpPr>
            <p:nvPr/>
          </p:nvSpPr>
          <p:spPr bwMode="auto">
            <a:xfrm>
              <a:off x="528" y="912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B</a:t>
              </a:r>
              <a:endParaRPr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76903" name="Line 14"/>
            <p:cNvSpPr>
              <a:spLocks noChangeShapeType="1"/>
            </p:cNvSpPr>
            <p:nvPr/>
          </p:nvSpPr>
          <p:spPr bwMode="auto">
            <a:xfrm>
              <a:off x="816" y="917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6904" name="Text Box 15"/>
            <p:cNvSpPr txBox="1">
              <a:spLocks noChangeArrowheads="1"/>
            </p:cNvSpPr>
            <p:nvPr/>
          </p:nvSpPr>
          <p:spPr bwMode="auto">
            <a:xfrm>
              <a:off x="528" y="1152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C</a:t>
              </a:r>
              <a:endParaRPr lang="en-US" altLang="zh-CN" sz="3200" i="1">
                <a:solidFill>
                  <a:srgbClr val="FF3300"/>
                </a:solidFill>
              </a:endParaRPr>
            </a:p>
          </p:txBody>
        </p:sp>
      </p:grpSp>
      <p:grpSp>
        <p:nvGrpSpPr>
          <p:cNvPr id="3" name="Group 16"/>
          <p:cNvGrpSpPr/>
          <p:nvPr/>
        </p:nvGrpSpPr>
        <p:grpSpPr bwMode="auto">
          <a:xfrm>
            <a:off x="1447800" y="3124200"/>
            <a:ext cx="3200400" cy="1966913"/>
            <a:chOff x="912" y="1968"/>
            <a:chExt cx="2016" cy="1239"/>
          </a:xfrm>
        </p:grpSpPr>
        <p:sp>
          <p:nvSpPr>
            <p:cNvPr id="76883" name="Text Box 17"/>
            <p:cNvSpPr txBox="1">
              <a:spLocks noChangeArrowheads="1"/>
            </p:cNvSpPr>
            <p:nvPr/>
          </p:nvSpPr>
          <p:spPr bwMode="auto">
            <a:xfrm>
              <a:off x="2592" y="2304"/>
              <a:ext cx="33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Y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76884" name="Rectangle 18"/>
            <p:cNvSpPr>
              <a:spLocks noChangeArrowheads="1"/>
            </p:cNvSpPr>
            <p:nvPr/>
          </p:nvSpPr>
          <p:spPr bwMode="auto">
            <a:xfrm>
              <a:off x="1680" y="2083"/>
              <a:ext cx="52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6885" name="Line 19"/>
            <p:cNvSpPr>
              <a:spLocks noChangeShapeType="1"/>
            </p:cNvSpPr>
            <p:nvPr/>
          </p:nvSpPr>
          <p:spPr bwMode="auto">
            <a:xfrm>
              <a:off x="1200" y="240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6886" name="Line 20"/>
            <p:cNvSpPr>
              <a:spLocks noChangeShapeType="1"/>
            </p:cNvSpPr>
            <p:nvPr/>
          </p:nvSpPr>
          <p:spPr bwMode="auto">
            <a:xfrm>
              <a:off x="1200" y="2611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6887" name="Line 21"/>
            <p:cNvSpPr>
              <a:spLocks noChangeShapeType="1"/>
            </p:cNvSpPr>
            <p:nvPr/>
          </p:nvSpPr>
          <p:spPr bwMode="auto">
            <a:xfrm>
              <a:off x="2302" y="244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6888" name="Text Box 22"/>
            <p:cNvSpPr txBox="1">
              <a:spLocks noChangeArrowheads="1"/>
            </p:cNvSpPr>
            <p:nvPr/>
          </p:nvSpPr>
          <p:spPr bwMode="auto">
            <a:xfrm>
              <a:off x="1776" y="2064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&amp;</a:t>
              </a:r>
              <a:endParaRPr lang="en-US" altLang="zh-CN" sz="2800">
                <a:solidFill>
                  <a:srgbClr val="FF3300"/>
                </a:solidFill>
              </a:endParaRPr>
            </a:p>
          </p:txBody>
        </p:sp>
        <p:sp>
          <p:nvSpPr>
            <p:cNvPr id="76889" name="Text Box 23"/>
            <p:cNvSpPr txBox="1">
              <a:spLocks noChangeArrowheads="1"/>
            </p:cNvSpPr>
            <p:nvPr/>
          </p:nvSpPr>
          <p:spPr bwMode="auto">
            <a:xfrm>
              <a:off x="960" y="1968"/>
              <a:ext cx="240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A</a:t>
              </a:r>
              <a:endParaRPr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76890" name="Text Box 24"/>
            <p:cNvSpPr txBox="1">
              <a:spLocks noChangeArrowheads="1"/>
            </p:cNvSpPr>
            <p:nvPr/>
          </p:nvSpPr>
          <p:spPr bwMode="auto">
            <a:xfrm>
              <a:off x="912" y="2208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B</a:t>
              </a:r>
              <a:endParaRPr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76891" name="Line 25"/>
            <p:cNvSpPr>
              <a:spLocks noChangeShapeType="1"/>
            </p:cNvSpPr>
            <p:nvPr/>
          </p:nvSpPr>
          <p:spPr bwMode="auto">
            <a:xfrm>
              <a:off x="1200" y="22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6892" name="Text Box 26"/>
            <p:cNvSpPr txBox="1">
              <a:spLocks noChangeArrowheads="1"/>
            </p:cNvSpPr>
            <p:nvPr/>
          </p:nvSpPr>
          <p:spPr bwMode="auto">
            <a:xfrm>
              <a:off x="912" y="2448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C</a:t>
              </a:r>
              <a:endParaRPr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76893" name="Oval 27"/>
            <p:cNvSpPr>
              <a:spLocks noChangeArrowheads="1"/>
            </p:cNvSpPr>
            <p:nvPr/>
          </p:nvSpPr>
          <p:spPr bwMode="auto">
            <a:xfrm>
              <a:off x="2208" y="2400"/>
              <a:ext cx="73" cy="73"/>
            </a:xfrm>
            <a:prstGeom prst="ellipse">
              <a:avLst/>
            </a:prstGeom>
            <a:noFill/>
            <a:ln w="28575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1344" y="2880"/>
              <a:ext cx="101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“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与非”门</a:t>
              </a:r>
            </a:p>
          </p:txBody>
        </p:sp>
      </p:grpSp>
      <p:grpSp>
        <p:nvGrpSpPr>
          <p:cNvPr id="4" name="Group 29"/>
          <p:cNvGrpSpPr/>
          <p:nvPr/>
        </p:nvGrpSpPr>
        <p:grpSpPr bwMode="auto">
          <a:xfrm>
            <a:off x="5181600" y="1295400"/>
            <a:ext cx="3575050" cy="4252913"/>
            <a:chOff x="3072" y="576"/>
            <a:chExt cx="2252" cy="2679"/>
          </a:xfrm>
        </p:grpSpPr>
        <p:grpSp>
          <p:nvGrpSpPr>
            <p:cNvPr id="76822" name="Group 30"/>
            <p:cNvGrpSpPr/>
            <p:nvPr/>
          </p:nvGrpSpPr>
          <p:grpSpPr bwMode="auto">
            <a:xfrm>
              <a:off x="3264" y="1248"/>
              <a:ext cx="1728" cy="327"/>
              <a:chOff x="3264" y="1248"/>
              <a:chExt cx="1728" cy="327"/>
            </a:xfrm>
          </p:grpSpPr>
          <p:grpSp>
            <p:nvGrpSpPr>
              <p:cNvPr id="76878" name="Group 31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688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688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688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76879" name="Text Box 35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</p:grpSp>
        <p:grpSp>
          <p:nvGrpSpPr>
            <p:cNvPr id="76823" name="Group 36"/>
            <p:cNvGrpSpPr/>
            <p:nvPr/>
          </p:nvGrpSpPr>
          <p:grpSpPr bwMode="auto">
            <a:xfrm>
              <a:off x="3264" y="1488"/>
              <a:ext cx="1728" cy="327"/>
              <a:chOff x="3264" y="1248"/>
              <a:chExt cx="1728" cy="327"/>
            </a:xfrm>
          </p:grpSpPr>
          <p:grpSp>
            <p:nvGrpSpPr>
              <p:cNvPr id="76873" name="Group 37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6875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6876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6877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76874" name="Text Box 41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</p:grpSp>
        <p:grpSp>
          <p:nvGrpSpPr>
            <p:cNvPr id="76824" name="Group 42"/>
            <p:cNvGrpSpPr/>
            <p:nvPr/>
          </p:nvGrpSpPr>
          <p:grpSpPr bwMode="auto">
            <a:xfrm>
              <a:off x="3264" y="1728"/>
              <a:ext cx="1728" cy="1287"/>
              <a:chOff x="3264" y="1728"/>
              <a:chExt cx="1728" cy="1287"/>
            </a:xfrm>
          </p:grpSpPr>
          <p:grpSp>
            <p:nvGrpSpPr>
              <p:cNvPr id="76843" name="Group 43"/>
              <p:cNvGrpSpPr/>
              <p:nvPr/>
            </p:nvGrpSpPr>
            <p:grpSpPr bwMode="auto">
              <a:xfrm>
                <a:off x="3264" y="2448"/>
                <a:ext cx="1728" cy="327"/>
                <a:chOff x="3264" y="1248"/>
                <a:chExt cx="1728" cy="327"/>
              </a:xfrm>
            </p:grpSpPr>
            <p:grpSp>
              <p:nvGrpSpPr>
                <p:cNvPr id="76868" name="Group 44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6870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6871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6872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76869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76844" name="Group 49"/>
              <p:cNvGrpSpPr/>
              <p:nvPr/>
            </p:nvGrpSpPr>
            <p:grpSpPr bwMode="auto">
              <a:xfrm>
                <a:off x="3264" y="2688"/>
                <a:ext cx="1728" cy="327"/>
                <a:chOff x="3264" y="1248"/>
                <a:chExt cx="1728" cy="327"/>
              </a:xfrm>
            </p:grpSpPr>
            <p:grpSp>
              <p:nvGrpSpPr>
                <p:cNvPr id="76863" name="Group 50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6865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6866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6867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76864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76845" name="Group 55"/>
              <p:cNvGrpSpPr/>
              <p:nvPr/>
            </p:nvGrpSpPr>
            <p:grpSpPr bwMode="auto">
              <a:xfrm>
                <a:off x="3264" y="2208"/>
                <a:ext cx="1728" cy="327"/>
                <a:chOff x="3264" y="1248"/>
                <a:chExt cx="1728" cy="327"/>
              </a:xfrm>
            </p:grpSpPr>
            <p:grpSp>
              <p:nvGrpSpPr>
                <p:cNvPr id="76858" name="Group 56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6860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6861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6862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76859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76846" name="Group 61"/>
              <p:cNvGrpSpPr/>
              <p:nvPr/>
            </p:nvGrpSpPr>
            <p:grpSpPr bwMode="auto">
              <a:xfrm>
                <a:off x="3264" y="1968"/>
                <a:ext cx="1728" cy="327"/>
                <a:chOff x="3264" y="1248"/>
                <a:chExt cx="1728" cy="327"/>
              </a:xfrm>
            </p:grpSpPr>
            <p:grpSp>
              <p:nvGrpSpPr>
                <p:cNvPr id="76853" name="Group 62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6855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6856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6857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7685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76847" name="Group 67"/>
              <p:cNvGrpSpPr/>
              <p:nvPr/>
            </p:nvGrpSpPr>
            <p:grpSpPr bwMode="auto">
              <a:xfrm>
                <a:off x="3264" y="1728"/>
                <a:ext cx="1728" cy="327"/>
                <a:chOff x="3264" y="1248"/>
                <a:chExt cx="1728" cy="327"/>
              </a:xfrm>
            </p:grpSpPr>
            <p:grpSp>
              <p:nvGrpSpPr>
                <p:cNvPr id="76848" name="Group 68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6850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6851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6852" name="Text Box 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76849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</p:grpSp>
        <p:grpSp>
          <p:nvGrpSpPr>
            <p:cNvPr id="76825" name="Group 73"/>
            <p:cNvGrpSpPr/>
            <p:nvPr/>
          </p:nvGrpSpPr>
          <p:grpSpPr bwMode="auto">
            <a:xfrm>
              <a:off x="3264" y="2928"/>
              <a:ext cx="1728" cy="327"/>
              <a:chOff x="3264" y="1248"/>
              <a:chExt cx="1728" cy="327"/>
            </a:xfrm>
          </p:grpSpPr>
          <p:grpSp>
            <p:nvGrpSpPr>
              <p:cNvPr id="76838" name="Group 74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6840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6841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6842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76839" name="Text Box 78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</p:grpSp>
        <p:grpSp>
          <p:nvGrpSpPr>
            <p:cNvPr id="76826" name="Group 79"/>
            <p:cNvGrpSpPr/>
            <p:nvPr/>
          </p:nvGrpSpPr>
          <p:grpSpPr bwMode="auto">
            <a:xfrm>
              <a:off x="3072" y="576"/>
              <a:ext cx="2252" cy="2640"/>
              <a:chOff x="3072" y="576"/>
              <a:chExt cx="2252" cy="2640"/>
            </a:xfrm>
          </p:grpSpPr>
          <p:sp>
            <p:nvSpPr>
              <p:cNvPr id="76827" name="Text Box 80"/>
              <p:cNvSpPr txBox="1">
                <a:spLocks noChangeArrowheads="1"/>
              </p:cNvSpPr>
              <p:nvPr/>
            </p:nvSpPr>
            <p:spPr bwMode="auto">
              <a:xfrm>
                <a:off x="3264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A</a:t>
                </a:r>
                <a:endParaRPr lang="en-US" altLang="zh-CN" sz="2800" b="1" i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6828" name="Text Box 81"/>
              <p:cNvSpPr txBox="1">
                <a:spLocks noChangeArrowheads="1"/>
              </p:cNvSpPr>
              <p:nvPr/>
            </p:nvSpPr>
            <p:spPr bwMode="auto">
              <a:xfrm>
                <a:off x="3744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B</a:t>
                </a:r>
                <a:endParaRPr lang="en-US" altLang="zh-CN" sz="32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6829" name="Text Box 82"/>
              <p:cNvSpPr txBox="1">
                <a:spLocks noChangeArrowheads="1"/>
              </p:cNvSpPr>
              <p:nvPr/>
            </p:nvSpPr>
            <p:spPr bwMode="auto">
              <a:xfrm>
                <a:off x="4704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Y</a:t>
                </a:r>
                <a:endParaRPr lang="en-US" altLang="zh-CN" sz="32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6830" name="Line 83"/>
              <p:cNvSpPr>
                <a:spLocks noChangeShapeType="1"/>
              </p:cNvSpPr>
              <p:nvPr/>
            </p:nvSpPr>
            <p:spPr bwMode="auto">
              <a:xfrm>
                <a:off x="4128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6831" name="Line 84"/>
              <p:cNvSpPr>
                <a:spLocks noChangeShapeType="1"/>
              </p:cNvSpPr>
              <p:nvPr/>
            </p:nvSpPr>
            <p:spPr bwMode="auto">
              <a:xfrm>
                <a:off x="3600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6832" name="Line 85"/>
              <p:cNvSpPr>
                <a:spLocks noChangeShapeType="1"/>
              </p:cNvSpPr>
              <p:nvPr/>
            </p:nvSpPr>
            <p:spPr bwMode="auto">
              <a:xfrm>
                <a:off x="3216" y="1248"/>
                <a:ext cx="17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6833" name="Line 86"/>
              <p:cNvSpPr>
                <a:spLocks noChangeShapeType="1"/>
              </p:cNvSpPr>
              <p:nvPr/>
            </p:nvSpPr>
            <p:spPr bwMode="auto">
              <a:xfrm>
                <a:off x="3072" y="3216"/>
                <a:ext cx="18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6834" name="Line 87"/>
              <p:cNvSpPr>
                <a:spLocks noChangeShapeType="1"/>
              </p:cNvSpPr>
              <p:nvPr/>
            </p:nvSpPr>
            <p:spPr bwMode="auto">
              <a:xfrm>
                <a:off x="4656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6835" name="Text Box 88"/>
              <p:cNvSpPr txBox="1">
                <a:spLocks noChangeArrowheads="1"/>
              </p:cNvSpPr>
              <p:nvPr/>
            </p:nvSpPr>
            <p:spPr bwMode="auto">
              <a:xfrm>
                <a:off x="4272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C</a:t>
                </a:r>
                <a:endParaRPr lang="en-US" altLang="zh-CN" sz="32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6836" name="Line 89"/>
              <p:cNvSpPr>
                <a:spLocks noChangeShapeType="1"/>
              </p:cNvSpPr>
              <p:nvPr/>
            </p:nvSpPr>
            <p:spPr bwMode="auto">
              <a:xfrm>
                <a:off x="3216" y="912"/>
                <a:ext cx="17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28762" name="Rectangle 90"/>
              <p:cNvSpPr>
                <a:spLocks noChangeArrowheads="1"/>
              </p:cNvSpPr>
              <p:nvPr/>
            </p:nvSpPr>
            <p:spPr bwMode="auto">
              <a:xfrm>
                <a:off x="3120" y="576"/>
                <a:ext cx="2204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“</a:t>
                </a:r>
                <a:r>
                  <a:rPr lang="zh-CN" altLang="en-US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与非” 门逻辑状态表</a:t>
                </a:r>
              </a:p>
            </p:txBody>
          </p:sp>
        </p:grpSp>
      </p:grpSp>
      <p:grpSp>
        <p:nvGrpSpPr>
          <p:cNvPr id="23" name="Group 91"/>
          <p:cNvGrpSpPr/>
          <p:nvPr/>
        </p:nvGrpSpPr>
        <p:grpSpPr bwMode="auto">
          <a:xfrm>
            <a:off x="990600" y="4953000"/>
            <a:ext cx="4114800" cy="579438"/>
            <a:chOff x="576" y="3216"/>
            <a:chExt cx="2592" cy="365"/>
          </a:xfrm>
        </p:grpSpPr>
        <p:grpSp>
          <p:nvGrpSpPr>
            <p:cNvPr id="76816" name="Group 92"/>
            <p:cNvGrpSpPr/>
            <p:nvPr/>
          </p:nvGrpSpPr>
          <p:grpSpPr bwMode="auto">
            <a:xfrm>
              <a:off x="576" y="3216"/>
              <a:ext cx="2579" cy="365"/>
              <a:chOff x="528" y="802"/>
              <a:chExt cx="2579" cy="365"/>
            </a:xfrm>
          </p:grpSpPr>
          <p:sp>
            <p:nvSpPr>
              <p:cNvPr id="76818" name="Rectangle 93"/>
              <p:cNvSpPr>
                <a:spLocks noChangeArrowheads="1"/>
              </p:cNvSpPr>
              <p:nvPr/>
            </p:nvSpPr>
            <p:spPr bwMode="auto">
              <a:xfrm>
                <a:off x="1920" y="802"/>
                <a:ext cx="1187" cy="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i="1">
                    <a:solidFill>
                      <a:srgbClr val="000099"/>
                    </a:solidFill>
                    <a:latin typeface="Times New Roman" panose="02020603050405020304" charset="0"/>
                  </a:rPr>
                  <a:t>Y=A  B  C</a:t>
                </a:r>
                <a:endParaRPr lang="en-US" altLang="zh-CN" b="1" i="1">
                  <a:solidFill>
                    <a:schemeClr val="accent2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8766" name="Rectangle 94"/>
              <p:cNvSpPr>
                <a:spLocks noChangeArrowheads="1"/>
              </p:cNvSpPr>
              <p:nvPr/>
            </p:nvSpPr>
            <p:spPr bwMode="auto">
              <a:xfrm>
                <a:off x="528" y="817"/>
                <a:ext cx="1536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 smtClean="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逻辑表达式</a:t>
                </a:r>
                <a:r>
                  <a:rPr lang="zh-CN" altLang="en-US" sz="2800" b="1" dirty="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： </a:t>
                </a:r>
              </a:p>
            </p:txBody>
          </p:sp>
          <p:sp>
            <p:nvSpPr>
              <p:cNvPr id="76820" name="Oval 95"/>
              <p:cNvSpPr>
                <a:spLocks noChangeArrowheads="1"/>
              </p:cNvSpPr>
              <p:nvPr/>
            </p:nvSpPr>
            <p:spPr bwMode="auto">
              <a:xfrm>
                <a:off x="2496" y="960"/>
                <a:ext cx="48" cy="48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6821" name="Oval 96"/>
              <p:cNvSpPr>
                <a:spLocks noChangeArrowheads="1"/>
              </p:cNvSpPr>
              <p:nvPr/>
            </p:nvSpPr>
            <p:spPr bwMode="auto">
              <a:xfrm>
                <a:off x="2784" y="960"/>
                <a:ext cx="48" cy="48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sp>
          <p:nvSpPr>
            <p:cNvPr id="76817" name="Line 97"/>
            <p:cNvSpPr>
              <a:spLocks noChangeShapeType="1"/>
            </p:cNvSpPr>
            <p:nvPr/>
          </p:nvSpPr>
          <p:spPr bwMode="auto">
            <a:xfrm>
              <a:off x="2400" y="3264"/>
              <a:ext cx="76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25" name="Group 98"/>
          <p:cNvGrpSpPr/>
          <p:nvPr/>
        </p:nvGrpSpPr>
        <p:grpSpPr bwMode="auto">
          <a:xfrm>
            <a:off x="3429000" y="1447800"/>
            <a:ext cx="1978025" cy="1433513"/>
            <a:chOff x="2160" y="912"/>
            <a:chExt cx="1246" cy="903"/>
          </a:xfrm>
        </p:grpSpPr>
        <p:sp>
          <p:nvSpPr>
            <p:cNvPr id="76810" name="Rectangle 99"/>
            <p:cNvSpPr>
              <a:spLocks noChangeArrowheads="1"/>
            </p:cNvSpPr>
            <p:nvPr/>
          </p:nvSpPr>
          <p:spPr bwMode="auto">
            <a:xfrm>
              <a:off x="2302" y="912"/>
              <a:ext cx="432" cy="528"/>
            </a:xfrm>
            <a:prstGeom prst="rect">
              <a:avLst/>
            </a:prstGeom>
            <a:noFill/>
            <a:ln w="28575">
              <a:solidFill>
                <a:srgbClr val="000018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6811" name="Text Box 100"/>
            <p:cNvSpPr txBox="1">
              <a:spLocks noChangeArrowheads="1"/>
            </p:cNvSpPr>
            <p:nvPr/>
          </p:nvSpPr>
          <p:spPr bwMode="auto">
            <a:xfrm>
              <a:off x="2398" y="913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76812" name="Text Box 101"/>
            <p:cNvSpPr txBox="1">
              <a:spLocks noChangeArrowheads="1"/>
            </p:cNvSpPr>
            <p:nvPr/>
          </p:nvSpPr>
          <p:spPr bwMode="auto">
            <a:xfrm>
              <a:off x="3166" y="990"/>
              <a:ext cx="24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Y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76813" name="Line 102"/>
            <p:cNvSpPr>
              <a:spLocks noChangeShapeType="1"/>
            </p:cNvSpPr>
            <p:nvPr/>
          </p:nvSpPr>
          <p:spPr bwMode="auto">
            <a:xfrm>
              <a:off x="2808" y="1153"/>
              <a:ext cx="384" cy="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6814" name="Oval 103"/>
            <p:cNvSpPr>
              <a:spLocks noChangeArrowheads="1"/>
            </p:cNvSpPr>
            <p:nvPr/>
          </p:nvSpPr>
          <p:spPr bwMode="auto">
            <a:xfrm>
              <a:off x="2734" y="1105"/>
              <a:ext cx="73" cy="73"/>
            </a:xfrm>
            <a:prstGeom prst="ellipse">
              <a:avLst/>
            </a:prstGeom>
            <a:noFill/>
            <a:ln w="28575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/>
          </p:nvSpPr>
          <p:spPr bwMode="auto">
            <a:xfrm>
              <a:off x="2160" y="1488"/>
              <a:ext cx="79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“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非”门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28675" grpId="0" autoUpdateAnimBg="0"/>
      <p:bldP spid="28676" grpId="0" bldLvl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ChangeArrowheads="1"/>
          </p:cNvSpPr>
          <p:nvPr/>
        </p:nvSpPr>
        <p:spPr bwMode="auto">
          <a:xfrm>
            <a:off x="2895600" y="2514600"/>
            <a:ext cx="457200" cy="762000"/>
          </a:xfrm>
          <a:prstGeom prst="downArrow">
            <a:avLst>
              <a:gd name="adj1" fmla="val 50000"/>
              <a:gd name="adj2" fmla="val 41667"/>
            </a:avLst>
          </a:prstGeom>
          <a:gradFill rotWithShape="0">
            <a:gsLst>
              <a:gs pos="0">
                <a:srgbClr val="FFFFFF"/>
              </a:gs>
              <a:gs pos="100000">
                <a:srgbClr val="009999"/>
              </a:gs>
            </a:gsLst>
            <a:lin ang="5400000" scaled="1"/>
          </a:gradFill>
          <a:ln w="2857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990600" y="555625"/>
            <a:ext cx="277336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“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或非” 门电路</a:t>
            </a:r>
          </a:p>
        </p:txBody>
      </p:sp>
      <p:sp>
        <p:nvSpPr>
          <p:cNvPr id="29700" name="Rectangle 4" descr="40%"/>
          <p:cNvSpPr>
            <a:spLocks noChangeArrowheads="1"/>
          </p:cNvSpPr>
          <p:nvPr/>
        </p:nvSpPr>
        <p:spPr bwMode="auto">
          <a:xfrm>
            <a:off x="838200" y="5562600"/>
            <a:ext cx="5748655" cy="579120"/>
          </a:xfrm>
          <a:prstGeom prst="rect">
            <a:avLst/>
          </a:prstGeom>
          <a:pattFill prst="pct40">
            <a:fgClr>
              <a:srgbClr val="00FF00"/>
            </a:fgClr>
            <a:bgClr>
              <a:srgbClr val="FFFFFF"/>
            </a:bgClr>
          </a:pattFill>
          <a:ln w="38100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charset="0"/>
              </a:rPr>
              <a:t>有</a:t>
            </a:r>
            <a:r>
              <a:rPr lang="zh-CN" altLang="en-US" sz="3200" b="1">
                <a:solidFill>
                  <a:srgbClr val="FF3300"/>
                </a:solidFill>
                <a:latin typeface="Times New Roman" panose="02020603050405020304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charset="0"/>
              </a:rPr>
              <a:t>1”</a:t>
            </a:r>
            <a:r>
              <a:rPr lang="zh-CN" altLang="en-US" sz="3200" b="1">
                <a:latin typeface="Times New Roman" panose="02020603050405020304" charset="0"/>
              </a:rPr>
              <a:t>出</a:t>
            </a:r>
            <a:r>
              <a:rPr lang="zh-CN" altLang="en-US" sz="3200" b="1">
                <a:solidFill>
                  <a:srgbClr val="FF3300"/>
                </a:solidFill>
                <a:latin typeface="Times New Roman" panose="02020603050405020304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charset="0"/>
              </a:rPr>
              <a:t>0</a:t>
            </a:r>
            <a:r>
              <a:rPr lang="en-US" altLang="zh-CN" sz="3200" b="1">
                <a:latin typeface="Times New Roman" panose="02020603050405020304" charset="0"/>
              </a:rPr>
              <a:t>”</a:t>
            </a:r>
            <a:r>
              <a:rPr lang="zh-CN" altLang="en-US" sz="3200" b="1">
                <a:latin typeface="Times New Roman" panose="02020603050405020304" charset="0"/>
              </a:rPr>
              <a:t>，全</a:t>
            </a:r>
            <a:r>
              <a:rPr lang="zh-CN" altLang="en-US" sz="3200" b="1">
                <a:solidFill>
                  <a:srgbClr val="FF3300"/>
                </a:solidFill>
                <a:latin typeface="Times New Roman" panose="02020603050405020304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charset="0"/>
              </a:rPr>
              <a:t>0”</a:t>
            </a:r>
            <a:r>
              <a:rPr lang="zh-CN" altLang="en-US" sz="3200" b="1">
                <a:latin typeface="Times New Roman" panose="02020603050405020304" charset="0"/>
              </a:rPr>
              <a:t>出</a:t>
            </a:r>
            <a:r>
              <a:rPr lang="zh-CN" altLang="en-US" sz="3200" b="1">
                <a:solidFill>
                  <a:srgbClr val="FF3300"/>
                </a:solidFill>
                <a:latin typeface="Times New Roman" panose="02020603050405020304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charset="0"/>
              </a:rPr>
              <a:t>1”</a:t>
            </a:r>
            <a:endParaRPr lang="en-US" altLang="zh-CN" sz="3200" b="1">
              <a:solidFill>
                <a:schemeClr val="accent2"/>
              </a:solidFill>
              <a:latin typeface="Times New Roman" panose="02020603050405020304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3355975" y="1371600"/>
            <a:ext cx="1978025" cy="1433513"/>
            <a:chOff x="2114" y="864"/>
            <a:chExt cx="1246" cy="903"/>
          </a:xfrm>
        </p:grpSpPr>
        <p:sp>
          <p:nvSpPr>
            <p:cNvPr id="77925" name="Rectangle 6"/>
            <p:cNvSpPr>
              <a:spLocks noChangeArrowheads="1"/>
            </p:cNvSpPr>
            <p:nvPr/>
          </p:nvSpPr>
          <p:spPr bwMode="auto">
            <a:xfrm>
              <a:off x="2256" y="864"/>
              <a:ext cx="432" cy="528"/>
            </a:xfrm>
            <a:prstGeom prst="rect">
              <a:avLst/>
            </a:prstGeom>
            <a:noFill/>
            <a:ln w="28575">
              <a:solidFill>
                <a:srgbClr val="000018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7926" name="Text Box 7"/>
            <p:cNvSpPr txBox="1">
              <a:spLocks noChangeArrowheads="1"/>
            </p:cNvSpPr>
            <p:nvPr/>
          </p:nvSpPr>
          <p:spPr bwMode="auto">
            <a:xfrm>
              <a:off x="2352" y="865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77927" name="Text Box 8"/>
            <p:cNvSpPr txBox="1">
              <a:spLocks noChangeArrowheads="1"/>
            </p:cNvSpPr>
            <p:nvPr/>
          </p:nvSpPr>
          <p:spPr bwMode="auto">
            <a:xfrm>
              <a:off x="3120" y="942"/>
              <a:ext cx="24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Y</a:t>
              </a:r>
              <a:endParaRPr lang="en-US" altLang="zh-CN" sz="2800">
                <a:solidFill>
                  <a:srgbClr val="FF3300"/>
                </a:solidFill>
              </a:endParaRPr>
            </a:p>
          </p:txBody>
        </p:sp>
        <p:sp>
          <p:nvSpPr>
            <p:cNvPr id="77928" name="Line 9"/>
            <p:cNvSpPr>
              <a:spLocks noChangeShapeType="1"/>
            </p:cNvSpPr>
            <p:nvPr/>
          </p:nvSpPr>
          <p:spPr bwMode="auto">
            <a:xfrm>
              <a:off x="2762" y="1105"/>
              <a:ext cx="384" cy="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7929" name="Oval 10"/>
            <p:cNvSpPr>
              <a:spLocks noChangeArrowheads="1"/>
            </p:cNvSpPr>
            <p:nvPr/>
          </p:nvSpPr>
          <p:spPr bwMode="auto">
            <a:xfrm>
              <a:off x="2688" y="1057"/>
              <a:ext cx="73" cy="73"/>
            </a:xfrm>
            <a:prstGeom prst="ellipse">
              <a:avLst/>
            </a:prstGeom>
            <a:noFill/>
            <a:ln w="28575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2114" y="1440"/>
              <a:ext cx="79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“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非”门</a:t>
              </a:r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5181600" y="1295400"/>
            <a:ext cx="3575050" cy="4252913"/>
            <a:chOff x="3072" y="576"/>
            <a:chExt cx="2252" cy="2679"/>
          </a:xfrm>
        </p:grpSpPr>
        <p:grpSp>
          <p:nvGrpSpPr>
            <p:cNvPr id="77864" name="Group 13"/>
            <p:cNvGrpSpPr/>
            <p:nvPr/>
          </p:nvGrpSpPr>
          <p:grpSpPr bwMode="auto">
            <a:xfrm>
              <a:off x="3264" y="1248"/>
              <a:ext cx="1728" cy="327"/>
              <a:chOff x="3264" y="1248"/>
              <a:chExt cx="1728" cy="327"/>
            </a:xfrm>
          </p:grpSpPr>
          <p:grpSp>
            <p:nvGrpSpPr>
              <p:cNvPr id="77920" name="Group 14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792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79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792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77921" name="Text Box 18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</p:grpSp>
        <p:grpSp>
          <p:nvGrpSpPr>
            <p:cNvPr id="77865" name="Group 19"/>
            <p:cNvGrpSpPr/>
            <p:nvPr/>
          </p:nvGrpSpPr>
          <p:grpSpPr bwMode="auto">
            <a:xfrm>
              <a:off x="3264" y="1488"/>
              <a:ext cx="1728" cy="327"/>
              <a:chOff x="3264" y="1248"/>
              <a:chExt cx="1728" cy="327"/>
            </a:xfrm>
          </p:grpSpPr>
          <p:grpSp>
            <p:nvGrpSpPr>
              <p:cNvPr id="77915" name="Group 20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79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791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791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77916" name="Text Box 24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</p:grpSp>
        <p:grpSp>
          <p:nvGrpSpPr>
            <p:cNvPr id="77866" name="Group 25"/>
            <p:cNvGrpSpPr/>
            <p:nvPr/>
          </p:nvGrpSpPr>
          <p:grpSpPr bwMode="auto">
            <a:xfrm>
              <a:off x="3264" y="1728"/>
              <a:ext cx="1728" cy="1287"/>
              <a:chOff x="3264" y="1728"/>
              <a:chExt cx="1728" cy="1287"/>
            </a:xfrm>
          </p:grpSpPr>
          <p:grpSp>
            <p:nvGrpSpPr>
              <p:cNvPr id="77885" name="Group 26"/>
              <p:cNvGrpSpPr/>
              <p:nvPr/>
            </p:nvGrpSpPr>
            <p:grpSpPr bwMode="auto">
              <a:xfrm>
                <a:off x="3264" y="2448"/>
                <a:ext cx="1728" cy="327"/>
                <a:chOff x="3264" y="1248"/>
                <a:chExt cx="1728" cy="327"/>
              </a:xfrm>
            </p:grpSpPr>
            <p:grpSp>
              <p:nvGrpSpPr>
                <p:cNvPr id="77910" name="Group 27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7912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7913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7914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7791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7886" name="Group 32"/>
              <p:cNvGrpSpPr/>
              <p:nvPr/>
            </p:nvGrpSpPr>
            <p:grpSpPr bwMode="auto">
              <a:xfrm>
                <a:off x="3264" y="2688"/>
                <a:ext cx="1728" cy="327"/>
                <a:chOff x="3264" y="1248"/>
                <a:chExt cx="1728" cy="327"/>
              </a:xfrm>
            </p:grpSpPr>
            <p:grpSp>
              <p:nvGrpSpPr>
                <p:cNvPr id="77905" name="Group 33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7907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7908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7909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7790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7887" name="Group 38"/>
              <p:cNvGrpSpPr/>
              <p:nvPr/>
            </p:nvGrpSpPr>
            <p:grpSpPr bwMode="auto">
              <a:xfrm>
                <a:off x="3264" y="2208"/>
                <a:ext cx="1728" cy="327"/>
                <a:chOff x="3264" y="1248"/>
                <a:chExt cx="1728" cy="327"/>
              </a:xfrm>
            </p:grpSpPr>
            <p:grpSp>
              <p:nvGrpSpPr>
                <p:cNvPr id="77900" name="Group 39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7902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7903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7904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7790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7888" name="Group 44"/>
              <p:cNvGrpSpPr/>
              <p:nvPr/>
            </p:nvGrpSpPr>
            <p:grpSpPr bwMode="auto">
              <a:xfrm>
                <a:off x="3264" y="1968"/>
                <a:ext cx="1728" cy="327"/>
                <a:chOff x="3264" y="1248"/>
                <a:chExt cx="1728" cy="327"/>
              </a:xfrm>
            </p:grpSpPr>
            <p:grpSp>
              <p:nvGrpSpPr>
                <p:cNvPr id="77895" name="Group 45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7897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7898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7899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77896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7889" name="Group 50"/>
              <p:cNvGrpSpPr/>
              <p:nvPr/>
            </p:nvGrpSpPr>
            <p:grpSpPr bwMode="auto">
              <a:xfrm>
                <a:off x="3264" y="1728"/>
                <a:ext cx="1728" cy="327"/>
                <a:chOff x="3264" y="1248"/>
                <a:chExt cx="1728" cy="327"/>
              </a:xfrm>
            </p:grpSpPr>
            <p:grpSp>
              <p:nvGrpSpPr>
                <p:cNvPr id="77890" name="Group 51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7892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7893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7894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7789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77867" name="Group 56"/>
            <p:cNvGrpSpPr/>
            <p:nvPr/>
          </p:nvGrpSpPr>
          <p:grpSpPr bwMode="auto">
            <a:xfrm>
              <a:off x="3264" y="2928"/>
              <a:ext cx="1728" cy="327"/>
              <a:chOff x="3264" y="1248"/>
              <a:chExt cx="1728" cy="327"/>
            </a:xfrm>
          </p:grpSpPr>
          <p:grpSp>
            <p:nvGrpSpPr>
              <p:cNvPr id="77880" name="Group 57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7882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788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7884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77881" name="Text Box 61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</p:grpSp>
        <p:grpSp>
          <p:nvGrpSpPr>
            <p:cNvPr id="77868" name="Group 62"/>
            <p:cNvGrpSpPr/>
            <p:nvPr/>
          </p:nvGrpSpPr>
          <p:grpSpPr bwMode="auto">
            <a:xfrm>
              <a:off x="3072" y="576"/>
              <a:ext cx="2252" cy="2640"/>
              <a:chOff x="3072" y="576"/>
              <a:chExt cx="2252" cy="2640"/>
            </a:xfrm>
          </p:grpSpPr>
          <p:sp>
            <p:nvSpPr>
              <p:cNvPr id="77869" name="Text Box 63"/>
              <p:cNvSpPr txBox="1">
                <a:spLocks noChangeArrowheads="1"/>
              </p:cNvSpPr>
              <p:nvPr/>
            </p:nvSpPr>
            <p:spPr bwMode="auto">
              <a:xfrm>
                <a:off x="3264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A</a:t>
                </a:r>
                <a:endParaRPr lang="en-US" altLang="zh-CN" sz="2800" b="1" i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7870" name="Text Box 64"/>
              <p:cNvSpPr txBox="1">
                <a:spLocks noChangeArrowheads="1"/>
              </p:cNvSpPr>
              <p:nvPr/>
            </p:nvSpPr>
            <p:spPr bwMode="auto">
              <a:xfrm>
                <a:off x="3744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B</a:t>
                </a:r>
                <a:endParaRPr lang="en-US" altLang="zh-CN" sz="32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7871" name="Text Box 65"/>
              <p:cNvSpPr txBox="1">
                <a:spLocks noChangeArrowheads="1"/>
              </p:cNvSpPr>
              <p:nvPr/>
            </p:nvSpPr>
            <p:spPr bwMode="auto">
              <a:xfrm>
                <a:off x="4704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Y</a:t>
                </a:r>
                <a:endParaRPr lang="en-US" altLang="zh-CN" sz="32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7872" name="Line 66"/>
              <p:cNvSpPr>
                <a:spLocks noChangeShapeType="1"/>
              </p:cNvSpPr>
              <p:nvPr/>
            </p:nvSpPr>
            <p:spPr bwMode="auto">
              <a:xfrm>
                <a:off x="4128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7873" name="Line 67"/>
              <p:cNvSpPr>
                <a:spLocks noChangeShapeType="1"/>
              </p:cNvSpPr>
              <p:nvPr/>
            </p:nvSpPr>
            <p:spPr bwMode="auto">
              <a:xfrm>
                <a:off x="3600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7874" name="Line 68"/>
              <p:cNvSpPr>
                <a:spLocks noChangeShapeType="1"/>
              </p:cNvSpPr>
              <p:nvPr/>
            </p:nvSpPr>
            <p:spPr bwMode="auto">
              <a:xfrm>
                <a:off x="3216" y="1248"/>
                <a:ext cx="17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7875" name="Line 69"/>
              <p:cNvSpPr>
                <a:spLocks noChangeShapeType="1"/>
              </p:cNvSpPr>
              <p:nvPr/>
            </p:nvSpPr>
            <p:spPr bwMode="auto">
              <a:xfrm>
                <a:off x="3072" y="3216"/>
                <a:ext cx="18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7876" name="Line 70"/>
              <p:cNvSpPr>
                <a:spLocks noChangeShapeType="1"/>
              </p:cNvSpPr>
              <p:nvPr/>
            </p:nvSpPr>
            <p:spPr bwMode="auto">
              <a:xfrm>
                <a:off x="4656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7877" name="Text Box 71"/>
              <p:cNvSpPr txBox="1">
                <a:spLocks noChangeArrowheads="1"/>
              </p:cNvSpPr>
              <p:nvPr/>
            </p:nvSpPr>
            <p:spPr bwMode="auto">
              <a:xfrm>
                <a:off x="4272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C</a:t>
                </a:r>
                <a:endParaRPr lang="en-US" altLang="zh-CN" sz="32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7878" name="Line 72"/>
              <p:cNvSpPr>
                <a:spLocks noChangeShapeType="1"/>
              </p:cNvSpPr>
              <p:nvPr/>
            </p:nvSpPr>
            <p:spPr bwMode="auto">
              <a:xfrm>
                <a:off x="3216" y="912"/>
                <a:ext cx="17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29769" name="Rectangle 73"/>
              <p:cNvSpPr>
                <a:spLocks noChangeArrowheads="1"/>
              </p:cNvSpPr>
              <p:nvPr/>
            </p:nvSpPr>
            <p:spPr bwMode="auto">
              <a:xfrm>
                <a:off x="3120" y="576"/>
                <a:ext cx="2204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“</a:t>
                </a:r>
                <a:r>
                  <a:rPr lang="zh-CN" altLang="en-US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或非” 门逻辑状态表</a:t>
                </a:r>
              </a:p>
            </p:txBody>
          </p:sp>
        </p:grpSp>
      </p:grpSp>
      <p:grpSp>
        <p:nvGrpSpPr>
          <p:cNvPr id="22" name="Group 74"/>
          <p:cNvGrpSpPr/>
          <p:nvPr/>
        </p:nvGrpSpPr>
        <p:grpSpPr bwMode="auto">
          <a:xfrm>
            <a:off x="838200" y="990600"/>
            <a:ext cx="2743200" cy="1890713"/>
            <a:chOff x="528" y="624"/>
            <a:chExt cx="1728" cy="1191"/>
          </a:xfrm>
        </p:grpSpPr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1008" y="1488"/>
              <a:ext cx="79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“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或”门</a:t>
              </a:r>
            </a:p>
          </p:txBody>
        </p:sp>
        <p:sp>
          <p:nvSpPr>
            <p:cNvPr id="77853" name="Text Box 76"/>
            <p:cNvSpPr txBox="1">
              <a:spLocks noChangeArrowheads="1"/>
            </p:cNvSpPr>
            <p:nvPr/>
          </p:nvSpPr>
          <p:spPr bwMode="auto">
            <a:xfrm>
              <a:off x="528" y="624"/>
              <a:ext cx="240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A</a:t>
              </a:r>
              <a:endParaRPr lang="en-US" altLang="zh-CN" sz="3200" b="1">
                <a:solidFill>
                  <a:srgbClr val="FF3300"/>
                </a:solidFill>
              </a:endParaRPr>
            </a:p>
          </p:txBody>
        </p:sp>
        <p:sp>
          <p:nvSpPr>
            <p:cNvPr id="77854" name="Rectangle 77"/>
            <p:cNvSpPr>
              <a:spLocks noChangeArrowheads="1"/>
            </p:cNvSpPr>
            <p:nvPr/>
          </p:nvSpPr>
          <p:spPr bwMode="auto">
            <a:xfrm>
              <a:off x="1248" y="739"/>
              <a:ext cx="52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7855" name="Line 78"/>
            <p:cNvSpPr>
              <a:spLocks noChangeShapeType="1"/>
            </p:cNvSpPr>
            <p:nvPr/>
          </p:nvSpPr>
          <p:spPr bwMode="auto">
            <a:xfrm>
              <a:off x="768" y="105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7856" name="Line 79"/>
            <p:cNvSpPr>
              <a:spLocks noChangeShapeType="1"/>
            </p:cNvSpPr>
            <p:nvPr/>
          </p:nvSpPr>
          <p:spPr bwMode="auto">
            <a:xfrm>
              <a:off x="768" y="1267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7857" name="Line 80"/>
            <p:cNvSpPr>
              <a:spLocks noChangeShapeType="1"/>
            </p:cNvSpPr>
            <p:nvPr/>
          </p:nvSpPr>
          <p:spPr bwMode="auto">
            <a:xfrm>
              <a:off x="1776" y="1123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7858" name="Text Box 81"/>
            <p:cNvSpPr txBox="1">
              <a:spLocks noChangeArrowheads="1"/>
            </p:cNvSpPr>
            <p:nvPr/>
          </p:nvSpPr>
          <p:spPr bwMode="auto">
            <a:xfrm>
              <a:off x="528" y="864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B</a:t>
              </a:r>
              <a:endParaRPr lang="en-US" altLang="zh-CN" sz="3200" b="1">
                <a:solidFill>
                  <a:srgbClr val="FF3300"/>
                </a:solidFill>
              </a:endParaRPr>
            </a:p>
          </p:txBody>
        </p:sp>
        <p:sp>
          <p:nvSpPr>
            <p:cNvPr id="77859" name="Line 82"/>
            <p:cNvSpPr>
              <a:spLocks noChangeShapeType="1"/>
            </p:cNvSpPr>
            <p:nvPr/>
          </p:nvSpPr>
          <p:spPr bwMode="auto">
            <a:xfrm>
              <a:off x="768" y="86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7860" name="Text Box 83"/>
            <p:cNvSpPr txBox="1">
              <a:spLocks noChangeArrowheads="1"/>
            </p:cNvSpPr>
            <p:nvPr/>
          </p:nvSpPr>
          <p:spPr bwMode="auto">
            <a:xfrm>
              <a:off x="528" y="1104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C</a:t>
              </a:r>
              <a:endParaRPr lang="en-US" altLang="zh-CN" sz="3200" b="1">
                <a:solidFill>
                  <a:srgbClr val="FF3300"/>
                </a:solidFill>
              </a:endParaRPr>
            </a:p>
          </p:txBody>
        </p:sp>
        <p:grpSp>
          <p:nvGrpSpPr>
            <p:cNvPr id="77861" name="Group 84"/>
            <p:cNvGrpSpPr/>
            <p:nvPr/>
          </p:nvGrpSpPr>
          <p:grpSpPr bwMode="auto">
            <a:xfrm>
              <a:off x="1296" y="672"/>
              <a:ext cx="576" cy="365"/>
              <a:chOff x="2304" y="2688"/>
              <a:chExt cx="576" cy="365"/>
            </a:xfrm>
          </p:grpSpPr>
          <p:sp>
            <p:nvSpPr>
              <p:cNvPr id="77862" name="Text Box 85"/>
              <p:cNvSpPr txBox="1">
                <a:spLocks noChangeArrowheads="1"/>
              </p:cNvSpPr>
              <p:nvPr/>
            </p:nvSpPr>
            <p:spPr bwMode="auto">
              <a:xfrm>
                <a:off x="2304" y="2688"/>
                <a:ext cx="576" cy="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3300"/>
                    </a:solidFill>
                  </a:rPr>
                  <a:t>&gt; </a:t>
                </a:r>
                <a:r>
                  <a:rPr lang="en-US" altLang="zh-CN" sz="2800" b="1">
                    <a:solidFill>
                      <a:srgbClr val="FF3300"/>
                    </a:solidFill>
                  </a:rPr>
                  <a:t>1</a:t>
                </a:r>
                <a:endParaRPr lang="en-US" altLang="zh-CN" sz="3200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77863" name="Line 86"/>
              <p:cNvSpPr>
                <a:spLocks noChangeShapeType="1"/>
              </p:cNvSpPr>
              <p:nvPr/>
            </p:nvSpPr>
            <p:spPr bwMode="auto">
              <a:xfrm flipH="1">
                <a:off x="2400" y="2928"/>
                <a:ext cx="144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4" name="Group 87"/>
          <p:cNvGrpSpPr/>
          <p:nvPr/>
        </p:nvGrpSpPr>
        <p:grpSpPr bwMode="auto">
          <a:xfrm>
            <a:off x="1676400" y="3200400"/>
            <a:ext cx="3124200" cy="1814513"/>
            <a:chOff x="1056" y="2016"/>
            <a:chExt cx="1968" cy="1143"/>
          </a:xfrm>
        </p:grpSpPr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1440" y="2832"/>
              <a:ext cx="101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“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或非”门</a:t>
              </a:r>
            </a:p>
          </p:txBody>
        </p:sp>
        <p:sp>
          <p:nvSpPr>
            <p:cNvPr id="77839" name="Text Box 89"/>
            <p:cNvSpPr txBox="1">
              <a:spLocks noChangeArrowheads="1"/>
            </p:cNvSpPr>
            <p:nvPr/>
          </p:nvSpPr>
          <p:spPr bwMode="auto">
            <a:xfrm>
              <a:off x="2688" y="2352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Y</a:t>
              </a:r>
              <a:endParaRPr lang="en-US" altLang="zh-CN" sz="2800" b="1">
                <a:solidFill>
                  <a:srgbClr val="FF3300"/>
                </a:solidFill>
              </a:endParaRPr>
            </a:p>
          </p:txBody>
        </p:sp>
        <p:sp>
          <p:nvSpPr>
            <p:cNvPr id="77840" name="Line 90"/>
            <p:cNvSpPr>
              <a:spLocks noChangeShapeType="1"/>
            </p:cNvSpPr>
            <p:nvPr/>
          </p:nvSpPr>
          <p:spPr bwMode="auto">
            <a:xfrm>
              <a:off x="2376" y="249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7841" name="Oval 91"/>
            <p:cNvSpPr>
              <a:spLocks noChangeArrowheads="1"/>
            </p:cNvSpPr>
            <p:nvPr/>
          </p:nvSpPr>
          <p:spPr bwMode="auto">
            <a:xfrm>
              <a:off x="2304" y="2448"/>
              <a:ext cx="73" cy="7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7842" name="Text Box 92"/>
            <p:cNvSpPr txBox="1">
              <a:spLocks noChangeArrowheads="1"/>
            </p:cNvSpPr>
            <p:nvPr/>
          </p:nvSpPr>
          <p:spPr bwMode="auto">
            <a:xfrm>
              <a:off x="1056" y="2016"/>
              <a:ext cx="240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A</a:t>
              </a:r>
              <a:endParaRPr lang="en-US" altLang="zh-CN" sz="3200" b="1">
                <a:solidFill>
                  <a:srgbClr val="FF3300"/>
                </a:solidFill>
              </a:endParaRPr>
            </a:p>
          </p:txBody>
        </p:sp>
        <p:sp>
          <p:nvSpPr>
            <p:cNvPr id="77843" name="Rectangle 93"/>
            <p:cNvSpPr>
              <a:spLocks noChangeArrowheads="1"/>
            </p:cNvSpPr>
            <p:nvPr/>
          </p:nvSpPr>
          <p:spPr bwMode="auto">
            <a:xfrm>
              <a:off x="1776" y="2131"/>
              <a:ext cx="52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7844" name="Line 94"/>
            <p:cNvSpPr>
              <a:spLocks noChangeShapeType="1"/>
            </p:cNvSpPr>
            <p:nvPr/>
          </p:nvSpPr>
          <p:spPr bwMode="auto">
            <a:xfrm>
              <a:off x="1296" y="244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7845" name="Line 95"/>
            <p:cNvSpPr>
              <a:spLocks noChangeShapeType="1"/>
            </p:cNvSpPr>
            <p:nvPr/>
          </p:nvSpPr>
          <p:spPr bwMode="auto">
            <a:xfrm>
              <a:off x="1296" y="2659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7846" name="Text Box 96"/>
            <p:cNvSpPr txBox="1">
              <a:spLocks noChangeArrowheads="1"/>
            </p:cNvSpPr>
            <p:nvPr/>
          </p:nvSpPr>
          <p:spPr bwMode="auto">
            <a:xfrm>
              <a:off x="1056" y="2256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B</a:t>
              </a:r>
              <a:endParaRPr lang="en-US" altLang="zh-CN" sz="3200" b="1">
                <a:solidFill>
                  <a:srgbClr val="FF3300"/>
                </a:solidFill>
              </a:endParaRPr>
            </a:p>
          </p:txBody>
        </p:sp>
        <p:sp>
          <p:nvSpPr>
            <p:cNvPr id="77847" name="Line 97"/>
            <p:cNvSpPr>
              <a:spLocks noChangeShapeType="1"/>
            </p:cNvSpPr>
            <p:nvPr/>
          </p:nvSpPr>
          <p:spPr bwMode="auto">
            <a:xfrm>
              <a:off x="1296" y="225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7848" name="Text Box 98"/>
            <p:cNvSpPr txBox="1">
              <a:spLocks noChangeArrowheads="1"/>
            </p:cNvSpPr>
            <p:nvPr/>
          </p:nvSpPr>
          <p:spPr bwMode="auto">
            <a:xfrm>
              <a:off x="1056" y="2496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C</a:t>
              </a:r>
              <a:endParaRPr lang="en-US" altLang="zh-CN" sz="3200" b="1">
                <a:solidFill>
                  <a:srgbClr val="FF3300"/>
                </a:solidFill>
              </a:endParaRPr>
            </a:p>
          </p:txBody>
        </p:sp>
        <p:grpSp>
          <p:nvGrpSpPr>
            <p:cNvPr id="77849" name="Group 99"/>
            <p:cNvGrpSpPr/>
            <p:nvPr/>
          </p:nvGrpSpPr>
          <p:grpSpPr bwMode="auto">
            <a:xfrm>
              <a:off x="1824" y="2064"/>
              <a:ext cx="576" cy="365"/>
              <a:chOff x="2304" y="2688"/>
              <a:chExt cx="576" cy="365"/>
            </a:xfrm>
          </p:grpSpPr>
          <p:sp>
            <p:nvSpPr>
              <p:cNvPr id="77850" name="Text Box 100"/>
              <p:cNvSpPr txBox="1">
                <a:spLocks noChangeArrowheads="1"/>
              </p:cNvSpPr>
              <p:nvPr/>
            </p:nvSpPr>
            <p:spPr bwMode="auto">
              <a:xfrm>
                <a:off x="2304" y="2688"/>
                <a:ext cx="576" cy="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3300"/>
                    </a:solidFill>
                  </a:rPr>
                  <a:t>&gt; </a:t>
                </a:r>
                <a:r>
                  <a:rPr lang="en-US" altLang="zh-CN" sz="2800" b="1">
                    <a:solidFill>
                      <a:srgbClr val="FF3300"/>
                    </a:solidFill>
                  </a:rPr>
                  <a:t>1</a:t>
                </a:r>
                <a:endParaRPr lang="en-US" altLang="zh-CN" sz="3200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77851" name="Line 101"/>
              <p:cNvSpPr>
                <a:spLocks noChangeShapeType="1"/>
              </p:cNvSpPr>
              <p:nvPr/>
            </p:nvSpPr>
            <p:spPr bwMode="auto">
              <a:xfrm flipH="1">
                <a:off x="2400" y="2928"/>
                <a:ext cx="144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6" name="Group 102"/>
          <p:cNvGrpSpPr/>
          <p:nvPr/>
        </p:nvGrpSpPr>
        <p:grpSpPr bwMode="auto">
          <a:xfrm>
            <a:off x="736600" y="4953000"/>
            <a:ext cx="4481513" cy="579438"/>
            <a:chOff x="464" y="3120"/>
            <a:chExt cx="2823" cy="365"/>
          </a:xfrm>
        </p:grpSpPr>
        <p:sp>
          <p:nvSpPr>
            <p:cNvPr id="77834" name="Line 103"/>
            <p:cNvSpPr>
              <a:spLocks noChangeShapeType="1"/>
            </p:cNvSpPr>
            <p:nvPr/>
          </p:nvSpPr>
          <p:spPr bwMode="auto">
            <a:xfrm>
              <a:off x="2448" y="3168"/>
              <a:ext cx="76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grpSp>
          <p:nvGrpSpPr>
            <p:cNvPr id="77835" name="Group 104"/>
            <p:cNvGrpSpPr/>
            <p:nvPr/>
          </p:nvGrpSpPr>
          <p:grpSpPr bwMode="auto">
            <a:xfrm>
              <a:off x="464" y="3120"/>
              <a:ext cx="2823" cy="365"/>
              <a:chOff x="320" y="802"/>
              <a:chExt cx="2823" cy="365"/>
            </a:xfrm>
          </p:grpSpPr>
          <p:sp>
            <p:nvSpPr>
              <p:cNvPr id="77836" name="Rectangle 105"/>
              <p:cNvSpPr>
                <a:spLocks noChangeArrowheads="1"/>
              </p:cNvSpPr>
              <p:nvPr/>
            </p:nvSpPr>
            <p:spPr bwMode="auto">
              <a:xfrm>
                <a:off x="1920" y="802"/>
                <a:ext cx="1223" cy="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i="1">
                    <a:solidFill>
                      <a:srgbClr val="000099"/>
                    </a:solidFill>
                    <a:latin typeface="Times New Roman" panose="02020603050405020304" charset="0"/>
                  </a:rPr>
                  <a:t>Y=A+B+C</a:t>
                </a:r>
                <a:endParaRPr lang="en-US" altLang="zh-CN" b="1" i="1">
                  <a:solidFill>
                    <a:schemeClr val="accent2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9802" name="Rectangle 106"/>
              <p:cNvSpPr>
                <a:spLocks noChangeArrowheads="1"/>
              </p:cNvSpPr>
              <p:nvPr/>
            </p:nvSpPr>
            <p:spPr bwMode="auto">
              <a:xfrm>
                <a:off x="320" y="817"/>
                <a:ext cx="1552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逻辑表达式： 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  <p:bldP spid="29699" grpId="0" autoUpdateAnimBg="0"/>
      <p:bldP spid="29700" grpId="0" bldLvl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6553200" cy="519113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例：根据输入波形画出输出波形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066800" y="2362200"/>
            <a:ext cx="420688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000018"/>
                </a:solidFill>
                <a:latin typeface="Times New Roman" panose="02020603050405020304" charset="0"/>
              </a:rPr>
              <a:t>A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066800" y="3352800"/>
            <a:ext cx="420688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000018"/>
                </a:solidFill>
                <a:latin typeface="Times New Roman" panose="02020603050405020304" charset="0"/>
              </a:rPr>
              <a:t>B</a:t>
            </a:r>
          </a:p>
        </p:txBody>
      </p:sp>
      <p:grpSp>
        <p:nvGrpSpPr>
          <p:cNvPr id="78853" name="Group 5"/>
          <p:cNvGrpSpPr/>
          <p:nvPr/>
        </p:nvGrpSpPr>
        <p:grpSpPr bwMode="auto">
          <a:xfrm>
            <a:off x="1554163" y="2286000"/>
            <a:ext cx="5456237" cy="1409700"/>
            <a:chOff x="768" y="1776"/>
            <a:chExt cx="2112" cy="672"/>
          </a:xfrm>
        </p:grpSpPr>
        <p:sp>
          <p:nvSpPr>
            <p:cNvPr id="78923" name="Line 6"/>
            <p:cNvSpPr>
              <a:spLocks noChangeShapeType="1"/>
            </p:cNvSpPr>
            <p:nvPr/>
          </p:nvSpPr>
          <p:spPr bwMode="auto">
            <a:xfrm>
              <a:off x="2496" y="2208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grpSp>
          <p:nvGrpSpPr>
            <p:cNvPr id="78924" name="Group 7"/>
            <p:cNvGrpSpPr/>
            <p:nvPr/>
          </p:nvGrpSpPr>
          <p:grpSpPr bwMode="auto">
            <a:xfrm>
              <a:off x="768" y="1776"/>
              <a:ext cx="2112" cy="672"/>
              <a:chOff x="768" y="1776"/>
              <a:chExt cx="2112" cy="672"/>
            </a:xfrm>
          </p:grpSpPr>
          <p:grpSp>
            <p:nvGrpSpPr>
              <p:cNvPr id="78925" name="Group 8"/>
              <p:cNvGrpSpPr/>
              <p:nvPr/>
            </p:nvGrpSpPr>
            <p:grpSpPr bwMode="auto">
              <a:xfrm>
                <a:off x="768" y="1776"/>
                <a:ext cx="2112" cy="240"/>
                <a:chOff x="768" y="1776"/>
                <a:chExt cx="2112" cy="240"/>
              </a:xfrm>
            </p:grpSpPr>
            <p:grpSp>
              <p:nvGrpSpPr>
                <p:cNvPr id="78939" name="Group 9"/>
                <p:cNvGrpSpPr/>
                <p:nvPr/>
              </p:nvGrpSpPr>
              <p:grpSpPr bwMode="auto">
                <a:xfrm>
                  <a:off x="768" y="1776"/>
                  <a:ext cx="384" cy="240"/>
                  <a:chOff x="768" y="1776"/>
                  <a:chExt cx="384" cy="240"/>
                </a:xfrm>
              </p:grpSpPr>
              <p:sp>
                <p:nvSpPr>
                  <p:cNvPr id="7896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01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62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77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63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77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64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177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78940" name="Group 14"/>
                <p:cNvGrpSpPr/>
                <p:nvPr/>
              </p:nvGrpSpPr>
              <p:grpSpPr bwMode="auto">
                <a:xfrm>
                  <a:off x="1152" y="1776"/>
                  <a:ext cx="384" cy="240"/>
                  <a:chOff x="768" y="1776"/>
                  <a:chExt cx="384" cy="240"/>
                </a:xfrm>
              </p:grpSpPr>
              <p:sp>
                <p:nvSpPr>
                  <p:cNvPr id="7895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01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58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77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5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77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6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177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78941" name="Group 19"/>
                <p:cNvGrpSpPr/>
                <p:nvPr/>
              </p:nvGrpSpPr>
              <p:grpSpPr bwMode="auto">
                <a:xfrm>
                  <a:off x="1536" y="1776"/>
                  <a:ext cx="384" cy="240"/>
                  <a:chOff x="768" y="1776"/>
                  <a:chExt cx="384" cy="240"/>
                </a:xfrm>
              </p:grpSpPr>
              <p:sp>
                <p:nvSpPr>
                  <p:cNvPr id="78953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01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54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77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55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77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56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177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78942" name="Group 24"/>
                <p:cNvGrpSpPr/>
                <p:nvPr/>
              </p:nvGrpSpPr>
              <p:grpSpPr bwMode="auto">
                <a:xfrm>
                  <a:off x="1920" y="1776"/>
                  <a:ext cx="384" cy="240"/>
                  <a:chOff x="768" y="1776"/>
                  <a:chExt cx="384" cy="240"/>
                </a:xfrm>
              </p:grpSpPr>
              <p:sp>
                <p:nvSpPr>
                  <p:cNvPr id="78949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01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50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77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5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77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52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177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</p:grpSp>
            <p:sp>
              <p:nvSpPr>
                <p:cNvPr id="78943" name="Line 29"/>
                <p:cNvSpPr>
                  <a:spLocks noChangeShapeType="1"/>
                </p:cNvSpPr>
                <p:nvPr/>
              </p:nvSpPr>
              <p:spPr bwMode="auto">
                <a:xfrm>
                  <a:off x="2688" y="2016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grpSp>
              <p:nvGrpSpPr>
                <p:cNvPr id="78944" name="Group 30"/>
                <p:cNvGrpSpPr/>
                <p:nvPr/>
              </p:nvGrpSpPr>
              <p:grpSpPr bwMode="auto">
                <a:xfrm>
                  <a:off x="2304" y="1776"/>
                  <a:ext cx="384" cy="240"/>
                  <a:chOff x="768" y="1776"/>
                  <a:chExt cx="384" cy="240"/>
                </a:xfrm>
              </p:grpSpPr>
              <p:sp>
                <p:nvSpPr>
                  <p:cNvPr id="7894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01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46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77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47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77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48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177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</p:grpSp>
          </p:grpSp>
          <p:grpSp>
            <p:nvGrpSpPr>
              <p:cNvPr id="78926" name="Group 35"/>
              <p:cNvGrpSpPr/>
              <p:nvPr/>
            </p:nvGrpSpPr>
            <p:grpSpPr bwMode="auto">
              <a:xfrm>
                <a:off x="768" y="2208"/>
                <a:ext cx="2112" cy="240"/>
                <a:chOff x="768" y="2208"/>
                <a:chExt cx="2112" cy="240"/>
              </a:xfrm>
            </p:grpSpPr>
            <p:grpSp>
              <p:nvGrpSpPr>
                <p:cNvPr id="78927" name="Group 36"/>
                <p:cNvGrpSpPr/>
                <p:nvPr/>
              </p:nvGrpSpPr>
              <p:grpSpPr bwMode="auto">
                <a:xfrm>
                  <a:off x="768" y="2208"/>
                  <a:ext cx="960" cy="240"/>
                  <a:chOff x="768" y="2208"/>
                  <a:chExt cx="960" cy="240"/>
                </a:xfrm>
              </p:grpSpPr>
              <p:sp>
                <p:nvSpPr>
                  <p:cNvPr id="7893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48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35" name="Line 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220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36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208"/>
                    <a:ext cx="38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37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448"/>
                    <a:ext cx="38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38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44" y="220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</p:grpSp>
            <p:sp>
              <p:nvSpPr>
                <p:cNvPr id="78928" name="Line 42"/>
                <p:cNvSpPr>
                  <a:spLocks noChangeShapeType="1"/>
                </p:cNvSpPr>
                <p:nvPr/>
              </p:nvSpPr>
              <p:spPr bwMode="auto">
                <a:xfrm>
                  <a:off x="2496" y="2208"/>
                  <a:ext cx="38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grpSp>
              <p:nvGrpSpPr>
                <p:cNvPr id="78929" name="Group 43"/>
                <p:cNvGrpSpPr/>
                <p:nvPr/>
              </p:nvGrpSpPr>
              <p:grpSpPr bwMode="auto">
                <a:xfrm>
                  <a:off x="1728" y="2208"/>
                  <a:ext cx="768" cy="240"/>
                  <a:chOff x="2256" y="2784"/>
                  <a:chExt cx="768" cy="240"/>
                </a:xfrm>
              </p:grpSpPr>
              <p:sp>
                <p:nvSpPr>
                  <p:cNvPr id="78930" name="Line 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56" y="2784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31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784"/>
                    <a:ext cx="38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3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3024"/>
                    <a:ext cx="38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33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2784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</p:grpSp>
          </p:grpSp>
        </p:grpSp>
      </p:grpSp>
      <p:grpSp>
        <p:nvGrpSpPr>
          <p:cNvPr id="13" name="Group 48"/>
          <p:cNvGrpSpPr/>
          <p:nvPr/>
        </p:nvGrpSpPr>
        <p:grpSpPr bwMode="auto">
          <a:xfrm>
            <a:off x="990600" y="3995738"/>
            <a:ext cx="6019800" cy="638175"/>
            <a:chOff x="624" y="2517"/>
            <a:chExt cx="3792" cy="402"/>
          </a:xfrm>
        </p:grpSpPr>
        <p:grpSp>
          <p:nvGrpSpPr>
            <p:cNvPr id="78904" name="Group 49"/>
            <p:cNvGrpSpPr/>
            <p:nvPr/>
          </p:nvGrpSpPr>
          <p:grpSpPr bwMode="auto">
            <a:xfrm>
              <a:off x="1291" y="2517"/>
              <a:ext cx="313" cy="317"/>
              <a:chOff x="960" y="2592"/>
              <a:chExt cx="192" cy="240"/>
            </a:xfrm>
          </p:grpSpPr>
          <p:sp>
            <p:nvSpPr>
              <p:cNvPr id="78921" name="Line 50"/>
              <p:cNvSpPr>
                <a:spLocks noChangeShapeType="1"/>
              </p:cNvSpPr>
              <p:nvPr/>
            </p:nvSpPr>
            <p:spPr bwMode="auto">
              <a:xfrm>
                <a:off x="960" y="25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8922" name="Line 51"/>
              <p:cNvSpPr>
                <a:spLocks noChangeShapeType="1"/>
              </p:cNvSpPr>
              <p:nvPr/>
            </p:nvSpPr>
            <p:spPr bwMode="auto">
              <a:xfrm>
                <a:off x="960" y="2592"/>
                <a:ext cx="192" cy="0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78905" name="Group 52"/>
            <p:cNvGrpSpPr/>
            <p:nvPr/>
          </p:nvGrpSpPr>
          <p:grpSpPr bwMode="auto">
            <a:xfrm>
              <a:off x="1604" y="2517"/>
              <a:ext cx="937" cy="317"/>
              <a:chOff x="1152" y="2592"/>
              <a:chExt cx="576" cy="240"/>
            </a:xfrm>
          </p:grpSpPr>
          <p:sp>
            <p:nvSpPr>
              <p:cNvPr id="78919" name="Line 53"/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576" cy="0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8920" name="Line 54"/>
              <p:cNvSpPr>
                <a:spLocks noChangeShapeType="1"/>
              </p:cNvSpPr>
              <p:nvPr/>
            </p:nvSpPr>
            <p:spPr bwMode="auto">
              <a:xfrm flipV="1">
                <a:off x="1152" y="25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sp>
          <p:nvSpPr>
            <p:cNvPr id="78906" name="Line 55"/>
            <p:cNvSpPr>
              <a:spLocks noChangeShapeType="1"/>
            </p:cNvSpPr>
            <p:nvPr/>
          </p:nvSpPr>
          <p:spPr bwMode="auto">
            <a:xfrm>
              <a:off x="979" y="2834"/>
              <a:ext cx="312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907" name="Rectangle 56"/>
            <p:cNvSpPr>
              <a:spLocks noChangeArrowheads="1"/>
            </p:cNvSpPr>
            <p:nvPr/>
          </p:nvSpPr>
          <p:spPr bwMode="auto">
            <a:xfrm>
              <a:off x="624" y="2592"/>
              <a:ext cx="32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18"/>
                  </a:solidFill>
                  <a:latin typeface="Times New Roman" panose="02020603050405020304" charset="0"/>
                </a:rPr>
                <a:t>Y</a:t>
              </a:r>
              <a:r>
                <a:rPr lang="en-US" altLang="zh-CN" sz="2800" b="1" baseline="-25000">
                  <a:solidFill>
                    <a:srgbClr val="000018"/>
                  </a:solidFill>
                  <a:latin typeface="Times New Roman" panose="02020603050405020304" charset="0"/>
                </a:rPr>
                <a:t>1</a:t>
              </a:r>
            </a:p>
          </p:txBody>
        </p:sp>
        <p:grpSp>
          <p:nvGrpSpPr>
            <p:cNvPr id="78908" name="Group 57"/>
            <p:cNvGrpSpPr/>
            <p:nvPr/>
          </p:nvGrpSpPr>
          <p:grpSpPr bwMode="auto">
            <a:xfrm>
              <a:off x="2541" y="2517"/>
              <a:ext cx="1875" cy="317"/>
              <a:chOff x="1728" y="2592"/>
              <a:chExt cx="1152" cy="240"/>
            </a:xfrm>
          </p:grpSpPr>
          <p:sp>
            <p:nvSpPr>
              <p:cNvPr id="78909" name="Line 58"/>
              <p:cNvSpPr>
                <a:spLocks noChangeShapeType="1"/>
              </p:cNvSpPr>
              <p:nvPr/>
            </p:nvSpPr>
            <p:spPr bwMode="auto">
              <a:xfrm>
                <a:off x="2496" y="25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grpSp>
            <p:nvGrpSpPr>
              <p:cNvPr id="78910" name="Group 59"/>
              <p:cNvGrpSpPr/>
              <p:nvPr/>
            </p:nvGrpSpPr>
            <p:grpSpPr bwMode="auto">
              <a:xfrm>
                <a:off x="1728" y="2592"/>
                <a:ext cx="1152" cy="240"/>
                <a:chOff x="1728" y="2592"/>
                <a:chExt cx="1152" cy="240"/>
              </a:xfrm>
            </p:grpSpPr>
            <p:sp>
              <p:nvSpPr>
                <p:cNvPr id="78911" name="Line 60"/>
                <p:cNvSpPr>
                  <a:spLocks noChangeShapeType="1"/>
                </p:cNvSpPr>
                <p:nvPr/>
              </p:nvSpPr>
              <p:spPr bwMode="auto">
                <a:xfrm>
                  <a:off x="2688" y="2592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rgbClr val="FF3300"/>
                  </a:solidFill>
                  <a:rou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8912" name="Line 61"/>
                <p:cNvSpPr>
                  <a:spLocks noChangeShapeType="1"/>
                </p:cNvSpPr>
                <p:nvPr/>
              </p:nvSpPr>
              <p:spPr bwMode="auto">
                <a:xfrm>
                  <a:off x="2496" y="259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rgbClr val="FF3300"/>
                  </a:solidFill>
                  <a:rou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grpSp>
              <p:nvGrpSpPr>
                <p:cNvPr id="78913" name="Group 62"/>
                <p:cNvGrpSpPr/>
                <p:nvPr/>
              </p:nvGrpSpPr>
              <p:grpSpPr bwMode="auto">
                <a:xfrm>
                  <a:off x="1728" y="2592"/>
                  <a:ext cx="768" cy="240"/>
                  <a:chOff x="960" y="2592"/>
                  <a:chExt cx="768" cy="240"/>
                </a:xfrm>
              </p:grpSpPr>
              <p:sp>
                <p:nvSpPr>
                  <p:cNvPr id="78915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592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16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832"/>
                    <a:ext cx="576" cy="0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rou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17" name="Line 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2" y="2592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18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592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</p:grpSp>
            <p:sp>
              <p:nvSpPr>
                <p:cNvPr id="78914" name="Line 67"/>
                <p:cNvSpPr>
                  <a:spLocks noChangeShapeType="1"/>
                </p:cNvSpPr>
                <p:nvPr/>
              </p:nvSpPr>
              <p:spPr bwMode="auto">
                <a:xfrm>
                  <a:off x="2688" y="283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rgbClr val="FF3300"/>
                  </a:solidFill>
                  <a:rou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</p:grpSp>
      </p:grpSp>
      <p:grpSp>
        <p:nvGrpSpPr>
          <p:cNvPr id="19" name="Group 68"/>
          <p:cNvGrpSpPr/>
          <p:nvPr/>
        </p:nvGrpSpPr>
        <p:grpSpPr bwMode="auto">
          <a:xfrm>
            <a:off x="2049463" y="2789238"/>
            <a:ext cx="3968750" cy="2514600"/>
            <a:chOff x="960" y="2016"/>
            <a:chExt cx="1536" cy="1200"/>
          </a:xfrm>
        </p:grpSpPr>
        <p:sp>
          <p:nvSpPr>
            <p:cNvPr id="78899" name="Line 69"/>
            <p:cNvSpPr>
              <a:spLocks noChangeShapeType="1"/>
            </p:cNvSpPr>
            <p:nvPr/>
          </p:nvSpPr>
          <p:spPr bwMode="auto">
            <a:xfrm>
              <a:off x="960" y="2016"/>
              <a:ext cx="0" cy="120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prstDash val="dash"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900" name="Line 70"/>
            <p:cNvSpPr>
              <a:spLocks noChangeShapeType="1"/>
            </p:cNvSpPr>
            <p:nvPr/>
          </p:nvSpPr>
          <p:spPr bwMode="auto">
            <a:xfrm>
              <a:off x="1728" y="2016"/>
              <a:ext cx="0" cy="120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prstDash val="dash"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901" name="Line 71"/>
            <p:cNvSpPr>
              <a:spLocks noChangeShapeType="1"/>
            </p:cNvSpPr>
            <p:nvPr/>
          </p:nvSpPr>
          <p:spPr bwMode="auto">
            <a:xfrm>
              <a:off x="1536" y="2016"/>
              <a:ext cx="0" cy="120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prstDash val="dash"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902" name="Line 72"/>
            <p:cNvSpPr>
              <a:spLocks noChangeShapeType="1"/>
            </p:cNvSpPr>
            <p:nvPr/>
          </p:nvSpPr>
          <p:spPr bwMode="auto">
            <a:xfrm>
              <a:off x="2304" y="2016"/>
              <a:ext cx="0" cy="120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prstDash val="dash"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903" name="Line 73"/>
            <p:cNvSpPr>
              <a:spLocks noChangeShapeType="1"/>
            </p:cNvSpPr>
            <p:nvPr/>
          </p:nvSpPr>
          <p:spPr bwMode="auto">
            <a:xfrm>
              <a:off x="2496" y="2016"/>
              <a:ext cx="0" cy="120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prstDash val="dash"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20" name="Group 75"/>
          <p:cNvGrpSpPr/>
          <p:nvPr/>
        </p:nvGrpSpPr>
        <p:grpSpPr bwMode="auto">
          <a:xfrm>
            <a:off x="2049463" y="2789238"/>
            <a:ext cx="4467225" cy="1739900"/>
            <a:chOff x="1291" y="1757"/>
            <a:chExt cx="2814" cy="1096"/>
          </a:xfrm>
        </p:grpSpPr>
        <p:grpSp>
          <p:nvGrpSpPr>
            <p:cNvPr id="78892" name="Group 76"/>
            <p:cNvGrpSpPr/>
            <p:nvPr/>
          </p:nvGrpSpPr>
          <p:grpSpPr bwMode="auto">
            <a:xfrm>
              <a:off x="1291" y="1757"/>
              <a:ext cx="1563" cy="1077"/>
              <a:chOff x="960" y="2016"/>
              <a:chExt cx="960" cy="816"/>
            </a:xfrm>
          </p:grpSpPr>
          <p:sp>
            <p:nvSpPr>
              <p:cNvPr id="78895" name="Line 77"/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8896" name="Line 78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8897" name="Line 79"/>
              <p:cNvSpPr>
                <a:spLocks noChangeShapeType="1"/>
              </p:cNvSpPr>
              <p:nvPr/>
            </p:nvSpPr>
            <p:spPr bwMode="auto">
              <a:xfrm>
                <a:off x="1728" y="2016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8898" name="Line 80"/>
              <p:cNvSpPr>
                <a:spLocks noChangeShapeType="1"/>
              </p:cNvSpPr>
              <p:nvPr/>
            </p:nvSpPr>
            <p:spPr bwMode="auto">
              <a:xfrm>
                <a:off x="1920" y="2016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sp>
          <p:nvSpPr>
            <p:cNvPr id="78893" name="Line 81"/>
            <p:cNvSpPr>
              <a:spLocks noChangeShapeType="1"/>
            </p:cNvSpPr>
            <p:nvPr/>
          </p:nvSpPr>
          <p:spPr bwMode="auto">
            <a:xfrm>
              <a:off x="3792" y="1776"/>
              <a:ext cx="0" cy="107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94" name="Line 82"/>
            <p:cNvSpPr>
              <a:spLocks noChangeShapeType="1"/>
            </p:cNvSpPr>
            <p:nvPr/>
          </p:nvSpPr>
          <p:spPr bwMode="auto">
            <a:xfrm>
              <a:off x="4105" y="1776"/>
              <a:ext cx="0" cy="107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30803" name="Text Box 83" descr="40%"/>
          <p:cNvSpPr txBox="1">
            <a:spLocks noChangeArrowheads="1"/>
          </p:cNvSpPr>
          <p:nvPr/>
        </p:nvSpPr>
        <p:spPr bwMode="auto">
          <a:xfrm>
            <a:off x="1188720" y="5659755"/>
            <a:ext cx="5486400" cy="579120"/>
          </a:xfrm>
          <a:prstGeom prst="rect">
            <a:avLst/>
          </a:prstGeom>
          <a:pattFill prst="pct40">
            <a:fgClr>
              <a:srgbClr val="D0E7FC"/>
            </a:fgClr>
            <a:bgClr>
              <a:srgbClr val="FFFFFF"/>
            </a:bgClr>
          </a:pattFill>
          <a:ln w="28575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有</a:t>
            </a:r>
            <a:r>
              <a:rPr lang="zh-CN" altLang="en-US" sz="3200" b="1">
                <a:solidFill>
                  <a:srgbClr val="FF3300"/>
                </a:solidFill>
              </a:rPr>
              <a:t>“</a:t>
            </a:r>
            <a:r>
              <a:rPr lang="en-US" altLang="zh-CN" sz="3200" b="1">
                <a:solidFill>
                  <a:srgbClr val="FF3300"/>
                </a:solidFill>
              </a:rPr>
              <a:t>1”</a:t>
            </a:r>
            <a:r>
              <a:rPr lang="zh-CN" altLang="en-US" sz="3200" b="1"/>
              <a:t>出</a:t>
            </a:r>
            <a:r>
              <a:rPr lang="zh-CN" altLang="en-US" sz="3200" b="1">
                <a:solidFill>
                  <a:srgbClr val="FF3300"/>
                </a:solidFill>
              </a:rPr>
              <a:t>“</a:t>
            </a:r>
            <a:r>
              <a:rPr lang="en-US" altLang="zh-CN" sz="3200" b="1">
                <a:solidFill>
                  <a:srgbClr val="FF3300"/>
                </a:solidFill>
              </a:rPr>
              <a:t>1”</a:t>
            </a:r>
            <a:r>
              <a:rPr lang="zh-CN" altLang="en-US" sz="3200" b="1">
                <a:solidFill>
                  <a:srgbClr val="FF3300"/>
                </a:solidFill>
              </a:rPr>
              <a:t>，</a:t>
            </a:r>
            <a:r>
              <a:rPr lang="zh-CN" altLang="en-US" sz="3200" b="1"/>
              <a:t>全</a:t>
            </a:r>
            <a:r>
              <a:rPr lang="zh-CN" altLang="en-US" sz="3200" b="1">
                <a:solidFill>
                  <a:srgbClr val="FF3300"/>
                </a:solidFill>
              </a:rPr>
              <a:t>“</a:t>
            </a:r>
            <a:r>
              <a:rPr lang="en-US" altLang="zh-CN" sz="3200" b="1">
                <a:solidFill>
                  <a:srgbClr val="FF3300"/>
                </a:solidFill>
              </a:rPr>
              <a:t>0”</a:t>
            </a:r>
            <a:r>
              <a:rPr lang="zh-CN" altLang="en-US" sz="3200" b="1"/>
              <a:t>出</a:t>
            </a:r>
            <a:r>
              <a:rPr lang="zh-CN" altLang="en-US" sz="3200" b="1">
                <a:solidFill>
                  <a:srgbClr val="FF3300"/>
                </a:solidFill>
              </a:rPr>
              <a:t>“</a:t>
            </a:r>
            <a:r>
              <a:rPr lang="en-US" altLang="zh-CN" sz="3200" b="1">
                <a:solidFill>
                  <a:srgbClr val="FF3300"/>
                </a:solidFill>
              </a:rPr>
              <a:t>0”</a:t>
            </a:r>
          </a:p>
        </p:txBody>
      </p:sp>
      <p:sp>
        <p:nvSpPr>
          <p:cNvPr id="78859" name="Text Box 84"/>
          <p:cNvSpPr txBox="1">
            <a:spLocks noChangeArrowheads="1"/>
          </p:cNvSpPr>
          <p:nvPr/>
        </p:nvSpPr>
        <p:spPr bwMode="auto">
          <a:xfrm>
            <a:off x="2590800" y="1066800"/>
            <a:ext cx="5334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</a:rPr>
              <a:t>&amp;</a:t>
            </a:r>
            <a:endParaRPr lang="en-US" altLang="zh-CN" sz="2800">
              <a:solidFill>
                <a:srgbClr val="FF3300"/>
              </a:solidFill>
            </a:endParaRPr>
          </a:p>
        </p:txBody>
      </p:sp>
      <p:sp>
        <p:nvSpPr>
          <p:cNvPr id="78860" name="Text Box 85"/>
          <p:cNvSpPr txBox="1">
            <a:spLocks noChangeArrowheads="1"/>
          </p:cNvSpPr>
          <p:nvPr/>
        </p:nvSpPr>
        <p:spPr bwMode="auto">
          <a:xfrm>
            <a:off x="1371600" y="1066800"/>
            <a:ext cx="3810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3300"/>
                </a:solidFill>
              </a:rPr>
              <a:t>A</a:t>
            </a:r>
            <a:endParaRPr lang="en-US" altLang="zh-CN" sz="3200">
              <a:solidFill>
                <a:srgbClr val="FF3300"/>
              </a:solidFill>
            </a:endParaRPr>
          </a:p>
        </p:txBody>
      </p:sp>
      <p:grpSp>
        <p:nvGrpSpPr>
          <p:cNvPr id="78861" name="Group 86"/>
          <p:cNvGrpSpPr/>
          <p:nvPr/>
        </p:nvGrpSpPr>
        <p:grpSpPr bwMode="auto">
          <a:xfrm>
            <a:off x="1371600" y="990600"/>
            <a:ext cx="3048000" cy="1143000"/>
            <a:chOff x="864" y="624"/>
            <a:chExt cx="1920" cy="720"/>
          </a:xfrm>
        </p:grpSpPr>
        <p:sp>
          <p:nvSpPr>
            <p:cNvPr id="78886" name="Rectangle 87"/>
            <p:cNvSpPr>
              <a:spLocks noChangeArrowheads="1"/>
            </p:cNvSpPr>
            <p:nvPr/>
          </p:nvSpPr>
          <p:spPr bwMode="auto">
            <a:xfrm>
              <a:off x="1536" y="624"/>
              <a:ext cx="52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87" name="Line 88"/>
            <p:cNvSpPr>
              <a:spLocks noChangeShapeType="1"/>
            </p:cNvSpPr>
            <p:nvPr/>
          </p:nvSpPr>
          <p:spPr bwMode="auto">
            <a:xfrm>
              <a:off x="1056" y="86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88" name="Line 89"/>
            <p:cNvSpPr>
              <a:spLocks noChangeShapeType="1"/>
            </p:cNvSpPr>
            <p:nvPr/>
          </p:nvSpPr>
          <p:spPr bwMode="auto">
            <a:xfrm>
              <a:off x="1056" y="115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89" name="Line 90"/>
            <p:cNvSpPr>
              <a:spLocks noChangeShapeType="1"/>
            </p:cNvSpPr>
            <p:nvPr/>
          </p:nvSpPr>
          <p:spPr bwMode="auto">
            <a:xfrm>
              <a:off x="2064" y="10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90" name="Text Box 91"/>
            <p:cNvSpPr txBox="1">
              <a:spLocks noChangeArrowheads="1"/>
            </p:cNvSpPr>
            <p:nvPr/>
          </p:nvSpPr>
          <p:spPr bwMode="auto">
            <a:xfrm>
              <a:off x="864" y="960"/>
              <a:ext cx="192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B</a:t>
              </a:r>
              <a:endParaRPr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78891" name="Text Box 92"/>
            <p:cNvSpPr txBox="1">
              <a:spLocks noChangeArrowheads="1"/>
            </p:cNvSpPr>
            <p:nvPr/>
          </p:nvSpPr>
          <p:spPr bwMode="auto">
            <a:xfrm>
              <a:off x="2400" y="816"/>
              <a:ext cx="384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Y</a:t>
              </a:r>
              <a:r>
                <a:rPr lang="en-US" altLang="zh-CN" sz="2800" b="1" baseline="-25000">
                  <a:solidFill>
                    <a:srgbClr val="FF3300"/>
                  </a:solidFill>
                </a:rPr>
                <a:t>1</a:t>
              </a:r>
              <a:endParaRPr lang="en-US" altLang="zh-CN" sz="3200" i="1">
                <a:solidFill>
                  <a:srgbClr val="FF3300"/>
                </a:solidFill>
              </a:endParaRPr>
            </a:p>
          </p:txBody>
        </p:sp>
      </p:grpSp>
      <p:grpSp>
        <p:nvGrpSpPr>
          <p:cNvPr id="78862" name="Group 93"/>
          <p:cNvGrpSpPr/>
          <p:nvPr/>
        </p:nvGrpSpPr>
        <p:grpSpPr bwMode="auto">
          <a:xfrm>
            <a:off x="5638800" y="838200"/>
            <a:ext cx="914400" cy="579438"/>
            <a:chOff x="2304" y="2688"/>
            <a:chExt cx="576" cy="365"/>
          </a:xfrm>
        </p:grpSpPr>
        <p:sp>
          <p:nvSpPr>
            <p:cNvPr id="78884" name="Text Box 94"/>
            <p:cNvSpPr txBox="1">
              <a:spLocks noChangeArrowheads="1"/>
            </p:cNvSpPr>
            <p:nvPr/>
          </p:nvSpPr>
          <p:spPr bwMode="auto">
            <a:xfrm>
              <a:off x="2304" y="2688"/>
              <a:ext cx="576" cy="3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</a:rPr>
                <a:t>&gt; </a:t>
              </a:r>
              <a:r>
                <a:rPr lang="en-US" altLang="zh-CN" sz="2800" b="1">
                  <a:solidFill>
                    <a:srgbClr val="FF3300"/>
                  </a:solidFill>
                </a:rPr>
                <a:t>1</a:t>
              </a:r>
              <a:endParaRPr lang="en-US" altLang="zh-CN" sz="3200" b="1">
                <a:solidFill>
                  <a:srgbClr val="FF3300"/>
                </a:solidFill>
              </a:endParaRPr>
            </a:p>
          </p:txBody>
        </p:sp>
        <p:sp>
          <p:nvSpPr>
            <p:cNvPr id="78885" name="Line 95"/>
            <p:cNvSpPr>
              <a:spLocks noChangeShapeType="1"/>
            </p:cNvSpPr>
            <p:nvPr/>
          </p:nvSpPr>
          <p:spPr bwMode="auto">
            <a:xfrm flipH="1">
              <a:off x="2400" y="2928"/>
              <a:ext cx="144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78863" name="Group 96"/>
          <p:cNvGrpSpPr/>
          <p:nvPr/>
        </p:nvGrpSpPr>
        <p:grpSpPr bwMode="auto">
          <a:xfrm>
            <a:off x="4419600" y="944563"/>
            <a:ext cx="3189288" cy="1143000"/>
            <a:chOff x="2784" y="595"/>
            <a:chExt cx="2009" cy="720"/>
          </a:xfrm>
        </p:grpSpPr>
        <p:sp>
          <p:nvSpPr>
            <p:cNvPr id="78877" name="Rectangle 97"/>
            <p:cNvSpPr>
              <a:spLocks noChangeArrowheads="1"/>
            </p:cNvSpPr>
            <p:nvPr/>
          </p:nvSpPr>
          <p:spPr bwMode="auto">
            <a:xfrm>
              <a:off x="3504" y="595"/>
              <a:ext cx="52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78" name="Text Box 98"/>
            <p:cNvSpPr txBox="1">
              <a:spLocks noChangeArrowheads="1"/>
            </p:cNvSpPr>
            <p:nvPr/>
          </p:nvSpPr>
          <p:spPr bwMode="auto">
            <a:xfrm>
              <a:off x="2784" y="624"/>
              <a:ext cx="240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A</a:t>
              </a:r>
              <a:endParaRPr lang="en-US" altLang="zh-CN" sz="2800" b="1">
                <a:solidFill>
                  <a:srgbClr val="FF3300"/>
                </a:solidFill>
              </a:endParaRPr>
            </a:p>
          </p:txBody>
        </p:sp>
        <p:sp>
          <p:nvSpPr>
            <p:cNvPr id="78879" name="Line 99"/>
            <p:cNvSpPr>
              <a:spLocks noChangeShapeType="1"/>
            </p:cNvSpPr>
            <p:nvPr/>
          </p:nvSpPr>
          <p:spPr bwMode="auto">
            <a:xfrm>
              <a:off x="3024" y="1123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80" name="Line 100"/>
            <p:cNvSpPr>
              <a:spLocks noChangeShapeType="1"/>
            </p:cNvSpPr>
            <p:nvPr/>
          </p:nvSpPr>
          <p:spPr bwMode="auto">
            <a:xfrm>
              <a:off x="4032" y="979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81" name="Text Box 101"/>
            <p:cNvSpPr txBox="1">
              <a:spLocks noChangeArrowheads="1"/>
            </p:cNvSpPr>
            <p:nvPr/>
          </p:nvSpPr>
          <p:spPr bwMode="auto">
            <a:xfrm>
              <a:off x="2784" y="960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B</a:t>
              </a:r>
              <a:endParaRPr lang="en-US" altLang="zh-CN" sz="2800" b="1">
                <a:solidFill>
                  <a:srgbClr val="FF3300"/>
                </a:solidFill>
              </a:endParaRPr>
            </a:p>
          </p:txBody>
        </p:sp>
        <p:sp>
          <p:nvSpPr>
            <p:cNvPr id="78882" name="Line 102"/>
            <p:cNvSpPr>
              <a:spLocks noChangeShapeType="1"/>
            </p:cNvSpPr>
            <p:nvPr/>
          </p:nvSpPr>
          <p:spPr bwMode="auto">
            <a:xfrm>
              <a:off x="3024" y="81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83" name="Rectangle 103"/>
            <p:cNvSpPr>
              <a:spLocks noChangeArrowheads="1"/>
            </p:cNvSpPr>
            <p:nvPr/>
          </p:nvSpPr>
          <p:spPr bwMode="auto">
            <a:xfrm>
              <a:off x="4464" y="816"/>
              <a:ext cx="32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charset="0"/>
                </a:rPr>
                <a:t>Y</a:t>
              </a:r>
              <a:r>
                <a:rPr lang="en-US" altLang="zh-CN" sz="2800" b="1" baseline="-25000">
                  <a:solidFill>
                    <a:srgbClr val="FF3300"/>
                  </a:solidFill>
                  <a:latin typeface="Times New Roman" panose="02020603050405020304" charset="0"/>
                </a:rPr>
                <a:t>2</a:t>
              </a:r>
            </a:p>
          </p:txBody>
        </p:sp>
      </p:grpSp>
      <p:grpSp>
        <p:nvGrpSpPr>
          <p:cNvPr id="25" name="Group 104"/>
          <p:cNvGrpSpPr/>
          <p:nvPr/>
        </p:nvGrpSpPr>
        <p:grpSpPr bwMode="auto">
          <a:xfrm>
            <a:off x="990600" y="4800600"/>
            <a:ext cx="6019800" cy="519113"/>
            <a:chOff x="624" y="3024"/>
            <a:chExt cx="3792" cy="327"/>
          </a:xfrm>
        </p:grpSpPr>
        <p:sp>
          <p:nvSpPr>
            <p:cNvPr id="78865" name="Rectangle 105"/>
            <p:cNvSpPr>
              <a:spLocks noChangeArrowheads="1"/>
            </p:cNvSpPr>
            <p:nvPr/>
          </p:nvSpPr>
          <p:spPr bwMode="auto">
            <a:xfrm>
              <a:off x="624" y="3024"/>
              <a:ext cx="32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18"/>
                  </a:solidFill>
                  <a:latin typeface="Times New Roman" panose="02020603050405020304" charset="0"/>
                </a:rPr>
                <a:t>Y</a:t>
              </a:r>
              <a:r>
                <a:rPr lang="en-US" altLang="zh-CN" sz="2800" b="1" baseline="-25000">
                  <a:solidFill>
                    <a:srgbClr val="000018"/>
                  </a:solidFill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78866" name="Line 106"/>
            <p:cNvSpPr>
              <a:spLocks noChangeShapeType="1"/>
            </p:cNvSpPr>
            <p:nvPr/>
          </p:nvSpPr>
          <p:spPr bwMode="auto">
            <a:xfrm>
              <a:off x="2541" y="3024"/>
              <a:ext cx="0" cy="317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67" name="Line 107"/>
            <p:cNvSpPr>
              <a:spLocks noChangeShapeType="1"/>
            </p:cNvSpPr>
            <p:nvPr/>
          </p:nvSpPr>
          <p:spPr bwMode="auto">
            <a:xfrm>
              <a:off x="3791" y="3024"/>
              <a:ext cx="0" cy="317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68" name="Line 108"/>
            <p:cNvSpPr>
              <a:spLocks noChangeShapeType="1"/>
            </p:cNvSpPr>
            <p:nvPr/>
          </p:nvSpPr>
          <p:spPr bwMode="auto">
            <a:xfrm>
              <a:off x="979" y="3341"/>
              <a:ext cx="312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69" name="Line 109"/>
            <p:cNvSpPr>
              <a:spLocks noChangeShapeType="1"/>
            </p:cNvSpPr>
            <p:nvPr/>
          </p:nvSpPr>
          <p:spPr bwMode="auto">
            <a:xfrm>
              <a:off x="1291" y="3024"/>
              <a:ext cx="0" cy="317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70" name="Line 110"/>
            <p:cNvSpPr>
              <a:spLocks noChangeShapeType="1"/>
            </p:cNvSpPr>
            <p:nvPr/>
          </p:nvSpPr>
          <p:spPr bwMode="auto">
            <a:xfrm>
              <a:off x="1291" y="3024"/>
              <a:ext cx="938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71" name="Line 111"/>
            <p:cNvSpPr>
              <a:spLocks noChangeShapeType="1"/>
            </p:cNvSpPr>
            <p:nvPr/>
          </p:nvSpPr>
          <p:spPr bwMode="auto">
            <a:xfrm>
              <a:off x="2229" y="3024"/>
              <a:ext cx="0" cy="317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72" name="Line 112"/>
            <p:cNvSpPr>
              <a:spLocks noChangeShapeType="1"/>
            </p:cNvSpPr>
            <p:nvPr/>
          </p:nvSpPr>
          <p:spPr bwMode="auto">
            <a:xfrm>
              <a:off x="2229" y="3341"/>
              <a:ext cx="312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73" name="Line 113"/>
            <p:cNvSpPr>
              <a:spLocks noChangeShapeType="1"/>
            </p:cNvSpPr>
            <p:nvPr/>
          </p:nvSpPr>
          <p:spPr bwMode="auto">
            <a:xfrm>
              <a:off x="2541" y="3024"/>
              <a:ext cx="938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74" name="Line 114"/>
            <p:cNvSpPr>
              <a:spLocks noChangeShapeType="1"/>
            </p:cNvSpPr>
            <p:nvPr/>
          </p:nvSpPr>
          <p:spPr bwMode="auto">
            <a:xfrm>
              <a:off x="3479" y="3024"/>
              <a:ext cx="0" cy="317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75" name="Line 115"/>
            <p:cNvSpPr>
              <a:spLocks noChangeShapeType="1"/>
            </p:cNvSpPr>
            <p:nvPr/>
          </p:nvSpPr>
          <p:spPr bwMode="auto">
            <a:xfrm>
              <a:off x="3479" y="3341"/>
              <a:ext cx="312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76" name="Line 116"/>
            <p:cNvSpPr>
              <a:spLocks noChangeShapeType="1"/>
            </p:cNvSpPr>
            <p:nvPr/>
          </p:nvSpPr>
          <p:spPr bwMode="auto">
            <a:xfrm>
              <a:off x="3791" y="3024"/>
              <a:ext cx="625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308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3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484438" y="188913"/>
            <a:ext cx="4391025" cy="533400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20.1 </a:t>
            </a:r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数字电路基础</a:t>
            </a:r>
          </a:p>
        </p:txBody>
      </p:sp>
      <p:sp>
        <p:nvSpPr>
          <p:cNvPr id="4" name="矩形 3"/>
          <p:cNvSpPr/>
          <p:nvPr/>
        </p:nvSpPr>
        <p:spPr>
          <a:xfrm>
            <a:off x="827088" y="1125538"/>
            <a:ext cx="7489825" cy="4721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600" indent="-609600">
              <a:buFont typeface="Wingdings" panose="05000000000000000000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数字电路分类：</a:t>
            </a:r>
          </a:p>
          <a:p>
            <a:pPr marL="609600" indent="-60960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根据电路结构不同，可分为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分立元件电路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集成电路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两大类；</a:t>
            </a:r>
          </a:p>
          <a:p>
            <a:pPr marL="609600" indent="-60960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根据集成的密度不同，可分为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大、中、小、超大规模集成电路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609600" indent="-60960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根据半导体导电类型的不同，可分为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双极型电路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单极型电路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609600" indent="-60960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根据电路特点不同：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组合逻辑电路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时序逻辑电路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819400" y="457200"/>
            <a:ext cx="3352800" cy="5334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85000" lnSpcReduction="20000"/>
          </a:bodyPr>
          <a:lstStyle/>
          <a:p>
            <a:pPr algn="l" eaLnBrk="1" hangingPunct="1"/>
            <a:r>
              <a:rPr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20.2 </a:t>
            </a:r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逻辑代数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685800" y="1449573"/>
            <a:ext cx="7604760" cy="2936188"/>
          </a:xfrm>
          <a:prstGeom prst="rect">
            <a:avLst/>
          </a:prstGeom>
          <a:noFill/>
          <a:ln w="28575">
            <a:noFill/>
            <a:prstDash val="sysDot"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逻辑代数</a:t>
            </a:r>
            <a:r>
              <a:rPr lang="zh-CN" altLang="en-U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（又称布尔代数），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它是分析设计逻辑电路的数学工具。虽然它和普通代数一样也用字母表示变量，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但变量的取值</a:t>
            </a:r>
            <a:r>
              <a:rPr lang="zh-CN" alt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只有“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0”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，“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1”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两种，分别称为逻辑“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0”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和逻辑“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1”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。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这里“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0”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和“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1”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并不表示数量的大小，而是表示两种相互对立的逻辑状态。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85800" y="4572000"/>
            <a:ext cx="7620000" cy="1165225"/>
            <a:chOff x="528" y="2784"/>
            <a:chExt cx="4800" cy="734"/>
          </a:xfrm>
        </p:grpSpPr>
        <p:sp>
          <p:nvSpPr>
            <p:cNvPr id="58373" name="Rectangle 5"/>
            <p:cNvSpPr>
              <a:spLocks noChangeArrowheads="1"/>
            </p:cNvSpPr>
            <p:nvPr/>
          </p:nvSpPr>
          <p:spPr bwMode="auto">
            <a:xfrm>
              <a:off x="528" y="2784"/>
              <a:ext cx="4800" cy="734"/>
            </a:xfrm>
            <a:prstGeom prst="rect">
              <a:avLst/>
            </a:prstGeom>
            <a:noFill/>
            <a:ln w="28575">
              <a:noFill/>
              <a:prstDash val="sysDot"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        </a:t>
              </a:r>
              <a:r>
                <a:rPr lang="zh-CN" altLang="en-US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逻辑代数所表示的是</a:t>
              </a:r>
              <a:r>
                <a:rPr lang="zh-CN" altLang="en-US" sz="2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逻辑关系</a:t>
              </a:r>
              <a:r>
                <a:rPr lang="zh-CN" altLang="en-US" sz="32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，</a:t>
              </a:r>
              <a:r>
                <a:rPr lang="zh-CN" altLang="en-US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而不是数量关系。这是它与普通代数的本质区别</a:t>
              </a:r>
              <a:r>
                <a:rPr lang="zh-CN" altLang="en-US" sz="32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。</a:t>
              </a:r>
            </a:p>
          </p:txBody>
        </p:sp>
        <p:sp>
          <p:nvSpPr>
            <p:cNvPr id="58374" name="AutoShape 6"/>
            <p:cNvSpPr>
              <a:spLocks noChangeArrowheads="1"/>
            </p:cNvSpPr>
            <p:nvPr/>
          </p:nvSpPr>
          <p:spPr bwMode="auto">
            <a:xfrm>
              <a:off x="624" y="2880"/>
              <a:ext cx="240" cy="240"/>
            </a:xfrm>
            <a:prstGeom prst="star5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4221480" y="2916936"/>
            <a:ext cx="34290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850391" y="3361944"/>
            <a:ext cx="1417321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</a:ln>
        </p:spPr>
        <p:txBody>
          <a:bodyPr wrap="square" anchor="ctr">
            <a:spAutoFit/>
          </a:bodyPr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762000" y="3810000"/>
            <a:ext cx="72390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762000" y="4267200"/>
            <a:ext cx="4151376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</a:ln>
        </p:spPr>
        <p:txBody>
          <a:bodyPr wrap="square" anchor="ctr">
            <a:spAutoFit/>
          </a:bodyPr>
          <a:lstStyle/>
          <a:p>
            <a:endParaRPr lang="zh-CN" altLang="en-US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utoUpdateAnimBg="0"/>
      <p:bldP spid="58375" grpId="0" animBg="1"/>
      <p:bldP spid="58376" grpId="0" animBg="1"/>
      <p:bldP spid="58377" grpId="0" animBg="1"/>
      <p:bldP spid="583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228600"/>
            <a:ext cx="8540750" cy="1143000"/>
          </a:xfrm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20.2.1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基本逻辑运算</a:t>
            </a:r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635000" y="1600200"/>
            <a:ext cx="4000500" cy="4498975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altLang="zh-CN" sz="2800" b="1" dirty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1</a:t>
            </a:r>
            <a:r>
              <a:rPr lang="zh-CN" altLang="en-US" sz="2800" b="1" dirty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华文新魏" panose="02010800040101010101" charset="-122"/>
                <a:cs typeface="华文新魏" panose="02010800040101010101" charset="-122"/>
              </a:rPr>
              <a:t>、</a:t>
            </a:r>
            <a:r>
              <a:rPr lang="zh-CN" altLang="en-US" sz="2800" b="1" dirty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  <a:cs typeface="华文新魏" panose="02010800040101010101" charset="-122"/>
              </a:rPr>
              <a:t>与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+mn-ea"/>
                <a:cs typeface="华文新魏" panose="02010800040101010101" charset="-122"/>
              </a:rPr>
              <a:t>逻辑运算</a:t>
            </a:r>
          </a:p>
          <a:p>
            <a:pPr algn="just"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与逻辑的定义：仅当决定事</a:t>
            </a:r>
          </a:p>
          <a:p>
            <a:pPr algn="just"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件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发生的所有条件（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algn="just"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altLang="zh-CN" b="1" dirty="0">
                <a:solidFill>
                  <a:schemeClr val="tx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）均满足时，事件</a:t>
            </a:r>
          </a:p>
          <a:p>
            <a:pPr algn="just"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altLang="zh-CN" b="1" dirty="0">
                <a:solidFill>
                  <a:schemeClr val="tx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才能发生。表达式为：</a:t>
            </a:r>
          </a:p>
          <a:p>
            <a:pPr algn="ctr"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rgbClr val="CC3300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rPr>
              <a:t>Ｙ＝ＡＢ</a:t>
            </a:r>
            <a:r>
              <a:rPr lang="en-US" altLang="zh-CN" sz="2800" b="1" dirty="0">
                <a:solidFill>
                  <a:srgbClr val="CC3300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rPr>
              <a:t>…</a:t>
            </a:r>
          </a:p>
          <a:p>
            <a:pPr eaLnBrk="1" hangingPunct="1">
              <a:spcBef>
                <a:spcPct val="20000"/>
              </a:spcBef>
              <a:buFont typeface="Wingdings" panose="05000000000000000000" charset="0"/>
              <a:buNone/>
            </a:pPr>
            <a:endParaRPr lang="en-US" altLang="zh-CN" sz="2800" b="1" dirty="0"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Font typeface="Wingdings" panose="05000000000000000000" charset="0"/>
              <a:buNone/>
            </a:pPr>
            <a:endParaRPr lang="en-US" altLang="zh-CN" sz="2800" b="1" dirty="0"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5205095" y="1346200"/>
            <a:ext cx="3209290" cy="1954530"/>
            <a:chOff x="8197" y="2120"/>
            <a:chExt cx="5054" cy="3078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12970" y="3019"/>
              <a:ext cx="0" cy="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2970" y="4036"/>
              <a:ext cx="0" cy="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/>
            <p:cNvGrpSpPr/>
            <p:nvPr/>
          </p:nvGrpSpPr>
          <p:grpSpPr>
            <a:xfrm>
              <a:off x="8197" y="2120"/>
              <a:ext cx="5054" cy="3078"/>
              <a:chOff x="8197" y="2120"/>
              <a:chExt cx="5054" cy="3078"/>
            </a:xfrm>
          </p:grpSpPr>
          <p:cxnSp>
            <p:nvCxnSpPr>
              <p:cNvPr id="22" name="直接连接符 21"/>
              <p:cNvCxnSpPr/>
              <p:nvPr/>
            </p:nvCxnSpPr>
            <p:spPr>
              <a:xfrm flipV="1">
                <a:off x="9514" y="2533"/>
                <a:ext cx="507" cy="4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组合 68"/>
              <p:cNvGrpSpPr/>
              <p:nvPr/>
            </p:nvGrpSpPr>
            <p:grpSpPr>
              <a:xfrm>
                <a:off x="8197" y="2120"/>
                <a:ext cx="5055" cy="3078"/>
                <a:chOff x="8197" y="2120"/>
                <a:chExt cx="5055" cy="3078"/>
              </a:xfrm>
            </p:grpSpPr>
            <p:cxnSp>
              <p:nvCxnSpPr>
                <p:cNvPr id="23" name="直接连接符 22"/>
                <p:cNvCxnSpPr/>
                <p:nvPr/>
              </p:nvCxnSpPr>
              <p:spPr>
                <a:xfrm flipV="1">
                  <a:off x="11414" y="2513"/>
                  <a:ext cx="507" cy="4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8" name="组合 67"/>
                <p:cNvGrpSpPr/>
                <p:nvPr/>
              </p:nvGrpSpPr>
              <p:grpSpPr>
                <a:xfrm>
                  <a:off x="8197" y="2120"/>
                  <a:ext cx="5055" cy="3078"/>
                  <a:chOff x="8157" y="2160"/>
                  <a:chExt cx="5055" cy="3078"/>
                </a:xfrm>
              </p:grpSpPr>
              <p:sp>
                <p:nvSpPr>
                  <p:cNvPr id="19" name="椭圆 18"/>
                  <p:cNvSpPr/>
                  <p:nvPr/>
                </p:nvSpPr>
                <p:spPr>
                  <a:xfrm>
                    <a:off x="10315" y="2966"/>
                    <a:ext cx="119" cy="11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7" name="组合 66"/>
                  <p:cNvGrpSpPr/>
                  <p:nvPr/>
                </p:nvGrpSpPr>
                <p:grpSpPr>
                  <a:xfrm>
                    <a:off x="8495" y="2160"/>
                    <a:ext cx="4475" cy="2380"/>
                    <a:chOff x="8495" y="2160"/>
                    <a:chExt cx="4475" cy="2380"/>
                  </a:xfrm>
                </p:grpSpPr>
                <p:sp>
                  <p:nvSpPr>
                    <p:cNvPr id="20" name="椭圆 19"/>
                    <p:cNvSpPr/>
                    <p:nvPr/>
                  </p:nvSpPr>
                  <p:spPr>
                    <a:xfrm>
                      <a:off x="11295" y="2966"/>
                      <a:ext cx="119" cy="1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6" name="组合 65"/>
                    <p:cNvGrpSpPr/>
                    <p:nvPr/>
                  </p:nvGrpSpPr>
                  <p:grpSpPr>
                    <a:xfrm>
                      <a:off x="8495" y="2160"/>
                      <a:ext cx="4475" cy="2380"/>
                      <a:chOff x="8495" y="2160"/>
                      <a:chExt cx="4475" cy="2380"/>
                    </a:xfrm>
                  </p:grpSpPr>
                  <p:sp>
                    <p:nvSpPr>
                      <p:cNvPr id="21" name="椭圆 20"/>
                      <p:cNvSpPr/>
                      <p:nvPr/>
                    </p:nvSpPr>
                    <p:spPr>
                      <a:xfrm>
                        <a:off x="11995" y="2966"/>
                        <a:ext cx="119" cy="1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3" name="组合 62"/>
                      <p:cNvGrpSpPr/>
                      <p:nvPr/>
                    </p:nvGrpSpPr>
                    <p:grpSpPr>
                      <a:xfrm>
                        <a:off x="8495" y="2160"/>
                        <a:ext cx="4475" cy="2380"/>
                        <a:chOff x="8495" y="2160"/>
                        <a:chExt cx="4475" cy="2380"/>
                      </a:xfrm>
                    </p:grpSpPr>
                    <p:cxnSp>
                      <p:nvCxnSpPr>
                        <p:cNvPr id="3" name="直接连接符 2"/>
                        <p:cNvCxnSpPr/>
                        <p:nvPr/>
                      </p:nvCxnSpPr>
                      <p:spPr>
                        <a:xfrm>
                          <a:off x="10436" y="3026"/>
                          <a:ext cx="880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" name="直接连接符 13"/>
                        <p:cNvCxnSpPr/>
                        <p:nvPr/>
                      </p:nvCxnSpPr>
                      <p:spPr>
                        <a:xfrm>
                          <a:off x="8495" y="4518"/>
                          <a:ext cx="4475" cy="22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8" name="椭圆 17"/>
                        <p:cNvSpPr/>
                        <p:nvPr/>
                      </p:nvSpPr>
                      <p:spPr>
                        <a:xfrm>
                          <a:off x="9395" y="2986"/>
                          <a:ext cx="119" cy="119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" name="文本框 23"/>
                        <p:cNvSpPr txBox="1"/>
                        <p:nvPr/>
                      </p:nvSpPr>
                      <p:spPr>
                        <a:xfrm>
                          <a:off x="9129" y="2160"/>
                          <a:ext cx="585" cy="7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2400" b="1" i="1">
                              <a:latin typeface="Times New Roman" panose="02020603050405020304" charset="0"/>
                            </a:rPr>
                            <a:t>A</a:t>
                          </a:r>
                        </a:p>
                      </p:txBody>
                    </p:sp>
                  </p:grpSp>
                </p:grpSp>
              </p:grpSp>
              <p:grpSp>
                <p:nvGrpSpPr>
                  <p:cNvPr id="65" name="组合 64"/>
                  <p:cNvGrpSpPr/>
                  <p:nvPr/>
                </p:nvGrpSpPr>
                <p:grpSpPr>
                  <a:xfrm>
                    <a:off x="8157" y="2160"/>
                    <a:ext cx="5055" cy="3078"/>
                    <a:chOff x="8157" y="2160"/>
                    <a:chExt cx="5055" cy="3078"/>
                  </a:xfrm>
                </p:grpSpPr>
                <p:grpSp>
                  <p:nvGrpSpPr>
                    <p:cNvPr id="64" name="组合 63"/>
                    <p:cNvGrpSpPr/>
                    <p:nvPr/>
                  </p:nvGrpSpPr>
                  <p:grpSpPr>
                    <a:xfrm>
                      <a:off x="10968" y="2160"/>
                      <a:ext cx="2245" cy="1855"/>
                      <a:chOff x="10968" y="2160"/>
                      <a:chExt cx="2245" cy="1855"/>
                    </a:xfrm>
                  </p:grpSpPr>
                  <p:cxnSp>
                    <p:nvCxnSpPr>
                      <p:cNvPr id="4" name="直接连接符 3"/>
                      <p:cNvCxnSpPr/>
                      <p:nvPr/>
                    </p:nvCxnSpPr>
                    <p:spPr>
                      <a:xfrm>
                        <a:off x="12090" y="3026"/>
                        <a:ext cx="88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" name="流程图: 汇总连接 16"/>
                      <p:cNvSpPr/>
                      <p:nvPr/>
                    </p:nvSpPr>
                    <p:spPr>
                      <a:xfrm>
                        <a:off x="12721" y="3523"/>
                        <a:ext cx="493" cy="493"/>
                      </a:xfrm>
                      <a:prstGeom prst="flowChartSummingJunction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" name="文本框 24"/>
                      <p:cNvSpPr txBox="1"/>
                      <p:nvPr/>
                    </p:nvSpPr>
                    <p:spPr>
                      <a:xfrm>
                        <a:off x="10968" y="2160"/>
                        <a:ext cx="772" cy="7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2400" b="1" i="1">
                            <a:latin typeface="Times New Roman" panose="02020603050405020304" charset="0"/>
                          </a:rPr>
                          <a:t>B</a:t>
                        </a:r>
                      </a:p>
                    </p:txBody>
                  </p:sp>
                </p:grpSp>
                <p:grpSp>
                  <p:nvGrpSpPr>
                    <p:cNvPr id="62" name="组合 61"/>
                    <p:cNvGrpSpPr/>
                    <p:nvPr/>
                  </p:nvGrpSpPr>
                  <p:grpSpPr>
                    <a:xfrm>
                      <a:off x="8157" y="3026"/>
                      <a:ext cx="3780" cy="2212"/>
                      <a:chOff x="8157" y="3026"/>
                      <a:chExt cx="3780" cy="2212"/>
                    </a:xfrm>
                  </p:grpSpPr>
                  <p:cxnSp>
                    <p:nvCxnSpPr>
                      <p:cNvPr id="15" name="直接连接符 14"/>
                      <p:cNvCxnSpPr/>
                      <p:nvPr/>
                    </p:nvCxnSpPr>
                    <p:spPr>
                      <a:xfrm flipV="1">
                        <a:off x="8157" y="3676"/>
                        <a:ext cx="691" cy="8"/>
                      </a:xfrm>
                      <a:prstGeom prst="line">
                        <a:avLst/>
                      </a:prstGeom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61" name="组合 60"/>
                      <p:cNvGrpSpPr/>
                      <p:nvPr/>
                    </p:nvGrpSpPr>
                    <p:grpSpPr>
                      <a:xfrm>
                        <a:off x="8297" y="3026"/>
                        <a:ext cx="3640" cy="2212"/>
                        <a:chOff x="8297" y="3026"/>
                        <a:chExt cx="3640" cy="2212"/>
                      </a:xfrm>
                    </p:grpSpPr>
                    <p:cxnSp>
                      <p:nvCxnSpPr>
                        <p:cNvPr id="10" name="直接连接符 9"/>
                        <p:cNvCxnSpPr/>
                        <p:nvPr/>
                      </p:nvCxnSpPr>
                      <p:spPr>
                        <a:xfrm>
                          <a:off x="8495" y="3026"/>
                          <a:ext cx="0" cy="65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" name="直接连接符 10"/>
                        <p:cNvCxnSpPr/>
                        <p:nvPr/>
                      </p:nvCxnSpPr>
                      <p:spPr>
                        <a:xfrm>
                          <a:off x="8495" y="4036"/>
                          <a:ext cx="0" cy="504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" name="直接连接符 15"/>
                        <p:cNvCxnSpPr/>
                        <p:nvPr/>
                      </p:nvCxnSpPr>
                      <p:spPr>
                        <a:xfrm>
                          <a:off x="8297" y="4016"/>
                          <a:ext cx="45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6" name="文本框 25"/>
                        <p:cNvSpPr txBox="1"/>
                        <p:nvPr/>
                      </p:nvSpPr>
                      <p:spPr>
                        <a:xfrm>
                          <a:off x="8848" y="3420"/>
                          <a:ext cx="772" cy="7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2400" b="1" i="1">
                              <a:latin typeface="Times New Roman" panose="02020603050405020304" charset="0"/>
                            </a:rPr>
                            <a:t>E</a:t>
                          </a:r>
                        </a:p>
                      </p:txBody>
                    </p:sp>
                    <p:grpSp>
                      <p:nvGrpSpPr>
                        <p:cNvPr id="60" name="组合 59"/>
                        <p:cNvGrpSpPr/>
                        <p:nvPr/>
                      </p:nvGrpSpPr>
                      <p:grpSpPr>
                        <a:xfrm>
                          <a:off x="8495" y="3026"/>
                          <a:ext cx="3443" cy="2212"/>
                          <a:chOff x="8495" y="3026"/>
                          <a:chExt cx="3443" cy="2212"/>
                        </a:xfrm>
                      </p:grpSpPr>
                      <p:cxnSp>
                        <p:nvCxnSpPr>
                          <p:cNvPr id="2" name="直接连接符 1"/>
                          <p:cNvCxnSpPr/>
                          <p:nvPr/>
                        </p:nvCxnSpPr>
                        <p:spPr>
                          <a:xfrm>
                            <a:off x="8495" y="3026"/>
                            <a:ext cx="880" cy="0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7" name="文本框 26"/>
                          <p:cNvSpPr txBox="1"/>
                          <p:nvPr/>
                        </p:nvSpPr>
                        <p:spPr>
                          <a:xfrm>
                            <a:off x="9714" y="4518"/>
                            <a:ext cx="2225" cy="7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zh-CN" altLang="zh-CN" sz="2400" b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Times New Roman" panose="02020603050405020304" charset="0"/>
                              </a:rPr>
                              <a:t>电路图</a:t>
                            </a:r>
                          </a:p>
                        </p:txBody>
                      </p:sp>
                    </p:grpSp>
                  </p:grpSp>
                </p:grpSp>
              </p:grpSp>
            </p:grpSp>
          </p:grpSp>
        </p:grpSp>
      </p:grpSp>
      <p:grpSp>
        <p:nvGrpSpPr>
          <p:cNvPr id="59" name="组合 58"/>
          <p:cNvGrpSpPr/>
          <p:nvPr/>
        </p:nvGrpSpPr>
        <p:grpSpPr>
          <a:xfrm>
            <a:off x="5845810" y="3732530"/>
            <a:ext cx="2184400" cy="2054860"/>
            <a:chOff x="9375" y="5919"/>
            <a:chExt cx="3440" cy="3236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11583" y="5968"/>
              <a:ext cx="0" cy="30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组合 57"/>
            <p:cNvGrpSpPr/>
            <p:nvPr/>
          </p:nvGrpSpPr>
          <p:grpSpPr>
            <a:xfrm>
              <a:off x="9375" y="5919"/>
              <a:ext cx="3440" cy="3237"/>
              <a:chOff x="9375" y="5919"/>
              <a:chExt cx="3440" cy="3237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9395" y="8340"/>
                <a:ext cx="3420" cy="816"/>
                <a:chOff x="9395" y="8340"/>
                <a:chExt cx="3420" cy="816"/>
              </a:xfrm>
            </p:grpSpPr>
            <p:cxnSp>
              <p:nvCxnSpPr>
                <p:cNvPr id="30" name="直接连接符 29"/>
                <p:cNvCxnSpPr/>
                <p:nvPr/>
              </p:nvCxnSpPr>
              <p:spPr>
                <a:xfrm>
                  <a:off x="9395" y="9030"/>
                  <a:ext cx="342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文本框 45"/>
                <p:cNvSpPr txBox="1"/>
                <p:nvPr/>
              </p:nvSpPr>
              <p:spPr>
                <a:xfrm>
                  <a:off x="10954" y="8340"/>
                  <a:ext cx="709" cy="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b="1">
                      <a:latin typeface="Times New Roman" panose="02020603050405020304" charset="0"/>
                    </a:rPr>
                    <a:t>1</a:t>
                  </a:r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9375" y="5919"/>
                <a:ext cx="3430" cy="3237"/>
                <a:chOff x="9375" y="5919"/>
                <a:chExt cx="3430" cy="3237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9375" y="5919"/>
                  <a:ext cx="3430" cy="3237"/>
                  <a:chOff x="9375" y="5919"/>
                  <a:chExt cx="3430" cy="3237"/>
                </a:xfrm>
              </p:grpSpPr>
              <p:grpSp>
                <p:nvGrpSpPr>
                  <p:cNvPr id="55" name="组合 54"/>
                  <p:cNvGrpSpPr/>
                  <p:nvPr/>
                </p:nvGrpSpPr>
                <p:grpSpPr>
                  <a:xfrm>
                    <a:off x="9375" y="5919"/>
                    <a:ext cx="3430" cy="2021"/>
                    <a:chOff x="9375" y="5919"/>
                    <a:chExt cx="3430" cy="2021"/>
                  </a:xfrm>
                </p:grpSpPr>
                <p:sp>
                  <p:nvSpPr>
                    <p:cNvPr id="39" name="文本框 38"/>
                    <p:cNvSpPr txBox="1"/>
                    <p:nvPr/>
                  </p:nvSpPr>
                  <p:spPr>
                    <a:xfrm>
                      <a:off x="9486" y="7124"/>
                      <a:ext cx="709" cy="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anose="02020603050405020304" charset="0"/>
                        </a:rPr>
                        <a:t>0</a:t>
                      </a:r>
                    </a:p>
                  </p:txBody>
                </p:sp>
                <p:grpSp>
                  <p:nvGrpSpPr>
                    <p:cNvPr id="53" name="组合 52"/>
                    <p:cNvGrpSpPr/>
                    <p:nvPr/>
                  </p:nvGrpSpPr>
                  <p:grpSpPr>
                    <a:xfrm>
                      <a:off x="9375" y="5919"/>
                      <a:ext cx="3431" cy="2020"/>
                      <a:chOff x="9375" y="5928"/>
                      <a:chExt cx="3431" cy="2020"/>
                    </a:xfrm>
                  </p:grpSpPr>
                  <p:cxnSp>
                    <p:nvCxnSpPr>
                      <p:cNvPr id="28" name="直接连接符 27"/>
                      <p:cNvCxnSpPr/>
                      <p:nvPr/>
                    </p:nvCxnSpPr>
                    <p:spPr>
                      <a:xfrm>
                        <a:off x="9386" y="5990"/>
                        <a:ext cx="3420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9" name="组合 48"/>
                      <p:cNvGrpSpPr/>
                      <p:nvPr/>
                    </p:nvGrpSpPr>
                    <p:grpSpPr>
                      <a:xfrm>
                        <a:off x="9375" y="5928"/>
                        <a:ext cx="3420" cy="2021"/>
                        <a:chOff x="9375" y="5928"/>
                        <a:chExt cx="3420" cy="2021"/>
                      </a:xfrm>
                    </p:grpSpPr>
                    <p:sp>
                      <p:nvSpPr>
                        <p:cNvPr id="33" name="文本框 32"/>
                        <p:cNvSpPr txBox="1"/>
                        <p:nvPr/>
                      </p:nvSpPr>
                      <p:spPr>
                        <a:xfrm>
                          <a:off x="10894" y="5928"/>
                          <a:ext cx="709" cy="7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2400" b="1" i="1">
                              <a:latin typeface="Times New Roman" panose="02020603050405020304" charset="0"/>
                            </a:rPr>
                            <a:t>B</a:t>
                          </a:r>
                        </a:p>
                      </p:txBody>
                    </p:sp>
                    <p:sp>
                      <p:nvSpPr>
                        <p:cNvPr id="34" name="文本框 33"/>
                        <p:cNvSpPr txBox="1"/>
                        <p:nvPr/>
                      </p:nvSpPr>
                      <p:spPr>
                        <a:xfrm>
                          <a:off x="11979" y="5929"/>
                          <a:ext cx="709" cy="7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2400" b="1" i="1">
                              <a:latin typeface="Times New Roman" panose="02020603050405020304" charset="0"/>
                            </a:rPr>
                            <a:t>Y</a:t>
                          </a:r>
                        </a:p>
                      </p:txBody>
                    </p:sp>
                    <p:grpSp>
                      <p:nvGrpSpPr>
                        <p:cNvPr id="48" name="组合 47"/>
                        <p:cNvGrpSpPr/>
                        <p:nvPr/>
                      </p:nvGrpSpPr>
                      <p:grpSpPr>
                        <a:xfrm>
                          <a:off x="9375" y="5943"/>
                          <a:ext cx="3420" cy="2006"/>
                          <a:chOff x="9375" y="5943"/>
                          <a:chExt cx="3420" cy="2006"/>
                        </a:xfrm>
                      </p:grpSpPr>
                      <p:cxnSp>
                        <p:nvCxnSpPr>
                          <p:cNvPr id="29" name="直接连接符 28"/>
                          <p:cNvCxnSpPr/>
                          <p:nvPr/>
                        </p:nvCxnSpPr>
                        <p:spPr>
                          <a:xfrm>
                            <a:off x="9375" y="6583"/>
                            <a:ext cx="3420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2" name="文本框 31"/>
                          <p:cNvSpPr txBox="1"/>
                          <p:nvPr/>
                        </p:nvSpPr>
                        <p:spPr>
                          <a:xfrm>
                            <a:off x="9574" y="5943"/>
                            <a:ext cx="709" cy="7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2400" b="1" i="1">
                                <a:latin typeface="Times New Roman" panose="02020603050405020304" charset="0"/>
                              </a:rPr>
                              <a:t>A</a:t>
                            </a:r>
                          </a:p>
                        </p:txBody>
                      </p:sp>
                      <p:sp>
                        <p:nvSpPr>
                          <p:cNvPr id="43" name="文本框 42"/>
                          <p:cNvSpPr txBox="1"/>
                          <p:nvPr/>
                        </p:nvSpPr>
                        <p:spPr>
                          <a:xfrm>
                            <a:off x="10968" y="7133"/>
                            <a:ext cx="709" cy="81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2800" b="1">
                                <a:latin typeface="Times New Roman" panose="02020603050405020304" charset="0"/>
                              </a:rPr>
                              <a:t>1</a:t>
                            </a: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54" name="组合 53"/>
                  <p:cNvGrpSpPr/>
                  <p:nvPr/>
                </p:nvGrpSpPr>
                <p:grpSpPr>
                  <a:xfrm>
                    <a:off x="9493" y="6503"/>
                    <a:ext cx="2196" cy="2653"/>
                    <a:chOff x="9493" y="6503"/>
                    <a:chExt cx="2196" cy="2653"/>
                  </a:xfrm>
                </p:grpSpPr>
                <p:sp>
                  <p:nvSpPr>
                    <p:cNvPr id="41" name="文本框 40"/>
                    <p:cNvSpPr txBox="1"/>
                    <p:nvPr/>
                  </p:nvSpPr>
                  <p:spPr>
                    <a:xfrm>
                      <a:off x="10954" y="7766"/>
                      <a:ext cx="709" cy="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anose="02020603050405020304" charset="0"/>
                        </a:rPr>
                        <a:t>0</a:t>
                      </a:r>
                    </a:p>
                  </p:txBody>
                </p:sp>
                <p:grpSp>
                  <p:nvGrpSpPr>
                    <p:cNvPr id="50" name="组合 49"/>
                    <p:cNvGrpSpPr/>
                    <p:nvPr/>
                  </p:nvGrpSpPr>
                  <p:grpSpPr>
                    <a:xfrm>
                      <a:off x="9493" y="6503"/>
                      <a:ext cx="2196" cy="2653"/>
                      <a:chOff x="9493" y="6503"/>
                      <a:chExt cx="2196" cy="2653"/>
                    </a:xfrm>
                  </p:grpSpPr>
                  <p:sp>
                    <p:nvSpPr>
                      <p:cNvPr id="35" name="文本框 34"/>
                      <p:cNvSpPr txBox="1"/>
                      <p:nvPr/>
                    </p:nvSpPr>
                    <p:spPr>
                      <a:xfrm>
                        <a:off x="9493" y="6503"/>
                        <a:ext cx="709" cy="8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2800" b="1">
                            <a:latin typeface="Times New Roman" panose="02020603050405020304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37" name="文本框 36"/>
                      <p:cNvSpPr txBox="1"/>
                      <p:nvPr/>
                    </p:nvSpPr>
                    <p:spPr>
                      <a:xfrm>
                        <a:off x="10980" y="6503"/>
                        <a:ext cx="709" cy="8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2800" b="1">
                            <a:latin typeface="Times New Roman" panose="02020603050405020304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44" name="文本框 43"/>
                      <p:cNvSpPr txBox="1"/>
                      <p:nvPr/>
                    </p:nvSpPr>
                    <p:spPr>
                      <a:xfrm>
                        <a:off x="9540" y="7733"/>
                        <a:ext cx="709" cy="8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2800" b="1">
                            <a:latin typeface="Times New Roman" panose="02020603050405020304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45" name="文本框 44"/>
                      <p:cNvSpPr txBox="1"/>
                      <p:nvPr/>
                    </p:nvSpPr>
                    <p:spPr>
                      <a:xfrm>
                        <a:off x="9520" y="8340"/>
                        <a:ext cx="709" cy="8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2800" b="1">
                            <a:latin typeface="Times New Roman" panose="02020603050405020304" charset="0"/>
                          </a:rPr>
                          <a:t>1</a:t>
                        </a:r>
                      </a:p>
                    </p:txBody>
                  </p:sp>
                </p:grpSp>
              </p:grpSp>
            </p:grpSp>
            <p:grpSp>
              <p:nvGrpSpPr>
                <p:cNvPr id="51" name="组合 50"/>
                <p:cNvGrpSpPr/>
                <p:nvPr/>
              </p:nvGrpSpPr>
              <p:grpSpPr>
                <a:xfrm>
                  <a:off x="11980" y="6503"/>
                  <a:ext cx="763" cy="2653"/>
                  <a:chOff x="11980" y="6503"/>
                  <a:chExt cx="763" cy="2653"/>
                </a:xfrm>
              </p:grpSpPr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12001" y="6503"/>
                    <a:ext cx="709" cy="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b="1">
                        <a:latin typeface="Times New Roman" panose="02020603050405020304" charset="0"/>
                      </a:rPr>
                      <a:t>0</a:t>
                    </a:r>
                  </a:p>
                </p:txBody>
              </p:sp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11999" y="7124"/>
                    <a:ext cx="744" cy="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b="1">
                        <a:latin typeface="Times New Roman" panose="02020603050405020304" charset="0"/>
                      </a:rPr>
                      <a:t>0</a:t>
                    </a: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1981" y="7733"/>
                    <a:ext cx="709" cy="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b="1">
                        <a:latin typeface="Times New Roman" panose="02020603050405020304" charset="0"/>
                      </a:rPr>
                      <a:t>0</a:t>
                    </a:r>
                  </a:p>
                </p:txBody>
              </p:sp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11980" y="8340"/>
                    <a:ext cx="709" cy="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b="1">
                        <a:latin typeface="Times New Roman" panose="02020603050405020304" charset="0"/>
                      </a:rPr>
                      <a:t>1</a:t>
                    </a:r>
                  </a:p>
                </p:txBody>
              </p:sp>
            </p:grpSp>
          </p:grpSp>
        </p:grpSp>
      </p:grpSp>
      <p:sp>
        <p:nvSpPr>
          <p:cNvPr id="72" name="文本框 56"/>
          <p:cNvSpPr txBox="1"/>
          <p:nvPr/>
        </p:nvSpPr>
        <p:spPr>
          <a:xfrm>
            <a:off x="6341745" y="5888990"/>
            <a:ext cx="141287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charset="0"/>
              </a:rPr>
              <a:t>真值表</a:t>
            </a:r>
            <a:endParaRPr lang="zh-CN" altLang="zh-CN" sz="24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58445"/>
            <a:ext cx="8540750" cy="1143000"/>
          </a:xfrm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20.2.1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基本逻辑运算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609600" y="1304925"/>
            <a:ext cx="4000500" cy="4498975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altLang="zh-CN" sz="28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2</a:t>
            </a:r>
            <a:r>
              <a:rPr lang="zh-CN" altLang="en-US" sz="28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、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或逻辑运算</a:t>
            </a:r>
          </a:p>
          <a:p>
            <a:pPr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或逻辑的定义：当决定事件</a:t>
            </a:r>
          </a:p>
          <a:p>
            <a:pPr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altLang="zh-CN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发生的各种条件（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B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，</a:t>
            </a:r>
          </a:p>
          <a:p>
            <a:pPr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altLang="zh-CN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C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…)</a:t>
            </a:r>
            <a:r>
              <a:rPr lang="zh-CN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中，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只要有一个或多</a:t>
            </a:r>
          </a:p>
          <a:p>
            <a:pPr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个条件具备，事件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就发生。</a:t>
            </a:r>
          </a:p>
          <a:p>
            <a:pPr eaLnBrk="1" hangingPunct="1">
              <a:spcBef>
                <a:spcPct val="20000"/>
              </a:spcBef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  <a:cs typeface="华文新魏" panose="02010800040101010101" charset="-122"/>
              </a:rPr>
              <a:t>表达式为：</a:t>
            </a: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C33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Ｙ＝Ａ＋Ｂ＋Ｃ＋</a:t>
            </a:r>
            <a:r>
              <a:rPr lang="en-US" altLang="zh-CN" sz="2800" b="1" dirty="0">
                <a:solidFill>
                  <a:srgbClr val="CC33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…</a:t>
            </a:r>
          </a:p>
          <a:p>
            <a:pPr eaLnBrk="1" hangingPunct="1">
              <a:spcBef>
                <a:spcPct val="20000"/>
              </a:spcBef>
              <a:buFont typeface="Wingdings" panose="05000000000000000000" charset="0"/>
              <a:buNone/>
            </a:pPr>
            <a:endParaRPr lang="en-US" altLang="zh-CN" sz="28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5200650" y="847725"/>
            <a:ext cx="3211195" cy="2359025"/>
            <a:chOff x="8197" y="1483"/>
            <a:chExt cx="5057" cy="3715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12970" y="3019"/>
              <a:ext cx="0" cy="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2970" y="4036"/>
              <a:ext cx="0" cy="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/>
            <p:cNvGrpSpPr/>
            <p:nvPr/>
          </p:nvGrpSpPr>
          <p:grpSpPr>
            <a:xfrm>
              <a:off x="8197" y="1483"/>
              <a:ext cx="5057" cy="3715"/>
              <a:chOff x="8197" y="1483"/>
              <a:chExt cx="5057" cy="3715"/>
            </a:xfrm>
          </p:grpSpPr>
          <p:cxnSp>
            <p:nvCxnSpPr>
              <p:cNvPr id="29" name="直接连接符 28"/>
              <p:cNvCxnSpPr/>
              <p:nvPr/>
            </p:nvCxnSpPr>
            <p:spPr>
              <a:xfrm flipV="1">
                <a:off x="10311" y="1902"/>
                <a:ext cx="507" cy="4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合 29"/>
              <p:cNvGrpSpPr/>
              <p:nvPr/>
            </p:nvGrpSpPr>
            <p:grpSpPr>
              <a:xfrm>
                <a:off x="8197" y="1483"/>
                <a:ext cx="5057" cy="3715"/>
                <a:chOff x="8197" y="1483"/>
                <a:chExt cx="5057" cy="3715"/>
              </a:xfrm>
            </p:grpSpPr>
            <p:cxnSp>
              <p:nvCxnSpPr>
                <p:cNvPr id="31" name="直接连接符 30"/>
                <p:cNvCxnSpPr/>
                <p:nvPr/>
              </p:nvCxnSpPr>
              <p:spPr>
                <a:xfrm flipV="1">
                  <a:off x="10352" y="3005"/>
                  <a:ext cx="507" cy="4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组合 31"/>
                <p:cNvGrpSpPr/>
                <p:nvPr/>
              </p:nvGrpSpPr>
              <p:grpSpPr>
                <a:xfrm>
                  <a:off x="8197" y="1483"/>
                  <a:ext cx="5057" cy="3715"/>
                  <a:chOff x="8157" y="1523"/>
                  <a:chExt cx="5057" cy="3715"/>
                </a:xfrm>
              </p:grpSpPr>
              <p:sp>
                <p:nvSpPr>
                  <p:cNvPr id="33" name="椭圆 32"/>
                  <p:cNvSpPr/>
                  <p:nvPr/>
                </p:nvSpPr>
                <p:spPr>
                  <a:xfrm>
                    <a:off x="10231" y="3464"/>
                    <a:ext cx="119" cy="11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8495" y="1523"/>
                    <a:ext cx="4475" cy="3017"/>
                    <a:chOff x="8495" y="1523"/>
                    <a:chExt cx="4475" cy="3017"/>
                  </a:xfrm>
                </p:grpSpPr>
                <p:sp>
                  <p:nvSpPr>
                    <p:cNvPr id="35" name="椭圆 34"/>
                    <p:cNvSpPr/>
                    <p:nvPr/>
                  </p:nvSpPr>
                  <p:spPr>
                    <a:xfrm>
                      <a:off x="11128" y="3484"/>
                      <a:ext cx="119" cy="1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6" name="组合 35"/>
                    <p:cNvGrpSpPr/>
                    <p:nvPr/>
                  </p:nvGrpSpPr>
                  <p:grpSpPr>
                    <a:xfrm>
                      <a:off x="8495" y="1523"/>
                      <a:ext cx="4475" cy="3017"/>
                      <a:chOff x="8495" y="1523"/>
                      <a:chExt cx="4475" cy="3017"/>
                    </a:xfrm>
                  </p:grpSpPr>
                  <p:sp>
                    <p:nvSpPr>
                      <p:cNvPr id="37" name="椭圆 36"/>
                      <p:cNvSpPr/>
                      <p:nvPr/>
                    </p:nvSpPr>
                    <p:spPr>
                      <a:xfrm>
                        <a:off x="11096" y="2320"/>
                        <a:ext cx="119" cy="1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38" name="组合 37"/>
                      <p:cNvGrpSpPr/>
                      <p:nvPr/>
                    </p:nvGrpSpPr>
                    <p:grpSpPr>
                      <a:xfrm>
                        <a:off x="8495" y="1523"/>
                        <a:ext cx="4475" cy="3017"/>
                        <a:chOff x="8495" y="1523"/>
                        <a:chExt cx="4475" cy="3017"/>
                      </a:xfrm>
                    </p:grpSpPr>
                    <p:cxnSp>
                      <p:nvCxnSpPr>
                        <p:cNvPr id="40" name="直接连接符 39"/>
                        <p:cNvCxnSpPr/>
                        <p:nvPr/>
                      </p:nvCxnSpPr>
                      <p:spPr>
                        <a:xfrm>
                          <a:off x="8495" y="4518"/>
                          <a:ext cx="4475" cy="22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1" name="椭圆 40"/>
                        <p:cNvSpPr/>
                        <p:nvPr/>
                      </p:nvSpPr>
                      <p:spPr>
                        <a:xfrm>
                          <a:off x="10193" y="2340"/>
                          <a:ext cx="119" cy="119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2" name="文本框 41"/>
                        <p:cNvSpPr txBox="1"/>
                        <p:nvPr/>
                      </p:nvSpPr>
                      <p:spPr>
                        <a:xfrm>
                          <a:off x="10778" y="1523"/>
                          <a:ext cx="585" cy="7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2400" b="1" i="1">
                              <a:latin typeface="Times New Roman" panose="02020603050405020304" charset="0"/>
                            </a:rPr>
                            <a:t>A</a:t>
                          </a:r>
                        </a:p>
                      </p:txBody>
                    </p:sp>
                  </p:grpSp>
                </p:grpSp>
              </p:grpSp>
              <p:grpSp>
                <p:nvGrpSpPr>
                  <p:cNvPr id="43" name="组合 42"/>
                  <p:cNvGrpSpPr/>
                  <p:nvPr/>
                </p:nvGrpSpPr>
                <p:grpSpPr>
                  <a:xfrm>
                    <a:off x="8157" y="2345"/>
                    <a:ext cx="5057" cy="2893"/>
                    <a:chOff x="8157" y="2345"/>
                    <a:chExt cx="5057" cy="2893"/>
                  </a:xfrm>
                </p:grpSpPr>
                <p:grpSp>
                  <p:nvGrpSpPr>
                    <p:cNvPr id="44" name="组合 43"/>
                    <p:cNvGrpSpPr/>
                    <p:nvPr/>
                  </p:nvGrpSpPr>
                  <p:grpSpPr>
                    <a:xfrm>
                      <a:off x="10475" y="2345"/>
                      <a:ext cx="2739" cy="1671"/>
                      <a:chOff x="10475" y="2345"/>
                      <a:chExt cx="2739" cy="1671"/>
                    </a:xfrm>
                  </p:grpSpPr>
                  <p:cxnSp>
                    <p:nvCxnSpPr>
                      <p:cNvPr id="45" name="直接连接符 44"/>
                      <p:cNvCxnSpPr/>
                      <p:nvPr/>
                    </p:nvCxnSpPr>
                    <p:spPr>
                      <a:xfrm>
                        <a:off x="12090" y="3026"/>
                        <a:ext cx="88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6" name="流程图: 汇总连接 45"/>
                      <p:cNvSpPr/>
                      <p:nvPr/>
                    </p:nvSpPr>
                    <p:spPr>
                      <a:xfrm>
                        <a:off x="12721" y="3523"/>
                        <a:ext cx="493" cy="493"/>
                      </a:xfrm>
                      <a:prstGeom prst="flowChartSummingJunction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10475" y="2345"/>
                        <a:ext cx="772" cy="7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2400" b="1" i="1">
                            <a:latin typeface="Times New Roman" panose="02020603050405020304" charset="0"/>
                          </a:rPr>
                          <a:t>B</a:t>
                        </a:r>
                      </a:p>
                    </p:txBody>
                  </p:sp>
                </p:grpSp>
                <p:grpSp>
                  <p:nvGrpSpPr>
                    <p:cNvPr id="48" name="组合 47"/>
                    <p:cNvGrpSpPr/>
                    <p:nvPr/>
                  </p:nvGrpSpPr>
                  <p:grpSpPr>
                    <a:xfrm>
                      <a:off x="8157" y="3026"/>
                      <a:ext cx="3780" cy="2212"/>
                      <a:chOff x="8157" y="3026"/>
                      <a:chExt cx="3780" cy="2212"/>
                    </a:xfrm>
                  </p:grpSpPr>
                  <p:cxnSp>
                    <p:nvCxnSpPr>
                      <p:cNvPr id="49" name="直接连接符 48"/>
                      <p:cNvCxnSpPr/>
                      <p:nvPr/>
                    </p:nvCxnSpPr>
                    <p:spPr>
                      <a:xfrm flipV="1">
                        <a:off x="8157" y="3676"/>
                        <a:ext cx="691" cy="8"/>
                      </a:xfrm>
                      <a:prstGeom prst="line">
                        <a:avLst/>
                      </a:prstGeom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0" name="组合 49"/>
                      <p:cNvGrpSpPr/>
                      <p:nvPr/>
                    </p:nvGrpSpPr>
                    <p:grpSpPr>
                      <a:xfrm>
                        <a:off x="8297" y="3026"/>
                        <a:ext cx="3640" cy="2212"/>
                        <a:chOff x="8297" y="3026"/>
                        <a:chExt cx="3640" cy="2212"/>
                      </a:xfrm>
                    </p:grpSpPr>
                    <p:cxnSp>
                      <p:nvCxnSpPr>
                        <p:cNvPr id="51" name="直接连接符 50"/>
                        <p:cNvCxnSpPr/>
                        <p:nvPr/>
                      </p:nvCxnSpPr>
                      <p:spPr>
                        <a:xfrm>
                          <a:off x="8495" y="3026"/>
                          <a:ext cx="0" cy="65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直接连接符 51"/>
                        <p:cNvCxnSpPr/>
                        <p:nvPr/>
                      </p:nvCxnSpPr>
                      <p:spPr>
                        <a:xfrm>
                          <a:off x="8495" y="4036"/>
                          <a:ext cx="0" cy="504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直接连接符 52"/>
                        <p:cNvCxnSpPr/>
                        <p:nvPr/>
                      </p:nvCxnSpPr>
                      <p:spPr>
                        <a:xfrm>
                          <a:off x="8297" y="4016"/>
                          <a:ext cx="45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4" name="文本框 53"/>
                        <p:cNvSpPr txBox="1"/>
                        <p:nvPr/>
                      </p:nvSpPr>
                      <p:spPr>
                        <a:xfrm>
                          <a:off x="8848" y="3420"/>
                          <a:ext cx="772" cy="7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2400" b="1" i="1">
                              <a:latin typeface="Times New Roman" panose="02020603050405020304" charset="0"/>
                            </a:rPr>
                            <a:t>E</a:t>
                          </a:r>
                        </a:p>
                      </p:txBody>
                    </p:sp>
                    <p:grpSp>
                      <p:nvGrpSpPr>
                        <p:cNvPr id="55" name="组合 54"/>
                        <p:cNvGrpSpPr/>
                        <p:nvPr/>
                      </p:nvGrpSpPr>
                      <p:grpSpPr>
                        <a:xfrm>
                          <a:off x="8495" y="3026"/>
                          <a:ext cx="3443" cy="2212"/>
                          <a:chOff x="8495" y="3026"/>
                          <a:chExt cx="3443" cy="2212"/>
                        </a:xfrm>
                      </p:grpSpPr>
                      <p:cxnSp>
                        <p:nvCxnSpPr>
                          <p:cNvPr id="56" name="直接连接符 55"/>
                          <p:cNvCxnSpPr/>
                          <p:nvPr/>
                        </p:nvCxnSpPr>
                        <p:spPr>
                          <a:xfrm>
                            <a:off x="8495" y="3026"/>
                            <a:ext cx="880" cy="0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57" name="文本框 56"/>
                          <p:cNvSpPr txBox="1"/>
                          <p:nvPr/>
                        </p:nvSpPr>
                        <p:spPr>
                          <a:xfrm>
                            <a:off x="9714" y="4518"/>
                            <a:ext cx="2225" cy="7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zh-CN" altLang="zh-CN" sz="2400" b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Times New Roman" panose="02020603050405020304" charset="0"/>
                              </a:rPr>
                              <a:t>电路图</a:t>
                            </a:r>
                          </a:p>
                        </p:txBody>
                      </p:sp>
                    </p:grpSp>
                  </p:grpSp>
                </p:grpSp>
              </p:grpSp>
            </p:grpSp>
          </p:grpSp>
        </p:grpSp>
      </p:grpSp>
      <p:grpSp>
        <p:nvGrpSpPr>
          <p:cNvPr id="59" name="组合 58"/>
          <p:cNvGrpSpPr/>
          <p:nvPr/>
        </p:nvGrpSpPr>
        <p:grpSpPr>
          <a:xfrm>
            <a:off x="5711698" y="3732530"/>
            <a:ext cx="2184400" cy="2054860"/>
            <a:chOff x="9375" y="5919"/>
            <a:chExt cx="3440" cy="3236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11583" y="5968"/>
              <a:ext cx="0" cy="30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组合 57"/>
            <p:cNvGrpSpPr/>
            <p:nvPr/>
          </p:nvGrpSpPr>
          <p:grpSpPr>
            <a:xfrm>
              <a:off x="9375" y="5919"/>
              <a:ext cx="3440" cy="3237"/>
              <a:chOff x="9375" y="5919"/>
              <a:chExt cx="3440" cy="3237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9395" y="8340"/>
                <a:ext cx="3420" cy="816"/>
                <a:chOff x="9395" y="8340"/>
                <a:chExt cx="3420" cy="816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>
                  <a:off x="9395" y="9030"/>
                  <a:ext cx="342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9"/>
                <p:cNvSpPr txBox="1"/>
                <p:nvPr/>
              </p:nvSpPr>
              <p:spPr>
                <a:xfrm>
                  <a:off x="10954" y="8340"/>
                  <a:ext cx="709" cy="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b="1">
                      <a:latin typeface="Times New Roman" panose="02020603050405020304" charset="0"/>
                    </a:rPr>
                    <a:t>1</a:t>
                  </a: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9375" y="5919"/>
                <a:ext cx="3430" cy="3237"/>
                <a:chOff x="9375" y="5919"/>
                <a:chExt cx="3430" cy="3237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9375" y="5919"/>
                  <a:ext cx="3430" cy="3237"/>
                  <a:chOff x="9375" y="5919"/>
                  <a:chExt cx="3430" cy="3237"/>
                </a:xfrm>
              </p:grpSpPr>
              <p:grpSp>
                <p:nvGrpSpPr>
                  <p:cNvPr id="15" name="组合 14"/>
                  <p:cNvGrpSpPr/>
                  <p:nvPr/>
                </p:nvGrpSpPr>
                <p:grpSpPr>
                  <a:xfrm>
                    <a:off x="9375" y="5919"/>
                    <a:ext cx="3430" cy="2021"/>
                    <a:chOff x="9375" y="5919"/>
                    <a:chExt cx="3430" cy="2021"/>
                  </a:xfrm>
                </p:grpSpPr>
                <p:sp>
                  <p:nvSpPr>
                    <p:cNvPr id="16" name="文本框 15"/>
                    <p:cNvSpPr txBox="1"/>
                    <p:nvPr/>
                  </p:nvSpPr>
                  <p:spPr>
                    <a:xfrm>
                      <a:off x="9486" y="7124"/>
                      <a:ext cx="709" cy="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anose="02020603050405020304" charset="0"/>
                        </a:rPr>
                        <a:t>0</a:t>
                      </a:r>
                    </a:p>
                  </p:txBody>
                </p:sp>
                <p:grpSp>
                  <p:nvGrpSpPr>
                    <p:cNvPr id="17" name="组合 16"/>
                    <p:cNvGrpSpPr/>
                    <p:nvPr/>
                  </p:nvGrpSpPr>
                  <p:grpSpPr>
                    <a:xfrm>
                      <a:off x="9375" y="5919"/>
                      <a:ext cx="3431" cy="2020"/>
                      <a:chOff x="9375" y="5928"/>
                      <a:chExt cx="3431" cy="2020"/>
                    </a:xfrm>
                  </p:grpSpPr>
                  <p:cxnSp>
                    <p:nvCxnSpPr>
                      <p:cNvPr id="18" name="直接连接符 17"/>
                      <p:cNvCxnSpPr/>
                      <p:nvPr/>
                    </p:nvCxnSpPr>
                    <p:spPr>
                      <a:xfrm>
                        <a:off x="9386" y="5990"/>
                        <a:ext cx="3420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9" name="组合 18"/>
                      <p:cNvGrpSpPr/>
                      <p:nvPr/>
                    </p:nvGrpSpPr>
                    <p:grpSpPr>
                      <a:xfrm>
                        <a:off x="9375" y="5928"/>
                        <a:ext cx="3420" cy="2021"/>
                        <a:chOff x="9375" y="5928"/>
                        <a:chExt cx="3420" cy="2021"/>
                      </a:xfrm>
                    </p:grpSpPr>
                    <p:sp>
                      <p:nvSpPr>
                        <p:cNvPr id="20" name="文本框 19"/>
                        <p:cNvSpPr txBox="1"/>
                        <p:nvPr/>
                      </p:nvSpPr>
                      <p:spPr>
                        <a:xfrm>
                          <a:off x="10894" y="5928"/>
                          <a:ext cx="709" cy="7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2400" b="1" i="1">
                              <a:latin typeface="Times New Roman" panose="02020603050405020304" charset="0"/>
                            </a:rPr>
                            <a:t>B</a:t>
                          </a:r>
                        </a:p>
                      </p:txBody>
                    </p:sp>
                    <p:sp>
                      <p:nvSpPr>
                        <p:cNvPr id="21" name="文本框 20"/>
                        <p:cNvSpPr txBox="1"/>
                        <p:nvPr/>
                      </p:nvSpPr>
                      <p:spPr>
                        <a:xfrm>
                          <a:off x="11979" y="5929"/>
                          <a:ext cx="709" cy="7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2400" b="1" i="1">
                              <a:latin typeface="Times New Roman" panose="02020603050405020304" charset="0"/>
                            </a:rPr>
                            <a:t>Y</a:t>
                          </a:r>
                        </a:p>
                      </p:txBody>
                    </p:sp>
                    <p:grpSp>
                      <p:nvGrpSpPr>
                        <p:cNvPr id="22" name="组合 21"/>
                        <p:cNvGrpSpPr/>
                        <p:nvPr/>
                      </p:nvGrpSpPr>
                      <p:grpSpPr>
                        <a:xfrm>
                          <a:off x="9375" y="5943"/>
                          <a:ext cx="3420" cy="2006"/>
                          <a:chOff x="9375" y="5943"/>
                          <a:chExt cx="3420" cy="2006"/>
                        </a:xfrm>
                      </p:grpSpPr>
                      <p:cxnSp>
                        <p:nvCxnSpPr>
                          <p:cNvPr id="23" name="直接连接符 22"/>
                          <p:cNvCxnSpPr/>
                          <p:nvPr/>
                        </p:nvCxnSpPr>
                        <p:spPr>
                          <a:xfrm>
                            <a:off x="9375" y="6583"/>
                            <a:ext cx="3420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4" name="文本框 23"/>
                          <p:cNvSpPr txBox="1"/>
                          <p:nvPr/>
                        </p:nvSpPr>
                        <p:spPr>
                          <a:xfrm>
                            <a:off x="9574" y="5943"/>
                            <a:ext cx="709" cy="7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2400" b="1" i="1">
                                <a:latin typeface="Times New Roman" panose="02020603050405020304" charset="0"/>
                              </a:rPr>
                              <a:t>A</a:t>
                            </a:r>
                          </a:p>
                        </p:txBody>
                      </p:sp>
                      <p:sp>
                        <p:nvSpPr>
                          <p:cNvPr id="25" name="文本框 24"/>
                          <p:cNvSpPr txBox="1"/>
                          <p:nvPr/>
                        </p:nvSpPr>
                        <p:spPr>
                          <a:xfrm>
                            <a:off x="10968" y="7133"/>
                            <a:ext cx="709" cy="81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2800" b="1">
                                <a:latin typeface="Times New Roman" panose="02020603050405020304" charset="0"/>
                              </a:rPr>
                              <a:t>1</a:t>
                            </a: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26" name="组合 25"/>
                  <p:cNvGrpSpPr/>
                  <p:nvPr/>
                </p:nvGrpSpPr>
                <p:grpSpPr>
                  <a:xfrm>
                    <a:off x="9493" y="6503"/>
                    <a:ext cx="2196" cy="2653"/>
                    <a:chOff x="9493" y="6503"/>
                    <a:chExt cx="2196" cy="2653"/>
                  </a:xfrm>
                </p:grpSpPr>
                <p:sp>
                  <p:nvSpPr>
                    <p:cNvPr id="27" name="文本框 26"/>
                    <p:cNvSpPr txBox="1"/>
                    <p:nvPr/>
                  </p:nvSpPr>
                  <p:spPr>
                    <a:xfrm>
                      <a:off x="10954" y="7766"/>
                      <a:ext cx="709" cy="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800" b="1">
                          <a:latin typeface="Times New Roman" panose="02020603050405020304" charset="0"/>
                        </a:rPr>
                        <a:t>0</a:t>
                      </a:r>
                    </a:p>
                  </p:txBody>
                </p:sp>
                <p:grpSp>
                  <p:nvGrpSpPr>
                    <p:cNvPr id="60" name="组合 59"/>
                    <p:cNvGrpSpPr/>
                    <p:nvPr/>
                  </p:nvGrpSpPr>
                  <p:grpSpPr>
                    <a:xfrm>
                      <a:off x="9493" y="6503"/>
                      <a:ext cx="2196" cy="2653"/>
                      <a:chOff x="9493" y="6503"/>
                      <a:chExt cx="2196" cy="2653"/>
                    </a:xfrm>
                  </p:grpSpPr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9493" y="6503"/>
                        <a:ext cx="709" cy="8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2800" b="1">
                            <a:latin typeface="Times New Roman" panose="02020603050405020304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10980" y="6503"/>
                        <a:ext cx="709" cy="8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2800" b="1">
                            <a:latin typeface="Times New Roman" panose="02020603050405020304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9540" y="7733"/>
                        <a:ext cx="709" cy="8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2800" b="1">
                            <a:latin typeface="Times New Roman" panose="02020603050405020304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9520" y="8340"/>
                        <a:ext cx="709" cy="8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2800" b="1">
                            <a:latin typeface="Times New Roman" panose="02020603050405020304" charset="0"/>
                          </a:rPr>
                          <a:t>1</a:t>
                        </a:r>
                      </a:p>
                    </p:txBody>
                  </p:sp>
                </p:grpSp>
              </p:grpSp>
            </p:grpSp>
            <p:grpSp>
              <p:nvGrpSpPr>
                <p:cNvPr id="65" name="组合 64"/>
                <p:cNvGrpSpPr/>
                <p:nvPr/>
              </p:nvGrpSpPr>
              <p:grpSpPr>
                <a:xfrm>
                  <a:off x="11980" y="6503"/>
                  <a:ext cx="763" cy="2653"/>
                  <a:chOff x="11980" y="6503"/>
                  <a:chExt cx="763" cy="2653"/>
                </a:xfrm>
              </p:grpSpPr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12001" y="6503"/>
                    <a:ext cx="709" cy="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b="1">
                        <a:latin typeface="Times New Roman" panose="02020603050405020304" charset="0"/>
                      </a:rPr>
                      <a:t>0</a:t>
                    </a:r>
                  </a:p>
                </p:txBody>
              </p:sp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11999" y="7124"/>
                    <a:ext cx="744" cy="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b="1">
                        <a:latin typeface="Times New Roman" panose="02020603050405020304" charset="0"/>
                      </a:rPr>
                      <a:t>1</a:t>
                    </a:r>
                  </a:p>
                </p:txBody>
              </p:sp>
              <p:sp>
                <p:nvSpPr>
                  <p:cNvPr id="68" name="文本框 67"/>
                  <p:cNvSpPr txBox="1"/>
                  <p:nvPr/>
                </p:nvSpPr>
                <p:spPr>
                  <a:xfrm>
                    <a:off x="11981" y="7733"/>
                    <a:ext cx="709" cy="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b="1">
                        <a:latin typeface="Times New Roman" panose="02020603050405020304" charset="0"/>
                      </a:rPr>
                      <a:t>1</a:t>
                    </a:r>
                  </a:p>
                </p:txBody>
              </p:sp>
              <p:sp>
                <p:nvSpPr>
                  <p:cNvPr id="69" name="文本框 68"/>
                  <p:cNvSpPr txBox="1"/>
                  <p:nvPr/>
                </p:nvSpPr>
                <p:spPr>
                  <a:xfrm>
                    <a:off x="11980" y="8340"/>
                    <a:ext cx="709" cy="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b="1">
                        <a:latin typeface="Times New Roman" panose="02020603050405020304" charset="0"/>
                      </a:rPr>
                      <a:t>1</a:t>
                    </a:r>
                  </a:p>
                </p:txBody>
              </p:sp>
            </p:grpSp>
          </p:grpSp>
        </p:grpSp>
      </p:grpSp>
      <p:cxnSp>
        <p:nvCxnSpPr>
          <p:cNvPr id="70" name="直接连接符 69"/>
          <p:cNvCxnSpPr/>
          <p:nvPr/>
        </p:nvCxnSpPr>
        <p:spPr>
          <a:xfrm>
            <a:off x="5974080" y="1401445"/>
            <a:ext cx="0" cy="412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7698105" y="1391920"/>
            <a:ext cx="0" cy="412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5935980" y="1764030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7660640" y="1764665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75" name="直接连接符 74"/>
          <p:cNvCxnSpPr/>
          <p:nvPr/>
        </p:nvCxnSpPr>
        <p:spPr>
          <a:xfrm>
            <a:off x="5974080" y="1709420"/>
            <a:ext cx="0" cy="412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7698105" y="1730375"/>
            <a:ext cx="0" cy="412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5972175" y="2117725"/>
            <a:ext cx="55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5950585" y="1391920"/>
            <a:ext cx="55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7139305" y="2130425"/>
            <a:ext cx="55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7138035" y="1391920"/>
            <a:ext cx="55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56"/>
          <p:cNvSpPr txBox="1"/>
          <p:nvPr/>
        </p:nvSpPr>
        <p:spPr>
          <a:xfrm>
            <a:off x="6183249" y="5779262"/>
            <a:ext cx="141287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charset="0"/>
              </a:rPr>
              <a:t>真值表</a:t>
            </a:r>
            <a:endParaRPr lang="zh-CN" altLang="zh-CN" sz="24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3" grpId="0" animBg="1"/>
      <p:bldP spid="74" grpId="0" animBg="1"/>
      <p:bldP spid="81" grpId="0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3485</Words>
  <Application>Microsoft Office PowerPoint</Application>
  <PresentationFormat>全屏显示(4:3)</PresentationFormat>
  <Paragraphs>1003</Paragraphs>
  <Slides>54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54</vt:i4>
      </vt:variant>
    </vt:vector>
  </HeadingPairs>
  <TitlesOfParts>
    <vt:vector size="60" baseType="lpstr">
      <vt:lpstr>Office 主题</vt:lpstr>
      <vt:lpstr>Equation.KSEE3</vt:lpstr>
      <vt:lpstr>公式</vt:lpstr>
      <vt:lpstr>Equation</vt:lpstr>
      <vt:lpstr>文档</vt:lpstr>
      <vt:lpstr>BMP 图象</vt:lpstr>
      <vt:lpstr>第20章 组合逻辑电路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20.2.1 基本逻辑运算</vt:lpstr>
      <vt:lpstr>20.2.1 基本逻辑运算</vt:lpstr>
      <vt:lpstr>20.2.1 基本逻辑运算</vt:lpstr>
      <vt:lpstr>20.2.2 复合逻辑运算</vt:lpstr>
      <vt:lpstr>20.2.2 复合逻辑运算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20.2.7  逻辑函数的化简</vt:lpstr>
      <vt:lpstr>20.2.7.1  公式化简法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20.5.4  三极管“非” 门电路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第20章 组合逻辑电路</dc:title>
  <dc:creator>mac perch</dc:creator>
  <cp:lastModifiedBy>Thinkpad</cp:lastModifiedBy>
  <cp:revision>110</cp:revision>
  <dcterms:created xsi:type="dcterms:W3CDTF">2017-02-07T05:02:00Z</dcterms:created>
  <dcterms:modified xsi:type="dcterms:W3CDTF">2021-04-22T02:09:56Z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