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4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8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9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64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81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86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48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27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89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33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30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0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F38C-66BC-2840-98A4-ADAD8A6735A9}" type="datetimeFigureOut">
              <a:rPr kumimoji="1" lang="zh-CN" altLang="en-US" smtClean="0"/>
              <a:t>2023/5/27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75E42-9E2B-5E4F-A38B-EF3B7DED1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0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9.xml"/><Relationship Id="rId4" Type="http://schemas.openxmlformats.org/officeDocument/2006/relationships/slide" Target="slide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15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8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5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18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5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18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5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sxlj4.exe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9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61.wmf"/><Relationship Id="rId7" Type="http://schemas.openxmlformats.org/officeDocument/2006/relationships/oleObject" Target="../embeddings/oleObject58.bin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61.wmf"/><Relationship Id="rId7" Type="http://schemas.openxmlformats.org/officeDocument/2006/relationships/oleObject" Target="../embeddings/oleObject63.bin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685800"/>
            <a:ext cx="85344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第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华文新魏" charset="0"/>
                <a:cs typeface="华文新魏" charset="0"/>
              </a:rPr>
              <a:t>21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章 时序逻辑电路</a:t>
            </a:r>
          </a:p>
        </p:txBody>
      </p:sp>
      <p:sp>
        <p:nvSpPr>
          <p:cNvPr id="3075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600200" y="1676400"/>
            <a:ext cx="3548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21.1 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双稳态触发器</a:t>
            </a:r>
          </a:p>
        </p:txBody>
      </p:sp>
      <p:sp>
        <p:nvSpPr>
          <p:cNvPr id="3076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00200" y="2270631"/>
            <a:ext cx="22413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21.2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</a:t>
            </a:r>
          </a:p>
        </p:txBody>
      </p:sp>
      <p:sp>
        <p:nvSpPr>
          <p:cNvPr id="307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00200" y="2925763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21.3 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计数器</a:t>
            </a:r>
          </a:p>
        </p:txBody>
      </p:sp>
      <p:sp>
        <p:nvSpPr>
          <p:cNvPr id="3078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00200" y="3535363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21.4  555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定时器及其应用</a:t>
            </a:r>
          </a:p>
        </p:txBody>
      </p:sp>
      <p:sp>
        <p:nvSpPr>
          <p:cNvPr id="3079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600200" y="4144963"/>
            <a:ext cx="297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21.5  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应用举例 </a:t>
            </a:r>
          </a:p>
        </p:txBody>
      </p:sp>
    </p:spTree>
    <p:extLst>
      <p:ext uri="{BB962C8B-B14F-4D97-AF65-F5344CB8AC3E}">
        <p14:creationId xmlns:p14="http://schemas.microsoft.com/office/powerpoint/2010/main" val="39215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 descr="40%"/>
          <p:cNvSpPr txBox="1">
            <a:spLocks noChangeArrowheads="1"/>
          </p:cNvSpPr>
          <p:nvPr/>
        </p:nvSpPr>
        <p:spPr bwMode="auto">
          <a:xfrm>
            <a:off x="900113" y="1162050"/>
            <a:ext cx="2895600" cy="53816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设原态为“</a:t>
            </a:r>
            <a:r>
              <a:rPr lang="en-US" altLang="zh-CN" sz="2800" b="1">
                <a:solidFill>
                  <a:srgbClr val="FF3300"/>
                </a:solidFill>
              </a:rPr>
              <a:t>1”</a:t>
            </a:r>
            <a:r>
              <a:rPr lang="zh-CN" altLang="en-US" sz="2800" b="1">
                <a:solidFill>
                  <a:srgbClr val="FF3300"/>
                </a:solidFill>
              </a:rPr>
              <a:t>态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724400" y="4724400"/>
            <a:ext cx="3181350" cy="566738"/>
            <a:chOff x="3260" y="3187"/>
            <a:chExt cx="2004" cy="357"/>
          </a:xfrm>
        </p:grpSpPr>
        <p:sp>
          <p:nvSpPr>
            <p:cNvPr id="22584" name="Text Box 4"/>
            <p:cNvSpPr txBox="1">
              <a:spLocks noChangeArrowheads="1"/>
            </p:cNvSpPr>
            <p:nvPr/>
          </p:nvSpPr>
          <p:spPr bwMode="auto">
            <a:xfrm>
              <a:off x="3260" y="318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0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5036" y="321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95800" y="2181225"/>
            <a:ext cx="3105150" cy="519113"/>
            <a:chOff x="2928" y="1086"/>
            <a:chExt cx="1956" cy="327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928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4656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</p:grp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72390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257800" y="4191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400800" y="4191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2300" name="Text Box 12" descr="40%"/>
          <p:cNvSpPr txBox="1">
            <a:spLocks noChangeArrowheads="1"/>
          </p:cNvSpPr>
          <p:nvPr/>
        </p:nvSpPr>
        <p:spPr bwMode="auto">
          <a:xfrm>
            <a:off x="5105400" y="990600"/>
            <a:ext cx="2133600" cy="965200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触发器保持“</a:t>
            </a:r>
            <a:r>
              <a:rPr lang="en-US" altLang="zh-CN" sz="2800" b="1">
                <a:solidFill>
                  <a:srgbClr val="FF3300"/>
                </a:solidFill>
              </a:rPr>
              <a:t>1”</a:t>
            </a:r>
            <a:r>
              <a:rPr lang="zh-CN" altLang="en-US" sz="2800" b="1">
                <a:solidFill>
                  <a:srgbClr val="FF3300"/>
                </a:solidFill>
              </a:rPr>
              <a:t>态不变</a:t>
            </a:r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 flipV="1">
            <a:off x="5257800" y="5486400"/>
            <a:ext cx="1143000" cy="533400"/>
          </a:xfrm>
          <a:prstGeom prst="wedgeEllipseCallout">
            <a:avLst>
              <a:gd name="adj1" fmla="val -85977"/>
              <a:gd name="adj2" fmla="val 100593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置位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4958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0825" y="2181225"/>
            <a:ext cx="3960813" cy="3246438"/>
            <a:chOff x="62" y="1326"/>
            <a:chExt cx="2626" cy="2045"/>
          </a:xfrm>
        </p:grpSpPr>
        <p:sp>
          <p:nvSpPr>
            <p:cNvPr id="22579" name="AutoShape 16" descr="40%"/>
            <p:cNvSpPr>
              <a:spLocks noChangeArrowheads="1"/>
            </p:cNvSpPr>
            <p:nvPr/>
          </p:nvSpPr>
          <p:spPr bwMode="auto">
            <a:xfrm>
              <a:off x="62" y="1326"/>
              <a:ext cx="2626" cy="2045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chemeClr val="bg1"/>
              </a:bgClr>
            </a:patt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结论</a:t>
              </a:r>
              <a:r>
                <a:rPr lang="en-US" altLang="zh-CN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:  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不论触发器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原来为何种状态，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当 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=0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=1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时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，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将使触发器置“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1”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或称为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置位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。</a:t>
              </a:r>
            </a:p>
          </p:txBody>
        </p:sp>
        <p:sp>
          <p:nvSpPr>
            <p:cNvPr id="22580" name="Line 17"/>
            <p:cNvSpPr>
              <a:spLocks noChangeShapeType="1"/>
            </p:cNvSpPr>
            <p:nvPr/>
          </p:nvSpPr>
          <p:spPr bwMode="auto">
            <a:xfrm>
              <a:off x="699" y="2293"/>
              <a:ext cx="135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1" name="Line 18"/>
            <p:cNvSpPr>
              <a:spLocks noChangeShapeType="1"/>
            </p:cNvSpPr>
            <p:nvPr/>
          </p:nvSpPr>
          <p:spPr bwMode="auto">
            <a:xfrm>
              <a:off x="1457" y="2294"/>
              <a:ext cx="135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40" name="Group 19"/>
          <p:cNvGrpSpPr>
            <a:grpSpLocks/>
          </p:cNvGrpSpPr>
          <p:nvPr/>
        </p:nvGrpSpPr>
        <p:grpSpPr bwMode="auto">
          <a:xfrm>
            <a:off x="4419600" y="1981200"/>
            <a:ext cx="3581400" cy="3419476"/>
            <a:chOff x="2784" y="1392"/>
            <a:chExt cx="2256" cy="2154"/>
          </a:xfrm>
        </p:grpSpPr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2542" name="Group 21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2310" name="Rectangle 22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2578" name="Line 23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43" name="Line 24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25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26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27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Rectangle 28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22548" name="Rectangle 29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2549" name="Text Box 30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2550" name="Oval 31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32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Oval 33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Oval 34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35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Oval 36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37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38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39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40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41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42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43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Text Box 44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22564" name="Oval 45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Text Box 46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2566" name="Rectangle 47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2567" name="Rectangle 48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49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Rectangle 50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Oval 51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71" name="Group 52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2575" name="Line 53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2" name="Rectangle 54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2572" name="Group 55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2573" name="Line 56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5" name="Rectangle 57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8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7" grpId="0" autoUpdateAnimBg="0"/>
      <p:bldP spid="12298" grpId="0" autoUpdateAnimBg="0"/>
      <p:bldP spid="12299" grpId="0" autoUpdateAnimBg="0"/>
      <p:bldP spid="12300" grpId="0" animBg="1" autoUpdateAnimBg="0"/>
      <p:bldP spid="12301" grpId="0" animBg="1" autoUpdateAnimBg="0"/>
      <p:bldP spid="1230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95850" y="3856038"/>
            <a:ext cx="3105150" cy="519112"/>
            <a:chOff x="2880" y="2784"/>
            <a:chExt cx="1956" cy="327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2880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4608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sp>
        <p:nvSpPr>
          <p:cNvPr id="13317" name="Text Box 5" descr="40%"/>
          <p:cNvSpPr txBox="1">
            <a:spLocks noChangeArrowheads="1"/>
          </p:cNvSpPr>
          <p:nvPr/>
        </p:nvSpPr>
        <p:spPr bwMode="auto">
          <a:xfrm>
            <a:off x="1143000" y="1828800"/>
            <a:ext cx="2708275" cy="538163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设原态为“</a:t>
            </a:r>
            <a:r>
              <a:rPr lang="en-US" altLang="zh-CN" sz="2800" b="1">
                <a:solidFill>
                  <a:srgbClr val="FF3300"/>
                </a:solidFill>
              </a:rPr>
              <a:t>0”</a:t>
            </a:r>
            <a:r>
              <a:rPr lang="zh-CN" altLang="en-US" sz="2800" b="1">
                <a:solidFill>
                  <a:srgbClr val="FF3300"/>
                </a:solidFill>
              </a:rPr>
              <a:t>态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91050" y="1417638"/>
            <a:ext cx="3181350" cy="519112"/>
            <a:chOff x="2880" y="1038"/>
            <a:chExt cx="2004" cy="327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880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4656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591050" y="20748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496050" y="35226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7334250" y="2151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429250" y="35226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95400" y="2743200"/>
            <a:ext cx="2413000" cy="1997075"/>
            <a:chOff x="528" y="1680"/>
            <a:chExt cx="1520" cy="1258"/>
          </a:xfrm>
        </p:grpSpPr>
        <p:sp>
          <p:nvSpPr>
            <p:cNvPr id="23605" name="AutoShape 14"/>
            <p:cNvSpPr>
              <a:spLocks noChangeArrowheads="1"/>
            </p:cNvSpPr>
            <p:nvPr/>
          </p:nvSpPr>
          <p:spPr bwMode="auto">
            <a:xfrm>
              <a:off x="1104" y="1680"/>
              <a:ext cx="384" cy="739"/>
            </a:xfrm>
            <a:prstGeom prst="downArrow">
              <a:avLst>
                <a:gd name="adj1" fmla="val 50000"/>
                <a:gd name="adj2" fmla="val 48112"/>
              </a:avLst>
            </a:prstGeom>
            <a:gradFill rotWithShape="0">
              <a:gsLst>
                <a:gs pos="0">
                  <a:srgbClr val="0099FF"/>
                </a:gs>
                <a:gs pos="100000">
                  <a:srgbClr val="00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606" name="Text Box 15" descr="40%"/>
            <p:cNvSpPr txBox="1">
              <a:spLocks noChangeArrowheads="1"/>
            </p:cNvSpPr>
            <p:nvPr/>
          </p:nvSpPr>
          <p:spPr bwMode="auto">
            <a:xfrm>
              <a:off x="528" y="2611"/>
              <a:ext cx="1520" cy="327"/>
            </a:xfrm>
            <a:prstGeom prst="rect">
              <a:avLst/>
            </a:prstGeom>
            <a:pattFill prst="pct40">
              <a:fgClr>
                <a:srgbClr val="FFFF66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保持为“</a:t>
              </a:r>
              <a:r>
                <a:rPr lang="en-US" altLang="zh-CN" sz="2800" b="1">
                  <a:solidFill>
                    <a:srgbClr val="FF3300"/>
                  </a:solidFill>
                </a:rPr>
                <a:t>0”</a:t>
              </a:r>
              <a:r>
                <a:rPr lang="zh-CN" altLang="en-US" sz="2800" b="1">
                  <a:solidFill>
                    <a:srgbClr val="FF3300"/>
                  </a:solidFill>
                </a:rPr>
                <a:t>态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914400" y="762000"/>
            <a:ext cx="3124200" cy="579438"/>
            <a:chOff x="480" y="1056"/>
            <a:chExt cx="1968" cy="365"/>
          </a:xfrm>
        </p:grpSpPr>
        <p:sp>
          <p:nvSpPr>
            <p:cNvPr id="23602" name="Text Box 17"/>
            <p:cNvSpPr txBox="1">
              <a:spLocks noChangeArrowheads="1"/>
            </p:cNvSpPr>
            <p:nvPr/>
          </p:nvSpPr>
          <p:spPr bwMode="auto">
            <a:xfrm>
              <a:off x="480" y="1056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</a:rPr>
                <a:t>(3) 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S</a:t>
              </a:r>
              <a:r>
                <a:rPr lang="en-US" altLang="zh-CN" sz="3200" b="1" baseline="-25000">
                  <a:solidFill>
                    <a:schemeClr val="accent2"/>
                  </a:solidFill>
                </a:rPr>
                <a:t>D</a:t>
              </a:r>
              <a:r>
                <a:rPr lang="en-US" altLang="zh-CN" sz="3200" b="1">
                  <a:solidFill>
                    <a:schemeClr val="accent2"/>
                  </a:solidFill>
                </a:rPr>
                <a:t>=</a:t>
              </a:r>
              <a:r>
                <a:rPr lang="en-US" altLang="zh-CN" sz="2800" b="1">
                  <a:solidFill>
                    <a:schemeClr val="accent2"/>
                  </a:solidFill>
                </a:rPr>
                <a:t>1</a:t>
              </a:r>
              <a:r>
                <a:rPr lang="zh-CN" altLang="en-US" sz="3200" b="1">
                  <a:solidFill>
                    <a:schemeClr val="accent2"/>
                  </a:solidFill>
                </a:rPr>
                <a:t>，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R</a:t>
              </a:r>
              <a:r>
                <a:rPr lang="en-US" altLang="zh-CN" sz="3200" b="1" baseline="-25000">
                  <a:solidFill>
                    <a:schemeClr val="accent2"/>
                  </a:solidFill>
                </a:rPr>
                <a:t>D </a:t>
              </a:r>
              <a:r>
                <a:rPr lang="en-US" altLang="zh-CN" sz="3200" b="1">
                  <a:solidFill>
                    <a:schemeClr val="accent2"/>
                  </a:solidFill>
                </a:rPr>
                <a:t>= </a:t>
              </a:r>
              <a:r>
                <a:rPr lang="en-US" altLang="zh-CN" sz="28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603" name="Line 18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Line 19"/>
            <p:cNvSpPr>
              <a:spLocks noChangeShapeType="1"/>
            </p:cNvSpPr>
            <p:nvPr/>
          </p:nvSpPr>
          <p:spPr bwMode="auto">
            <a:xfrm>
              <a:off x="1680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63" name="Group 20"/>
          <p:cNvGrpSpPr>
            <a:grpSpLocks/>
          </p:cNvGrpSpPr>
          <p:nvPr/>
        </p:nvGrpSpPr>
        <p:grpSpPr bwMode="auto">
          <a:xfrm>
            <a:off x="4591050" y="1341438"/>
            <a:ext cx="3581400" cy="3419474"/>
            <a:chOff x="2784" y="1392"/>
            <a:chExt cx="2256" cy="2154"/>
          </a:xfrm>
        </p:grpSpPr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3565" name="Group 22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3335" name="Rectangle 23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3601" name="Line 24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6" name="Line 25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26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27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28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Rectangle 29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23571" name="Rectangle 30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3572" name="Text Box 31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3573" name="Oval 32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33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Oval 34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Oval 35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36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Oval 37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38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39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40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41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42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43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44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Text Box 45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23587" name="Oval 46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Text Box 47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3589" name="Rectangle 48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3590" name="Rectangle 49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50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Rectangle 51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Oval 52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94" name="Group 53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3598" name="Line 54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7" name="Rectangle 55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3595" name="Group 56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3596" name="Line 57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Rectangle 58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5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 autoUpdateAnimBg="0"/>
      <p:bldP spid="13321" grpId="0" autoUpdateAnimBg="0"/>
      <p:bldP spid="13322" grpId="0" autoUpdateAnimBg="0"/>
      <p:bldP spid="13323" grpId="0" autoUpdateAnimBg="0"/>
      <p:bldP spid="1332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 descr="40%"/>
          <p:cNvSpPr txBox="1">
            <a:spLocks noChangeArrowheads="1"/>
          </p:cNvSpPr>
          <p:nvPr/>
        </p:nvSpPr>
        <p:spPr bwMode="auto">
          <a:xfrm>
            <a:off x="935038" y="1300163"/>
            <a:ext cx="2819400" cy="538162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设原态为“</a:t>
            </a:r>
            <a:r>
              <a:rPr lang="en-US" altLang="zh-CN" sz="2800" b="1">
                <a:solidFill>
                  <a:srgbClr val="FF3300"/>
                </a:solidFill>
              </a:rPr>
              <a:t>1”</a:t>
            </a:r>
            <a:r>
              <a:rPr lang="zh-CN" altLang="en-US" sz="2800" b="1">
                <a:solidFill>
                  <a:srgbClr val="FF3300"/>
                </a:solidFill>
              </a:rPr>
              <a:t>态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4724400" y="4724400"/>
            <a:ext cx="3181350" cy="566738"/>
            <a:chOff x="3260" y="3187"/>
            <a:chExt cx="2004" cy="357"/>
          </a:xfrm>
        </p:grpSpPr>
        <p:sp>
          <p:nvSpPr>
            <p:cNvPr id="24631" name="Text Box 4"/>
            <p:cNvSpPr txBox="1">
              <a:spLocks noChangeArrowheads="1"/>
            </p:cNvSpPr>
            <p:nvPr/>
          </p:nvSpPr>
          <p:spPr bwMode="auto">
            <a:xfrm>
              <a:off x="3260" y="318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1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5036" y="321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95800" y="2181225"/>
            <a:ext cx="3105150" cy="519113"/>
            <a:chOff x="2928" y="1086"/>
            <a:chExt cx="1956" cy="327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928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4656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</p:grp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2390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257800" y="4191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400800" y="4191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4348" name="Text Box 12" descr="40%"/>
          <p:cNvSpPr txBox="1">
            <a:spLocks noChangeArrowheads="1"/>
          </p:cNvSpPr>
          <p:nvPr/>
        </p:nvSpPr>
        <p:spPr bwMode="auto">
          <a:xfrm>
            <a:off x="5105400" y="990600"/>
            <a:ext cx="2133600" cy="965200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触发器保持“</a:t>
            </a:r>
            <a:r>
              <a:rPr lang="en-US" altLang="zh-CN" sz="2800" b="1">
                <a:solidFill>
                  <a:srgbClr val="FF3300"/>
                </a:solidFill>
              </a:rPr>
              <a:t>1”</a:t>
            </a:r>
            <a:r>
              <a:rPr lang="zh-CN" altLang="en-US" sz="2800" b="1">
                <a:solidFill>
                  <a:srgbClr val="FF3300"/>
                </a:solidFill>
              </a:rPr>
              <a:t>态不变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4958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46050" y="2138363"/>
            <a:ext cx="4105275" cy="3105150"/>
            <a:chOff x="288" y="912"/>
            <a:chExt cx="2016" cy="2688"/>
          </a:xfrm>
        </p:grpSpPr>
        <p:sp>
          <p:nvSpPr>
            <p:cNvPr id="24626" name="AutoShape 15" descr="40%"/>
            <p:cNvSpPr>
              <a:spLocks noChangeArrowheads="1"/>
            </p:cNvSpPr>
            <p:nvPr/>
          </p:nvSpPr>
          <p:spPr bwMode="auto">
            <a:xfrm>
              <a:off x="288" y="912"/>
              <a:ext cx="2016" cy="2688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chemeClr val="bg1"/>
              </a:bgClr>
            </a:patt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当 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=1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=1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时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，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触发器保持原来的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状态，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即触发器具</a:t>
              </a:r>
              <a:endPara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有保持、记忆功能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。</a:t>
              </a:r>
            </a:p>
          </p:txBody>
        </p:sp>
        <p:sp>
          <p:nvSpPr>
            <p:cNvPr id="24627" name="Line 16"/>
            <p:cNvSpPr>
              <a:spLocks noChangeShapeType="1"/>
            </p:cNvSpPr>
            <p:nvPr/>
          </p:nvSpPr>
          <p:spPr bwMode="auto">
            <a:xfrm>
              <a:off x="1296" y="1535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28" name="Line 17"/>
            <p:cNvSpPr>
              <a:spLocks noChangeShapeType="1"/>
            </p:cNvSpPr>
            <p:nvPr/>
          </p:nvSpPr>
          <p:spPr bwMode="auto">
            <a:xfrm>
              <a:off x="763" y="1535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4587" name="Group 18"/>
          <p:cNvGrpSpPr>
            <a:grpSpLocks/>
          </p:cNvGrpSpPr>
          <p:nvPr/>
        </p:nvGrpSpPr>
        <p:grpSpPr bwMode="auto">
          <a:xfrm>
            <a:off x="4343400" y="1981200"/>
            <a:ext cx="3581400" cy="3419476"/>
            <a:chOff x="2784" y="1392"/>
            <a:chExt cx="2256" cy="2154"/>
          </a:xfrm>
        </p:grpSpPr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4589" name="Group 20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4357" name="Rectangle 21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4625" name="Line 22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4590" name="Line 23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1" name="Line 24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2" name="Line 25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3" name="Line 26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4" name="Rectangle 27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24595" name="Rectangle 28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4596" name="Text Box 29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&amp;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4597" name="Oval 30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8" name="Line 31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599" name="Oval 32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0" name="Oval 33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1" name="Line 34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2" name="Oval 35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3" name="Line 36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4" name="Line 37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5" name="Line 38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6" name="Line 39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7" name="Line 40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8" name="Line 41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09" name="Line 42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10" name="Text Box 43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4611" name="Oval 44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12" name="Text Box 45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&amp;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4613" name="Rectangle 46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4614" name="Rectangle 47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15" name="Line 48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16" name="Rectangle 49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4617" name="Oval 50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24618" name="Group 51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4622" name="Line 52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389" name="Rectangle 53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4619" name="Group 54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4620" name="Line 55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392" name="Rectangle 56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5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45" grpId="0" autoUpdateAnimBg="0"/>
      <p:bldP spid="14346" grpId="0" autoUpdateAnimBg="0"/>
      <p:bldP spid="14347" grpId="0" autoUpdateAnimBg="0"/>
      <p:bldP spid="14348" grpId="0" animBg="1" autoUpdateAnimBg="0"/>
      <p:bldP spid="143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91000" y="1952625"/>
            <a:ext cx="3028950" cy="519113"/>
            <a:chOff x="2928" y="1422"/>
            <a:chExt cx="1908" cy="327"/>
          </a:xfrm>
        </p:grpSpPr>
        <p:sp>
          <p:nvSpPr>
            <p:cNvPr id="25684" name="Rectangle 3"/>
            <p:cNvSpPr>
              <a:spLocks noChangeArrowheads="1"/>
            </p:cNvSpPr>
            <p:nvPr/>
          </p:nvSpPr>
          <p:spPr bwMode="auto">
            <a:xfrm>
              <a:off x="2928" y="14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5685" name="Rectangle 4"/>
            <p:cNvSpPr>
              <a:spLocks noChangeArrowheads="1"/>
            </p:cNvSpPr>
            <p:nvPr/>
          </p:nvSpPr>
          <p:spPr bwMode="auto">
            <a:xfrm>
              <a:off x="4608" y="14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572000" y="4619625"/>
            <a:ext cx="3429000" cy="519113"/>
            <a:chOff x="2880" y="2910"/>
            <a:chExt cx="2160" cy="327"/>
          </a:xfrm>
        </p:grpSpPr>
        <p:sp>
          <p:nvSpPr>
            <p:cNvPr id="25680" name="Rectangle 6"/>
            <p:cNvSpPr>
              <a:spLocks noChangeArrowheads="1"/>
            </p:cNvSpPr>
            <p:nvPr/>
          </p:nvSpPr>
          <p:spPr bwMode="auto">
            <a:xfrm>
              <a:off x="2880" y="291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5681" name="Rectangle 7"/>
            <p:cNvSpPr>
              <a:spLocks noChangeArrowheads="1"/>
            </p:cNvSpPr>
            <p:nvPr/>
          </p:nvSpPr>
          <p:spPr bwMode="auto">
            <a:xfrm>
              <a:off x="4656" y="291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5682" name="Line 8"/>
            <p:cNvSpPr>
              <a:spLocks noChangeShapeType="1"/>
            </p:cNvSpPr>
            <p:nvPr/>
          </p:nvSpPr>
          <p:spPr bwMode="auto">
            <a:xfrm>
              <a:off x="3072" y="3120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83" name="Line 9"/>
            <p:cNvSpPr>
              <a:spLocks noChangeShapeType="1"/>
            </p:cNvSpPr>
            <p:nvPr/>
          </p:nvSpPr>
          <p:spPr bwMode="auto">
            <a:xfrm>
              <a:off x="4848" y="3120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181600" y="4162425"/>
            <a:ext cx="3181350" cy="790575"/>
            <a:chOff x="3264" y="2622"/>
            <a:chExt cx="2004" cy="498"/>
          </a:xfrm>
        </p:grpSpPr>
        <p:grpSp>
          <p:nvGrpSpPr>
            <p:cNvPr id="25672" name="Group 11"/>
            <p:cNvGrpSpPr>
              <a:grpSpLocks/>
            </p:cNvGrpSpPr>
            <p:nvPr/>
          </p:nvGrpSpPr>
          <p:grpSpPr bwMode="auto">
            <a:xfrm>
              <a:off x="3264" y="2880"/>
              <a:ext cx="192" cy="240"/>
              <a:chOff x="3552" y="2880"/>
              <a:chExt cx="192" cy="240"/>
            </a:xfrm>
          </p:grpSpPr>
          <p:sp>
            <p:nvSpPr>
              <p:cNvPr id="25678" name="Line 12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679" name="Line 13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673" name="Group 14"/>
            <p:cNvGrpSpPr>
              <a:grpSpLocks/>
            </p:cNvGrpSpPr>
            <p:nvPr/>
          </p:nvGrpSpPr>
          <p:grpSpPr bwMode="auto">
            <a:xfrm>
              <a:off x="5040" y="2880"/>
              <a:ext cx="192" cy="240"/>
              <a:chOff x="3552" y="2880"/>
              <a:chExt cx="192" cy="240"/>
            </a:xfrm>
          </p:grpSpPr>
          <p:sp>
            <p:nvSpPr>
              <p:cNvPr id="25676" name="Line 15"/>
              <p:cNvSpPr>
                <a:spLocks noChangeShapeType="1"/>
              </p:cNvSpPr>
              <p:nvPr/>
            </p:nvSpPr>
            <p:spPr bwMode="auto">
              <a:xfrm flipV="1">
                <a:off x="3552" y="288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677" name="Line 16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5674" name="Rectangle 17"/>
            <p:cNvSpPr>
              <a:spLocks noChangeArrowheads="1"/>
            </p:cNvSpPr>
            <p:nvPr/>
          </p:nvSpPr>
          <p:spPr bwMode="auto">
            <a:xfrm>
              <a:off x="3264" y="26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5675" name="Rectangle 18"/>
            <p:cNvSpPr>
              <a:spLocks noChangeArrowheads="1"/>
            </p:cNvSpPr>
            <p:nvPr/>
          </p:nvSpPr>
          <p:spPr bwMode="auto">
            <a:xfrm>
              <a:off x="5040" y="26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191000" y="23336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886200" y="3810000"/>
            <a:ext cx="1428750" cy="519113"/>
            <a:chOff x="4080" y="2382"/>
            <a:chExt cx="900" cy="327"/>
          </a:xfrm>
        </p:grpSpPr>
        <p:sp>
          <p:nvSpPr>
            <p:cNvPr id="25670" name="Rectangle 21"/>
            <p:cNvSpPr>
              <a:spLocks noChangeArrowheads="1"/>
            </p:cNvSpPr>
            <p:nvPr/>
          </p:nvSpPr>
          <p:spPr bwMode="auto">
            <a:xfrm>
              <a:off x="4080" y="238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5671" name="Rectangle 22"/>
            <p:cNvSpPr>
              <a:spLocks noChangeArrowheads="1"/>
            </p:cNvSpPr>
            <p:nvPr/>
          </p:nvSpPr>
          <p:spPr bwMode="auto">
            <a:xfrm>
              <a:off x="4752" y="238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019800" y="3781425"/>
            <a:ext cx="1428750" cy="519113"/>
            <a:chOff x="4080" y="2382"/>
            <a:chExt cx="900" cy="327"/>
          </a:xfrm>
        </p:grpSpPr>
        <p:sp>
          <p:nvSpPr>
            <p:cNvPr id="25668" name="Rectangle 24"/>
            <p:cNvSpPr>
              <a:spLocks noChangeArrowheads="1"/>
            </p:cNvSpPr>
            <p:nvPr/>
          </p:nvSpPr>
          <p:spPr bwMode="auto">
            <a:xfrm>
              <a:off x="4080" y="238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5669" name="Rectangle 25"/>
            <p:cNvSpPr>
              <a:spLocks noChangeArrowheads="1"/>
            </p:cNvSpPr>
            <p:nvPr/>
          </p:nvSpPr>
          <p:spPr bwMode="auto">
            <a:xfrm>
              <a:off x="4752" y="238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6858000" y="23336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387" name="Rectangle 27" descr="40%"/>
          <p:cNvSpPr>
            <a:spLocks noChangeArrowheads="1"/>
          </p:cNvSpPr>
          <p:nvPr/>
        </p:nvSpPr>
        <p:spPr bwMode="auto">
          <a:xfrm>
            <a:off x="3644900" y="5373688"/>
            <a:ext cx="5319713" cy="522287"/>
          </a:xfrm>
          <a:prstGeom prst="rect">
            <a:avLst/>
          </a:prstGeom>
          <a:pattFill prst="pct40">
            <a:fgClr>
              <a:srgbClr val="00CCFF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若</a:t>
            </a:r>
            <a:r>
              <a:rPr lang="en-US" altLang="zh-CN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先翻转，则触发器为“</a:t>
            </a:r>
            <a:r>
              <a:rPr lang="en-US" altLang="zh-CN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态</a:t>
            </a:r>
          </a:p>
        </p:txBody>
      </p:sp>
      <p:sp>
        <p:nvSpPr>
          <p:cNvPr id="15388" name="Rectangle 28" descr="40%"/>
          <p:cNvSpPr>
            <a:spLocks noChangeArrowheads="1"/>
          </p:cNvSpPr>
          <p:nvPr/>
        </p:nvSpPr>
        <p:spPr bwMode="auto">
          <a:xfrm>
            <a:off x="5410200" y="1066800"/>
            <a:ext cx="1093788" cy="53816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“1”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态</a:t>
            </a:r>
          </a:p>
        </p:txBody>
      </p:sp>
      <p:grpSp>
        <p:nvGrpSpPr>
          <p:cNvPr id="25611" name="Group 29"/>
          <p:cNvGrpSpPr>
            <a:grpSpLocks/>
          </p:cNvGrpSpPr>
          <p:nvPr/>
        </p:nvGrpSpPr>
        <p:grpSpPr bwMode="auto">
          <a:xfrm>
            <a:off x="914400" y="457200"/>
            <a:ext cx="3124200" cy="579438"/>
            <a:chOff x="480" y="1056"/>
            <a:chExt cx="1968" cy="365"/>
          </a:xfrm>
        </p:grpSpPr>
        <p:sp>
          <p:nvSpPr>
            <p:cNvPr id="25665" name="Text Box 30"/>
            <p:cNvSpPr txBox="1">
              <a:spLocks noChangeArrowheads="1"/>
            </p:cNvSpPr>
            <p:nvPr/>
          </p:nvSpPr>
          <p:spPr bwMode="auto">
            <a:xfrm>
              <a:off x="480" y="1056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(4) </a:t>
              </a:r>
              <a:r>
                <a:rPr lang="en-US" altLang="zh-CN" sz="2800" b="1" i="1">
                  <a:solidFill>
                    <a:schemeClr val="accent2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3200" b="1" baseline="-25000">
                  <a:solidFill>
                    <a:schemeClr val="accent2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=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0</a:t>
              </a:r>
              <a:r>
                <a:rPr lang="zh-CN" altLang="en-US" sz="32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>
                  <a:solidFill>
                    <a:schemeClr val="accent2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3200" b="1" baseline="-25000">
                  <a:solidFill>
                    <a:schemeClr val="accent2"/>
                  </a:solidFill>
                  <a:latin typeface="Times New Roman"/>
                  <a:cs typeface="Times New Roman"/>
                </a:rPr>
                <a:t>D 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= 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5666" name="Line 31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67" name="Line 32"/>
            <p:cNvSpPr>
              <a:spLocks noChangeShapeType="1"/>
            </p:cNvSpPr>
            <p:nvPr/>
          </p:nvSpPr>
          <p:spPr bwMode="auto">
            <a:xfrm>
              <a:off x="1680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04800" y="1143000"/>
            <a:ext cx="3657600" cy="4495800"/>
            <a:chOff x="2832" y="528"/>
            <a:chExt cx="2304" cy="2832"/>
          </a:xfrm>
        </p:grpSpPr>
        <p:sp>
          <p:nvSpPr>
            <p:cNvPr id="25660" name="AutoShape 34" descr="40%"/>
            <p:cNvSpPr>
              <a:spLocks noChangeArrowheads="1"/>
            </p:cNvSpPr>
            <p:nvPr/>
          </p:nvSpPr>
          <p:spPr bwMode="auto">
            <a:xfrm>
              <a:off x="2832" y="528"/>
              <a:ext cx="2304" cy="2832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chemeClr val="bg1"/>
              </a:bgClr>
            </a:patt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  </a:t>
              </a:r>
            </a:p>
          </p:txBody>
        </p:sp>
        <p:grpSp>
          <p:nvGrpSpPr>
            <p:cNvPr id="25661" name="Group 35"/>
            <p:cNvGrpSpPr>
              <a:grpSpLocks/>
            </p:cNvGrpSpPr>
            <p:nvPr/>
          </p:nvGrpSpPr>
          <p:grpSpPr bwMode="auto">
            <a:xfrm>
              <a:off x="3072" y="864"/>
              <a:ext cx="1872" cy="2479"/>
              <a:chOff x="480" y="864"/>
              <a:chExt cx="1872" cy="2479"/>
            </a:xfrm>
          </p:grpSpPr>
          <p:sp>
            <p:nvSpPr>
              <p:cNvPr id="25662" name="Rectangle 36" descr="40%"/>
              <p:cNvSpPr>
                <a:spLocks noChangeArrowheads="1"/>
              </p:cNvSpPr>
              <p:nvPr/>
            </p:nvSpPr>
            <p:spPr bwMode="auto">
              <a:xfrm>
                <a:off x="480" y="864"/>
                <a:ext cx="1872" cy="2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当信号</a:t>
                </a:r>
                <a:r>
                  <a:rPr lang="en-US" altLang="zh-CN" sz="2800" b="1" i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= </a:t>
                </a:r>
                <a:r>
                  <a:rPr lang="en-US" altLang="zh-CN" sz="2800" b="1" i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dirty="0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= 0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同时变为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zh-CN" altLang="en-US" sz="2800" b="1" dirty="0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时，由于与非门的翻转时间不可能完全相同，触发器状态可能是</a:t>
                </a:r>
                <a:r>
                  <a:rPr lang="zh-CN" altLang="en-US" sz="2800" b="1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“</a:t>
                </a:r>
                <a:r>
                  <a:rPr lang="en-US" altLang="zh-CN" sz="2800" b="1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1”</a:t>
                </a:r>
                <a:r>
                  <a:rPr lang="zh-CN" altLang="en-US" sz="2800" b="1" dirty="0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态，也可能是</a:t>
                </a:r>
                <a:r>
                  <a:rPr lang="zh-CN" altLang="en-US" sz="2800" b="1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“</a:t>
                </a:r>
                <a:r>
                  <a:rPr lang="en-US" altLang="zh-CN" sz="2800" b="1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0”</a:t>
                </a:r>
                <a:r>
                  <a:rPr lang="zh-CN" altLang="en-US" sz="2800" b="1" dirty="0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态，不能根据输入信号确定。</a:t>
                </a:r>
              </a:p>
            </p:txBody>
          </p:sp>
          <p:sp>
            <p:nvSpPr>
              <p:cNvPr id="25663" name="Line 37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664" name="Line 38"/>
              <p:cNvSpPr>
                <a:spLocks noChangeShapeType="1"/>
              </p:cNvSpPr>
              <p:nvPr/>
            </p:nvSpPr>
            <p:spPr bwMode="auto">
              <a:xfrm>
                <a:off x="1632" y="91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5613" name="Group 39"/>
          <p:cNvGrpSpPr>
            <a:grpSpLocks/>
          </p:cNvGrpSpPr>
          <p:nvPr/>
        </p:nvGrpSpPr>
        <p:grpSpPr bwMode="auto">
          <a:xfrm>
            <a:off x="4038600" y="1676400"/>
            <a:ext cx="3581400" cy="3419476"/>
            <a:chOff x="2784" y="1392"/>
            <a:chExt cx="2256" cy="2154"/>
          </a:xfrm>
        </p:grpSpPr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5623" name="Group 41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5402" name="Rectangle 42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5659" name="Line 43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5624" name="Line 44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25" name="Line 45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26" name="Line 46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27" name="Line 47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28" name="Rectangle 48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25629" name="Rectangle 49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5630" name="Text Box 50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&amp;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5631" name="Oval 51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2" name="Line 52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3" name="Oval 53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4" name="Oval 54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5" name="Line 55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6" name="Oval 56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7" name="Line 57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8" name="Line 58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39" name="Line 59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0" name="Line 60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1" name="Line 61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2" name="Line 62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3" name="Line 63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4" name="Text Box 64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5645" name="Oval 65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6" name="Text Box 66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&amp;</a:t>
              </a:r>
              <a:endParaRPr lang="en-US" altLang="zh-CN">
                <a:latin typeface="Times New Roman"/>
                <a:cs typeface="Times New Roman"/>
              </a:endParaRPr>
            </a:p>
          </p:txBody>
        </p:sp>
        <p:sp>
          <p:nvSpPr>
            <p:cNvPr id="25647" name="Rectangle 67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5648" name="Rectangle 68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49" name="Line 69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50" name="Rectangle 70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5651" name="Oval 71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25652" name="Group 72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5656" name="Line 73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5434" name="Rectangle 74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5653" name="Group 75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5654" name="Line 76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5437" name="Rectangle 77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3886200" y="3810000"/>
            <a:ext cx="1428750" cy="519113"/>
            <a:chOff x="2448" y="2400"/>
            <a:chExt cx="900" cy="327"/>
          </a:xfrm>
        </p:grpSpPr>
        <p:grpSp>
          <p:nvGrpSpPr>
            <p:cNvPr id="25616" name="Group 79"/>
            <p:cNvGrpSpPr>
              <a:grpSpLocks/>
            </p:cNvGrpSpPr>
            <p:nvPr/>
          </p:nvGrpSpPr>
          <p:grpSpPr bwMode="auto">
            <a:xfrm>
              <a:off x="2448" y="2400"/>
              <a:ext cx="276" cy="327"/>
              <a:chOff x="2448" y="2400"/>
              <a:chExt cx="276" cy="327"/>
            </a:xfrm>
          </p:grpSpPr>
          <p:graphicFrame>
            <p:nvGraphicFramePr>
              <p:cNvPr id="25620" name="Object 80"/>
              <p:cNvGraphicFramePr>
                <a:graphicFrameLocks noChangeAspect="1"/>
              </p:cNvGraphicFramePr>
              <p:nvPr/>
            </p:nvGraphicFramePr>
            <p:xfrm>
              <a:off x="2448" y="2496"/>
              <a:ext cx="222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2" imgW="352474" imgH="285866" progId="Paint.Picture">
                      <p:embed/>
                    </p:oleObj>
                  </mc:Choice>
                  <mc:Fallback>
                    <p:oleObj name="BMP 图象" r:id="rId2" imgW="352474" imgH="285866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496"/>
                            <a:ext cx="222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1" name="Rectangle 81"/>
              <p:cNvSpPr>
                <a:spLocks noChangeArrowheads="1"/>
              </p:cNvSpPr>
              <p:nvPr/>
            </p:nvSpPr>
            <p:spPr bwMode="auto">
              <a:xfrm>
                <a:off x="2496" y="24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25617" name="Group 82"/>
            <p:cNvGrpSpPr>
              <a:grpSpLocks/>
            </p:cNvGrpSpPr>
            <p:nvPr/>
          </p:nvGrpSpPr>
          <p:grpSpPr bwMode="auto">
            <a:xfrm>
              <a:off x="3120" y="2400"/>
              <a:ext cx="228" cy="327"/>
              <a:chOff x="3120" y="2400"/>
              <a:chExt cx="228" cy="327"/>
            </a:xfrm>
          </p:grpSpPr>
          <p:graphicFrame>
            <p:nvGraphicFramePr>
              <p:cNvPr id="25618" name="Object 83"/>
              <p:cNvGraphicFramePr>
                <a:graphicFrameLocks noChangeAspect="1"/>
              </p:cNvGraphicFramePr>
              <p:nvPr/>
            </p:nvGraphicFramePr>
            <p:xfrm>
              <a:off x="3120" y="2496"/>
              <a:ext cx="222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4" imgW="352474" imgH="285866" progId="Paint.Picture">
                      <p:embed/>
                    </p:oleObj>
                  </mc:Choice>
                  <mc:Fallback>
                    <p:oleObj name="BMP 图象" r:id="rId4" imgW="352474" imgH="285866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496"/>
                            <a:ext cx="222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19" name="Rectangle 84"/>
              <p:cNvSpPr>
                <a:spLocks noChangeArrowheads="1"/>
              </p:cNvSpPr>
              <p:nvPr/>
            </p:nvSpPr>
            <p:spPr bwMode="auto">
              <a:xfrm>
                <a:off x="3120" y="24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0</a:t>
                </a:r>
              </a:p>
            </p:txBody>
          </p:sp>
        </p:grpSp>
      </p:grpSp>
      <p:sp>
        <p:nvSpPr>
          <p:cNvPr id="15445" name="AutoShape 85" descr="40%"/>
          <p:cNvSpPr>
            <a:spLocks noChangeArrowheads="1"/>
          </p:cNvSpPr>
          <p:nvPr/>
        </p:nvSpPr>
        <p:spPr bwMode="auto">
          <a:xfrm>
            <a:off x="7239000" y="2286000"/>
            <a:ext cx="1219200" cy="533400"/>
          </a:xfrm>
          <a:prstGeom prst="wedgeRoundRectCallout">
            <a:avLst>
              <a:gd name="adj1" fmla="val -50389"/>
              <a:gd name="adj2" fmla="val 139583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若先翻转</a:t>
            </a:r>
          </a:p>
        </p:txBody>
      </p:sp>
      <p:sp>
        <p:nvSpPr>
          <p:cNvPr id="86" name="Rectangle 27" descr="40%"/>
          <p:cNvSpPr>
            <a:spLocks noChangeArrowheads="1"/>
          </p:cNvSpPr>
          <p:nvPr/>
        </p:nvSpPr>
        <p:spPr bwMode="auto">
          <a:xfrm>
            <a:off x="3650543" y="6034093"/>
            <a:ext cx="5319713" cy="522287"/>
          </a:xfrm>
          <a:prstGeom prst="rect">
            <a:avLst/>
          </a:prstGeom>
          <a:pattFill prst="pct40">
            <a:fgClr>
              <a:srgbClr val="00CCFF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若</a:t>
            </a:r>
            <a:r>
              <a:rPr lang="en-US" altLang="zh-CN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先翻转，则触发器为“</a:t>
            </a:r>
            <a:r>
              <a:rPr lang="en-US" altLang="zh-CN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态</a:t>
            </a:r>
          </a:p>
        </p:txBody>
      </p:sp>
    </p:spTree>
    <p:extLst>
      <p:ext uri="{BB962C8B-B14F-4D97-AF65-F5344CB8AC3E}">
        <p14:creationId xmlns:p14="http://schemas.microsoft.com/office/powerpoint/2010/main" val="7165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 autoUpdateAnimBg="0"/>
      <p:bldP spid="15386" grpId="0" autoUpdateAnimBg="0"/>
      <p:bldP spid="15387" grpId="0" animBg="1" autoUpdateAnimBg="0"/>
      <p:bldP spid="15388" grpId="0" animBg="1" autoUpdateAnimBg="0"/>
      <p:bldP spid="15445" grpId="0" animBg="1" autoUpdateAnimBg="0"/>
      <p:bldP spid="8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基本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－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触发器状态表</a:t>
            </a:r>
          </a:p>
        </p:txBody>
      </p:sp>
      <p:sp>
        <p:nvSpPr>
          <p:cNvPr id="16387" name="Rectangle 3" descr="40%"/>
          <p:cNvSpPr>
            <a:spLocks noChangeArrowheads="1"/>
          </p:cNvSpPr>
          <p:nvPr/>
        </p:nvSpPr>
        <p:spPr bwMode="auto">
          <a:xfrm>
            <a:off x="6096000" y="990600"/>
            <a:ext cx="1620957" cy="523220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逻辑符号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4640263"/>
            <a:ext cx="6629400" cy="1128712"/>
            <a:chOff x="288" y="2928"/>
            <a:chExt cx="4176" cy="711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88" y="2928"/>
              <a:ext cx="41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D</a:t>
              </a: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(Reset  Direct)-</a:t>
              </a:r>
              <a:r>
                <a:rPr 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直接置“0”端</a:t>
              </a: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</a:t>
              </a: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复位端</a:t>
              </a: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)</a:t>
              </a:r>
              <a:endParaRPr lang="en-US" altLang="zh-CN" sz="2800" b="1" baseline="-25000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288" y="3312"/>
              <a:ext cx="38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D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(Set  Direct)-</a:t>
              </a:r>
              <a:r>
                <a:rPr 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直接置“1”端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置位端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43600" y="1600200"/>
            <a:ext cx="1905000" cy="3038476"/>
            <a:chOff x="3744" y="1008"/>
            <a:chExt cx="1200" cy="1914"/>
          </a:xfrm>
        </p:grpSpPr>
        <p:sp>
          <p:nvSpPr>
            <p:cNvPr id="26651" name="Rectangle 8"/>
            <p:cNvSpPr>
              <a:spLocks noChangeArrowheads="1"/>
            </p:cNvSpPr>
            <p:nvPr/>
          </p:nvSpPr>
          <p:spPr bwMode="auto">
            <a:xfrm>
              <a:off x="3744" y="1632"/>
              <a:ext cx="1200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52" name="Oval 9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53" name="Line 10"/>
            <p:cNvSpPr>
              <a:spLocks noChangeShapeType="1"/>
            </p:cNvSpPr>
            <p:nvPr/>
          </p:nvSpPr>
          <p:spPr bwMode="auto">
            <a:xfrm>
              <a:off x="4608" y="13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54" name="Line 11"/>
            <p:cNvSpPr>
              <a:spLocks noChangeShapeType="1"/>
            </p:cNvSpPr>
            <p:nvPr/>
          </p:nvSpPr>
          <p:spPr bwMode="auto">
            <a:xfrm>
              <a:off x="4032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55" name="Rectangle 12"/>
            <p:cNvSpPr>
              <a:spLocks noChangeArrowheads="1"/>
            </p:cNvSpPr>
            <p:nvPr/>
          </p:nvSpPr>
          <p:spPr bwMode="auto">
            <a:xfrm>
              <a:off x="3888" y="1008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6656" name="Group 13"/>
            <p:cNvGrpSpPr>
              <a:grpSpLocks/>
            </p:cNvGrpSpPr>
            <p:nvPr/>
          </p:nvGrpSpPr>
          <p:grpSpPr bwMode="auto">
            <a:xfrm>
              <a:off x="4464" y="1008"/>
              <a:ext cx="355" cy="330"/>
              <a:chOff x="4128" y="1440"/>
              <a:chExt cx="355" cy="330"/>
            </a:xfrm>
          </p:grpSpPr>
          <p:sp>
            <p:nvSpPr>
              <p:cNvPr id="26668" name="Rectangle 14"/>
              <p:cNvSpPr>
                <a:spLocks noChangeArrowheads="1"/>
              </p:cNvSpPr>
              <p:nvPr/>
            </p:nvSpPr>
            <p:spPr bwMode="auto">
              <a:xfrm>
                <a:off x="4128" y="1440"/>
                <a:ext cx="35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Q</a:t>
                </a:r>
              </a:p>
            </p:txBody>
          </p:sp>
          <p:sp>
            <p:nvSpPr>
              <p:cNvPr id="26669" name="Line 15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657" name="Group 16"/>
            <p:cNvGrpSpPr>
              <a:grpSpLocks/>
            </p:cNvGrpSpPr>
            <p:nvPr/>
          </p:nvGrpSpPr>
          <p:grpSpPr bwMode="auto">
            <a:xfrm>
              <a:off x="3888" y="2256"/>
              <a:ext cx="1028" cy="666"/>
              <a:chOff x="3888" y="2400"/>
              <a:chExt cx="1028" cy="666"/>
            </a:xfrm>
          </p:grpSpPr>
          <p:sp>
            <p:nvSpPr>
              <p:cNvPr id="26658" name="Oval 17"/>
              <p:cNvSpPr>
                <a:spLocks noChangeArrowheads="1"/>
              </p:cNvSpPr>
              <p:nvPr/>
            </p:nvSpPr>
            <p:spPr bwMode="auto">
              <a:xfrm>
                <a:off x="3984" y="240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659" name="Oval 18"/>
              <p:cNvSpPr>
                <a:spLocks noChangeArrowheads="1"/>
              </p:cNvSpPr>
              <p:nvPr/>
            </p:nvSpPr>
            <p:spPr bwMode="auto">
              <a:xfrm>
                <a:off x="4560" y="240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660" name="Line 19"/>
              <p:cNvSpPr>
                <a:spLocks noChangeShapeType="1"/>
              </p:cNvSpPr>
              <p:nvPr/>
            </p:nvSpPr>
            <p:spPr bwMode="auto">
              <a:xfrm>
                <a:off x="4032" y="2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661" name="Line 20"/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6662" name="Group 21"/>
              <p:cNvGrpSpPr>
                <a:grpSpLocks/>
              </p:cNvGrpSpPr>
              <p:nvPr/>
            </p:nvGrpSpPr>
            <p:grpSpPr bwMode="auto">
              <a:xfrm>
                <a:off x="3888" y="2736"/>
                <a:ext cx="379" cy="330"/>
                <a:chOff x="3840" y="2064"/>
                <a:chExt cx="379" cy="330"/>
              </a:xfrm>
            </p:grpSpPr>
            <p:sp>
              <p:nvSpPr>
                <p:cNvPr id="26666" name="Rectangle 22"/>
                <p:cNvSpPr>
                  <a:spLocks noChangeArrowheads="1"/>
                </p:cNvSpPr>
                <p:nvPr/>
              </p:nvSpPr>
              <p:spPr bwMode="auto">
                <a:xfrm>
                  <a:off x="3840" y="2064"/>
                  <a:ext cx="37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sz="2800" b="1" baseline="-25000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D</a:t>
                  </a:r>
                </a:p>
              </p:txBody>
            </p:sp>
            <p:sp>
              <p:nvSpPr>
                <p:cNvPr id="26667" name="Line 23"/>
                <p:cNvSpPr>
                  <a:spLocks noChangeShapeType="1"/>
                </p:cNvSpPr>
                <p:nvPr/>
              </p:nvSpPr>
              <p:spPr bwMode="auto">
                <a:xfrm>
                  <a:off x="3888" y="209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6663" name="Group 24"/>
              <p:cNvGrpSpPr>
                <a:grpSpLocks/>
              </p:cNvGrpSpPr>
              <p:nvPr/>
            </p:nvGrpSpPr>
            <p:grpSpPr bwMode="auto">
              <a:xfrm>
                <a:off x="4512" y="2736"/>
                <a:ext cx="404" cy="330"/>
                <a:chOff x="4416" y="2064"/>
                <a:chExt cx="404" cy="330"/>
              </a:xfrm>
            </p:grpSpPr>
            <p:sp>
              <p:nvSpPr>
                <p:cNvPr id="26664" name="Rectangle 25"/>
                <p:cNvSpPr>
                  <a:spLocks noChangeArrowheads="1"/>
                </p:cNvSpPr>
                <p:nvPr/>
              </p:nvSpPr>
              <p:spPr bwMode="auto">
                <a:xfrm>
                  <a:off x="4416" y="2064"/>
                  <a:ext cx="40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sz="2800" b="1" baseline="-25000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D</a:t>
                  </a:r>
                </a:p>
              </p:txBody>
            </p:sp>
            <p:sp>
              <p:nvSpPr>
                <p:cNvPr id="26665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11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838200" y="1295400"/>
            <a:ext cx="4722813" cy="3009901"/>
            <a:chOff x="384" y="960"/>
            <a:chExt cx="2975" cy="1896"/>
          </a:xfrm>
        </p:grpSpPr>
        <p:sp>
          <p:nvSpPr>
            <p:cNvPr id="26634" name="Line 28"/>
            <p:cNvSpPr>
              <a:spLocks noChangeShapeType="1"/>
            </p:cNvSpPr>
            <p:nvPr/>
          </p:nvSpPr>
          <p:spPr bwMode="auto">
            <a:xfrm>
              <a:off x="384" y="960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35" name="Line 29"/>
            <p:cNvSpPr>
              <a:spLocks noChangeShapeType="1"/>
            </p:cNvSpPr>
            <p:nvPr/>
          </p:nvSpPr>
          <p:spPr bwMode="auto">
            <a:xfrm flipV="1">
              <a:off x="384" y="1392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36" name="Line 30"/>
            <p:cNvSpPr>
              <a:spLocks noChangeShapeType="1"/>
            </p:cNvSpPr>
            <p:nvPr/>
          </p:nvSpPr>
          <p:spPr bwMode="auto">
            <a:xfrm>
              <a:off x="384" y="2832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37" name="Line 31"/>
            <p:cNvSpPr>
              <a:spLocks noChangeShapeType="1"/>
            </p:cNvSpPr>
            <p:nvPr/>
          </p:nvSpPr>
          <p:spPr bwMode="auto">
            <a:xfrm>
              <a:off x="1440" y="960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38" name="Text Box 32"/>
            <p:cNvSpPr txBox="1">
              <a:spLocks noChangeArrowheads="1"/>
            </p:cNvSpPr>
            <p:nvPr/>
          </p:nvSpPr>
          <p:spPr bwMode="auto">
            <a:xfrm>
              <a:off x="480" y="1019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639" name="Rectangle 33"/>
            <p:cNvSpPr>
              <a:spLocks noChangeArrowheads="1"/>
            </p:cNvSpPr>
            <p:nvPr/>
          </p:nvSpPr>
          <p:spPr bwMode="auto">
            <a:xfrm>
              <a:off x="1008" y="101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26640" name="Rectangle 34"/>
            <p:cNvSpPr>
              <a:spLocks noChangeArrowheads="1"/>
            </p:cNvSpPr>
            <p:nvPr/>
          </p:nvSpPr>
          <p:spPr bwMode="auto">
            <a:xfrm>
              <a:off x="1776" y="1019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641" name="Rectangle 35"/>
            <p:cNvSpPr>
              <a:spLocks noChangeArrowheads="1"/>
            </p:cNvSpPr>
            <p:nvPr/>
          </p:nvSpPr>
          <p:spPr bwMode="auto">
            <a:xfrm>
              <a:off x="528" y="1441"/>
              <a:ext cx="2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1      0            0        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置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6642" name="Rectangle 36"/>
            <p:cNvSpPr>
              <a:spLocks noChangeArrowheads="1"/>
            </p:cNvSpPr>
            <p:nvPr/>
          </p:nvSpPr>
          <p:spPr bwMode="auto">
            <a:xfrm>
              <a:off x="528" y="1777"/>
              <a:ext cx="2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0      1            1         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置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6643" name="Rectangle 37"/>
            <p:cNvSpPr>
              <a:spLocks noChangeArrowheads="1"/>
            </p:cNvSpPr>
            <p:nvPr/>
          </p:nvSpPr>
          <p:spPr bwMode="auto">
            <a:xfrm>
              <a:off x="528" y="2161"/>
              <a:ext cx="27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6600"/>
                  </a:solidFill>
                  <a:latin typeface="Times New Roman"/>
                  <a:cs typeface="Times New Roman"/>
                </a:rPr>
                <a:t>1      1         </a:t>
              </a:r>
              <a:r>
                <a:rPr lang="zh-CN" altLang="en-US" sz="2800" b="1" dirty="0">
                  <a:solidFill>
                    <a:srgbClr val="006600"/>
                  </a:solidFill>
                  <a:latin typeface="Times New Roman"/>
                  <a:cs typeface="Times New Roman"/>
                </a:rPr>
                <a:t>不变      保持</a:t>
              </a:r>
            </a:p>
          </p:txBody>
        </p:sp>
        <p:sp>
          <p:nvSpPr>
            <p:cNvPr id="26644" name="Rectangle 38"/>
            <p:cNvSpPr>
              <a:spLocks noChangeArrowheads="1"/>
            </p:cNvSpPr>
            <p:nvPr/>
          </p:nvSpPr>
          <p:spPr bwMode="auto">
            <a:xfrm>
              <a:off x="528" y="2526"/>
              <a:ext cx="28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0      0      </a:t>
              </a:r>
              <a:r>
                <a:rPr lang="zh-CN" altLang="en-US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同时变 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  <a:r>
                <a:rPr lang="zh-CN" altLang="en-US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后不确定</a:t>
              </a:r>
            </a:p>
          </p:txBody>
        </p:sp>
        <p:sp>
          <p:nvSpPr>
            <p:cNvPr id="26645" name="Line 39"/>
            <p:cNvSpPr>
              <a:spLocks noChangeShapeType="1"/>
            </p:cNvSpPr>
            <p:nvPr/>
          </p:nvSpPr>
          <p:spPr bwMode="auto">
            <a:xfrm>
              <a:off x="2064" y="96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46" name="Line 40"/>
            <p:cNvSpPr>
              <a:spLocks noChangeShapeType="1"/>
            </p:cNvSpPr>
            <p:nvPr/>
          </p:nvSpPr>
          <p:spPr bwMode="auto">
            <a:xfrm>
              <a:off x="2256" y="960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47" name="Rectangle 41"/>
            <p:cNvSpPr>
              <a:spLocks noChangeArrowheads="1"/>
            </p:cNvSpPr>
            <p:nvPr/>
          </p:nvSpPr>
          <p:spPr bwMode="auto">
            <a:xfrm>
              <a:off x="2351" y="1008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功能</a:t>
              </a:r>
            </a:p>
          </p:txBody>
        </p:sp>
        <p:sp>
          <p:nvSpPr>
            <p:cNvPr id="26648" name="Line 42"/>
            <p:cNvSpPr>
              <a:spLocks noChangeShapeType="1"/>
            </p:cNvSpPr>
            <p:nvPr/>
          </p:nvSpPr>
          <p:spPr bwMode="auto">
            <a:xfrm>
              <a:off x="384" y="2496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49" name="Line 43"/>
            <p:cNvSpPr>
              <a:spLocks noChangeShapeType="1"/>
            </p:cNvSpPr>
            <p:nvPr/>
          </p:nvSpPr>
          <p:spPr bwMode="auto">
            <a:xfrm>
              <a:off x="528" y="105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26650" name="Line 44"/>
            <p:cNvSpPr>
              <a:spLocks noChangeShapeType="1"/>
            </p:cNvSpPr>
            <p:nvPr/>
          </p:nvSpPr>
          <p:spPr bwMode="auto">
            <a:xfrm>
              <a:off x="1056" y="105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6858000" y="4648200"/>
            <a:ext cx="1704975" cy="685800"/>
            <a:chOff x="4272" y="3072"/>
            <a:chExt cx="1074" cy="432"/>
          </a:xfrm>
        </p:grpSpPr>
        <p:sp>
          <p:nvSpPr>
            <p:cNvPr id="26632" name="AutoShape 46" descr="40%"/>
            <p:cNvSpPr>
              <a:spLocks noChangeArrowheads="1"/>
            </p:cNvSpPr>
            <p:nvPr/>
          </p:nvSpPr>
          <p:spPr bwMode="auto">
            <a:xfrm>
              <a:off x="4416" y="3120"/>
              <a:ext cx="930" cy="384"/>
            </a:xfrm>
            <a:prstGeom prst="wedgeRoundRectCallout">
              <a:avLst>
                <a:gd name="adj1" fmla="val -28819"/>
                <a:gd name="adj2" fmla="val -218231"/>
                <a:gd name="adj3" fmla="val 16667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431" name="AutoShape 47" descr="40%"/>
            <p:cNvSpPr>
              <a:spLocks noChangeArrowheads="1"/>
            </p:cNvSpPr>
            <p:nvPr/>
          </p:nvSpPr>
          <p:spPr bwMode="auto">
            <a:xfrm>
              <a:off x="4272" y="3072"/>
              <a:ext cx="1056" cy="432"/>
            </a:xfrm>
            <a:prstGeom prst="wedgeRoundRectCallout">
              <a:avLst>
                <a:gd name="adj1" fmla="val -74431"/>
                <a:gd name="adj2" fmla="val -185185"/>
                <a:gd name="adj3" fmla="val 16667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低电平有效</a:t>
              </a:r>
              <a:endPara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3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093182"/>
              </p:ext>
            </p:extLst>
          </p:nvPr>
        </p:nvGraphicFramePr>
        <p:xfrm>
          <a:off x="1814513" y="1136650"/>
          <a:ext cx="5638800" cy="49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3743325" imgH="2276475" progId="Word.Document.8">
                  <p:embed/>
                </p:oleObj>
              </mc:Choice>
              <mc:Fallback>
                <p:oleObj name="文档" r:id="rId3" imgW="3743325" imgH="2276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389" t="6804" r="25586" b="7501"/>
                      <a:stretch>
                        <a:fillRect/>
                      </a:stretch>
                    </p:blipFill>
                    <p:spPr bwMode="auto">
                      <a:xfrm>
                        <a:off x="1814513" y="1136650"/>
                        <a:ext cx="5638800" cy="4922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8113" y="471488"/>
            <a:ext cx="41910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ea typeface="隶书" charset="0"/>
                <a:cs typeface="隶书" charset="0"/>
              </a:rPr>
              <a:t>特性表（状态表）</a:t>
            </a:r>
            <a:endParaRPr lang="zh-CN" altLang="en-US" dirty="0"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86383" y="1136650"/>
            <a:ext cx="92333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现态</a:t>
            </a:r>
            <a:r>
              <a:rPr lang="zh-CN" altLang="en-US" b="1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：触发器接收输入信号之前的状态，也就是触发器原来的稳定状态。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825383" y="1136650"/>
            <a:ext cx="92333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次态</a:t>
            </a:r>
            <a:r>
              <a:rPr lang="zh-CN" altLang="en-US" b="1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：触发器接收输入信号之后所处的新的稳定状态。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357313" y="908050"/>
            <a:ext cx="2133600" cy="1066800"/>
            <a:chOff x="816" y="528"/>
            <a:chExt cx="1344" cy="672"/>
          </a:xfrm>
        </p:grpSpPr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1728" y="672"/>
              <a:ext cx="432" cy="52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charset="0"/>
              </a:endParaRPr>
            </a:p>
          </p:txBody>
        </p:sp>
        <p:sp>
          <p:nvSpPr>
            <p:cNvPr id="27659" name="Freeform 10"/>
            <p:cNvSpPr>
              <a:spLocks/>
            </p:cNvSpPr>
            <p:nvPr/>
          </p:nvSpPr>
          <p:spPr bwMode="auto">
            <a:xfrm>
              <a:off x="816" y="528"/>
              <a:ext cx="1056" cy="144"/>
            </a:xfrm>
            <a:custGeom>
              <a:avLst/>
              <a:gdLst>
                <a:gd name="T0" fmla="*/ 1056 w 1056"/>
                <a:gd name="T1" fmla="*/ 2 h 240"/>
                <a:gd name="T2" fmla="*/ 624 w 1056"/>
                <a:gd name="T3" fmla="*/ 0 h 240"/>
                <a:gd name="T4" fmla="*/ 0 w 1056"/>
                <a:gd name="T5" fmla="*/ 2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6" h="240">
                  <a:moveTo>
                    <a:pt x="1056" y="240"/>
                  </a:moveTo>
                  <a:cubicBezTo>
                    <a:pt x="928" y="120"/>
                    <a:pt x="800" y="0"/>
                    <a:pt x="624" y="0"/>
                  </a:cubicBezTo>
                  <a:cubicBezTo>
                    <a:pt x="448" y="0"/>
                    <a:pt x="224" y="120"/>
                    <a:pt x="0" y="24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719513" y="908050"/>
            <a:ext cx="4648200" cy="990600"/>
            <a:chOff x="2304" y="528"/>
            <a:chExt cx="2928" cy="624"/>
          </a:xfrm>
        </p:grpSpPr>
        <p:sp>
          <p:nvSpPr>
            <p:cNvPr id="27656" name="Oval 12"/>
            <p:cNvSpPr>
              <a:spLocks noChangeArrowheads="1"/>
            </p:cNvSpPr>
            <p:nvPr/>
          </p:nvSpPr>
          <p:spPr bwMode="auto">
            <a:xfrm>
              <a:off x="2304" y="624"/>
              <a:ext cx="864" cy="528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charset="0"/>
              </a:endParaRPr>
            </a:p>
          </p:txBody>
        </p:sp>
        <p:sp>
          <p:nvSpPr>
            <p:cNvPr id="27657" name="Freeform 13"/>
            <p:cNvSpPr>
              <a:spLocks/>
            </p:cNvSpPr>
            <p:nvPr/>
          </p:nvSpPr>
          <p:spPr bwMode="auto">
            <a:xfrm>
              <a:off x="3072" y="528"/>
              <a:ext cx="2160" cy="192"/>
            </a:xfrm>
            <a:custGeom>
              <a:avLst/>
              <a:gdLst>
                <a:gd name="T0" fmla="*/ 0 w 2160"/>
                <a:gd name="T1" fmla="*/ 192 h 192"/>
                <a:gd name="T2" fmla="*/ 960 w 2160"/>
                <a:gd name="T3" fmla="*/ 0 h 192"/>
                <a:gd name="T4" fmla="*/ 2160 w 2160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" h="192">
                  <a:moveTo>
                    <a:pt x="0" y="192"/>
                  </a:moveTo>
                  <a:cubicBezTo>
                    <a:pt x="300" y="96"/>
                    <a:pt x="600" y="0"/>
                    <a:pt x="960" y="0"/>
                  </a:cubicBezTo>
                  <a:cubicBezTo>
                    <a:pt x="1320" y="0"/>
                    <a:pt x="1740" y="96"/>
                    <a:pt x="2160" y="192"/>
                  </a:cubicBezTo>
                </a:path>
              </a:pathLst>
            </a:custGeom>
            <a:noFill/>
            <a:ln w="38100" cmpd="sng">
              <a:solidFill>
                <a:srgbClr val="CC33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0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530407"/>
              </p:ext>
            </p:extLst>
          </p:nvPr>
        </p:nvGraphicFramePr>
        <p:xfrm>
          <a:off x="1828800" y="806450"/>
          <a:ext cx="525780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1943100" imgH="790575" progId="Word.Picture.8">
                  <p:embed/>
                </p:oleObj>
              </mc:Choice>
              <mc:Fallback>
                <p:oleObj name="图片" r:id="rId3" imgW="1943100" imgH="7905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98"/>
                      <a:stretch>
                        <a:fillRect/>
                      </a:stretch>
                    </p:blipFill>
                    <p:spPr bwMode="auto">
                      <a:xfrm>
                        <a:off x="1828800" y="806450"/>
                        <a:ext cx="5257800" cy="2244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" y="109538"/>
            <a:ext cx="35052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次态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Q</a:t>
            </a:r>
            <a:r>
              <a:rPr lang="en-US" altLang="zh-CN" sz="3200" b="1" baseline="30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n+1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的卡诺图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48328"/>
              </p:ext>
            </p:extLst>
          </p:nvPr>
        </p:nvGraphicFramePr>
        <p:xfrm>
          <a:off x="1919288" y="3933825"/>
          <a:ext cx="5021262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79600" imgH="533400" progId="Equation.DSMT4">
                  <p:embed/>
                </p:oleObj>
              </mc:Choice>
              <mc:Fallback>
                <p:oleObj name="Equation" r:id="rId5" imgW="18796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933825"/>
                        <a:ext cx="5021262" cy="1420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9388" y="3213100"/>
            <a:ext cx="27432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特性方程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84213" y="5516563"/>
            <a:ext cx="80645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  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触发器的特性方程就是触发器次态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Q</a:t>
            </a:r>
            <a:r>
              <a:rPr lang="en-US" altLang="zh-CN" sz="3200" b="1" baseline="30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n+1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与输入及现态</a:t>
            </a:r>
            <a:r>
              <a:rPr lang="en-US" altLang="zh-CN" sz="3200" b="1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Q</a:t>
            </a:r>
            <a:r>
              <a:rPr lang="en-US" altLang="zh-CN" sz="3200" b="1" baseline="3000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n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之间的逻辑关系式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11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  <p:bldP spid="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0825" y="182563"/>
            <a:ext cx="17526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状态图</a:t>
            </a:r>
            <a:endParaRPr lang="zh-CN" alt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06413" y="100965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描述触发器的状态转换关系及转换条件的图形称为状态图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44813" y="2090738"/>
            <a:ext cx="7620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/>
                <a:cs typeface="Times New Roman"/>
              </a:rPr>
              <a:t>0</a:t>
            </a:r>
            <a:endParaRPr lang="en-US" altLang="zh-CN" b="1">
              <a:solidFill>
                <a:srgbClr val="CC3300"/>
              </a:solidFill>
              <a:latin typeface="Times New Roman"/>
              <a:cs typeface="Times New Roman"/>
            </a:endParaRPr>
          </a:p>
        </p:txBody>
      </p:sp>
      <p:sp>
        <p:nvSpPr>
          <p:cNvPr id="6" name="Arc 7"/>
          <p:cNvSpPr>
            <a:spLocks/>
          </p:cNvSpPr>
          <p:nvPr/>
        </p:nvSpPr>
        <p:spPr bwMode="auto">
          <a:xfrm flipH="1">
            <a:off x="2505075" y="2106613"/>
            <a:ext cx="630238" cy="609600"/>
          </a:xfrm>
          <a:custGeom>
            <a:avLst/>
            <a:gdLst>
              <a:gd name="T0" fmla="*/ 0 w 24856"/>
              <a:gd name="T1" fmla="*/ 2147483647 h 43199"/>
              <a:gd name="T2" fmla="*/ 2147483647 w 24856"/>
              <a:gd name="T3" fmla="*/ 2147483647 h 43199"/>
              <a:gd name="T4" fmla="*/ 2147483647 w 24856"/>
              <a:gd name="T5" fmla="*/ 2147483647 h 431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56" h="43199" fill="none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</a:path>
              <a:path w="24856" h="43199" stroke="0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  <a:lnTo>
                  <a:pt x="3256" y="21600"/>
                </a:lnTo>
                <a:lnTo>
                  <a:pt x="-1" y="24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688013" y="2014538"/>
            <a:ext cx="7620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/>
                <a:cs typeface="Times New Roman"/>
              </a:rPr>
              <a:t>1</a:t>
            </a:r>
            <a:endParaRPr lang="en-US" altLang="zh-CN" b="1" dirty="0">
              <a:solidFill>
                <a:srgbClr val="CC3300"/>
              </a:solidFill>
              <a:latin typeface="Times New Roman"/>
              <a:cs typeface="Times New Roman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3530600" y="1768475"/>
            <a:ext cx="2209800" cy="381000"/>
          </a:xfrm>
          <a:custGeom>
            <a:avLst/>
            <a:gdLst>
              <a:gd name="T0" fmla="*/ 0 w 1392"/>
              <a:gd name="T1" fmla="*/ 2147483647 h 192"/>
              <a:gd name="T2" fmla="*/ 2147483647 w 1392"/>
              <a:gd name="T3" fmla="*/ 0 h 192"/>
              <a:gd name="T4" fmla="*/ 2147483647 w 1392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192">
                <a:moveTo>
                  <a:pt x="0" y="192"/>
                </a:moveTo>
                <a:cubicBezTo>
                  <a:pt x="268" y="96"/>
                  <a:pt x="536" y="0"/>
                  <a:pt x="768" y="0"/>
                </a:cubicBezTo>
                <a:cubicBezTo>
                  <a:pt x="1000" y="0"/>
                  <a:pt x="1196" y="96"/>
                  <a:pt x="1392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 flipH="1" flipV="1">
            <a:off x="3648075" y="2624138"/>
            <a:ext cx="2209800" cy="381000"/>
          </a:xfrm>
          <a:custGeom>
            <a:avLst/>
            <a:gdLst>
              <a:gd name="T0" fmla="*/ 0 w 1392"/>
              <a:gd name="T1" fmla="*/ 2147483647 h 192"/>
              <a:gd name="T2" fmla="*/ 2147483647 w 1392"/>
              <a:gd name="T3" fmla="*/ 0 h 192"/>
              <a:gd name="T4" fmla="*/ 2147483647 w 1392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192">
                <a:moveTo>
                  <a:pt x="0" y="192"/>
                </a:moveTo>
                <a:cubicBezTo>
                  <a:pt x="268" y="96"/>
                  <a:pt x="536" y="0"/>
                  <a:pt x="768" y="0"/>
                </a:cubicBezTo>
                <a:cubicBezTo>
                  <a:pt x="1000" y="0"/>
                  <a:pt x="1196" y="96"/>
                  <a:pt x="1392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10" name="Arc 11"/>
          <p:cNvSpPr>
            <a:spLocks/>
          </p:cNvSpPr>
          <p:nvPr/>
        </p:nvSpPr>
        <p:spPr bwMode="auto">
          <a:xfrm>
            <a:off x="6200775" y="2014538"/>
            <a:ext cx="630238" cy="609600"/>
          </a:xfrm>
          <a:custGeom>
            <a:avLst/>
            <a:gdLst>
              <a:gd name="T0" fmla="*/ 0 w 24856"/>
              <a:gd name="T1" fmla="*/ 2147483647 h 43199"/>
              <a:gd name="T2" fmla="*/ 2147483647 w 24856"/>
              <a:gd name="T3" fmla="*/ 2147483647 h 43199"/>
              <a:gd name="T4" fmla="*/ 2147483647 w 24856"/>
              <a:gd name="T5" fmla="*/ 2147483647 h 431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56" h="43199" fill="none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</a:path>
              <a:path w="24856" h="43199" stroke="0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  <a:lnTo>
                  <a:pt x="3256" y="21600"/>
                </a:lnTo>
                <a:lnTo>
                  <a:pt x="-1" y="24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84350" y="21669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ea typeface="+mn-ea"/>
                <a:cs typeface="Times New Roman"/>
              </a:rPr>
              <a:t>×1/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831013" y="2090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ea typeface="+mn-ea"/>
                <a:cs typeface="Times New Roman"/>
              </a:rPr>
              <a:t>1×/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392613" y="1328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ea typeface="+mn-ea"/>
                <a:cs typeface="Times New Roman"/>
              </a:rPr>
              <a:t>10/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2613" y="30051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ea typeface="+mn-ea"/>
                <a:cs typeface="Times New Roman"/>
              </a:rPr>
              <a:t>01/</a:t>
            </a: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735013" y="3478213"/>
            <a:ext cx="7848600" cy="830262"/>
            <a:chOff x="384" y="2266"/>
            <a:chExt cx="4944" cy="523"/>
          </a:xfrm>
        </p:grpSpPr>
        <p:sp>
          <p:nvSpPr>
            <p:cNvPr id="29730" name="Text Box 17"/>
            <p:cNvSpPr txBox="1">
              <a:spLocks noChangeArrowheads="1"/>
            </p:cNvSpPr>
            <p:nvPr/>
          </p:nvSpPr>
          <p:spPr bwMode="auto">
            <a:xfrm>
              <a:off x="384" y="2266"/>
              <a:ext cx="494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①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当触发器处在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0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状态，即</a:t>
              </a:r>
              <a:r>
                <a:rPr lang="en-US" altLang="zh-CN" b="1" dirty="0" err="1"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b="1" baseline="30000" dirty="0" err="1">
                  <a:latin typeface="Times New Roman"/>
                  <a:ea typeface="+mn-ea"/>
                  <a:cs typeface="Times New Roman"/>
                </a:rPr>
                <a:t>n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=0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时，若输入信号     ＝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01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或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11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，触发器仍为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0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状态；</a:t>
              </a:r>
            </a:p>
          </p:txBody>
        </p:sp>
        <p:grpSp>
          <p:nvGrpSpPr>
            <p:cNvPr id="29731" name="Group 18"/>
            <p:cNvGrpSpPr>
              <a:grpSpLocks/>
            </p:cNvGrpSpPr>
            <p:nvPr/>
          </p:nvGrpSpPr>
          <p:grpSpPr bwMode="auto">
            <a:xfrm>
              <a:off x="4342" y="2266"/>
              <a:ext cx="384" cy="288"/>
              <a:chOff x="517" y="2352"/>
              <a:chExt cx="384" cy="288"/>
            </a:xfrm>
          </p:grpSpPr>
          <p:sp>
            <p:nvSpPr>
              <p:cNvPr id="29732" name="Text Box 19"/>
              <p:cNvSpPr txBox="1">
                <a:spLocks noChangeArrowheads="1"/>
              </p:cNvSpPr>
              <p:nvPr/>
            </p:nvSpPr>
            <p:spPr bwMode="auto">
              <a:xfrm>
                <a:off x="517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RS</a:t>
                </a:r>
              </a:p>
            </p:txBody>
          </p:sp>
          <p:sp>
            <p:nvSpPr>
              <p:cNvPr id="29733" name="Line 20"/>
              <p:cNvSpPr>
                <a:spLocks noChangeShapeType="1"/>
              </p:cNvSpPr>
              <p:nvPr/>
            </p:nvSpPr>
            <p:spPr bwMode="auto">
              <a:xfrm>
                <a:off x="565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29734" name="Line 21"/>
              <p:cNvSpPr>
                <a:spLocks noChangeShapeType="1"/>
              </p:cNvSpPr>
              <p:nvPr/>
            </p:nvSpPr>
            <p:spPr bwMode="auto">
              <a:xfrm>
                <a:off x="727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11213" y="5002213"/>
            <a:ext cx="7848600" cy="830262"/>
            <a:chOff x="432" y="3217"/>
            <a:chExt cx="4944" cy="523"/>
          </a:xfrm>
        </p:grpSpPr>
        <p:sp>
          <p:nvSpPr>
            <p:cNvPr id="29725" name="Text Box 23"/>
            <p:cNvSpPr txBox="1">
              <a:spLocks noChangeArrowheads="1"/>
            </p:cNvSpPr>
            <p:nvPr/>
          </p:nvSpPr>
          <p:spPr bwMode="auto">
            <a:xfrm>
              <a:off x="432" y="3217"/>
              <a:ext cx="494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②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当触发器处在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1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状态，即</a:t>
              </a:r>
              <a:r>
                <a:rPr lang="en-US" altLang="zh-CN" b="1" dirty="0" err="1"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b="1" baseline="30000" dirty="0" err="1">
                  <a:latin typeface="Times New Roman"/>
                  <a:ea typeface="+mn-ea"/>
                  <a:cs typeface="Times New Roman"/>
                </a:rPr>
                <a:t>n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=1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时，若输入信号     ＝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10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或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11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，触发器仍为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1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状态；</a:t>
              </a:r>
            </a:p>
          </p:txBody>
        </p:sp>
        <p:grpSp>
          <p:nvGrpSpPr>
            <p:cNvPr id="29726" name="Group 24"/>
            <p:cNvGrpSpPr>
              <a:grpSpLocks/>
            </p:cNvGrpSpPr>
            <p:nvPr/>
          </p:nvGrpSpPr>
          <p:grpSpPr bwMode="auto">
            <a:xfrm>
              <a:off x="4390" y="3217"/>
              <a:ext cx="384" cy="288"/>
              <a:chOff x="517" y="2352"/>
              <a:chExt cx="384" cy="288"/>
            </a:xfrm>
          </p:grpSpPr>
          <p:sp>
            <p:nvSpPr>
              <p:cNvPr id="29727" name="Text Box 25"/>
              <p:cNvSpPr txBox="1">
                <a:spLocks noChangeArrowheads="1"/>
              </p:cNvSpPr>
              <p:nvPr/>
            </p:nvSpPr>
            <p:spPr bwMode="auto">
              <a:xfrm>
                <a:off x="517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RS</a:t>
                </a:r>
              </a:p>
            </p:txBody>
          </p:sp>
          <p:sp>
            <p:nvSpPr>
              <p:cNvPr id="29728" name="Line 26"/>
              <p:cNvSpPr>
                <a:spLocks noChangeShapeType="1"/>
              </p:cNvSpPr>
              <p:nvPr/>
            </p:nvSpPr>
            <p:spPr bwMode="auto">
              <a:xfrm>
                <a:off x="565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29729" name="Line 27"/>
              <p:cNvSpPr>
                <a:spLocks noChangeShapeType="1"/>
              </p:cNvSpPr>
              <p:nvPr/>
            </p:nvSpPr>
            <p:spPr bwMode="auto">
              <a:xfrm>
                <a:off x="727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735013" y="4376738"/>
            <a:ext cx="7696200" cy="457200"/>
            <a:chOff x="377" y="2832"/>
            <a:chExt cx="4848" cy="288"/>
          </a:xfrm>
        </p:grpSpPr>
        <p:grpSp>
          <p:nvGrpSpPr>
            <p:cNvPr id="29720" name="Group 29"/>
            <p:cNvGrpSpPr>
              <a:grpSpLocks/>
            </p:cNvGrpSpPr>
            <p:nvPr/>
          </p:nvGrpSpPr>
          <p:grpSpPr bwMode="auto">
            <a:xfrm>
              <a:off x="576" y="2832"/>
              <a:ext cx="384" cy="288"/>
              <a:chOff x="517" y="2352"/>
              <a:chExt cx="384" cy="288"/>
            </a:xfrm>
          </p:grpSpPr>
          <p:sp>
            <p:nvSpPr>
              <p:cNvPr id="29722" name="Text Box 30"/>
              <p:cNvSpPr txBox="1">
                <a:spLocks noChangeArrowheads="1"/>
              </p:cNvSpPr>
              <p:nvPr/>
            </p:nvSpPr>
            <p:spPr bwMode="auto">
              <a:xfrm>
                <a:off x="517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RS</a:t>
                </a:r>
              </a:p>
            </p:txBody>
          </p:sp>
          <p:sp>
            <p:nvSpPr>
              <p:cNvPr id="29723" name="Line 31"/>
              <p:cNvSpPr>
                <a:spLocks noChangeShapeType="1"/>
              </p:cNvSpPr>
              <p:nvPr/>
            </p:nvSpPr>
            <p:spPr bwMode="auto">
              <a:xfrm>
                <a:off x="565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29724" name="Line 32"/>
              <p:cNvSpPr>
                <a:spLocks noChangeShapeType="1"/>
              </p:cNvSpPr>
              <p:nvPr/>
            </p:nvSpPr>
            <p:spPr bwMode="auto">
              <a:xfrm>
                <a:off x="727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721" name="Text Box 33"/>
            <p:cNvSpPr txBox="1">
              <a:spLocks noChangeArrowheads="1"/>
            </p:cNvSpPr>
            <p:nvPr/>
          </p:nvSpPr>
          <p:spPr bwMode="auto">
            <a:xfrm>
              <a:off x="377" y="2832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若     ＝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10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，触发器就会翻转成为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1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状态。</a:t>
              </a:r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88988" y="5859463"/>
            <a:ext cx="7391400" cy="484187"/>
            <a:chOff x="418" y="3766"/>
            <a:chExt cx="4656" cy="305"/>
          </a:xfrm>
        </p:grpSpPr>
        <p:grpSp>
          <p:nvGrpSpPr>
            <p:cNvPr id="29715" name="Group 35"/>
            <p:cNvGrpSpPr>
              <a:grpSpLocks/>
            </p:cNvGrpSpPr>
            <p:nvPr/>
          </p:nvGrpSpPr>
          <p:grpSpPr bwMode="auto">
            <a:xfrm>
              <a:off x="624" y="3783"/>
              <a:ext cx="384" cy="288"/>
              <a:chOff x="517" y="2352"/>
              <a:chExt cx="384" cy="288"/>
            </a:xfrm>
          </p:grpSpPr>
          <p:sp>
            <p:nvSpPr>
              <p:cNvPr id="29717" name="Text Box 36"/>
              <p:cNvSpPr txBox="1">
                <a:spLocks noChangeArrowheads="1"/>
              </p:cNvSpPr>
              <p:nvPr/>
            </p:nvSpPr>
            <p:spPr bwMode="auto">
              <a:xfrm>
                <a:off x="517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RS</a:t>
                </a:r>
              </a:p>
            </p:txBody>
          </p:sp>
          <p:sp>
            <p:nvSpPr>
              <p:cNvPr id="29718" name="Line 37"/>
              <p:cNvSpPr>
                <a:spLocks noChangeShapeType="1"/>
              </p:cNvSpPr>
              <p:nvPr/>
            </p:nvSpPr>
            <p:spPr bwMode="auto">
              <a:xfrm>
                <a:off x="565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29719" name="Line 38"/>
              <p:cNvSpPr>
                <a:spLocks noChangeShapeType="1"/>
              </p:cNvSpPr>
              <p:nvPr/>
            </p:nvSpPr>
            <p:spPr bwMode="auto">
              <a:xfrm>
                <a:off x="727" y="24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716" name="Text Box 39"/>
            <p:cNvSpPr txBox="1">
              <a:spLocks noChangeArrowheads="1"/>
            </p:cNvSpPr>
            <p:nvPr/>
          </p:nvSpPr>
          <p:spPr bwMode="auto">
            <a:xfrm>
              <a:off x="418" y="3766"/>
              <a:ext cx="4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若     ＝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01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，触发器就会翻转成为</a:t>
              </a:r>
              <a:r>
                <a:rPr lang="en-US" altLang="zh-CN" b="1" dirty="0">
                  <a:latin typeface="Times New Roman"/>
                  <a:ea typeface="+mn-ea"/>
                  <a:cs typeface="Times New Roman"/>
                </a:rPr>
                <a:t>0</a:t>
              </a:r>
              <a:r>
                <a:rPr lang="zh-CN" altLang="en-US" b="1" dirty="0">
                  <a:latin typeface="Times New Roman"/>
                  <a:ea typeface="+mn-ea"/>
                  <a:cs typeface="Times New Roman"/>
                </a:rPr>
                <a:t>状态。</a:t>
              </a:r>
            </a:p>
          </p:txBody>
        </p:sp>
      </p:grp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7085013" y="790575"/>
            <a:ext cx="1447800" cy="8382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877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build="p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/>
      <p:bldP spid="10" grpId="0" animBg="1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66700" y="247650"/>
            <a:ext cx="17526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波形图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941388"/>
            <a:ext cx="8077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反映触发器输入信号取值和状态之间对应关系的图形称为波形图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57200" y="1217613"/>
            <a:ext cx="1295400" cy="5334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85800" y="1979613"/>
            <a:ext cx="7848600" cy="2971800"/>
            <a:chOff x="432" y="1344"/>
            <a:chExt cx="4944" cy="1872"/>
          </a:xfrm>
        </p:grpSpPr>
        <p:sp>
          <p:nvSpPr>
            <p:cNvPr id="30744" name="Rectangle 8"/>
            <p:cNvSpPr>
              <a:spLocks noChangeArrowheads="1"/>
            </p:cNvSpPr>
            <p:nvPr/>
          </p:nvSpPr>
          <p:spPr bwMode="auto">
            <a:xfrm>
              <a:off x="432" y="1344"/>
              <a:ext cx="4944" cy="187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45" name="Freeform 9"/>
            <p:cNvSpPr>
              <a:spLocks/>
            </p:cNvSpPr>
            <p:nvPr/>
          </p:nvSpPr>
          <p:spPr bwMode="auto">
            <a:xfrm>
              <a:off x="816" y="1872"/>
              <a:ext cx="4464" cy="336"/>
            </a:xfrm>
            <a:custGeom>
              <a:avLst/>
              <a:gdLst>
                <a:gd name="T0" fmla="*/ 0 w 4464"/>
                <a:gd name="T1" fmla="*/ 336 h 336"/>
                <a:gd name="T2" fmla="*/ 384 w 4464"/>
                <a:gd name="T3" fmla="*/ 336 h 336"/>
                <a:gd name="T4" fmla="*/ 384 w 4464"/>
                <a:gd name="T5" fmla="*/ 0 h 336"/>
                <a:gd name="T6" fmla="*/ 960 w 4464"/>
                <a:gd name="T7" fmla="*/ 0 h 336"/>
                <a:gd name="T8" fmla="*/ 960 w 4464"/>
                <a:gd name="T9" fmla="*/ 336 h 336"/>
                <a:gd name="T10" fmla="*/ 1440 w 4464"/>
                <a:gd name="T11" fmla="*/ 336 h 336"/>
                <a:gd name="T12" fmla="*/ 1440 w 4464"/>
                <a:gd name="T13" fmla="*/ 0 h 336"/>
                <a:gd name="T14" fmla="*/ 2112 w 4464"/>
                <a:gd name="T15" fmla="*/ 0 h 336"/>
                <a:gd name="T16" fmla="*/ 2112 w 4464"/>
                <a:gd name="T17" fmla="*/ 336 h 336"/>
                <a:gd name="T18" fmla="*/ 3312 w 4464"/>
                <a:gd name="T19" fmla="*/ 336 h 336"/>
                <a:gd name="T20" fmla="*/ 3312 w 4464"/>
                <a:gd name="T21" fmla="*/ 0 h 336"/>
                <a:gd name="T22" fmla="*/ 3888 w 4464"/>
                <a:gd name="T23" fmla="*/ 0 h 336"/>
                <a:gd name="T24" fmla="*/ 3888 w 4464"/>
                <a:gd name="T25" fmla="*/ 336 h 336"/>
                <a:gd name="T26" fmla="*/ 4464 w 4464"/>
                <a:gd name="T27" fmla="*/ 336 h 3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64" h="336">
                  <a:moveTo>
                    <a:pt x="0" y="336"/>
                  </a:moveTo>
                  <a:lnTo>
                    <a:pt x="384" y="336"/>
                  </a:lnTo>
                  <a:lnTo>
                    <a:pt x="384" y="0"/>
                  </a:lnTo>
                  <a:lnTo>
                    <a:pt x="960" y="0"/>
                  </a:lnTo>
                  <a:lnTo>
                    <a:pt x="960" y="336"/>
                  </a:lnTo>
                  <a:lnTo>
                    <a:pt x="1440" y="336"/>
                  </a:lnTo>
                  <a:lnTo>
                    <a:pt x="1440" y="0"/>
                  </a:lnTo>
                  <a:lnTo>
                    <a:pt x="2112" y="0"/>
                  </a:lnTo>
                  <a:lnTo>
                    <a:pt x="2112" y="336"/>
                  </a:lnTo>
                  <a:lnTo>
                    <a:pt x="3312" y="336"/>
                  </a:lnTo>
                  <a:lnTo>
                    <a:pt x="3312" y="0"/>
                  </a:lnTo>
                  <a:lnTo>
                    <a:pt x="3888" y="0"/>
                  </a:lnTo>
                  <a:lnTo>
                    <a:pt x="3888" y="336"/>
                  </a:lnTo>
                  <a:lnTo>
                    <a:pt x="4464" y="3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46" name="Freeform 10"/>
            <p:cNvSpPr>
              <a:spLocks/>
            </p:cNvSpPr>
            <p:nvPr/>
          </p:nvSpPr>
          <p:spPr bwMode="auto">
            <a:xfrm>
              <a:off x="816" y="2304"/>
              <a:ext cx="3312" cy="336"/>
            </a:xfrm>
            <a:custGeom>
              <a:avLst/>
              <a:gdLst>
                <a:gd name="T0" fmla="*/ 0 w 3312"/>
                <a:gd name="T1" fmla="*/ 0 h 336"/>
                <a:gd name="T2" fmla="*/ 1440 w 3312"/>
                <a:gd name="T3" fmla="*/ 0 h 336"/>
                <a:gd name="T4" fmla="*/ 1440 w 3312"/>
                <a:gd name="T5" fmla="*/ 336 h 336"/>
                <a:gd name="T6" fmla="*/ 2112 w 3312"/>
                <a:gd name="T7" fmla="*/ 336 h 336"/>
                <a:gd name="T8" fmla="*/ 2112 w 3312"/>
                <a:gd name="T9" fmla="*/ 0 h 336"/>
                <a:gd name="T10" fmla="*/ 3312 w 3312"/>
                <a:gd name="T11" fmla="*/ 0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336">
                  <a:moveTo>
                    <a:pt x="0" y="0"/>
                  </a:moveTo>
                  <a:lnTo>
                    <a:pt x="1440" y="0"/>
                  </a:lnTo>
                  <a:lnTo>
                    <a:pt x="1440" y="336"/>
                  </a:lnTo>
                  <a:lnTo>
                    <a:pt x="2112" y="336"/>
                  </a:lnTo>
                  <a:lnTo>
                    <a:pt x="2112" y="0"/>
                  </a:lnTo>
                  <a:lnTo>
                    <a:pt x="331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47" name="Rectangle 11" descr="宽上对角线"/>
            <p:cNvSpPr>
              <a:spLocks noChangeArrowheads="1"/>
            </p:cNvSpPr>
            <p:nvPr/>
          </p:nvSpPr>
          <p:spPr bwMode="auto">
            <a:xfrm>
              <a:off x="4128" y="2304"/>
              <a:ext cx="589" cy="33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48" name="Line 12"/>
            <p:cNvSpPr>
              <a:spLocks noChangeShapeType="1"/>
            </p:cNvSpPr>
            <p:nvPr/>
          </p:nvSpPr>
          <p:spPr bwMode="auto">
            <a:xfrm>
              <a:off x="4704" y="2304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49" name="Freeform 13"/>
            <p:cNvSpPr>
              <a:spLocks/>
            </p:cNvSpPr>
            <p:nvPr/>
          </p:nvSpPr>
          <p:spPr bwMode="auto">
            <a:xfrm>
              <a:off x="816" y="2736"/>
              <a:ext cx="3312" cy="336"/>
            </a:xfrm>
            <a:custGeom>
              <a:avLst/>
              <a:gdLst>
                <a:gd name="T0" fmla="*/ 0 w 3312"/>
                <a:gd name="T1" fmla="*/ 336 h 336"/>
                <a:gd name="T2" fmla="*/ 1440 w 3312"/>
                <a:gd name="T3" fmla="*/ 336 h 336"/>
                <a:gd name="T4" fmla="*/ 1440 w 3312"/>
                <a:gd name="T5" fmla="*/ 0 h 336"/>
                <a:gd name="T6" fmla="*/ 2112 w 3312"/>
                <a:gd name="T7" fmla="*/ 0 h 336"/>
                <a:gd name="T8" fmla="*/ 2112 w 3312"/>
                <a:gd name="T9" fmla="*/ 336 h 336"/>
                <a:gd name="T10" fmla="*/ 2832 w 3312"/>
                <a:gd name="T11" fmla="*/ 336 h 336"/>
                <a:gd name="T12" fmla="*/ 2832 w 3312"/>
                <a:gd name="T13" fmla="*/ 0 h 336"/>
                <a:gd name="T14" fmla="*/ 3312 w 3312"/>
                <a:gd name="T15" fmla="*/ 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12" h="336">
                  <a:moveTo>
                    <a:pt x="0" y="336"/>
                  </a:moveTo>
                  <a:lnTo>
                    <a:pt x="1440" y="336"/>
                  </a:lnTo>
                  <a:lnTo>
                    <a:pt x="1440" y="0"/>
                  </a:lnTo>
                  <a:lnTo>
                    <a:pt x="2112" y="0"/>
                  </a:lnTo>
                  <a:lnTo>
                    <a:pt x="2112" y="336"/>
                  </a:lnTo>
                  <a:lnTo>
                    <a:pt x="2832" y="336"/>
                  </a:lnTo>
                  <a:lnTo>
                    <a:pt x="2832" y="0"/>
                  </a:lnTo>
                  <a:lnTo>
                    <a:pt x="331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50" name="Freeform 14"/>
            <p:cNvSpPr>
              <a:spLocks/>
            </p:cNvSpPr>
            <p:nvPr/>
          </p:nvSpPr>
          <p:spPr bwMode="auto">
            <a:xfrm>
              <a:off x="816" y="1440"/>
              <a:ext cx="4416" cy="336"/>
            </a:xfrm>
            <a:custGeom>
              <a:avLst/>
              <a:gdLst>
                <a:gd name="T0" fmla="*/ 0 w 4416"/>
                <a:gd name="T1" fmla="*/ 0 h 336"/>
                <a:gd name="T2" fmla="*/ 1440 w 4416"/>
                <a:gd name="T3" fmla="*/ 0 h 336"/>
                <a:gd name="T4" fmla="*/ 1440 w 4416"/>
                <a:gd name="T5" fmla="*/ 336 h 336"/>
                <a:gd name="T6" fmla="*/ 2112 w 4416"/>
                <a:gd name="T7" fmla="*/ 336 h 336"/>
                <a:gd name="T8" fmla="*/ 2112 w 4416"/>
                <a:gd name="T9" fmla="*/ 0 h 336"/>
                <a:gd name="T10" fmla="*/ 2832 w 4416"/>
                <a:gd name="T11" fmla="*/ 0 h 336"/>
                <a:gd name="T12" fmla="*/ 2832 w 4416"/>
                <a:gd name="T13" fmla="*/ 336 h 336"/>
                <a:gd name="T14" fmla="*/ 3312 w 4416"/>
                <a:gd name="T15" fmla="*/ 336 h 336"/>
                <a:gd name="T16" fmla="*/ 3312 w 4416"/>
                <a:gd name="T17" fmla="*/ 0 h 336"/>
                <a:gd name="T18" fmla="*/ 4416 w 4416"/>
                <a:gd name="T19" fmla="*/ 0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6" h="336">
                  <a:moveTo>
                    <a:pt x="0" y="0"/>
                  </a:moveTo>
                  <a:lnTo>
                    <a:pt x="1440" y="0"/>
                  </a:lnTo>
                  <a:lnTo>
                    <a:pt x="1440" y="336"/>
                  </a:lnTo>
                  <a:lnTo>
                    <a:pt x="2112" y="336"/>
                  </a:lnTo>
                  <a:lnTo>
                    <a:pt x="2112" y="0"/>
                  </a:lnTo>
                  <a:lnTo>
                    <a:pt x="2832" y="0"/>
                  </a:lnTo>
                  <a:lnTo>
                    <a:pt x="2832" y="336"/>
                  </a:lnTo>
                  <a:lnTo>
                    <a:pt x="3312" y="336"/>
                  </a:lnTo>
                  <a:lnTo>
                    <a:pt x="3312" y="0"/>
                  </a:lnTo>
                  <a:lnTo>
                    <a:pt x="441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51" name="Rectangle 15" descr="宽上对角线"/>
            <p:cNvSpPr>
              <a:spLocks noChangeArrowheads="1"/>
            </p:cNvSpPr>
            <p:nvPr/>
          </p:nvSpPr>
          <p:spPr bwMode="auto">
            <a:xfrm>
              <a:off x="4128" y="2736"/>
              <a:ext cx="589" cy="33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0752" name="Line 16"/>
            <p:cNvSpPr>
              <a:spLocks noChangeShapeType="1"/>
            </p:cNvSpPr>
            <p:nvPr/>
          </p:nvSpPr>
          <p:spPr bwMode="auto">
            <a:xfrm>
              <a:off x="4704" y="3072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grpSp>
          <p:nvGrpSpPr>
            <p:cNvPr id="30753" name="Group 17"/>
            <p:cNvGrpSpPr>
              <a:grpSpLocks/>
            </p:cNvGrpSpPr>
            <p:nvPr/>
          </p:nvGrpSpPr>
          <p:grpSpPr bwMode="auto">
            <a:xfrm>
              <a:off x="480" y="1440"/>
              <a:ext cx="288" cy="288"/>
              <a:chOff x="720" y="3360"/>
              <a:chExt cx="288" cy="288"/>
            </a:xfrm>
          </p:grpSpPr>
          <p:sp>
            <p:nvSpPr>
              <p:cNvPr id="30761" name="Text Box 18"/>
              <p:cNvSpPr txBox="1">
                <a:spLocks noChangeArrowheads="1"/>
              </p:cNvSpPr>
              <p:nvPr/>
            </p:nvSpPr>
            <p:spPr bwMode="auto">
              <a:xfrm>
                <a:off x="720" y="33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R</a:t>
                </a:r>
              </a:p>
            </p:txBody>
          </p:sp>
          <p:sp>
            <p:nvSpPr>
              <p:cNvPr id="30762" name="Line 19"/>
              <p:cNvSpPr>
                <a:spLocks noChangeShapeType="1"/>
              </p:cNvSpPr>
              <p:nvPr/>
            </p:nvSpPr>
            <p:spPr bwMode="auto">
              <a:xfrm>
                <a:off x="775" y="3408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0754" name="Group 20"/>
            <p:cNvGrpSpPr>
              <a:grpSpLocks/>
            </p:cNvGrpSpPr>
            <p:nvPr/>
          </p:nvGrpSpPr>
          <p:grpSpPr bwMode="auto">
            <a:xfrm>
              <a:off x="480" y="1920"/>
              <a:ext cx="288" cy="288"/>
              <a:chOff x="720" y="3360"/>
              <a:chExt cx="288" cy="288"/>
            </a:xfrm>
          </p:grpSpPr>
          <p:sp>
            <p:nvSpPr>
              <p:cNvPr id="30759" name="Text Box 21"/>
              <p:cNvSpPr txBox="1">
                <a:spLocks noChangeArrowheads="1"/>
              </p:cNvSpPr>
              <p:nvPr/>
            </p:nvSpPr>
            <p:spPr bwMode="auto">
              <a:xfrm>
                <a:off x="720" y="33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S</a:t>
                </a:r>
              </a:p>
            </p:txBody>
          </p:sp>
          <p:sp>
            <p:nvSpPr>
              <p:cNvPr id="30760" name="Line 22"/>
              <p:cNvSpPr>
                <a:spLocks noChangeShapeType="1"/>
              </p:cNvSpPr>
              <p:nvPr/>
            </p:nvSpPr>
            <p:spPr bwMode="auto">
              <a:xfrm>
                <a:off x="775" y="3408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0755" name="Group 23"/>
            <p:cNvGrpSpPr>
              <a:grpSpLocks/>
            </p:cNvGrpSpPr>
            <p:nvPr/>
          </p:nvGrpSpPr>
          <p:grpSpPr bwMode="auto">
            <a:xfrm>
              <a:off x="480" y="2832"/>
              <a:ext cx="288" cy="288"/>
              <a:chOff x="720" y="3360"/>
              <a:chExt cx="288" cy="288"/>
            </a:xfrm>
          </p:grpSpPr>
          <p:sp>
            <p:nvSpPr>
              <p:cNvPr id="30757" name="Text Box 24"/>
              <p:cNvSpPr txBox="1">
                <a:spLocks noChangeArrowheads="1"/>
              </p:cNvSpPr>
              <p:nvPr/>
            </p:nvSpPr>
            <p:spPr bwMode="auto">
              <a:xfrm>
                <a:off x="720" y="33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ea typeface="+mn-ea"/>
                    <a:cs typeface="Times New Roman"/>
                  </a:rPr>
                  <a:t>Q</a:t>
                </a:r>
              </a:p>
            </p:txBody>
          </p:sp>
          <p:sp>
            <p:nvSpPr>
              <p:cNvPr id="30758" name="Line 25"/>
              <p:cNvSpPr>
                <a:spLocks noChangeShapeType="1"/>
              </p:cNvSpPr>
              <p:nvPr/>
            </p:nvSpPr>
            <p:spPr bwMode="auto">
              <a:xfrm>
                <a:off x="775" y="3408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0756" name="Text Box 26"/>
            <p:cNvSpPr txBox="1">
              <a:spLocks noChangeArrowheads="1"/>
            </p:cNvSpPr>
            <p:nvPr/>
          </p:nvSpPr>
          <p:spPr bwMode="auto">
            <a:xfrm>
              <a:off x="480" y="23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ea typeface="+mn-ea"/>
                  <a:cs typeface="Times New Roman"/>
                </a:rPr>
                <a:t>Q</a:t>
              </a:r>
            </a:p>
          </p:txBody>
        </p:sp>
      </p:grp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1905000" y="2055813"/>
            <a:ext cx="1588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2817813" y="2055813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3579813" y="2055813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4646613" y="2055813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5789613" y="2055813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7466013" y="2055813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1295400" y="3351213"/>
            <a:ext cx="609600" cy="1587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2819400" y="3351213"/>
            <a:ext cx="762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648200" y="3351213"/>
            <a:ext cx="1143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467600" y="3351213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3581400" y="2665413"/>
            <a:ext cx="10668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143000" y="5256213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置</a:t>
            </a:r>
            <a:r>
              <a:rPr lang="en-US" altLang="zh-CN" b="1">
                <a:latin typeface="Times New Roman"/>
                <a:ea typeface="+mn-ea"/>
                <a:cs typeface="Times New Roman"/>
              </a:rPr>
              <a:t>1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3751263" y="5256213"/>
            <a:ext cx="6858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置</a:t>
            </a:r>
            <a:r>
              <a:rPr lang="en-US" altLang="zh-CN" b="1">
                <a:latin typeface="Times New Roman"/>
                <a:ea typeface="+mn-ea"/>
                <a:cs typeface="Times New Roman"/>
              </a:rPr>
              <a:t>0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2854325" y="5256213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置</a:t>
            </a:r>
            <a:r>
              <a:rPr lang="en-US" altLang="zh-CN" b="1">
                <a:latin typeface="Times New Roman"/>
                <a:ea typeface="+mn-ea"/>
                <a:cs typeface="Times New Roman"/>
              </a:rPr>
              <a:t>1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4876800" y="5256213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置</a:t>
            </a:r>
            <a:r>
              <a:rPr lang="en-US" altLang="zh-CN" b="1">
                <a:latin typeface="Times New Roman"/>
                <a:ea typeface="+mn-ea"/>
                <a:cs typeface="Times New Roman"/>
              </a:rPr>
              <a:t>1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7620000" y="5256213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置</a:t>
            </a:r>
            <a:r>
              <a:rPr lang="en-US" altLang="zh-CN" b="1">
                <a:latin typeface="Times New Roman"/>
                <a:ea typeface="+mn-ea"/>
                <a:cs typeface="Times New Roman"/>
              </a:rPr>
              <a:t>1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922463" y="5256213"/>
            <a:ext cx="914400" cy="369332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保持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5943600" y="5256213"/>
            <a:ext cx="1295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/>
                <a:ea typeface="+mn-ea"/>
                <a:cs typeface="Times New Roman"/>
              </a:rPr>
              <a:t>不允许</a:t>
            </a:r>
          </a:p>
        </p:txBody>
      </p:sp>
    </p:spTree>
    <p:extLst>
      <p:ext uri="{BB962C8B-B14F-4D97-AF65-F5344CB8AC3E}">
        <p14:creationId xmlns:p14="http://schemas.microsoft.com/office/powerpoint/2010/main" val="23647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p" autoUpdateAnimBg="0"/>
      <p:bldP spid="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 autoUpdateAnimBg="0"/>
      <p:bldP spid="4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2738" y="549275"/>
            <a:ext cx="41148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基本</a:t>
            </a:r>
            <a:r>
              <a:rPr lang="en-US" altLang="zh-CN" sz="3200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RS</a:t>
            </a:r>
            <a:r>
              <a:rPr lang="zh-CN" altLang="en-US" sz="3200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触发器的特点</a:t>
            </a:r>
            <a:endParaRPr lang="zh-CN" altLang="en-US" b="1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85800" y="1533525"/>
            <a:ext cx="7772400" cy="373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 b="1" dirty="0">
                <a:latin typeface="Times New Roman"/>
                <a:ea typeface="+mn-ea"/>
                <a:cs typeface="Times New Roman"/>
              </a:rPr>
              <a:t>（</a:t>
            </a:r>
            <a:r>
              <a:rPr lang="en-US" altLang="zh-CN" b="1" dirty="0">
                <a:latin typeface="Times New Roman"/>
                <a:ea typeface="+mn-ea"/>
                <a:cs typeface="Times New Roman"/>
              </a:rPr>
              <a:t>1</a:t>
            </a:r>
            <a:r>
              <a:rPr lang="zh-CN" altLang="en-US" b="1" dirty="0">
                <a:latin typeface="Times New Roman"/>
                <a:ea typeface="+mn-ea"/>
                <a:cs typeface="Times New Roman"/>
              </a:rPr>
              <a:t>）触发器的次态不仅与输入信号状态有关，而且与触发器的现态有关。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b="1" dirty="0">
                <a:latin typeface="Times New Roman"/>
                <a:ea typeface="+mn-ea"/>
                <a:cs typeface="Times New Roman"/>
              </a:rPr>
              <a:t>（</a:t>
            </a:r>
            <a:r>
              <a:rPr lang="en-US" altLang="zh-CN" b="1" dirty="0">
                <a:latin typeface="Times New Roman"/>
                <a:ea typeface="+mn-ea"/>
                <a:cs typeface="Times New Roman"/>
              </a:rPr>
              <a:t>2</a:t>
            </a:r>
            <a:r>
              <a:rPr lang="zh-CN" altLang="en-US" b="1" dirty="0">
                <a:latin typeface="Times New Roman"/>
                <a:ea typeface="+mn-ea"/>
                <a:cs typeface="Times New Roman"/>
              </a:rPr>
              <a:t>）电路具有两个稳定状态，在无外来触发信号作用时，电路将保持原状态不变。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b="1" dirty="0">
                <a:latin typeface="Times New Roman"/>
                <a:ea typeface="+mn-ea"/>
                <a:cs typeface="Times New Roman"/>
              </a:rPr>
              <a:t>（</a:t>
            </a:r>
            <a:r>
              <a:rPr lang="en-US" altLang="zh-CN" b="1" dirty="0">
                <a:latin typeface="Times New Roman"/>
                <a:ea typeface="+mn-ea"/>
                <a:cs typeface="Times New Roman"/>
              </a:rPr>
              <a:t>3</a:t>
            </a:r>
            <a:r>
              <a:rPr lang="zh-CN" altLang="en-US" b="1" dirty="0">
                <a:latin typeface="Times New Roman"/>
                <a:ea typeface="+mn-ea"/>
                <a:cs typeface="Times New Roman"/>
              </a:rPr>
              <a:t>）在外加触发信号有效时，电路可以触发翻转，实现置</a:t>
            </a:r>
            <a:r>
              <a:rPr lang="en-US" altLang="zh-CN" b="1" dirty="0">
                <a:latin typeface="Times New Roman"/>
                <a:ea typeface="+mn-ea"/>
                <a:cs typeface="Times New Roman"/>
              </a:rPr>
              <a:t>0</a:t>
            </a:r>
            <a:r>
              <a:rPr lang="zh-CN" altLang="en-US" b="1" dirty="0">
                <a:latin typeface="Times New Roman"/>
                <a:ea typeface="+mn-ea"/>
                <a:cs typeface="Times New Roman"/>
              </a:rPr>
              <a:t>或置</a:t>
            </a:r>
            <a:r>
              <a:rPr lang="en-US" altLang="zh-CN" b="1" dirty="0">
                <a:latin typeface="Times New Roman"/>
                <a:ea typeface="+mn-ea"/>
                <a:cs typeface="Times New Roman"/>
              </a:rPr>
              <a:t>1</a:t>
            </a:r>
            <a:r>
              <a:rPr lang="zh-CN" altLang="en-US" b="1" dirty="0">
                <a:latin typeface="Times New Roman"/>
                <a:ea typeface="+mn-ea"/>
                <a:cs typeface="Times New Roman"/>
              </a:rPr>
              <a:t>。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b="1" dirty="0">
                <a:latin typeface="Times New Roman"/>
                <a:ea typeface="+mn-ea"/>
                <a:cs typeface="Times New Roman"/>
              </a:rPr>
              <a:t>（</a:t>
            </a:r>
            <a:r>
              <a:rPr lang="en-US" altLang="zh-CN" b="1" dirty="0">
                <a:latin typeface="Times New Roman"/>
                <a:ea typeface="+mn-ea"/>
                <a:cs typeface="Times New Roman"/>
              </a:rPr>
              <a:t>4</a:t>
            </a:r>
            <a:r>
              <a:rPr lang="zh-CN" altLang="en-US" b="1" dirty="0">
                <a:latin typeface="Times New Roman"/>
                <a:ea typeface="+mn-ea"/>
                <a:cs typeface="Times New Roman"/>
              </a:rPr>
              <a:t>）在稳定状态下两个输出端的状态和必须是互补关系，即有约束条件。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66800" y="5272177"/>
            <a:ext cx="7010400" cy="1373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 eaLnBrk="1" hangingPunct="1"/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在数字电路中，凡根据输入信号</a:t>
            </a:r>
            <a:r>
              <a:rPr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R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</a:t>
            </a:r>
            <a:r>
              <a:rPr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S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情况的不同，具有置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0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、置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和保持功能的电路，都称为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RS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触发器。</a:t>
            </a:r>
            <a:endParaRPr lang="zh-CN" altLang="en-US" b="1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939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p" autoUpdateAnimBg="0"/>
      <p:bldP spid="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114425"/>
            <a:ext cx="3962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本章要求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14400" y="1739759"/>
            <a:ext cx="7467600" cy="387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1.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掌握 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－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、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J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－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K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、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触发器的逻辑功能及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不同结构触发器的动作特点。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2.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掌握寄存器、移位寄存器、二进制计数器、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十进制计数器的逻辑功能，会分析时序逻辑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电路。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学会使用本章所介绍的各种集成电路。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了解集成定时器及由它组成的单稳态</a:t>
            </a:r>
            <a:r>
              <a:rPr lang="zh-CN" altLang="en-US" sz="2800" b="1" dirty="0">
                <a:solidFill>
                  <a:srgbClr val="006600"/>
                </a:solidFill>
              </a:rPr>
              <a:t>触发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和多谐振荡器的工作原理</a:t>
            </a:r>
            <a:r>
              <a:rPr lang="zh-CN" altLang="en-US" sz="2800" b="1" dirty="0">
                <a:solidFill>
                  <a:srgbClr val="006600"/>
                </a:solidFill>
              </a:rPr>
              <a:t>。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193925" y="477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endParaRPr 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304800"/>
            <a:ext cx="85344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第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华文新魏" charset="0"/>
                <a:cs typeface="华文新魏" charset="0"/>
              </a:rPr>
              <a:t>21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章 时序逻辑电路</a:t>
            </a:r>
          </a:p>
        </p:txBody>
      </p:sp>
    </p:spTree>
    <p:extLst>
      <p:ext uri="{BB962C8B-B14F-4D97-AF65-F5344CB8AC3E}">
        <p14:creationId xmlns:p14="http://schemas.microsoft.com/office/powerpoint/2010/main" val="4044352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107950" y="1125538"/>
            <a:ext cx="8856663" cy="459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    基本的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RS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触发器动作特点是当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、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端的置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0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信号或置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信号一出现，输出状态就可能随之发生变化。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触发器的状态转换没有一个统一的节拍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，这不仅使电路的抗干扰能力下降，也不便于多个触发器同步工作。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lnSpc>
                <a:spcPct val="125000"/>
              </a:lnSpc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   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在实际使用中，经常要求触发器按一定的节拍翻转，为此，需要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加入一个时钟控制端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，只有在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端出现时钟脉冲时，触发器的状态才能变化。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lnSpc>
                <a:spcPct val="125000"/>
              </a:lnSpc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具有时钟脉冲控制的触发器称为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时钟触发器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，又称为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同步触发器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，因为触发器状态的改变与时钟脉冲同步。</a:t>
            </a:r>
          </a:p>
        </p:txBody>
      </p:sp>
      <p:sp>
        <p:nvSpPr>
          <p:cNvPr id="3" name="矩形 2"/>
          <p:cNvSpPr/>
          <p:nvPr/>
        </p:nvSpPr>
        <p:spPr>
          <a:xfrm>
            <a:off x="468313" y="385763"/>
            <a:ext cx="5903912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2.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可控 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RS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同步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RS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)</a:t>
            </a:r>
            <a:endParaRPr lang="zh-CN" altLang="en-US" sz="2800" b="1" dirty="0">
              <a:solidFill>
                <a:srgbClr val="0066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988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3048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2.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可控 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RS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触发器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(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同步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RS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触发器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)</a:t>
            </a:r>
            <a:endParaRPr lang="zh-CN" altLang="en-US" sz="2800" b="1" dirty="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17411" name="Rectangle 3" descr="40%"/>
          <p:cNvSpPr>
            <a:spLocks noChangeArrowheads="1"/>
          </p:cNvSpPr>
          <p:nvPr/>
        </p:nvSpPr>
        <p:spPr bwMode="auto">
          <a:xfrm>
            <a:off x="1143000" y="2057400"/>
            <a:ext cx="2544286" cy="523220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基本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-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触发器</a:t>
            </a:r>
          </a:p>
        </p:txBody>
      </p:sp>
      <p:sp>
        <p:nvSpPr>
          <p:cNvPr id="17412" name="Rectangle 4" descr="40%"/>
          <p:cNvSpPr>
            <a:spLocks noChangeArrowheads="1"/>
          </p:cNvSpPr>
          <p:nvPr/>
        </p:nvSpPr>
        <p:spPr bwMode="auto">
          <a:xfrm>
            <a:off x="1676400" y="3962400"/>
            <a:ext cx="1619250" cy="51911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导引电路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3400" y="2743200"/>
            <a:ext cx="3581400" cy="3186113"/>
            <a:chOff x="2736" y="1728"/>
            <a:chExt cx="2256" cy="2007"/>
          </a:xfrm>
        </p:grpSpPr>
        <p:sp>
          <p:nvSpPr>
            <p:cNvPr id="33834" name="Line 6"/>
            <p:cNvSpPr>
              <a:spLocks noChangeShapeType="1"/>
            </p:cNvSpPr>
            <p:nvPr/>
          </p:nvSpPr>
          <p:spPr bwMode="auto">
            <a:xfrm>
              <a:off x="3264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4032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36" name="Text Box 8"/>
            <p:cNvSpPr txBox="1">
              <a:spLocks noChangeArrowheads="1"/>
            </p:cNvSpPr>
            <p:nvPr/>
          </p:nvSpPr>
          <p:spPr bwMode="auto">
            <a:xfrm>
              <a:off x="4080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ea typeface="+mn-ea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368" y="244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33838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grpSp>
          <p:nvGrpSpPr>
            <p:cNvPr id="33839" name="Group 11"/>
            <p:cNvGrpSpPr>
              <a:grpSpLocks/>
            </p:cNvGrpSpPr>
            <p:nvPr/>
          </p:nvGrpSpPr>
          <p:grpSpPr bwMode="auto">
            <a:xfrm>
              <a:off x="4608" y="2880"/>
              <a:ext cx="96" cy="432"/>
              <a:chOff x="3552" y="2496"/>
              <a:chExt cx="96" cy="432"/>
            </a:xfrm>
          </p:grpSpPr>
          <p:sp>
            <p:nvSpPr>
              <p:cNvPr id="33857" name="Line 12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33858" name="Oval 13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840" name="Line 14"/>
            <p:cNvSpPr>
              <a:spLocks noChangeShapeType="1"/>
            </p:cNvSpPr>
            <p:nvPr/>
          </p:nvSpPr>
          <p:spPr bwMode="auto">
            <a:xfrm flipV="1">
              <a:off x="312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41" name="Line 15"/>
            <p:cNvSpPr>
              <a:spLocks noChangeShapeType="1"/>
            </p:cNvSpPr>
            <p:nvPr/>
          </p:nvSpPr>
          <p:spPr bwMode="auto">
            <a:xfrm flipV="1">
              <a:off x="3264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42" name="Rectangle 16"/>
            <p:cNvSpPr>
              <a:spLocks noChangeArrowheads="1"/>
            </p:cNvSpPr>
            <p:nvPr/>
          </p:nvSpPr>
          <p:spPr bwMode="auto">
            <a:xfrm>
              <a:off x="2784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843" name="Rectangle 17"/>
            <p:cNvSpPr>
              <a:spLocks noChangeArrowheads="1"/>
            </p:cNvSpPr>
            <p:nvPr/>
          </p:nvSpPr>
          <p:spPr bwMode="auto">
            <a:xfrm>
              <a:off x="4512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844" name="Rectangle 18"/>
            <p:cNvSpPr>
              <a:spLocks noChangeArrowheads="1"/>
            </p:cNvSpPr>
            <p:nvPr/>
          </p:nvSpPr>
          <p:spPr bwMode="auto">
            <a:xfrm>
              <a:off x="273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45" name="Text Box 19"/>
            <p:cNvSpPr txBox="1">
              <a:spLocks noChangeArrowheads="1"/>
            </p:cNvSpPr>
            <p:nvPr/>
          </p:nvSpPr>
          <p:spPr bwMode="auto">
            <a:xfrm>
              <a:off x="278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ea typeface="+mn-ea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33846" name="Rectangle 20"/>
            <p:cNvSpPr>
              <a:spLocks noChangeArrowheads="1"/>
            </p:cNvSpPr>
            <p:nvPr/>
          </p:nvSpPr>
          <p:spPr bwMode="auto">
            <a:xfrm>
              <a:off x="307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3847" name="Oval 21"/>
            <p:cNvSpPr>
              <a:spLocks noChangeArrowheads="1"/>
            </p:cNvSpPr>
            <p:nvPr/>
          </p:nvSpPr>
          <p:spPr bwMode="auto">
            <a:xfrm>
              <a:off x="307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grpSp>
          <p:nvGrpSpPr>
            <p:cNvPr id="33848" name="Group 22"/>
            <p:cNvGrpSpPr>
              <a:grpSpLocks/>
            </p:cNvGrpSpPr>
            <p:nvPr/>
          </p:nvGrpSpPr>
          <p:grpSpPr bwMode="auto">
            <a:xfrm>
              <a:off x="2880" y="2880"/>
              <a:ext cx="96" cy="432"/>
              <a:chOff x="3552" y="2496"/>
              <a:chExt cx="96" cy="432"/>
            </a:xfrm>
          </p:grpSpPr>
          <p:sp>
            <p:nvSpPr>
              <p:cNvPr id="33855" name="Line 23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33856" name="Oval 24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849" name="Line 25"/>
            <p:cNvSpPr>
              <a:spLocks noChangeShapeType="1"/>
            </p:cNvSpPr>
            <p:nvPr/>
          </p:nvSpPr>
          <p:spPr bwMode="auto">
            <a:xfrm flipV="1">
              <a:off x="4416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50" name="Line 26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grpSp>
          <p:nvGrpSpPr>
            <p:cNvPr id="33851" name="Group 27"/>
            <p:cNvGrpSpPr>
              <a:grpSpLocks/>
            </p:cNvGrpSpPr>
            <p:nvPr/>
          </p:nvGrpSpPr>
          <p:grpSpPr bwMode="auto">
            <a:xfrm>
              <a:off x="3648" y="3120"/>
              <a:ext cx="96" cy="336"/>
              <a:chOff x="3792" y="3120"/>
              <a:chExt cx="96" cy="336"/>
            </a:xfrm>
          </p:grpSpPr>
          <p:sp>
            <p:nvSpPr>
              <p:cNvPr id="33853" name="Line 28"/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33854" name="Oval 29"/>
              <p:cNvSpPr>
                <a:spLocks noChangeArrowheads="1"/>
              </p:cNvSpPr>
              <p:nvPr/>
            </p:nvSpPr>
            <p:spPr bwMode="auto">
              <a:xfrm>
                <a:off x="3792" y="336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852" name="Rectangle 30"/>
            <p:cNvSpPr>
              <a:spLocks noChangeArrowheads="1"/>
            </p:cNvSpPr>
            <p:nvPr/>
          </p:nvSpPr>
          <p:spPr bwMode="auto">
            <a:xfrm>
              <a:off x="3552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038600" y="533400"/>
            <a:ext cx="4191000" cy="3033713"/>
            <a:chOff x="2544" y="336"/>
            <a:chExt cx="2640" cy="1911"/>
          </a:xfrm>
        </p:grpSpPr>
        <p:sp>
          <p:nvSpPr>
            <p:cNvPr id="33800" name="Rectangle 32"/>
            <p:cNvSpPr>
              <a:spLocks noChangeArrowheads="1"/>
            </p:cNvSpPr>
            <p:nvPr/>
          </p:nvSpPr>
          <p:spPr bwMode="auto">
            <a:xfrm>
              <a:off x="3024" y="624"/>
              <a:ext cx="20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3801" name="Line 33"/>
            <p:cNvSpPr>
              <a:spLocks noChangeShapeType="1"/>
            </p:cNvSpPr>
            <p:nvPr/>
          </p:nvSpPr>
          <p:spPr bwMode="auto">
            <a:xfrm>
              <a:off x="3312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2" name="Rectangle 34"/>
            <p:cNvSpPr>
              <a:spLocks noChangeArrowheads="1"/>
            </p:cNvSpPr>
            <p:nvPr/>
          </p:nvSpPr>
          <p:spPr bwMode="auto">
            <a:xfrm>
              <a:off x="2736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3" name="Text Box 35"/>
            <p:cNvSpPr txBox="1">
              <a:spLocks noChangeArrowheads="1"/>
            </p:cNvSpPr>
            <p:nvPr/>
          </p:nvSpPr>
          <p:spPr bwMode="auto">
            <a:xfrm>
              <a:off x="2784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ea typeface="+mn-ea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33804" name="Rectangle 36"/>
            <p:cNvSpPr>
              <a:spLocks noChangeArrowheads="1"/>
            </p:cNvSpPr>
            <p:nvPr/>
          </p:nvSpPr>
          <p:spPr bwMode="auto">
            <a:xfrm>
              <a:off x="3072" y="129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3805" name="Oval 37"/>
            <p:cNvSpPr>
              <a:spLocks noChangeArrowheads="1"/>
            </p:cNvSpPr>
            <p:nvPr/>
          </p:nvSpPr>
          <p:spPr bwMode="auto">
            <a:xfrm>
              <a:off x="3072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6" name="Line 38"/>
            <p:cNvSpPr>
              <a:spLocks noChangeShapeType="1"/>
            </p:cNvSpPr>
            <p:nvPr/>
          </p:nvSpPr>
          <p:spPr bwMode="auto">
            <a:xfrm flipV="1">
              <a:off x="3120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7" name="Oval 39"/>
            <p:cNvSpPr>
              <a:spLocks noChangeArrowheads="1"/>
            </p:cNvSpPr>
            <p:nvPr/>
          </p:nvSpPr>
          <p:spPr bwMode="auto">
            <a:xfrm>
              <a:off x="3072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8" name="Line 40"/>
            <p:cNvSpPr>
              <a:spLocks noChangeShapeType="1"/>
            </p:cNvSpPr>
            <p:nvPr/>
          </p:nvSpPr>
          <p:spPr bwMode="auto">
            <a:xfrm>
              <a:off x="2928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09" name="Oval 41"/>
            <p:cNvSpPr>
              <a:spLocks noChangeArrowheads="1"/>
            </p:cNvSpPr>
            <p:nvPr/>
          </p:nvSpPr>
          <p:spPr bwMode="auto">
            <a:xfrm>
              <a:off x="2880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0" name="Rectangle 42"/>
            <p:cNvSpPr>
              <a:spLocks noChangeArrowheads="1"/>
            </p:cNvSpPr>
            <p:nvPr/>
          </p:nvSpPr>
          <p:spPr bwMode="auto">
            <a:xfrm>
              <a:off x="40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1" name="Text Box 43"/>
            <p:cNvSpPr txBox="1">
              <a:spLocks noChangeArrowheads="1"/>
            </p:cNvSpPr>
            <p:nvPr/>
          </p:nvSpPr>
          <p:spPr bwMode="auto">
            <a:xfrm>
              <a:off x="41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ea typeface="+mn-ea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33812" name="Rectangle 44"/>
            <p:cNvSpPr>
              <a:spLocks noChangeArrowheads="1"/>
            </p:cNvSpPr>
            <p:nvPr/>
          </p:nvSpPr>
          <p:spPr bwMode="auto">
            <a:xfrm>
              <a:off x="44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3813" name="Oval 45"/>
            <p:cNvSpPr>
              <a:spLocks noChangeArrowheads="1"/>
            </p:cNvSpPr>
            <p:nvPr/>
          </p:nvSpPr>
          <p:spPr bwMode="auto">
            <a:xfrm>
              <a:off x="44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4" name="Line 46"/>
            <p:cNvSpPr>
              <a:spLocks noChangeShapeType="1"/>
            </p:cNvSpPr>
            <p:nvPr/>
          </p:nvSpPr>
          <p:spPr bwMode="auto">
            <a:xfrm flipV="1">
              <a:off x="44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5" name="Oval 47"/>
            <p:cNvSpPr>
              <a:spLocks noChangeArrowheads="1"/>
            </p:cNvSpPr>
            <p:nvPr/>
          </p:nvSpPr>
          <p:spPr bwMode="auto">
            <a:xfrm>
              <a:off x="44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6" name="Line 48"/>
            <p:cNvSpPr>
              <a:spLocks noChangeShapeType="1"/>
            </p:cNvSpPr>
            <p:nvPr/>
          </p:nvSpPr>
          <p:spPr bwMode="auto">
            <a:xfrm>
              <a:off x="4656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7" name="Oval 49"/>
            <p:cNvSpPr>
              <a:spLocks noChangeArrowheads="1"/>
            </p:cNvSpPr>
            <p:nvPr/>
          </p:nvSpPr>
          <p:spPr bwMode="auto">
            <a:xfrm>
              <a:off x="4608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8" name="Line 50"/>
            <p:cNvSpPr>
              <a:spLocks noChangeShapeType="1"/>
            </p:cNvSpPr>
            <p:nvPr/>
          </p:nvSpPr>
          <p:spPr bwMode="auto">
            <a:xfrm>
              <a:off x="3120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19" name="Line 51"/>
            <p:cNvSpPr>
              <a:spLocks noChangeShapeType="1"/>
            </p:cNvSpPr>
            <p:nvPr/>
          </p:nvSpPr>
          <p:spPr bwMode="auto">
            <a:xfrm>
              <a:off x="3984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0" name="Line 52"/>
            <p:cNvSpPr>
              <a:spLocks noChangeShapeType="1"/>
            </p:cNvSpPr>
            <p:nvPr/>
          </p:nvSpPr>
          <p:spPr bwMode="auto">
            <a:xfrm flipV="1">
              <a:off x="4224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1" name="Line 53"/>
            <p:cNvSpPr>
              <a:spLocks noChangeShapeType="1"/>
            </p:cNvSpPr>
            <p:nvPr/>
          </p:nvSpPr>
          <p:spPr bwMode="auto">
            <a:xfrm>
              <a:off x="398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2" name="Line 54"/>
            <p:cNvSpPr>
              <a:spLocks noChangeShapeType="1"/>
            </p:cNvSpPr>
            <p:nvPr/>
          </p:nvSpPr>
          <p:spPr bwMode="auto">
            <a:xfrm flipV="1">
              <a:off x="3312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3" name="Line 55"/>
            <p:cNvSpPr>
              <a:spLocks noChangeShapeType="1"/>
            </p:cNvSpPr>
            <p:nvPr/>
          </p:nvSpPr>
          <p:spPr bwMode="auto">
            <a:xfrm>
              <a:off x="3600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4" name="Line 56"/>
            <p:cNvSpPr>
              <a:spLocks noChangeShapeType="1"/>
            </p:cNvSpPr>
            <p:nvPr/>
          </p:nvSpPr>
          <p:spPr bwMode="auto">
            <a:xfrm flipH="1">
              <a:off x="3552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25" name="Text Box 57"/>
            <p:cNvSpPr txBox="1">
              <a:spLocks noChangeArrowheads="1"/>
            </p:cNvSpPr>
            <p:nvPr/>
          </p:nvSpPr>
          <p:spPr bwMode="auto">
            <a:xfrm>
              <a:off x="4368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ea typeface="+mn-ea"/>
                  <a:cs typeface="Times New Roman"/>
                </a:rPr>
                <a:t>.</a:t>
              </a:r>
              <a:endParaRPr lang="en-US" altLang="zh-CN" b="1"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33826" name="Rectangle 58"/>
            <p:cNvSpPr>
              <a:spLocks noChangeArrowheads="1"/>
            </p:cNvSpPr>
            <p:nvPr/>
          </p:nvSpPr>
          <p:spPr bwMode="auto">
            <a:xfrm>
              <a:off x="2544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3827" name="Rectangle 59"/>
            <p:cNvSpPr>
              <a:spLocks noChangeArrowheads="1"/>
            </p:cNvSpPr>
            <p:nvPr/>
          </p:nvSpPr>
          <p:spPr bwMode="auto">
            <a:xfrm>
              <a:off x="4704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3828" name="Rectangle 60"/>
            <p:cNvSpPr>
              <a:spLocks noChangeArrowheads="1"/>
            </p:cNvSpPr>
            <p:nvPr/>
          </p:nvSpPr>
          <p:spPr bwMode="auto">
            <a:xfrm>
              <a:off x="2976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33829" name="Group 61"/>
            <p:cNvGrpSpPr>
              <a:grpSpLocks/>
            </p:cNvGrpSpPr>
            <p:nvPr/>
          </p:nvGrpSpPr>
          <p:grpSpPr bwMode="auto">
            <a:xfrm>
              <a:off x="4320" y="336"/>
              <a:ext cx="335" cy="330"/>
              <a:chOff x="816" y="2064"/>
              <a:chExt cx="335" cy="330"/>
            </a:xfrm>
          </p:grpSpPr>
          <p:sp>
            <p:nvSpPr>
              <p:cNvPr id="33832" name="Rectangle 62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33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>
                  <a:solidFill>
                    <a:srgbClr val="0000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3833" name="Line 63"/>
              <p:cNvSpPr>
                <a:spLocks noChangeShapeType="1"/>
              </p:cNvSpPr>
              <p:nvPr/>
            </p:nvSpPr>
            <p:spPr bwMode="auto">
              <a:xfrm>
                <a:off x="864" y="211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3830" name="Line 64"/>
            <p:cNvSpPr>
              <a:spLocks noChangeShapeType="1"/>
            </p:cNvSpPr>
            <p:nvPr/>
          </p:nvSpPr>
          <p:spPr bwMode="auto">
            <a:xfrm>
              <a:off x="2592" y="1920"/>
              <a:ext cx="19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3831" name="Line 65"/>
            <p:cNvSpPr>
              <a:spLocks noChangeShapeType="1"/>
            </p:cNvSpPr>
            <p:nvPr/>
          </p:nvSpPr>
          <p:spPr bwMode="auto">
            <a:xfrm>
              <a:off x="4752" y="1968"/>
              <a:ext cx="19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</p:grpSp>
      <p:sp>
        <p:nvSpPr>
          <p:cNvPr id="17474" name="AutoShape 66" descr="40%"/>
          <p:cNvSpPr>
            <a:spLocks noChangeArrowheads="1"/>
          </p:cNvSpPr>
          <p:nvPr/>
        </p:nvSpPr>
        <p:spPr bwMode="auto">
          <a:xfrm>
            <a:off x="3581400" y="5715000"/>
            <a:ext cx="1676400" cy="457200"/>
          </a:xfrm>
          <a:prstGeom prst="wedgeRoundRectCallout">
            <a:avLst>
              <a:gd name="adj1" fmla="val 78787"/>
              <a:gd name="adj2" fmla="val -42708"/>
              <a:gd name="adj3" fmla="val 16667"/>
            </a:avLst>
          </a:prstGeom>
          <a:pattFill prst="pct40">
            <a:fgClr>
              <a:schemeClr val="accent1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时钟脉冲</a:t>
            </a:r>
            <a:endParaRPr lang="zh-CN" altLang="en-US" b="1"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9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nimBg="1" autoUpdateAnimBg="0"/>
      <p:bldP spid="17412" grpId="0" animBg="1" autoUpdateAnimBg="0"/>
      <p:bldP spid="1747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40%"/>
          <p:cNvSpPr>
            <a:spLocks noChangeArrowheads="1"/>
          </p:cNvSpPr>
          <p:nvPr/>
        </p:nvSpPr>
        <p:spPr bwMode="auto">
          <a:xfrm>
            <a:off x="914400" y="3352800"/>
            <a:ext cx="1525588" cy="528638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当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=0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时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096000" y="5029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05400" y="3124200"/>
            <a:ext cx="2419350" cy="519113"/>
            <a:chOff x="3216" y="1968"/>
            <a:chExt cx="1524" cy="327"/>
          </a:xfrm>
        </p:grpSpPr>
        <p:sp>
          <p:nvSpPr>
            <p:cNvPr id="34891" name="Rectangle 5"/>
            <p:cNvSpPr>
              <a:spLocks noChangeArrowheads="1"/>
            </p:cNvSpPr>
            <p:nvPr/>
          </p:nvSpPr>
          <p:spPr bwMode="auto">
            <a:xfrm>
              <a:off x="3216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4892" name="Rectangle 6"/>
            <p:cNvSpPr>
              <a:spLocks noChangeArrowheads="1"/>
            </p:cNvSpPr>
            <p:nvPr/>
          </p:nvSpPr>
          <p:spPr bwMode="auto">
            <a:xfrm>
              <a:off x="4512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8439" name="Rectangle 7" descr="40%"/>
          <p:cNvSpPr>
            <a:spLocks noChangeArrowheads="1"/>
          </p:cNvSpPr>
          <p:nvPr/>
        </p:nvSpPr>
        <p:spPr bwMode="auto">
          <a:xfrm>
            <a:off x="685800" y="4343400"/>
            <a:ext cx="2895600" cy="1382713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，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输入状态</a:t>
            </a:r>
          </a:p>
          <a:p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不起作用。</a:t>
            </a:r>
          </a:p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触发器状态不变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038600" y="2971800"/>
            <a:ext cx="4724400" cy="519113"/>
            <a:chOff x="3216" y="1968"/>
            <a:chExt cx="1524" cy="256"/>
          </a:xfrm>
        </p:grpSpPr>
        <p:sp>
          <p:nvSpPr>
            <p:cNvPr id="34889" name="Rectangle 9"/>
            <p:cNvSpPr>
              <a:spLocks noChangeArrowheads="1"/>
            </p:cNvSpPr>
            <p:nvPr/>
          </p:nvSpPr>
          <p:spPr bwMode="auto">
            <a:xfrm>
              <a:off x="3216" y="1968"/>
              <a:ext cx="11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4890" name="Rectangle 10"/>
            <p:cNvSpPr>
              <a:spLocks noChangeArrowheads="1"/>
            </p:cNvSpPr>
            <p:nvPr/>
          </p:nvSpPr>
          <p:spPr bwMode="auto">
            <a:xfrm>
              <a:off x="4512" y="1968"/>
              <a:ext cx="2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4823" name="Group 11"/>
          <p:cNvGrpSpPr>
            <a:grpSpLocks/>
          </p:cNvGrpSpPr>
          <p:nvPr/>
        </p:nvGrpSpPr>
        <p:grpSpPr bwMode="auto">
          <a:xfrm>
            <a:off x="4267200" y="533400"/>
            <a:ext cx="4191000" cy="5395913"/>
            <a:chOff x="2688" y="336"/>
            <a:chExt cx="2640" cy="3399"/>
          </a:xfrm>
        </p:grpSpPr>
        <p:sp>
          <p:nvSpPr>
            <p:cNvPr id="34834" name="Rectangle 12"/>
            <p:cNvSpPr>
              <a:spLocks noChangeArrowheads="1"/>
            </p:cNvSpPr>
            <p:nvPr/>
          </p:nvSpPr>
          <p:spPr bwMode="auto">
            <a:xfrm>
              <a:off x="3168" y="62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4835" name="Line 13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36" name="Rectangle 14"/>
            <p:cNvSpPr>
              <a:spLocks noChangeArrowheads="1"/>
            </p:cNvSpPr>
            <p:nvPr/>
          </p:nvSpPr>
          <p:spPr bwMode="auto">
            <a:xfrm>
              <a:off x="28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37" name="Text Box 15"/>
            <p:cNvSpPr txBox="1">
              <a:spLocks noChangeArrowheads="1"/>
            </p:cNvSpPr>
            <p:nvPr/>
          </p:nvSpPr>
          <p:spPr bwMode="auto">
            <a:xfrm>
              <a:off x="29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38" name="Rectangle 16"/>
            <p:cNvSpPr>
              <a:spLocks noChangeArrowheads="1"/>
            </p:cNvSpPr>
            <p:nvPr/>
          </p:nvSpPr>
          <p:spPr bwMode="auto">
            <a:xfrm>
              <a:off x="32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4839" name="Oval 17"/>
            <p:cNvSpPr>
              <a:spLocks noChangeArrowheads="1"/>
            </p:cNvSpPr>
            <p:nvPr/>
          </p:nvSpPr>
          <p:spPr bwMode="auto">
            <a:xfrm>
              <a:off x="32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0" name="Line 18"/>
            <p:cNvSpPr>
              <a:spLocks noChangeShapeType="1"/>
            </p:cNvSpPr>
            <p:nvPr/>
          </p:nvSpPr>
          <p:spPr bwMode="auto">
            <a:xfrm flipV="1">
              <a:off x="32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1" name="Oval 19"/>
            <p:cNvSpPr>
              <a:spLocks noChangeArrowheads="1"/>
            </p:cNvSpPr>
            <p:nvPr/>
          </p:nvSpPr>
          <p:spPr bwMode="auto">
            <a:xfrm>
              <a:off x="32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2" name="Line 20"/>
            <p:cNvSpPr>
              <a:spLocks noChangeShapeType="1"/>
            </p:cNvSpPr>
            <p:nvPr/>
          </p:nvSpPr>
          <p:spPr bwMode="auto">
            <a:xfrm>
              <a:off x="3072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3" name="Oval 21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4" name="Rectangle 22"/>
            <p:cNvSpPr>
              <a:spLocks noChangeArrowheads="1"/>
            </p:cNvSpPr>
            <p:nvPr/>
          </p:nvSpPr>
          <p:spPr bwMode="auto">
            <a:xfrm>
              <a:off x="4224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5" name="Text Box 23"/>
            <p:cNvSpPr txBox="1">
              <a:spLocks noChangeArrowheads="1"/>
            </p:cNvSpPr>
            <p:nvPr/>
          </p:nvSpPr>
          <p:spPr bwMode="auto">
            <a:xfrm>
              <a:off x="4272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46" name="Rectangle 24"/>
            <p:cNvSpPr>
              <a:spLocks noChangeArrowheads="1"/>
            </p:cNvSpPr>
            <p:nvPr/>
          </p:nvSpPr>
          <p:spPr bwMode="auto">
            <a:xfrm>
              <a:off x="4560" y="129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4847" name="Oval 25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8" name="Line 26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49" name="Oval 27"/>
            <p:cNvSpPr>
              <a:spLocks noChangeArrowheads="1"/>
            </p:cNvSpPr>
            <p:nvPr/>
          </p:nvSpPr>
          <p:spPr bwMode="auto">
            <a:xfrm>
              <a:off x="4560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0" name="Line 28"/>
            <p:cNvSpPr>
              <a:spLocks noChangeShapeType="1"/>
            </p:cNvSpPr>
            <p:nvPr/>
          </p:nvSpPr>
          <p:spPr bwMode="auto">
            <a:xfrm>
              <a:off x="480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1" name="Oval 29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2" name="Line 30"/>
            <p:cNvSpPr>
              <a:spLocks noChangeShapeType="1"/>
            </p:cNvSpPr>
            <p:nvPr/>
          </p:nvSpPr>
          <p:spPr bwMode="auto">
            <a:xfrm>
              <a:off x="326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3" name="Line 31"/>
            <p:cNvSpPr>
              <a:spLocks noChangeShapeType="1"/>
            </p:cNvSpPr>
            <p:nvPr/>
          </p:nvSpPr>
          <p:spPr bwMode="auto">
            <a:xfrm>
              <a:off x="4128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4" name="Line 32"/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5" name="Line 33"/>
            <p:cNvSpPr>
              <a:spLocks noChangeShapeType="1"/>
            </p:cNvSpPr>
            <p:nvPr/>
          </p:nvSpPr>
          <p:spPr bwMode="auto">
            <a:xfrm>
              <a:off x="4128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6" name="Line 34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7" name="Line 35"/>
            <p:cNvSpPr>
              <a:spLocks noChangeShapeType="1"/>
            </p:cNvSpPr>
            <p:nvPr/>
          </p:nvSpPr>
          <p:spPr bwMode="auto">
            <a:xfrm>
              <a:off x="3744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8" name="Line 36"/>
            <p:cNvSpPr>
              <a:spLocks noChangeShapeType="1"/>
            </p:cNvSpPr>
            <p:nvPr/>
          </p:nvSpPr>
          <p:spPr bwMode="auto">
            <a:xfrm flipH="1">
              <a:off x="3696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59" name="Text Box 37"/>
            <p:cNvSpPr txBox="1">
              <a:spLocks noChangeArrowheads="1"/>
            </p:cNvSpPr>
            <p:nvPr/>
          </p:nvSpPr>
          <p:spPr bwMode="auto">
            <a:xfrm>
              <a:off x="4512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 b="1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60" name="Rectangle 38"/>
            <p:cNvSpPr>
              <a:spLocks noChangeArrowheads="1"/>
            </p:cNvSpPr>
            <p:nvPr/>
          </p:nvSpPr>
          <p:spPr bwMode="auto">
            <a:xfrm>
              <a:off x="2688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4861" name="Rectangle 39"/>
            <p:cNvSpPr>
              <a:spLocks noChangeArrowheads="1"/>
            </p:cNvSpPr>
            <p:nvPr/>
          </p:nvSpPr>
          <p:spPr bwMode="auto">
            <a:xfrm>
              <a:off x="4848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4862" name="Rectangle 40"/>
            <p:cNvSpPr>
              <a:spLocks noChangeArrowheads="1"/>
            </p:cNvSpPr>
            <p:nvPr/>
          </p:nvSpPr>
          <p:spPr bwMode="auto">
            <a:xfrm>
              <a:off x="3120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34863" name="Rectangle 41"/>
            <p:cNvSpPr>
              <a:spLocks noChangeArrowheads="1"/>
            </p:cNvSpPr>
            <p:nvPr/>
          </p:nvSpPr>
          <p:spPr bwMode="auto">
            <a:xfrm>
              <a:off x="4464" y="336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64" name="Line 42"/>
            <p:cNvSpPr>
              <a:spLocks noChangeShapeType="1"/>
            </p:cNvSpPr>
            <p:nvPr/>
          </p:nvSpPr>
          <p:spPr bwMode="auto">
            <a:xfrm>
              <a:off x="4512" y="384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65" name="Line 43"/>
            <p:cNvSpPr>
              <a:spLocks noChangeShapeType="1"/>
            </p:cNvSpPr>
            <p:nvPr/>
          </p:nvSpPr>
          <p:spPr bwMode="auto">
            <a:xfrm>
              <a:off x="3408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66" name="Rectangle 44"/>
            <p:cNvSpPr>
              <a:spLocks noChangeArrowheads="1"/>
            </p:cNvSpPr>
            <p:nvPr/>
          </p:nvSpPr>
          <p:spPr bwMode="auto">
            <a:xfrm>
              <a:off x="417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67" name="Text Box 45"/>
            <p:cNvSpPr txBox="1">
              <a:spLocks noChangeArrowheads="1"/>
            </p:cNvSpPr>
            <p:nvPr/>
          </p:nvSpPr>
          <p:spPr bwMode="auto">
            <a:xfrm>
              <a:off x="422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68" name="Rectangle 46"/>
            <p:cNvSpPr>
              <a:spLocks noChangeArrowheads="1"/>
            </p:cNvSpPr>
            <p:nvPr/>
          </p:nvSpPr>
          <p:spPr bwMode="auto">
            <a:xfrm>
              <a:off x="451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34869" name="Oval 47"/>
            <p:cNvSpPr>
              <a:spLocks noChangeArrowheads="1"/>
            </p:cNvSpPr>
            <p:nvPr/>
          </p:nvSpPr>
          <p:spPr bwMode="auto">
            <a:xfrm>
              <a:off x="45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0" name="Line 48"/>
            <p:cNvSpPr>
              <a:spLocks noChangeShapeType="1"/>
            </p:cNvSpPr>
            <p:nvPr/>
          </p:nvSpPr>
          <p:spPr bwMode="auto">
            <a:xfrm>
              <a:off x="4800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1" name="Oval 49"/>
            <p:cNvSpPr>
              <a:spLocks noChangeArrowheads="1"/>
            </p:cNvSpPr>
            <p:nvPr/>
          </p:nvSpPr>
          <p:spPr bwMode="auto">
            <a:xfrm>
              <a:off x="475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2" name="Line 50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3" name="Line 51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4" name="Rectangle 52"/>
            <p:cNvSpPr>
              <a:spLocks noChangeArrowheads="1"/>
            </p:cNvSpPr>
            <p:nvPr/>
          </p:nvSpPr>
          <p:spPr bwMode="auto">
            <a:xfrm>
              <a:off x="2928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75" name="Rectangle 53"/>
            <p:cNvSpPr>
              <a:spLocks noChangeArrowheads="1"/>
            </p:cNvSpPr>
            <p:nvPr/>
          </p:nvSpPr>
          <p:spPr bwMode="auto">
            <a:xfrm>
              <a:off x="4656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76" name="Rectangle 54"/>
            <p:cNvSpPr>
              <a:spLocks noChangeArrowheads="1"/>
            </p:cNvSpPr>
            <p:nvPr/>
          </p:nvSpPr>
          <p:spPr bwMode="auto">
            <a:xfrm>
              <a:off x="2880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77" name="Text Box 55"/>
            <p:cNvSpPr txBox="1">
              <a:spLocks noChangeArrowheads="1"/>
            </p:cNvSpPr>
            <p:nvPr/>
          </p:nvSpPr>
          <p:spPr bwMode="auto">
            <a:xfrm>
              <a:off x="2928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 b="1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878" name="Rectangle 56"/>
            <p:cNvSpPr>
              <a:spLocks noChangeArrowheads="1"/>
            </p:cNvSpPr>
            <p:nvPr/>
          </p:nvSpPr>
          <p:spPr bwMode="auto">
            <a:xfrm>
              <a:off x="3216" y="244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4879" name="Oval 57"/>
            <p:cNvSpPr>
              <a:spLocks noChangeArrowheads="1"/>
            </p:cNvSpPr>
            <p:nvPr/>
          </p:nvSpPr>
          <p:spPr bwMode="auto">
            <a:xfrm>
              <a:off x="3216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0" name="Line 58"/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1" name="Oval 59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2" name="Line 60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3" name="Line 61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4" name="Line 62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5" name="Oval 63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6" name="Rectangle 64"/>
            <p:cNvSpPr>
              <a:spLocks noChangeArrowheads="1"/>
            </p:cNvSpPr>
            <p:nvPr/>
          </p:nvSpPr>
          <p:spPr bwMode="auto">
            <a:xfrm>
              <a:off x="3696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34887" name="Line 65"/>
            <p:cNvSpPr>
              <a:spLocks noChangeShapeType="1"/>
            </p:cNvSpPr>
            <p:nvPr/>
          </p:nvSpPr>
          <p:spPr bwMode="auto">
            <a:xfrm>
              <a:off x="2736" y="1920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88" name="Line 66"/>
            <p:cNvSpPr>
              <a:spLocks noChangeShapeType="1"/>
            </p:cNvSpPr>
            <p:nvPr/>
          </p:nvSpPr>
          <p:spPr bwMode="auto">
            <a:xfrm>
              <a:off x="4896" y="1968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685800" y="609600"/>
            <a:ext cx="3505200" cy="2312988"/>
            <a:chOff x="432" y="384"/>
            <a:chExt cx="2208" cy="1457"/>
          </a:xfrm>
        </p:grpSpPr>
        <p:sp>
          <p:nvSpPr>
            <p:cNvPr id="18500" name="Rectangle 68" descr="90%"/>
            <p:cNvSpPr>
              <a:spLocks noChangeArrowheads="1"/>
            </p:cNvSpPr>
            <p:nvPr/>
          </p:nvSpPr>
          <p:spPr bwMode="auto">
            <a:xfrm>
              <a:off x="432" y="384"/>
              <a:ext cx="2208" cy="14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   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D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D 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用于预置触发器的初始状态，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    </a:t>
              </a:r>
              <a:r>
                <a:rPr lang="zh-CN" altLang="en-US" sz="2800" b="1" dirty="0">
                  <a:solidFill>
                    <a:srgbClr val="00009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工作过程中应处于高电平，对电路工作状态无影响。</a:t>
              </a:r>
              <a:endParaRPr lang="zh-CN" altLang="en-US" sz="2800" b="1" baseline="-25000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4832" name="Line 69"/>
            <p:cNvSpPr>
              <a:spLocks noChangeShapeType="1"/>
            </p:cNvSpPr>
            <p:nvPr/>
          </p:nvSpPr>
          <p:spPr bwMode="auto">
            <a:xfrm>
              <a:off x="624" y="432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34833" name="Line 70"/>
            <p:cNvSpPr>
              <a:spLocks noChangeShapeType="1"/>
            </p:cNvSpPr>
            <p:nvPr/>
          </p:nvSpPr>
          <p:spPr bwMode="auto">
            <a:xfrm>
              <a:off x="1104" y="432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6400800" y="5029200"/>
            <a:ext cx="1066800" cy="457200"/>
            <a:chOff x="4032" y="3168"/>
            <a:chExt cx="672" cy="288"/>
          </a:xfrm>
        </p:grpSpPr>
        <p:sp>
          <p:nvSpPr>
            <p:cNvPr id="34829" name="AutoShape 72" descr="40%"/>
            <p:cNvSpPr>
              <a:spLocks noChangeArrowheads="1"/>
            </p:cNvSpPr>
            <p:nvPr/>
          </p:nvSpPr>
          <p:spPr bwMode="auto">
            <a:xfrm>
              <a:off x="4032" y="3168"/>
              <a:ext cx="672" cy="288"/>
            </a:xfrm>
            <a:prstGeom prst="wedgeRoundRectCallout">
              <a:avLst>
                <a:gd name="adj1" fmla="val 47620"/>
                <a:gd name="adj2" fmla="val -170833"/>
                <a:gd name="adj3" fmla="val 16667"/>
              </a:avLst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505" name="Rectangle 73" descr="40%"/>
            <p:cNvSpPr>
              <a:spLocks noChangeArrowheads="1"/>
            </p:cNvSpPr>
            <p:nvPr/>
          </p:nvSpPr>
          <p:spPr bwMode="auto">
            <a:xfrm>
              <a:off x="4032" y="3168"/>
              <a:ext cx="5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被封锁</a:t>
              </a:r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3276600" y="3581400"/>
            <a:ext cx="1066800" cy="457200"/>
            <a:chOff x="1872" y="2208"/>
            <a:chExt cx="672" cy="288"/>
          </a:xfrm>
        </p:grpSpPr>
        <p:sp>
          <p:nvSpPr>
            <p:cNvPr id="34827" name="AutoShape 75" descr="40%"/>
            <p:cNvSpPr>
              <a:spLocks noChangeArrowheads="1"/>
            </p:cNvSpPr>
            <p:nvPr/>
          </p:nvSpPr>
          <p:spPr bwMode="auto">
            <a:xfrm>
              <a:off x="1872" y="2208"/>
              <a:ext cx="672" cy="288"/>
            </a:xfrm>
            <a:prstGeom prst="wedgeRoundRectCallout">
              <a:avLst>
                <a:gd name="adj1" fmla="val 109819"/>
                <a:gd name="adj2" fmla="val 94792"/>
                <a:gd name="adj3" fmla="val 16667"/>
              </a:avLst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508" name="Rectangle 76" descr="40%"/>
            <p:cNvSpPr>
              <a:spLocks noChangeArrowheads="1"/>
            </p:cNvSpPr>
            <p:nvPr/>
          </p:nvSpPr>
          <p:spPr bwMode="auto">
            <a:xfrm>
              <a:off x="1872" y="2208"/>
              <a:ext cx="5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被封锁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75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 autoUpdateAnimBg="0"/>
      <p:bldP spid="1843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40%"/>
          <p:cNvSpPr>
            <a:spLocks noChangeArrowheads="1"/>
          </p:cNvSpPr>
          <p:nvPr/>
        </p:nvSpPr>
        <p:spPr bwMode="auto">
          <a:xfrm>
            <a:off x="1219200" y="609600"/>
            <a:ext cx="1980029" cy="523220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当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 = 1 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时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096000" y="502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460" name="AutoShape 4" descr="40%"/>
          <p:cNvSpPr>
            <a:spLocks noChangeArrowheads="1"/>
          </p:cNvSpPr>
          <p:nvPr/>
        </p:nvSpPr>
        <p:spPr bwMode="auto">
          <a:xfrm>
            <a:off x="7772400" y="4648200"/>
            <a:ext cx="838200" cy="457200"/>
          </a:xfrm>
          <a:prstGeom prst="wedgeRoundRectCallout">
            <a:avLst>
              <a:gd name="adj1" fmla="val -58903"/>
              <a:gd name="adj2" fmla="val -121875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3300"/>
                </a:solidFill>
                <a:latin typeface="Times New Roman"/>
                <a:cs typeface="Times New Roman"/>
              </a:rPr>
              <a:t>打开</a:t>
            </a:r>
          </a:p>
        </p:txBody>
      </p:sp>
      <p:sp>
        <p:nvSpPr>
          <p:cNvPr id="19461" name="Rectangle 5" descr="40%"/>
          <p:cNvSpPr>
            <a:spLocks noChangeArrowheads="1"/>
          </p:cNvSpPr>
          <p:nvPr/>
        </p:nvSpPr>
        <p:spPr bwMode="auto">
          <a:xfrm>
            <a:off x="762000" y="1295400"/>
            <a:ext cx="3276600" cy="965200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触发器状态由</a:t>
            </a:r>
            <a:r>
              <a:rPr lang="en-US" altLang="zh-CN" sz="2800" b="1" i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，</a:t>
            </a:r>
            <a:r>
              <a:rPr lang="en-US" altLang="zh-CN" sz="2800" b="1" i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en-US" altLang="zh-CN" sz="2800" b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输入状态决定。</a:t>
            </a:r>
          </a:p>
        </p:txBody>
      </p: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4038600" y="3062288"/>
            <a:ext cx="4953000" cy="519112"/>
            <a:chOff x="3216" y="1968"/>
            <a:chExt cx="1524" cy="256"/>
          </a:xfrm>
        </p:grpSpPr>
        <p:sp>
          <p:nvSpPr>
            <p:cNvPr id="35907" name="Rectangle 7"/>
            <p:cNvSpPr>
              <a:spLocks noChangeArrowheads="1"/>
            </p:cNvSpPr>
            <p:nvPr/>
          </p:nvSpPr>
          <p:spPr bwMode="auto">
            <a:xfrm>
              <a:off x="3216" y="1968"/>
              <a:ext cx="11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5908" name="Rectangle 8"/>
            <p:cNvSpPr>
              <a:spLocks noChangeArrowheads="1"/>
            </p:cNvSpPr>
            <p:nvPr/>
          </p:nvSpPr>
          <p:spPr bwMode="auto">
            <a:xfrm>
              <a:off x="4512" y="1968"/>
              <a:ext cx="2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9465" name="AutoShape 9" descr="40%"/>
          <p:cNvSpPr>
            <a:spLocks noChangeArrowheads="1"/>
          </p:cNvSpPr>
          <p:nvPr/>
        </p:nvSpPr>
        <p:spPr bwMode="auto">
          <a:xfrm>
            <a:off x="3581400" y="3810000"/>
            <a:ext cx="874713" cy="457200"/>
          </a:xfrm>
          <a:prstGeom prst="wedgeRoundRectCallout">
            <a:avLst>
              <a:gd name="adj1" fmla="val 86662"/>
              <a:gd name="adj2" fmla="val 51042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打开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2362200"/>
            <a:ext cx="3352800" cy="3429000"/>
            <a:chOff x="-96" y="576"/>
            <a:chExt cx="2400" cy="3024"/>
          </a:xfrm>
        </p:grpSpPr>
        <p:sp>
          <p:nvSpPr>
            <p:cNvPr id="19467" name="AutoShape 11" descr="30%"/>
            <p:cNvSpPr>
              <a:spLocks noChangeArrowheads="1"/>
            </p:cNvSpPr>
            <p:nvPr/>
          </p:nvSpPr>
          <p:spPr bwMode="auto">
            <a:xfrm>
              <a:off x="-96" y="576"/>
              <a:ext cx="2400" cy="3024"/>
            </a:xfrm>
            <a:prstGeom prst="verticalScroll">
              <a:avLst>
                <a:gd name="adj" fmla="val 12500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endParaRPr lang="zh-CN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88" y="859"/>
              <a:ext cx="1728" cy="271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触发器的翻转时刻受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</a:t>
              </a:r>
              <a:r>
                <a:rPr 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控制</a:t>
              </a:r>
              <a:r>
                <a:rPr lang="zh-CN" sz="2800" b="1" dirty="0">
                  <a:solidFill>
                    <a:srgbClr val="00009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（</a:t>
              </a:r>
              <a:r>
                <a:rPr lang="en-US" altLang="zh-CN" sz="2800" b="1" i="1" dirty="0">
                  <a:solidFill>
                    <a:srgbClr val="00009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</a:t>
              </a:r>
              <a:r>
                <a:rPr lang="zh-CN" altLang="en-US" sz="2800" b="1" dirty="0">
                  <a:solidFill>
                    <a:srgbClr val="00009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高电平时翻转）</a:t>
              </a:r>
              <a:r>
                <a:rPr 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，</a:t>
              </a:r>
              <a:r>
                <a:rPr 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而触发器的状态由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R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S</a:t>
              </a:r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的状态</a:t>
              </a:r>
              <a:r>
                <a:rPr 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决定。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  <p:grpSp>
        <p:nvGrpSpPr>
          <p:cNvPr id="35849" name="Group 13"/>
          <p:cNvGrpSpPr>
            <a:grpSpLocks/>
          </p:cNvGrpSpPr>
          <p:nvPr/>
        </p:nvGrpSpPr>
        <p:grpSpPr bwMode="auto">
          <a:xfrm>
            <a:off x="4267200" y="498928"/>
            <a:ext cx="4191000" cy="5395913"/>
            <a:chOff x="2688" y="336"/>
            <a:chExt cx="2640" cy="3399"/>
          </a:xfrm>
        </p:grpSpPr>
        <p:sp>
          <p:nvSpPr>
            <p:cNvPr id="35850" name="Rectangle 14"/>
            <p:cNvSpPr>
              <a:spLocks noChangeArrowheads="1"/>
            </p:cNvSpPr>
            <p:nvPr/>
          </p:nvSpPr>
          <p:spPr bwMode="auto">
            <a:xfrm>
              <a:off x="3168" y="62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5851" name="Line 15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2" name="Rectangle 16"/>
            <p:cNvSpPr>
              <a:spLocks noChangeArrowheads="1"/>
            </p:cNvSpPr>
            <p:nvPr/>
          </p:nvSpPr>
          <p:spPr bwMode="auto">
            <a:xfrm>
              <a:off x="28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3" name="Text Box 17"/>
            <p:cNvSpPr txBox="1">
              <a:spLocks noChangeArrowheads="1"/>
            </p:cNvSpPr>
            <p:nvPr/>
          </p:nvSpPr>
          <p:spPr bwMode="auto">
            <a:xfrm>
              <a:off x="29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54" name="Rectangle 18"/>
            <p:cNvSpPr>
              <a:spLocks noChangeArrowheads="1"/>
            </p:cNvSpPr>
            <p:nvPr/>
          </p:nvSpPr>
          <p:spPr bwMode="auto">
            <a:xfrm>
              <a:off x="32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5855" name="Oval 19"/>
            <p:cNvSpPr>
              <a:spLocks noChangeArrowheads="1"/>
            </p:cNvSpPr>
            <p:nvPr/>
          </p:nvSpPr>
          <p:spPr bwMode="auto">
            <a:xfrm>
              <a:off x="32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6" name="Line 20"/>
            <p:cNvSpPr>
              <a:spLocks noChangeShapeType="1"/>
            </p:cNvSpPr>
            <p:nvPr/>
          </p:nvSpPr>
          <p:spPr bwMode="auto">
            <a:xfrm flipV="1">
              <a:off x="32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7" name="Oval 21"/>
            <p:cNvSpPr>
              <a:spLocks noChangeArrowheads="1"/>
            </p:cNvSpPr>
            <p:nvPr/>
          </p:nvSpPr>
          <p:spPr bwMode="auto">
            <a:xfrm>
              <a:off x="32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8" name="Line 22"/>
            <p:cNvSpPr>
              <a:spLocks noChangeShapeType="1"/>
            </p:cNvSpPr>
            <p:nvPr/>
          </p:nvSpPr>
          <p:spPr bwMode="auto">
            <a:xfrm>
              <a:off x="3072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59" name="Oval 23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0" name="Rectangle 24"/>
            <p:cNvSpPr>
              <a:spLocks noChangeArrowheads="1"/>
            </p:cNvSpPr>
            <p:nvPr/>
          </p:nvSpPr>
          <p:spPr bwMode="auto">
            <a:xfrm>
              <a:off x="4224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1" name="Text Box 25"/>
            <p:cNvSpPr txBox="1">
              <a:spLocks noChangeArrowheads="1"/>
            </p:cNvSpPr>
            <p:nvPr/>
          </p:nvSpPr>
          <p:spPr bwMode="auto">
            <a:xfrm>
              <a:off x="4272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62" name="Rectangle 26"/>
            <p:cNvSpPr>
              <a:spLocks noChangeArrowheads="1"/>
            </p:cNvSpPr>
            <p:nvPr/>
          </p:nvSpPr>
          <p:spPr bwMode="auto">
            <a:xfrm>
              <a:off x="4560" y="129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5863" name="Oval 27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4" name="Line 28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5" name="Oval 29"/>
            <p:cNvSpPr>
              <a:spLocks noChangeArrowheads="1"/>
            </p:cNvSpPr>
            <p:nvPr/>
          </p:nvSpPr>
          <p:spPr bwMode="auto">
            <a:xfrm>
              <a:off x="4560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6" name="Line 30"/>
            <p:cNvSpPr>
              <a:spLocks noChangeShapeType="1"/>
            </p:cNvSpPr>
            <p:nvPr/>
          </p:nvSpPr>
          <p:spPr bwMode="auto">
            <a:xfrm>
              <a:off x="480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7" name="Oval 31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8" name="Line 32"/>
            <p:cNvSpPr>
              <a:spLocks noChangeShapeType="1"/>
            </p:cNvSpPr>
            <p:nvPr/>
          </p:nvSpPr>
          <p:spPr bwMode="auto">
            <a:xfrm>
              <a:off x="326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69" name="Line 33"/>
            <p:cNvSpPr>
              <a:spLocks noChangeShapeType="1"/>
            </p:cNvSpPr>
            <p:nvPr/>
          </p:nvSpPr>
          <p:spPr bwMode="auto">
            <a:xfrm>
              <a:off x="4128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0" name="Line 34"/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1" name="Line 35"/>
            <p:cNvSpPr>
              <a:spLocks noChangeShapeType="1"/>
            </p:cNvSpPr>
            <p:nvPr/>
          </p:nvSpPr>
          <p:spPr bwMode="auto">
            <a:xfrm>
              <a:off x="4128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2" name="Line 36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3" name="Line 37"/>
            <p:cNvSpPr>
              <a:spLocks noChangeShapeType="1"/>
            </p:cNvSpPr>
            <p:nvPr/>
          </p:nvSpPr>
          <p:spPr bwMode="auto">
            <a:xfrm>
              <a:off x="3744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4" name="Line 38"/>
            <p:cNvSpPr>
              <a:spLocks noChangeShapeType="1"/>
            </p:cNvSpPr>
            <p:nvPr/>
          </p:nvSpPr>
          <p:spPr bwMode="auto">
            <a:xfrm flipH="1">
              <a:off x="3696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75" name="Text Box 39"/>
            <p:cNvSpPr txBox="1">
              <a:spLocks noChangeArrowheads="1"/>
            </p:cNvSpPr>
            <p:nvPr/>
          </p:nvSpPr>
          <p:spPr bwMode="auto">
            <a:xfrm>
              <a:off x="4512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76" name="Rectangle 40"/>
            <p:cNvSpPr>
              <a:spLocks noChangeArrowheads="1"/>
            </p:cNvSpPr>
            <p:nvPr/>
          </p:nvSpPr>
          <p:spPr bwMode="auto">
            <a:xfrm>
              <a:off x="2688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5877" name="Rectangle 41"/>
            <p:cNvSpPr>
              <a:spLocks noChangeArrowheads="1"/>
            </p:cNvSpPr>
            <p:nvPr/>
          </p:nvSpPr>
          <p:spPr bwMode="auto">
            <a:xfrm>
              <a:off x="4848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5878" name="Rectangle 42"/>
            <p:cNvSpPr>
              <a:spLocks noChangeArrowheads="1"/>
            </p:cNvSpPr>
            <p:nvPr/>
          </p:nvSpPr>
          <p:spPr bwMode="auto">
            <a:xfrm>
              <a:off x="3120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35879" name="Rectangle 43"/>
            <p:cNvSpPr>
              <a:spLocks noChangeArrowheads="1"/>
            </p:cNvSpPr>
            <p:nvPr/>
          </p:nvSpPr>
          <p:spPr bwMode="auto">
            <a:xfrm>
              <a:off x="4464" y="336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80" name="Line 44"/>
            <p:cNvSpPr>
              <a:spLocks noChangeShapeType="1"/>
            </p:cNvSpPr>
            <p:nvPr/>
          </p:nvSpPr>
          <p:spPr bwMode="auto">
            <a:xfrm>
              <a:off x="4512" y="384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1" name="Line 45"/>
            <p:cNvSpPr>
              <a:spLocks noChangeShapeType="1"/>
            </p:cNvSpPr>
            <p:nvPr/>
          </p:nvSpPr>
          <p:spPr bwMode="auto">
            <a:xfrm>
              <a:off x="3408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2" name="Rectangle 46"/>
            <p:cNvSpPr>
              <a:spLocks noChangeArrowheads="1"/>
            </p:cNvSpPr>
            <p:nvPr/>
          </p:nvSpPr>
          <p:spPr bwMode="auto">
            <a:xfrm>
              <a:off x="417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3" name="Text Box 47"/>
            <p:cNvSpPr txBox="1">
              <a:spLocks noChangeArrowheads="1"/>
            </p:cNvSpPr>
            <p:nvPr/>
          </p:nvSpPr>
          <p:spPr bwMode="auto">
            <a:xfrm>
              <a:off x="422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84" name="Rectangle 48"/>
            <p:cNvSpPr>
              <a:spLocks noChangeArrowheads="1"/>
            </p:cNvSpPr>
            <p:nvPr/>
          </p:nvSpPr>
          <p:spPr bwMode="auto">
            <a:xfrm>
              <a:off x="451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35885" name="Oval 49"/>
            <p:cNvSpPr>
              <a:spLocks noChangeArrowheads="1"/>
            </p:cNvSpPr>
            <p:nvPr/>
          </p:nvSpPr>
          <p:spPr bwMode="auto">
            <a:xfrm>
              <a:off x="45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6" name="Line 50"/>
            <p:cNvSpPr>
              <a:spLocks noChangeShapeType="1"/>
            </p:cNvSpPr>
            <p:nvPr/>
          </p:nvSpPr>
          <p:spPr bwMode="auto">
            <a:xfrm>
              <a:off x="4800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7" name="Oval 51"/>
            <p:cNvSpPr>
              <a:spLocks noChangeArrowheads="1"/>
            </p:cNvSpPr>
            <p:nvPr/>
          </p:nvSpPr>
          <p:spPr bwMode="auto">
            <a:xfrm>
              <a:off x="475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8" name="Line 52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89" name="Line 53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0" name="Rectangle 54"/>
            <p:cNvSpPr>
              <a:spLocks noChangeArrowheads="1"/>
            </p:cNvSpPr>
            <p:nvPr/>
          </p:nvSpPr>
          <p:spPr bwMode="auto">
            <a:xfrm>
              <a:off x="2928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91" name="Rectangle 55"/>
            <p:cNvSpPr>
              <a:spLocks noChangeArrowheads="1"/>
            </p:cNvSpPr>
            <p:nvPr/>
          </p:nvSpPr>
          <p:spPr bwMode="auto">
            <a:xfrm>
              <a:off x="4656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92" name="Rectangle 56"/>
            <p:cNvSpPr>
              <a:spLocks noChangeArrowheads="1"/>
            </p:cNvSpPr>
            <p:nvPr/>
          </p:nvSpPr>
          <p:spPr bwMode="auto">
            <a:xfrm>
              <a:off x="2880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3" name="Text Box 57"/>
            <p:cNvSpPr txBox="1">
              <a:spLocks noChangeArrowheads="1"/>
            </p:cNvSpPr>
            <p:nvPr/>
          </p:nvSpPr>
          <p:spPr bwMode="auto">
            <a:xfrm>
              <a:off x="2928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94" name="Rectangle 58"/>
            <p:cNvSpPr>
              <a:spLocks noChangeArrowheads="1"/>
            </p:cNvSpPr>
            <p:nvPr/>
          </p:nvSpPr>
          <p:spPr bwMode="auto">
            <a:xfrm>
              <a:off x="3216" y="244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5895" name="Oval 59"/>
            <p:cNvSpPr>
              <a:spLocks noChangeArrowheads="1"/>
            </p:cNvSpPr>
            <p:nvPr/>
          </p:nvSpPr>
          <p:spPr bwMode="auto">
            <a:xfrm>
              <a:off x="3216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6" name="Line 60"/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7" name="Oval 61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8" name="Line 62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899" name="Line 63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900" name="Line 64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901" name="Oval 65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902" name="Rectangle 66"/>
            <p:cNvSpPr>
              <a:spLocks noChangeArrowheads="1"/>
            </p:cNvSpPr>
            <p:nvPr/>
          </p:nvSpPr>
          <p:spPr bwMode="auto">
            <a:xfrm>
              <a:off x="3696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35903" name="Line 67"/>
            <p:cNvSpPr>
              <a:spLocks noChangeShapeType="1"/>
            </p:cNvSpPr>
            <p:nvPr/>
          </p:nvSpPr>
          <p:spPr bwMode="auto">
            <a:xfrm>
              <a:off x="2736" y="1920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5904" name="Line 68"/>
            <p:cNvSpPr>
              <a:spLocks noChangeShapeType="1"/>
            </p:cNvSpPr>
            <p:nvPr/>
          </p:nvSpPr>
          <p:spPr bwMode="auto">
            <a:xfrm>
              <a:off x="4896" y="1968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6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59" grpId="0" autoUpdateAnimBg="0"/>
      <p:bldP spid="19460" grpId="0" animBg="1" autoUpdateAnimBg="0"/>
      <p:bldP spid="19461" grpId="0" animBg="1" autoUpdateAnimBg="0"/>
      <p:bldP spid="1946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40%"/>
          <p:cNvSpPr>
            <a:spLocks noChangeArrowheads="1"/>
          </p:cNvSpPr>
          <p:nvPr/>
        </p:nvSpPr>
        <p:spPr bwMode="auto">
          <a:xfrm>
            <a:off x="1143000" y="838200"/>
            <a:ext cx="1980029" cy="523220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当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C 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 1 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时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096000" y="502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0484" name="AutoShape 4" descr="40%"/>
          <p:cNvSpPr>
            <a:spLocks noChangeArrowheads="1"/>
          </p:cNvSpPr>
          <p:nvPr/>
        </p:nvSpPr>
        <p:spPr bwMode="auto">
          <a:xfrm>
            <a:off x="7848600" y="4648200"/>
            <a:ext cx="668338" cy="457200"/>
          </a:xfrm>
          <a:prstGeom prst="wedgeRoundRectCallout">
            <a:avLst>
              <a:gd name="adj1" fmla="val -72565"/>
              <a:gd name="adj2" fmla="val -121875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打开</a:t>
            </a:r>
          </a:p>
        </p:txBody>
      </p:sp>
      <p:sp>
        <p:nvSpPr>
          <p:cNvPr id="20485" name="Rectangle 5" descr="40%"/>
          <p:cNvSpPr>
            <a:spLocks noChangeArrowheads="1"/>
          </p:cNvSpPr>
          <p:nvPr/>
        </p:nvSpPr>
        <p:spPr bwMode="auto">
          <a:xfrm>
            <a:off x="1143000" y="3352800"/>
            <a:ext cx="2073275" cy="528638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(1)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=0,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=0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53000" y="5257800"/>
            <a:ext cx="3181350" cy="519113"/>
            <a:chOff x="3120" y="3312"/>
            <a:chExt cx="2004" cy="327"/>
          </a:xfrm>
        </p:grpSpPr>
        <p:sp>
          <p:nvSpPr>
            <p:cNvPr id="36938" name="Rectangle 7"/>
            <p:cNvSpPr>
              <a:spLocks noChangeArrowheads="1"/>
            </p:cNvSpPr>
            <p:nvPr/>
          </p:nvSpPr>
          <p:spPr bwMode="auto">
            <a:xfrm>
              <a:off x="3120" y="33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6939" name="Rectangle 8"/>
            <p:cNvSpPr>
              <a:spLocks noChangeArrowheads="1"/>
            </p:cNvSpPr>
            <p:nvPr/>
          </p:nvSpPr>
          <p:spPr bwMode="auto">
            <a:xfrm>
              <a:off x="4896" y="33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3124200"/>
            <a:ext cx="2343150" cy="519113"/>
            <a:chOff x="3264" y="1968"/>
            <a:chExt cx="1476" cy="327"/>
          </a:xfrm>
        </p:grpSpPr>
        <p:sp>
          <p:nvSpPr>
            <p:cNvPr id="36936" name="Rectangle 10"/>
            <p:cNvSpPr>
              <a:spLocks noChangeArrowheads="1"/>
            </p:cNvSpPr>
            <p:nvPr/>
          </p:nvSpPr>
          <p:spPr bwMode="auto">
            <a:xfrm>
              <a:off x="3264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6937" name="Rectangle 11"/>
            <p:cNvSpPr>
              <a:spLocks noChangeArrowheads="1"/>
            </p:cNvSpPr>
            <p:nvPr/>
          </p:nvSpPr>
          <p:spPr bwMode="auto">
            <a:xfrm>
              <a:off x="4512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38200" y="4114800"/>
            <a:ext cx="2703513" cy="1363663"/>
            <a:chOff x="274" y="2592"/>
            <a:chExt cx="1703" cy="859"/>
          </a:xfrm>
        </p:grpSpPr>
        <p:sp>
          <p:nvSpPr>
            <p:cNvPr id="36934" name="AutoShape 13"/>
            <p:cNvSpPr>
              <a:spLocks noChangeArrowheads="1"/>
            </p:cNvSpPr>
            <p:nvPr/>
          </p:nvSpPr>
          <p:spPr bwMode="auto">
            <a:xfrm>
              <a:off x="1008" y="2592"/>
              <a:ext cx="288" cy="384"/>
            </a:xfrm>
            <a:prstGeom prst="downArrow">
              <a:avLst>
                <a:gd name="adj1" fmla="val 50000"/>
                <a:gd name="adj2" fmla="val 33333"/>
              </a:avLst>
            </a:prstGeom>
            <a:gradFill rotWithShape="0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0" scaled="1"/>
            </a:gradFill>
            <a:ln w="1905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35" name="Rectangle 14" descr="40%"/>
            <p:cNvSpPr>
              <a:spLocks noChangeArrowheads="1"/>
            </p:cNvSpPr>
            <p:nvPr/>
          </p:nvSpPr>
          <p:spPr bwMode="auto">
            <a:xfrm>
              <a:off x="274" y="3112"/>
              <a:ext cx="1703" cy="339"/>
            </a:xfrm>
            <a:prstGeom prst="rect">
              <a:avLst/>
            </a:prstGeom>
            <a:pattFill prst="pct40">
              <a:fgClr>
                <a:srgbClr val="00CCFF"/>
              </a:fgClr>
              <a:bgClr>
                <a:srgbClr val="FFFFFF"/>
              </a:bgClr>
            </a:patt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触发器保持原态</a:t>
              </a:r>
            </a:p>
          </p:txBody>
        </p:sp>
      </p:grpSp>
      <p:sp>
        <p:nvSpPr>
          <p:cNvPr id="36873" name="Rectangle 15" descr="40%"/>
          <p:cNvSpPr>
            <a:spLocks noChangeArrowheads="1"/>
          </p:cNvSpPr>
          <p:nvPr/>
        </p:nvSpPr>
        <p:spPr bwMode="auto">
          <a:xfrm>
            <a:off x="914400" y="1676400"/>
            <a:ext cx="3276600" cy="974725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Times New Roman"/>
                <a:cs typeface="Times New Roman"/>
              </a:rPr>
              <a:t>触发器状态由</a:t>
            </a:r>
            <a:r>
              <a:rPr lang="en-US" altLang="zh-CN" sz="2800" b="1" i="1">
                <a:solidFill>
                  <a:schemeClr val="accent2"/>
                </a:solidFill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chemeClr val="accent2"/>
                </a:solidFill>
                <a:latin typeface="Times New Roman"/>
                <a:cs typeface="Times New Roman"/>
              </a:rPr>
              <a:t>，</a:t>
            </a:r>
            <a:r>
              <a:rPr lang="en-US" altLang="zh-CN" sz="2800" b="1" i="1">
                <a:solidFill>
                  <a:schemeClr val="accent2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latin typeface="Times New Roman"/>
                <a:cs typeface="Times New Roman"/>
              </a:rPr>
              <a:t>输入状态决定。</a:t>
            </a:r>
          </a:p>
        </p:txBody>
      </p: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4038600" y="3062288"/>
            <a:ext cx="4953000" cy="519112"/>
            <a:chOff x="3216" y="1968"/>
            <a:chExt cx="1524" cy="256"/>
          </a:xfrm>
        </p:grpSpPr>
        <p:sp>
          <p:nvSpPr>
            <p:cNvPr id="36932" name="Rectangle 17"/>
            <p:cNvSpPr>
              <a:spLocks noChangeArrowheads="1"/>
            </p:cNvSpPr>
            <p:nvPr/>
          </p:nvSpPr>
          <p:spPr bwMode="auto">
            <a:xfrm>
              <a:off x="3216" y="1968"/>
              <a:ext cx="11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6933" name="Rectangle 18"/>
            <p:cNvSpPr>
              <a:spLocks noChangeArrowheads="1"/>
            </p:cNvSpPr>
            <p:nvPr/>
          </p:nvSpPr>
          <p:spPr bwMode="auto">
            <a:xfrm>
              <a:off x="4512" y="1968"/>
              <a:ext cx="2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20499" name="AutoShape 19" descr="40%"/>
          <p:cNvSpPr>
            <a:spLocks noChangeArrowheads="1"/>
          </p:cNvSpPr>
          <p:nvPr/>
        </p:nvSpPr>
        <p:spPr bwMode="auto">
          <a:xfrm>
            <a:off x="3429000" y="3581400"/>
            <a:ext cx="798513" cy="457200"/>
          </a:xfrm>
          <a:prstGeom prst="wedgeRoundRectCallout">
            <a:avLst>
              <a:gd name="adj1" fmla="val 123162"/>
              <a:gd name="adj2" fmla="val 43403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打开</a:t>
            </a:r>
          </a:p>
        </p:txBody>
      </p:sp>
      <p:grpSp>
        <p:nvGrpSpPr>
          <p:cNvPr id="36876" name="Group 20"/>
          <p:cNvGrpSpPr>
            <a:grpSpLocks/>
          </p:cNvGrpSpPr>
          <p:nvPr/>
        </p:nvGrpSpPr>
        <p:grpSpPr bwMode="auto">
          <a:xfrm>
            <a:off x="4267200" y="533400"/>
            <a:ext cx="4191000" cy="5395913"/>
            <a:chOff x="2688" y="336"/>
            <a:chExt cx="2640" cy="3399"/>
          </a:xfrm>
        </p:grpSpPr>
        <p:sp>
          <p:nvSpPr>
            <p:cNvPr id="36877" name="Rectangle 21"/>
            <p:cNvSpPr>
              <a:spLocks noChangeArrowheads="1"/>
            </p:cNvSpPr>
            <p:nvPr/>
          </p:nvSpPr>
          <p:spPr bwMode="auto">
            <a:xfrm>
              <a:off x="3168" y="62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79" name="Rectangle 23"/>
            <p:cNvSpPr>
              <a:spLocks noChangeArrowheads="1"/>
            </p:cNvSpPr>
            <p:nvPr/>
          </p:nvSpPr>
          <p:spPr bwMode="auto">
            <a:xfrm>
              <a:off x="28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0" name="Text Box 24"/>
            <p:cNvSpPr txBox="1">
              <a:spLocks noChangeArrowheads="1"/>
            </p:cNvSpPr>
            <p:nvPr/>
          </p:nvSpPr>
          <p:spPr bwMode="auto">
            <a:xfrm>
              <a:off x="29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881" name="Rectangle 25"/>
            <p:cNvSpPr>
              <a:spLocks noChangeArrowheads="1"/>
            </p:cNvSpPr>
            <p:nvPr/>
          </p:nvSpPr>
          <p:spPr bwMode="auto">
            <a:xfrm>
              <a:off x="32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36882" name="Oval 26"/>
            <p:cNvSpPr>
              <a:spLocks noChangeArrowheads="1"/>
            </p:cNvSpPr>
            <p:nvPr/>
          </p:nvSpPr>
          <p:spPr bwMode="auto">
            <a:xfrm>
              <a:off x="32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3" name="Line 27"/>
            <p:cNvSpPr>
              <a:spLocks noChangeShapeType="1"/>
            </p:cNvSpPr>
            <p:nvPr/>
          </p:nvSpPr>
          <p:spPr bwMode="auto">
            <a:xfrm flipV="1">
              <a:off x="32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4" name="Oval 28"/>
            <p:cNvSpPr>
              <a:spLocks noChangeArrowheads="1"/>
            </p:cNvSpPr>
            <p:nvPr/>
          </p:nvSpPr>
          <p:spPr bwMode="auto">
            <a:xfrm>
              <a:off x="32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5" name="Line 29"/>
            <p:cNvSpPr>
              <a:spLocks noChangeShapeType="1"/>
            </p:cNvSpPr>
            <p:nvPr/>
          </p:nvSpPr>
          <p:spPr bwMode="auto">
            <a:xfrm>
              <a:off x="3072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6" name="Oval 30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7" name="Rectangle 31"/>
            <p:cNvSpPr>
              <a:spLocks noChangeArrowheads="1"/>
            </p:cNvSpPr>
            <p:nvPr/>
          </p:nvSpPr>
          <p:spPr bwMode="auto">
            <a:xfrm>
              <a:off x="4224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88" name="Text Box 32"/>
            <p:cNvSpPr txBox="1">
              <a:spLocks noChangeArrowheads="1"/>
            </p:cNvSpPr>
            <p:nvPr/>
          </p:nvSpPr>
          <p:spPr bwMode="auto">
            <a:xfrm>
              <a:off x="4272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889" name="Rectangle 33"/>
            <p:cNvSpPr>
              <a:spLocks noChangeArrowheads="1"/>
            </p:cNvSpPr>
            <p:nvPr/>
          </p:nvSpPr>
          <p:spPr bwMode="auto">
            <a:xfrm>
              <a:off x="4560" y="129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36890" name="Oval 34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1" name="Line 35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2" name="Oval 36"/>
            <p:cNvSpPr>
              <a:spLocks noChangeArrowheads="1"/>
            </p:cNvSpPr>
            <p:nvPr/>
          </p:nvSpPr>
          <p:spPr bwMode="auto">
            <a:xfrm>
              <a:off x="4560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3" name="Line 37"/>
            <p:cNvSpPr>
              <a:spLocks noChangeShapeType="1"/>
            </p:cNvSpPr>
            <p:nvPr/>
          </p:nvSpPr>
          <p:spPr bwMode="auto">
            <a:xfrm>
              <a:off x="480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4" name="Oval 38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5" name="Line 39"/>
            <p:cNvSpPr>
              <a:spLocks noChangeShapeType="1"/>
            </p:cNvSpPr>
            <p:nvPr/>
          </p:nvSpPr>
          <p:spPr bwMode="auto">
            <a:xfrm>
              <a:off x="326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6" name="Line 40"/>
            <p:cNvSpPr>
              <a:spLocks noChangeShapeType="1"/>
            </p:cNvSpPr>
            <p:nvPr/>
          </p:nvSpPr>
          <p:spPr bwMode="auto">
            <a:xfrm>
              <a:off x="4128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7" name="Line 41"/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8" name="Line 42"/>
            <p:cNvSpPr>
              <a:spLocks noChangeShapeType="1"/>
            </p:cNvSpPr>
            <p:nvPr/>
          </p:nvSpPr>
          <p:spPr bwMode="auto">
            <a:xfrm>
              <a:off x="4128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899" name="Line 43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00" name="Line 44"/>
            <p:cNvSpPr>
              <a:spLocks noChangeShapeType="1"/>
            </p:cNvSpPr>
            <p:nvPr/>
          </p:nvSpPr>
          <p:spPr bwMode="auto">
            <a:xfrm>
              <a:off x="3744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01" name="Line 45"/>
            <p:cNvSpPr>
              <a:spLocks noChangeShapeType="1"/>
            </p:cNvSpPr>
            <p:nvPr/>
          </p:nvSpPr>
          <p:spPr bwMode="auto">
            <a:xfrm flipH="1">
              <a:off x="3696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02" name="Text Box 46"/>
            <p:cNvSpPr txBox="1">
              <a:spLocks noChangeArrowheads="1"/>
            </p:cNvSpPr>
            <p:nvPr/>
          </p:nvSpPr>
          <p:spPr bwMode="auto">
            <a:xfrm>
              <a:off x="4512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03" name="Rectangle 47"/>
            <p:cNvSpPr>
              <a:spLocks noChangeArrowheads="1"/>
            </p:cNvSpPr>
            <p:nvPr/>
          </p:nvSpPr>
          <p:spPr bwMode="auto">
            <a:xfrm>
              <a:off x="2688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6904" name="Rectangle 48"/>
            <p:cNvSpPr>
              <a:spLocks noChangeArrowheads="1"/>
            </p:cNvSpPr>
            <p:nvPr/>
          </p:nvSpPr>
          <p:spPr bwMode="auto">
            <a:xfrm>
              <a:off x="4848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6905" name="Rectangle 49"/>
            <p:cNvSpPr>
              <a:spLocks noChangeArrowheads="1"/>
            </p:cNvSpPr>
            <p:nvPr/>
          </p:nvSpPr>
          <p:spPr bwMode="auto">
            <a:xfrm>
              <a:off x="3120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36906" name="Rectangle 50"/>
            <p:cNvSpPr>
              <a:spLocks noChangeArrowheads="1"/>
            </p:cNvSpPr>
            <p:nvPr/>
          </p:nvSpPr>
          <p:spPr bwMode="auto">
            <a:xfrm>
              <a:off x="4464" y="336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07" name="Line 51"/>
            <p:cNvSpPr>
              <a:spLocks noChangeShapeType="1"/>
            </p:cNvSpPr>
            <p:nvPr/>
          </p:nvSpPr>
          <p:spPr bwMode="auto">
            <a:xfrm>
              <a:off x="4512" y="384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08" name="Line 52"/>
            <p:cNvSpPr>
              <a:spLocks noChangeShapeType="1"/>
            </p:cNvSpPr>
            <p:nvPr/>
          </p:nvSpPr>
          <p:spPr bwMode="auto">
            <a:xfrm>
              <a:off x="3408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09" name="Rectangle 53"/>
            <p:cNvSpPr>
              <a:spLocks noChangeArrowheads="1"/>
            </p:cNvSpPr>
            <p:nvPr/>
          </p:nvSpPr>
          <p:spPr bwMode="auto">
            <a:xfrm>
              <a:off x="417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0" name="Text Box 54"/>
            <p:cNvSpPr txBox="1">
              <a:spLocks noChangeArrowheads="1"/>
            </p:cNvSpPr>
            <p:nvPr/>
          </p:nvSpPr>
          <p:spPr bwMode="auto">
            <a:xfrm>
              <a:off x="422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1" name="Rectangle 55"/>
            <p:cNvSpPr>
              <a:spLocks noChangeArrowheads="1"/>
            </p:cNvSpPr>
            <p:nvPr/>
          </p:nvSpPr>
          <p:spPr bwMode="auto">
            <a:xfrm>
              <a:off x="451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G4</a:t>
              </a:r>
            </a:p>
          </p:txBody>
        </p:sp>
        <p:sp>
          <p:nvSpPr>
            <p:cNvPr id="36912" name="Oval 56"/>
            <p:cNvSpPr>
              <a:spLocks noChangeArrowheads="1"/>
            </p:cNvSpPr>
            <p:nvPr/>
          </p:nvSpPr>
          <p:spPr bwMode="auto">
            <a:xfrm>
              <a:off x="45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3" name="Line 57"/>
            <p:cNvSpPr>
              <a:spLocks noChangeShapeType="1"/>
            </p:cNvSpPr>
            <p:nvPr/>
          </p:nvSpPr>
          <p:spPr bwMode="auto">
            <a:xfrm>
              <a:off x="4800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4" name="Oval 58"/>
            <p:cNvSpPr>
              <a:spLocks noChangeArrowheads="1"/>
            </p:cNvSpPr>
            <p:nvPr/>
          </p:nvSpPr>
          <p:spPr bwMode="auto">
            <a:xfrm>
              <a:off x="475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5" name="Line 59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6" name="Line 60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17" name="Rectangle 61"/>
            <p:cNvSpPr>
              <a:spLocks noChangeArrowheads="1"/>
            </p:cNvSpPr>
            <p:nvPr/>
          </p:nvSpPr>
          <p:spPr bwMode="auto">
            <a:xfrm>
              <a:off x="2928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8" name="Rectangle 62"/>
            <p:cNvSpPr>
              <a:spLocks noChangeArrowheads="1"/>
            </p:cNvSpPr>
            <p:nvPr/>
          </p:nvSpPr>
          <p:spPr bwMode="auto">
            <a:xfrm>
              <a:off x="4656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9" name="Rectangle 63"/>
            <p:cNvSpPr>
              <a:spLocks noChangeArrowheads="1"/>
            </p:cNvSpPr>
            <p:nvPr/>
          </p:nvSpPr>
          <p:spPr bwMode="auto">
            <a:xfrm>
              <a:off x="2880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0" name="Text Box 64"/>
            <p:cNvSpPr txBox="1">
              <a:spLocks noChangeArrowheads="1"/>
            </p:cNvSpPr>
            <p:nvPr/>
          </p:nvSpPr>
          <p:spPr bwMode="auto">
            <a:xfrm>
              <a:off x="2928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21" name="Rectangle 65"/>
            <p:cNvSpPr>
              <a:spLocks noChangeArrowheads="1"/>
            </p:cNvSpPr>
            <p:nvPr/>
          </p:nvSpPr>
          <p:spPr bwMode="auto">
            <a:xfrm>
              <a:off x="3216" y="244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G3</a:t>
              </a:r>
            </a:p>
          </p:txBody>
        </p:sp>
        <p:sp>
          <p:nvSpPr>
            <p:cNvPr id="36922" name="Oval 66"/>
            <p:cNvSpPr>
              <a:spLocks noChangeArrowheads="1"/>
            </p:cNvSpPr>
            <p:nvPr/>
          </p:nvSpPr>
          <p:spPr bwMode="auto">
            <a:xfrm>
              <a:off x="3216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3" name="Line 67"/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4" name="Oval 68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5" name="Line 69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6" name="Line 70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7" name="Line 71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8" name="Oval 72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29" name="Rectangle 73"/>
            <p:cNvSpPr>
              <a:spLocks noChangeArrowheads="1"/>
            </p:cNvSpPr>
            <p:nvPr/>
          </p:nvSpPr>
          <p:spPr bwMode="auto">
            <a:xfrm>
              <a:off x="3696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36930" name="Line 74"/>
            <p:cNvSpPr>
              <a:spLocks noChangeShapeType="1"/>
            </p:cNvSpPr>
            <p:nvPr/>
          </p:nvSpPr>
          <p:spPr bwMode="auto">
            <a:xfrm>
              <a:off x="2736" y="1920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6931" name="Line 75"/>
            <p:cNvSpPr>
              <a:spLocks noChangeShapeType="1"/>
            </p:cNvSpPr>
            <p:nvPr/>
          </p:nvSpPr>
          <p:spPr bwMode="auto">
            <a:xfrm>
              <a:off x="4896" y="1968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43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172200" y="5105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76800" y="5257800"/>
            <a:ext cx="3181350" cy="519113"/>
            <a:chOff x="3072" y="3312"/>
            <a:chExt cx="2004" cy="327"/>
          </a:xfrm>
        </p:grpSpPr>
        <p:sp>
          <p:nvSpPr>
            <p:cNvPr id="37964" name="Rectangle 4"/>
            <p:cNvSpPr>
              <a:spLocks noChangeArrowheads="1"/>
            </p:cNvSpPr>
            <p:nvPr/>
          </p:nvSpPr>
          <p:spPr bwMode="auto">
            <a:xfrm>
              <a:off x="4848" y="33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7965" name="Rectangle 5"/>
            <p:cNvSpPr>
              <a:spLocks noChangeArrowheads="1"/>
            </p:cNvSpPr>
            <p:nvPr/>
          </p:nvSpPr>
          <p:spPr bwMode="auto">
            <a:xfrm>
              <a:off x="3072" y="33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81600" y="3124200"/>
            <a:ext cx="2419350" cy="519113"/>
            <a:chOff x="3216" y="1968"/>
            <a:chExt cx="1524" cy="327"/>
          </a:xfrm>
        </p:grpSpPr>
        <p:sp>
          <p:nvSpPr>
            <p:cNvPr id="37962" name="Rectangle 7"/>
            <p:cNvSpPr>
              <a:spLocks noChangeArrowheads="1"/>
            </p:cNvSpPr>
            <p:nvPr/>
          </p:nvSpPr>
          <p:spPr bwMode="auto">
            <a:xfrm>
              <a:off x="3216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7963" name="Rectangle 8"/>
            <p:cNvSpPr>
              <a:spLocks noChangeArrowheads="1"/>
            </p:cNvSpPr>
            <p:nvPr/>
          </p:nvSpPr>
          <p:spPr bwMode="auto">
            <a:xfrm>
              <a:off x="4512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7315200" y="121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800600" y="121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515" name="Rectangle 11" descr="40%"/>
          <p:cNvSpPr>
            <a:spLocks noChangeArrowheads="1"/>
          </p:cNvSpPr>
          <p:nvPr/>
        </p:nvSpPr>
        <p:spPr bwMode="auto">
          <a:xfrm>
            <a:off x="1219200" y="990600"/>
            <a:ext cx="2419350" cy="519113"/>
          </a:xfrm>
          <a:prstGeom prst="rect">
            <a:avLst/>
          </a:prstGeom>
          <a:pattFill prst="pct40">
            <a:fgClr>
              <a:srgbClr val="FF9999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(2)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 = 0, 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 1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19200" y="1676400"/>
            <a:ext cx="2419350" cy="1227138"/>
            <a:chOff x="528" y="768"/>
            <a:chExt cx="1524" cy="773"/>
          </a:xfrm>
        </p:grpSpPr>
        <p:sp>
          <p:nvSpPr>
            <p:cNvPr id="37960" name="AutoShape 13" descr="40%"/>
            <p:cNvSpPr>
              <a:spLocks noChangeArrowheads="1"/>
            </p:cNvSpPr>
            <p:nvPr/>
          </p:nvSpPr>
          <p:spPr bwMode="auto">
            <a:xfrm>
              <a:off x="1104" y="768"/>
              <a:ext cx="288" cy="384"/>
            </a:xfrm>
            <a:prstGeom prst="downArrow">
              <a:avLst>
                <a:gd name="adj1" fmla="val 50000"/>
                <a:gd name="adj2" fmla="val 33333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61" name="Rectangle 14" descr="40%"/>
            <p:cNvSpPr>
              <a:spLocks noChangeArrowheads="1"/>
            </p:cNvSpPr>
            <p:nvPr/>
          </p:nvSpPr>
          <p:spPr bwMode="auto">
            <a:xfrm>
              <a:off x="528" y="1214"/>
              <a:ext cx="1524" cy="327"/>
            </a:xfrm>
            <a:prstGeom prst="rect">
              <a:avLst/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触发器置“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0”</a:t>
              </a:r>
              <a:endParaRPr lang="en-US" altLang="zh-CN" sz="2800" b="1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519" name="Rectangle 15" descr="40%"/>
          <p:cNvSpPr>
            <a:spLocks noChangeArrowheads="1"/>
          </p:cNvSpPr>
          <p:nvPr/>
        </p:nvSpPr>
        <p:spPr bwMode="auto">
          <a:xfrm>
            <a:off x="990600" y="3476625"/>
            <a:ext cx="2330450" cy="51911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(3)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 =1,  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= 0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58888" y="4224338"/>
            <a:ext cx="2379662" cy="1228725"/>
            <a:chOff x="528" y="768"/>
            <a:chExt cx="1499" cy="773"/>
          </a:xfrm>
        </p:grpSpPr>
        <p:sp>
          <p:nvSpPr>
            <p:cNvPr id="37958" name="AutoShape 17" descr="40%"/>
            <p:cNvSpPr>
              <a:spLocks noChangeArrowheads="1"/>
            </p:cNvSpPr>
            <p:nvPr/>
          </p:nvSpPr>
          <p:spPr bwMode="auto">
            <a:xfrm>
              <a:off x="1104" y="768"/>
              <a:ext cx="288" cy="384"/>
            </a:xfrm>
            <a:prstGeom prst="downArrow">
              <a:avLst>
                <a:gd name="adj1" fmla="val 50000"/>
                <a:gd name="adj2" fmla="val 33333"/>
              </a:avLst>
            </a:prstGeom>
            <a:pattFill prst="pct40">
              <a:fgClr>
                <a:srgbClr val="00CCFF"/>
              </a:fgClr>
              <a:bgClr>
                <a:srgbClr val="FFFFFF"/>
              </a:bgClr>
            </a:pattFill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9" name="Rectangle 18" descr="40%"/>
            <p:cNvSpPr>
              <a:spLocks noChangeArrowheads="1"/>
            </p:cNvSpPr>
            <p:nvPr/>
          </p:nvSpPr>
          <p:spPr bwMode="auto">
            <a:xfrm>
              <a:off x="528" y="1214"/>
              <a:ext cx="1499" cy="327"/>
            </a:xfrm>
            <a:prstGeom prst="rect">
              <a:avLst/>
            </a:prstGeom>
            <a:pattFill prst="pct40">
              <a:fgClr>
                <a:srgbClr val="00CC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触发器置“</a:t>
              </a: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1”</a:t>
              </a:r>
            </a:p>
          </p:txBody>
        </p:sp>
      </p:grpSp>
      <p:grpSp>
        <p:nvGrpSpPr>
          <p:cNvPr id="37899" name="Group 19"/>
          <p:cNvGrpSpPr>
            <a:grpSpLocks/>
          </p:cNvGrpSpPr>
          <p:nvPr/>
        </p:nvGrpSpPr>
        <p:grpSpPr bwMode="auto">
          <a:xfrm>
            <a:off x="4038600" y="3062288"/>
            <a:ext cx="4953000" cy="519112"/>
            <a:chOff x="3216" y="1968"/>
            <a:chExt cx="1524" cy="256"/>
          </a:xfrm>
        </p:grpSpPr>
        <p:sp>
          <p:nvSpPr>
            <p:cNvPr id="37956" name="Rectangle 20"/>
            <p:cNvSpPr>
              <a:spLocks noChangeArrowheads="1"/>
            </p:cNvSpPr>
            <p:nvPr/>
          </p:nvSpPr>
          <p:spPr bwMode="auto">
            <a:xfrm>
              <a:off x="3216" y="1968"/>
              <a:ext cx="11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7957" name="Rectangle 21"/>
            <p:cNvSpPr>
              <a:spLocks noChangeArrowheads="1"/>
            </p:cNvSpPr>
            <p:nvPr/>
          </p:nvSpPr>
          <p:spPr bwMode="auto">
            <a:xfrm>
              <a:off x="4512" y="1968"/>
              <a:ext cx="2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7900" name="Group 22"/>
          <p:cNvGrpSpPr>
            <a:grpSpLocks/>
          </p:cNvGrpSpPr>
          <p:nvPr/>
        </p:nvGrpSpPr>
        <p:grpSpPr bwMode="auto">
          <a:xfrm>
            <a:off x="4267200" y="533400"/>
            <a:ext cx="4191000" cy="5395913"/>
            <a:chOff x="2688" y="336"/>
            <a:chExt cx="2640" cy="3399"/>
          </a:xfrm>
        </p:grpSpPr>
        <p:sp>
          <p:nvSpPr>
            <p:cNvPr id="37901" name="Rectangle 23"/>
            <p:cNvSpPr>
              <a:spLocks noChangeArrowheads="1"/>
            </p:cNvSpPr>
            <p:nvPr/>
          </p:nvSpPr>
          <p:spPr bwMode="auto">
            <a:xfrm>
              <a:off x="3168" y="62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7902" name="Line 24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03" name="Rectangle 25"/>
            <p:cNvSpPr>
              <a:spLocks noChangeArrowheads="1"/>
            </p:cNvSpPr>
            <p:nvPr/>
          </p:nvSpPr>
          <p:spPr bwMode="auto">
            <a:xfrm>
              <a:off x="28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04" name="Text Box 26"/>
            <p:cNvSpPr txBox="1">
              <a:spLocks noChangeArrowheads="1"/>
            </p:cNvSpPr>
            <p:nvPr/>
          </p:nvSpPr>
          <p:spPr bwMode="auto">
            <a:xfrm>
              <a:off x="29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05" name="Rectangle 27"/>
            <p:cNvSpPr>
              <a:spLocks noChangeArrowheads="1"/>
            </p:cNvSpPr>
            <p:nvPr/>
          </p:nvSpPr>
          <p:spPr bwMode="auto">
            <a:xfrm>
              <a:off x="32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37906" name="Oval 28"/>
            <p:cNvSpPr>
              <a:spLocks noChangeArrowheads="1"/>
            </p:cNvSpPr>
            <p:nvPr/>
          </p:nvSpPr>
          <p:spPr bwMode="auto">
            <a:xfrm>
              <a:off x="32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07" name="Line 29"/>
            <p:cNvSpPr>
              <a:spLocks noChangeShapeType="1"/>
            </p:cNvSpPr>
            <p:nvPr/>
          </p:nvSpPr>
          <p:spPr bwMode="auto">
            <a:xfrm flipV="1">
              <a:off x="32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08" name="Oval 30"/>
            <p:cNvSpPr>
              <a:spLocks noChangeArrowheads="1"/>
            </p:cNvSpPr>
            <p:nvPr/>
          </p:nvSpPr>
          <p:spPr bwMode="auto">
            <a:xfrm>
              <a:off x="32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09" name="Line 31"/>
            <p:cNvSpPr>
              <a:spLocks noChangeShapeType="1"/>
            </p:cNvSpPr>
            <p:nvPr/>
          </p:nvSpPr>
          <p:spPr bwMode="auto">
            <a:xfrm>
              <a:off x="3072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0" name="Oval 32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1" name="Rectangle 33"/>
            <p:cNvSpPr>
              <a:spLocks noChangeArrowheads="1"/>
            </p:cNvSpPr>
            <p:nvPr/>
          </p:nvSpPr>
          <p:spPr bwMode="auto">
            <a:xfrm>
              <a:off x="4224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2" name="Text Box 34"/>
            <p:cNvSpPr txBox="1">
              <a:spLocks noChangeArrowheads="1"/>
            </p:cNvSpPr>
            <p:nvPr/>
          </p:nvSpPr>
          <p:spPr bwMode="auto">
            <a:xfrm>
              <a:off x="4272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13" name="Rectangle 35"/>
            <p:cNvSpPr>
              <a:spLocks noChangeArrowheads="1"/>
            </p:cNvSpPr>
            <p:nvPr/>
          </p:nvSpPr>
          <p:spPr bwMode="auto">
            <a:xfrm>
              <a:off x="4560" y="129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37914" name="Oval 36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5" name="Line 37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6" name="Oval 38"/>
            <p:cNvSpPr>
              <a:spLocks noChangeArrowheads="1"/>
            </p:cNvSpPr>
            <p:nvPr/>
          </p:nvSpPr>
          <p:spPr bwMode="auto">
            <a:xfrm>
              <a:off x="4560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7" name="Line 39"/>
            <p:cNvSpPr>
              <a:spLocks noChangeShapeType="1"/>
            </p:cNvSpPr>
            <p:nvPr/>
          </p:nvSpPr>
          <p:spPr bwMode="auto">
            <a:xfrm>
              <a:off x="480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8" name="Oval 40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19" name="Line 41"/>
            <p:cNvSpPr>
              <a:spLocks noChangeShapeType="1"/>
            </p:cNvSpPr>
            <p:nvPr/>
          </p:nvSpPr>
          <p:spPr bwMode="auto">
            <a:xfrm>
              <a:off x="326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0" name="Line 42"/>
            <p:cNvSpPr>
              <a:spLocks noChangeShapeType="1"/>
            </p:cNvSpPr>
            <p:nvPr/>
          </p:nvSpPr>
          <p:spPr bwMode="auto">
            <a:xfrm>
              <a:off x="4128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1" name="Line 43"/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2" name="Line 44"/>
            <p:cNvSpPr>
              <a:spLocks noChangeShapeType="1"/>
            </p:cNvSpPr>
            <p:nvPr/>
          </p:nvSpPr>
          <p:spPr bwMode="auto">
            <a:xfrm>
              <a:off x="4128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3" name="Line 45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4" name="Line 46"/>
            <p:cNvSpPr>
              <a:spLocks noChangeShapeType="1"/>
            </p:cNvSpPr>
            <p:nvPr/>
          </p:nvSpPr>
          <p:spPr bwMode="auto">
            <a:xfrm>
              <a:off x="3744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5" name="Line 47"/>
            <p:cNvSpPr>
              <a:spLocks noChangeShapeType="1"/>
            </p:cNvSpPr>
            <p:nvPr/>
          </p:nvSpPr>
          <p:spPr bwMode="auto">
            <a:xfrm flipH="1">
              <a:off x="3696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26" name="Text Box 48"/>
            <p:cNvSpPr txBox="1">
              <a:spLocks noChangeArrowheads="1"/>
            </p:cNvSpPr>
            <p:nvPr/>
          </p:nvSpPr>
          <p:spPr bwMode="auto">
            <a:xfrm>
              <a:off x="4512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27" name="Rectangle 49"/>
            <p:cNvSpPr>
              <a:spLocks noChangeArrowheads="1"/>
            </p:cNvSpPr>
            <p:nvPr/>
          </p:nvSpPr>
          <p:spPr bwMode="auto">
            <a:xfrm>
              <a:off x="2688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7928" name="Rectangle 50"/>
            <p:cNvSpPr>
              <a:spLocks noChangeArrowheads="1"/>
            </p:cNvSpPr>
            <p:nvPr/>
          </p:nvSpPr>
          <p:spPr bwMode="auto">
            <a:xfrm>
              <a:off x="4848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7929" name="Rectangle 51"/>
            <p:cNvSpPr>
              <a:spLocks noChangeArrowheads="1"/>
            </p:cNvSpPr>
            <p:nvPr/>
          </p:nvSpPr>
          <p:spPr bwMode="auto">
            <a:xfrm>
              <a:off x="3120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37930" name="Rectangle 52"/>
            <p:cNvSpPr>
              <a:spLocks noChangeArrowheads="1"/>
            </p:cNvSpPr>
            <p:nvPr/>
          </p:nvSpPr>
          <p:spPr bwMode="auto">
            <a:xfrm>
              <a:off x="4464" y="336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31" name="Line 53"/>
            <p:cNvSpPr>
              <a:spLocks noChangeShapeType="1"/>
            </p:cNvSpPr>
            <p:nvPr/>
          </p:nvSpPr>
          <p:spPr bwMode="auto">
            <a:xfrm>
              <a:off x="4512" y="384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2" name="Line 54"/>
            <p:cNvSpPr>
              <a:spLocks noChangeShapeType="1"/>
            </p:cNvSpPr>
            <p:nvPr/>
          </p:nvSpPr>
          <p:spPr bwMode="auto">
            <a:xfrm>
              <a:off x="3408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3" name="Rectangle 55"/>
            <p:cNvSpPr>
              <a:spLocks noChangeArrowheads="1"/>
            </p:cNvSpPr>
            <p:nvPr/>
          </p:nvSpPr>
          <p:spPr bwMode="auto">
            <a:xfrm>
              <a:off x="417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4" name="Text Box 56"/>
            <p:cNvSpPr txBox="1">
              <a:spLocks noChangeArrowheads="1"/>
            </p:cNvSpPr>
            <p:nvPr/>
          </p:nvSpPr>
          <p:spPr bwMode="auto">
            <a:xfrm>
              <a:off x="422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35" name="Rectangle 57"/>
            <p:cNvSpPr>
              <a:spLocks noChangeArrowheads="1"/>
            </p:cNvSpPr>
            <p:nvPr/>
          </p:nvSpPr>
          <p:spPr bwMode="auto">
            <a:xfrm>
              <a:off x="451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G4</a:t>
              </a:r>
            </a:p>
          </p:txBody>
        </p:sp>
        <p:sp>
          <p:nvSpPr>
            <p:cNvPr id="37936" name="Oval 58"/>
            <p:cNvSpPr>
              <a:spLocks noChangeArrowheads="1"/>
            </p:cNvSpPr>
            <p:nvPr/>
          </p:nvSpPr>
          <p:spPr bwMode="auto">
            <a:xfrm>
              <a:off x="45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7" name="Line 59"/>
            <p:cNvSpPr>
              <a:spLocks noChangeShapeType="1"/>
            </p:cNvSpPr>
            <p:nvPr/>
          </p:nvSpPr>
          <p:spPr bwMode="auto">
            <a:xfrm>
              <a:off x="4800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8" name="Oval 60"/>
            <p:cNvSpPr>
              <a:spLocks noChangeArrowheads="1"/>
            </p:cNvSpPr>
            <p:nvPr/>
          </p:nvSpPr>
          <p:spPr bwMode="auto">
            <a:xfrm>
              <a:off x="475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39" name="Line 61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0" name="Line 62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1" name="Rectangle 63"/>
            <p:cNvSpPr>
              <a:spLocks noChangeArrowheads="1"/>
            </p:cNvSpPr>
            <p:nvPr/>
          </p:nvSpPr>
          <p:spPr bwMode="auto">
            <a:xfrm>
              <a:off x="2928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42" name="Rectangle 64"/>
            <p:cNvSpPr>
              <a:spLocks noChangeArrowheads="1"/>
            </p:cNvSpPr>
            <p:nvPr/>
          </p:nvSpPr>
          <p:spPr bwMode="auto">
            <a:xfrm>
              <a:off x="4656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43" name="Rectangle 65"/>
            <p:cNvSpPr>
              <a:spLocks noChangeArrowheads="1"/>
            </p:cNvSpPr>
            <p:nvPr/>
          </p:nvSpPr>
          <p:spPr bwMode="auto">
            <a:xfrm>
              <a:off x="2880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4" name="Text Box 66"/>
            <p:cNvSpPr txBox="1">
              <a:spLocks noChangeArrowheads="1"/>
            </p:cNvSpPr>
            <p:nvPr/>
          </p:nvSpPr>
          <p:spPr bwMode="auto">
            <a:xfrm>
              <a:off x="2928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945" name="Rectangle 67"/>
            <p:cNvSpPr>
              <a:spLocks noChangeArrowheads="1"/>
            </p:cNvSpPr>
            <p:nvPr/>
          </p:nvSpPr>
          <p:spPr bwMode="auto">
            <a:xfrm>
              <a:off x="3216" y="244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G3</a:t>
              </a:r>
            </a:p>
          </p:txBody>
        </p:sp>
        <p:sp>
          <p:nvSpPr>
            <p:cNvPr id="37946" name="Oval 68"/>
            <p:cNvSpPr>
              <a:spLocks noChangeArrowheads="1"/>
            </p:cNvSpPr>
            <p:nvPr/>
          </p:nvSpPr>
          <p:spPr bwMode="auto">
            <a:xfrm>
              <a:off x="3216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7" name="Line 69"/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8" name="Oval 70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49" name="Line 71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0" name="Line 72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1" name="Line 73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2" name="Oval 74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3" name="Rectangle 75"/>
            <p:cNvSpPr>
              <a:spLocks noChangeArrowheads="1"/>
            </p:cNvSpPr>
            <p:nvPr/>
          </p:nvSpPr>
          <p:spPr bwMode="auto">
            <a:xfrm>
              <a:off x="3696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37954" name="Line 76"/>
            <p:cNvSpPr>
              <a:spLocks noChangeShapeType="1"/>
            </p:cNvSpPr>
            <p:nvPr/>
          </p:nvSpPr>
          <p:spPr bwMode="auto">
            <a:xfrm>
              <a:off x="2736" y="1920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7955" name="Line 77"/>
            <p:cNvSpPr>
              <a:spLocks noChangeShapeType="1"/>
            </p:cNvSpPr>
            <p:nvPr/>
          </p:nvSpPr>
          <p:spPr bwMode="auto">
            <a:xfrm>
              <a:off x="4896" y="1968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3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utoUpdateAnimBg="0"/>
      <p:bldP spid="21514" grpId="0" autoUpdateAnimBg="0"/>
      <p:bldP spid="21515" grpId="0" animBg="1" autoUpdateAnimBg="0"/>
      <p:bldP spid="2151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248400" y="5181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53000" y="5257800"/>
            <a:ext cx="3113088" cy="519113"/>
            <a:chOff x="3072" y="3312"/>
            <a:chExt cx="2009" cy="327"/>
          </a:xfrm>
        </p:grpSpPr>
        <p:sp>
          <p:nvSpPr>
            <p:cNvPr id="39010" name="Rectangle 4"/>
            <p:cNvSpPr>
              <a:spLocks noChangeArrowheads="1"/>
            </p:cNvSpPr>
            <p:nvPr/>
          </p:nvSpPr>
          <p:spPr bwMode="auto">
            <a:xfrm>
              <a:off x="3072" y="3312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9011" name="Rectangle 5"/>
            <p:cNvSpPr>
              <a:spLocks noChangeArrowheads="1"/>
            </p:cNvSpPr>
            <p:nvPr/>
          </p:nvSpPr>
          <p:spPr bwMode="auto">
            <a:xfrm>
              <a:off x="4848" y="3312"/>
              <a:ext cx="2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81600" y="3048000"/>
            <a:ext cx="2419350" cy="519113"/>
            <a:chOff x="3216" y="1920"/>
            <a:chExt cx="1524" cy="327"/>
          </a:xfrm>
        </p:grpSpPr>
        <p:sp>
          <p:nvSpPr>
            <p:cNvPr id="39008" name="Rectangle 7"/>
            <p:cNvSpPr>
              <a:spLocks noChangeArrowheads="1"/>
            </p:cNvSpPr>
            <p:nvPr/>
          </p:nvSpPr>
          <p:spPr bwMode="auto">
            <a:xfrm>
              <a:off x="4512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9009" name="Rectangle 8"/>
            <p:cNvSpPr>
              <a:spLocks noChangeArrowheads="1"/>
            </p:cNvSpPr>
            <p:nvPr/>
          </p:nvSpPr>
          <p:spPr bwMode="auto">
            <a:xfrm>
              <a:off x="3216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724400" y="609600"/>
            <a:ext cx="3105150" cy="519113"/>
            <a:chOff x="2976" y="384"/>
            <a:chExt cx="1956" cy="327"/>
          </a:xfrm>
        </p:grpSpPr>
        <p:sp>
          <p:nvSpPr>
            <p:cNvPr id="39006" name="Rectangle 10"/>
            <p:cNvSpPr>
              <a:spLocks noChangeArrowheads="1"/>
            </p:cNvSpPr>
            <p:nvPr/>
          </p:nvSpPr>
          <p:spPr bwMode="auto">
            <a:xfrm>
              <a:off x="4704" y="3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9007" name="Rectangle 11"/>
            <p:cNvSpPr>
              <a:spLocks noChangeArrowheads="1"/>
            </p:cNvSpPr>
            <p:nvPr/>
          </p:nvSpPr>
          <p:spPr bwMode="auto">
            <a:xfrm>
              <a:off x="2976" y="3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486400" y="2667000"/>
            <a:ext cx="1504950" cy="519113"/>
            <a:chOff x="3456" y="1680"/>
            <a:chExt cx="948" cy="327"/>
          </a:xfrm>
        </p:grpSpPr>
        <p:sp>
          <p:nvSpPr>
            <p:cNvPr id="39004" name="Rectangle 13"/>
            <p:cNvSpPr>
              <a:spLocks noChangeArrowheads="1"/>
            </p:cNvSpPr>
            <p:nvPr/>
          </p:nvSpPr>
          <p:spPr bwMode="auto">
            <a:xfrm>
              <a:off x="3456" y="16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9005" name="Rectangle 14"/>
            <p:cNvSpPr>
              <a:spLocks noChangeArrowheads="1"/>
            </p:cNvSpPr>
            <p:nvPr/>
          </p:nvSpPr>
          <p:spPr bwMode="auto">
            <a:xfrm>
              <a:off x="4176" y="16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38919" name="Line 15"/>
          <p:cNvSpPr>
            <a:spLocks noChangeShapeType="1"/>
          </p:cNvSpPr>
          <p:nvPr/>
        </p:nvSpPr>
        <p:spPr bwMode="auto">
          <a:xfrm>
            <a:off x="6324600" y="5638800"/>
            <a:ext cx="304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629400" y="5638800"/>
            <a:ext cx="609600" cy="595313"/>
            <a:chOff x="4224" y="3744"/>
            <a:chExt cx="384" cy="375"/>
          </a:xfrm>
        </p:grpSpPr>
        <p:sp>
          <p:nvSpPr>
            <p:cNvPr id="38999" name="Rectangle 17"/>
            <p:cNvSpPr>
              <a:spLocks noChangeArrowheads="1"/>
            </p:cNvSpPr>
            <p:nvPr/>
          </p:nvSpPr>
          <p:spPr bwMode="auto">
            <a:xfrm>
              <a:off x="4368" y="379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grpSp>
          <p:nvGrpSpPr>
            <p:cNvPr id="39000" name="Group 18"/>
            <p:cNvGrpSpPr>
              <a:grpSpLocks/>
            </p:cNvGrpSpPr>
            <p:nvPr/>
          </p:nvGrpSpPr>
          <p:grpSpPr bwMode="auto">
            <a:xfrm>
              <a:off x="4224" y="3744"/>
              <a:ext cx="192" cy="288"/>
              <a:chOff x="4224" y="3744"/>
              <a:chExt cx="192" cy="288"/>
            </a:xfrm>
          </p:grpSpPr>
          <p:sp>
            <p:nvSpPr>
              <p:cNvPr id="39001" name="Line 19"/>
              <p:cNvSpPr>
                <a:spLocks noChangeShapeType="1"/>
              </p:cNvSpPr>
              <p:nvPr/>
            </p:nvSpPr>
            <p:spPr bwMode="auto">
              <a:xfrm>
                <a:off x="4224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002" name="Line 20"/>
              <p:cNvSpPr>
                <a:spLocks noChangeShapeType="1"/>
              </p:cNvSpPr>
              <p:nvPr/>
            </p:nvSpPr>
            <p:spPr bwMode="auto">
              <a:xfrm>
                <a:off x="4224" y="403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003" name="Line 21"/>
              <p:cNvSpPr>
                <a:spLocks noChangeShapeType="1"/>
              </p:cNvSpPr>
              <p:nvPr/>
            </p:nvSpPr>
            <p:spPr bwMode="auto">
              <a:xfrm>
                <a:off x="4224" y="3936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543800" y="1143000"/>
            <a:ext cx="1033463" cy="457200"/>
            <a:chOff x="4752" y="720"/>
            <a:chExt cx="651" cy="288"/>
          </a:xfrm>
        </p:grpSpPr>
        <p:sp>
          <p:nvSpPr>
            <p:cNvPr id="38997" name="AutoShape 23" descr="40%"/>
            <p:cNvSpPr>
              <a:spLocks noChangeArrowheads="1"/>
            </p:cNvSpPr>
            <p:nvPr/>
          </p:nvSpPr>
          <p:spPr bwMode="auto">
            <a:xfrm>
              <a:off x="4752" y="720"/>
              <a:ext cx="651" cy="288"/>
            </a:xfrm>
            <a:prstGeom prst="wedgeRoundRectCallout">
              <a:avLst>
                <a:gd name="adj1" fmla="val -30185"/>
                <a:gd name="adj2" fmla="val 164931"/>
                <a:gd name="adj3" fmla="val 16667"/>
              </a:avLst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4775" y="748"/>
              <a:ext cx="553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若先翻</a:t>
              </a:r>
              <a:endPara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971800" y="1306513"/>
            <a:ext cx="1527175" cy="522287"/>
            <a:chOff x="1968" y="823"/>
            <a:chExt cx="962" cy="329"/>
          </a:xfrm>
        </p:grpSpPr>
        <p:sp>
          <p:nvSpPr>
            <p:cNvPr id="22554" name="AutoShape 26" descr="40%"/>
            <p:cNvSpPr>
              <a:spLocks noChangeArrowheads="1"/>
            </p:cNvSpPr>
            <p:nvPr/>
          </p:nvSpPr>
          <p:spPr bwMode="auto">
            <a:xfrm>
              <a:off x="2091" y="823"/>
              <a:ext cx="764" cy="329"/>
            </a:xfrm>
            <a:prstGeom prst="wedgeRoundRectCallout">
              <a:avLst>
                <a:gd name="adj1" fmla="val 80694"/>
                <a:gd name="adj2" fmla="val 125694"/>
                <a:gd name="adj3" fmla="val 16667"/>
              </a:avLst>
            </a:prstGeom>
            <a:pattFill prst="pct40">
              <a:fgClr>
                <a:srgbClr val="00CCFF"/>
              </a:fgClr>
              <a:bgClr>
                <a:srgbClr val="FFFFFF"/>
              </a:bgClr>
            </a:patt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1968" y="863"/>
              <a:ext cx="962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若先翻</a:t>
              </a:r>
            </a:p>
          </p:txBody>
        </p:sp>
      </p:grp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7734186" y="604372"/>
            <a:ext cx="854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66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>
                <a:solidFill>
                  <a:srgbClr val="006600"/>
                </a:solidFill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3868624" y="604372"/>
            <a:ext cx="854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66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>
                <a:solidFill>
                  <a:srgbClr val="006600"/>
                </a:solidFill>
                <a:latin typeface="Times New Roman"/>
                <a:cs typeface="Times New Roman"/>
              </a:rPr>
              <a:t>=0</a:t>
            </a:r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038600" y="3062288"/>
            <a:ext cx="4953000" cy="519112"/>
            <a:chOff x="3216" y="1968"/>
            <a:chExt cx="1524" cy="256"/>
          </a:xfrm>
        </p:grpSpPr>
        <p:sp>
          <p:nvSpPr>
            <p:cNvPr id="38993" name="Rectangle 31"/>
            <p:cNvSpPr>
              <a:spLocks noChangeArrowheads="1"/>
            </p:cNvSpPr>
            <p:nvPr/>
          </p:nvSpPr>
          <p:spPr bwMode="auto">
            <a:xfrm>
              <a:off x="3216" y="1968"/>
              <a:ext cx="11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8994" name="Rectangle 32"/>
            <p:cNvSpPr>
              <a:spLocks noChangeArrowheads="1"/>
            </p:cNvSpPr>
            <p:nvPr/>
          </p:nvSpPr>
          <p:spPr bwMode="auto">
            <a:xfrm>
              <a:off x="4512" y="1968"/>
              <a:ext cx="2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22561" name="Rectangle 33" descr="40%"/>
          <p:cNvSpPr>
            <a:spLocks noChangeArrowheads="1"/>
          </p:cNvSpPr>
          <p:nvPr/>
        </p:nvSpPr>
        <p:spPr bwMode="auto">
          <a:xfrm>
            <a:off x="685800" y="914400"/>
            <a:ext cx="2339975" cy="528638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  <a:latin typeface="Times New Roman"/>
                <a:cs typeface="Times New Roman"/>
              </a:rPr>
              <a:t>(4) </a:t>
            </a:r>
            <a:r>
              <a:rPr lang="en-US" altLang="zh-CN" sz="2800" b="1" i="1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000099"/>
                </a:solidFill>
                <a:latin typeface="Times New Roman"/>
                <a:cs typeface="Times New Roman"/>
              </a:rPr>
              <a:t> =1,  </a:t>
            </a:r>
            <a:r>
              <a:rPr lang="en-US" altLang="zh-CN" sz="2800" b="1" i="1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000099"/>
                </a:solidFill>
                <a:latin typeface="Times New Roman"/>
                <a:cs typeface="Times New Roman"/>
              </a:rPr>
              <a:t>= 1</a:t>
            </a:r>
          </a:p>
        </p:txBody>
      </p: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381000" y="1752600"/>
            <a:ext cx="3146425" cy="1716088"/>
            <a:chOff x="96" y="1056"/>
            <a:chExt cx="1982" cy="1081"/>
          </a:xfrm>
        </p:grpSpPr>
        <p:sp>
          <p:nvSpPr>
            <p:cNvPr id="38991" name="AutoShape 35" descr="40%"/>
            <p:cNvSpPr>
              <a:spLocks noChangeArrowheads="1"/>
            </p:cNvSpPr>
            <p:nvPr/>
          </p:nvSpPr>
          <p:spPr bwMode="auto">
            <a:xfrm>
              <a:off x="961" y="1056"/>
              <a:ext cx="288" cy="384"/>
            </a:xfrm>
            <a:prstGeom prst="downArrow">
              <a:avLst>
                <a:gd name="adj1" fmla="val 50000"/>
                <a:gd name="adj2" fmla="val 33333"/>
              </a:avLst>
            </a:prstGeom>
            <a:pattFill prst="pct40">
              <a:fgClr>
                <a:srgbClr val="FFCCCC"/>
              </a:fgClr>
              <a:bgClr>
                <a:srgbClr val="FFFFFF"/>
              </a:bgClr>
            </a:patt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92" name="Rectangle 36" descr="40%"/>
            <p:cNvSpPr>
              <a:spLocks noChangeArrowheads="1"/>
            </p:cNvSpPr>
            <p:nvPr/>
          </p:nvSpPr>
          <p:spPr bwMode="auto">
            <a:xfrm>
              <a:off x="96" y="1536"/>
              <a:ext cx="1982" cy="601"/>
            </a:xfrm>
            <a:prstGeom prst="rect">
              <a:avLst/>
            </a:prstGeom>
            <a:pattFill prst="pct40">
              <a:fgClr>
                <a:srgbClr val="FFCCCC"/>
              </a:fgClr>
              <a:bgClr>
                <a:srgbClr val="FFFFFF"/>
              </a:bgClr>
            </a:patt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当时钟由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变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 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后</a:t>
              </a:r>
            </a:p>
            <a:p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  触发器状态不定</a:t>
              </a: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5257801" y="3048003"/>
            <a:ext cx="2344738" cy="600076"/>
            <a:chOff x="3312" y="1920"/>
            <a:chExt cx="1477" cy="378"/>
          </a:xfrm>
        </p:grpSpPr>
        <p:grpSp>
          <p:nvGrpSpPr>
            <p:cNvPr id="38985" name="Group 38"/>
            <p:cNvGrpSpPr>
              <a:grpSpLocks/>
            </p:cNvGrpSpPr>
            <p:nvPr/>
          </p:nvGrpSpPr>
          <p:grpSpPr bwMode="auto">
            <a:xfrm>
              <a:off x="4560" y="1920"/>
              <a:ext cx="229" cy="330"/>
              <a:chOff x="4560" y="1920"/>
              <a:chExt cx="229" cy="330"/>
            </a:xfrm>
          </p:grpSpPr>
          <p:graphicFrame>
            <p:nvGraphicFramePr>
              <p:cNvPr id="38989" name="Object 39"/>
              <p:cNvGraphicFramePr>
                <a:graphicFrameLocks noChangeAspect="1"/>
              </p:cNvGraphicFramePr>
              <p:nvPr/>
            </p:nvGraphicFramePr>
            <p:xfrm>
              <a:off x="4608" y="2016"/>
              <a:ext cx="125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2" imgW="276117" imgH="323981" progId="Paint.Picture">
                      <p:embed/>
                    </p:oleObj>
                  </mc:Choice>
                  <mc:Fallback>
                    <p:oleObj name="BMP 图象" r:id="rId2" imgW="276117" imgH="323981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016"/>
                            <a:ext cx="125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90" name="Rectangle 40"/>
              <p:cNvSpPr>
                <a:spLocks noChangeArrowheads="1"/>
              </p:cNvSpPr>
              <p:nvPr/>
            </p:nvSpPr>
            <p:spPr bwMode="auto">
              <a:xfrm>
                <a:off x="4560" y="1920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0</a:t>
                </a:r>
              </a:p>
            </p:txBody>
          </p:sp>
        </p:grpSp>
        <p:grpSp>
          <p:nvGrpSpPr>
            <p:cNvPr id="38986" name="Group 41"/>
            <p:cNvGrpSpPr>
              <a:grpSpLocks/>
            </p:cNvGrpSpPr>
            <p:nvPr/>
          </p:nvGrpSpPr>
          <p:grpSpPr bwMode="auto">
            <a:xfrm>
              <a:off x="3312" y="1968"/>
              <a:ext cx="229" cy="330"/>
              <a:chOff x="3312" y="1968"/>
              <a:chExt cx="229" cy="330"/>
            </a:xfrm>
          </p:grpSpPr>
          <p:graphicFrame>
            <p:nvGraphicFramePr>
              <p:cNvPr id="38987" name="Object 42"/>
              <p:cNvGraphicFramePr>
                <a:graphicFrameLocks noChangeAspect="1"/>
              </p:cNvGraphicFramePr>
              <p:nvPr/>
            </p:nvGraphicFramePr>
            <p:xfrm>
              <a:off x="3312" y="2016"/>
              <a:ext cx="161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4" imgW="257007" imgH="304923" progId="Paint.Picture">
                      <p:embed/>
                    </p:oleObj>
                  </mc:Choice>
                  <mc:Fallback>
                    <p:oleObj name="BMP 图象" r:id="rId4" imgW="257007" imgH="304923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016"/>
                            <a:ext cx="161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88" name="Rectangle 43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0</a:t>
                </a:r>
              </a:p>
            </p:txBody>
          </p:sp>
        </p:grpSp>
      </p:grpSp>
      <p:grpSp>
        <p:nvGrpSpPr>
          <p:cNvPr id="38929" name="Group 44"/>
          <p:cNvGrpSpPr>
            <a:grpSpLocks/>
          </p:cNvGrpSpPr>
          <p:nvPr/>
        </p:nvGrpSpPr>
        <p:grpSpPr bwMode="auto">
          <a:xfrm>
            <a:off x="4267200" y="533400"/>
            <a:ext cx="4191000" cy="5395913"/>
            <a:chOff x="2688" y="336"/>
            <a:chExt cx="2640" cy="3399"/>
          </a:xfrm>
        </p:grpSpPr>
        <p:sp>
          <p:nvSpPr>
            <p:cNvPr id="38930" name="Rectangle 45"/>
            <p:cNvSpPr>
              <a:spLocks noChangeArrowheads="1"/>
            </p:cNvSpPr>
            <p:nvPr/>
          </p:nvSpPr>
          <p:spPr bwMode="auto">
            <a:xfrm>
              <a:off x="3168" y="62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38931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2" name="Rectangle 47"/>
            <p:cNvSpPr>
              <a:spLocks noChangeArrowheads="1"/>
            </p:cNvSpPr>
            <p:nvPr/>
          </p:nvSpPr>
          <p:spPr bwMode="auto">
            <a:xfrm>
              <a:off x="2880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3" name="Text Box 48"/>
            <p:cNvSpPr txBox="1">
              <a:spLocks noChangeArrowheads="1"/>
            </p:cNvSpPr>
            <p:nvPr/>
          </p:nvSpPr>
          <p:spPr bwMode="auto">
            <a:xfrm>
              <a:off x="2928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34" name="Rectangle 49"/>
            <p:cNvSpPr>
              <a:spLocks noChangeArrowheads="1"/>
            </p:cNvSpPr>
            <p:nvPr/>
          </p:nvSpPr>
          <p:spPr bwMode="auto">
            <a:xfrm>
              <a:off x="3216" y="12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38935" name="Oval 50"/>
            <p:cNvSpPr>
              <a:spLocks noChangeArrowheads="1"/>
            </p:cNvSpPr>
            <p:nvPr/>
          </p:nvSpPr>
          <p:spPr bwMode="auto">
            <a:xfrm>
              <a:off x="3216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6" name="Line 51"/>
            <p:cNvSpPr>
              <a:spLocks noChangeShapeType="1"/>
            </p:cNvSpPr>
            <p:nvPr/>
          </p:nvSpPr>
          <p:spPr bwMode="auto">
            <a:xfrm flipV="1">
              <a:off x="3264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7" name="Oval 52"/>
            <p:cNvSpPr>
              <a:spLocks noChangeArrowheads="1"/>
            </p:cNvSpPr>
            <p:nvPr/>
          </p:nvSpPr>
          <p:spPr bwMode="auto">
            <a:xfrm>
              <a:off x="3216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8" name="Line 53"/>
            <p:cNvSpPr>
              <a:spLocks noChangeShapeType="1"/>
            </p:cNvSpPr>
            <p:nvPr/>
          </p:nvSpPr>
          <p:spPr bwMode="auto">
            <a:xfrm>
              <a:off x="3072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39" name="Oval 54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0" name="Rectangle 55"/>
            <p:cNvSpPr>
              <a:spLocks noChangeArrowheads="1"/>
            </p:cNvSpPr>
            <p:nvPr/>
          </p:nvSpPr>
          <p:spPr bwMode="auto">
            <a:xfrm>
              <a:off x="4224" y="120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1" name="Text Box 56"/>
            <p:cNvSpPr txBox="1">
              <a:spLocks noChangeArrowheads="1"/>
            </p:cNvSpPr>
            <p:nvPr/>
          </p:nvSpPr>
          <p:spPr bwMode="auto">
            <a:xfrm>
              <a:off x="4272" y="1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42" name="Rectangle 57"/>
            <p:cNvSpPr>
              <a:spLocks noChangeArrowheads="1"/>
            </p:cNvSpPr>
            <p:nvPr/>
          </p:nvSpPr>
          <p:spPr bwMode="auto">
            <a:xfrm>
              <a:off x="4560" y="129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38943" name="Oval 58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4" name="Line 59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5" name="Oval 60"/>
            <p:cNvSpPr>
              <a:spLocks noChangeArrowheads="1"/>
            </p:cNvSpPr>
            <p:nvPr/>
          </p:nvSpPr>
          <p:spPr bwMode="auto">
            <a:xfrm>
              <a:off x="4560" y="67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6" name="Line 61"/>
            <p:cNvSpPr>
              <a:spLocks noChangeShapeType="1"/>
            </p:cNvSpPr>
            <p:nvPr/>
          </p:nvSpPr>
          <p:spPr bwMode="auto">
            <a:xfrm>
              <a:off x="480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7" name="Oval 62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8" name="Line 63"/>
            <p:cNvSpPr>
              <a:spLocks noChangeShapeType="1"/>
            </p:cNvSpPr>
            <p:nvPr/>
          </p:nvSpPr>
          <p:spPr bwMode="auto">
            <a:xfrm>
              <a:off x="3264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49" name="Line 64"/>
            <p:cNvSpPr>
              <a:spLocks noChangeShapeType="1"/>
            </p:cNvSpPr>
            <p:nvPr/>
          </p:nvSpPr>
          <p:spPr bwMode="auto">
            <a:xfrm>
              <a:off x="4128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0" name="Line 65"/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1" name="Line 66"/>
            <p:cNvSpPr>
              <a:spLocks noChangeShapeType="1"/>
            </p:cNvSpPr>
            <p:nvPr/>
          </p:nvSpPr>
          <p:spPr bwMode="auto">
            <a:xfrm>
              <a:off x="4128" y="9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2" name="Line 67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3" name="Line 68"/>
            <p:cNvSpPr>
              <a:spLocks noChangeShapeType="1"/>
            </p:cNvSpPr>
            <p:nvPr/>
          </p:nvSpPr>
          <p:spPr bwMode="auto">
            <a:xfrm>
              <a:off x="3744" y="960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4" name="Line 69"/>
            <p:cNvSpPr>
              <a:spLocks noChangeShapeType="1"/>
            </p:cNvSpPr>
            <p:nvPr/>
          </p:nvSpPr>
          <p:spPr bwMode="auto">
            <a:xfrm flipH="1">
              <a:off x="3696" y="960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55" name="Text Box 70"/>
            <p:cNvSpPr txBox="1">
              <a:spLocks noChangeArrowheads="1"/>
            </p:cNvSpPr>
            <p:nvPr/>
          </p:nvSpPr>
          <p:spPr bwMode="auto">
            <a:xfrm>
              <a:off x="4512" y="624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>
                  <a:latin typeface="Times New Roman"/>
                  <a:cs typeface="Times New Roman"/>
                </a:rPr>
                <a:t>.</a:t>
              </a:r>
              <a:endParaRPr lang="en-US" altLang="zh-CN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56" name="Rectangle 71"/>
            <p:cNvSpPr>
              <a:spLocks noChangeArrowheads="1"/>
            </p:cNvSpPr>
            <p:nvPr/>
          </p:nvSpPr>
          <p:spPr bwMode="auto">
            <a:xfrm>
              <a:off x="2688" y="1872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8957" name="Rectangle 72"/>
            <p:cNvSpPr>
              <a:spLocks noChangeArrowheads="1"/>
            </p:cNvSpPr>
            <p:nvPr/>
          </p:nvSpPr>
          <p:spPr bwMode="auto">
            <a:xfrm>
              <a:off x="4848" y="192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38958" name="Rectangle 73"/>
            <p:cNvSpPr>
              <a:spLocks noChangeArrowheads="1"/>
            </p:cNvSpPr>
            <p:nvPr/>
          </p:nvSpPr>
          <p:spPr bwMode="auto">
            <a:xfrm>
              <a:off x="3120" y="336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38959" name="Rectangle 74"/>
            <p:cNvSpPr>
              <a:spLocks noChangeArrowheads="1"/>
            </p:cNvSpPr>
            <p:nvPr/>
          </p:nvSpPr>
          <p:spPr bwMode="auto">
            <a:xfrm>
              <a:off x="4464" y="336"/>
              <a:ext cx="3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endParaRPr lang="en-US" altLang="zh-CN" sz="2800" b="1" i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60" name="Line 75"/>
            <p:cNvSpPr>
              <a:spLocks noChangeShapeType="1"/>
            </p:cNvSpPr>
            <p:nvPr/>
          </p:nvSpPr>
          <p:spPr bwMode="auto">
            <a:xfrm>
              <a:off x="4512" y="384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1" name="Line 76"/>
            <p:cNvSpPr>
              <a:spLocks noChangeShapeType="1"/>
            </p:cNvSpPr>
            <p:nvPr/>
          </p:nvSpPr>
          <p:spPr bwMode="auto">
            <a:xfrm>
              <a:off x="3408" y="31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2" name="Rectangle 77"/>
            <p:cNvSpPr>
              <a:spLocks noChangeArrowheads="1"/>
            </p:cNvSpPr>
            <p:nvPr/>
          </p:nvSpPr>
          <p:spPr bwMode="auto">
            <a:xfrm>
              <a:off x="4176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3" name="Text Box 78"/>
            <p:cNvSpPr txBox="1">
              <a:spLocks noChangeArrowheads="1"/>
            </p:cNvSpPr>
            <p:nvPr/>
          </p:nvSpPr>
          <p:spPr bwMode="auto">
            <a:xfrm>
              <a:off x="4224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64" name="Rectangle 79"/>
            <p:cNvSpPr>
              <a:spLocks noChangeArrowheads="1"/>
            </p:cNvSpPr>
            <p:nvPr/>
          </p:nvSpPr>
          <p:spPr bwMode="auto">
            <a:xfrm>
              <a:off x="4512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G4</a:t>
              </a:r>
            </a:p>
          </p:txBody>
        </p:sp>
        <p:sp>
          <p:nvSpPr>
            <p:cNvPr id="38965" name="Oval 80"/>
            <p:cNvSpPr>
              <a:spLocks noChangeArrowheads="1"/>
            </p:cNvSpPr>
            <p:nvPr/>
          </p:nvSpPr>
          <p:spPr bwMode="auto">
            <a:xfrm>
              <a:off x="45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6" name="Line 81"/>
            <p:cNvSpPr>
              <a:spLocks noChangeShapeType="1"/>
            </p:cNvSpPr>
            <p:nvPr/>
          </p:nvSpPr>
          <p:spPr bwMode="auto">
            <a:xfrm>
              <a:off x="4800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7" name="Oval 82"/>
            <p:cNvSpPr>
              <a:spLocks noChangeArrowheads="1"/>
            </p:cNvSpPr>
            <p:nvPr/>
          </p:nvSpPr>
          <p:spPr bwMode="auto">
            <a:xfrm>
              <a:off x="475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8" name="Line 83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69" name="Line 84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0" name="Rectangle 85"/>
            <p:cNvSpPr>
              <a:spLocks noChangeArrowheads="1"/>
            </p:cNvSpPr>
            <p:nvPr/>
          </p:nvSpPr>
          <p:spPr bwMode="auto">
            <a:xfrm>
              <a:off x="2928" y="3312"/>
              <a:ext cx="2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71" name="Rectangle 86"/>
            <p:cNvSpPr>
              <a:spLocks noChangeArrowheads="1"/>
            </p:cNvSpPr>
            <p:nvPr/>
          </p:nvSpPr>
          <p:spPr bwMode="auto">
            <a:xfrm>
              <a:off x="4656" y="33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72" name="Rectangle 87"/>
            <p:cNvSpPr>
              <a:spLocks noChangeArrowheads="1"/>
            </p:cNvSpPr>
            <p:nvPr/>
          </p:nvSpPr>
          <p:spPr bwMode="auto">
            <a:xfrm>
              <a:off x="2880" y="235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3" name="Text Box 88"/>
            <p:cNvSpPr txBox="1">
              <a:spLocks noChangeArrowheads="1"/>
            </p:cNvSpPr>
            <p:nvPr/>
          </p:nvSpPr>
          <p:spPr bwMode="auto">
            <a:xfrm>
              <a:off x="2928" y="24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&amp;</a:t>
              </a:r>
              <a:endParaRPr lang="en-US" altLang="zh-CN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974" name="Rectangle 89"/>
            <p:cNvSpPr>
              <a:spLocks noChangeArrowheads="1"/>
            </p:cNvSpPr>
            <p:nvPr/>
          </p:nvSpPr>
          <p:spPr bwMode="auto">
            <a:xfrm>
              <a:off x="3216" y="244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G3</a:t>
              </a:r>
            </a:p>
          </p:txBody>
        </p:sp>
        <p:sp>
          <p:nvSpPr>
            <p:cNvPr id="38975" name="Oval 90"/>
            <p:cNvSpPr>
              <a:spLocks noChangeArrowheads="1"/>
            </p:cNvSpPr>
            <p:nvPr/>
          </p:nvSpPr>
          <p:spPr bwMode="auto">
            <a:xfrm>
              <a:off x="3216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6" name="Line 91"/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7" name="Oval 92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8" name="Line 93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79" name="Line 94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80" name="Line 95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81" name="Oval 96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82" name="Rectangle 97"/>
            <p:cNvSpPr>
              <a:spLocks noChangeArrowheads="1"/>
            </p:cNvSpPr>
            <p:nvPr/>
          </p:nvSpPr>
          <p:spPr bwMode="auto">
            <a:xfrm>
              <a:off x="3696" y="340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38983" name="Line 98"/>
            <p:cNvSpPr>
              <a:spLocks noChangeShapeType="1"/>
            </p:cNvSpPr>
            <p:nvPr/>
          </p:nvSpPr>
          <p:spPr bwMode="auto">
            <a:xfrm>
              <a:off x="2736" y="1920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38984" name="Line 99"/>
            <p:cNvSpPr>
              <a:spLocks noChangeShapeType="1"/>
            </p:cNvSpPr>
            <p:nvPr/>
          </p:nvSpPr>
          <p:spPr bwMode="auto">
            <a:xfrm>
              <a:off x="4896" y="1968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4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utoUpdateAnimBg="0"/>
      <p:bldP spid="22557" grpId="0" autoUpdateAnimBg="0"/>
      <p:bldP spid="2256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90600" y="658813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可控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RS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状态表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268413"/>
            <a:ext cx="3168650" cy="2619374"/>
            <a:chOff x="576" y="864"/>
            <a:chExt cx="1996" cy="1650"/>
          </a:xfrm>
        </p:grpSpPr>
        <p:sp>
          <p:nvSpPr>
            <p:cNvPr id="39977" name="Rectangle 4"/>
            <p:cNvSpPr>
              <a:spLocks noChangeArrowheads="1"/>
            </p:cNvSpPr>
            <p:nvPr/>
          </p:nvSpPr>
          <p:spPr bwMode="auto">
            <a:xfrm>
              <a:off x="816" y="1225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0       0          </a:t>
              </a:r>
            </a:p>
          </p:txBody>
        </p:sp>
        <p:grpSp>
          <p:nvGrpSpPr>
            <p:cNvPr id="39978" name="Group 5"/>
            <p:cNvGrpSpPr>
              <a:grpSpLocks/>
            </p:cNvGrpSpPr>
            <p:nvPr/>
          </p:nvGrpSpPr>
          <p:grpSpPr bwMode="auto">
            <a:xfrm>
              <a:off x="576" y="864"/>
              <a:ext cx="1996" cy="1650"/>
              <a:chOff x="576" y="1008"/>
              <a:chExt cx="1996" cy="1537"/>
            </a:xfrm>
          </p:grpSpPr>
          <p:grpSp>
            <p:nvGrpSpPr>
              <p:cNvPr id="39979" name="Group 6"/>
              <p:cNvGrpSpPr>
                <a:grpSpLocks/>
              </p:cNvGrpSpPr>
              <p:nvPr/>
            </p:nvGrpSpPr>
            <p:grpSpPr bwMode="auto">
              <a:xfrm>
                <a:off x="576" y="1008"/>
                <a:ext cx="1968" cy="1536"/>
                <a:chOff x="672" y="1152"/>
                <a:chExt cx="1968" cy="1536"/>
              </a:xfrm>
            </p:grpSpPr>
            <p:sp>
              <p:nvSpPr>
                <p:cNvPr id="39988" name="Line 7"/>
                <p:cNvSpPr>
                  <a:spLocks noChangeShapeType="1"/>
                </p:cNvSpPr>
                <p:nvPr/>
              </p:nvSpPr>
              <p:spPr bwMode="auto">
                <a:xfrm>
                  <a:off x="672" y="1152"/>
                  <a:ext cx="19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89" name="Line 8"/>
                <p:cNvSpPr>
                  <a:spLocks noChangeShapeType="1"/>
                </p:cNvSpPr>
                <p:nvPr/>
              </p:nvSpPr>
              <p:spPr bwMode="auto">
                <a:xfrm>
                  <a:off x="672" y="1536"/>
                  <a:ext cx="19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90" name="Line 9"/>
                <p:cNvSpPr>
                  <a:spLocks noChangeShapeType="1"/>
                </p:cNvSpPr>
                <p:nvPr/>
              </p:nvSpPr>
              <p:spPr bwMode="auto">
                <a:xfrm>
                  <a:off x="672" y="2688"/>
                  <a:ext cx="19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91" name="Line 10"/>
                <p:cNvSpPr>
                  <a:spLocks noChangeShapeType="1"/>
                </p:cNvSpPr>
                <p:nvPr/>
              </p:nvSpPr>
              <p:spPr bwMode="auto">
                <a:xfrm>
                  <a:off x="2016" y="1152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39980" name="Group 11"/>
              <p:cNvGrpSpPr>
                <a:grpSpLocks/>
              </p:cNvGrpSpPr>
              <p:nvPr/>
            </p:nvGrpSpPr>
            <p:grpSpPr bwMode="auto">
              <a:xfrm>
                <a:off x="816" y="1056"/>
                <a:ext cx="1756" cy="1489"/>
                <a:chOff x="816" y="1056"/>
                <a:chExt cx="1756" cy="1489"/>
              </a:xfrm>
            </p:grpSpPr>
            <p:sp>
              <p:nvSpPr>
                <p:cNvPr id="3998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16" y="1056"/>
                  <a:ext cx="384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S</a:t>
                  </a:r>
                </a:p>
              </p:txBody>
            </p:sp>
            <p:sp>
              <p:nvSpPr>
                <p:cNvPr id="39982" name="Rectangle 13"/>
                <p:cNvSpPr>
                  <a:spLocks noChangeArrowheads="1"/>
                </p:cNvSpPr>
                <p:nvPr/>
              </p:nvSpPr>
              <p:spPr bwMode="auto">
                <a:xfrm>
                  <a:off x="1344" y="1056"/>
                  <a:ext cx="432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R</a:t>
                  </a:r>
                  <a:endParaRPr lang="en-US" altLang="zh-CN" sz="2800" b="1" i="1" baseline="-25000">
                    <a:solidFill>
                      <a:srgbClr val="000099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83" name="Rectangle 14"/>
                <p:cNvSpPr>
                  <a:spLocks noChangeArrowheads="1"/>
                </p:cNvSpPr>
                <p:nvPr/>
              </p:nvSpPr>
              <p:spPr bwMode="auto">
                <a:xfrm>
                  <a:off x="816" y="1660"/>
                  <a:ext cx="1516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0       1            </a:t>
                  </a: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39984" name="Rectangle 15"/>
                <p:cNvSpPr>
                  <a:spLocks noChangeArrowheads="1"/>
                </p:cNvSpPr>
                <p:nvPr/>
              </p:nvSpPr>
              <p:spPr bwMode="auto">
                <a:xfrm>
                  <a:off x="816" y="1948"/>
                  <a:ext cx="1530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1       0            </a:t>
                  </a: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39985" name="Rectangle 16"/>
                <p:cNvSpPr>
                  <a:spLocks noChangeArrowheads="1"/>
                </p:cNvSpPr>
                <p:nvPr/>
              </p:nvSpPr>
              <p:spPr bwMode="auto">
                <a:xfrm>
                  <a:off x="816" y="2238"/>
                  <a:ext cx="1756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1       1          </a:t>
                  </a:r>
                  <a:r>
                    <a:rPr lang="zh-CN" altLang="en-US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不定</a:t>
                  </a:r>
                </a:p>
              </p:txBody>
            </p:sp>
            <p:sp>
              <p:nvSpPr>
                <p:cNvPr id="39986" name="Rectangle 17"/>
                <p:cNvSpPr>
                  <a:spLocks noChangeArrowheads="1"/>
                </p:cNvSpPr>
                <p:nvPr/>
              </p:nvSpPr>
              <p:spPr bwMode="auto">
                <a:xfrm>
                  <a:off x="1968" y="1056"/>
                  <a:ext cx="525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 dirty="0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2800" b="1" i="1" baseline="30000" dirty="0">
                      <a:solidFill>
                        <a:srgbClr val="000099"/>
                      </a:solidFill>
                      <a:latin typeface="Times New Roman"/>
                      <a:cs typeface="Times New Roman"/>
                    </a:rPr>
                    <a:t>n+1</a:t>
                  </a:r>
                  <a:endParaRPr lang="en-US" altLang="zh-CN" sz="2800" b="1" baseline="30000" dirty="0">
                    <a:solidFill>
                      <a:srgbClr val="000099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87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1343"/>
                  <a:ext cx="364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 dirty="0" err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2800" b="1" i="1" baseline="30000" dirty="0" err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en-US" altLang="zh-CN" sz="2800" b="1" baseline="30000" dirty="0"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85800" y="4994275"/>
            <a:ext cx="7469188" cy="1101725"/>
            <a:chOff x="912" y="2785"/>
            <a:chExt cx="1248" cy="727"/>
          </a:xfrm>
        </p:grpSpPr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912" y="2785"/>
              <a:ext cx="82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 err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  <a:r>
                <a:rPr lang="en-US" altLang="zh-CN" sz="2800" b="1" i="1" baseline="30000" dirty="0" err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n</a:t>
              </a:r>
              <a:r>
                <a:rPr lang="en-US" altLang="zh-CN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—</a:t>
              </a:r>
              <a:r>
                <a:rPr lang="zh-CN" altLang="en-US" sz="28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时钟到来前触发器的状态</a:t>
              </a:r>
            </a:p>
          </p:txBody>
        </p:sp>
        <p:sp>
          <p:nvSpPr>
            <p:cNvPr id="39976" name="Rectangle 21"/>
            <p:cNvSpPr>
              <a:spLocks noChangeArrowheads="1"/>
            </p:cNvSpPr>
            <p:nvPr/>
          </p:nvSpPr>
          <p:spPr bwMode="auto">
            <a:xfrm>
              <a:off x="912" y="3169"/>
              <a:ext cx="1248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 dirty="0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i="1" baseline="30000" dirty="0">
                  <a:solidFill>
                    <a:srgbClr val="CC3300"/>
                  </a:solidFill>
                  <a:latin typeface="Times New Roman"/>
                  <a:cs typeface="Times New Roman"/>
                </a:rPr>
                <a:t>n+1</a:t>
              </a:r>
              <a:r>
                <a:rPr lang="en-US" altLang="zh-CN" sz="2800" b="1" dirty="0">
                  <a:solidFill>
                    <a:srgbClr val="CC3300"/>
                  </a:solidFill>
                  <a:latin typeface="Times New Roman"/>
                  <a:cs typeface="Times New Roman"/>
                </a:rPr>
                <a:t>—</a:t>
              </a:r>
              <a:r>
                <a:rPr lang="zh-CN" altLang="en-US" sz="2800" b="1" dirty="0">
                  <a:solidFill>
                    <a:srgbClr val="CC3300"/>
                  </a:solidFill>
                  <a:latin typeface="Times New Roman"/>
                  <a:cs typeface="Times New Roman"/>
                </a:rPr>
                <a:t>时钟到来后触发器的状态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486400" y="471488"/>
            <a:ext cx="2393950" cy="4029074"/>
            <a:chOff x="3360" y="192"/>
            <a:chExt cx="1508" cy="2538"/>
          </a:xfrm>
        </p:grpSpPr>
        <p:sp>
          <p:nvSpPr>
            <p:cNvPr id="39944" name="Rectangle 23"/>
            <p:cNvSpPr>
              <a:spLocks noChangeArrowheads="1"/>
            </p:cNvSpPr>
            <p:nvPr/>
          </p:nvSpPr>
          <p:spPr bwMode="auto">
            <a:xfrm>
              <a:off x="3552" y="192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逻辑符号</a:t>
              </a:r>
            </a:p>
          </p:txBody>
        </p:sp>
        <p:grpSp>
          <p:nvGrpSpPr>
            <p:cNvPr id="39945" name="Group 24"/>
            <p:cNvGrpSpPr>
              <a:grpSpLocks/>
            </p:cNvGrpSpPr>
            <p:nvPr/>
          </p:nvGrpSpPr>
          <p:grpSpPr bwMode="auto">
            <a:xfrm>
              <a:off x="3360" y="528"/>
              <a:ext cx="1508" cy="2202"/>
              <a:chOff x="3360" y="480"/>
              <a:chExt cx="1508" cy="2202"/>
            </a:xfrm>
          </p:grpSpPr>
          <p:sp>
            <p:nvSpPr>
              <p:cNvPr id="39946" name="Rectangle 25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1488" cy="7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947" name="Oval 26"/>
              <p:cNvSpPr>
                <a:spLocks noChangeArrowheads="1"/>
              </p:cNvSpPr>
              <p:nvPr/>
            </p:nvSpPr>
            <p:spPr bwMode="auto">
              <a:xfrm>
                <a:off x="4320" y="110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9948" name="Group 27"/>
              <p:cNvGrpSpPr>
                <a:grpSpLocks/>
              </p:cNvGrpSpPr>
              <p:nvPr/>
            </p:nvGrpSpPr>
            <p:grpSpPr bwMode="auto">
              <a:xfrm>
                <a:off x="3456" y="1935"/>
                <a:ext cx="96" cy="384"/>
                <a:chOff x="3648" y="2208"/>
                <a:chExt cx="96" cy="384"/>
              </a:xfrm>
            </p:grpSpPr>
            <p:sp>
              <p:nvSpPr>
                <p:cNvPr id="39973" name="Oval 28"/>
                <p:cNvSpPr>
                  <a:spLocks noChangeArrowheads="1"/>
                </p:cNvSpPr>
                <p:nvPr/>
              </p:nvSpPr>
              <p:spPr bwMode="auto">
                <a:xfrm>
                  <a:off x="3648" y="220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74" name="Line 29"/>
                <p:cNvSpPr>
                  <a:spLocks noChangeShapeType="1"/>
                </p:cNvSpPr>
                <p:nvPr/>
              </p:nvSpPr>
              <p:spPr bwMode="auto">
                <a:xfrm>
                  <a:off x="3696" y="230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9949" name="Line 30"/>
              <p:cNvSpPr>
                <a:spLocks noChangeShapeType="1"/>
              </p:cNvSpPr>
              <p:nvPr/>
            </p:nvSpPr>
            <p:spPr bwMode="auto">
              <a:xfrm>
                <a:off x="4368" y="81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9950" name="Group 31"/>
              <p:cNvGrpSpPr>
                <a:grpSpLocks/>
              </p:cNvGrpSpPr>
              <p:nvPr/>
            </p:nvGrpSpPr>
            <p:grpSpPr bwMode="auto">
              <a:xfrm>
                <a:off x="4608" y="1935"/>
                <a:ext cx="96" cy="384"/>
                <a:chOff x="4224" y="2208"/>
                <a:chExt cx="96" cy="384"/>
              </a:xfrm>
            </p:grpSpPr>
            <p:sp>
              <p:nvSpPr>
                <p:cNvPr id="39971" name="Oval 32"/>
                <p:cNvSpPr>
                  <a:spLocks noChangeArrowheads="1"/>
                </p:cNvSpPr>
                <p:nvPr/>
              </p:nvSpPr>
              <p:spPr bwMode="auto">
                <a:xfrm>
                  <a:off x="4224" y="220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72" name="Line 33"/>
                <p:cNvSpPr>
                  <a:spLocks noChangeShapeType="1"/>
                </p:cNvSpPr>
                <p:nvPr/>
              </p:nvSpPr>
              <p:spPr bwMode="auto">
                <a:xfrm>
                  <a:off x="4272" y="230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9951" name="Line 34"/>
              <p:cNvSpPr>
                <a:spLocks noChangeShapeType="1"/>
              </p:cNvSpPr>
              <p:nvPr/>
            </p:nvSpPr>
            <p:spPr bwMode="auto">
              <a:xfrm>
                <a:off x="3792" y="81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952" name="Rectangle 35"/>
              <p:cNvSpPr>
                <a:spLocks noChangeArrowheads="1"/>
              </p:cNvSpPr>
              <p:nvPr/>
            </p:nvSpPr>
            <p:spPr bwMode="auto">
              <a:xfrm>
                <a:off x="3648" y="480"/>
                <a:ext cx="35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Q</a:t>
                </a:r>
              </a:p>
            </p:txBody>
          </p:sp>
          <p:grpSp>
            <p:nvGrpSpPr>
              <p:cNvPr id="39953" name="Group 36"/>
              <p:cNvGrpSpPr>
                <a:grpSpLocks/>
              </p:cNvGrpSpPr>
              <p:nvPr/>
            </p:nvGrpSpPr>
            <p:grpSpPr bwMode="auto">
              <a:xfrm>
                <a:off x="4224" y="480"/>
                <a:ext cx="355" cy="330"/>
                <a:chOff x="4224" y="1167"/>
                <a:chExt cx="355" cy="330"/>
              </a:xfrm>
            </p:grpSpPr>
            <p:sp>
              <p:nvSpPr>
                <p:cNvPr id="39969" name="Rectangle 37"/>
                <p:cNvSpPr>
                  <a:spLocks noChangeArrowheads="1"/>
                </p:cNvSpPr>
                <p:nvPr/>
              </p:nvSpPr>
              <p:spPr bwMode="auto">
                <a:xfrm>
                  <a:off x="4224" y="1167"/>
                  <a:ext cx="35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39970" name="Line 38"/>
                <p:cNvSpPr>
                  <a:spLocks noChangeShapeType="1"/>
                </p:cNvSpPr>
                <p:nvPr/>
              </p:nvSpPr>
              <p:spPr bwMode="auto">
                <a:xfrm>
                  <a:off x="4272" y="1215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9954" name="Line 39"/>
              <p:cNvSpPr>
                <a:spLocks noChangeShapeType="1"/>
              </p:cNvSpPr>
              <p:nvPr/>
            </p:nvSpPr>
            <p:spPr bwMode="auto">
              <a:xfrm>
                <a:off x="3792" y="193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955" name="Line 40"/>
              <p:cNvSpPr>
                <a:spLocks noChangeShapeType="1"/>
              </p:cNvSpPr>
              <p:nvPr/>
            </p:nvSpPr>
            <p:spPr bwMode="auto">
              <a:xfrm>
                <a:off x="4368" y="193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9956" name="Line 41"/>
              <p:cNvSpPr>
                <a:spLocks noChangeShapeType="1"/>
              </p:cNvSpPr>
              <p:nvPr/>
            </p:nvSpPr>
            <p:spPr bwMode="auto">
              <a:xfrm>
                <a:off x="4080" y="193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9957" name="Group 42"/>
              <p:cNvGrpSpPr>
                <a:grpSpLocks/>
              </p:cNvGrpSpPr>
              <p:nvPr/>
            </p:nvGrpSpPr>
            <p:grpSpPr bwMode="auto">
              <a:xfrm>
                <a:off x="3984" y="1887"/>
                <a:ext cx="192" cy="48"/>
                <a:chOff x="2976" y="3360"/>
                <a:chExt cx="432" cy="144"/>
              </a:xfrm>
            </p:grpSpPr>
            <p:sp>
              <p:nvSpPr>
                <p:cNvPr id="3996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976" y="3360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68" name="Line 44"/>
                <p:cNvSpPr>
                  <a:spLocks noChangeShapeType="1"/>
                </p:cNvSpPr>
                <p:nvPr/>
              </p:nvSpPr>
              <p:spPr bwMode="auto">
                <a:xfrm>
                  <a:off x="3216" y="3360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9958" name="Rectangle 45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31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S</a:t>
                </a:r>
              </a:p>
            </p:txBody>
          </p:sp>
          <p:sp>
            <p:nvSpPr>
              <p:cNvPr id="39959" name="Rectangle 46"/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3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R</a:t>
                </a:r>
              </a:p>
            </p:txBody>
          </p:sp>
          <p:sp>
            <p:nvSpPr>
              <p:cNvPr id="39960" name="Rectangle 47"/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38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b="1" i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</a:p>
            </p:txBody>
          </p:sp>
          <p:grpSp>
            <p:nvGrpSpPr>
              <p:cNvPr id="39961" name="Group 48"/>
              <p:cNvGrpSpPr>
                <a:grpSpLocks/>
              </p:cNvGrpSpPr>
              <p:nvPr/>
            </p:nvGrpSpPr>
            <p:grpSpPr bwMode="auto">
              <a:xfrm>
                <a:off x="3360" y="2304"/>
                <a:ext cx="379" cy="330"/>
                <a:chOff x="3360" y="1599"/>
                <a:chExt cx="379" cy="330"/>
              </a:xfrm>
            </p:grpSpPr>
            <p:sp>
              <p:nvSpPr>
                <p:cNvPr id="39965" name="Rectangle 49"/>
                <p:cNvSpPr>
                  <a:spLocks noChangeArrowheads="1"/>
                </p:cNvSpPr>
                <p:nvPr/>
              </p:nvSpPr>
              <p:spPr bwMode="auto">
                <a:xfrm>
                  <a:off x="3360" y="1599"/>
                  <a:ext cx="37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sz="2800" b="1" baseline="-25000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D</a:t>
                  </a:r>
                </a:p>
              </p:txBody>
            </p:sp>
            <p:sp>
              <p:nvSpPr>
                <p:cNvPr id="39966" name="Line 50"/>
                <p:cNvSpPr>
                  <a:spLocks noChangeShapeType="1"/>
                </p:cNvSpPr>
                <p:nvPr/>
              </p:nvSpPr>
              <p:spPr bwMode="auto">
                <a:xfrm>
                  <a:off x="3408" y="164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39962" name="Group 51"/>
              <p:cNvGrpSpPr>
                <a:grpSpLocks/>
              </p:cNvGrpSpPr>
              <p:nvPr/>
            </p:nvGrpSpPr>
            <p:grpSpPr bwMode="auto">
              <a:xfrm>
                <a:off x="4464" y="2352"/>
                <a:ext cx="404" cy="330"/>
                <a:chOff x="4512" y="1599"/>
                <a:chExt cx="404" cy="330"/>
              </a:xfrm>
            </p:grpSpPr>
            <p:sp>
              <p:nvSpPr>
                <p:cNvPr id="39963" name="Rectangle 52"/>
                <p:cNvSpPr>
                  <a:spLocks noChangeArrowheads="1"/>
                </p:cNvSpPr>
                <p:nvPr/>
              </p:nvSpPr>
              <p:spPr bwMode="auto">
                <a:xfrm>
                  <a:off x="4512" y="1599"/>
                  <a:ext cx="40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sz="2800" b="1" baseline="-25000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D</a:t>
                  </a:r>
                </a:p>
              </p:txBody>
            </p:sp>
            <p:sp>
              <p:nvSpPr>
                <p:cNvPr id="39964" name="Line 53"/>
                <p:cNvSpPr>
                  <a:spLocks noChangeShapeType="1"/>
                </p:cNvSpPr>
                <p:nvPr/>
              </p:nvSpPr>
              <p:spPr bwMode="auto">
                <a:xfrm>
                  <a:off x="4560" y="164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685800" y="4433888"/>
            <a:ext cx="586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高电平时触发器状态由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88493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14400" y="685800"/>
            <a:ext cx="62792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例：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画出可控 </a:t>
            </a:r>
            <a:r>
              <a:rPr lang="en-US" altLang="zh-CN" sz="2800" b="1" i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－</a:t>
            </a:r>
            <a:r>
              <a:rPr lang="en-US" altLang="zh-CN" sz="2800" b="1" i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触发器的输出波形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8475" y="1600200"/>
            <a:ext cx="5064124" cy="2228850"/>
            <a:chOff x="314" y="1008"/>
            <a:chExt cx="3190" cy="1404"/>
          </a:xfrm>
        </p:grpSpPr>
        <p:grpSp>
          <p:nvGrpSpPr>
            <p:cNvPr id="41035" name="Group 4"/>
            <p:cNvGrpSpPr>
              <a:grpSpLocks/>
            </p:cNvGrpSpPr>
            <p:nvPr/>
          </p:nvGrpSpPr>
          <p:grpSpPr bwMode="auto">
            <a:xfrm>
              <a:off x="314" y="1488"/>
              <a:ext cx="3190" cy="924"/>
              <a:chOff x="458" y="1488"/>
              <a:chExt cx="3190" cy="924"/>
            </a:xfrm>
          </p:grpSpPr>
          <p:grpSp>
            <p:nvGrpSpPr>
              <p:cNvPr id="41059" name="Group 5"/>
              <p:cNvGrpSpPr>
                <a:grpSpLocks/>
              </p:cNvGrpSpPr>
              <p:nvPr/>
            </p:nvGrpSpPr>
            <p:grpSpPr bwMode="auto">
              <a:xfrm>
                <a:off x="768" y="1488"/>
                <a:ext cx="2880" cy="240"/>
                <a:chOff x="672" y="1584"/>
                <a:chExt cx="2880" cy="240"/>
              </a:xfrm>
            </p:grpSpPr>
            <p:grpSp>
              <p:nvGrpSpPr>
                <p:cNvPr id="41068" name="Group 6"/>
                <p:cNvGrpSpPr>
                  <a:grpSpLocks/>
                </p:cNvGrpSpPr>
                <p:nvPr/>
              </p:nvGrpSpPr>
              <p:grpSpPr bwMode="auto">
                <a:xfrm>
                  <a:off x="672" y="1584"/>
                  <a:ext cx="1296" cy="240"/>
                  <a:chOff x="672" y="1584"/>
                  <a:chExt cx="1296" cy="240"/>
                </a:xfrm>
              </p:grpSpPr>
              <p:sp>
                <p:nvSpPr>
                  <p:cNvPr id="4107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1584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41077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672" y="1584"/>
                    <a:ext cx="1296" cy="240"/>
                    <a:chOff x="672" y="1584"/>
                    <a:chExt cx="1296" cy="240"/>
                  </a:xfrm>
                </p:grpSpPr>
                <p:sp>
                  <p:nvSpPr>
                    <p:cNvPr id="41078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824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41079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584"/>
                      <a:ext cx="57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41080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584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41069" name="Group 12"/>
                <p:cNvGrpSpPr>
                  <a:grpSpLocks/>
                </p:cNvGrpSpPr>
                <p:nvPr/>
              </p:nvGrpSpPr>
              <p:grpSpPr bwMode="auto">
                <a:xfrm>
                  <a:off x="1968" y="1584"/>
                  <a:ext cx="1296" cy="240"/>
                  <a:chOff x="672" y="1584"/>
                  <a:chExt cx="1296" cy="240"/>
                </a:xfrm>
              </p:grpSpPr>
              <p:sp>
                <p:nvSpPr>
                  <p:cNvPr id="41071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1584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41072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672" y="1584"/>
                    <a:ext cx="1296" cy="240"/>
                    <a:chOff x="672" y="1584"/>
                    <a:chExt cx="1296" cy="240"/>
                  </a:xfrm>
                </p:grpSpPr>
                <p:sp>
                  <p:nvSpPr>
                    <p:cNvPr id="4107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824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4107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584"/>
                      <a:ext cx="57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4107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584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41070" name="Line 18"/>
                <p:cNvSpPr>
                  <a:spLocks noChangeShapeType="1"/>
                </p:cNvSpPr>
                <p:nvPr/>
              </p:nvSpPr>
              <p:spPr bwMode="auto">
                <a:xfrm>
                  <a:off x="3264" y="182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1060" name="Group 19"/>
              <p:cNvGrpSpPr>
                <a:grpSpLocks/>
              </p:cNvGrpSpPr>
              <p:nvPr/>
            </p:nvGrpSpPr>
            <p:grpSpPr bwMode="auto">
              <a:xfrm>
                <a:off x="768" y="2016"/>
                <a:ext cx="2880" cy="288"/>
                <a:chOff x="672" y="2016"/>
                <a:chExt cx="2880" cy="288"/>
              </a:xfrm>
            </p:grpSpPr>
            <p:sp>
              <p:nvSpPr>
                <p:cNvPr id="41063" name="Line 20"/>
                <p:cNvSpPr>
                  <a:spLocks noChangeShapeType="1"/>
                </p:cNvSpPr>
                <p:nvPr/>
              </p:nvSpPr>
              <p:spPr bwMode="auto">
                <a:xfrm>
                  <a:off x="672" y="2304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6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01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65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66" name="Line 23"/>
                <p:cNvSpPr>
                  <a:spLocks noChangeShapeType="1"/>
                </p:cNvSpPr>
                <p:nvPr/>
              </p:nvSpPr>
              <p:spPr bwMode="auto">
                <a:xfrm>
                  <a:off x="3264" y="201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67" name="Line 24"/>
                <p:cNvSpPr>
                  <a:spLocks noChangeShapeType="1"/>
                </p:cNvSpPr>
                <p:nvPr/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4601" name="Rectangle 25"/>
              <p:cNvSpPr>
                <a:spLocks noChangeArrowheads="1"/>
              </p:cNvSpPr>
              <p:nvPr/>
            </p:nvSpPr>
            <p:spPr bwMode="auto">
              <a:xfrm>
                <a:off x="458" y="2082"/>
                <a:ext cx="343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</a:p>
            </p:txBody>
          </p:sp>
          <p:sp>
            <p:nvSpPr>
              <p:cNvPr id="24602" name="Rectangle 26"/>
              <p:cNvSpPr>
                <a:spLocks noChangeArrowheads="1"/>
              </p:cNvSpPr>
              <p:nvPr/>
            </p:nvSpPr>
            <p:spPr bwMode="auto">
              <a:xfrm>
                <a:off x="498" y="1554"/>
                <a:ext cx="318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</a:p>
            </p:txBody>
          </p:sp>
        </p:grpSp>
        <p:grpSp>
          <p:nvGrpSpPr>
            <p:cNvPr id="41036" name="Group 27"/>
            <p:cNvGrpSpPr>
              <a:grpSpLocks/>
            </p:cNvGrpSpPr>
            <p:nvPr/>
          </p:nvGrpSpPr>
          <p:grpSpPr bwMode="auto">
            <a:xfrm>
              <a:off x="624" y="1008"/>
              <a:ext cx="2832" cy="240"/>
              <a:chOff x="672" y="1152"/>
              <a:chExt cx="2832" cy="240"/>
            </a:xfrm>
          </p:grpSpPr>
          <p:grpSp>
            <p:nvGrpSpPr>
              <p:cNvPr id="41038" name="Group 28"/>
              <p:cNvGrpSpPr>
                <a:grpSpLocks/>
              </p:cNvGrpSpPr>
              <p:nvPr/>
            </p:nvGrpSpPr>
            <p:grpSpPr bwMode="auto">
              <a:xfrm>
                <a:off x="672" y="1152"/>
                <a:ext cx="576" cy="240"/>
                <a:chOff x="672" y="1152"/>
                <a:chExt cx="576" cy="240"/>
              </a:xfrm>
            </p:grpSpPr>
            <p:sp>
              <p:nvSpPr>
                <p:cNvPr id="41055" name="Line 29"/>
                <p:cNvSpPr>
                  <a:spLocks noChangeShapeType="1"/>
                </p:cNvSpPr>
                <p:nvPr/>
              </p:nvSpPr>
              <p:spPr bwMode="auto">
                <a:xfrm>
                  <a:off x="672" y="139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00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7" name="Line 31"/>
                <p:cNvSpPr>
                  <a:spLocks noChangeShapeType="1"/>
                </p:cNvSpPr>
                <p:nvPr/>
              </p:nvSpPr>
              <p:spPr bwMode="auto">
                <a:xfrm>
                  <a:off x="1008" y="115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8" name="Line 32"/>
                <p:cNvSpPr>
                  <a:spLocks noChangeShapeType="1"/>
                </p:cNvSpPr>
                <p:nvPr/>
              </p:nvSpPr>
              <p:spPr bwMode="auto">
                <a:xfrm>
                  <a:off x="124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1039" name="Group 33"/>
              <p:cNvGrpSpPr>
                <a:grpSpLocks/>
              </p:cNvGrpSpPr>
              <p:nvPr/>
            </p:nvGrpSpPr>
            <p:grpSpPr bwMode="auto">
              <a:xfrm>
                <a:off x="1248" y="1152"/>
                <a:ext cx="576" cy="240"/>
                <a:chOff x="672" y="1152"/>
                <a:chExt cx="576" cy="240"/>
              </a:xfrm>
            </p:grpSpPr>
            <p:sp>
              <p:nvSpPr>
                <p:cNvPr id="41051" name="Line 34"/>
                <p:cNvSpPr>
                  <a:spLocks noChangeShapeType="1"/>
                </p:cNvSpPr>
                <p:nvPr/>
              </p:nvSpPr>
              <p:spPr bwMode="auto">
                <a:xfrm>
                  <a:off x="672" y="139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2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00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3" name="Line 36"/>
                <p:cNvSpPr>
                  <a:spLocks noChangeShapeType="1"/>
                </p:cNvSpPr>
                <p:nvPr/>
              </p:nvSpPr>
              <p:spPr bwMode="auto">
                <a:xfrm>
                  <a:off x="1008" y="115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4" name="Line 37"/>
                <p:cNvSpPr>
                  <a:spLocks noChangeShapeType="1"/>
                </p:cNvSpPr>
                <p:nvPr/>
              </p:nvSpPr>
              <p:spPr bwMode="auto">
                <a:xfrm>
                  <a:off x="124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1040" name="Group 38"/>
              <p:cNvGrpSpPr>
                <a:grpSpLocks/>
              </p:cNvGrpSpPr>
              <p:nvPr/>
            </p:nvGrpSpPr>
            <p:grpSpPr bwMode="auto">
              <a:xfrm>
                <a:off x="2400" y="1152"/>
                <a:ext cx="576" cy="240"/>
                <a:chOff x="672" y="1152"/>
                <a:chExt cx="576" cy="240"/>
              </a:xfrm>
            </p:grpSpPr>
            <p:sp>
              <p:nvSpPr>
                <p:cNvPr id="41047" name="Line 39"/>
                <p:cNvSpPr>
                  <a:spLocks noChangeShapeType="1"/>
                </p:cNvSpPr>
                <p:nvPr/>
              </p:nvSpPr>
              <p:spPr bwMode="auto">
                <a:xfrm>
                  <a:off x="672" y="139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4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00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49" name="Line 41"/>
                <p:cNvSpPr>
                  <a:spLocks noChangeShapeType="1"/>
                </p:cNvSpPr>
                <p:nvPr/>
              </p:nvSpPr>
              <p:spPr bwMode="auto">
                <a:xfrm>
                  <a:off x="1008" y="115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50" name="Line 42"/>
                <p:cNvSpPr>
                  <a:spLocks noChangeShapeType="1"/>
                </p:cNvSpPr>
                <p:nvPr/>
              </p:nvSpPr>
              <p:spPr bwMode="auto">
                <a:xfrm>
                  <a:off x="124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1041" name="Group 43"/>
              <p:cNvGrpSpPr>
                <a:grpSpLocks/>
              </p:cNvGrpSpPr>
              <p:nvPr/>
            </p:nvGrpSpPr>
            <p:grpSpPr bwMode="auto">
              <a:xfrm>
                <a:off x="1824" y="1152"/>
                <a:ext cx="576" cy="240"/>
                <a:chOff x="672" y="1152"/>
                <a:chExt cx="576" cy="240"/>
              </a:xfrm>
            </p:grpSpPr>
            <p:sp>
              <p:nvSpPr>
                <p:cNvPr id="41043" name="Line 44"/>
                <p:cNvSpPr>
                  <a:spLocks noChangeShapeType="1"/>
                </p:cNvSpPr>
                <p:nvPr/>
              </p:nvSpPr>
              <p:spPr bwMode="auto">
                <a:xfrm>
                  <a:off x="672" y="139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4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00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45" name="Line 46"/>
                <p:cNvSpPr>
                  <a:spLocks noChangeShapeType="1"/>
                </p:cNvSpPr>
                <p:nvPr/>
              </p:nvSpPr>
              <p:spPr bwMode="auto">
                <a:xfrm>
                  <a:off x="1008" y="115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46" name="Line 47"/>
                <p:cNvSpPr>
                  <a:spLocks noChangeShapeType="1"/>
                </p:cNvSpPr>
                <p:nvPr/>
              </p:nvSpPr>
              <p:spPr bwMode="auto">
                <a:xfrm>
                  <a:off x="1248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1042" name="Line 48"/>
              <p:cNvSpPr>
                <a:spLocks noChangeShapeType="1"/>
              </p:cNvSpPr>
              <p:nvPr/>
            </p:nvSpPr>
            <p:spPr bwMode="auto">
              <a:xfrm>
                <a:off x="2976" y="139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345" y="1103"/>
              <a:ext cx="343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</a:t>
              </a:r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1524000" y="1981200"/>
            <a:ext cx="381000" cy="3124200"/>
            <a:chOff x="1104" y="1248"/>
            <a:chExt cx="240" cy="1968"/>
          </a:xfrm>
        </p:grpSpPr>
        <p:sp>
          <p:nvSpPr>
            <p:cNvPr id="41033" name="Line 51"/>
            <p:cNvSpPr>
              <a:spLocks noChangeShapeType="1"/>
            </p:cNvSpPr>
            <p:nvPr/>
          </p:nvSpPr>
          <p:spPr bwMode="auto">
            <a:xfrm>
              <a:off x="1104" y="1248"/>
              <a:ext cx="0" cy="196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34" name="Line 52"/>
            <p:cNvSpPr>
              <a:spLocks noChangeShapeType="1"/>
            </p:cNvSpPr>
            <p:nvPr/>
          </p:nvSpPr>
          <p:spPr bwMode="auto">
            <a:xfrm>
              <a:off x="1344" y="1248"/>
              <a:ext cx="0" cy="196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1524000" y="4572000"/>
            <a:ext cx="381000" cy="533400"/>
            <a:chOff x="1104" y="2880"/>
            <a:chExt cx="240" cy="336"/>
          </a:xfrm>
        </p:grpSpPr>
        <p:sp>
          <p:nvSpPr>
            <p:cNvPr id="41031" name="Line 54"/>
            <p:cNvSpPr>
              <a:spLocks noChangeShapeType="1"/>
            </p:cNvSpPr>
            <p:nvPr/>
          </p:nvSpPr>
          <p:spPr bwMode="auto">
            <a:xfrm>
              <a:off x="1104" y="2880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32" name="Line 55"/>
            <p:cNvSpPr>
              <a:spLocks noChangeShapeType="1"/>
            </p:cNvSpPr>
            <p:nvPr/>
          </p:nvSpPr>
          <p:spPr bwMode="auto">
            <a:xfrm>
              <a:off x="1104" y="3216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2438400" y="1981200"/>
            <a:ext cx="0" cy="3124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1905000" y="4572000"/>
            <a:ext cx="533400" cy="533400"/>
            <a:chOff x="1344" y="2880"/>
            <a:chExt cx="336" cy="336"/>
          </a:xfrm>
        </p:grpSpPr>
        <p:sp>
          <p:nvSpPr>
            <p:cNvPr id="41029" name="Line 58"/>
            <p:cNvSpPr>
              <a:spLocks noChangeShapeType="1"/>
            </p:cNvSpPr>
            <p:nvPr/>
          </p:nvSpPr>
          <p:spPr bwMode="auto">
            <a:xfrm>
              <a:off x="1344" y="2880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30" name="Line 59"/>
            <p:cNvSpPr>
              <a:spLocks noChangeShapeType="1"/>
            </p:cNvSpPr>
            <p:nvPr/>
          </p:nvSpPr>
          <p:spPr bwMode="auto">
            <a:xfrm>
              <a:off x="1344" y="3216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36" name="Line 60"/>
          <p:cNvSpPr>
            <a:spLocks noChangeShapeType="1"/>
          </p:cNvSpPr>
          <p:nvPr/>
        </p:nvSpPr>
        <p:spPr bwMode="auto">
          <a:xfrm>
            <a:off x="2819400" y="1981200"/>
            <a:ext cx="0" cy="3505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18" name="Group 61"/>
          <p:cNvGrpSpPr>
            <a:grpSpLocks/>
          </p:cNvGrpSpPr>
          <p:nvPr/>
        </p:nvGrpSpPr>
        <p:grpSpPr bwMode="auto">
          <a:xfrm>
            <a:off x="2438400" y="4191000"/>
            <a:ext cx="381000" cy="1295400"/>
            <a:chOff x="1680" y="2640"/>
            <a:chExt cx="240" cy="816"/>
          </a:xfrm>
        </p:grpSpPr>
        <p:sp>
          <p:nvSpPr>
            <p:cNvPr id="41025" name="Line 62"/>
            <p:cNvSpPr>
              <a:spLocks noChangeShapeType="1"/>
            </p:cNvSpPr>
            <p:nvPr/>
          </p:nvSpPr>
          <p:spPr bwMode="auto">
            <a:xfrm flipV="1">
              <a:off x="1680" y="2640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1680" y="2640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7" name="Line 64"/>
            <p:cNvSpPr>
              <a:spLocks noChangeShapeType="1"/>
            </p:cNvSpPr>
            <p:nvPr/>
          </p:nvSpPr>
          <p:spPr bwMode="auto">
            <a:xfrm>
              <a:off x="1680" y="3216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8" name="Line 65"/>
            <p:cNvSpPr>
              <a:spLocks noChangeShapeType="1"/>
            </p:cNvSpPr>
            <p:nvPr/>
          </p:nvSpPr>
          <p:spPr bwMode="auto">
            <a:xfrm>
              <a:off x="1680" y="3456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42" name="Line 66"/>
          <p:cNvSpPr>
            <a:spLocks noChangeShapeType="1"/>
          </p:cNvSpPr>
          <p:nvPr/>
        </p:nvSpPr>
        <p:spPr bwMode="auto">
          <a:xfrm>
            <a:off x="3352800" y="1981200"/>
            <a:ext cx="0" cy="3505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19" name="Group 67"/>
          <p:cNvGrpSpPr>
            <a:grpSpLocks/>
          </p:cNvGrpSpPr>
          <p:nvPr/>
        </p:nvGrpSpPr>
        <p:grpSpPr bwMode="auto">
          <a:xfrm>
            <a:off x="2819400" y="4191000"/>
            <a:ext cx="533400" cy="1295400"/>
            <a:chOff x="1920" y="2640"/>
            <a:chExt cx="336" cy="816"/>
          </a:xfrm>
        </p:grpSpPr>
        <p:sp>
          <p:nvSpPr>
            <p:cNvPr id="41023" name="Line 68"/>
            <p:cNvSpPr>
              <a:spLocks noChangeShapeType="1"/>
            </p:cNvSpPr>
            <p:nvPr/>
          </p:nvSpPr>
          <p:spPr bwMode="auto">
            <a:xfrm>
              <a:off x="1920" y="2640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>
              <a:off x="1920" y="3456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46" name="Line 70"/>
          <p:cNvSpPr>
            <a:spLocks noChangeShapeType="1"/>
          </p:cNvSpPr>
          <p:nvPr/>
        </p:nvSpPr>
        <p:spPr bwMode="auto">
          <a:xfrm>
            <a:off x="3733800" y="1981200"/>
            <a:ext cx="0" cy="3124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3352800" y="4191000"/>
            <a:ext cx="381000" cy="1295400"/>
            <a:chOff x="2256" y="2640"/>
            <a:chExt cx="240" cy="816"/>
          </a:xfrm>
        </p:grpSpPr>
        <p:sp>
          <p:nvSpPr>
            <p:cNvPr id="41019" name="Line 72"/>
            <p:cNvSpPr>
              <a:spLocks noChangeShapeType="1"/>
            </p:cNvSpPr>
            <p:nvPr/>
          </p:nvSpPr>
          <p:spPr bwMode="auto">
            <a:xfrm>
              <a:off x="2256" y="2640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0" name="Line 73"/>
            <p:cNvSpPr>
              <a:spLocks noChangeShapeType="1"/>
            </p:cNvSpPr>
            <p:nvPr/>
          </p:nvSpPr>
          <p:spPr bwMode="auto">
            <a:xfrm>
              <a:off x="2256" y="2880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1" name="Line 74"/>
            <p:cNvSpPr>
              <a:spLocks noChangeShapeType="1"/>
            </p:cNvSpPr>
            <p:nvPr/>
          </p:nvSpPr>
          <p:spPr bwMode="auto">
            <a:xfrm flipV="1">
              <a:off x="2256" y="3216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22" name="Line 75"/>
            <p:cNvSpPr>
              <a:spLocks noChangeShapeType="1"/>
            </p:cNvSpPr>
            <p:nvPr/>
          </p:nvSpPr>
          <p:spPr bwMode="auto">
            <a:xfrm>
              <a:off x="2256" y="3216"/>
              <a:ext cx="2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52" name="Line 76"/>
          <p:cNvSpPr>
            <a:spLocks noChangeShapeType="1"/>
          </p:cNvSpPr>
          <p:nvPr/>
        </p:nvSpPr>
        <p:spPr bwMode="auto">
          <a:xfrm>
            <a:off x="4267200" y="1981200"/>
            <a:ext cx="0" cy="3124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3733800" y="4572000"/>
            <a:ext cx="533400" cy="533400"/>
            <a:chOff x="2496" y="2880"/>
            <a:chExt cx="336" cy="336"/>
          </a:xfrm>
        </p:grpSpPr>
        <p:sp>
          <p:nvSpPr>
            <p:cNvPr id="41017" name="Line 78"/>
            <p:cNvSpPr>
              <a:spLocks noChangeShapeType="1"/>
            </p:cNvSpPr>
            <p:nvPr/>
          </p:nvSpPr>
          <p:spPr bwMode="auto">
            <a:xfrm>
              <a:off x="2496" y="2880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8" name="Line 79"/>
            <p:cNvSpPr>
              <a:spLocks noChangeShapeType="1"/>
            </p:cNvSpPr>
            <p:nvPr/>
          </p:nvSpPr>
          <p:spPr bwMode="auto">
            <a:xfrm>
              <a:off x="2496" y="3216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24656" name="Line 80"/>
          <p:cNvSpPr>
            <a:spLocks noChangeShapeType="1"/>
          </p:cNvSpPr>
          <p:nvPr/>
        </p:nvSpPr>
        <p:spPr bwMode="auto">
          <a:xfrm>
            <a:off x="4648200" y="1981200"/>
            <a:ext cx="0" cy="3124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2" name="Group 81"/>
          <p:cNvGrpSpPr>
            <a:grpSpLocks/>
          </p:cNvGrpSpPr>
          <p:nvPr/>
        </p:nvGrpSpPr>
        <p:grpSpPr bwMode="auto">
          <a:xfrm>
            <a:off x="4267200" y="4191000"/>
            <a:ext cx="381000" cy="914400"/>
            <a:chOff x="2832" y="2640"/>
            <a:chExt cx="240" cy="576"/>
          </a:xfrm>
        </p:grpSpPr>
        <p:sp>
          <p:nvSpPr>
            <p:cNvPr id="41014" name="Line 82"/>
            <p:cNvSpPr>
              <a:spLocks noChangeShapeType="1"/>
            </p:cNvSpPr>
            <p:nvPr/>
          </p:nvSpPr>
          <p:spPr bwMode="auto">
            <a:xfrm flipV="1">
              <a:off x="2832" y="2640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5" name="Line 83"/>
            <p:cNvSpPr>
              <a:spLocks noChangeShapeType="1"/>
            </p:cNvSpPr>
            <p:nvPr/>
          </p:nvSpPr>
          <p:spPr bwMode="auto">
            <a:xfrm>
              <a:off x="2832" y="2640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6" name="Line 84"/>
            <p:cNvSpPr>
              <a:spLocks noChangeShapeType="1"/>
            </p:cNvSpPr>
            <p:nvPr/>
          </p:nvSpPr>
          <p:spPr bwMode="auto">
            <a:xfrm>
              <a:off x="2832" y="3216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4648200" y="4191000"/>
            <a:ext cx="685800" cy="1295400"/>
            <a:chOff x="3072" y="2640"/>
            <a:chExt cx="288" cy="816"/>
          </a:xfrm>
        </p:grpSpPr>
        <p:sp>
          <p:nvSpPr>
            <p:cNvPr id="41008" name="Line 86"/>
            <p:cNvSpPr>
              <a:spLocks noChangeShapeType="1"/>
            </p:cNvSpPr>
            <p:nvPr/>
          </p:nvSpPr>
          <p:spPr bwMode="auto">
            <a:xfrm>
              <a:off x="3072" y="2640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09" name="Line 87"/>
            <p:cNvSpPr>
              <a:spLocks noChangeShapeType="1"/>
            </p:cNvSpPr>
            <p:nvPr/>
          </p:nvSpPr>
          <p:spPr bwMode="auto">
            <a:xfrm>
              <a:off x="3072" y="2880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0" name="Line 88"/>
            <p:cNvSpPr>
              <a:spLocks noChangeShapeType="1"/>
            </p:cNvSpPr>
            <p:nvPr/>
          </p:nvSpPr>
          <p:spPr bwMode="auto">
            <a:xfrm>
              <a:off x="3072" y="3216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3072" y="3456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2" name="Line 90"/>
            <p:cNvSpPr>
              <a:spLocks noChangeShapeType="1"/>
            </p:cNvSpPr>
            <p:nvPr/>
          </p:nvSpPr>
          <p:spPr bwMode="auto">
            <a:xfrm>
              <a:off x="3072" y="3216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1013" name="Line 91"/>
            <p:cNvSpPr>
              <a:spLocks noChangeShapeType="1"/>
            </p:cNvSpPr>
            <p:nvPr/>
          </p:nvSpPr>
          <p:spPr bwMode="auto">
            <a:xfrm>
              <a:off x="3072" y="2640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92"/>
          <p:cNvGrpSpPr>
            <a:grpSpLocks/>
          </p:cNvGrpSpPr>
          <p:nvPr/>
        </p:nvGrpSpPr>
        <p:grpSpPr bwMode="auto">
          <a:xfrm>
            <a:off x="4533900" y="4076700"/>
            <a:ext cx="901700" cy="1439863"/>
            <a:chOff x="2856" y="2568"/>
            <a:chExt cx="568" cy="907"/>
          </a:xfrm>
        </p:grpSpPr>
        <p:sp>
          <p:nvSpPr>
            <p:cNvPr id="41006" name="Rectangle 93"/>
            <p:cNvSpPr>
              <a:spLocks noChangeArrowheads="1"/>
            </p:cNvSpPr>
            <p:nvPr/>
          </p:nvSpPr>
          <p:spPr bwMode="auto">
            <a:xfrm>
              <a:off x="2858" y="314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不定</a:t>
              </a:r>
              <a:endParaRPr lang="zh-CN" altLang="en-US" sz="3200" b="1"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1007" name="Rectangle 94"/>
            <p:cNvSpPr>
              <a:spLocks noChangeArrowheads="1"/>
            </p:cNvSpPr>
            <p:nvPr/>
          </p:nvSpPr>
          <p:spPr bwMode="auto">
            <a:xfrm>
              <a:off x="2856" y="2568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不定</a:t>
              </a:r>
            </a:p>
          </p:txBody>
        </p:sp>
      </p:grpSp>
      <p:sp>
        <p:nvSpPr>
          <p:cNvPr id="24671" name="Text Box 95"/>
          <p:cNvSpPr txBox="1">
            <a:spLocks noChangeArrowheads="1"/>
          </p:cNvSpPr>
          <p:nvPr/>
        </p:nvSpPr>
        <p:spPr bwMode="auto">
          <a:xfrm>
            <a:off x="5562600" y="1295400"/>
            <a:ext cx="28971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可控 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－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状态表</a:t>
            </a:r>
          </a:p>
        </p:txBody>
      </p:sp>
      <p:sp>
        <p:nvSpPr>
          <p:cNvPr id="24672" name="Rectangle 96"/>
          <p:cNvSpPr>
            <a:spLocks noChangeArrowheads="1"/>
          </p:cNvSpPr>
          <p:nvPr/>
        </p:nvSpPr>
        <p:spPr bwMode="auto">
          <a:xfrm>
            <a:off x="5410200" y="4648200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高电平时触发器状态由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确定</a:t>
            </a:r>
          </a:p>
        </p:txBody>
      </p:sp>
      <p:grpSp>
        <p:nvGrpSpPr>
          <p:cNvPr id="25" name="Group 97"/>
          <p:cNvGrpSpPr>
            <a:grpSpLocks/>
          </p:cNvGrpSpPr>
          <p:nvPr/>
        </p:nvGrpSpPr>
        <p:grpSpPr bwMode="auto">
          <a:xfrm>
            <a:off x="547688" y="4114800"/>
            <a:ext cx="976313" cy="1447800"/>
            <a:chOff x="345" y="2592"/>
            <a:chExt cx="615" cy="912"/>
          </a:xfrm>
        </p:grpSpPr>
        <p:sp>
          <p:nvSpPr>
            <p:cNvPr id="40996" name="Line 98"/>
            <p:cNvSpPr>
              <a:spLocks noChangeShapeType="1"/>
            </p:cNvSpPr>
            <p:nvPr/>
          </p:nvSpPr>
          <p:spPr bwMode="auto">
            <a:xfrm>
              <a:off x="624" y="2880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0997" name="Line 99"/>
            <p:cNvSpPr>
              <a:spLocks noChangeShapeType="1"/>
            </p:cNvSpPr>
            <p:nvPr/>
          </p:nvSpPr>
          <p:spPr bwMode="auto">
            <a:xfrm>
              <a:off x="624" y="3216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0998" name="Rectangle 100"/>
            <p:cNvSpPr>
              <a:spLocks noChangeArrowheads="1"/>
            </p:cNvSpPr>
            <p:nvPr/>
          </p:nvSpPr>
          <p:spPr bwMode="auto">
            <a:xfrm>
              <a:off x="345" y="2687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40999" name="Group 101"/>
            <p:cNvGrpSpPr>
              <a:grpSpLocks/>
            </p:cNvGrpSpPr>
            <p:nvPr/>
          </p:nvGrpSpPr>
          <p:grpSpPr bwMode="auto">
            <a:xfrm>
              <a:off x="345" y="3119"/>
              <a:ext cx="355" cy="330"/>
              <a:chOff x="315" y="3090"/>
              <a:chExt cx="355" cy="330"/>
            </a:xfrm>
          </p:grpSpPr>
          <p:sp>
            <p:nvSpPr>
              <p:cNvPr id="41002" name="Line 102"/>
              <p:cNvSpPr>
                <a:spLocks noChangeShapeType="1"/>
              </p:cNvSpPr>
              <p:nvPr/>
            </p:nvSpPr>
            <p:spPr bwMode="auto">
              <a:xfrm>
                <a:off x="432" y="316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1003" name="Group 103"/>
              <p:cNvGrpSpPr>
                <a:grpSpLocks/>
              </p:cNvGrpSpPr>
              <p:nvPr/>
            </p:nvGrpSpPr>
            <p:grpSpPr bwMode="auto">
              <a:xfrm>
                <a:off x="315" y="3090"/>
                <a:ext cx="355" cy="330"/>
                <a:chOff x="4299" y="2850"/>
                <a:chExt cx="355" cy="330"/>
              </a:xfrm>
            </p:grpSpPr>
            <p:sp>
              <p:nvSpPr>
                <p:cNvPr id="410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99" y="2850"/>
                  <a:ext cx="35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solidFill>
                        <a:srgbClr val="FF3300"/>
                      </a:solidFill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41005" name="Line 105"/>
                <p:cNvSpPr>
                  <a:spLocks noChangeShapeType="1"/>
                </p:cNvSpPr>
                <p:nvPr/>
              </p:nvSpPr>
              <p:spPr bwMode="auto">
                <a:xfrm>
                  <a:off x="4368" y="2880"/>
                  <a:ext cx="192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24682" name="Text Box 106"/>
            <p:cNvSpPr txBox="1">
              <a:spLocks noChangeArrowheads="1"/>
            </p:cNvSpPr>
            <p:nvPr/>
          </p:nvSpPr>
          <p:spPr bwMode="auto">
            <a:xfrm>
              <a:off x="624" y="259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41001" name="Text Box 107"/>
            <p:cNvSpPr txBox="1">
              <a:spLocks noChangeArrowheads="1"/>
            </p:cNvSpPr>
            <p:nvPr/>
          </p:nvSpPr>
          <p:spPr bwMode="auto">
            <a:xfrm>
              <a:off x="624" y="317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40983" name="Group 108"/>
          <p:cNvGrpSpPr>
            <a:grpSpLocks/>
          </p:cNvGrpSpPr>
          <p:nvPr/>
        </p:nvGrpSpPr>
        <p:grpSpPr bwMode="auto">
          <a:xfrm>
            <a:off x="5791200" y="1905000"/>
            <a:ext cx="2498725" cy="2514600"/>
            <a:chOff x="3648" y="1200"/>
            <a:chExt cx="1574" cy="1584"/>
          </a:xfrm>
        </p:grpSpPr>
        <p:sp>
          <p:nvSpPr>
            <p:cNvPr id="40984" name="Rectangle 109"/>
            <p:cNvSpPr>
              <a:spLocks noChangeArrowheads="1"/>
            </p:cNvSpPr>
            <p:nvPr/>
          </p:nvSpPr>
          <p:spPr bwMode="auto">
            <a:xfrm>
              <a:off x="3648" y="1513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0       0          </a:t>
              </a:r>
            </a:p>
          </p:txBody>
        </p:sp>
        <p:sp>
          <p:nvSpPr>
            <p:cNvPr id="40985" name="Line 110"/>
            <p:cNvSpPr>
              <a:spLocks noChangeShapeType="1"/>
            </p:cNvSpPr>
            <p:nvPr/>
          </p:nvSpPr>
          <p:spPr bwMode="auto">
            <a:xfrm>
              <a:off x="3648" y="1200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0986" name="Line 111"/>
            <p:cNvSpPr>
              <a:spLocks noChangeShapeType="1"/>
            </p:cNvSpPr>
            <p:nvPr/>
          </p:nvSpPr>
          <p:spPr bwMode="auto">
            <a:xfrm>
              <a:off x="3648" y="153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0987" name="Line 112"/>
            <p:cNvSpPr>
              <a:spLocks noChangeShapeType="1"/>
            </p:cNvSpPr>
            <p:nvPr/>
          </p:nvSpPr>
          <p:spPr bwMode="auto">
            <a:xfrm>
              <a:off x="4608" y="1200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0988" name="Text Box 113"/>
            <p:cNvSpPr txBox="1">
              <a:spLocks noChangeArrowheads="1"/>
            </p:cNvSpPr>
            <p:nvPr/>
          </p:nvSpPr>
          <p:spPr bwMode="auto">
            <a:xfrm>
              <a:off x="3648" y="1200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S</a:t>
              </a:r>
            </a:p>
          </p:txBody>
        </p:sp>
        <p:sp>
          <p:nvSpPr>
            <p:cNvPr id="40989" name="Rectangle 114"/>
            <p:cNvSpPr>
              <a:spLocks noChangeArrowheads="1"/>
            </p:cNvSpPr>
            <p:nvPr/>
          </p:nvSpPr>
          <p:spPr bwMode="auto">
            <a:xfrm>
              <a:off x="4176" y="1200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i="1" baseline="-25000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0990" name="Rectangle 115"/>
            <p:cNvSpPr>
              <a:spLocks noChangeArrowheads="1"/>
            </p:cNvSpPr>
            <p:nvPr/>
          </p:nvSpPr>
          <p:spPr bwMode="auto">
            <a:xfrm>
              <a:off x="3648" y="1824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0       1         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40991" name="Rectangle 116"/>
            <p:cNvSpPr>
              <a:spLocks noChangeArrowheads="1"/>
            </p:cNvSpPr>
            <p:nvPr/>
          </p:nvSpPr>
          <p:spPr bwMode="auto">
            <a:xfrm>
              <a:off x="3648" y="2157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1       0         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0992" name="Rectangle 117"/>
            <p:cNvSpPr>
              <a:spLocks noChangeArrowheads="1"/>
            </p:cNvSpPr>
            <p:nvPr/>
          </p:nvSpPr>
          <p:spPr bwMode="auto">
            <a:xfrm>
              <a:off x="3648" y="2448"/>
              <a:ext cx="15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1       1       </a:t>
              </a:r>
              <a:r>
                <a:rPr lang="zh-CN" altLang="en-US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不定</a:t>
              </a:r>
            </a:p>
          </p:txBody>
        </p:sp>
        <p:sp>
          <p:nvSpPr>
            <p:cNvPr id="40993" name="Rectangle 118"/>
            <p:cNvSpPr>
              <a:spLocks noChangeArrowheads="1"/>
            </p:cNvSpPr>
            <p:nvPr/>
          </p:nvSpPr>
          <p:spPr bwMode="auto">
            <a:xfrm>
              <a:off x="4656" y="1200"/>
              <a:ext cx="5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300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n+1</a:t>
              </a:r>
            </a:p>
          </p:txBody>
        </p:sp>
        <p:sp>
          <p:nvSpPr>
            <p:cNvPr id="40994" name="Rectangle 119"/>
            <p:cNvSpPr>
              <a:spLocks noChangeArrowheads="1"/>
            </p:cNvSpPr>
            <p:nvPr/>
          </p:nvSpPr>
          <p:spPr bwMode="auto">
            <a:xfrm>
              <a:off x="4704" y="1488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err="1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30000" dirty="0" err="1">
                  <a:solidFill>
                    <a:srgbClr val="CC3300"/>
                  </a:solidFill>
                  <a:latin typeface="Times New Roman"/>
                  <a:cs typeface="Times New Roman"/>
                </a:rPr>
                <a:t>n</a:t>
              </a:r>
              <a:endParaRPr lang="en-US" altLang="zh-CN" sz="2800" b="1" baseline="30000" dirty="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0995" name="Line 120"/>
            <p:cNvSpPr>
              <a:spLocks noChangeShapeType="1"/>
            </p:cNvSpPr>
            <p:nvPr/>
          </p:nvSpPr>
          <p:spPr bwMode="auto">
            <a:xfrm>
              <a:off x="3648" y="27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3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2" grpId="0" animBg="1"/>
      <p:bldP spid="24636" grpId="0" animBg="1"/>
      <p:bldP spid="24642" grpId="0" animBg="1"/>
      <p:bldP spid="24646" grpId="0" animBg="1"/>
      <p:bldP spid="24652" grpId="0" animBg="1"/>
      <p:bldP spid="246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188" y="476250"/>
            <a:ext cx="27781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3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、同步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888745"/>
              </p:ext>
            </p:extLst>
          </p:nvPr>
        </p:nvGraphicFramePr>
        <p:xfrm>
          <a:off x="1042988" y="1125538"/>
          <a:ext cx="7316787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3686175" imgH="1885950" progId="Word.Picture.8">
                  <p:embed/>
                </p:oleObj>
              </mc:Choice>
              <mc:Fallback>
                <p:oleObj name="图片" r:id="rId3" imgW="3686175" imgH="18859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7316787" cy="3743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71550" y="4941888"/>
            <a:ext cx="74168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/>
                <a:cs typeface="Times New Roman"/>
              </a:rPr>
              <a:t>将</a:t>
            </a:r>
            <a:r>
              <a:rPr lang="en-US" altLang="zh-CN" sz="2800" b="1" dirty="0">
                <a:latin typeface="Times New Roman"/>
                <a:cs typeface="Times New Roman"/>
              </a:rPr>
              <a:t>S=D</a:t>
            </a:r>
            <a:r>
              <a:rPr lang="zh-CN" altLang="en-US" sz="2800" b="1" dirty="0">
                <a:latin typeface="Times New Roman"/>
                <a:cs typeface="Times New Roman"/>
              </a:rPr>
              <a:t>、</a:t>
            </a:r>
            <a:r>
              <a:rPr lang="en-US" altLang="zh-CN" sz="2800" b="1" dirty="0">
                <a:latin typeface="Times New Roman"/>
                <a:cs typeface="Times New Roman"/>
              </a:rPr>
              <a:t>R=D</a:t>
            </a:r>
            <a:r>
              <a:rPr lang="zh-CN" altLang="en-US" sz="2800" b="1" dirty="0">
                <a:latin typeface="Times New Roman"/>
                <a:cs typeface="Times New Roman"/>
              </a:rPr>
              <a:t>代入同步</a:t>
            </a:r>
            <a:r>
              <a:rPr lang="en-US" altLang="zh-CN" sz="2800" b="1" dirty="0">
                <a:latin typeface="Times New Roman"/>
                <a:cs typeface="Times New Roman"/>
              </a:rPr>
              <a:t>RS</a:t>
            </a:r>
            <a:r>
              <a:rPr lang="zh-CN" altLang="en-US" sz="2800" b="1" dirty="0">
                <a:latin typeface="Times New Roman"/>
                <a:cs typeface="Times New Roman"/>
              </a:rPr>
              <a:t>触发器的特性方程，得同步</a:t>
            </a:r>
            <a:r>
              <a:rPr lang="en-US" altLang="zh-CN" sz="2800" b="1" dirty="0">
                <a:latin typeface="Times New Roman"/>
                <a:cs typeface="Times New Roman"/>
              </a:rPr>
              <a:t>D</a:t>
            </a:r>
            <a:r>
              <a:rPr lang="zh-CN" altLang="en-US" sz="2800" b="1" dirty="0">
                <a:latin typeface="Times New Roman"/>
                <a:cs typeface="Times New Roman"/>
              </a:rPr>
              <a:t>触发器的特性方程：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330204"/>
              </p:ext>
            </p:extLst>
          </p:nvPr>
        </p:nvGraphicFramePr>
        <p:xfrm>
          <a:off x="611188" y="5837238"/>
          <a:ext cx="518636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81200" imgH="292100" progId="Equation.DSMT4">
                  <p:embed/>
                </p:oleObj>
              </mc:Choice>
              <mc:Fallback>
                <p:oleObj name="Equation" r:id="rId5" imgW="1981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37238"/>
                        <a:ext cx="5186362" cy="760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45188" y="5911850"/>
            <a:ext cx="28956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CP=1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期间有效</a:t>
            </a:r>
            <a:endParaRPr lang="zh-CN" altLang="en-US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097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848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电路的输出状态不仅取决于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当时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的输入信号，而且与电路</a:t>
            </a:r>
            <a:r>
              <a:rPr lang="zh-CN" altLang="en-US" sz="2800" b="1" dirty="0">
                <a:solidFill>
                  <a:srgbClr val="FF3300"/>
                </a:solidFill>
              </a:rPr>
              <a:t>原来的状态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有关，当输入信号消失后，电路状态仍维持不变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。这种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具有存贮记忆功能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的电路称为时序逻辑电路。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38200" y="457200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cs typeface="楷体_GB2312" charset="0"/>
              </a:rPr>
              <a:t>时序逻辑电路的特点：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3657600"/>
            <a:ext cx="75438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FF00"/>
                </a:solidFill>
              </a:rPr>
              <a:t>    </a:t>
            </a:r>
            <a:r>
              <a:rPr lang="zh-CN" altLang="en-US" sz="2800" b="1" dirty="0"/>
              <a:t>下面介绍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双稳态触发器</a:t>
            </a:r>
            <a:r>
              <a:rPr lang="zh-CN" altLang="en-US" sz="2800" b="1" dirty="0">
                <a:solidFill>
                  <a:srgbClr val="000099"/>
                </a:solidFill>
              </a:rPr>
              <a:t>，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它是构成时序电路的基本逻辑单元。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533400" y="5486400"/>
            <a:ext cx="5943600" cy="171450"/>
            <a:chOff x="288" y="3504"/>
            <a:chExt cx="3744" cy="108"/>
          </a:xfrm>
        </p:grpSpPr>
        <p:pic>
          <p:nvPicPr>
            <p:cNvPr id="15367" name="Picture 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0" name="Picture 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1" name="Picture 1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2" name="Picture 1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3" name="Picture 1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4" name="Picture 1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1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1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1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8" name="Picture 1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9" name="Picture 1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0" name="Picture 1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1" name="Picture 2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2" name="Picture 2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3" name="Picture 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4" name="Picture 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5" name="Picture 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6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7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8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9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0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1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2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3" name="Picture 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4" name="Picture 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5" name="Picture 3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6" name="Picture 3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7" name="Picture 3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8" name="Picture 3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9" name="Picture 3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351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400" name="Group 39"/>
            <p:cNvGrpSpPr>
              <a:grpSpLocks/>
            </p:cNvGrpSpPr>
            <p:nvPr/>
          </p:nvGrpSpPr>
          <p:grpSpPr bwMode="auto">
            <a:xfrm>
              <a:off x="288" y="3504"/>
              <a:ext cx="582" cy="102"/>
              <a:chOff x="4698" y="720"/>
              <a:chExt cx="582" cy="102"/>
            </a:xfrm>
          </p:grpSpPr>
          <p:pic>
            <p:nvPicPr>
              <p:cNvPr id="15401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02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03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04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05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06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15366" name="Object 46"/>
          <p:cNvGraphicFramePr>
            <a:graphicFrameLocks noChangeAspect="1"/>
          </p:cNvGraphicFramePr>
          <p:nvPr/>
        </p:nvGraphicFramePr>
        <p:xfrm>
          <a:off x="6629400" y="4724400"/>
          <a:ext cx="17303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4" imgW="685800" imgH="587045" progId="MS_ClipArt_Gallery.2">
                  <p:embed/>
                </p:oleObj>
              </mc:Choice>
              <mc:Fallback>
                <p:oleObj name="剪辑" r:id="rId4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724400"/>
                        <a:ext cx="173037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26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200" y="96838"/>
            <a:ext cx="29765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4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、同步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JK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367802"/>
              </p:ext>
            </p:extLst>
          </p:nvPr>
        </p:nvGraphicFramePr>
        <p:xfrm>
          <a:off x="684213" y="692150"/>
          <a:ext cx="78486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3495675" imgH="1600200" progId="Word.Picture.8">
                  <p:embed/>
                </p:oleObj>
              </mc:Choice>
              <mc:Fallback>
                <p:oleObj name="图片" r:id="rId3" imgW="3495675" imgH="160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92150"/>
                        <a:ext cx="7848600" cy="3594100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28650" y="4398963"/>
            <a:ext cx="7904163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/>
                <a:cs typeface="Times New Roman"/>
              </a:rPr>
              <a:t>将</a:t>
            </a:r>
            <a:r>
              <a:rPr lang="en-US" altLang="zh-CN" sz="2800" b="1" dirty="0">
                <a:latin typeface="Times New Roman"/>
                <a:cs typeface="Times New Roman"/>
              </a:rPr>
              <a:t>S=</a:t>
            </a:r>
            <a:r>
              <a:rPr lang="en-US" altLang="zh-CN" sz="2800" b="1" dirty="0" err="1">
                <a:latin typeface="Times New Roman"/>
                <a:cs typeface="Times New Roman"/>
              </a:rPr>
              <a:t>JQ</a:t>
            </a:r>
            <a:r>
              <a:rPr lang="en-US" altLang="zh-CN" sz="2800" b="1" baseline="30000" dirty="0" err="1">
                <a:latin typeface="Times New Roman"/>
                <a:cs typeface="Times New Roman"/>
              </a:rPr>
              <a:t>n</a:t>
            </a:r>
            <a:r>
              <a:rPr lang="zh-CN" altLang="en-US" sz="2800" b="1" dirty="0">
                <a:latin typeface="Times New Roman"/>
                <a:cs typeface="Times New Roman"/>
              </a:rPr>
              <a:t>、</a:t>
            </a:r>
            <a:r>
              <a:rPr lang="en-US" altLang="zh-CN" sz="2800" b="1" dirty="0">
                <a:latin typeface="Times New Roman"/>
                <a:cs typeface="Times New Roman"/>
              </a:rPr>
              <a:t>R=</a:t>
            </a:r>
            <a:r>
              <a:rPr lang="en-US" altLang="zh-CN" sz="2800" b="1" dirty="0" err="1">
                <a:latin typeface="Times New Roman"/>
                <a:cs typeface="Times New Roman"/>
              </a:rPr>
              <a:t>KQ</a:t>
            </a:r>
            <a:r>
              <a:rPr lang="en-US" altLang="zh-CN" sz="2800" b="1" baseline="30000" dirty="0" err="1">
                <a:latin typeface="Times New Roman"/>
                <a:cs typeface="Times New Roman"/>
              </a:rPr>
              <a:t>n</a:t>
            </a:r>
            <a:r>
              <a:rPr lang="zh-CN" altLang="en-US" sz="2800" b="1" dirty="0">
                <a:latin typeface="Times New Roman"/>
                <a:cs typeface="Times New Roman"/>
              </a:rPr>
              <a:t>代入同步</a:t>
            </a:r>
            <a:r>
              <a:rPr lang="en-US" altLang="zh-CN" sz="2800" b="1" dirty="0">
                <a:latin typeface="Times New Roman"/>
                <a:cs typeface="Times New Roman"/>
              </a:rPr>
              <a:t>RS</a:t>
            </a:r>
            <a:r>
              <a:rPr lang="zh-CN" altLang="en-US" sz="2800" b="1" dirty="0">
                <a:latin typeface="Times New Roman"/>
                <a:cs typeface="Times New Roman"/>
              </a:rPr>
              <a:t>触发器的特性方程，得同步</a:t>
            </a:r>
            <a:r>
              <a:rPr lang="en-US" altLang="zh-CN" sz="2800" b="1" dirty="0">
                <a:latin typeface="Times New Roman"/>
                <a:cs typeface="Times New Roman"/>
              </a:rPr>
              <a:t>JK</a:t>
            </a:r>
            <a:r>
              <a:rPr lang="zh-CN" altLang="en-US" sz="2800" b="1" dirty="0">
                <a:latin typeface="Times New Roman"/>
                <a:cs typeface="Times New Roman"/>
              </a:rPr>
              <a:t>触发器的特性方程：</a:t>
            </a: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161468"/>
              </p:ext>
            </p:extLst>
          </p:nvPr>
        </p:nvGraphicFramePr>
        <p:xfrm>
          <a:off x="304800" y="5372100"/>
          <a:ext cx="573722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2000" imgH="508000" progId="Equation.DSMT4">
                  <p:embed/>
                </p:oleObj>
              </mc:Choice>
              <mc:Fallback>
                <p:oleObj name="Equation" r:id="rId5" imgW="20320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72100"/>
                        <a:ext cx="5737225" cy="1436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096000" y="5867400"/>
            <a:ext cx="28956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CP=1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期间有效</a:t>
            </a:r>
            <a:endParaRPr lang="zh-CN" altLang="en-US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1116013" y="2327275"/>
            <a:ext cx="609600" cy="914400"/>
          </a:xfrm>
          <a:custGeom>
            <a:avLst/>
            <a:gdLst>
              <a:gd name="T0" fmla="*/ 2147483647 w 384"/>
              <a:gd name="T1" fmla="*/ 0 h 576"/>
              <a:gd name="T2" fmla="*/ 0 w 384"/>
              <a:gd name="T3" fmla="*/ 0 h 576"/>
              <a:gd name="T4" fmla="*/ 0 w 384"/>
              <a:gd name="T5" fmla="*/ 2147483647 h 576"/>
              <a:gd name="T6" fmla="*/ 2147483647 w 384"/>
              <a:gd name="T7" fmla="*/ 2147483647 h 576"/>
              <a:gd name="T8" fmla="*/ 2147483647 w 38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576">
                <a:moveTo>
                  <a:pt x="384" y="0"/>
                </a:moveTo>
                <a:lnTo>
                  <a:pt x="0" y="0"/>
                </a:lnTo>
                <a:lnTo>
                  <a:pt x="0" y="576"/>
                </a:lnTo>
                <a:lnTo>
                  <a:pt x="192" y="576"/>
                </a:lnTo>
                <a:lnTo>
                  <a:pt x="192" y="432"/>
                </a:lnTo>
              </a:path>
            </a:pathLst>
          </a:custGeom>
          <a:noFill/>
          <a:ln w="5715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 flipH="1">
            <a:off x="2987675" y="2349500"/>
            <a:ext cx="609600" cy="914400"/>
          </a:xfrm>
          <a:custGeom>
            <a:avLst/>
            <a:gdLst>
              <a:gd name="T0" fmla="*/ 2147483647 w 384"/>
              <a:gd name="T1" fmla="*/ 0 h 576"/>
              <a:gd name="T2" fmla="*/ 0 w 384"/>
              <a:gd name="T3" fmla="*/ 0 h 576"/>
              <a:gd name="T4" fmla="*/ 0 w 384"/>
              <a:gd name="T5" fmla="*/ 2147483647 h 576"/>
              <a:gd name="T6" fmla="*/ 2147483647 w 384"/>
              <a:gd name="T7" fmla="*/ 2147483647 h 576"/>
              <a:gd name="T8" fmla="*/ 2147483647 w 38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576">
                <a:moveTo>
                  <a:pt x="384" y="0"/>
                </a:moveTo>
                <a:lnTo>
                  <a:pt x="0" y="0"/>
                </a:lnTo>
                <a:lnTo>
                  <a:pt x="0" y="576"/>
                </a:lnTo>
                <a:lnTo>
                  <a:pt x="192" y="576"/>
                </a:lnTo>
                <a:lnTo>
                  <a:pt x="192" y="432"/>
                </a:lnTo>
              </a:path>
            </a:pathLst>
          </a:custGeom>
          <a:noFill/>
          <a:ln w="5715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68903" y="4466697"/>
            <a:ext cx="272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4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 autoUpdateAnimBg="0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456411"/>
              </p:ext>
            </p:extLst>
          </p:nvPr>
        </p:nvGraphicFramePr>
        <p:xfrm>
          <a:off x="395288" y="981075"/>
          <a:ext cx="61722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05175" imgH="2667000" progId="Word.Document.8">
                  <p:embed/>
                </p:oleObj>
              </mc:Choice>
              <mc:Fallback>
                <p:oleObj name="文档" r:id="rId2" imgW="3305175" imgH="2667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901" t="6134" r="9901" b="16586"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6172200" cy="4800600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7950" y="188913"/>
            <a:ext cx="19050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特性表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32588" y="2636838"/>
            <a:ext cx="2286000" cy="2452687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JK=00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时不变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JK=01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时置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JK=10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时置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JK=11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时翻转</a:t>
            </a:r>
            <a:endParaRPr lang="zh-CN" alt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32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19780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存在问题：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0" y="622300"/>
            <a:ext cx="5943600" cy="1501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时钟脉冲不能过宽，否则出现空翻现象，即在一个时钟脉冲期间触发器翻转一次以上。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5538" y="2589215"/>
            <a:ext cx="3751263" cy="523876"/>
            <a:chOff x="709" y="1631"/>
            <a:chExt cx="2363" cy="330"/>
          </a:xfrm>
        </p:grpSpPr>
        <p:sp>
          <p:nvSpPr>
            <p:cNvPr id="45111" name="Line 5"/>
            <p:cNvSpPr>
              <a:spLocks noChangeShapeType="1"/>
            </p:cNvSpPr>
            <p:nvPr/>
          </p:nvSpPr>
          <p:spPr bwMode="auto">
            <a:xfrm flipV="1">
              <a:off x="1353" y="1632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112" name="Line 6"/>
            <p:cNvSpPr>
              <a:spLocks noChangeShapeType="1"/>
            </p:cNvSpPr>
            <p:nvPr/>
          </p:nvSpPr>
          <p:spPr bwMode="auto">
            <a:xfrm>
              <a:off x="2731" y="1632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113" name="Group 7"/>
            <p:cNvGrpSpPr>
              <a:grpSpLocks/>
            </p:cNvGrpSpPr>
            <p:nvPr/>
          </p:nvGrpSpPr>
          <p:grpSpPr bwMode="auto">
            <a:xfrm>
              <a:off x="709" y="1631"/>
              <a:ext cx="2363" cy="330"/>
              <a:chOff x="517" y="1487"/>
              <a:chExt cx="2363" cy="330"/>
            </a:xfrm>
          </p:grpSpPr>
          <p:sp>
            <p:nvSpPr>
              <p:cNvPr id="45114" name="Line 8"/>
              <p:cNvSpPr>
                <a:spLocks noChangeShapeType="1"/>
              </p:cNvSpPr>
              <p:nvPr/>
            </p:nvSpPr>
            <p:spPr bwMode="auto">
              <a:xfrm>
                <a:off x="806" y="1728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115" name="Line 9"/>
              <p:cNvSpPr>
                <a:spLocks noChangeShapeType="1"/>
              </p:cNvSpPr>
              <p:nvPr/>
            </p:nvSpPr>
            <p:spPr bwMode="auto">
              <a:xfrm>
                <a:off x="1161" y="1488"/>
                <a:ext cx="1378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116" name="Line 10"/>
              <p:cNvSpPr>
                <a:spLocks noChangeShapeType="1"/>
              </p:cNvSpPr>
              <p:nvPr/>
            </p:nvSpPr>
            <p:spPr bwMode="auto">
              <a:xfrm>
                <a:off x="2539" y="1728"/>
                <a:ext cx="341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117" name="Rectangle 11"/>
              <p:cNvSpPr>
                <a:spLocks noChangeArrowheads="1"/>
              </p:cNvSpPr>
              <p:nvPr/>
            </p:nvSpPr>
            <p:spPr bwMode="auto">
              <a:xfrm>
                <a:off x="517" y="1487"/>
                <a:ext cx="2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</a:t>
                </a:r>
                <a:endParaRPr lang="en-US" altLang="zh-CN" sz="3200" b="1"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025525" y="5103813"/>
            <a:ext cx="6407150" cy="522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克服办法：采用主从结构或者边沿触发</a:t>
            </a:r>
          </a:p>
        </p:txBody>
      </p:sp>
      <p:grpSp>
        <p:nvGrpSpPr>
          <p:cNvPr id="45062" name="Group 13"/>
          <p:cNvGrpSpPr>
            <a:grpSpLocks/>
          </p:cNvGrpSpPr>
          <p:nvPr/>
        </p:nvGrpSpPr>
        <p:grpSpPr bwMode="auto">
          <a:xfrm>
            <a:off x="5105400" y="2133600"/>
            <a:ext cx="2819400" cy="2627313"/>
            <a:chOff x="3504" y="1344"/>
            <a:chExt cx="1776" cy="1655"/>
          </a:xfrm>
        </p:grpSpPr>
        <p:sp>
          <p:nvSpPr>
            <p:cNvPr id="45099" name="Rectangle 14"/>
            <p:cNvSpPr>
              <a:spLocks noChangeArrowheads="1"/>
            </p:cNvSpPr>
            <p:nvPr/>
          </p:nvSpPr>
          <p:spPr bwMode="auto">
            <a:xfrm>
              <a:off x="3696" y="1728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0       0          </a:t>
              </a:r>
            </a:p>
          </p:txBody>
        </p:sp>
        <p:sp>
          <p:nvSpPr>
            <p:cNvPr id="45100" name="Line 15"/>
            <p:cNvSpPr>
              <a:spLocks noChangeShapeType="1"/>
            </p:cNvSpPr>
            <p:nvPr/>
          </p:nvSpPr>
          <p:spPr bwMode="auto">
            <a:xfrm>
              <a:off x="4608" y="1344"/>
              <a:ext cx="0" cy="16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101" name="Text Box 16"/>
            <p:cNvSpPr txBox="1">
              <a:spLocks noChangeArrowheads="1"/>
            </p:cNvSpPr>
            <p:nvPr/>
          </p:nvSpPr>
          <p:spPr bwMode="auto">
            <a:xfrm>
              <a:off x="3696" y="139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S</a:t>
              </a:r>
              <a:endParaRPr lang="en-US" altLang="zh-CN" sz="2800" b="1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02" name="Rectangle 17"/>
            <p:cNvSpPr>
              <a:spLocks noChangeArrowheads="1"/>
            </p:cNvSpPr>
            <p:nvPr/>
          </p:nvSpPr>
          <p:spPr bwMode="auto">
            <a:xfrm>
              <a:off x="4176" y="139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R</a:t>
              </a:r>
              <a:endParaRPr lang="en-US" altLang="zh-CN" sz="2800" b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03" name="Rectangle 18"/>
            <p:cNvSpPr>
              <a:spLocks noChangeArrowheads="1"/>
            </p:cNvSpPr>
            <p:nvPr/>
          </p:nvSpPr>
          <p:spPr bwMode="auto">
            <a:xfrm>
              <a:off x="3504" y="2044"/>
              <a:ext cx="1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    0       1       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45104" name="Rectangle 19"/>
            <p:cNvSpPr>
              <a:spLocks noChangeArrowheads="1"/>
            </p:cNvSpPr>
            <p:nvPr/>
          </p:nvSpPr>
          <p:spPr bwMode="auto">
            <a:xfrm>
              <a:off x="3504" y="2353"/>
              <a:ext cx="1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    1       0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        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5105" name="Rectangle 20"/>
            <p:cNvSpPr>
              <a:spLocks noChangeArrowheads="1"/>
            </p:cNvSpPr>
            <p:nvPr/>
          </p:nvSpPr>
          <p:spPr bwMode="auto">
            <a:xfrm>
              <a:off x="3504" y="2663"/>
              <a:ext cx="1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/>
                  <a:cs typeface="Times New Roman"/>
                </a:rPr>
                <a:t>    1       1</a:t>
              </a: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     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不定</a:t>
              </a:r>
            </a:p>
          </p:txBody>
        </p:sp>
        <p:sp>
          <p:nvSpPr>
            <p:cNvPr id="45106" name="Rectangle 21"/>
            <p:cNvSpPr>
              <a:spLocks noChangeArrowheads="1"/>
            </p:cNvSpPr>
            <p:nvPr/>
          </p:nvSpPr>
          <p:spPr bwMode="auto">
            <a:xfrm>
              <a:off x="4656" y="1396"/>
              <a:ext cx="5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CC330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30000" dirty="0">
                  <a:solidFill>
                    <a:srgbClr val="CC3300"/>
                  </a:solidFill>
                  <a:latin typeface="Times New Roman"/>
                  <a:cs typeface="Times New Roman"/>
                </a:rPr>
                <a:t>n+1</a:t>
              </a:r>
            </a:p>
          </p:txBody>
        </p:sp>
        <p:sp>
          <p:nvSpPr>
            <p:cNvPr id="45107" name="Rectangle 22"/>
            <p:cNvSpPr>
              <a:spLocks noChangeArrowheads="1"/>
            </p:cNvSpPr>
            <p:nvPr/>
          </p:nvSpPr>
          <p:spPr bwMode="auto">
            <a:xfrm>
              <a:off x="4752" y="1704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err="1">
                  <a:solidFill>
                    <a:srgbClr val="000099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30000" dirty="0" err="1">
                  <a:solidFill>
                    <a:srgbClr val="000099"/>
                  </a:solidFill>
                  <a:latin typeface="Times New Roman"/>
                  <a:cs typeface="Times New Roman"/>
                </a:rPr>
                <a:t>n</a:t>
              </a:r>
              <a:endParaRPr lang="en-US" altLang="zh-CN" sz="2800" b="1" baseline="30000" dirty="0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08" name="Line 23"/>
            <p:cNvSpPr>
              <a:spLocks noChangeShapeType="1"/>
            </p:cNvSpPr>
            <p:nvPr/>
          </p:nvSpPr>
          <p:spPr bwMode="auto">
            <a:xfrm>
              <a:off x="3552" y="2999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109" name="Line 24"/>
            <p:cNvSpPr>
              <a:spLocks noChangeShapeType="1"/>
            </p:cNvSpPr>
            <p:nvPr/>
          </p:nvSpPr>
          <p:spPr bwMode="auto">
            <a:xfrm>
              <a:off x="3552" y="1344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110" name="Line 25"/>
            <p:cNvSpPr>
              <a:spLocks noChangeShapeType="1"/>
            </p:cNvSpPr>
            <p:nvPr/>
          </p:nvSpPr>
          <p:spPr bwMode="auto">
            <a:xfrm>
              <a:off x="3552" y="172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14388" y="3276600"/>
            <a:ext cx="3986213" cy="1295400"/>
            <a:chOff x="321" y="1872"/>
            <a:chExt cx="2511" cy="816"/>
          </a:xfrm>
        </p:grpSpPr>
        <p:sp>
          <p:nvSpPr>
            <p:cNvPr id="45064" name="Line 27"/>
            <p:cNvSpPr>
              <a:spLocks noChangeShapeType="1"/>
            </p:cNvSpPr>
            <p:nvPr/>
          </p:nvSpPr>
          <p:spPr bwMode="auto">
            <a:xfrm>
              <a:off x="1464" y="2448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065" name="Line 28"/>
            <p:cNvSpPr>
              <a:spLocks noChangeShapeType="1"/>
            </p:cNvSpPr>
            <p:nvPr/>
          </p:nvSpPr>
          <p:spPr bwMode="auto">
            <a:xfrm>
              <a:off x="1944" y="2448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066" name="Line 29"/>
            <p:cNvSpPr>
              <a:spLocks noChangeShapeType="1"/>
            </p:cNvSpPr>
            <p:nvPr/>
          </p:nvSpPr>
          <p:spPr bwMode="auto">
            <a:xfrm>
              <a:off x="840" y="2112"/>
              <a:ext cx="38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67" name="Group 30"/>
            <p:cNvGrpSpPr>
              <a:grpSpLocks/>
            </p:cNvGrpSpPr>
            <p:nvPr/>
          </p:nvGrpSpPr>
          <p:grpSpPr bwMode="auto">
            <a:xfrm>
              <a:off x="1224" y="1872"/>
              <a:ext cx="240" cy="240"/>
              <a:chOff x="1536" y="1824"/>
              <a:chExt cx="240" cy="240"/>
            </a:xfrm>
          </p:grpSpPr>
          <p:sp>
            <p:nvSpPr>
              <p:cNvPr id="45096" name="Line 31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7" name="Line 32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8" name="Line 33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5068" name="Line 34"/>
            <p:cNvSpPr>
              <a:spLocks noChangeShapeType="1"/>
            </p:cNvSpPr>
            <p:nvPr/>
          </p:nvSpPr>
          <p:spPr bwMode="auto">
            <a:xfrm>
              <a:off x="1464" y="2112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69" name="Group 35"/>
            <p:cNvGrpSpPr>
              <a:grpSpLocks/>
            </p:cNvGrpSpPr>
            <p:nvPr/>
          </p:nvGrpSpPr>
          <p:grpSpPr bwMode="auto">
            <a:xfrm>
              <a:off x="1704" y="1872"/>
              <a:ext cx="240" cy="240"/>
              <a:chOff x="1536" y="1824"/>
              <a:chExt cx="240" cy="240"/>
            </a:xfrm>
          </p:grpSpPr>
          <p:sp>
            <p:nvSpPr>
              <p:cNvPr id="45093" name="Line 36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4" name="Line 37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5" name="Line 38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5070" name="Line 39"/>
            <p:cNvSpPr>
              <a:spLocks noChangeShapeType="1"/>
            </p:cNvSpPr>
            <p:nvPr/>
          </p:nvSpPr>
          <p:spPr bwMode="auto">
            <a:xfrm>
              <a:off x="1944" y="2112"/>
              <a:ext cx="24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71" name="Group 40"/>
            <p:cNvGrpSpPr>
              <a:grpSpLocks/>
            </p:cNvGrpSpPr>
            <p:nvPr/>
          </p:nvGrpSpPr>
          <p:grpSpPr bwMode="auto">
            <a:xfrm>
              <a:off x="2184" y="1872"/>
              <a:ext cx="240" cy="240"/>
              <a:chOff x="1536" y="1824"/>
              <a:chExt cx="240" cy="240"/>
            </a:xfrm>
          </p:grpSpPr>
          <p:sp>
            <p:nvSpPr>
              <p:cNvPr id="45090" name="Line 41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1" name="Line 42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92" name="Line 43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5072" name="Line 44"/>
            <p:cNvSpPr>
              <a:spLocks noChangeShapeType="1"/>
            </p:cNvSpPr>
            <p:nvPr/>
          </p:nvSpPr>
          <p:spPr bwMode="auto">
            <a:xfrm>
              <a:off x="2424" y="2112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073" name="Line 45"/>
            <p:cNvSpPr>
              <a:spLocks noChangeShapeType="1"/>
            </p:cNvSpPr>
            <p:nvPr/>
          </p:nvSpPr>
          <p:spPr bwMode="auto">
            <a:xfrm>
              <a:off x="840" y="2448"/>
              <a:ext cx="38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74" name="Group 46"/>
            <p:cNvGrpSpPr>
              <a:grpSpLocks/>
            </p:cNvGrpSpPr>
            <p:nvPr/>
          </p:nvGrpSpPr>
          <p:grpSpPr bwMode="auto">
            <a:xfrm rot="-10757208">
              <a:off x="1224" y="2448"/>
              <a:ext cx="240" cy="240"/>
              <a:chOff x="1536" y="1824"/>
              <a:chExt cx="240" cy="240"/>
            </a:xfrm>
          </p:grpSpPr>
          <p:sp>
            <p:nvSpPr>
              <p:cNvPr id="45087" name="Line 47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88" name="Line 48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89" name="Line 49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5075" name="Line 50"/>
            <p:cNvSpPr>
              <a:spLocks noChangeShapeType="1"/>
            </p:cNvSpPr>
            <p:nvPr/>
          </p:nvSpPr>
          <p:spPr bwMode="auto">
            <a:xfrm>
              <a:off x="2424" y="2448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76" name="Group 51"/>
            <p:cNvGrpSpPr>
              <a:grpSpLocks/>
            </p:cNvGrpSpPr>
            <p:nvPr/>
          </p:nvGrpSpPr>
          <p:grpSpPr bwMode="auto">
            <a:xfrm rot="-10757208">
              <a:off x="2184" y="2448"/>
              <a:ext cx="240" cy="240"/>
              <a:chOff x="1536" y="1824"/>
              <a:chExt cx="240" cy="240"/>
            </a:xfrm>
          </p:grpSpPr>
          <p:sp>
            <p:nvSpPr>
              <p:cNvPr id="45084" name="Line 52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85" name="Line 53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86" name="Line 54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5077" name="Rectangle 55"/>
            <p:cNvSpPr>
              <a:spLocks noChangeArrowheads="1"/>
            </p:cNvSpPr>
            <p:nvPr/>
          </p:nvSpPr>
          <p:spPr bwMode="auto">
            <a:xfrm>
              <a:off x="321" y="1919"/>
              <a:ext cx="5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Q=S</a:t>
              </a:r>
              <a:endParaRPr lang="en-US" altLang="zh-CN" sz="3200" b="1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078" name="Rectangle 56"/>
            <p:cNvSpPr>
              <a:spLocks noChangeArrowheads="1"/>
            </p:cNvSpPr>
            <p:nvPr/>
          </p:nvSpPr>
          <p:spPr bwMode="auto">
            <a:xfrm>
              <a:off x="326" y="2351"/>
              <a:ext cx="5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Q=R</a:t>
              </a:r>
              <a:endParaRPr lang="en-US" altLang="zh-CN" sz="3200" b="1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079" name="Line 57"/>
            <p:cNvSpPr>
              <a:spLocks noChangeShapeType="1"/>
            </p:cNvSpPr>
            <p:nvPr/>
          </p:nvSpPr>
          <p:spPr bwMode="auto">
            <a:xfrm>
              <a:off x="432" y="2400"/>
              <a:ext cx="1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5080" name="Line 58"/>
            <p:cNvSpPr>
              <a:spLocks noChangeShapeType="1"/>
            </p:cNvSpPr>
            <p:nvPr/>
          </p:nvSpPr>
          <p:spPr bwMode="auto">
            <a:xfrm>
              <a:off x="1702" y="2448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5081" name="Group 59"/>
            <p:cNvGrpSpPr>
              <a:grpSpLocks/>
            </p:cNvGrpSpPr>
            <p:nvPr/>
          </p:nvGrpSpPr>
          <p:grpSpPr bwMode="auto">
            <a:xfrm>
              <a:off x="1702" y="2448"/>
              <a:ext cx="240" cy="240"/>
              <a:chOff x="1680" y="2448"/>
              <a:chExt cx="240" cy="240"/>
            </a:xfrm>
          </p:grpSpPr>
          <p:sp>
            <p:nvSpPr>
              <p:cNvPr id="45082" name="Line 60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5083" name="Line 61"/>
              <p:cNvSpPr>
                <a:spLocks noChangeShapeType="1"/>
              </p:cNvSpPr>
              <p:nvPr/>
            </p:nvSpPr>
            <p:spPr bwMode="auto">
              <a:xfrm>
                <a:off x="1920" y="24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61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1000" y="381000"/>
            <a:ext cx="39624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21.1.2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主从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JK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触发器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1000" y="928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1.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电路结构</a:t>
            </a:r>
          </a:p>
        </p:txBody>
      </p:sp>
      <p:sp>
        <p:nvSpPr>
          <p:cNvPr id="26628" name="Text Box 4" descr="40%"/>
          <p:cNvSpPr txBox="1">
            <a:spLocks noChangeArrowheads="1"/>
          </p:cNvSpPr>
          <p:nvPr/>
        </p:nvSpPr>
        <p:spPr bwMode="auto">
          <a:xfrm>
            <a:off x="533400" y="1780709"/>
            <a:ext cx="2308225" cy="52322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从触发器</a:t>
            </a:r>
            <a:endParaRPr lang="zh-CN" altLang="en-US" sz="2800" b="1">
              <a:latin typeface="Times New Roman"/>
              <a:cs typeface="Times New Roman"/>
            </a:endParaRPr>
          </a:p>
        </p:txBody>
      </p:sp>
      <p:sp>
        <p:nvSpPr>
          <p:cNvPr id="26629" name="Text Box 5" descr="40%"/>
          <p:cNvSpPr txBox="1">
            <a:spLocks noChangeArrowheads="1"/>
          </p:cNvSpPr>
          <p:nvPr/>
        </p:nvSpPr>
        <p:spPr bwMode="auto">
          <a:xfrm>
            <a:off x="533400" y="3898434"/>
            <a:ext cx="2308225" cy="523220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主触发器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590800" y="2514600"/>
            <a:ext cx="439738" cy="121602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rPr>
              <a:t>反馈线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33890" y="2970213"/>
            <a:ext cx="771526" cy="3278188"/>
            <a:chOff x="2793" y="1871"/>
            <a:chExt cx="486" cy="2065"/>
          </a:xfrm>
        </p:grpSpPr>
        <p:sp>
          <p:nvSpPr>
            <p:cNvPr id="46192" name="Oval 8"/>
            <p:cNvSpPr>
              <a:spLocks noChangeArrowheads="1"/>
            </p:cNvSpPr>
            <p:nvPr/>
          </p:nvSpPr>
          <p:spPr bwMode="auto">
            <a:xfrm>
              <a:off x="2928" y="1872"/>
              <a:ext cx="336" cy="3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93" name="Oval 9"/>
            <p:cNvSpPr>
              <a:spLocks noChangeArrowheads="1"/>
            </p:cNvSpPr>
            <p:nvPr/>
          </p:nvSpPr>
          <p:spPr bwMode="auto">
            <a:xfrm>
              <a:off x="2832" y="360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6194" name="Group 10"/>
            <p:cNvGrpSpPr>
              <a:grpSpLocks/>
            </p:cNvGrpSpPr>
            <p:nvPr/>
          </p:nvGrpSpPr>
          <p:grpSpPr bwMode="auto">
            <a:xfrm>
              <a:off x="2993" y="1871"/>
              <a:ext cx="286" cy="330"/>
              <a:chOff x="743" y="1823"/>
              <a:chExt cx="286" cy="330"/>
            </a:xfrm>
          </p:grpSpPr>
          <p:sp>
            <p:nvSpPr>
              <p:cNvPr id="46196" name="Rectangle 11"/>
              <p:cNvSpPr>
                <a:spLocks noChangeArrowheads="1"/>
              </p:cNvSpPr>
              <p:nvPr/>
            </p:nvSpPr>
            <p:spPr bwMode="auto">
              <a:xfrm>
                <a:off x="743" y="1823"/>
                <a:ext cx="2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C</a:t>
                </a: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 </a:t>
                </a:r>
              </a:p>
            </p:txBody>
          </p:sp>
          <p:sp>
            <p:nvSpPr>
              <p:cNvPr id="46197" name="Line 12"/>
              <p:cNvSpPr>
                <a:spLocks noChangeShapeType="1"/>
              </p:cNvSpPr>
              <p:nvPr/>
            </p:nvSpPr>
            <p:spPr bwMode="auto">
              <a:xfrm>
                <a:off x="776" y="1872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6195" name="Rectangle 13"/>
            <p:cNvSpPr>
              <a:spLocks noChangeArrowheads="1"/>
            </p:cNvSpPr>
            <p:nvPr/>
          </p:nvSpPr>
          <p:spPr bwMode="auto">
            <a:xfrm>
              <a:off x="2793" y="3599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ea typeface="楷体_GB2312" charset="0"/>
                  <a:cs typeface="Times New Roman"/>
                </a:rPr>
                <a:t>C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352800" y="2667000"/>
            <a:ext cx="3200400" cy="3113088"/>
            <a:chOff x="2112" y="1680"/>
            <a:chExt cx="2016" cy="1961"/>
          </a:xfrm>
        </p:grpSpPr>
        <p:grpSp>
          <p:nvGrpSpPr>
            <p:cNvPr id="46151" name="Group 16"/>
            <p:cNvGrpSpPr>
              <a:grpSpLocks/>
            </p:cNvGrpSpPr>
            <p:nvPr/>
          </p:nvGrpSpPr>
          <p:grpSpPr bwMode="auto">
            <a:xfrm>
              <a:off x="2112" y="1872"/>
              <a:ext cx="2016" cy="1248"/>
              <a:chOff x="2112" y="1872"/>
              <a:chExt cx="2016" cy="1248"/>
            </a:xfrm>
          </p:grpSpPr>
          <p:sp>
            <p:nvSpPr>
              <p:cNvPr id="46186" name="Line 17"/>
              <p:cNvSpPr>
                <a:spLocks noChangeShapeType="1"/>
              </p:cNvSpPr>
              <p:nvPr/>
            </p:nvSpPr>
            <p:spPr bwMode="auto">
              <a:xfrm>
                <a:off x="2112" y="187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87" name="Line 18"/>
              <p:cNvSpPr>
                <a:spLocks noChangeShapeType="1"/>
              </p:cNvSpPr>
              <p:nvPr/>
            </p:nvSpPr>
            <p:spPr bwMode="auto">
              <a:xfrm>
                <a:off x="2112" y="187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88" name="Line 19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89" name="Line 20"/>
              <p:cNvSpPr>
                <a:spLocks noChangeShapeType="1"/>
              </p:cNvSpPr>
              <p:nvPr/>
            </p:nvSpPr>
            <p:spPr bwMode="auto">
              <a:xfrm>
                <a:off x="4128" y="187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90" name="Line 21"/>
              <p:cNvSpPr>
                <a:spLocks noChangeShapeType="1"/>
              </p:cNvSpPr>
              <p:nvPr/>
            </p:nvSpPr>
            <p:spPr bwMode="auto">
              <a:xfrm>
                <a:off x="3792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91" name="Line 22"/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6152" name="Group 23"/>
            <p:cNvGrpSpPr>
              <a:grpSpLocks/>
            </p:cNvGrpSpPr>
            <p:nvPr/>
          </p:nvGrpSpPr>
          <p:grpSpPr bwMode="auto">
            <a:xfrm>
              <a:off x="2304" y="1680"/>
              <a:ext cx="1584" cy="1961"/>
              <a:chOff x="2304" y="1680"/>
              <a:chExt cx="1584" cy="1961"/>
            </a:xfrm>
          </p:grpSpPr>
          <p:sp>
            <p:nvSpPr>
              <p:cNvPr id="46153" name="Line 24"/>
              <p:cNvSpPr>
                <a:spLocks noChangeShapeType="1"/>
              </p:cNvSpPr>
              <p:nvPr/>
            </p:nvSpPr>
            <p:spPr bwMode="auto">
              <a:xfrm>
                <a:off x="3096" y="29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6154" name="Group 25"/>
              <p:cNvGrpSpPr>
                <a:grpSpLocks/>
              </p:cNvGrpSpPr>
              <p:nvPr/>
            </p:nvGrpSpPr>
            <p:grpSpPr bwMode="auto">
              <a:xfrm>
                <a:off x="2544" y="2928"/>
                <a:ext cx="288" cy="171"/>
                <a:chOff x="2352" y="2928"/>
                <a:chExt cx="288" cy="192"/>
              </a:xfrm>
            </p:grpSpPr>
            <p:sp>
              <p:nvSpPr>
                <p:cNvPr id="46183" name="Line 26"/>
                <p:cNvSpPr>
                  <a:spLocks noChangeShapeType="1"/>
                </p:cNvSpPr>
                <p:nvPr/>
              </p:nvSpPr>
              <p:spPr bwMode="auto">
                <a:xfrm>
                  <a:off x="2352" y="292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84" name="Line 27"/>
                <p:cNvSpPr>
                  <a:spLocks noChangeShapeType="1"/>
                </p:cNvSpPr>
                <p:nvPr/>
              </p:nvSpPr>
              <p:spPr bwMode="auto">
                <a:xfrm>
                  <a:off x="2352" y="31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8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640" y="292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6155" name="Line 29"/>
              <p:cNvSpPr>
                <a:spLocks noChangeShapeType="1"/>
              </p:cNvSpPr>
              <p:nvPr/>
            </p:nvSpPr>
            <p:spPr bwMode="auto">
              <a:xfrm>
                <a:off x="2784" y="3097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56" name="Line 30"/>
              <p:cNvSpPr>
                <a:spLocks noChangeShapeType="1"/>
              </p:cNvSpPr>
              <p:nvPr/>
            </p:nvSpPr>
            <p:spPr bwMode="auto">
              <a:xfrm>
                <a:off x="3408" y="3097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aphicFrame>
            <p:nvGraphicFramePr>
              <p:cNvPr id="46157" name="Object 31"/>
              <p:cNvGraphicFramePr>
                <a:graphicFrameLocks noChangeAspect="1"/>
              </p:cNvGraphicFramePr>
              <p:nvPr/>
            </p:nvGraphicFramePr>
            <p:xfrm>
              <a:off x="3456" y="2688"/>
              <a:ext cx="39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90335" imgH="164957" progId="Equation.3">
                      <p:embed/>
                    </p:oleObj>
                  </mc:Choice>
                  <mc:Fallback>
                    <p:oleObj name="公式" r:id="rId2" imgW="190335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688"/>
                            <a:ext cx="397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58" name="Line 32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59" name="Text Box 33"/>
              <p:cNvSpPr txBox="1">
                <a:spLocks noChangeArrowheads="1"/>
              </p:cNvSpPr>
              <p:nvPr/>
            </p:nvSpPr>
            <p:spPr bwMode="auto">
              <a:xfrm>
                <a:off x="2880" y="2592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  </a:t>
                </a: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C</a:t>
                </a:r>
                <a:endParaRPr lang="en-US" altLang="zh-CN" sz="28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6160" name="Text Box 34"/>
              <p:cNvSpPr txBox="1">
                <a:spLocks noChangeArrowheads="1"/>
              </p:cNvSpPr>
              <p:nvPr/>
            </p:nvSpPr>
            <p:spPr bwMode="auto">
              <a:xfrm>
                <a:off x="2928" y="2352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F</a:t>
                </a:r>
                <a:r>
                  <a:rPr lang="zh-CN" altLang="en-US" sz="2800" b="1" baseline="-25000">
                    <a:latin typeface="Times New Roman"/>
                    <a:cs typeface="Times New Roman"/>
                  </a:rPr>
                  <a:t>主</a:t>
                </a:r>
                <a:endParaRPr lang="zh-CN" altLang="en-US" sz="28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grpSp>
            <p:nvGrpSpPr>
              <p:cNvPr id="46161" name="Group 35"/>
              <p:cNvGrpSpPr>
                <a:grpSpLocks/>
              </p:cNvGrpSpPr>
              <p:nvPr/>
            </p:nvGrpSpPr>
            <p:grpSpPr bwMode="auto">
              <a:xfrm>
                <a:off x="3456" y="1824"/>
                <a:ext cx="96" cy="384"/>
                <a:chOff x="4320" y="2640"/>
                <a:chExt cx="96" cy="432"/>
              </a:xfrm>
            </p:grpSpPr>
            <p:sp>
              <p:nvSpPr>
                <p:cNvPr id="46181" name="Line 36"/>
                <p:cNvSpPr>
                  <a:spLocks noChangeShapeType="1"/>
                </p:cNvSpPr>
                <p:nvPr/>
              </p:nvSpPr>
              <p:spPr bwMode="auto">
                <a:xfrm>
                  <a:off x="4368" y="2640"/>
                  <a:ext cx="0" cy="3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82" name="Oval 37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6162" name="Group 38"/>
              <p:cNvGrpSpPr>
                <a:grpSpLocks/>
              </p:cNvGrpSpPr>
              <p:nvPr/>
            </p:nvGrpSpPr>
            <p:grpSpPr bwMode="auto">
              <a:xfrm>
                <a:off x="3024" y="2891"/>
                <a:ext cx="144" cy="43"/>
                <a:chOff x="864" y="3216"/>
                <a:chExt cx="432" cy="192"/>
              </a:xfrm>
            </p:grpSpPr>
            <p:sp>
              <p:nvSpPr>
                <p:cNvPr id="4617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864" y="3216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80" name="Line 40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6163" name="Rectangle 41"/>
              <p:cNvSpPr>
                <a:spLocks noChangeArrowheads="1"/>
              </p:cNvSpPr>
              <p:nvPr/>
            </p:nvSpPr>
            <p:spPr bwMode="auto">
              <a:xfrm>
                <a:off x="2304" y="2208"/>
                <a:ext cx="1584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6164" name="Group 42"/>
              <p:cNvGrpSpPr>
                <a:grpSpLocks/>
              </p:cNvGrpSpPr>
              <p:nvPr/>
            </p:nvGrpSpPr>
            <p:grpSpPr bwMode="auto">
              <a:xfrm>
                <a:off x="3360" y="2256"/>
                <a:ext cx="312" cy="292"/>
                <a:chOff x="3408" y="2352"/>
                <a:chExt cx="312" cy="292"/>
              </a:xfrm>
            </p:grpSpPr>
            <p:sp>
              <p:nvSpPr>
                <p:cNvPr id="46177" name="Line 43"/>
                <p:cNvSpPr>
                  <a:spLocks noChangeShapeType="1"/>
                </p:cNvSpPr>
                <p:nvPr/>
              </p:nvSpPr>
              <p:spPr bwMode="auto">
                <a:xfrm>
                  <a:off x="3408" y="235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6178" name="Object 44"/>
                <p:cNvGraphicFramePr>
                  <a:graphicFrameLocks noChangeAspect="1"/>
                </p:cNvGraphicFramePr>
                <p:nvPr/>
              </p:nvGraphicFramePr>
              <p:xfrm>
                <a:off x="3408" y="2352"/>
                <a:ext cx="312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190417" imgH="203112" progId="Equation.3">
                        <p:embed/>
                      </p:oleObj>
                    </mc:Choice>
                    <mc:Fallback>
                      <p:oleObj name="公式" r:id="rId4" imgW="190417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2352"/>
                              <a:ext cx="312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6165" name="Rectangle 45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800" b="1" i="1">
                    <a:latin typeface="Times New Roman"/>
                    <a:cs typeface="Times New Roman"/>
                  </a:rPr>
                  <a:t>J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46166" name="Rectangle 46"/>
              <p:cNvSpPr>
                <a:spLocks noChangeArrowheads="1"/>
              </p:cNvSpPr>
              <p:nvPr/>
            </p:nvSpPr>
            <p:spPr bwMode="auto">
              <a:xfrm>
                <a:off x="3245" y="3311"/>
                <a:ext cx="30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latin typeface="Times New Roman"/>
                    <a:cs typeface="Times New Roman"/>
                  </a:rPr>
                  <a:t>K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aphicFrame>
            <p:nvGraphicFramePr>
              <p:cNvPr id="46167" name="Object 47"/>
              <p:cNvGraphicFramePr>
                <a:graphicFrameLocks noChangeAspect="1"/>
              </p:cNvGraphicFramePr>
              <p:nvPr/>
            </p:nvGraphicFramePr>
            <p:xfrm>
              <a:off x="2544" y="2208"/>
              <a:ext cx="312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90417" imgH="203112" progId="Equation.3">
                      <p:embed/>
                    </p:oleObj>
                  </mc:Choice>
                  <mc:Fallback>
                    <p:oleObj name="公式" r:id="rId6" imgW="190417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2208"/>
                            <a:ext cx="312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68" name="Object 48"/>
              <p:cNvGraphicFramePr>
                <a:graphicFrameLocks noChangeAspect="1"/>
              </p:cNvGraphicFramePr>
              <p:nvPr/>
            </p:nvGraphicFramePr>
            <p:xfrm>
              <a:off x="2400" y="2688"/>
              <a:ext cx="312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190335" imgH="177646" progId="Equation.3">
                      <p:embed/>
                    </p:oleObj>
                  </mc:Choice>
                  <mc:Fallback>
                    <p:oleObj name="公式" r:id="rId7" imgW="190335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2688"/>
                            <a:ext cx="312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6169" name="Group 49"/>
              <p:cNvGrpSpPr>
                <a:grpSpLocks/>
              </p:cNvGrpSpPr>
              <p:nvPr/>
            </p:nvGrpSpPr>
            <p:grpSpPr bwMode="auto">
              <a:xfrm>
                <a:off x="3360" y="2928"/>
                <a:ext cx="288" cy="171"/>
                <a:chOff x="2352" y="2928"/>
                <a:chExt cx="288" cy="192"/>
              </a:xfrm>
            </p:grpSpPr>
            <p:sp>
              <p:nvSpPr>
                <p:cNvPr id="46174" name="Line 50"/>
                <p:cNvSpPr>
                  <a:spLocks noChangeShapeType="1"/>
                </p:cNvSpPr>
                <p:nvPr/>
              </p:nvSpPr>
              <p:spPr bwMode="auto">
                <a:xfrm>
                  <a:off x="2352" y="292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75" name="Line 51"/>
                <p:cNvSpPr>
                  <a:spLocks noChangeShapeType="1"/>
                </p:cNvSpPr>
                <p:nvPr/>
              </p:nvSpPr>
              <p:spPr bwMode="auto">
                <a:xfrm>
                  <a:off x="2352" y="31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617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640" y="292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6170" name="Oval 53"/>
              <p:cNvSpPr>
                <a:spLocks noChangeArrowheads="1"/>
              </p:cNvSpPr>
              <p:nvPr/>
            </p:nvSpPr>
            <p:spPr bwMode="auto">
              <a:xfrm>
                <a:off x="2352" y="293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71" name="Oval 54"/>
              <p:cNvSpPr>
                <a:spLocks noChangeArrowheads="1"/>
              </p:cNvSpPr>
              <p:nvPr/>
            </p:nvSpPr>
            <p:spPr bwMode="auto">
              <a:xfrm>
                <a:off x="3744" y="293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72" name="Line 55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73" name="Line 56"/>
              <p:cNvSpPr>
                <a:spLocks noChangeShapeType="1"/>
              </p:cNvSpPr>
              <p:nvPr/>
            </p:nvSpPr>
            <p:spPr bwMode="auto">
              <a:xfrm>
                <a:off x="3792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3352800" y="180975"/>
            <a:ext cx="3429000" cy="3248024"/>
            <a:chOff x="2112" y="114"/>
            <a:chExt cx="2160" cy="2046"/>
          </a:xfrm>
        </p:grpSpPr>
        <p:sp>
          <p:nvSpPr>
            <p:cNvPr id="46116" name="Line 58"/>
            <p:cNvSpPr>
              <a:spLocks noChangeShapeType="1"/>
            </p:cNvSpPr>
            <p:nvPr/>
          </p:nvSpPr>
          <p:spPr bwMode="auto">
            <a:xfrm>
              <a:off x="3096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7" name="Rectangle 59"/>
            <p:cNvSpPr>
              <a:spLocks noChangeArrowheads="1"/>
            </p:cNvSpPr>
            <p:nvPr/>
          </p:nvSpPr>
          <p:spPr bwMode="auto">
            <a:xfrm>
              <a:off x="2304" y="864"/>
              <a:ext cx="1584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8" name="Text Box 60"/>
            <p:cNvSpPr txBox="1">
              <a:spLocks noChangeArrowheads="1"/>
            </p:cNvSpPr>
            <p:nvPr/>
          </p:nvSpPr>
          <p:spPr bwMode="auto">
            <a:xfrm>
              <a:off x="3408" y="1392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ea typeface="楷体_GB2312" charset="0"/>
                  <a:cs typeface="Times New Roman"/>
                </a:rPr>
                <a:t>R</a:t>
              </a:r>
              <a:endParaRPr lang="en-US" altLang="zh-CN" sz="3200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46119" name="Text Box 61"/>
            <p:cNvSpPr txBox="1">
              <a:spLocks noChangeArrowheads="1"/>
            </p:cNvSpPr>
            <p:nvPr/>
          </p:nvSpPr>
          <p:spPr bwMode="auto">
            <a:xfrm>
              <a:off x="2592" y="1392"/>
              <a:ext cx="2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ea typeface="楷体_GB2312" charset="0"/>
                  <a:cs typeface="Times New Roman"/>
                </a:rPr>
                <a:t>S</a:t>
              </a:r>
              <a:endParaRPr lang="en-US" altLang="zh-CN" sz="3200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46120" name="Line 62"/>
            <p:cNvSpPr>
              <a:spLocks noChangeShapeType="1"/>
            </p:cNvSpPr>
            <p:nvPr/>
          </p:nvSpPr>
          <p:spPr bwMode="auto">
            <a:xfrm>
              <a:off x="2640" y="432"/>
              <a:ext cx="0" cy="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21" name="Text Box 63"/>
            <p:cNvSpPr txBox="1">
              <a:spLocks noChangeArrowheads="1"/>
            </p:cNvSpPr>
            <p:nvPr/>
          </p:nvSpPr>
          <p:spPr bwMode="auto">
            <a:xfrm>
              <a:off x="2880" y="13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ea typeface="楷体_GB2312" charset="0"/>
                  <a:cs typeface="Times New Roman"/>
                </a:rPr>
                <a:t>  </a:t>
              </a:r>
              <a:r>
                <a:rPr lang="en-US" altLang="zh-CN" sz="2800" b="1" i="1">
                  <a:latin typeface="Times New Roman"/>
                  <a:ea typeface="楷体_GB2312" charset="0"/>
                  <a:cs typeface="Times New Roman"/>
                </a:rPr>
                <a:t>C</a:t>
              </a:r>
              <a:endParaRPr lang="en-US" altLang="zh-CN" sz="2800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46122" name="Text Box 64"/>
            <p:cNvSpPr txBox="1">
              <a:spLocks noChangeArrowheads="1"/>
            </p:cNvSpPr>
            <p:nvPr/>
          </p:nvSpPr>
          <p:spPr bwMode="auto">
            <a:xfrm>
              <a:off x="2880" y="1056"/>
              <a:ext cx="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ea typeface="楷体_GB2312" charset="0"/>
                  <a:cs typeface="Times New Roman"/>
                </a:rPr>
                <a:t>F</a:t>
              </a:r>
              <a:r>
                <a:rPr lang="zh-CN" altLang="en-US" sz="3200" b="1" baseline="-25000">
                  <a:latin typeface="Times New Roman"/>
                  <a:cs typeface="Times New Roman"/>
                </a:rPr>
                <a:t>从</a:t>
              </a:r>
              <a:endParaRPr lang="zh-CN" altLang="en-US" sz="3200" b="1">
                <a:latin typeface="Times New Roman"/>
                <a:ea typeface="楷体_GB2312" charset="0"/>
                <a:cs typeface="Times New Roman"/>
              </a:endParaRPr>
            </a:p>
          </p:txBody>
        </p:sp>
        <p:graphicFrame>
          <p:nvGraphicFramePr>
            <p:cNvPr id="46123" name="Object 65"/>
            <p:cNvGraphicFramePr>
              <a:graphicFrameLocks noChangeAspect="1"/>
            </p:cNvGraphicFramePr>
            <p:nvPr/>
          </p:nvGraphicFramePr>
          <p:xfrm>
            <a:off x="2544" y="904"/>
            <a:ext cx="24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4957" imgH="203024" progId="Equation.3">
                    <p:embed/>
                  </p:oleObj>
                </mc:Choice>
                <mc:Fallback>
                  <p:oleObj name="公式" r:id="rId9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904"/>
                          <a:ext cx="24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124" name="Group 66"/>
            <p:cNvGrpSpPr>
              <a:grpSpLocks/>
            </p:cNvGrpSpPr>
            <p:nvPr/>
          </p:nvGrpSpPr>
          <p:grpSpPr bwMode="auto">
            <a:xfrm>
              <a:off x="3024" y="1632"/>
              <a:ext cx="144" cy="48"/>
              <a:chOff x="864" y="3216"/>
              <a:chExt cx="432" cy="192"/>
            </a:xfrm>
          </p:grpSpPr>
          <p:sp>
            <p:nvSpPr>
              <p:cNvPr id="46149" name="Line 67"/>
              <p:cNvSpPr>
                <a:spLocks noChangeShapeType="1"/>
              </p:cNvSpPr>
              <p:nvPr/>
            </p:nvSpPr>
            <p:spPr bwMode="auto">
              <a:xfrm flipH="1">
                <a:off x="864" y="3216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50" name="Line 68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6125" name="Group 69"/>
            <p:cNvGrpSpPr>
              <a:grpSpLocks/>
            </p:cNvGrpSpPr>
            <p:nvPr/>
          </p:nvGrpSpPr>
          <p:grpSpPr bwMode="auto">
            <a:xfrm>
              <a:off x="3405" y="911"/>
              <a:ext cx="296" cy="330"/>
              <a:chOff x="717" y="3028"/>
              <a:chExt cx="296" cy="330"/>
            </a:xfrm>
          </p:grpSpPr>
          <p:sp>
            <p:nvSpPr>
              <p:cNvPr id="46147" name="Text Box 70"/>
              <p:cNvSpPr txBox="1">
                <a:spLocks noChangeArrowheads="1"/>
              </p:cNvSpPr>
              <p:nvPr/>
            </p:nvSpPr>
            <p:spPr bwMode="auto">
              <a:xfrm>
                <a:off x="717" y="3028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endParaRPr lang="en-US" altLang="zh-CN">
                  <a:latin typeface="Times New Roman"/>
                  <a:cs typeface="Times New Roman"/>
                </a:endParaRPr>
              </a:p>
            </p:txBody>
          </p:sp>
          <p:sp>
            <p:nvSpPr>
              <p:cNvPr id="46148" name="Line 71"/>
              <p:cNvSpPr>
                <a:spLocks noChangeShapeType="1"/>
              </p:cNvSpPr>
              <p:nvPr/>
            </p:nvSpPr>
            <p:spPr bwMode="auto">
              <a:xfrm>
                <a:off x="768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6126" name="Group 72"/>
            <p:cNvGrpSpPr>
              <a:grpSpLocks/>
            </p:cNvGrpSpPr>
            <p:nvPr/>
          </p:nvGrpSpPr>
          <p:grpSpPr bwMode="auto">
            <a:xfrm>
              <a:off x="3504" y="432"/>
              <a:ext cx="96" cy="432"/>
              <a:chOff x="4320" y="2640"/>
              <a:chExt cx="96" cy="432"/>
            </a:xfrm>
          </p:grpSpPr>
          <p:sp>
            <p:nvSpPr>
              <p:cNvPr id="46145" name="Line 73"/>
              <p:cNvSpPr>
                <a:spLocks noChangeShapeType="1"/>
              </p:cNvSpPr>
              <p:nvPr/>
            </p:nvSpPr>
            <p:spPr bwMode="auto">
              <a:xfrm>
                <a:off x="4368" y="2640"/>
                <a:ext cx="0" cy="3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6146" name="Oval 74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6127" name="Text Box 75"/>
            <p:cNvSpPr txBox="1">
              <a:spLocks noChangeArrowheads="1"/>
            </p:cNvSpPr>
            <p:nvPr/>
          </p:nvSpPr>
          <p:spPr bwMode="auto">
            <a:xfrm>
              <a:off x="2457" y="114"/>
              <a:ext cx="2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grpSp>
          <p:nvGrpSpPr>
            <p:cNvPr id="46128" name="Group 76"/>
            <p:cNvGrpSpPr>
              <a:grpSpLocks/>
            </p:cNvGrpSpPr>
            <p:nvPr/>
          </p:nvGrpSpPr>
          <p:grpSpPr bwMode="auto">
            <a:xfrm>
              <a:off x="3387" y="114"/>
              <a:ext cx="355" cy="330"/>
              <a:chOff x="1179" y="2850"/>
              <a:chExt cx="355" cy="330"/>
            </a:xfrm>
          </p:grpSpPr>
          <p:sp>
            <p:nvSpPr>
              <p:cNvPr id="46143" name="Rectangle 77"/>
              <p:cNvSpPr>
                <a:spLocks noChangeArrowheads="1"/>
              </p:cNvSpPr>
              <p:nvPr/>
            </p:nvSpPr>
            <p:spPr bwMode="auto">
              <a:xfrm>
                <a:off x="1179" y="2850"/>
                <a:ext cx="35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</a:p>
            </p:txBody>
          </p:sp>
          <p:sp>
            <p:nvSpPr>
              <p:cNvPr id="46144" name="Line 78"/>
              <p:cNvSpPr>
                <a:spLocks noChangeShapeType="1"/>
              </p:cNvSpPr>
              <p:nvPr/>
            </p:nvSpPr>
            <p:spPr bwMode="auto">
              <a:xfrm flipV="1">
                <a:off x="1248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6129" name="Line 79"/>
            <p:cNvSpPr>
              <a:spLocks noChangeShapeType="1"/>
            </p:cNvSpPr>
            <p:nvPr/>
          </p:nvSpPr>
          <p:spPr bwMode="auto">
            <a:xfrm>
              <a:off x="3504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0" name="Line 80"/>
            <p:cNvSpPr>
              <a:spLocks noChangeShapeType="1"/>
            </p:cNvSpPr>
            <p:nvPr/>
          </p:nvSpPr>
          <p:spPr bwMode="auto">
            <a:xfrm>
              <a:off x="2688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1" name="Oval 81"/>
            <p:cNvSpPr>
              <a:spLocks noChangeArrowheads="1"/>
            </p:cNvSpPr>
            <p:nvPr/>
          </p:nvSpPr>
          <p:spPr bwMode="auto">
            <a:xfrm>
              <a:off x="2352" y="1680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2" name="Oval 82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3" name="Line 83"/>
            <p:cNvSpPr>
              <a:spLocks noChangeShapeType="1"/>
            </p:cNvSpPr>
            <p:nvPr/>
          </p:nvSpPr>
          <p:spPr bwMode="auto">
            <a:xfrm>
              <a:off x="2400" y="17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4" name="Oval 84"/>
            <p:cNvSpPr>
              <a:spLocks noChangeArrowheads="1"/>
            </p:cNvSpPr>
            <p:nvPr/>
          </p:nvSpPr>
          <p:spPr bwMode="auto">
            <a:xfrm>
              <a:off x="2378" y="1942"/>
              <a:ext cx="59" cy="5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6135" name="Group 85"/>
            <p:cNvGrpSpPr>
              <a:grpSpLocks/>
            </p:cNvGrpSpPr>
            <p:nvPr/>
          </p:nvGrpSpPr>
          <p:grpSpPr bwMode="auto">
            <a:xfrm>
              <a:off x="2112" y="1872"/>
              <a:ext cx="432" cy="288"/>
              <a:chOff x="2016" y="1584"/>
              <a:chExt cx="432" cy="288"/>
            </a:xfrm>
          </p:grpSpPr>
          <p:sp>
            <p:nvSpPr>
              <p:cNvPr id="46141" name="Text Box 86"/>
              <p:cNvSpPr txBox="1">
                <a:spLocks noChangeArrowheads="1"/>
              </p:cNvSpPr>
              <p:nvPr/>
            </p:nvSpPr>
            <p:spPr bwMode="auto">
              <a:xfrm>
                <a:off x="2016" y="158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ea typeface="楷体_GB2312" charset="0"/>
                    <a:cs typeface="Times New Roman"/>
                  </a:rPr>
                  <a:t>S</a:t>
                </a:r>
                <a:r>
                  <a:rPr lang="en-US" altLang="zh-CN" b="1" i="1" baseline="-25000">
                    <a:latin typeface="Times New Roman"/>
                    <a:cs typeface="Times New Roman"/>
                  </a:rPr>
                  <a:t>D</a:t>
                </a:r>
                <a:endParaRPr lang="en-US" altLang="zh-CN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6142" name="Line 87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6136" name="Line 88"/>
            <p:cNvSpPr>
              <a:spLocks noChangeShapeType="1"/>
            </p:cNvSpPr>
            <p:nvPr/>
          </p:nvSpPr>
          <p:spPr bwMode="auto">
            <a:xfrm>
              <a:off x="3792" y="17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37" name="Oval 89"/>
            <p:cNvSpPr>
              <a:spLocks noChangeArrowheads="1"/>
            </p:cNvSpPr>
            <p:nvPr/>
          </p:nvSpPr>
          <p:spPr bwMode="auto">
            <a:xfrm>
              <a:off x="3767" y="1968"/>
              <a:ext cx="59" cy="5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6138" name="Group 90"/>
            <p:cNvGrpSpPr>
              <a:grpSpLocks/>
            </p:cNvGrpSpPr>
            <p:nvPr/>
          </p:nvGrpSpPr>
          <p:grpSpPr bwMode="auto">
            <a:xfrm>
              <a:off x="3840" y="1872"/>
              <a:ext cx="432" cy="288"/>
              <a:chOff x="2016" y="1584"/>
              <a:chExt cx="432" cy="288"/>
            </a:xfrm>
          </p:grpSpPr>
          <p:sp>
            <p:nvSpPr>
              <p:cNvPr id="46139" name="Text Box 91"/>
              <p:cNvSpPr txBox="1">
                <a:spLocks noChangeArrowheads="1"/>
              </p:cNvSpPr>
              <p:nvPr/>
            </p:nvSpPr>
            <p:spPr bwMode="auto">
              <a:xfrm>
                <a:off x="2016" y="158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ea typeface="楷体_GB2312" charset="0"/>
                    <a:cs typeface="Times New Roman"/>
                  </a:rPr>
                  <a:t>R</a:t>
                </a:r>
                <a:r>
                  <a:rPr lang="en-US" altLang="zh-CN" b="1" i="1" baseline="-25000">
                    <a:latin typeface="Times New Roman"/>
                    <a:cs typeface="Times New Roman"/>
                  </a:rPr>
                  <a:t>D</a:t>
                </a:r>
                <a:endParaRPr lang="en-US" altLang="zh-CN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6140" name="Line 92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4911725" y="2971800"/>
            <a:ext cx="2708275" cy="2971800"/>
            <a:chOff x="3094" y="1872"/>
            <a:chExt cx="1706" cy="1872"/>
          </a:xfrm>
        </p:grpSpPr>
        <p:sp>
          <p:nvSpPr>
            <p:cNvPr id="46108" name="Line 94"/>
            <p:cNvSpPr>
              <a:spLocks noChangeShapeType="1"/>
            </p:cNvSpPr>
            <p:nvPr/>
          </p:nvSpPr>
          <p:spPr bwMode="auto">
            <a:xfrm>
              <a:off x="3094" y="1872"/>
              <a:ext cx="151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9" name="Line 95"/>
            <p:cNvSpPr>
              <a:spLocks noChangeShapeType="1"/>
            </p:cNvSpPr>
            <p:nvPr/>
          </p:nvSpPr>
          <p:spPr bwMode="auto">
            <a:xfrm>
              <a:off x="4608" y="1872"/>
              <a:ext cx="0" cy="48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0" name="Oval 96"/>
            <p:cNvSpPr>
              <a:spLocks noChangeArrowheads="1"/>
            </p:cNvSpPr>
            <p:nvPr/>
          </p:nvSpPr>
          <p:spPr bwMode="auto">
            <a:xfrm>
              <a:off x="4560" y="2352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1" name="Rectangle 97"/>
            <p:cNvSpPr>
              <a:spLocks noChangeArrowheads="1"/>
            </p:cNvSpPr>
            <p:nvPr/>
          </p:nvSpPr>
          <p:spPr bwMode="auto">
            <a:xfrm>
              <a:off x="4416" y="2448"/>
              <a:ext cx="384" cy="3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2" name="Line 98"/>
            <p:cNvSpPr>
              <a:spLocks noChangeShapeType="1"/>
            </p:cNvSpPr>
            <p:nvPr/>
          </p:nvSpPr>
          <p:spPr bwMode="auto">
            <a:xfrm>
              <a:off x="3094" y="3648"/>
              <a:ext cx="151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3" name="Line 99"/>
            <p:cNvSpPr>
              <a:spLocks noChangeShapeType="1"/>
            </p:cNvSpPr>
            <p:nvPr/>
          </p:nvSpPr>
          <p:spPr bwMode="auto">
            <a:xfrm flipV="1">
              <a:off x="4608" y="2832"/>
              <a:ext cx="0" cy="81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14" name="Text Box 100"/>
            <p:cNvSpPr txBox="1">
              <a:spLocks noChangeArrowheads="1"/>
            </p:cNvSpPr>
            <p:nvPr/>
          </p:nvSpPr>
          <p:spPr bwMode="auto">
            <a:xfrm>
              <a:off x="4506" y="24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6115" name="Line 101"/>
            <p:cNvSpPr>
              <a:spLocks noChangeShapeType="1"/>
            </p:cNvSpPr>
            <p:nvPr/>
          </p:nvSpPr>
          <p:spPr bwMode="auto">
            <a:xfrm>
              <a:off x="3094" y="3168"/>
              <a:ext cx="0" cy="57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102"/>
          <p:cNvGrpSpPr>
            <a:grpSpLocks/>
          </p:cNvGrpSpPr>
          <p:nvPr/>
        </p:nvGrpSpPr>
        <p:grpSpPr bwMode="auto">
          <a:xfrm>
            <a:off x="4724400" y="762000"/>
            <a:ext cx="4102100" cy="4953000"/>
            <a:chOff x="2976" y="480"/>
            <a:chExt cx="2584" cy="3120"/>
          </a:xfrm>
        </p:grpSpPr>
        <p:sp>
          <p:nvSpPr>
            <p:cNvPr id="46105" name="Text Box 103"/>
            <p:cNvSpPr txBox="1">
              <a:spLocks noChangeArrowheads="1"/>
            </p:cNvSpPr>
            <p:nvPr/>
          </p:nvSpPr>
          <p:spPr bwMode="auto">
            <a:xfrm>
              <a:off x="4704" y="480"/>
              <a:ext cx="856" cy="169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CCFF"/>
                </a:gs>
              </a:gsLst>
              <a:lin ang="5400000" scaled="1"/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互补时钟控制主、从触发器不能同时翻转</a:t>
              </a:r>
            </a:p>
          </p:txBody>
        </p:sp>
        <p:sp>
          <p:nvSpPr>
            <p:cNvPr id="46106" name="Line 104"/>
            <p:cNvSpPr>
              <a:spLocks noChangeShapeType="1"/>
            </p:cNvSpPr>
            <p:nvPr/>
          </p:nvSpPr>
          <p:spPr bwMode="auto">
            <a:xfrm flipV="1">
              <a:off x="2976" y="1632"/>
              <a:ext cx="1728" cy="196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7" name="Line 105"/>
            <p:cNvSpPr>
              <a:spLocks noChangeShapeType="1"/>
            </p:cNvSpPr>
            <p:nvPr/>
          </p:nvSpPr>
          <p:spPr bwMode="auto">
            <a:xfrm flipV="1">
              <a:off x="3264" y="1344"/>
              <a:ext cx="1440" cy="67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1" name="Group 106"/>
          <p:cNvGrpSpPr>
            <a:grpSpLocks/>
          </p:cNvGrpSpPr>
          <p:nvPr/>
        </p:nvGrpSpPr>
        <p:grpSpPr bwMode="auto">
          <a:xfrm>
            <a:off x="3124200" y="795338"/>
            <a:ext cx="3657600" cy="4462462"/>
            <a:chOff x="1968" y="501"/>
            <a:chExt cx="2304" cy="2811"/>
          </a:xfrm>
        </p:grpSpPr>
        <p:sp>
          <p:nvSpPr>
            <p:cNvPr id="46095" name="Line 107"/>
            <p:cNvSpPr>
              <a:spLocks noChangeShapeType="1"/>
            </p:cNvSpPr>
            <p:nvPr/>
          </p:nvSpPr>
          <p:spPr bwMode="auto">
            <a:xfrm flipV="1">
              <a:off x="1968" y="624"/>
              <a:ext cx="158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096" name="Line 108"/>
            <p:cNvSpPr>
              <a:spLocks noChangeShapeType="1"/>
            </p:cNvSpPr>
            <p:nvPr/>
          </p:nvSpPr>
          <p:spPr bwMode="auto">
            <a:xfrm>
              <a:off x="1968" y="624"/>
              <a:ext cx="0" cy="2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097" name="Line 109"/>
            <p:cNvSpPr>
              <a:spLocks noChangeShapeType="1"/>
            </p:cNvSpPr>
            <p:nvPr/>
          </p:nvSpPr>
          <p:spPr bwMode="auto">
            <a:xfrm flipV="1">
              <a:off x="1968" y="3312"/>
              <a:ext cx="62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098" name="Line 110"/>
            <p:cNvSpPr>
              <a:spLocks noChangeShapeType="1"/>
            </p:cNvSpPr>
            <p:nvPr/>
          </p:nvSpPr>
          <p:spPr bwMode="auto">
            <a:xfrm flipV="1">
              <a:off x="2592" y="3095"/>
              <a:ext cx="0" cy="21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099" name="Line 111"/>
            <p:cNvSpPr>
              <a:spLocks noChangeShapeType="1"/>
            </p:cNvSpPr>
            <p:nvPr/>
          </p:nvSpPr>
          <p:spPr bwMode="auto">
            <a:xfrm>
              <a:off x="2640" y="528"/>
              <a:ext cx="16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0" name="Line 112"/>
            <p:cNvSpPr>
              <a:spLocks noChangeShapeType="1"/>
            </p:cNvSpPr>
            <p:nvPr/>
          </p:nvSpPr>
          <p:spPr bwMode="auto">
            <a:xfrm>
              <a:off x="4272" y="528"/>
              <a:ext cx="0" cy="278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1" name="Line 113"/>
            <p:cNvSpPr>
              <a:spLocks noChangeShapeType="1"/>
            </p:cNvSpPr>
            <p:nvPr/>
          </p:nvSpPr>
          <p:spPr bwMode="auto">
            <a:xfrm flipV="1">
              <a:off x="3600" y="3312"/>
              <a:ext cx="67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2" name="Line 114"/>
            <p:cNvSpPr>
              <a:spLocks noChangeShapeType="1"/>
            </p:cNvSpPr>
            <p:nvPr/>
          </p:nvSpPr>
          <p:spPr bwMode="auto">
            <a:xfrm flipV="1">
              <a:off x="3600" y="3095"/>
              <a:ext cx="0" cy="21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3" name="Oval 115"/>
            <p:cNvSpPr>
              <a:spLocks noChangeArrowheads="1"/>
            </p:cNvSpPr>
            <p:nvPr/>
          </p:nvSpPr>
          <p:spPr bwMode="auto">
            <a:xfrm>
              <a:off x="2613" y="501"/>
              <a:ext cx="48" cy="4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6104" name="Oval 116"/>
            <p:cNvSpPr>
              <a:spLocks noChangeArrowheads="1"/>
            </p:cNvSpPr>
            <p:nvPr/>
          </p:nvSpPr>
          <p:spPr bwMode="auto">
            <a:xfrm>
              <a:off x="3527" y="598"/>
              <a:ext cx="48" cy="4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4609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480433"/>
              </p:ext>
            </p:extLst>
          </p:nvPr>
        </p:nvGraphicFramePr>
        <p:xfrm>
          <a:off x="625475" y="4716463"/>
          <a:ext cx="14097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96900" imgH="266700" progId="Equation.3">
                  <p:embed/>
                </p:oleObj>
              </mc:Choice>
              <mc:Fallback>
                <p:oleObj name="公式" r:id="rId11" imgW="5969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4716463"/>
                        <a:ext cx="14097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936010"/>
              </p:ext>
            </p:extLst>
          </p:nvPr>
        </p:nvGraphicFramePr>
        <p:xfrm>
          <a:off x="539750" y="5402263"/>
          <a:ext cx="14716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622030" imgH="228501" progId="Equation.3">
                  <p:embed/>
                </p:oleObj>
              </mc:Choice>
              <mc:Fallback>
                <p:oleObj name="公式" r:id="rId13" imgW="62203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02263"/>
                        <a:ext cx="14716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13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8" grpId="0" animBg="1" autoUpdateAnimBg="0"/>
      <p:bldP spid="26629" grpId="0" animBg="1" autoUpdateAnimBg="0"/>
      <p:bldP spid="2663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03835" y="393234"/>
            <a:ext cx="198002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工作原理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10200" y="3200400"/>
            <a:ext cx="2724150" cy="1966913"/>
            <a:chOff x="3408" y="2016"/>
            <a:chExt cx="1716" cy="1239"/>
          </a:xfrm>
        </p:grpSpPr>
        <p:sp>
          <p:nvSpPr>
            <p:cNvPr id="47232" name="Rectangle 4"/>
            <p:cNvSpPr>
              <a:spLocks noChangeArrowheads="1"/>
            </p:cNvSpPr>
            <p:nvPr/>
          </p:nvSpPr>
          <p:spPr bwMode="auto">
            <a:xfrm>
              <a:off x="4896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233" name="Rectangle 5"/>
            <p:cNvSpPr>
              <a:spLocks noChangeArrowheads="1"/>
            </p:cNvSpPr>
            <p:nvPr/>
          </p:nvSpPr>
          <p:spPr bwMode="auto">
            <a:xfrm>
              <a:off x="3408" y="29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7654" name="Text Box 6" descr="40%"/>
          <p:cNvSpPr txBox="1">
            <a:spLocks noChangeArrowheads="1"/>
          </p:cNvSpPr>
          <p:nvPr/>
        </p:nvSpPr>
        <p:spPr bwMode="auto">
          <a:xfrm>
            <a:off x="1295400" y="3669834"/>
            <a:ext cx="1885950" cy="523220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主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打开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33400" y="4419600"/>
            <a:ext cx="2895600" cy="1373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主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状态由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J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K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决定，接收信号并暂存。</a:t>
            </a:r>
          </a:p>
        </p:txBody>
      </p:sp>
      <p:sp>
        <p:nvSpPr>
          <p:cNvPr id="27656" name="Text Box 8" descr="40%"/>
          <p:cNvSpPr txBox="1">
            <a:spLocks noChangeArrowheads="1"/>
          </p:cNvSpPr>
          <p:nvPr/>
        </p:nvSpPr>
        <p:spPr bwMode="auto">
          <a:xfrm>
            <a:off x="990600" y="1688634"/>
            <a:ext cx="1981200" cy="52322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F</a:t>
            </a:r>
            <a:r>
              <a:rPr lang="zh-CN" altLang="en-US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从</a:t>
            </a: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封锁</a:t>
            </a:r>
            <a:endParaRPr lang="zh-CN" altLang="en-US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33400" y="2438400"/>
            <a:ext cx="30480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从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状态保持不变。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52600" y="762000"/>
            <a:ext cx="990600" cy="838200"/>
            <a:chOff x="3264" y="3600"/>
            <a:chExt cx="624" cy="528"/>
          </a:xfrm>
        </p:grpSpPr>
        <p:grpSp>
          <p:nvGrpSpPr>
            <p:cNvPr id="47225" name="Group 11"/>
            <p:cNvGrpSpPr>
              <a:grpSpLocks/>
            </p:cNvGrpSpPr>
            <p:nvPr/>
          </p:nvGrpSpPr>
          <p:grpSpPr bwMode="auto">
            <a:xfrm>
              <a:off x="3264" y="3840"/>
              <a:ext cx="624" cy="288"/>
              <a:chOff x="3264" y="3744"/>
              <a:chExt cx="624" cy="288"/>
            </a:xfrm>
          </p:grpSpPr>
          <p:sp>
            <p:nvSpPr>
              <p:cNvPr id="47227" name="Line 12"/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28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7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ea typeface="+mn-ea"/>
                    <a:cs typeface="Times New Roman"/>
                  </a:rPr>
                  <a:t>0</a:t>
                </a:r>
              </a:p>
            </p:txBody>
          </p:sp>
          <p:sp>
            <p:nvSpPr>
              <p:cNvPr id="47229" name="Line 14"/>
              <p:cNvSpPr>
                <a:spLocks noChangeShapeType="1"/>
              </p:cNvSpPr>
              <p:nvPr/>
            </p:nvSpPr>
            <p:spPr bwMode="auto">
              <a:xfrm>
                <a:off x="3600" y="37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30" name="Line 15"/>
              <p:cNvSpPr>
                <a:spLocks noChangeShapeType="1"/>
              </p:cNvSpPr>
              <p:nvPr/>
            </p:nvSpPr>
            <p:spPr bwMode="auto">
              <a:xfrm flipV="1">
                <a:off x="3600" y="384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31" name="Line 16"/>
              <p:cNvSpPr>
                <a:spLocks noChangeShapeType="1"/>
              </p:cNvSpPr>
              <p:nvPr/>
            </p:nvSpPr>
            <p:spPr bwMode="auto">
              <a:xfrm flipV="1">
                <a:off x="3600" y="37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7226" name="Text Box 17"/>
            <p:cNvSpPr txBox="1">
              <a:spLocks noChangeArrowheads="1"/>
            </p:cNvSpPr>
            <p:nvPr/>
          </p:nvSpPr>
          <p:spPr bwMode="auto">
            <a:xfrm>
              <a:off x="3648" y="3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+mn-ea"/>
                  <a:cs typeface="Times New Roman"/>
                </a:rPr>
                <a:t>1</a:t>
              </a:r>
            </a:p>
          </p:txBody>
        </p:sp>
      </p:grp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278759" y="1064747"/>
            <a:ext cx="45397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</a:t>
            </a:r>
            <a:endParaRPr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47114" name="Group 19"/>
          <p:cNvGrpSpPr>
            <a:grpSpLocks/>
          </p:cNvGrpSpPr>
          <p:nvPr/>
        </p:nvGrpSpPr>
        <p:grpSpPr bwMode="auto">
          <a:xfrm>
            <a:off x="3657600" y="227013"/>
            <a:ext cx="4495800" cy="5762626"/>
            <a:chOff x="1968" y="114"/>
            <a:chExt cx="2832" cy="3630"/>
          </a:xfrm>
        </p:grpSpPr>
        <p:grpSp>
          <p:nvGrpSpPr>
            <p:cNvPr id="47124" name="Group 20"/>
            <p:cNvGrpSpPr>
              <a:grpSpLocks/>
            </p:cNvGrpSpPr>
            <p:nvPr/>
          </p:nvGrpSpPr>
          <p:grpSpPr bwMode="auto">
            <a:xfrm>
              <a:off x="2112" y="114"/>
              <a:ext cx="2160" cy="2046"/>
              <a:chOff x="2112" y="114"/>
              <a:chExt cx="2160" cy="2046"/>
            </a:xfrm>
          </p:grpSpPr>
          <p:sp>
            <p:nvSpPr>
              <p:cNvPr id="47190" name="Line 21"/>
              <p:cNvSpPr>
                <a:spLocks noChangeShapeType="1"/>
              </p:cNvSpPr>
              <p:nvPr/>
            </p:nvSpPr>
            <p:spPr bwMode="auto">
              <a:xfrm>
                <a:off x="3096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91" name="Rectangle 22"/>
              <p:cNvSpPr>
                <a:spLocks noChangeArrowheads="1"/>
              </p:cNvSpPr>
              <p:nvPr/>
            </p:nvSpPr>
            <p:spPr bwMode="auto">
              <a:xfrm>
                <a:off x="2304" y="864"/>
                <a:ext cx="1584" cy="8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92" name="Text Box 23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2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R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7193" name="Text Box 24"/>
              <p:cNvSpPr txBox="1">
                <a:spLocks noChangeArrowheads="1"/>
              </p:cNvSpPr>
              <p:nvPr/>
            </p:nvSpPr>
            <p:spPr bwMode="auto">
              <a:xfrm>
                <a:off x="2592" y="1392"/>
                <a:ext cx="2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S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7194" name="Line 25"/>
              <p:cNvSpPr>
                <a:spLocks noChangeShapeType="1"/>
              </p:cNvSpPr>
              <p:nvPr/>
            </p:nvSpPr>
            <p:spPr bwMode="auto">
              <a:xfrm>
                <a:off x="2640" y="432"/>
                <a:ext cx="0" cy="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95" name="Text Box 26"/>
              <p:cNvSpPr txBox="1">
                <a:spLocks noChangeArrowheads="1"/>
              </p:cNvSpPr>
              <p:nvPr/>
            </p:nvSpPr>
            <p:spPr bwMode="auto">
              <a:xfrm>
                <a:off x="2880" y="134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C</a:t>
                </a:r>
                <a:endParaRPr lang="en-US" altLang="zh-CN" sz="28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7196" name="Text Box 27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5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F</a:t>
                </a:r>
                <a:r>
                  <a:rPr lang="zh-CN" altLang="en-US" sz="3200" b="1" baseline="-25000">
                    <a:latin typeface="Times New Roman"/>
                    <a:ea typeface="+mn-ea"/>
                    <a:cs typeface="Times New Roman"/>
                  </a:rPr>
                  <a:t>从</a:t>
                </a:r>
                <a:endParaRPr lang="zh-CN" altLang="en-US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graphicFrame>
            <p:nvGraphicFramePr>
              <p:cNvPr id="47197" name="Object 28"/>
              <p:cNvGraphicFramePr>
                <a:graphicFrameLocks noChangeAspect="1"/>
              </p:cNvGraphicFramePr>
              <p:nvPr/>
            </p:nvGraphicFramePr>
            <p:xfrm>
              <a:off x="2544" y="904"/>
              <a:ext cx="244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64957" imgH="203024" progId="Equation.3">
                      <p:embed/>
                    </p:oleObj>
                  </mc:Choice>
                  <mc:Fallback>
                    <p:oleObj name="公式" r:id="rId2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904"/>
                            <a:ext cx="244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7198" name="Group 29"/>
              <p:cNvGrpSpPr>
                <a:grpSpLocks/>
              </p:cNvGrpSpPr>
              <p:nvPr/>
            </p:nvGrpSpPr>
            <p:grpSpPr bwMode="auto">
              <a:xfrm>
                <a:off x="3024" y="1632"/>
                <a:ext cx="144" cy="48"/>
                <a:chOff x="864" y="3216"/>
                <a:chExt cx="432" cy="192"/>
              </a:xfrm>
            </p:grpSpPr>
            <p:sp>
              <p:nvSpPr>
                <p:cNvPr id="47223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864" y="3216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224" name="Line 31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7199" name="Group 32"/>
              <p:cNvGrpSpPr>
                <a:grpSpLocks/>
              </p:cNvGrpSpPr>
              <p:nvPr/>
            </p:nvGrpSpPr>
            <p:grpSpPr bwMode="auto">
              <a:xfrm>
                <a:off x="3405" y="911"/>
                <a:ext cx="296" cy="330"/>
                <a:chOff x="717" y="3028"/>
                <a:chExt cx="296" cy="330"/>
              </a:xfrm>
            </p:grpSpPr>
            <p:sp>
              <p:nvSpPr>
                <p:cNvPr id="472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717" y="3028"/>
                  <a:ext cx="29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ea typeface="+mn-ea"/>
                      <a:cs typeface="Times New Roman"/>
                    </a:rPr>
                    <a:t>Q</a:t>
                  </a:r>
                  <a:endParaRPr lang="en-US" altLang="zh-CN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7222" name="Line 34"/>
                <p:cNvSpPr>
                  <a:spLocks noChangeShapeType="1"/>
                </p:cNvSpPr>
                <p:nvPr/>
              </p:nvSpPr>
              <p:spPr bwMode="auto">
                <a:xfrm>
                  <a:off x="768" y="307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7200" name="Group 35"/>
              <p:cNvGrpSpPr>
                <a:grpSpLocks/>
              </p:cNvGrpSpPr>
              <p:nvPr/>
            </p:nvGrpSpPr>
            <p:grpSpPr bwMode="auto">
              <a:xfrm>
                <a:off x="3504" y="432"/>
                <a:ext cx="96" cy="432"/>
                <a:chOff x="4320" y="2640"/>
                <a:chExt cx="96" cy="432"/>
              </a:xfrm>
            </p:grpSpPr>
            <p:sp>
              <p:nvSpPr>
                <p:cNvPr id="47219" name="Line 36"/>
                <p:cNvSpPr>
                  <a:spLocks noChangeShapeType="1"/>
                </p:cNvSpPr>
                <p:nvPr/>
              </p:nvSpPr>
              <p:spPr bwMode="auto">
                <a:xfrm>
                  <a:off x="4368" y="2640"/>
                  <a:ext cx="0" cy="3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220" name="Oval 37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7201" name="Text Box 38"/>
              <p:cNvSpPr txBox="1">
                <a:spLocks noChangeArrowheads="1"/>
              </p:cNvSpPr>
              <p:nvPr/>
            </p:nvSpPr>
            <p:spPr bwMode="auto">
              <a:xfrm>
                <a:off x="2457" y="114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grpSp>
            <p:nvGrpSpPr>
              <p:cNvPr id="47202" name="Group 39"/>
              <p:cNvGrpSpPr>
                <a:grpSpLocks/>
              </p:cNvGrpSpPr>
              <p:nvPr/>
            </p:nvGrpSpPr>
            <p:grpSpPr bwMode="auto">
              <a:xfrm>
                <a:off x="3387" y="114"/>
                <a:ext cx="355" cy="330"/>
                <a:chOff x="1179" y="2850"/>
                <a:chExt cx="355" cy="330"/>
              </a:xfrm>
            </p:grpSpPr>
            <p:sp>
              <p:nvSpPr>
                <p:cNvPr id="47217" name="Rectangle 40"/>
                <p:cNvSpPr>
                  <a:spLocks noChangeArrowheads="1"/>
                </p:cNvSpPr>
                <p:nvPr/>
              </p:nvSpPr>
              <p:spPr bwMode="auto">
                <a:xfrm>
                  <a:off x="1179" y="2850"/>
                  <a:ext cx="35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47218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248" y="288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7203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04" name="Line 43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05" name="Oval 44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06" name="Oval 45"/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07" name="Line 46"/>
              <p:cNvSpPr>
                <a:spLocks noChangeShapeType="1"/>
              </p:cNvSpPr>
              <p:nvPr/>
            </p:nvSpPr>
            <p:spPr bwMode="auto">
              <a:xfrm>
                <a:off x="2400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08" name="Oval 47"/>
              <p:cNvSpPr>
                <a:spLocks noChangeArrowheads="1"/>
              </p:cNvSpPr>
              <p:nvPr/>
            </p:nvSpPr>
            <p:spPr bwMode="auto">
              <a:xfrm>
                <a:off x="2378" y="1942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7209" name="Group 48"/>
              <p:cNvGrpSpPr>
                <a:grpSpLocks/>
              </p:cNvGrpSpPr>
              <p:nvPr/>
            </p:nvGrpSpPr>
            <p:grpSpPr bwMode="auto">
              <a:xfrm>
                <a:off x="2112" y="1872"/>
                <a:ext cx="432" cy="288"/>
                <a:chOff x="2016" y="1584"/>
                <a:chExt cx="432" cy="288"/>
              </a:xfrm>
            </p:grpSpPr>
            <p:sp>
              <p:nvSpPr>
                <p:cNvPr id="4721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+mn-ea"/>
                      <a:cs typeface="Times New Roman"/>
                    </a:rPr>
                    <a:t>S</a:t>
                  </a:r>
                  <a:r>
                    <a:rPr lang="en-US" altLang="zh-CN" b="1" i="1" baseline="-25000">
                      <a:latin typeface="Times New Roman"/>
                      <a:ea typeface="+mn-ea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7216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7210" name="Line 51"/>
              <p:cNvSpPr>
                <a:spLocks noChangeShapeType="1"/>
              </p:cNvSpPr>
              <p:nvPr/>
            </p:nvSpPr>
            <p:spPr bwMode="auto">
              <a:xfrm>
                <a:off x="3792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211" name="Oval 52"/>
              <p:cNvSpPr>
                <a:spLocks noChangeArrowheads="1"/>
              </p:cNvSpPr>
              <p:nvPr/>
            </p:nvSpPr>
            <p:spPr bwMode="auto">
              <a:xfrm>
                <a:off x="3767" y="1968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7212" name="Group 53"/>
              <p:cNvGrpSpPr>
                <a:grpSpLocks/>
              </p:cNvGrpSpPr>
              <p:nvPr/>
            </p:nvGrpSpPr>
            <p:grpSpPr bwMode="auto">
              <a:xfrm>
                <a:off x="3840" y="1872"/>
                <a:ext cx="432" cy="288"/>
                <a:chOff x="2016" y="1584"/>
                <a:chExt cx="432" cy="288"/>
              </a:xfrm>
            </p:grpSpPr>
            <p:sp>
              <p:nvSpPr>
                <p:cNvPr id="4721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+mn-ea"/>
                      <a:cs typeface="Times New Roman"/>
                    </a:rPr>
                    <a:t>R</a:t>
                  </a:r>
                  <a:r>
                    <a:rPr lang="en-US" altLang="zh-CN" b="1" i="1" baseline="-25000">
                      <a:latin typeface="Times New Roman"/>
                      <a:ea typeface="+mn-ea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7214" name="Line 55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7125" name="Group 56"/>
            <p:cNvGrpSpPr>
              <a:grpSpLocks/>
            </p:cNvGrpSpPr>
            <p:nvPr/>
          </p:nvGrpSpPr>
          <p:grpSpPr bwMode="auto">
            <a:xfrm>
              <a:off x="3094" y="1872"/>
              <a:ext cx="1706" cy="1872"/>
              <a:chOff x="3094" y="1872"/>
              <a:chExt cx="1706" cy="1872"/>
            </a:xfrm>
          </p:grpSpPr>
          <p:sp>
            <p:nvSpPr>
              <p:cNvPr id="47182" name="Line 57"/>
              <p:cNvSpPr>
                <a:spLocks noChangeShapeType="1"/>
              </p:cNvSpPr>
              <p:nvPr/>
            </p:nvSpPr>
            <p:spPr bwMode="auto">
              <a:xfrm>
                <a:off x="3094" y="1872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3" name="Line 58"/>
              <p:cNvSpPr>
                <a:spLocks noChangeShapeType="1"/>
              </p:cNvSpPr>
              <p:nvPr/>
            </p:nvSpPr>
            <p:spPr bwMode="auto">
              <a:xfrm>
                <a:off x="460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4" name="Oval 59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5" name="Rectangle 60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384" cy="38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6" name="Line 61"/>
              <p:cNvSpPr>
                <a:spLocks noChangeShapeType="1"/>
              </p:cNvSpPr>
              <p:nvPr/>
            </p:nvSpPr>
            <p:spPr bwMode="auto">
              <a:xfrm>
                <a:off x="3094" y="3648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7" name="Line 62"/>
              <p:cNvSpPr>
                <a:spLocks noChangeShapeType="1"/>
              </p:cNvSpPr>
              <p:nvPr/>
            </p:nvSpPr>
            <p:spPr bwMode="auto">
              <a:xfrm flipV="1">
                <a:off x="4608" y="2832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8" name="Text Box 63"/>
              <p:cNvSpPr txBox="1">
                <a:spLocks noChangeArrowheads="1"/>
              </p:cNvSpPr>
              <p:nvPr/>
            </p:nvSpPr>
            <p:spPr bwMode="auto">
              <a:xfrm>
                <a:off x="4506" y="246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/>
                    <a:ea typeface="+mn-ea"/>
                    <a:cs typeface="Times New Roman"/>
                  </a:rPr>
                  <a:t>1</a:t>
                </a:r>
              </a:p>
            </p:txBody>
          </p:sp>
          <p:sp>
            <p:nvSpPr>
              <p:cNvPr id="47189" name="Line 64"/>
              <p:cNvSpPr>
                <a:spLocks noChangeShapeType="1"/>
              </p:cNvSpPr>
              <p:nvPr/>
            </p:nvSpPr>
            <p:spPr bwMode="auto">
              <a:xfrm>
                <a:off x="3094" y="316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7126" name="Group 65"/>
            <p:cNvGrpSpPr>
              <a:grpSpLocks/>
            </p:cNvGrpSpPr>
            <p:nvPr/>
          </p:nvGrpSpPr>
          <p:grpSpPr bwMode="auto">
            <a:xfrm>
              <a:off x="1968" y="501"/>
              <a:ext cx="2304" cy="2811"/>
              <a:chOff x="1968" y="501"/>
              <a:chExt cx="2304" cy="2811"/>
            </a:xfrm>
          </p:grpSpPr>
          <p:sp>
            <p:nvSpPr>
              <p:cNvPr id="47172" name="Line 66"/>
              <p:cNvSpPr>
                <a:spLocks noChangeShapeType="1"/>
              </p:cNvSpPr>
              <p:nvPr/>
            </p:nvSpPr>
            <p:spPr bwMode="auto">
              <a:xfrm flipV="1">
                <a:off x="1968" y="624"/>
                <a:ext cx="1584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3" name="Line 67"/>
              <p:cNvSpPr>
                <a:spLocks noChangeShapeType="1"/>
              </p:cNvSpPr>
              <p:nvPr/>
            </p:nvSpPr>
            <p:spPr bwMode="auto">
              <a:xfrm>
                <a:off x="1968" y="624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4" name="Line 68"/>
              <p:cNvSpPr>
                <a:spLocks noChangeShapeType="1"/>
              </p:cNvSpPr>
              <p:nvPr/>
            </p:nvSpPr>
            <p:spPr bwMode="auto">
              <a:xfrm flipV="1">
                <a:off x="1968" y="331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5" name="Line 69"/>
              <p:cNvSpPr>
                <a:spLocks noChangeShapeType="1"/>
              </p:cNvSpPr>
              <p:nvPr/>
            </p:nvSpPr>
            <p:spPr bwMode="auto">
              <a:xfrm flipV="1">
                <a:off x="2592" y="3095"/>
                <a:ext cx="0" cy="215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6" name="Line 70"/>
              <p:cNvSpPr>
                <a:spLocks noChangeShapeType="1"/>
              </p:cNvSpPr>
              <p:nvPr/>
            </p:nvSpPr>
            <p:spPr bwMode="auto">
              <a:xfrm>
                <a:off x="2640" y="52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7" name="Line 71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278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8" name="Line 72"/>
              <p:cNvSpPr>
                <a:spLocks noChangeShapeType="1"/>
              </p:cNvSpPr>
              <p:nvPr/>
            </p:nvSpPr>
            <p:spPr bwMode="auto">
              <a:xfrm flipV="1">
                <a:off x="3600" y="331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79" name="Line 73"/>
              <p:cNvSpPr>
                <a:spLocks noChangeShapeType="1"/>
              </p:cNvSpPr>
              <p:nvPr/>
            </p:nvSpPr>
            <p:spPr bwMode="auto">
              <a:xfrm flipV="1">
                <a:off x="3600" y="3095"/>
                <a:ext cx="0" cy="215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0" name="Oval 74"/>
              <p:cNvSpPr>
                <a:spLocks noChangeArrowheads="1"/>
              </p:cNvSpPr>
              <p:nvPr/>
            </p:nvSpPr>
            <p:spPr bwMode="auto">
              <a:xfrm>
                <a:off x="2613" y="501"/>
                <a:ext cx="48" cy="48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81" name="Oval 75"/>
              <p:cNvSpPr>
                <a:spLocks noChangeArrowheads="1"/>
              </p:cNvSpPr>
              <p:nvPr/>
            </p:nvSpPr>
            <p:spPr bwMode="auto">
              <a:xfrm>
                <a:off x="3527" y="598"/>
                <a:ext cx="48" cy="48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7127" name="Group 76"/>
            <p:cNvGrpSpPr>
              <a:grpSpLocks/>
            </p:cNvGrpSpPr>
            <p:nvPr/>
          </p:nvGrpSpPr>
          <p:grpSpPr bwMode="auto">
            <a:xfrm>
              <a:off x="2112" y="1680"/>
              <a:ext cx="2016" cy="1961"/>
              <a:chOff x="2112" y="1680"/>
              <a:chExt cx="2016" cy="1961"/>
            </a:xfrm>
          </p:grpSpPr>
          <p:grpSp>
            <p:nvGrpSpPr>
              <p:cNvPr id="47131" name="Group 77"/>
              <p:cNvGrpSpPr>
                <a:grpSpLocks/>
              </p:cNvGrpSpPr>
              <p:nvPr/>
            </p:nvGrpSpPr>
            <p:grpSpPr bwMode="auto">
              <a:xfrm>
                <a:off x="2112" y="1872"/>
                <a:ext cx="2016" cy="1248"/>
                <a:chOff x="2112" y="1872"/>
                <a:chExt cx="2016" cy="1248"/>
              </a:xfrm>
            </p:grpSpPr>
            <p:sp>
              <p:nvSpPr>
                <p:cNvPr id="47166" name="Line 78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67" name="Line 79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68" name="Line 80"/>
                <p:cNvSpPr>
                  <a:spLocks noChangeShapeType="1"/>
                </p:cNvSpPr>
                <p:nvPr/>
              </p:nvSpPr>
              <p:spPr bwMode="auto">
                <a:xfrm>
                  <a:off x="3792" y="18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69" name="Line 81"/>
                <p:cNvSpPr>
                  <a:spLocks noChangeShapeType="1"/>
                </p:cNvSpPr>
                <p:nvPr/>
              </p:nvSpPr>
              <p:spPr bwMode="auto">
                <a:xfrm>
                  <a:off x="4128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70" name="Line 82"/>
                <p:cNvSpPr>
                  <a:spLocks noChangeShapeType="1"/>
                </p:cNvSpPr>
                <p:nvPr/>
              </p:nvSpPr>
              <p:spPr bwMode="auto">
                <a:xfrm>
                  <a:off x="3792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71" name="Line 83"/>
                <p:cNvSpPr>
                  <a:spLocks noChangeShapeType="1"/>
                </p:cNvSpPr>
                <p:nvPr/>
              </p:nvSpPr>
              <p:spPr bwMode="auto">
                <a:xfrm>
                  <a:off x="2112" y="31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7132" name="Group 84"/>
              <p:cNvGrpSpPr>
                <a:grpSpLocks/>
              </p:cNvGrpSpPr>
              <p:nvPr/>
            </p:nvGrpSpPr>
            <p:grpSpPr bwMode="auto">
              <a:xfrm>
                <a:off x="2304" y="1680"/>
                <a:ext cx="1584" cy="1961"/>
                <a:chOff x="2304" y="1680"/>
                <a:chExt cx="1584" cy="1961"/>
              </a:xfrm>
            </p:grpSpPr>
            <p:sp>
              <p:nvSpPr>
                <p:cNvPr id="47133" name="Line 85"/>
                <p:cNvSpPr>
                  <a:spLocks noChangeShapeType="1"/>
                </p:cNvSpPr>
                <p:nvPr/>
              </p:nvSpPr>
              <p:spPr bwMode="auto">
                <a:xfrm>
                  <a:off x="3096" y="292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7134" name="Group 86"/>
                <p:cNvGrpSpPr>
                  <a:grpSpLocks/>
                </p:cNvGrpSpPr>
                <p:nvPr/>
              </p:nvGrpSpPr>
              <p:grpSpPr bwMode="auto">
                <a:xfrm>
                  <a:off x="2544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7163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64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65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7135" name="Line 90"/>
                <p:cNvSpPr>
                  <a:spLocks noChangeShapeType="1"/>
                </p:cNvSpPr>
                <p:nvPr/>
              </p:nvSpPr>
              <p:spPr bwMode="auto">
                <a:xfrm>
                  <a:off x="2784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36" name="Line 91"/>
                <p:cNvSpPr>
                  <a:spLocks noChangeShapeType="1"/>
                </p:cNvSpPr>
                <p:nvPr/>
              </p:nvSpPr>
              <p:spPr bwMode="auto">
                <a:xfrm>
                  <a:off x="3408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7137" name="Object 92"/>
                <p:cNvGraphicFramePr>
                  <a:graphicFrameLocks noChangeAspect="1"/>
                </p:cNvGraphicFramePr>
                <p:nvPr/>
              </p:nvGraphicFramePr>
              <p:xfrm>
                <a:off x="3456" y="2688"/>
                <a:ext cx="397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190335" imgH="164957" progId="Equation.3">
                        <p:embed/>
                      </p:oleObj>
                    </mc:Choice>
                    <mc:Fallback>
                      <p:oleObj name="公式" r:id="rId4" imgW="190335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2688"/>
                              <a:ext cx="397" cy="2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7138" name="Line 93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39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880" y="2592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+mn-ea"/>
                      <a:cs typeface="Times New Roman"/>
                    </a:rPr>
                    <a:t>  </a:t>
                  </a:r>
                  <a:r>
                    <a:rPr lang="en-US" altLang="zh-CN" sz="2800" b="1" i="1">
                      <a:latin typeface="Times New Roman"/>
                      <a:ea typeface="+mn-ea"/>
                      <a:cs typeface="Times New Roman"/>
                    </a:rPr>
                    <a:t>C</a:t>
                  </a:r>
                  <a:endParaRPr lang="en-US" altLang="zh-CN" sz="2800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7140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928" y="2352"/>
                  <a:ext cx="56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+mn-ea"/>
                      <a:cs typeface="Times New Roman"/>
                    </a:rPr>
                    <a:t>F</a:t>
                  </a:r>
                  <a:r>
                    <a:rPr lang="zh-CN" altLang="en-US" sz="2800" b="1" baseline="-25000">
                      <a:latin typeface="Times New Roman"/>
                      <a:ea typeface="+mn-ea"/>
                      <a:cs typeface="Times New Roman"/>
                    </a:rPr>
                    <a:t>主</a:t>
                  </a:r>
                  <a:endParaRPr lang="zh-CN" altLang="en-US" sz="2800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grpSp>
              <p:nvGrpSpPr>
                <p:cNvPr id="47141" name="Group 96"/>
                <p:cNvGrpSpPr>
                  <a:grpSpLocks/>
                </p:cNvGrpSpPr>
                <p:nvPr/>
              </p:nvGrpSpPr>
              <p:grpSpPr bwMode="auto">
                <a:xfrm>
                  <a:off x="3456" y="1824"/>
                  <a:ext cx="96" cy="384"/>
                  <a:chOff x="4320" y="2640"/>
                  <a:chExt cx="96" cy="432"/>
                </a:xfrm>
              </p:grpSpPr>
              <p:sp>
                <p:nvSpPr>
                  <p:cNvPr id="47161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640"/>
                    <a:ext cx="0" cy="3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6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976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47142" name="Group 99"/>
                <p:cNvGrpSpPr>
                  <a:grpSpLocks/>
                </p:cNvGrpSpPr>
                <p:nvPr/>
              </p:nvGrpSpPr>
              <p:grpSpPr bwMode="auto">
                <a:xfrm>
                  <a:off x="3024" y="2891"/>
                  <a:ext cx="144" cy="43"/>
                  <a:chOff x="864" y="3216"/>
                  <a:chExt cx="432" cy="192"/>
                </a:xfrm>
              </p:grpSpPr>
              <p:sp>
                <p:nvSpPr>
                  <p:cNvPr id="47159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3216"/>
                    <a:ext cx="24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60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21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7143" name="Rectangle 102"/>
                <p:cNvSpPr>
                  <a:spLocks noChangeArrowheads="1"/>
                </p:cNvSpPr>
                <p:nvPr/>
              </p:nvSpPr>
              <p:spPr bwMode="auto">
                <a:xfrm>
                  <a:off x="2304" y="2208"/>
                  <a:ext cx="1584" cy="7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7144" name="Group 103"/>
                <p:cNvGrpSpPr>
                  <a:grpSpLocks/>
                </p:cNvGrpSpPr>
                <p:nvPr/>
              </p:nvGrpSpPr>
              <p:grpSpPr bwMode="auto">
                <a:xfrm>
                  <a:off x="3360" y="2256"/>
                  <a:ext cx="312" cy="292"/>
                  <a:chOff x="3408" y="2352"/>
                  <a:chExt cx="312" cy="292"/>
                </a:xfrm>
              </p:grpSpPr>
              <p:sp>
                <p:nvSpPr>
                  <p:cNvPr id="47157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35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graphicFrame>
                <p:nvGraphicFramePr>
                  <p:cNvPr id="47158" name="Object 105"/>
                  <p:cNvGraphicFramePr>
                    <a:graphicFrameLocks noChangeAspect="1"/>
                  </p:cNvGraphicFramePr>
                  <p:nvPr/>
                </p:nvGraphicFramePr>
                <p:xfrm>
                  <a:off x="3408" y="2352"/>
                  <a:ext cx="312" cy="2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6" imgW="190417" imgH="203112" progId="Equation.3">
                          <p:embed/>
                        </p:oleObj>
                      </mc:Choice>
                      <mc:Fallback>
                        <p:oleObj name="公式" r:id="rId6" imgW="190417" imgH="20311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08" y="2352"/>
                                <a:ext cx="312" cy="2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8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7145" name="Rectangle 106"/>
                <p:cNvSpPr>
                  <a:spLocks noChangeArrowheads="1"/>
                </p:cNvSpPr>
                <p:nvPr/>
              </p:nvSpPr>
              <p:spPr bwMode="auto">
                <a:xfrm>
                  <a:off x="2592" y="3312"/>
                  <a:ext cx="24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46" name="Rectangle 107"/>
                <p:cNvSpPr>
                  <a:spLocks noChangeArrowheads="1"/>
                </p:cNvSpPr>
                <p:nvPr/>
              </p:nvSpPr>
              <p:spPr bwMode="auto">
                <a:xfrm>
                  <a:off x="3246" y="3311"/>
                  <a:ext cx="302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7147" name="Object 108"/>
                <p:cNvGraphicFramePr>
                  <a:graphicFrameLocks noChangeAspect="1"/>
                </p:cNvGraphicFramePr>
                <p:nvPr/>
              </p:nvGraphicFramePr>
              <p:xfrm>
                <a:off x="2544" y="2208"/>
                <a:ext cx="312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190417" imgH="203112" progId="Equation.3">
                        <p:embed/>
                      </p:oleObj>
                    </mc:Choice>
                    <mc:Fallback>
                      <p:oleObj name="公式" r:id="rId8" imgW="190417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4" y="2208"/>
                              <a:ext cx="312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7148" name="Object 109"/>
                <p:cNvGraphicFramePr>
                  <a:graphicFrameLocks noChangeAspect="1"/>
                </p:cNvGraphicFramePr>
                <p:nvPr/>
              </p:nvGraphicFramePr>
              <p:xfrm>
                <a:off x="2400" y="2688"/>
                <a:ext cx="312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9" imgW="190335" imgH="177646" progId="Equation.3">
                        <p:embed/>
                      </p:oleObj>
                    </mc:Choice>
                    <mc:Fallback>
                      <p:oleObj name="公式" r:id="rId9" imgW="190335" imgH="177646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2688"/>
                              <a:ext cx="312" cy="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7149" name="Group 110"/>
                <p:cNvGrpSpPr>
                  <a:grpSpLocks/>
                </p:cNvGrpSpPr>
                <p:nvPr/>
              </p:nvGrpSpPr>
              <p:grpSpPr bwMode="auto">
                <a:xfrm>
                  <a:off x="3360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7154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55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156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7150" name="Oval 114"/>
                <p:cNvSpPr>
                  <a:spLocks noChangeArrowheads="1"/>
                </p:cNvSpPr>
                <p:nvPr/>
              </p:nvSpPr>
              <p:spPr bwMode="auto">
                <a:xfrm>
                  <a:off x="2352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51" name="Oval 115"/>
                <p:cNvSpPr>
                  <a:spLocks noChangeArrowheads="1"/>
                </p:cNvSpPr>
                <p:nvPr/>
              </p:nvSpPr>
              <p:spPr bwMode="auto">
                <a:xfrm>
                  <a:off x="3744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52" name="Line 116"/>
                <p:cNvSpPr>
                  <a:spLocks noChangeShapeType="1"/>
                </p:cNvSpPr>
                <p:nvPr/>
              </p:nvSpPr>
              <p:spPr bwMode="auto">
                <a:xfrm>
                  <a:off x="2400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53" name="Line 117"/>
                <p:cNvSpPr>
                  <a:spLocks noChangeShapeType="1"/>
                </p:cNvSpPr>
                <p:nvPr/>
              </p:nvSpPr>
              <p:spPr bwMode="auto">
                <a:xfrm>
                  <a:off x="3792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7128" name="Group 118"/>
            <p:cNvGrpSpPr>
              <a:grpSpLocks/>
            </p:cNvGrpSpPr>
            <p:nvPr/>
          </p:nvGrpSpPr>
          <p:grpSpPr bwMode="auto">
            <a:xfrm>
              <a:off x="2994" y="1871"/>
              <a:ext cx="286" cy="330"/>
              <a:chOff x="744" y="1823"/>
              <a:chExt cx="286" cy="330"/>
            </a:xfrm>
          </p:grpSpPr>
          <p:sp>
            <p:nvSpPr>
              <p:cNvPr id="47129" name="Rectangle 119"/>
              <p:cNvSpPr>
                <a:spLocks noChangeArrowheads="1"/>
              </p:cNvSpPr>
              <p:nvPr/>
            </p:nvSpPr>
            <p:spPr bwMode="auto">
              <a:xfrm>
                <a:off x="744" y="1823"/>
                <a:ext cx="2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C</a:t>
                </a:r>
                <a:r>
                  <a:rPr lang="en-US" altLang="zh-CN" sz="2800" b="1">
                    <a:latin typeface="Times New Roman"/>
                    <a:cs typeface="Times New Roman"/>
                  </a:rPr>
                  <a:t> </a:t>
                </a:r>
              </a:p>
            </p:txBody>
          </p:sp>
          <p:sp>
            <p:nvSpPr>
              <p:cNvPr id="47130" name="Line 120"/>
              <p:cNvSpPr>
                <a:spLocks noChangeShapeType="1"/>
              </p:cNvSpPr>
              <p:nvPr/>
            </p:nvSpPr>
            <p:spPr bwMode="auto">
              <a:xfrm>
                <a:off x="776" y="1872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7115" name="Rectangle 121"/>
          <p:cNvSpPr>
            <a:spLocks noChangeArrowheads="1"/>
          </p:cNvSpPr>
          <p:nvPr/>
        </p:nvSpPr>
        <p:spPr bwMode="auto">
          <a:xfrm>
            <a:off x="4967616" y="5636747"/>
            <a:ext cx="543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latin typeface="Times New Roman"/>
                <a:cs typeface="Times New Roman"/>
              </a:rPr>
              <a:t>C</a:t>
            </a:r>
          </a:p>
        </p:txBody>
      </p:sp>
      <p:grpSp>
        <p:nvGrpSpPr>
          <p:cNvPr id="24" name="Group 122"/>
          <p:cNvGrpSpPr>
            <a:grpSpLocks/>
          </p:cNvGrpSpPr>
          <p:nvPr/>
        </p:nvGrpSpPr>
        <p:grpSpPr bwMode="auto">
          <a:xfrm>
            <a:off x="4114800" y="5562600"/>
            <a:ext cx="990600" cy="838200"/>
            <a:chOff x="3264" y="3600"/>
            <a:chExt cx="624" cy="528"/>
          </a:xfrm>
        </p:grpSpPr>
        <p:grpSp>
          <p:nvGrpSpPr>
            <p:cNvPr id="47117" name="Group 123"/>
            <p:cNvGrpSpPr>
              <a:grpSpLocks/>
            </p:cNvGrpSpPr>
            <p:nvPr/>
          </p:nvGrpSpPr>
          <p:grpSpPr bwMode="auto">
            <a:xfrm>
              <a:off x="3264" y="3840"/>
              <a:ext cx="624" cy="288"/>
              <a:chOff x="3264" y="3744"/>
              <a:chExt cx="624" cy="288"/>
            </a:xfrm>
          </p:grpSpPr>
          <p:sp>
            <p:nvSpPr>
              <p:cNvPr id="47119" name="Line 124"/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20" name="Text Box 125"/>
              <p:cNvSpPr txBox="1">
                <a:spLocks noChangeArrowheads="1"/>
              </p:cNvSpPr>
              <p:nvPr/>
            </p:nvSpPr>
            <p:spPr bwMode="auto">
              <a:xfrm>
                <a:off x="3312" y="37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ea typeface="+mn-ea"/>
                    <a:cs typeface="Times New Roman"/>
                  </a:rPr>
                  <a:t>0</a:t>
                </a:r>
              </a:p>
            </p:txBody>
          </p:sp>
          <p:sp>
            <p:nvSpPr>
              <p:cNvPr id="47121" name="Line 126"/>
              <p:cNvSpPr>
                <a:spLocks noChangeShapeType="1"/>
              </p:cNvSpPr>
              <p:nvPr/>
            </p:nvSpPr>
            <p:spPr bwMode="auto">
              <a:xfrm>
                <a:off x="3600" y="37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22" name="Line 127"/>
              <p:cNvSpPr>
                <a:spLocks noChangeShapeType="1"/>
              </p:cNvSpPr>
              <p:nvPr/>
            </p:nvSpPr>
            <p:spPr bwMode="auto">
              <a:xfrm flipV="1">
                <a:off x="3600" y="384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7123" name="Line 128"/>
              <p:cNvSpPr>
                <a:spLocks noChangeShapeType="1"/>
              </p:cNvSpPr>
              <p:nvPr/>
            </p:nvSpPr>
            <p:spPr bwMode="auto">
              <a:xfrm flipV="1">
                <a:off x="3600" y="37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7118" name="Text Box 129"/>
            <p:cNvSpPr txBox="1">
              <a:spLocks noChangeArrowheads="1"/>
            </p:cNvSpPr>
            <p:nvPr/>
          </p:nvSpPr>
          <p:spPr bwMode="auto">
            <a:xfrm>
              <a:off x="3648" y="3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+mn-ea"/>
                  <a:cs typeface="Times New Roman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55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 autoUpdateAnimBg="0"/>
      <p:bldP spid="27655" grpId="0" autoUpdateAnimBg="0"/>
      <p:bldP spid="27656" grpId="0" animBg="1" autoUpdateAnimBg="0"/>
      <p:bldP spid="27657" grpId="0" autoUpdateAnimBg="0"/>
      <p:bldP spid="2766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91200" y="3200400"/>
            <a:ext cx="2495550" cy="1966913"/>
            <a:chOff x="3648" y="2016"/>
            <a:chExt cx="1572" cy="1239"/>
          </a:xfrm>
        </p:grpSpPr>
        <p:sp>
          <p:nvSpPr>
            <p:cNvPr id="48266" name="Rectangle 3"/>
            <p:cNvSpPr>
              <a:spLocks noChangeArrowheads="1"/>
            </p:cNvSpPr>
            <p:nvPr/>
          </p:nvSpPr>
          <p:spPr bwMode="auto">
            <a:xfrm>
              <a:off x="4992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267" name="Rectangle 4"/>
            <p:cNvSpPr>
              <a:spLocks noChangeArrowheads="1"/>
            </p:cNvSpPr>
            <p:nvPr/>
          </p:nvSpPr>
          <p:spPr bwMode="auto">
            <a:xfrm>
              <a:off x="3648" y="29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066800" y="5029200"/>
            <a:ext cx="26955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状态保持不变。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85800" y="1981200"/>
            <a:ext cx="3276600" cy="2227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从触发器的状态取决于主触发器，并保持主、从状态一致，因此称之为主从触发器。</a:t>
            </a:r>
          </a:p>
        </p:txBody>
      </p:sp>
      <p:sp>
        <p:nvSpPr>
          <p:cNvPr id="28679" name="Text Box 7" descr="40%"/>
          <p:cNvSpPr txBox="1">
            <a:spLocks noChangeArrowheads="1"/>
          </p:cNvSpPr>
          <p:nvPr/>
        </p:nvSpPr>
        <p:spPr bwMode="auto">
          <a:xfrm>
            <a:off x="1676400" y="1219200"/>
            <a:ext cx="1524000" cy="519113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从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打开</a:t>
            </a:r>
          </a:p>
        </p:txBody>
      </p:sp>
      <p:sp>
        <p:nvSpPr>
          <p:cNvPr id="28680" name="Text Box 8" descr="40%"/>
          <p:cNvSpPr txBox="1">
            <a:spLocks noChangeArrowheads="1"/>
          </p:cNvSpPr>
          <p:nvPr/>
        </p:nvSpPr>
        <p:spPr bwMode="auto">
          <a:xfrm>
            <a:off x="1752600" y="4267200"/>
            <a:ext cx="1524000" cy="519113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主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封锁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81275" y="654050"/>
            <a:ext cx="533400" cy="412750"/>
            <a:chOff x="1344" y="364"/>
            <a:chExt cx="336" cy="260"/>
          </a:xfrm>
        </p:grpSpPr>
        <p:sp>
          <p:nvSpPr>
            <p:cNvPr id="48262" name="Line 10"/>
            <p:cNvSpPr>
              <a:spLocks noChangeShapeType="1"/>
            </p:cNvSpPr>
            <p:nvPr/>
          </p:nvSpPr>
          <p:spPr bwMode="auto">
            <a:xfrm>
              <a:off x="1344" y="384"/>
              <a:ext cx="0" cy="14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263" name="Line 11"/>
            <p:cNvSpPr>
              <a:spLocks noChangeShapeType="1"/>
            </p:cNvSpPr>
            <p:nvPr/>
          </p:nvSpPr>
          <p:spPr bwMode="auto">
            <a:xfrm>
              <a:off x="1344" y="528"/>
              <a:ext cx="0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264" name="Line 12"/>
            <p:cNvSpPr>
              <a:spLocks noChangeShapeType="1"/>
            </p:cNvSpPr>
            <p:nvPr/>
          </p:nvSpPr>
          <p:spPr bwMode="auto">
            <a:xfrm>
              <a:off x="1344" y="624"/>
              <a:ext cx="3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265" name="Rectangle 13"/>
            <p:cNvSpPr>
              <a:spLocks noChangeArrowheads="1"/>
            </p:cNvSpPr>
            <p:nvPr/>
          </p:nvSpPr>
          <p:spPr bwMode="auto">
            <a:xfrm>
              <a:off x="1403" y="36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8136" name="Group 14"/>
          <p:cNvGrpSpPr>
            <a:grpSpLocks/>
          </p:cNvGrpSpPr>
          <p:nvPr/>
        </p:nvGrpSpPr>
        <p:grpSpPr bwMode="auto">
          <a:xfrm>
            <a:off x="4038600" y="227013"/>
            <a:ext cx="4495800" cy="5762626"/>
            <a:chOff x="1968" y="114"/>
            <a:chExt cx="2832" cy="3630"/>
          </a:xfrm>
        </p:grpSpPr>
        <p:grpSp>
          <p:nvGrpSpPr>
            <p:cNvPr id="48161" name="Group 15"/>
            <p:cNvGrpSpPr>
              <a:grpSpLocks/>
            </p:cNvGrpSpPr>
            <p:nvPr/>
          </p:nvGrpSpPr>
          <p:grpSpPr bwMode="auto">
            <a:xfrm>
              <a:off x="2112" y="114"/>
              <a:ext cx="2160" cy="2046"/>
              <a:chOff x="2112" y="114"/>
              <a:chExt cx="2160" cy="2046"/>
            </a:xfrm>
          </p:grpSpPr>
          <p:sp>
            <p:nvSpPr>
              <p:cNvPr id="48227" name="Line 16"/>
              <p:cNvSpPr>
                <a:spLocks noChangeShapeType="1"/>
              </p:cNvSpPr>
              <p:nvPr/>
            </p:nvSpPr>
            <p:spPr bwMode="auto">
              <a:xfrm>
                <a:off x="3096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8" name="Rectangle 17"/>
              <p:cNvSpPr>
                <a:spLocks noChangeArrowheads="1"/>
              </p:cNvSpPr>
              <p:nvPr/>
            </p:nvSpPr>
            <p:spPr bwMode="auto">
              <a:xfrm>
                <a:off x="2304" y="864"/>
                <a:ext cx="1584" cy="8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9" name="Text Box 18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2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R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8230" name="Text Box 19"/>
              <p:cNvSpPr txBox="1">
                <a:spLocks noChangeArrowheads="1"/>
              </p:cNvSpPr>
              <p:nvPr/>
            </p:nvSpPr>
            <p:spPr bwMode="auto">
              <a:xfrm>
                <a:off x="2592" y="1392"/>
                <a:ext cx="2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S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8231" name="Line 20"/>
              <p:cNvSpPr>
                <a:spLocks noChangeShapeType="1"/>
              </p:cNvSpPr>
              <p:nvPr/>
            </p:nvSpPr>
            <p:spPr bwMode="auto">
              <a:xfrm>
                <a:off x="2640" y="432"/>
                <a:ext cx="0" cy="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32" name="Text Box 21"/>
              <p:cNvSpPr txBox="1">
                <a:spLocks noChangeArrowheads="1"/>
              </p:cNvSpPr>
              <p:nvPr/>
            </p:nvSpPr>
            <p:spPr bwMode="auto">
              <a:xfrm>
                <a:off x="2880" y="134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C</a:t>
                </a:r>
                <a:endParaRPr lang="en-US" altLang="zh-CN" sz="28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48233" name="Text Box 22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5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F</a:t>
                </a:r>
                <a:r>
                  <a:rPr lang="zh-CN" altLang="en-US" sz="3200" b="1" baseline="-25000">
                    <a:latin typeface="Times New Roman"/>
                    <a:ea typeface="+mn-ea"/>
                    <a:cs typeface="Times New Roman"/>
                  </a:rPr>
                  <a:t>从</a:t>
                </a:r>
                <a:endParaRPr lang="zh-CN" altLang="en-US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graphicFrame>
            <p:nvGraphicFramePr>
              <p:cNvPr id="48234" name="Object 23"/>
              <p:cNvGraphicFramePr>
                <a:graphicFrameLocks noChangeAspect="1"/>
              </p:cNvGraphicFramePr>
              <p:nvPr/>
            </p:nvGraphicFramePr>
            <p:xfrm>
              <a:off x="2544" y="904"/>
              <a:ext cx="244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64957" imgH="203024" progId="Equation.3">
                      <p:embed/>
                    </p:oleObj>
                  </mc:Choice>
                  <mc:Fallback>
                    <p:oleObj name="公式" r:id="rId2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904"/>
                            <a:ext cx="244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8235" name="Group 24"/>
              <p:cNvGrpSpPr>
                <a:grpSpLocks/>
              </p:cNvGrpSpPr>
              <p:nvPr/>
            </p:nvGrpSpPr>
            <p:grpSpPr bwMode="auto">
              <a:xfrm>
                <a:off x="3024" y="1632"/>
                <a:ext cx="144" cy="48"/>
                <a:chOff x="864" y="3216"/>
                <a:chExt cx="432" cy="192"/>
              </a:xfrm>
            </p:grpSpPr>
            <p:sp>
              <p:nvSpPr>
                <p:cNvPr id="48260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864" y="3216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61" name="Line 26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8236" name="Group 27"/>
              <p:cNvGrpSpPr>
                <a:grpSpLocks/>
              </p:cNvGrpSpPr>
              <p:nvPr/>
            </p:nvGrpSpPr>
            <p:grpSpPr bwMode="auto">
              <a:xfrm>
                <a:off x="3405" y="911"/>
                <a:ext cx="296" cy="330"/>
                <a:chOff x="717" y="3028"/>
                <a:chExt cx="296" cy="330"/>
              </a:xfrm>
            </p:grpSpPr>
            <p:sp>
              <p:nvSpPr>
                <p:cNvPr id="4825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717" y="3028"/>
                  <a:ext cx="29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ea typeface="+mn-ea"/>
                      <a:cs typeface="Times New Roman"/>
                    </a:rPr>
                    <a:t>Q</a:t>
                  </a:r>
                  <a:endParaRPr lang="en-US" altLang="zh-CN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8259" name="Line 29"/>
                <p:cNvSpPr>
                  <a:spLocks noChangeShapeType="1"/>
                </p:cNvSpPr>
                <p:nvPr/>
              </p:nvSpPr>
              <p:spPr bwMode="auto">
                <a:xfrm>
                  <a:off x="768" y="307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8237" name="Group 30"/>
              <p:cNvGrpSpPr>
                <a:grpSpLocks/>
              </p:cNvGrpSpPr>
              <p:nvPr/>
            </p:nvGrpSpPr>
            <p:grpSpPr bwMode="auto">
              <a:xfrm>
                <a:off x="3504" y="432"/>
                <a:ext cx="96" cy="432"/>
                <a:chOff x="4320" y="2640"/>
                <a:chExt cx="96" cy="432"/>
              </a:xfrm>
            </p:grpSpPr>
            <p:sp>
              <p:nvSpPr>
                <p:cNvPr id="48256" name="Line 31"/>
                <p:cNvSpPr>
                  <a:spLocks noChangeShapeType="1"/>
                </p:cNvSpPr>
                <p:nvPr/>
              </p:nvSpPr>
              <p:spPr bwMode="auto">
                <a:xfrm>
                  <a:off x="4368" y="2640"/>
                  <a:ext cx="0" cy="3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57" name="Oval 32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8238" name="Text Box 33"/>
              <p:cNvSpPr txBox="1">
                <a:spLocks noChangeArrowheads="1"/>
              </p:cNvSpPr>
              <p:nvPr/>
            </p:nvSpPr>
            <p:spPr bwMode="auto">
              <a:xfrm>
                <a:off x="2457" y="114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grpSp>
            <p:nvGrpSpPr>
              <p:cNvPr id="48239" name="Group 34"/>
              <p:cNvGrpSpPr>
                <a:grpSpLocks/>
              </p:cNvGrpSpPr>
              <p:nvPr/>
            </p:nvGrpSpPr>
            <p:grpSpPr bwMode="auto">
              <a:xfrm>
                <a:off x="3387" y="114"/>
                <a:ext cx="355" cy="330"/>
                <a:chOff x="1179" y="2850"/>
                <a:chExt cx="355" cy="330"/>
              </a:xfrm>
            </p:grpSpPr>
            <p:sp>
              <p:nvSpPr>
                <p:cNvPr id="482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179" y="2850"/>
                  <a:ext cx="35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48255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248" y="288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8240" name="Line 37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1" name="Line 38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2" name="Oval 39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3" name="Oval 40"/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4" name="Line 41"/>
              <p:cNvSpPr>
                <a:spLocks noChangeShapeType="1"/>
              </p:cNvSpPr>
              <p:nvPr/>
            </p:nvSpPr>
            <p:spPr bwMode="auto">
              <a:xfrm>
                <a:off x="2400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5" name="Oval 42"/>
              <p:cNvSpPr>
                <a:spLocks noChangeArrowheads="1"/>
              </p:cNvSpPr>
              <p:nvPr/>
            </p:nvSpPr>
            <p:spPr bwMode="auto">
              <a:xfrm>
                <a:off x="2378" y="1942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8246" name="Group 43"/>
              <p:cNvGrpSpPr>
                <a:grpSpLocks/>
              </p:cNvGrpSpPr>
              <p:nvPr/>
            </p:nvGrpSpPr>
            <p:grpSpPr bwMode="auto">
              <a:xfrm>
                <a:off x="2112" y="1872"/>
                <a:ext cx="432" cy="288"/>
                <a:chOff x="2016" y="1584"/>
                <a:chExt cx="432" cy="288"/>
              </a:xfrm>
            </p:grpSpPr>
            <p:sp>
              <p:nvSpPr>
                <p:cNvPr id="4825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+mn-ea"/>
                      <a:cs typeface="Times New Roman"/>
                    </a:rPr>
                    <a:t>S</a:t>
                  </a:r>
                  <a:r>
                    <a:rPr lang="en-US" altLang="zh-CN" b="1" i="1" baseline="-25000">
                      <a:latin typeface="Times New Roman"/>
                      <a:ea typeface="+mn-ea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8253" name="Line 45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8247" name="Line 46"/>
              <p:cNvSpPr>
                <a:spLocks noChangeShapeType="1"/>
              </p:cNvSpPr>
              <p:nvPr/>
            </p:nvSpPr>
            <p:spPr bwMode="auto">
              <a:xfrm>
                <a:off x="3792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48" name="Oval 47"/>
              <p:cNvSpPr>
                <a:spLocks noChangeArrowheads="1"/>
              </p:cNvSpPr>
              <p:nvPr/>
            </p:nvSpPr>
            <p:spPr bwMode="auto">
              <a:xfrm>
                <a:off x="3767" y="1968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8249" name="Group 48"/>
              <p:cNvGrpSpPr>
                <a:grpSpLocks/>
              </p:cNvGrpSpPr>
              <p:nvPr/>
            </p:nvGrpSpPr>
            <p:grpSpPr bwMode="auto">
              <a:xfrm>
                <a:off x="3840" y="1872"/>
                <a:ext cx="432" cy="288"/>
                <a:chOff x="2016" y="1584"/>
                <a:chExt cx="432" cy="288"/>
              </a:xfrm>
            </p:grpSpPr>
            <p:sp>
              <p:nvSpPr>
                <p:cNvPr id="4825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+mn-ea"/>
                      <a:cs typeface="Times New Roman"/>
                    </a:rPr>
                    <a:t>R</a:t>
                  </a:r>
                  <a:r>
                    <a:rPr lang="en-US" altLang="zh-CN" b="1" i="1" baseline="-25000">
                      <a:latin typeface="Times New Roman"/>
                      <a:ea typeface="+mn-ea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8251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8162" name="Group 51"/>
            <p:cNvGrpSpPr>
              <a:grpSpLocks/>
            </p:cNvGrpSpPr>
            <p:nvPr/>
          </p:nvGrpSpPr>
          <p:grpSpPr bwMode="auto">
            <a:xfrm>
              <a:off x="3094" y="1872"/>
              <a:ext cx="1706" cy="1872"/>
              <a:chOff x="3094" y="1872"/>
              <a:chExt cx="1706" cy="1872"/>
            </a:xfrm>
          </p:grpSpPr>
          <p:sp>
            <p:nvSpPr>
              <p:cNvPr id="48219" name="Line 52"/>
              <p:cNvSpPr>
                <a:spLocks noChangeShapeType="1"/>
              </p:cNvSpPr>
              <p:nvPr/>
            </p:nvSpPr>
            <p:spPr bwMode="auto">
              <a:xfrm>
                <a:off x="3094" y="1872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0" name="Line 53"/>
              <p:cNvSpPr>
                <a:spLocks noChangeShapeType="1"/>
              </p:cNvSpPr>
              <p:nvPr/>
            </p:nvSpPr>
            <p:spPr bwMode="auto">
              <a:xfrm>
                <a:off x="460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1" name="Oval 54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2" name="Rectangle 55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384" cy="38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3" name="Line 56"/>
              <p:cNvSpPr>
                <a:spLocks noChangeShapeType="1"/>
              </p:cNvSpPr>
              <p:nvPr/>
            </p:nvSpPr>
            <p:spPr bwMode="auto">
              <a:xfrm>
                <a:off x="3094" y="3648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4" name="Line 57"/>
              <p:cNvSpPr>
                <a:spLocks noChangeShapeType="1"/>
              </p:cNvSpPr>
              <p:nvPr/>
            </p:nvSpPr>
            <p:spPr bwMode="auto">
              <a:xfrm flipV="1">
                <a:off x="4608" y="2832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25" name="Text Box 58"/>
              <p:cNvSpPr txBox="1">
                <a:spLocks noChangeArrowheads="1"/>
              </p:cNvSpPr>
              <p:nvPr/>
            </p:nvSpPr>
            <p:spPr bwMode="auto">
              <a:xfrm>
                <a:off x="4506" y="246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/>
                    <a:ea typeface="+mn-ea"/>
                    <a:cs typeface="Times New Roman"/>
                  </a:rPr>
                  <a:t>1</a:t>
                </a:r>
              </a:p>
            </p:txBody>
          </p:sp>
          <p:sp>
            <p:nvSpPr>
              <p:cNvPr id="48226" name="Line 59"/>
              <p:cNvSpPr>
                <a:spLocks noChangeShapeType="1"/>
              </p:cNvSpPr>
              <p:nvPr/>
            </p:nvSpPr>
            <p:spPr bwMode="auto">
              <a:xfrm>
                <a:off x="3094" y="316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8163" name="Group 60"/>
            <p:cNvGrpSpPr>
              <a:grpSpLocks/>
            </p:cNvGrpSpPr>
            <p:nvPr/>
          </p:nvGrpSpPr>
          <p:grpSpPr bwMode="auto">
            <a:xfrm>
              <a:off x="1968" y="501"/>
              <a:ext cx="2304" cy="2811"/>
              <a:chOff x="1968" y="501"/>
              <a:chExt cx="2304" cy="2811"/>
            </a:xfrm>
          </p:grpSpPr>
          <p:sp>
            <p:nvSpPr>
              <p:cNvPr id="48209" name="Line 61"/>
              <p:cNvSpPr>
                <a:spLocks noChangeShapeType="1"/>
              </p:cNvSpPr>
              <p:nvPr/>
            </p:nvSpPr>
            <p:spPr bwMode="auto">
              <a:xfrm flipV="1">
                <a:off x="1968" y="624"/>
                <a:ext cx="1584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0" name="Line 62"/>
              <p:cNvSpPr>
                <a:spLocks noChangeShapeType="1"/>
              </p:cNvSpPr>
              <p:nvPr/>
            </p:nvSpPr>
            <p:spPr bwMode="auto">
              <a:xfrm>
                <a:off x="1968" y="624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1" name="Line 63"/>
              <p:cNvSpPr>
                <a:spLocks noChangeShapeType="1"/>
              </p:cNvSpPr>
              <p:nvPr/>
            </p:nvSpPr>
            <p:spPr bwMode="auto">
              <a:xfrm flipV="1">
                <a:off x="1968" y="331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2" name="Line 64"/>
              <p:cNvSpPr>
                <a:spLocks noChangeShapeType="1"/>
              </p:cNvSpPr>
              <p:nvPr/>
            </p:nvSpPr>
            <p:spPr bwMode="auto">
              <a:xfrm flipV="1">
                <a:off x="2592" y="3095"/>
                <a:ext cx="0" cy="215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3" name="Line 65"/>
              <p:cNvSpPr>
                <a:spLocks noChangeShapeType="1"/>
              </p:cNvSpPr>
              <p:nvPr/>
            </p:nvSpPr>
            <p:spPr bwMode="auto">
              <a:xfrm>
                <a:off x="2640" y="52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4" name="Line 66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278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5" name="Line 67"/>
              <p:cNvSpPr>
                <a:spLocks noChangeShapeType="1"/>
              </p:cNvSpPr>
              <p:nvPr/>
            </p:nvSpPr>
            <p:spPr bwMode="auto">
              <a:xfrm flipV="1">
                <a:off x="3600" y="331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6" name="Line 68"/>
              <p:cNvSpPr>
                <a:spLocks noChangeShapeType="1"/>
              </p:cNvSpPr>
              <p:nvPr/>
            </p:nvSpPr>
            <p:spPr bwMode="auto">
              <a:xfrm flipV="1">
                <a:off x="3600" y="3095"/>
                <a:ext cx="0" cy="215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7" name="Oval 69"/>
              <p:cNvSpPr>
                <a:spLocks noChangeArrowheads="1"/>
              </p:cNvSpPr>
              <p:nvPr/>
            </p:nvSpPr>
            <p:spPr bwMode="auto">
              <a:xfrm>
                <a:off x="2613" y="501"/>
                <a:ext cx="48" cy="48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218" name="Oval 70"/>
              <p:cNvSpPr>
                <a:spLocks noChangeArrowheads="1"/>
              </p:cNvSpPr>
              <p:nvPr/>
            </p:nvSpPr>
            <p:spPr bwMode="auto">
              <a:xfrm>
                <a:off x="3527" y="598"/>
                <a:ext cx="48" cy="48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8164" name="Group 71"/>
            <p:cNvGrpSpPr>
              <a:grpSpLocks/>
            </p:cNvGrpSpPr>
            <p:nvPr/>
          </p:nvGrpSpPr>
          <p:grpSpPr bwMode="auto">
            <a:xfrm>
              <a:off x="2112" y="1680"/>
              <a:ext cx="2016" cy="1961"/>
              <a:chOff x="2112" y="1680"/>
              <a:chExt cx="2016" cy="1961"/>
            </a:xfrm>
          </p:grpSpPr>
          <p:grpSp>
            <p:nvGrpSpPr>
              <p:cNvPr id="48168" name="Group 72"/>
              <p:cNvGrpSpPr>
                <a:grpSpLocks/>
              </p:cNvGrpSpPr>
              <p:nvPr/>
            </p:nvGrpSpPr>
            <p:grpSpPr bwMode="auto">
              <a:xfrm>
                <a:off x="2112" y="1872"/>
                <a:ext cx="2016" cy="1248"/>
                <a:chOff x="2112" y="1872"/>
                <a:chExt cx="2016" cy="1248"/>
              </a:xfrm>
            </p:grpSpPr>
            <p:sp>
              <p:nvSpPr>
                <p:cNvPr id="48203" name="Line 73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04" name="Line 74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05" name="Line 75"/>
                <p:cNvSpPr>
                  <a:spLocks noChangeShapeType="1"/>
                </p:cNvSpPr>
                <p:nvPr/>
              </p:nvSpPr>
              <p:spPr bwMode="auto">
                <a:xfrm>
                  <a:off x="3792" y="18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06" name="Line 76"/>
                <p:cNvSpPr>
                  <a:spLocks noChangeShapeType="1"/>
                </p:cNvSpPr>
                <p:nvPr/>
              </p:nvSpPr>
              <p:spPr bwMode="auto">
                <a:xfrm>
                  <a:off x="4128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07" name="Line 77"/>
                <p:cNvSpPr>
                  <a:spLocks noChangeShapeType="1"/>
                </p:cNvSpPr>
                <p:nvPr/>
              </p:nvSpPr>
              <p:spPr bwMode="auto">
                <a:xfrm>
                  <a:off x="3792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208" name="Line 78"/>
                <p:cNvSpPr>
                  <a:spLocks noChangeShapeType="1"/>
                </p:cNvSpPr>
                <p:nvPr/>
              </p:nvSpPr>
              <p:spPr bwMode="auto">
                <a:xfrm>
                  <a:off x="2112" y="31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8169" name="Group 79"/>
              <p:cNvGrpSpPr>
                <a:grpSpLocks/>
              </p:cNvGrpSpPr>
              <p:nvPr/>
            </p:nvGrpSpPr>
            <p:grpSpPr bwMode="auto">
              <a:xfrm>
                <a:off x="2304" y="1680"/>
                <a:ext cx="1584" cy="1961"/>
                <a:chOff x="2304" y="1680"/>
                <a:chExt cx="1584" cy="1961"/>
              </a:xfrm>
            </p:grpSpPr>
            <p:sp>
              <p:nvSpPr>
                <p:cNvPr id="48170" name="Line 80"/>
                <p:cNvSpPr>
                  <a:spLocks noChangeShapeType="1"/>
                </p:cNvSpPr>
                <p:nvPr/>
              </p:nvSpPr>
              <p:spPr bwMode="auto">
                <a:xfrm>
                  <a:off x="3096" y="292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8171" name="Group 81"/>
                <p:cNvGrpSpPr>
                  <a:grpSpLocks/>
                </p:cNvGrpSpPr>
                <p:nvPr/>
              </p:nvGrpSpPr>
              <p:grpSpPr bwMode="auto">
                <a:xfrm>
                  <a:off x="2544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820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20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202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8172" name="Line 85"/>
                <p:cNvSpPr>
                  <a:spLocks noChangeShapeType="1"/>
                </p:cNvSpPr>
                <p:nvPr/>
              </p:nvSpPr>
              <p:spPr bwMode="auto">
                <a:xfrm>
                  <a:off x="2784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73" name="Line 86"/>
                <p:cNvSpPr>
                  <a:spLocks noChangeShapeType="1"/>
                </p:cNvSpPr>
                <p:nvPr/>
              </p:nvSpPr>
              <p:spPr bwMode="auto">
                <a:xfrm>
                  <a:off x="3408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8174" name="Object 87"/>
                <p:cNvGraphicFramePr>
                  <a:graphicFrameLocks noChangeAspect="1"/>
                </p:cNvGraphicFramePr>
                <p:nvPr/>
              </p:nvGraphicFramePr>
              <p:xfrm>
                <a:off x="3456" y="2688"/>
                <a:ext cx="397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190335" imgH="164957" progId="Equation.3">
                        <p:embed/>
                      </p:oleObj>
                    </mc:Choice>
                    <mc:Fallback>
                      <p:oleObj name="公式" r:id="rId4" imgW="190335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2688"/>
                              <a:ext cx="397" cy="2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75" name="Line 88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7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880" y="2592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+mn-ea"/>
                      <a:cs typeface="Times New Roman"/>
                    </a:rPr>
                    <a:t>  </a:t>
                  </a:r>
                  <a:r>
                    <a:rPr lang="en-US" altLang="zh-CN" sz="2800" b="1" i="1">
                      <a:latin typeface="Times New Roman"/>
                      <a:ea typeface="+mn-ea"/>
                      <a:cs typeface="Times New Roman"/>
                    </a:rPr>
                    <a:t>C</a:t>
                  </a:r>
                  <a:endParaRPr lang="en-US" altLang="zh-CN" sz="2800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48177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28" y="2352"/>
                  <a:ext cx="56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+mn-ea"/>
                      <a:cs typeface="Times New Roman"/>
                    </a:rPr>
                    <a:t>F</a:t>
                  </a:r>
                  <a:r>
                    <a:rPr lang="zh-CN" altLang="en-US" sz="2800" b="1" baseline="-25000">
                      <a:latin typeface="Times New Roman"/>
                      <a:ea typeface="+mn-ea"/>
                      <a:cs typeface="Times New Roman"/>
                    </a:rPr>
                    <a:t>主</a:t>
                  </a:r>
                  <a:endParaRPr lang="zh-CN" altLang="en-US" sz="2800" b="1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grpSp>
              <p:nvGrpSpPr>
                <p:cNvPr id="48178" name="Group 91"/>
                <p:cNvGrpSpPr>
                  <a:grpSpLocks/>
                </p:cNvGrpSpPr>
                <p:nvPr/>
              </p:nvGrpSpPr>
              <p:grpSpPr bwMode="auto">
                <a:xfrm>
                  <a:off x="3456" y="1824"/>
                  <a:ext cx="96" cy="384"/>
                  <a:chOff x="4320" y="2640"/>
                  <a:chExt cx="96" cy="432"/>
                </a:xfrm>
              </p:grpSpPr>
              <p:sp>
                <p:nvSpPr>
                  <p:cNvPr id="48198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640"/>
                    <a:ext cx="0" cy="3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199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976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48179" name="Group 94"/>
                <p:cNvGrpSpPr>
                  <a:grpSpLocks/>
                </p:cNvGrpSpPr>
                <p:nvPr/>
              </p:nvGrpSpPr>
              <p:grpSpPr bwMode="auto">
                <a:xfrm>
                  <a:off x="3024" y="2891"/>
                  <a:ext cx="144" cy="43"/>
                  <a:chOff x="864" y="3216"/>
                  <a:chExt cx="432" cy="192"/>
                </a:xfrm>
              </p:grpSpPr>
              <p:sp>
                <p:nvSpPr>
                  <p:cNvPr id="48196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3216"/>
                    <a:ext cx="24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19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21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8180" name="Rectangle 97"/>
                <p:cNvSpPr>
                  <a:spLocks noChangeArrowheads="1"/>
                </p:cNvSpPr>
                <p:nvPr/>
              </p:nvSpPr>
              <p:spPr bwMode="auto">
                <a:xfrm>
                  <a:off x="2304" y="2208"/>
                  <a:ext cx="1584" cy="7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8181" name="Group 98"/>
                <p:cNvGrpSpPr>
                  <a:grpSpLocks/>
                </p:cNvGrpSpPr>
                <p:nvPr/>
              </p:nvGrpSpPr>
              <p:grpSpPr bwMode="auto">
                <a:xfrm>
                  <a:off x="3360" y="2256"/>
                  <a:ext cx="312" cy="292"/>
                  <a:chOff x="3408" y="2352"/>
                  <a:chExt cx="312" cy="292"/>
                </a:xfrm>
              </p:grpSpPr>
              <p:sp>
                <p:nvSpPr>
                  <p:cNvPr id="48194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35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graphicFrame>
                <p:nvGraphicFramePr>
                  <p:cNvPr id="48195" name="Object 100"/>
                  <p:cNvGraphicFramePr>
                    <a:graphicFrameLocks noChangeAspect="1"/>
                  </p:cNvGraphicFramePr>
                  <p:nvPr/>
                </p:nvGraphicFramePr>
                <p:xfrm>
                  <a:off x="3408" y="2352"/>
                  <a:ext cx="312" cy="2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6" imgW="190417" imgH="203112" progId="Equation.3">
                          <p:embed/>
                        </p:oleObj>
                      </mc:Choice>
                      <mc:Fallback>
                        <p:oleObj name="公式" r:id="rId6" imgW="190417" imgH="20311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08" y="2352"/>
                                <a:ext cx="312" cy="2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8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8182" name="Rectangle 101"/>
                <p:cNvSpPr>
                  <a:spLocks noChangeArrowheads="1"/>
                </p:cNvSpPr>
                <p:nvPr/>
              </p:nvSpPr>
              <p:spPr bwMode="auto">
                <a:xfrm>
                  <a:off x="2592" y="3312"/>
                  <a:ext cx="24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83" name="Rectangle 102"/>
                <p:cNvSpPr>
                  <a:spLocks noChangeArrowheads="1"/>
                </p:cNvSpPr>
                <p:nvPr/>
              </p:nvSpPr>
              <p:spPr bwMode="auto">
                <a:xfrm>
                  <a:off x="3246" y="3311"/>
                  <a:ext cx="302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8184" name="Object 103"/>
                <p:cNvGraphicFramePr>
                  <a:graphicFrameLocks noChangeAspect="1"/>
                </p:cNvGraphicFramePr>
                <p:nvPr/>
              </p:nvGraphicFramePr>
              <p:xfrm>
                <a:off x="2544" y="2208"/>
                <a:ext cx="312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190417" imgH="203112" progId="Equation.3">
                        <p:embed/>
                      </p:oleObj>
                    </mc:Choice>
                    <mc:Fallback>
                      <p:oleObj name="公式" r:id="rId8" imgW="190417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4" y="2208"/>
                              <a:ext cx="312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85" name="Object 104"/>
                <p:cNvGraphicFramePr>
                  <a:graphicFrameLocks noChangeAspect="1"/>
                </p:cNvGraphicFramePr>
                <p:nvPr/>
              </p:nvGraphicFramePr>
              <p:xfrm>
                <a:off x="2400" y="2688"/>
                <a:ext cx="312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9" imgW="190335" imgH="177646" progId="Equation.3">
                        <p:embed/>
                      </p:oleObj>
                    </mc:Choice>
                    <mc:Fallback>
                      <p:oleObj name="公式" r:id="rId9" imgW="190335" imgH="177646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2688"/>
                              <a:ext cx="312" cy="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8186" name="Group 105"/>
                <p:cNvGrpSpPr>
                  <a:grpSpLocks/>
                </p:cNvGrpSpPr>
                <p:nvPr/>
              </p:nvGrpSpPr>
              <p:grpSpPr bwMode="auto">
                <a:xfrm>
                  <a:off x="3360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8191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192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8193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8187" name="Oval 109"/>
                <p:cNvSpPr>
                  <a:spLocks noChangeArrowheads="1"/>
                </p:cNvSpPr>
                <p:nvPr/>
              </p:nvSpPr>
              <p:spPr bwMode="auto">
                <a:xfrm>
                  <a:off x="2352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88" name="Oval 110"/>
                <p:cNvSpPr>
                  <a:spLocks noChangeArrowheads="1"/>
                </p:cNvSpPr>
                <p:nvPr/>
              </p:nvSpPr>
              <p:spPr bwMode="auto">
                <a:xfrm>
                  <a:off x="3744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89" name="Line 111"/>
                <p:cNvSpPr>
                  <a:spLocks noChangeShapeType="1"/>
                </p:cNvSpPr>
                <p:nvPr/>
              </p:nvSpPr>
              <p:spPr bwMode="auto">
                <a:xfrm>
                  <a:off x="2400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90" name="Line 112"/>
                <p:cNvSpPr>
                  <a:spLocks noChangeShapeType="1"/>
                </p:cNvSpPr>
                <p:nvPr/>
              </p:nvSpPr>
              <p:spPr bwMode="auto">
                <a:xfrm>
                  <a:off x="3792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8165" name="Group 113"/>
            <p:cNvGrpSpPr>
              <a:grpSpLocks/>
            </p:cNvGrpSpPr>
            <p:nvPr/>
          </p:nvGrpSpPr>
          <p:grpSpPr bwMode="auto">
            <a:xfrm>
              <a:off x="2994" y="1871"/>
              <a:ext cx="286" cy="330"/>
              <a:chOff x="744" y="1823"/>
              <a:chExt cx="286" cy="330"/>
            </a:xfrm>
          </p:grpSpPr>
          <p:sp>
            <p:nvSpPr>
              <p:cNvPr id="48166" name="Rectangle 114"/>
              <p:cNvSpPr>
                <a:spLocks noChangeArrowheads="1"/>
              </p:cNvSpPr>
              <p:nvPr/>
            </p:nvSpPr>
            <p:spPr bwMode="auto">
              <a:xfrm>
                <a:off x="744" y="1823"/>
                <a:ext cx="2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C</a:t>
                </a:r>
                <a:r>
                  <a:rPr lang="en-US" altLang="zh-CN" sz="2800" b="1">
                    <a:latin typeface="Times New Roman"/>
                    <a:cs typeface="Times New Roman"/>
                  </a:rPr>
                  <a:t> </a:t>
                </a:r>
              </a:p>
            </p:txBody>
          </p:sp>
          <p:sp>
            <p:nvSpPr>
              <p:cNvPr id="48167" name="Line 115"/>
              <p:cNvSpPr>
                <a:spLocks noChangeShapeType="1"/>
              </p:cNvSpPr>
              <p:nvPr/>
            </p:nvSpPr>
            <p:spPr bwMode="auto">
              <a:xfrm>
                <a:off x="776" y="1872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48137" name="Group 116"/>
          <p:cNvGrpSpPr>
            <a:grpSpLocks/>
          </p:cNvGrpSpPr>
          <p:nvPr/>
        </p:nvGrpSpPr>
        <p:grpSpPr bwMode="auto">
          <a:xfrm>
            <a:off x="1203325" y="304800"/>
            <a:ext cx="1377950" cy="838200"/>
            <a:chOff x="476" y="144"/>
            <a:chExt cx="868" cy="528"/>
          </a:xfrm>
        </p:grpSpPr>
        <p:sp>
          <p:nvSpPr>
            <p:cNvPr id="48152" name="Rectangle 117"/>
            <p:cNvSpPr>
              <a:spLocks noChangeArrowheads="1"/>
            </p:cNvSpPr>
            <p:nvPr/>
          </p:nvSpPr>
          <p:spPr bwMode="auto">
            <a:xfrm>
              <a:off x="476" y="335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C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grpSp>
          <p:nvGrpSpPr>
            <p:cNvPr id="48153" name="Group 118"/>
            <p:cNvGrpSpPr>
              <a:grpSpLocks/>
            </p:cNvGrpSpPr>
            <p:nvPr/>
          </p:nvGrpSpPr>
          <p:grpSpPr bwMode="auto">
            <a:xfrm>
              <a:off x="720" y="144"/>
              <a:ext cx="624" cy="528"/>
              <a:chOff x="3264" y="3600"/>
              <a:chExt cx="624" cy="528"/>
            </a:xfrm>
          </p:grpSpPr>
          <p:grpSp>
            <p:nvGrpSpPr>
              <p:cNvPr id="48154" name="Group 119"/>
              <p:cNvGrpSpPr>
                <a:grpSpLocks/>
              </p:cNvGrpSpPr>
              <p:nvPr/>
            </p:nvGrpSpPr>
            <p:grpSpPr bwMode="auto">
              <a:xfrm>
                <a:off x="3264" y="3840"/>
                <a:ext cx="624" cy="288"/>
                <a:chOff x="3264" y="3744"/>
                <a:chExt cx="624" cy="288"/>
              </a:xfrm>
            </p:grpSpPr>
            <p:sp>
              <p:nvSpPr>
                <p:cNvPr id="48156" name="Line 120"/>
                <p:cNvSpPr>
                  <a:spLocks noChangeShapeType="1"/>
                </p:cNvSpPr>
                <p:nvPr/>
              </p:nvSpPr>
              <p:spPr bwMode="auto">
                <a:xfrm>
                  <a:off x="3264" y="39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5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312" y="374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3300"/>
                      </a:solidFill>
                      <a:latin typeface="Times New Roman"/>
                      <a:ea typeface="+mn-ea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48158" name="Line 122"/>
                <p:cNvSpPr>
                  <a:spLocks noChangeShapeType="1"/>
                </p:cNvSpPr>
                <p:nvPr/>
              </p:nvSpPr>
              <p:spPr bwMode="auto">
                <a:xfrm>
                  <a:off x="3600" y="37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59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3600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8160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3600" y="3744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8155" name="Text Box 125"/>
              <p:cNvSpPr txBox="1">
                <a:spLocks noChangeArrowheads="1"/>
              </p:cNvSpPr>
              <p:nvPr/>
            </p:nvSpPr>
            <p:spPr bwMode="auto">
              <a:xfrm>
                <a:off x="3648" y="36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ea typeface="+mn-ea"/>
                    <a:cs typeface="Times New Roman"/>
                  </a:rPr>
                  <a:t>1</a:t>
                </a:r>
              </a:p>
            </p:txBody>
          </p:sp>
        </p:grpSp>
      </p:grpSp>
      <p:sp>
        <p:nvSpPr>
          <p:cNvPr id="48138" name="Rectangle 126"/>
          <p:cNvSpPr>
            <a:spLocks noChangeArrowheads="1"/>
          </p:cNvSpPr>
          <p:nvPr/>
        </p:nvSpPr>
        <p:spPr bwMode="auto">
          <a:xfrm>
            <a:off x="5358141" y="5408147"/>
            <a:ext cx="543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b="1" i="1">
                <a:latin typeface="Times New Roman"/>
                <a:cs typeface="Times New Roman"/>
              </a:rPr>
              <a:t>C</a:t>
            </a:r>
          </a:p>
        </p:txBody>
      </p:sp>
      <p:grpSp>
        <p:nvGrpSpPr>
          <p:cNvPr id="48139" name="Group 127"/>
          <p:cNvGrpSpPr>
            <a:grpSpLocks/>
          </p:cNvGrpSpPr>
          <p:nvPr/>
        </p:nvGrpSpPr>
        <p:grpSpPr bwMode="auto">
          <a:xfrm>
            <a:off x="4572000" y="5562600"/>
            <a:ext cx="990600" cy="838200"/>
            <a:chOff x="3264" y="3600"/>
            <a:chExt cx="624" cy="528"/>
          </a:xfrm>
        </p:grpSpPr>
        <p:grpSp>
          <p:nvGrpSpPr>
            <p:cNvPr id="48145" name="Group 128"/>
            <p:cNvGrpSpPr>
              <a:grpSpLocks/>
            </p:cNvGrpSpPr>
            <p:nvPr/>
          </p:nvGrpSpPr>
          <p:grpSpPr bwMode="auto">
            <a:xfrm>
              <a:off x="3264" y="3840"/>
              <a:ext cx="624" cy="288"/>
              <a:chOff x="3264" y="3744"/>
              <a:chExt cx="624" cy="288"/>
            </a:xfrm>
          </p:grpSpPr>
          <p:sp>
            <p:nvSpPr>
              <p:cNvPr id="48147" name="Line 129"/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148" name="Text Box 130"/>
              <p:cNvSpPr txBox="1">
                <a:spLocks noChangeArrowheads="1"/>
              </p:cNvSpPr>
              <p:nvPr/>
            </p:nvSpPr>
            <p:spPr bwMode="auto">
              <a:xfrm>
                <a:off x="3312" y="37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ea typeface="+mn-ea"/>
                    <a:cs typeface="Times New Roman"/>
                  </a:rPr>
                  <a:t>0</a:t>
                </a:r>
              </a:p>
            </p:txBody>
          </p:sp>
          <p:sp>
            <p:nvSpPr>
              <p:cNvPr id="48149" name="Line 131"/>
              <p:cNvSpPr>
                <a:spLocks noChangeShapeType="1"/>
              </p:cNvSpPr>
              <p:nvPr/>
            </p:nvSpPr>
            <p:spPr bwMode="auto">
              <a:xfrm>
                <a:off x="3600" y="37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150" name="Line 132"/>
              <p:cNvSpPr>
                <a:spLocks noChangeShapeType="1"/>
              </p:cNvSpPr>
              <p:nvPr/>
            </p:nvSpPr>
            <p:spPr bwMode="auto">
              <a:xfrm flipV="1">
                <a:off x="3600" y="384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8151" name="Line 133"/>
              <p:cNvSpPr>
                <a:spLocks noChangeShapeType="1"/>
              </p:cNvSpPr>
              <p:nvPr/>
            </p:nvSpPr>
            <p:spPr bwMode="auto">
              <a:xfrm flipV="1">
                <a:off x="3600" y="37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8146" name="Text Box 134"/>
            <p:cNvSpPr txBox="1">
              <a:spLocks noChangeArrowheads="1"/>
            </p:cNvSpPr>
            <p:nvPr/>
          </p:nvSpPr>
          <p:spPr bwMode="auto">
            <a:xfrm>
              <a:off x="3648" y="3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+mn-ea"/>
                  <a:cs typeface="Times New Roman"/>
                </a:rPr>
                <a:t>1</a:t>
              </a:r>
            </a:p>
          </p:txBody>
        </p:sp>
      </p:grpSp>
      <p:grpSp>
        <p:nvGrpSpPr>
          <p:cNvPr id="28" name="Group 135"/>
          <p:cNvGrpSpPr>
            <a:grpSpLocks/>
          </p:cNvGrpSpPr>
          <p:nvPr/>
        </p:nvGrpSpPr>
        <p:grpSpPr bwMode="auto">
          <a:xfrm>
            <a:off x="5562600" y="5911850"/>
            <a:ext cx="533400" cy="412750"/>
            <a:chOff x="1344" y="364"/>
            <a:chExt cx="336" cy="260"/>
          </a:xfrm>
        </p:grpSpPr>
        <p:sp>
          <p:nvSpPr>
            <p:cNvPr id="48141" name="Line 136"/>
            <p:cNvSpPr>
              <a:spLocks noChangeShapeType="1"/>
            </p:cNvSpPr>
            <p:nvPr/>
          </p:nvSpPr>
          <p:spPr bwMode="auto">
            <a:xfrm>
              <a:off x="1344" y="384"/>
              <a:ext cx="0" cy="14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142" name="Line 137"/>
            <p:cNvSpPr>
              <a:spLocks noChangeShapeType="1"/>
            </p:cNvSpPr>
            <p:nvPr/>
          </p:nvSpPr>
          <p:spPr bwMode="auto">
            <a:xfrm>
              <a:off x="1344" y="528"/>
              <a:ext cx="0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143" name="Line 138"/>
            <p:cNvSpPr>
              <a:spLocks noChangeShapeType="1"/>
            </p:cNvSpPr>
            <p:nvPr/>
          </p:nvSpPr>
          <p:spPr bwMode="auto">
            <a:xfrm>
              <a:off x="1344" y="624"/>
              <a:ext cx="3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144" name="Rectangle 139"/>
            <p:cNvSpPr>
              <a:spLocks noChangeArrowheads="1"/>
            </p:cNvSpPr>
            <p:nvPr/>
          </p:nvSpPr>
          <p:spPr bwMode="auto">
            <a:xfrm>
              <a:off x="1403" y="36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8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678" grpId="0" autoUpdateAnimBg="0"/>
      <p:bldP spid="28679" grpId="0" animBg="1" autoUpdateAnimBg="0"/>
      <p:bldP spid="2868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0" y="3048000"/>
            <a:ext cx="2495550" cy="1966913"/>
            <a:chOff x="3648" y="2016"/>
            <a:chExt cx="1572" cy="1239"/>
          </a:xfrm>
        </p:grpSpPr>
        <p:sp>
          <p:nvSpPr>
            <p:cNvPr id="49281" name="Rectangle 3"/>
            <p:cNvSpPr>
              <a:spLocks noChangeArrowheads="1"/>
            </p:cNvSpPr>
            <p:nvPr/>
          </p:nvSpPr>
          <p:spPr bwMode="auto">
            <a:xfrm>
              <a:off x="4992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282" name="Rectangle 4"/>
            <p:cNvSpPr>
              <a:spLocks noChangeArrowheads="1"/>
            </p:cNvSpPr>
            <p:nvPr/>
          </p:nvSpPr>
          <p:spPr bwMode="auto">
            <a:xfrm>
              <a:off x="3648" y="29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b="1">
                <a:solidFill>
                  <a:srgbClr val="0099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9155" name="Group 5"/>
          <p:cNvGrpSpPr>
            <a:grpSpLocks/>
          </p:cNvGrpSpPr>
          <p:nvPr/>
        </p:nvGrpSpPr>
        <p:grpSpPr bwMode="auto">
          <a:xfrm>
            <a:off x="4953000" y="5486400"/>
            <a:ext cx="1524000" cy="838200"/>
            <a:chOff x="2880" y="3504"/>
            <a:chExt cx="960" cy="528"/>
          </a:xfrm>
        </p:grpSpPr>
        <p:grpSp>
          <p:nvGrpSpPr>
            <p:cNvPr id="49268" name="Group 6"/>
            <p:cNvGrpSpPr>
              <a:grpSpLocks/>
            </p:cNvGrpSpPr>
            <p:nvPr/>
          </p:nvGrpSpPr>
          <p:grpSpPr bwMode="auto">
            <a:xfrm>
              <a:off x="2880" y="3504"/>
              <a:ext cx="624" cy="528"/>
              <a:chOff x="3264" y="3600"/>
              <a:chExt cx="624" cy="528"/>
            </a:xfrm>
          </p:grpSpPr>
          <p:grpSp>
            <p:nvGrpSpPr>
              <p:cNvPr id="49274" name="Group 7"/>
              <p:cNvGrpSpPr>
                <a:grpSpLocks/>
              </p:cNvGrpSpPr>
              <p:nvPr/>
            </p:nvGrpSpPr>
            <p:grpSpPr bwMode="auto">
              <a:xfrm>
                <a:off x="3264" y="3840"/>
                <a:ext cx="624" cy="288"/>
                <a:chOff x="3264" y="3744"/>
                <a:chExt cx="624" cy="288"/>
              </a:xfrm>
            </p:grpSpPr>
            <p:sp>
              <p:nvSpPr>
                <p:cNvPr id="49276" name="Line 8"/>
                <p:cNvSpPr>
                  <a:spLocks noChangeShapeType="1"/>
                </p:cNvSpPr>
                <p:nvPr/>
              </p:nvSpPr>
              <p:spPr bwMode="auto">
                <a:xfrm>
                  <a:off x="3264" y="39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7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12" y="374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3300"/>
                      </a:solidFill>
                      <a:latin typeface="Times New Roman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49278" name="Line 10"/>
                <p:cNvSpPr>
                  <a:spLocks noChangeShapeType="1"/>
                </p:cNvSpPr>
                <p:nvPr/>
              </p:nvSpPr>
              <p:spPr bwMode="auto">
                <a:xfrm>
                  <a:off x="3600" y="37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7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600" y="38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8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600" y="3744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9275" name="Text Box 13"/>
              <p:cNvSpPr txBox="1">
                <a:spLocks noChangeArrowheads="1"/>
              </p:cNvSpPr>
              <p:nvPr/>
            </p:nvSpPr>
            <p:spPr bwMode="auto">
              <a:xfrm>
                <a:off x="3648" y="36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9269" name="Group 14"/>
            <p:cNvGrpSpPr>
              <a:grpSpLocks/>
            </p:cNvGrpSpPr>
            <p:nvPr/>
          </p:nvGrpSpPr>
          <p:grpSpPr bwMode="auto">
            <a:xfrm>
              <a:off x="3504" y="3724"/>
              <a:ext cx="336" cy="260"/>
              <a:chOff x="1344" y="364"/>
              <a:chExt cx="336" cy="260"/>
            </a:xfrm>
          </p:grpSpPr>
          <p:sp>
            <p:nvSpPr>
              <p:cNvPr id="49270" name="Line 15"/>
              <p:cNvSpPr>
                <a:spLocks noChangeShapeType="1"/>
              </p:cNvSpPr>
              <p:nvPr/>
            </p:nvSpPr>
            <p:spPr bwMode="auto">
              <a:xfrm>
                <a:off x="1344" y="38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71" name="Line 16"/>
              <p:cNvSpPr>
                <a:spLocks noChangeShapeType="1"/>
              </p:cNvSpPr>
              <p:nvPr/>
            </p:nvSpPr>
            <p:spPr bwMode="auto">
              <a:xfrm>
                <a:off x="1344" y="52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72" name="Line 17"/>
              <p:cNvSpPr>
                <a:spLocks noChangeShapeType="1"/>
              </p:cNvSpPr>
              <p:nvPr/>
            </p:nvSpPr>
            <p:spPr bwMode="auto">
              <a:xfrm>
                <a:off x="1344" y="62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73" name="Rectangle 18"/>
              <p:cNvSpPr>
                <a:spLocks noChangeArrowheads="1"/>
              </p:cNvSpPr>
              <p:nvPr/>
            </p:nvSpPr>
            <p:spPr bwMode="auto">
              <a:xfrm>
                <a:off x="1403" y="364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0</a:t>
                </a:r>
                <a:endParaRPr lang="en-US" altLang="zh-CN" b="1">
                  <a:solidFill>
                    <a:srgbClr val="0099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8313" y="457200"/>
            <a:ext cx="3570287" cy="18288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高电平时触发器接收信号并暂存（即</a:t>
            </a:r>
            <a:r>
              <a:rPr lang="en-US" altLang="zh-CN" sz="2800" b="1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3333CC"/>
                </a:solidFill>
                <a:latin typeface="Times New Roman"/>
                <a:cs typeface="Times New Roman"/>
              </a:rPr>
              <a:t>主</a:t>
            </a: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状态由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J</a:t>
            </a:r>
            <a:r>
              <a:rPr lang="zh-CN" altLang="en-US" sz="2800" b="1" i="1">
                <a:solidFill>
                  <a:srgbClr val="CC0000"/>
                </a:solidFill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K</a:t>
            </a: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决定，</a:t>
            </a:r>
            <a:r>
              <a:rPr lang="en-US" altLang="zh-CN" sz="2800" b="1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baseline="-25000">
                <a:solidFill>
                  <a:srgbClr val="3333CC"/>
                </a:solidFill>
                <a:latin typeface="Times New Roman"/>
                <a:cs typeface="Times New Roman"/>
              </a:rPr>
              <a:t>从</a:t>
            </a: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状态保持不变）。</a:t>
            </a:r>
          </a:p>
        </p:txBody>
      </p:sp>
      <p:sp>
        <p:nvSpPr>
          <p:cNvPr id="29716" name="Rectangle 20" descr="40%"/>
          <p:cNvSpPr>
            <a:spLocks noChangeArrowheads="1"/>
          </p:cNvSpPr>
          <p:nvPr/>
        </p:nvSpPr>
        <p:spPr bwMode="auto">
          <a:xfrm>
            <a:off x="468313" y="5157788"/>
            <a:ext cx="3570287" cy="974725"/>
          </a:xfrm>
          <a:prstGeom prst="rect">
            <a:avLst/>
          </a:prstGeom>
          <a:pattFill prst="pct40">
            <a:fgClr>
              <a:srgbClr val="FFCCFF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Times New Roman"/>
                <a:cs typeface="Times New Roman"/>
              </a:rPr>
              <a:t>要求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latin typeface="Times New Roman"/>
                <a:cs typeface="Times New Roman"/>
              </a:rPr>
              <a:t>高电平期间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J</a:t>
            </a:r>
            <a:r>
              <a:rPr lang="zh-CN" altLang="en-US" sz="2800" b="1" i="1">
                <a:solidFill>
                  <a:srgbClr val="CC0000"/>
                </a:solidFill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CC0000"/>
                </a:solidFill>
                <a:latin typeface="Times New Roman"/>
                <a:cs typeface="Times New Roman"/>
              </a:rPr>
              <a:t>K</a:t>
            </a:r>
            <a:r>
              <a:rPr lang="zh-CN" altLang="en-US" sz="2800" b="1">
                <a:latin typeface="Times New Roman"/>
                <a:cs typeface="Times New Roman"/>
              </a:rPr>
              <a:t>的状态保持不变。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57200" y="2438400"/>
            <a:ext cx="3614738" cy="1401763"/>
            <a:chOff x="240" y="1795"/>
            <a:chExt cx="2277" cy="883"/>
          </a:xfrm>
        </p:grpSpPr>
        <p:sp>
          <p:nvSpPr>
            <p:cNvPr id="49262" name="Rectangle 22" descr="40%"/>
            <p:cNvSpPr>
              <a:spLocks noChangeArrowheads="1"/>
            </p:cNvSpPr>
            <p:nvPr/>
          </p:nvSpPr>
          <p:spPr bwMode="auto">
            <a:xfrm>
              <a:off x="240" y="1795"/>
              <a:ext cx="2277" cy="883"/>
            </a:xfrm>
            <a:prstGeom prst="rect">
              <a:avLst/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/>
                  <a:cs typeface="Times New Roman"/>
                </a:rPr>
                <a:t>C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下降沿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(     )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触发器翻转</a:t>
              </a:r>
              <a:r>
                <a:rPr lang="zh-CN" altLang="en-US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（ 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F</a:t>
              </a:r>
              <a:r>
                <a:rPr lang="zh-CN" altLang="en-US" sz="2800" b="1" baseline="-25000">
                  <a:solidFill>
                    <a:srgbClr val="000099"/>
                  </a:solidFill>
                  <a:latin typeface="Times New Roman"/>
                  <a:cs typeface="Times New Roman"/>
                </a:rPr>
                <a:t>从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状态与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F</a:t>
              </a:r>
              <a:r>
                <a:rPr lang="zh-CN" altLang="en-US" sz="2800" b="1" baseline="-25000">
                  <a:solidFill>
                    <a:srgbClr val="000099"/>
                  </a:solidFill>
                  <a:latin typeface="Times New Roman"/>
                  <a:cs typeface="Times New Roman"/>
                </a:rPr>
                <a:t>主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/>
                  <a:cs typeface="Times New Roman"/>
                </a:rPr>
                <a:t>状态一致）。</a:t>
              </a:r>
            </a:p>
          </p:txBody>
        </p:sp>
        <p:grpSp>
          <p:nvGrpSpPr>
            <p:cNvPr id="49263" name="Group 23"/>
            <p:cNvGrpSpPr>
              <a:grpSpLocks/>
            </p:cNvGrpSpPr>
            <p:nvPr/>
          </p:nvGrpSpPr>
          <p:grpSpPr bwMode="auto">
            <a:xfrm>
              <a:off x="1248" y="1872"/>
              <a:ext cx="240" cy="192"/>
              <a:chOff x="2592" y="3648"/>
              <a:chExt cx="384" cy="240"/>
            </a:xfrm>
          </p:grpSpPr>
          <p:sp>
            <p:nvSpPr>
              <p:cNvPr id="49264" name="Line 24"/>
              <p:cNvSpPr>
                <a:spLocks noChangeShapeType="1"/>
              </p:cNvSpPr>
              <p:nvPr/>
            </p:nvSpPr>
            <p:spPr bwMode="auto">
              <a:xfrm>
                <a:off x="2592" y="364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65" name="Line 25"/>
              <p:cNvSpPr>
                <a:spLocks noChangeShapeType="1"/>
              </p:cNvSpPr>
              <p:nvPr/>
            </p:nvSpPr>
            <p:spPr bwMode="auto">
              <a:xfrm>
                <a:off x="2784" y="364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66" name="Line 26"/>
              <p:cNvSpPr>
                <a:spLocks noChangeShapeType="1"/>
              </p:cNvSpPr>
              <p:nvPr/>
            </p:nvSpPr>
            <p:spPr bwMode="auto">
              <a:xfrm>
                <a:off x="2784" y="38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67" name="Line 27"/>
              <p:cNvSpPr>
                <a:spLocks noChangeShapeType="1"/>
              </p:cNvSpPr>
              <p:nvPr/>
            </p:nvSpPr>
            <p:spPr bwMode="auto">
              <a:xfrm>
                <a:off x="2784" y="37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29724" name="Rectangle 28" descr="40%"/>
          <p:cNvSpPr>
            <a:spLocks noChangeArrowheads="1"/>
          </p:cNvSpPr>
          <p:nvPr/>
        </p:nvSpPr>
        <p:spPr bwMode="auto">
          <a:xfrm>
            <a:off x="468313" y="4038600"/>
            <a:ext cx="3570287" cy="974725"/>
          </a:xfrm>
          <a:prstGeom prst="rect">
            <a:avLst/>
          </a:prstGeom>
          <a:pattFill prst="pct40">
            <a:fgClr>
              <a:schemeClr val="hlink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i="1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lang="zh-CN" altLang="en-US" sz="2800" b="1" dirty="0">
                <a:solidFill>
                  <a:srgbClr val="006600"/>
                </a:solidFill>
                <a:latin typeface="Times New Roman"/>
                <a:cs typeface="Times New Roman"/>
              </a:rPr>
              <a:t>低电平时</a:t>
            </a:r>
            <a:r>
              <a:rPr lang="en-US" altLang="zh-CN" sz="2800" b="1" dirty="0">
                <a:solidFill>
                  <a:srgbClr val="006600"/>
                </a:solidFill>
                <a:latin typeface="Times New Roman"/>
                <a:cs typeface="Times New Roman"/>
              </a:rPr>
              <a:t>,</a:t>
            </a:r>
            <a:r>
              <a:rPr lang="en-US" altLang="zh-CN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baseline="-25000" dirty="0">
                <a:solidFill>
                  <a:srgbClr val="CC0000"/>
                </a:solidFill>
                <a:latin typeface="Times New Roman"/>
                <a:cs typeface="Times New Roman"/>
              </a:rPr>
              <a:t>主</a:t>
            </a:r>
            <a:r>
              <a:rPr lang="zh-CN" altLang="en-US" sz="2800" b="1" dirty="0">
                <a:solidFill>
                  <a:srgbClr val="006600"/>
                </a:solidFill>
                <a:latin typeface="Times New Roman"/>
                <a:cs typeface="Times New Roman"/>
              </a:rPr>
              <a:t>封锁</a:t>
            </a:r>
            <a:r>
              <a:rPr lang="en-US" altLang="zh-CN" sz="2800" b="1" i="1" dirty="0">
                <a:solidFill>
                  <a:srgbClr val="CC0000"/>
                </a:solidFill>
                <a:latin typeface="Times New Roman"/>
                <a:cs typeface="Times New Roman"/>
              </a:rPr>
              <a:t>J</a:t>
            </a:r>
            <a:r>
              <a:rPr lang="zh-CN" altLang="en-US" sz="2800" b="1" i="1" dirty="0">
                <a:solidFill>
                  <a:srgbClr val="CC0000"/>
                </a:solidFill>
                <a:latin typeface="Times New Roman"/>
                <a:cs typeface="Times New Roman"/>
              </a:rPr>
              <a:t>、</a:t>
            </a:r>
            <a:r>
              <a:rPr lang="en-US" altLang="zh-CN" sz="2800" b="1" i="1" dirty="0">
                <a:solidFill>
                  <a:srgbClr val="CC0000"/>
                </a:solidFill>
                <a:latin typeface="Times New Roman"/>
                <a:cs typeface="Times New Roman"/>
              </a:rPr>
              <a:t>K</a:t>
            </a:r>
            <a:r>
              <a:rPr lang="zh-CN" altLang="en-US" sz="2800" b="1" dirty="0">
                <a:solidFill>
                  <a:srgbClr val="006600"/>
                </a:solidFill>
                <a:latin typeface="Times New Roman"/>
                <a:cs typeface="Times New Roman"/>
              </a:rPr>
              <a:t>不起作用</a:t>
            </a:r>
            <a:endParaRPr lang="zh-CN" altLang="en-US" sz="2800" b="1" dirty="0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grpSp>
        <p:nvGrpSpPr>
          <p:cNvPr id="49160" name="Group 29"/>
          <p:cNvGrpSpPr>
            <a:grpSpLocks/>
          </p:cNvGrpSpPr>
          <p:nvPr/>
        </p:nvGrpSpPr>
        <p:grpSpPr bwMode="auto">
          <a:xfrm>
            <a:off x="4343400" y="150813"/>
            <a:ext cx="4495800" cy="5689601"/>
            <a:chOff x="2784" y="143"/>
            <a:chExt cx="2832" cy="3584"/>
          </a:xfrm>
        </p:grpSpPr>
        <p:sp>
          <p:nvSpPr>
            <p:cNvPr id="49161" name="Rectangle 30"/>
            <p:cNvSpPr>
              <a:spLocks noChangeArrowheads="1"/>
            </p:cNvSpPr>
            <p:nvPr/>
          </p:nvSpPr>
          <p:spPr bwMode="auto">
            <a:xfrm>
              <a:off x="3648" y="336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ea typeface="楷体_GB2312" charset="0"/>
                  <a:cs typeface="Times New Roman"/>
                </a:rPr>
                <a:t>C</a:t>
              </a:r>
            </a:p>
          </p:txBody>
        </p:sp>
        <p:grpSp>
          <p:nvGrpSpPr>
            <p:cNvPr id="49162" name="Group 31"/>
            <p:cNvGrpSpPr>
              <a:grpSpLocks/>
            </p:cNvGrpSpPr>
            <p:nvPr/>
          </p:nvGrpSpPr>
          <p:grpSpPr bwMode="auto">
            <a:xfrm>
              <a:off x="2928" y="143"/>
              <a:ext cx="2160" cy="2025"/>
              <a:chOff x="2112" y="112"/>
              <a:chExt cx="2160" cy="2052"/>
            </a:xfrm>
          </p:grpSpPr>
          <p:sp>
            <p:nvSpPr>
              <p:cNvPr id="49227" name="Line 32"/>
              <p:cNvSpPr>
                <a:spLocks noChangeShapeType="1"/>
              </p:cNvSpPr>
              <p:nvPr/>
            </p:nvSpPr>
            <p:spPr bwMode="auto">
              <a:xfrm>
                <a:off x="3096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8" name="Rectangle 33"/>
              <p:cNvSpPr>
                <a:spLocks noChangeArrowheads="1"/>
              </p:cNvSpPr>
              <p:nvPr/>
            </p:nvSpPr>
            <p:spPr bwMode="auto">
              <a:xfrm>
                <a:off x="2304" y="864"/>
                <a:ext cx="1584" cy="8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9" name="Text Box 34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26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R</a:t>
                </a:r>
                <a:endParaRPr lang="en-US" altLang="zh-CN" sz="32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9230" name="Text Box 35"/>
              <p:cNvSpPr txBox="1">
                <a:spLocks noChangeArrowheads="1"/>
              </p:cNvSpPr>
              <p:nvPr/>
            </p:nvSpPr>
            <p:spPr bwMode="auto">
              <a:xfrm>
                <a:off x="2592" y="1392"/>
                <a:ext cx="20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S</a:t>
                </a:r>
                <a:endParaRPr lang="en-US" altLang="zh-CN" sz="32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9231" name="Line 36"/>
              <p:cNvSpPr>
                <a:spLocks noChangeShapeType="1"/>
              </p:cNvSpPr>
              <p:nvPr/>
            </p:nvSpPr>
            <p:spPr bwMode="auto">
              <a:xfrm>
                <a:off x="2640" y="432"/>
                <a:ext cx="0" cy="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32" name="Text Box 37"/>
              <p:cNvSpPr txBox="1">
                <a:spLocks noChangeArrowheads="1"/>
              </p:cNvSpPr>
              <p:nvPr/>
            </p:nvSpPr>
            <p:spPr bwMode="auto">
              <a:xfrm>
                <a:off x="2880" y="1344"/>
                <a:ext cx="48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  </a:t>
                </a: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C</a:t>
                </a:r>
                <a:endParaRPr lang="en-US" altLang="zh-CN" sz="28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49233" name="Text Box 38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552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F</a:t>
                </a:r>
                <a:r>
                  <a:rPr lang="zh-CN" altLang="en-US" sz="3200" b="1" baseline="-25000">
                    <a:latin typeface="Times New Roman"/>
                    <a:cs typeface="Times New Roman"/>
                  </a:rPr>
                  <a:t>从</a:t>
                </a:r>
                <a:endParaRPr lang="zh-CN" altLang="en-US" sz="3200" b="1"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graphicFrame>
            <p:nvGraphicFramePr>
              <p:cNvPr id="49234" name="Object 39"/>
              <p:cNvGraphicFramePr>
                <a:graphicFrameLocks noChangeAspect="1"/>
              </p:cNvGraphicFramePr>
              <p:nvPr/>
            </p:nvGraphicFramePr>
            <p:xfrm>
              <a:off x="2544" y="904"/>
              <a:ext cx="244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64957" imgH="203024" progId="Equation.3">
                      <p:embed/>
                    </p:oleObj>
                  </mc:Choice>
                  <mc:Fallback>
                    <p:oleObj name="公式" r:id="rId2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904"/>
                            <a:ext cx="244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9235" name="Group 40"/>
              <p:cNvGrpSpPr>
                <a:grpSpLocks/>
              </p:cNvGrpSpPr>
              <p:nvPr/>
            </p:nvGrpSpPr>
            <p:grpSpPr bwMode="auto">
              <a:xfrm>
                <a:off x="3024" y="1632"/>
                <a:ext cx="144" cy="48"/>
                <a:chOff x="864" y="3216"/>
                <a:chExt cx="432" cy="192"/>
              </a:xfrm>
            </p:grpSpPr>
            <p:sp>
              <p:nvSpPr>
                <p:cNvPr id="4926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864" y="3216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61" name="Line 42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9236" name="Group 43"/>
              <p:cNvGrpSpPr>
                <a:grpSpLocks/>
              </p:cNvGrpSpPr>
              <p:nvPr/>
            </p:nvGrpSpPr>
            <p:grpSpPr bwMode="auto">
              <a:xfrm>
                <a:off x="3405" y="909"/>
                <a:ext cx="296" cy="334"/>
                <a:chOff x="717" y="3026"/>
                <a:chExt cx="296" cy="334"/>
              </a:xfrm>
            </p:grpSpPr>
            <p:sp>
              <p:nvSpPr>
                <p:cNvPr id="4925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17" y="3026"/>
                  <a:ext cx="296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endParaRPr lang="en-US" altLang="zh-CN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59" name="Line 45"/>
                <p:cNvSpPr>
                  <a:spLocks noChangeShapeType="1"/>
                </p:cNvSpPr>
                <p:nvPr/>
              </p:nvSpPr>
              <p:spPr bwMode="auto">
                <a:xfrm>
                  <a:off x="768" y="307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9237" name="Group 46"/>
              <p:cNvGrpSpPr>
                <a:grpSpLocks/>
              </p:cNvGrpSpPr>
              <p:nvPr/>
            </p:nvGrpSpPr>
            <p:grpSpPr bwMode="auto">
              <a:xfrm>
                <a:off x="3504" y="432"/>
                <a:ext cx="96" cy="432"/>
                <a:chOff x="4320" y="2640"/>
                <a:chExt cx="96" cy="432"/>
              </a:xfrm>
            </p:grpSpPr>
            <p:sp>
              <p:nvSpPr>
                <p:cNvPr id="49256" name="Line 47"/>
                <p:cNvSpPr>
                  <a:spLocks noChangeShapeType="1"/>
                </p:cNvSpPr>
                <p:nvPr/>
              </p:nvSpPr>
              <p:spPr bwMode="auto">
                <a:xfrm>
                  <a:off x="4368" y="2640"/>
                  <a:ext cx="0" cy="3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57" name="Oval 48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9238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12"/>
                <a:ext cx="29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39" name="Group 50"/>
              <p:cNvGrpSpPr>
                <a:grpSpLocks/>
              </p:cNvGrpSpPr>
              <p:nvPr/>
            </p:nvGrpSpPr>
            <p:grpSpPr bwMode="auto">
              <a:xfrm>
                <a:off x="3387" y="112"/>
                <a:ext cx="355" cy="334"/>
                <a:chOff x="1179" y="2848"/>
                <a:chExt cx="355" cy="334"/>
              </a:xfrm>
            </p:grpSpPr>
            <p:sp>
              <p:nvSpPr>
                <p:cNvPr id="49254" name="Rectangle 51"/>
                <p:cNvSpPr>
                  <a:spLocks noChangeArrowheads="1"/>
                </p:cNvSpPr>
                <p:nvPr/>
              </p:nvSpPr>
              <p:spPr bwMode="auto">
                <a:xfrm>
                  <a:off x="1179" y="2848"/>
                  <a:ext cx="355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49255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248" y="288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9240" name="Line 53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1" name="Line 54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2" name="Oval 55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3" name="Oval 56"/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4" name="Line 57"/>
              <p:cNvSpPr>
                <a:spLocks noChangeShapeType="1"/>
              </p:cNvSpPr>
              <p:nvPr/>
            </p:nvSpPr>
            <p:spPr bwMode="auto">
              <a:xfrm>
                <a:off x="2400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5" name="Oval 58"/>
              <p:cNvSpPr>
                <a:spLocks noChangeArrowheads="1"/>
              </p:cNvSpPr>
              <p:nvPr/>
            </p:nvSpPr>
            <p:spPr bwMode="auto">
              <a:xfrm>
                <a:off x="2378" y="1942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46" name="Group 59"/>
              <p:cNvGrpSpPr>
                <a:grpSpLocks/>
              </p:cNvGrpSpPr>
              <p:nvPr/>
            </p:nvGrpSpPr>
            <p:grpSpPr bwMode="auto">
              <a:xfrm>
                <a:off x="2112" y="1872"/>
                <a:ext cx="432" cy="292"/>
                <a:chOff x="2016" y="1584"/>
                <a:chExt cx="432" cy="292"/>
              </a:xfrm>
            </p:grpSpPr>
            <p:sp>
              <p:nvSpPr>
                <p:cNvPr id="4925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楷体_GB2312" charset="0"/>
                      <a:cs typeface="Times New Roman"/>
                    </a:rPr>
                    <a:t>S</a:t>
                  </a:r>
                  <a:r>
                    <a:rPr lang="en-US" altLang="zh-CN" b="1" i="1" baseline="-25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楷体_GB2312" charset="0"/>
                    <a:cs typeface="Times New Roman"/>
                  </a:endParaRPr>
                </a:p>
              </p:txBody>
            </p:sp>
            <p:sp>
              <p:nvSpPr>
                <p:cNvPr id="49253" name="Line 61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9247" name="Line 62"/>
              <p:cNvSpPr>
                <a:spLocks noChangeShapeType="1"/>
              </p:cNvSpPr>
              <p:nvPr/>
            </p:nvSpPr>
            <p:spPr bwMode="auto">
              <a:xfrm>
                <a:off x="3792" y="17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48" name="Oval 63"/>
              <p:cNvSpPr>
                <a:spLocks noChangeArrowheads="1"/>
              </p:cNvSpPr>
              <p:nvPr/>
            </p:nvSpPr>
            <p:spPr bwMode="auto">
              <a:xfrm>
                <a:off x="3767" y="1968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49" name="Group 64"/>
              <p:cNvGrpSpPr>
                <a:grpSpLocks/>
              </p:cNvGrpSpPr>
              <p:nvPr/>
            </p:nvGrpSpPr>
            <p:grpSpPr bwMode="auto">
              <a:xfrm>
                <a:off x="3840" y="1872"/>
                <a:ext cx="432" cy="292"/>
                <a:chOff x="2016" y="1584"/>
                <a:chExt cx="432" cy="292"/>
              </a:xfrm>
            </p:grpSpPr>
            <p:sp>
              <p:nvSpPr>
                <p:cNvPr id="4925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016" y="1584"/>
                  <a:ext cx="432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ea typeface="楷体_GB2312" charset="0"/>
                      <a:cs typeface="Times New Roman"/>
                    </a:rPr>
                    <a:t>R</a:t>
                  </a:r>
                  <a:r>
                    <a:rPr lang="en-US" altLang="zh-CN" b="1" i="1" baseline="-25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ea typeface="楷体_GB2312" charset="0"/>
                    <a:cs typeface="Times New Roman"/>
                  </a:endParaRPr>
                </a:p>
              </p:txBody>
            </p:sp>
            <p:sp>
              <p:nvSpPr>
                <p:cNvPr id="49251" name="Line 66"/>
                <p:cNvSpPr>
                  <a:spLocks noChangeShapeType="1"/>
                </p:cNvSpPr>
                <p:nvPr/>
              </p:nvSpPr>
              <p:spPr bwMode="auto">
                <a:xfrm>
                  <a:off x="2064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9163" name="Group 67"/>
            <p:cNvGrpSpPr>
              <a:grpSpLocks/>
            </p:cNvGrpSpPr>
            <p:nvPr/>
          </p:nvGrpSpPr>
          <p:grpSpPr bwMode="auto">
            <a:xfrm>
              <a:off x="3910" y="1880"/>
              <a:ext cx="1706" cy="1847"/>
              <a:chOff x="3094" y="1872"/>
              <a:chExt cx="1706" cy="1872"/>
            </a:xfrm>
          </p:grpSpPr>
          <p:sp>
            <p:nvSpPr>
              <p:cNvPr id="49219" name="Line 68"/>
              <p:cNvSpPr>
                <a:spLocks noChangeShapeType="1"/>
              </p:cNvSpPr>
              <p:nvPr/>
            </p:nvSpPr>
            <p:spPr bwMode="auto">
              <a:xfrm>
                <a:off x="3094" y="1872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0" name="Line 69"/>
              <p:cNvSpPr>
                <a:spLocks noChangeShapeType="1"/>
              </p:cNvSpPr>
              <p:nvPr/>
            </p:nvSpPr>
            <p:spPr bwMode="auto">
              <a:xfrm>
                <a:off x="460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1" name="Oval 70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2" name="Rectangle 71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384" cy="38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3" name="Line 72"/>
              <p:cNvSpPr>
                <a:spLocks noChangeShapeType="1"/>
              </p:cNvSpPr>
              <p:nvPr/>
            </p:nvSpPr>
            <p:spPr bwMode="auto">
              <a:xfrm>
                <a:off x="3094" y="3648"/>
                <a:ext cx="151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4" name="Line 73"/>
              <p:cNvSpPr>
                <a:spLocks noChangeShapeType="1"/>
              </p:cNvSpPr>
              <p:nvPr/>
            </p:nvSpPr>
            <p:spPr bwMode="auto">
              <a:xfrm flipV="1">
                <a:off x="4608" y="2832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9225" name="Text Box 74"/>
              <p:cNvSpPr txBox="1">
                <a:spLocks noChangeArrowheads="1"/>
              </p:cNvSpPr>
              <p:nvPr/>
            </p:nvSpPr>
            <p:spPr bwMode="auto">
              <a:xfrm>
                <a:off x="4506" y="2465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49226" name="Line 75"/>
              <p:cNvSpPr>
                <a:spLocks noChangeShapeType="1"/>
              </p:cNvSpPr>
              <p:nvPr/>
            </p:nvSpPr>
            <p:spPr bwMode="auto">
              <a:xfrm>
                <a:off x="3094" y="316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9164" name="Line 76"/>
            <p:cNvSpPr>
              <a:spLocks noChangeShapeType="1"/>
            </p:cNvSpPr>
            <p:nvPr/>
          </p:nvSpPr>
          <p:spPr bwMode="auto">
            <a:xfrm flipV="1">
              <a:off x="2784" y="722"/>
              <a:ext cx="158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65" name="Line 77"/>
            <p:cNvSpPr>
              <a:spLocks noChangeShapeType="1"/>
            </p:cNvSpPr>
            <p:nvPr/>
          </p:nvSpPr>
          <p:spPr bwMode="auto">
            <a:xfrm>
              <a:off x="2784" y="722"/>
              <a:ext cx="0" cy="2579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66" name="Line 78"/>
            <p:cNvSpPr>
              <a:spLocks noChangeShapeType="1"/>
            </p:cNvSpPr>
            <p:nvPr/>
          </p:nvSpPr>
          <p:spPr bwMode="auto">
            <a:xfrm flipV="1">
              <a:off x="2784" y="3301"/>
              <a:ext cx="62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67" name="Line 79"/>
            <p:cNvSpPr>
              <a:spLocks noChangeShapeType="1"/>
            </p:cNvSpPr>
            <p:nvPr/>
          </p:nvSpPr>
          <p:spPr bwMode="auto">
            <a:xfrm flipV="1">
              <a:off x="3408" y="3087"/>
              <a:ext cx="0" cy="21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68" name="Line 80"/>
            <p:cNvSpPr>
              <a:spLocks noChangeShapeType="1"/>
            </p:cNvSpPr>
            <p:nvPr/>
          </p:nvSpPr>
          <p:spPr bwMode="auto">
            <a:xfrm>
              <a:off x="3456" y="626"/>
              <a:ext cx="16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69" name="Line 81"/>
            <p:cNvSpPr>
              <a:spLocks noChangeShapeType="1"/>
            </p:cNvSpPr>
            <p:nvPr/>
          </p:nvSpPr>
          <p:spPr bwMode="auto">
            <a:xfrm>
              <a:off x="5088" y="626"/>
              <a:ext cx="0" cy="26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70" name="Line 82"/>
            <p:cNvSpPr>
              <a:spLocks noChangeShapeType="1"/>
            </p:cNvSpPr>
            <p:nvPr/>
          </p:nvSpPr>
          <p:spPr bwMode="auto">
            <a:xfrm flipV="1">
              <a:off x="4416" y="3301"/>
              <a:ext cx="67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71" name="Line 83"/>
            <p:cNvSpPr>
              <a:spLocks noChangeShapeType="1"/>
            </p:cNvSpPr>
            <p:nvPr/>
          </p:nvSpPr>
          <p:spPr bwMode="auto">
            <a:xfrm flipV="1">
              <a:off x="4416" y="3087"/>
              <a:ext cx="0" cy="21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72" name="Oval 84"/>
            <p:cNvSpPr>
              <a:spLocks noChangeArrowheads="1"/>
            </p:cNvSpPr>
            <p:nvPr/>
          </p:nvSpPr>
          <p:spPr bwMode="auto">
            <a:xfrm>
              <a:off x="3430" y="586"/>
              <a:ext cx="48" cy="4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9173" name="Oval 85"/>
            <p:cNvSpPr>
              <a:spLocks noChangeArrowheads="1"/>
            </p:cNvSpPr>
            <p:nvPr/>
          </p:nvSpPr>
          <p:spPr bwMode="auto">
            <a:xfrm>
              <a:off x="4341" y="695"/>
              <a:ext cx="48" cy="4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49174" name="Group 86"/>
            <p:cNvGrpSpPr>
              <a:grpSpLocks/>
            </p:cNvGrpSpPr>
            <p:nvPr/>
          </p:nvGrpSpPr>
          <p:grpSpPr bwMode="auto">
            <a:xfrm>
              <a:off x="2928" y="1690"/>
              <a:ext cx="2016" cy="1935"/>
              <a:chOff x="2112" y="1680"/>
              <a:chExt cx="2016" cy="1961"/>
            </a:xfrm>
          </p:grpSpPr>
          <p:grpSp>
            <p:nvGrpSpPr>
              <p:cNvPr id="49178" name="Group 87"/>
              <p:cNvGrpSpPr>
                <a:grpSpLocks/>
              </p:cNvGrpSpPr>
              <p:nvPr/>
            </p:nvGrpSpPr>
            <p:grpSpPr bwMode="auto">
              <a:xfrm>
                <a:off x="2112" y="1872"/>
                <a:ext cx="2016" cy="1248"/>
                <a:chOff x="2112" y="1872"/>
                <a:chExt cx="2016" cy="1248"/>
              </a:xfrm>
            </p:grpSpPr>
            <p:sp>
              <p:nvSpPr>
                <p:cNvPr id="49213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14" name="Line 89"/>
                <p:cNvSpPr>
                  <a:spLocks noChangeShapeType="1"/>
                </p:cNvSpPr>
                <p:nvPr/>
              </p:nvSpPr>
              <p:spPr bwMode="auto">
                <a:xfrm>
                  <a:off x="2112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15" name="Line 90"/>
                <p:cNvSpPr>
                  <a:spLocks noChangeShapeType="1"/>
                </p:cNvSpPr>
                <p:nvPr/>
              </p:nvSpPr>
              <p:spPr bwMode="auto">
                <a:xfrm>
                  <a:off x="3792" y="18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16" name="Line 91"/>
                <p:cNvSpPr>
                  <a:spLocks noChangeShapeType="1"/>
                </p:cNvSpPr>
                <p:nvPr/>
              </p:nvSpPr>
              <p:spPr bwMode="auto">
                <a:xfrm>
                  <a:off x="4128" y="187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17" name="Line 92"/>
                <p:cNvSpPr>
                  <a:spLocks noChangeShapeType="1"/>
                </p:cNvSpPr>
                <p:nvPr/>
              </p:nvSpPr>
              <p:spPr bwMode="auto">
                <a:xfrm>
                  <a:off x="3792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18" name="Line 93"/>
                <p:cNvSpPr>
                  <a:spLocks noChangeShapeType="1"/>
                </p:cNvSpPr>
                <p:nvPr/>
              </p:nvSpPr>
              <p:spPr bwMode="auto">
                <a:xfrm>
                  <a:off x="2112" y="31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9179" name="Group 94"/>
              <p:cNvGrpSpPr>
                <a:grpSpLocks/>
              </p:cNvGrpSpPr>
              <p:nvPr/>
            </p:nvGrpSpPr>
            <p:grpSpPr bwMode="auto">
              <a:xfrm>
                <a:off x="2304" y="1680"/>
                <a:ext cx="1584" cy="1961"/>
                <a:chOff x="2304" y="1680"/>
                <a:chExt cx="1584" cy="1961"/>
              </a:xfrm>
            </p:grpSpPr>
            <p:sp>
              <p:nvSpPr>
                <p:cNvPr id="49180" name="Line 95"/>
                <p:cNvSpPr>
                  <a:spLocks noChangeShapeType="1"/>
                </p:cNvSpPr>
                <p:nvPr/>
              </p:nvSpPr>
              <p:spPr bwMode="auto">
                <a:xfrm>
                  <a:off x="3096" y="292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9181" name="Group 96"/>
                <p:cNvGrpSpPr>
                  <a:grpSpLocks/>
                </p:cNvGrpSpPr>
                <p:nvPr/>
              </p:nvGrpSpPr>
              <p:grpSpPr bwMode="auto">
                <a:xfrm>
                  <a:off x="2544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9210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11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12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9182" name="Line 100"/>
                <p:cNvSpPr>
                  <a:spLocks noChangeShapeType="1"/>
                </p:cNvSpPr>
                <p:nvPr/>
              </p:nvSpPr>
              <p:spPr bwMode="auto">
                <a:xfrm>
                  <a:off x="2784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183" name="Line 101"/>
                <p:cNvSpPr>
                  <a:spLocks noChangeShapeType="1"/>
                </p:cNvSpPr>
                <p:nvPr/>
              </p:nvSpPr>
              <p:spPr bwMode="auto">
                <a:xfrm>
                  <a:off x="3408" y="3097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9184" name="Object 102"/>
                <p:cNvGraphicFramePr>
                  <a:graphicFrameLocks noChangeAspect="1"/>
                </p:cNvGraphicFramePr>
                <p:nvPr/>
              </p:nvGraphicFramePr>
              <p:xfrm>
                <a:off x="3456" y="2688"/>
                <a:ext cx="397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190335" imgH="164957" progId="Equation.3">
                        <p:embed/>
                      </p:oleObj>
                    </mc:Choice>
                    <mc:Fallback>
                      <p:oleObj name="公式" r:id="rId4" imgW="190335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2688"/>
                              <a:ext cx="397" cy="2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185" name="Line 103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18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880" y="2592"/>
                  <a:ext cx="480" cy="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楷体_GB2312" charset="0"/>
                      <a:cs typeface="Times New Roman"/>
                    </a:rPr>
                    <a:t>  </a:t>
                  </a:r>
                  <a:r>
                    <a:rPr lang="en-US" altLang="zh-CN" sz="2800" b="1" i="1">
                      <a:latin typeface="Times New Roman"/>
                      <a:ea typeface="楷体_GB2312" charset="0"/>
                      <a:cs typeface="Times New Roman"/>
                    </a:rPr>
                    <a:t>C</a:t>
                  </a:r>
                  <a:endParaRPr lang="en-US" altLang="zh-CN" sz="2800" b="1">
                    <a:latin typeface="Times New Roman"/>
                    <a:ea typeface="楷体_GB2312" charset="0"/>
                    <a:cs typeface="Times New Roman"/>
                  </a:endParaRPr>
                </a:p>
              </p:txBody>
            </p:sp>
            <p:sp>
              <p:nvSpPr>
                <p:cNvPr id="4918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928" y="2352"/>
                  <a:ext cx="564" cy="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ea typeface="楷体_GB2312" charset="0"/>
                      <a:cs typeface="Times New Roman"/>
                    </a:rPr>
                    <a:t>F</a:t>
                  </a:r>
                  <a:r>
                    <a:rPr lang="zh-CN" altLang="en-US" sz="2800" b="1" baseline="-25000">
                      <a:latin typeface="Times New Roman"/>
                      <a:cs typeface="Times New Roman"/>
                    </a:rPr>
                    <a:t>主</a:t>
                  </a:r>
                  <a:endParaRPr lang="zh-CN" altLang="en-US" sz="2800" b="1">
                    <a:latin typeface="Times New Roman"/>
                    <a:ea typeface="楷体_GB2312" charset="0"/>
                    <a:cs typeface="Times New Roman"/>
                  </a:endParaRPr>
                </a:p>
              </p:txBody>
            </p:sp>
            <p:grpSp>
              <p:nvGrpSpPr>
                <p:cNvPr id="49188" name="Group 106"/>
                <p:cNvGrpSpPr>
                  <a:grpSpLocks/>
                </p:cNvGrpSpPr>
                <p:nvPr/>
              </p:nvGrpSpPr>
              <p:grpSpPr bwMode="auto">
                <a:xfrm>
                  <a:off x="3456" y="1824"/>
                  <a:ext cx="96" cy="384"/>
                  <a:chOff x="4320" y="2640"/>
                  <a:chExt cx="96" cy="432"/>
                </a:xfrm>
              </p:grpSpPr>
              <p:sp>
                <p:nvSpPr>
                  <p:cNvPr id="4920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640"/>
                    <a:ext cx="0" cy="3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09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976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49189" name="Group 109"/>
                <p:cNvGrpSpPr>
                  <a:grpSpLocks/>
                </p:cNvGrpSpPr>
                <p:nvPr/>
              </p:nvGrpSpPr>
              <p:grpSpPr bwMode="auto">
                <a:xfrm>
                  <a:off x="3024" y="2891"/>
                  <a:ext cx="144" cy="43"/>
                  <a:chOff x="864" y="3216"/>
                  <a:chExt cx="432" cy="192"/>
                </a:xfrm>
              </p:grpSpPr>
              <p:sp>
                <p:nvSpPr>
                  <p:cNvPr id="49206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3216"/>
                    <a:ext cx="24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07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21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9190" name="Rectangle 112"/>
                <p:cNvSpPr>
                  <a:spLocks noChangeArrowheads="1"/>
                </p:cNvSpPr>
                <p:nvPr/>
              </p:nvSpPr>
              <p:spPr bwMode="auto">
                <a:xfrm>
                  <a:off x="2304" y="2208"/>
                  <a:ext cx="1584" cy="7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9191" name="Group 113"/>
                <p:cNvGrpSpPr>
                  <a:grpSpLocks/>
                </p:cNvGrpSpPr>
                <p:nvPr/>
              </p:nvGrpSpPr>
              <p:grpSpPr bwMode="auto">
                <a:xfrm>
                  <a:off x="3360" y="2256"/>
                  <a:ext cx="312" cy="292"/>
                  <a:chOff x="3408" y="2352"/>
                  <a:chExt cx="312" cy="292"/>
                </a:xfrm>
              </p:grpSpPr>
              <p:sp>
                <p:nvSpPr>
                  <p:cNvPr id="49204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35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graphicFrame>
                <p:nvGraphicFramePr>
                  <p:cNvPr id="49205" name="Object 115"/>
                  <p:cNvGraphicFramePr>
                    <a:graphicFrameLocks noChangeAspect="1"/>
                  </p:cNvGraphicFramePr>
                  <p:nvPr/>
                </p:nvGraphicFramePr>
                <p:xfrm>
                  <a:off x="3408" y="2352"/>
                  <a:ext cx="312" cy="2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6" imgW="190417" imgH="203112" progId="Equation.3">
                          <p:embed/>
                        </p:oleObj>
                      </mc:Choice>
                      <mc:Fallback>
                        <p:oleObj name="公式" r:id="rId6" imgW="190417" imgH="20311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08" y="2352"/>
                                <a:ext cx="312" cy="2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8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9192" name="Rectangle 116"/>
                <p:cNvSpPr>
                  <a:spLocks noChangeArrowheads="1"/>
                </p:cNvSpPr>
                <p:nvPr/>
              </p:nvSpPr>
              <p:spPr bwMode="auto">
                <a:xfrm>
                  <a:off x="2592" y="3309"/>
                  <a:ext cx="244" cy="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193" name="Rectangle 117"/>
                <p:cNvSpPr>
                  <a:spLocks noChangeArrowheads="1"/>
                </p:cNvSpPr>
                <p:nvPr/>
              </p:nvSpPr>
              <p:spPr bwMode="auto">
                <a:xfrm>
                  <a:off x="3245" y="3307"/>
                  <a:ext cx="302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49194" name="Object 118"/>
                <p:cNvGraphicFramePr>
                  <a:graphicFrameLocks noChangeAspect="1"/>
                </p:cNvGraphicFramePr>
                <p:nvPr/>
              </p:nvGraphicFramePr>
              <p:xfrm>
                <a:off x="2544" y="2208"/>
                <a:ext cx="312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190417" imgH="203112" progId="Equation.3">
                        <p:embed/>
                      </p:oleObj>
                    </mc:Choice>
                    <mc:Fallback>
                      <p:oleObj name="公式" r:id="rId8" imgW="190417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4" y="2208"/>
                              <a:ext cx="312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9195" name="Object 119"/>
                <p:cNvGraphicFramePr>
                  <a:graphicFrameLocks noChangeAspect="1"/>
                </p:cNvGraphicFramePr>
                <p:nvPr/>
              </p:nvGraphicFramePr>
              <p:xfrm>
                <a:off x="2400" y="2688"/>
                <a:ext cx="312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9" imgW="190335" imgH="177646" progId="Equation.3">
                        <p:embed/>
                      </p:oleObj>
                    </mc:Choice>
                    <mc:Fallback>
                      <p:oleObj name="公式" r:id="rId9" imgW="190335" imgH="177646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2688"/>
                              <a:ext cx="312" cy="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9196" name="Group 120"/>
                <p:cNvGrpSpPr>
                  <a:grpSpLocks/>
                </p:cNvGrpSpPr>
                <p:nvPr/>
              </p:nvGrpSpPr>
              <p:grpSpPr bwMode="auto">
                <a:xfrm>
                  <a:off x="3360" y="2928"/>
                  <a:ext cx="288" cy="171"/>
                  <a:chOff x="2352" y="2928"/>
                  <a:chExt cx="288" cy="192"/>
                </a:xfrm>
              </p:grpSpPr>
              <p:sp>
                <p:nvSpPr>
                  <p:cNvPr id="49201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02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12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9203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92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49197" name="Oval 124"/>
                <p:cNvSpPr>
                  <a:spLocks noChangeArrowheads="1"/>
                </p:cNvSpPr>
                <p:nvPr/>
              </p:nvSpPr>
              <p:spPr bwMode="auto">
                <a:xfrm>
                  <a:off x="2352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198" name="Oval 125"/>
                <p:cNvSpPr>
                  <a:spLocks noChangeArrowheads="1"/>
                </p:cNvSpPr>
                <p:nvPr/>
              </p:nvSpPr>
              <p:spPr bwMode="auto">
                <a:xfrm>
                  <a:off x="3744" y="293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199" name="Line 126"/>
                <p:cNvSpPr>
                  <a:spLocks noChangeShapeType="1"/>
                </p:cNvSpPr>
                <p:nvPr/>
              </p:nvSpPr>
              <p:spPr bwMode="auto">
                <a:xfrm>
                  <a:off x="2400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00" name="Line 127"/>
                <p:cNvSpPr>
                  <a:spLocks noChangeShapeType="1"/>
                </p:cNvSpPr>
                <p:nvPr/>
              </p:nvSpPr>
              <p:spPr bwMode="auto">
                <a:xfrm>
                  <a:off x="3792" y="302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49175" name="Group 128"/>
            <p:cNvGrpSpPr>
              <a:grpSpLocks/>
            </p:cNvGrpSpPr>
            <p:nvPr/>
          </p:nvGrpSpPr>
          <p:grpSpPr bwMode="auto">
            <a:xfrm>
              <a:off x="3809" y="1877"/>
              <a:ext cx="286" cy="330"/>
              <a:chOff x="743" y="1821"/>
              <a:chExt cx="286" cy="335"/>
            </a:xfrm>
          </p:grpSpPr>
          <p:sp>
            <p:nvSpPr>
              <p:cNvPr id="49176" name="Rectangle 129"/>
              <p:cNvSpPr>
                <a:spLocks noChangeArrowheads="1"/>
              </p:cNvSpPr>
              <p:nvPr/>
            </p:nvSpPr>
            <p:spPr bwMode="auto">
              <a:xfrm>
                <a:off x="743" y="1821"/>
                <a:ext cx="286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楷体_GB2312" charset="0"/>
                    <a:cs typeface="Times New Roman"/>
                  </a:rPr>
                  <a:t>C</a:t>
                </a:r>
                <a:r>
                  <a:rPr lang="en-US" altLang="zh-CN" sz="2800" b="1">
                    <a:latin typeface="Times New Roman"/>
                    <a:ea typeface="楷体_GB2312" charset="0"/>
                    <a:cs typeface="Times New Roman"/>
                  </a:rPr>
                  <a:t> </a:t>
                </a:r>
              </a:p>
            </p:txBody>
          </p:sp>
          <p:sp>
            <p:nvSpPr>
              <p:cNvPr id="49177" name="Line 130"/>
              <p:cNvSpPr>
                <a:spLocks noChangeShapeType="1"/>
              </p:cNvSpPr>
              <p:nvPr/>
            </p:nvSpPr>
            <p:spPr bwMode="auto">
              <a:xfrm>
                <a:off x="776" y="1872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084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 autoUpdateAnimBg="0"/>
      <p:bldP spid="29716" grpId="0" animBg="1" autoUpdateAnimBg="0"/>
      <p:bldP spid="2972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042025" y="836613"/>
            <a:ext cx="20574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/>
                <a:ea typeface="+mn-ea"/>
                <a:cs typeface="Times New Roman"/>
              </a:rPr>
              <a:t>电路特点</a:t>
            </a:r>
            <a:endParaRPr lang="zh-CN" altLang="en-US" b="1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22425" y="836613"/>
            <a:ext cx="20574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逻辑符号</a:t>
            </a:r>
            <a:endParaRPr lang="zh-CN" altLang="en-US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683250" y="1912938"/>
            <a:ext cx="335280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①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主从</a:t>
            </a: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JK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触发器采用主从控制结构，从根本上解决了输入信号直接控制的问题，具有</a:t>
            </a:r>
            <a:r>
              <a:rPr lang="en-US" altLang="zh-CN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CP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＝</a:t>
            </a: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期间接收输入信号，</a:t>
            </a:r>
            <a:r>
              <a:rPr lang="en-US" altLang="zh-CN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CP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下降沿到来时触发翻转的特点。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②输入信号</a:t>
            </a: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</a:t>
            </a: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K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之间没有约束。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③存在一次变化问题。</a:t>
            </a:r>
          </a:p>
        </p:txBody>
      </p:sp>
      <p:pic>
        <p:nvPicPr>
          <p:cNvPr id="5018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57388"/>
            <a:ext cx="53244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88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395288" y="1268413"/>
            <a:ext cx="8153400" cy="4498975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None/>
            </a:pP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、边沿触发器的逻辑符号</a:t>
            </a:r>
          </a:p>
        </p:txBody>
      </p:sp>
      <p:pic>
        <p:nvPicPr>
          <p:cNvPr id="51203" name="Picture 4" descr="8D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2492375"/>
            <a:ext cx="20447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 descr="8D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420938"/>
            <a:ext cx="232568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288" y="549275"/>
            <a:ext cx="359425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9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21.1.3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边沿触发器</a:t>
            </a:r>
          </a:p>
        </p:txBody>
      </p:sp>
    </p:spTree>
    <p:extLst>
      <p:ext uri="{BB962C8B-B14F-4D97-AF65-F5344CB8AC3E}">
        <p14:creationId xmlns:p14="http://schemas.microsoft.com/office/powerpoint/2010/main" val="3291654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5" descr="8D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14513"/>
            <a:ext cx="612140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5288" y="4199728"/>
            <a:ext cx="8531225" cy="1812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在每一个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上升沿时刻，触发器均根据当时输入信号</a:t>
            </a:r>
            <a:r>
              <a:rPr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的状态进行翻转，其他时刻触发器维持原态不变。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09575" y="400050"/>
            <a:ext cx="51181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、边沿触发器的时序图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0424" y="1291293"/>
            <a:ext cx="676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Times New Roman"/>
                <a:cs typeface="Times New Roman"/>
              </a:rPr>
              <a:t>上升沿触发的</a:t>
            </a:r>
            <a:r>
              <a:rPr kumimoji="1" lang="en-US" altLang="zh-CN" sz="2800" b="1" i="1" dirty="0">
                <a:latin typeface="Times New Roman"/>
                <a:cs typeface="Times New Roman"/>
              </a:rPr>
              <a:t>D</a:t>
            </a:r>
            <a:r>
              <a:rPr kumimoji="1" lang="zh-CN" altLang="en-US" sz="2800" b="1" dirty="0">
                <a:latin typeface="Times New Roman"/>
                <a:cs typeface="Times New Roman"/>
              </a:rPr>
              <a:t>触发器</a:t>
            </a:r>
            <a:r>
              <a:rPr kumimoji="1" lang="en-US" altLang="zh-CN" sz="28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800" b="1" i="1" dirty="0">
                <a:latin typeface="Times New Roman"/>
                <a:cs typeface="Times New Roman"/>
              </a:rPr>
              <a:t>R</a:t>
            </a:r>
            <a:r>
              <a:rPr kumimoji="1" lang="en-US" altLang="zh-CN" sz="2800" b="1" i="1" baseline="-25000" dirty="0">
                <a:latin typeface="Times New Roman"/>
                <a:cs typeface="Times New Roman"/>
              </a:rPr>
              <a:t>D</a:t>
            </a:r>
            <a:r>
              <a:rPr kumimoji="1" lang="en-US" altLang="zh-CN" sz="2800" b="1" i="1" dirty="0">
                <a:latin typeface="Times New Roman"/>
                <a:cs typeface="Times New Roman"/>
              </a:rPr>
              <a:t>=S</a:t>
            </a:r>
            <a:r>
              <a:rPr kumimoji="1" lang="en-US" altLang="zh-CN" sz="2800" b="1" i="1" baseline="-25000" dirty="0">
                <a:latin typeface="Times New Roman"/>
                <a:cs typeface="Times New Roman"/>
              </a:rPr>
              <a:t>D</a:t>
            </a:r>
            <a:r>
              <a:rPr kumimoji="1" lang="en-US" altLang="zh-CN" sz="2800" b="1" i="1" dirty="0">
                <a:latin typeface="Times New Roman"/>
                <a:cs typeface="Times New Roman"/>
              </a:rPr>
              <a:t>=</a:t>
            </a:r>
            <a:r>
              <a:rPr kumimoji="1" lang="en-US" altLang="zh-CN" sz="28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2800" b="1" dirty="0">
                <a:latin typeface="Times New Roman"/>
                <a:cs typeface="Times New Roman"/>
              </a:rPr>
              <a:t>的时序图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4343805" y="1370439"/>
            <a:ext cx="432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4972428" y="1364109"/>
            <a:ext cx="43293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2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533400"/>
            <a:ext cx="55626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华文新魏" charset="0"/>
                <a:cs typeface="Times New Roman"/>
              </a:rPr>
              <a:t>21.1 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华文新魏" charset="0"/>
                <a:cs typeface="Times New Roman"/>
              </a:rPr>
              <a:t>双稳态触发器</a:t>
            </a:r>
            <a:endParaRPr lang="zh-CN" altLang="en-US" sz="4000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华文新魏" charset="0"/>
              <a:cs typeface="Times New Roman"/>
            </a:endParaRPr>
          </a:p>
        </p:txBody>
      </p:sp>
      <p:sp>
        <p:nvSpPr>
          <p:cNvPr id="6147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4400" y="2514600"/>
            <a:ext cx="601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21.1.2   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J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－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K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sp>
        <p:nvSpPr>
          <p:cNvPr id="614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4400" y="335280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21.1.3   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sp>
        <p:nvSpPr>
          <p:cNvPr id="6149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4400" y="41910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21.1.4 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触发器逻辑功能转换</a:t>
            </a:r>
          </a:p>
        </p:txBody>
      </p:sp>
      <p:sp>
        <p:nvSpPr>
          <p:cNvPr id="615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4400" y="1752600"/>
            <a:ext cx="487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21.1.1   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－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pic>
        <p:nvPicPr>
          <p:cNvPr id="16391" name="Picture 7" descr="AG00315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1042988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820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5" descr="8D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25677"/>
            <a:ext cx="54006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31919" y="366944"/>
            <a:ext cx="865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下降沿触发的边沿</a:t>
            </a:r>
            <a:r>
              <a:rPr kumimoji="1"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JK</a:t>
            </a:r>
            <a:r>
              <a:rPr kumimoji="1"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触发器，加了</a:t>
            </a:r>
            <a:r>
              <a:rPr kumimoji="1"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</a:t>
            </a:r>
            <a:r>
              <a:rPr kumimoji="1" lang="en-US" altLang="zh-CN" sz="2800" b="1" i="1" baseline="-25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kumimoji="1"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,S</a:t>
            </a:r>
            <a:r>
              <a:rPr kumimoji="1" lang="en-US" altLang="zh-CN" sz="2800" b="1" i="1" baseline="-25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kumimoji="1"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信号的时序图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621" y="4825547"/>
            <a:ext cx="8135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只有在</a:t>
            </a:r>
            <a:r>
              <a:rPr kumimoji="1"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</a:t>
            </a:r>
            <a:r>
              <a:rPr kumimoji="1" lang="en-US" altLang="zh-CN" sz="2800" b="1" i="1" baseline="-25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kumimoji="1"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=S</a:t>
            </a:r>
            <a:r>
              <a:rPr kumimoji="1" lang="en-US" altLang="zh-CN" sz="2800" b="1" i="1" baseline="-25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D</a:t>
            </a:r>
            <a:r>
              <a:rPr kumimoji="1"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=</a:t>
            </a:r>
            <a:r>
              <a:rPr kumimoji="1"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kumimoji="1"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时每一个</a:t>
            </a:r>
            <a:r>
              <a:rPr kumimoji="1"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kumimoji="1"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下降沿时刻，触发器均根据当时的输入信号</a:t>
            </a:r>
            <a:r>
              <a:rPr kumimoji="1"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JK</a:t>
            </a:r>
            <a:r>
              <a:rPr kumimoji="1"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进行翻转，在置</a:t>
            </a:r>
            <a:r>
              <a:rPr kumimoji="1"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0</a:t>
            </a:r>
            <a:r>
              <a:rPr kumimoji="1"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或置</a:t>
            </a:r>
            <a:r>
              <a:rPr kumimoji="1"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kumimoji="1"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期间触发器不随</a:t>
            </a:r>
            <a:r>
              <a:rPr kumimoji="1" lang="en-US" altLang="zh-CN" sz="28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JK</a:t>
            </a:r>
            <a:r>
              <a:rPr kumimoji="1"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信号进行翻转。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5859087" y="424664"/>
            <a:ext cx="2309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6328969" y="418334"/>
            <a:ext cx="2309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453312" y="4883267"/>
            <a:ext cx="21646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1886449" y="4876937"/>
            <a:ext cx="21646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51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304800"/>
            <a:ext cx="49530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 eaLnBrk="1" hangingPunct="1"/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21.1.4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触发器逻辑功能的转换</a:t>
            </a:r>
            <a:endParaRPr lang="zh-CN" altLang="en-US" sz="28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76278" y="1064747"/>
            <a:ext cx="521168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1. </a:t>
            </a:r>
            <a:r>
              <a:rPr lang="zh-CN" altLang="en-US" sz="2800" b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将</a:t>
            </a:r>
            <a:r>
              <a:rPr lang="en-US" altLang="zh-CN" sz="2800" b="1" i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JK</a:t>
            </a:r>
            <a:r>
              <a:rPr lang="zh-CN" altLang="en-US" sz="2800" b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触发器转换为 </a:t>
            </a:r>
            <a:r>
              <a:rPr lang="en-US" altLang="zh-CN" sz="2800" b="1" i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D</a:t>
            </a:r>
            <a:r>
              <a:rPr lang="en-US" altLang="zh-CN" sz="2800" b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 </a:t>
            </a:r>
            <a:r>
              <a:rPr lang="zh-CN" altLang="en-US" sz="2800" b="1">
                <a:solidFill>
                  <a:srgbClr val="33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触发器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914400"/>
            <a:ext cx="3276600" cy="974725"/>
            <a:chOff x="0" y="2549"/>
            <a:chExt cx="2064" cy="614"/>
          </a:xfrm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0" y="2549"/>
              <a:ext cx="2064" cy="61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   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当</a:t>
              </a: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J=D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K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=</a:t>
              </a: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D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时，两触发器状态相同</a:t>
              </a:r>
              <a:endPara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54380" name="Line 6" descr="40%"/>
            <p:cNvSpPr>
              <a:spLocks noChangeShapeType="1"/>
            </p:cNvSpPr>
            <p:nvPr/>
          </p:nvSpPr>
          <p:spPr bwMode="auto">
            <a:xfrm>
              <a:off x="1409" y="2591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54277" name="Group 7"/>
          <p:cNvGrpSpPr>
            <a:grpSpLocks/>
          </p:cNvGrpSpPr>
          <p:nvPr/>
        </p:nvGrpSpPr>
        <p:grpSpPr bwMode="auto">
          <a:xfrm>
            <a:off x="457200" y="838200"/>
            <a:ext cx="4876800" cy="161925"/>
            <a:chOff x="192" y="570"/>
            <a:chExt cx="3072" cy="102"/>
          </a:xfrm>
        </p:grpSpPr>
        <p:pic>
          <p:nvPicPr>
            <p:cNvPr id="54346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47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48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49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0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1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2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3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4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5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6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7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8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59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0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1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2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3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4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5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6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7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8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9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570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370" name="Group 32"/>
            <p:cNvGrpSpPr>
              <a:grpSpLocks/>
            </p:cNvGrpSpPr>
            <p:nvPr/>
          </p:nvGrpSpPr>
          <p:grpSpPr bwMode="auto">
            <a:xfrm>
              <a:off x="2496" y="570"/>
              <a:ext cx="768" cy="102"/>
              <a:chOff x="2496" y="570"/>
              <a:chExt cx="768" cy="102"/>
            </a:xfrm>
          </p:grpSpPr>
          <p:pic>
            <p:nvPicPr>
              <p:cNvPr id="54371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6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2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6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3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4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4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5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6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7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2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8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57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177925" y="1597246"/>
            <a:ext cx="2628900" cy="1790480"/>
            <a:chOff x="2724" y="274"/>
            <a:chExt cx="1656" cy="1212"/>
          </a:xfrm>
        </p:grpSpPr>
        <p:sp>
          <p:nvSpPr>
            <p:cNvPr id="45098" name="Text Box 42"/>
            <p:cNvSpPr txBox="1">
              <a:spLocks noChangeArrowheads="1"/>
            </p:cNvSpPr>
            <p:nvPr/>
          </p:nvSpPr>
          <p:spPr bwMode="auto">
            <a:xfrm>
              <a:off x="2724" y="274"/>
              <a:ext cx="1656" cy="3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D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触发器状态表</a:t>
              </a:r>
            </a:p>
          </p:txBody>
        </p:sp>
        <p:sp>
          <p:nvSpPr>
            <p:cNvPr id="54335" name="Line 43"/>
            <p:cNvSpPr>
              <a:spLocks noChangeShapeType="1"/>
            </p:cNvSpPr>
            <p:nvPr/>
          </p:nvSpPr>
          <p:spPr bwMode="auto">
            <a:xfrm>
              <a:off x="2953" y="593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36" name="Line 44"/>
            <p:cNvSpPr>
              <a:spLocks noChangeShapeType="1"/>
            </p:cNvSpPr>
            <p:nvPr/>
          </p:nvSpPr>
          <p:spPr bwMode="auto">
            <a:xfrm>
              <a:off x="2928" y="864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37" name="Line 45"/>
            <p:cNvSpPr>
              <a:spLocks noChangeShapeType="1"/>
            </p:cNvSpPr>
            <p:nvPr/>
          </p:nvSpPr>
          <p:spPr bwMode="auto">
            <a:xfrm>
              <a:off x="2953" y="1459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38" name="Line 46"/>
            <p:cNvSpPr>
              <a:spLocks noChangeShapeType="1"/>
            </p:cNvSpPr>
            <p:nvPr/>
          </p:nvSpPr>
          <p:spPr bwMode="auto">
            <a:xfrm>
              <a:off x="3550" y="593"/>
              <a:ext cx="0" cy="8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39" name="Text Box 47"/>
            <p:cNvSpPr txBox="1">
              <a:spLocks noChangeArrowheads="1"/>
            </p:cNvSpPr>
            <p:nvPr/>
          </p:nvSpPr>
          <p:spPr bwMode="auto">
            <a:xfrm>
              <a:off x="3125" y="527"/>
              <a:ext cx="1101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D</a:t>
              </a: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      </a:t>
              </a: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sz="2800" b="1" baseline="30000">
                  <a:latin typeface="Times New Roman"/>
                  <a:ea typeface="+mn-ea"/>
                  <a:cs typeface="Times New Roman"/>
                </a:rPr>
                <a:t>n+1</a:t>
              </a: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</a:t>
              </a:r>
            </a:p>
          </p:txBody>
        </p:sp>
        <p:grpSp>
          <p:nvGrpSpPr>
            <p:cNvPr id="54340" name="Group 48"/>
            <p:cNvGrpSpPr>
              <a:grpSpLocks/>
            </p:cNvGrpSpPr>
            <p:nvPr/>
          </p:nvGrpSpPr>
          <p:grpSpPr bwMode="auto">
            <a:xfrm>
              <a:off x="3094" y="860"/>
              <a:ext cx="228" cy="626"/>
              <a:chOff x="771" y="1267"/>
              <a:chExt cx="239" cy="763"/>
            </a:xfrm>
          </p:grpSpPr>
          <p:sp>
            <p:nvSpPr>
              <p:cNvPr id="54344" name="Text Box 49"/>
              <p:cNvSpPr txBox="1">
                <a:spLocks noChangeArrowheads="1"/>
              </p:cNvSpPr>
              <p:nvPr/>
            </p:nvSpPr>
            <p:spPr bwMode="auto">
              <a:xfrm>
                <a:off x="771" y="1267"/>
                <a:ext cx="239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0</a:t>
                </a:r>
              </a:p>
            </p:txBody>
          </p:sp>
          <p:sp>
            <p:nvSpPr>
              <p:cNvPr id="54345" name="Rectangle 50"/>
              <p:cNvSpPr>
                <a:spLocks noChangeArrowheads="1"/>
              </p:cNvSpPr>
              <p:nvPr/>
            </p:nvSpPr>
            <p:spPr bwMode="auto">
              <a:xfrm>
                <a:off x="771" y="1602"/>
                <a:ext cx="239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54341" name="Group 51"/>
            <p:cNvGrpSpPr>
              <a:grpSpLocks/>
            </p:cNvGrpSpPr>
            <p:nvPr/>
          </p:nvGrpSpPr>
          <p:grpSpPr bwMode="auto">
            <a:xfrm>
              <a:off x="3737" y="843"/>
              <a:ext cx="228" cy="627"/>
              <a:chOff x="1443" y="1265"/>
              <a:chExt cx="239" cy="765"/>
            </a:xfrm>
          </p:grpSpPr>
          <p:sp>
            <p:nvSpPr>
              <p:cNvPr id="54342" name="Rectangle 52"/>
              <p:cNvSpPr>
                <a:spLocks noChangeArrowheads="1"/>
              </p:cNvSpPr>
              <p:nvPr/>
            </p:nvSpPr>
            <p:spPr bwMode="auto">
              <a:xfrm>
                <a:off x="1443" y="1265"/>
                <a:ext cx="239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54343" name="Rectangle 53"/>
              <p:cNvSpPr>
                <a:spLocks noChangeArrowheads="1"/>
              </p:cNvSpPr>
              <p:nvPr/>
            </p:nvSpPr>
            <p:spPr bwMode="auto">
              <a:xfrm>
                <a:off x="1443" y="1601"/>
                <a:ext cx="239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890588" y="3426742"/>
            <a:ext cx="3082925" cy="2624808"/>
            <a:chOff x="449" y="316"/>
            <a:chExt cx="1942" cy="2325"/>
          </a:xfrm>
        </p:grpSpPr>
        <p:sp>
          <p:nvSpPr>
            <p:cNvPr id="54320" name="Line 55"/>
            <p:cNvSpPr>
              <a:spLocks noChangeShapeType="1"/>
            </p:cNvSpPr>
            <p:nvPr/>
          </p:nvSpPr>
          <p:spPr bwMode="auto">
            <a:xfrm>
              <a:off x="576" y="768"/>
              <a:ext cx="17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21" name="Line 56"/>
            <p:cNvSpPr>
              <a:spLocks noChangeShapeType="1"/>
            </p:cNvSpPr>
            <p:nvPr/>
          </p:nvSpPr>
          <p:spPr bwMode="auto">
            <a:xfrm>
              <a:off x="576" y="1152"/>
              <a:ext cx="17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54322" name="Group 57"/>
            <p:cNvGrpSpPr>
              <a:grpSpLocks/>
            </p:cNvGrpSpPr>
            <p:nvPr/>
          </p:nvGrpSpPr>
          <p:grpSpPr bwMode="auto">
            <a:xfrm>
              <a:off x="449" y="316"/>
              <a:ext cx="1942" cy="2325"/>
              <a:chOff x="449" y="316"/>
              <a:chExt cx="1942" cy="2325"/>
            </a:xfrm>
          </p:grpSpPr>
          <p:sp>
            <p:nvSpPr>
              <p:cNvPr id="54323" name="Line 58"/>
              <p:cNvSpPr>
                <a:spLocks noChangeShapeType="1"/>
              </p:cNvSpPr>
              <p:nvPr/>
            </p:nvSpPr>
            <p:spPr bwMode="auto">
              <a:xfrm>
                <a:off x="1008" y="768"/>
                <a:ext cx="0" cy="1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24" name="Line 59"/>
              <p:cNvSpPr>
                <a:spLocks noChangeShapeType="1"/>
              </p:cNvSpPr>
              <p:nvPr/>
            </p:nvSpPr>
            <p:spPr bwMode="auto">
              <a:xfrm>
                <a:off x="1680" y="769"/>
                <a:ext cx="0" cy="1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25" name="Line 60"/>
              <p:cNvSpPr>
                <a:spLocks noChangeShapeType="1"/>
              </p:cNvSpPr>
              <p:nvPr/>
            </p:nvSpPr>
            <p:spPr bwMode="auto">
              <a:xfrm>
                <a:off x="576" y="2640"/>
                <a:ext cx="177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26" name="Text Box 61"/>
              <p:cNvSpPr txBox="1">
                <a:spLocks noChangeArrowheads="1"/>
              </p:cNvSpPr>
              <p:nvPr/>
            </p:nvSpPr>
            <p:spPr bwMode="auto">
              <a:xfrm>
                <a:off x="609" y="721"/>
                <a:ext cx="1710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J </a:t>
                </a: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   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K</a:t>
                </a: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    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r>
                  <a:rPr lang="en-US" altLang="zh-CN" sz="2800" b="1" baseline="30000">
                    <a:latin typeface="Times New Roman"/>
                    <a:ea typeface="+mn-ea"/>
                    <a:cs typeface="Times New Roman"/>
                  </a:rPr>
                  <a:t>n+1</a:t>
                </a:r>
              </a:p>
            </p:txBody>
          </p:sp>
          <p:sp>
            <p:nvSpPr>
              <p:cNvPr id="54327" name="Rectangle 62"/>
              <p:cNvSpPr>
                <a:spLocks noChangeArrowheads="1"/>
              </p:cNvSpPr>
              <p:nvPr/>
            </p:nvSpPr>
            <p:spPr bwMode="auto">
              <a:xfrm>
                <a:off x="539" y="1153"/>
                <a:ext cx="1664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  0        0         </a:t>
                </a: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30000">
                    <a:latin typeface="Times New Roman"/>
                    <a:cs typeface="Times New Roman"/>
                  </a:rPr>
                  <a:t>n</a:t>
                </a:r>
              </a:p>
            </p:txBody>
          </p:sp>
          <p:sp>
            <p:nvSpPr>
              <p:cNvPr id="54328" name="Rectangle 63"/>
              <p:cNvSpPr>
                <a:spLocks noChangeArrowheads="1"/>
              </p:cNvSpPr>
              <p:nvPr/>
            </p:nvSpPr>
            <p:spPr bwMode="auto">
              <a:xfrm>
                <a:off x="512" y="1489"/>
                <a:ext cx="1587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0066FF"/>
                    </a:solidFill>
                    <a:latin typeface="Times New Roman"/>
                    <a:cs typeface="Times New Roman"/>
                  </a:rPr>
                  <a:t>  </a:t>
                </a:r>
                <a:r>
                  <a:rPr lang="en-US" altLang="zh-CN" sz="2800" b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0        1          0</a:t>
                </a:r>
                <a:endParaRPr lang="en-US" altLang="zh-CN" sz="2800" b="1" baseline="-25000">
                  <a:latin typeface="Times New Roman"/>
                  <a:cs typeface="Times New Roman"/>
                </a:endParaRPr>
              </a:p>
            </p:txBody>
          </p:sp>
          <p:sp>
            <p:nvSpPr>
              <p:cNvPr id="54329" name="Rectangle 64"/>
              <p:cNvSpPr>
                <a:spLocks noChangeArrowheads="1"/>
              </p:cNvSpPr>
              <p:nvPr/>
            </p:nvSpPr>
            <p:spPr bwMode="auto">
              <a:xfrm>
                <a:off x="512" y="1825"/>
                <a:ext cx="1587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  1        0          1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4330" name="Group 65"/>
              <p:cNvGrpSpPr>
                <a:grpSpLocks/>
              </p:cNvGrpSpPr>
              <p:nvPr/>
            </p:nvGrpSpPr>
            <p:grpSpPr bwMode="auto">
              <a:xfrm>
                <a:off x="523" y="2161"/>
                <a:ext cx="1664" cy="463"/>
                <a:chOff x="859" y="2400"/>
                <a:chExt cx="1664" cy="463"/>
              </a:xfrm>
            </p:grpSpPr>
            <p:sp>
              <p:nvSpPr>
                <p:cNvPr id="54332" name="Rectangle 66"/>
                <p:cNvSpPr>
                  <a:spLocks noChangeArrowheads="1"/>
                </p:cNvSpPr>
                <p:nvPr/>
              </p:nvSpPr>
              <p:spPr bwMode="auto">
                <a:xfrm>
                  <a:off x="859" y="2400"/>
                  <a:ext cx="1664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  1        1        </a:t>
                  </a:r>
                  <a:r>
                    <a:rPr lang="en-US" altLang="zh-CN" sz="2800" b="1" i="1">
                      <a:latin typeface="Times New Roman"/>
                      <a:cs typeface="Times New Roman"/>
                    </a:rPr>
                    <a:t> Q</a:t>
                  </a:r>
                  <a:r>
                    <a:rPr lang="en-US" altLang="zh-CN" sz="2800" b="1" baseline="30000">
                      <a:latin typeface="Times New Roman"/>
                      <a:cs typeface="Times New Roman"/>
                    </a:rPr>
                    <a:t>n</a:t>
                  </a:r>
                </a:p>
              </p:txBody>
            </p:sp>
            <p:sp>
              <p:nvSpPr>
                <p:cNvPr id="54333" name="Line 67"/>
                <p:cNvSpPr>
                  <a:spLocks noChangeShapeType="1"/>
                </p:cNvSpPr>
                <p:nvPr/>
              </p:nvSpPr>
              <p:spPr bwMode="auto">
                <a:xfrm>
                  <a:off x="2208" y="249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5124" name="Text Box 68"/>
              <p:cNvSpPr txBox="1">
                <a:spLocks noChangeArrowheads="1"/>
              </p:cNvSpPr>
              <p:nvPr/>
            </p:nvSpPr>
            <p:spPr bwMode="auto">
              <a:xfrm>
                <a:off x="449" y="316"/>
                <a:ext cx="1942" cy="4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  JK</a:t>
                </a:r>
                <a:r>
                  <a:rPr lang="zh-CN" altLang="en-US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触发器状态表</a:t>
                </a:r>
                <a:endPara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endParaRPr>
              </a:p>
            </p:txBody>
          </p:sp>
        </p:grp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5257800" y="1893987"/>
            <a:ext cx="2667000" cy="4287689"/>
            <a:chOff x="1872" y="1097"/>
            <a:chExt cx="1776" cy="2788"/>
          </a:xfrm>
        </p:grpSpPr>
        <p:sp>
          <p:nvSpPr>
            <p:cNvPr id="54282" name="Rectangle 70"/>
            <p:cNvSpPr>
              <a:spLocks noChangeArrowheads="1"/>
            </p:cNvSpPr>
            <p:nvPr/>
          </p:nvSpPr>
          <p:spPr bwMode="auto">
            <a:xfrm>
              <a:off x="2304" y="3545"/>
              <a:ext cx="37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D</a:t>
              </a:r>
            </a:p>
          </p:txBody>
        </p:sp>
        <p:grpSp>
          <p:nvGrpSpPr>
            <p:cNvPr id="54283" name="Group 71"/>
            <p:cNvGrpSpPr>
              <a:grpSpLocks/>
            </p:cNvGrpSpPr>
            <p:nvPr/>
          </p:nvGrpSpPr>
          <p:grpSpPr bwMode="auto">
            <a:xfrm>
              <a:off x="2352" y="2544"/>
              <a:ext cx="864" cy="960"/>
              <a:chOff x="4080" y="2064"/>
              <a:chExt cx="864" cy="960"/>
            </a:xfrm>
          </p:grpSpPr>
          <p:sp>
            <p:nvSpPr>
              <p:cNvPr id="54315" name="Line 72"/>
              <p:cNvSpPr>
                <a:spLocks noChangeShapeType="1"/>
              </p:cNvSpPr>
              <p:nvPr/>
            </p:nvSpPr>
            <p:spPr bwMode="auto">
              <a:xfrm>
                <a:off x="4752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16" name="Rectangle 73"/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384" cy="2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17" name="Line 74"/>
              <p:cNvSpPr>
                <a:spLocks noChangeShapeType="1"/>
              </p:cNvSpPr>
              <p:nvPr/>
            </p:nvSpPr>
            <p:spPr bwMode="auto">
              <a:xfrm>
                <a:off x="4752" y="206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18" name="Oval 75"/>
              <p:cNvSpPr>
                <a:spLocks noChangeArrowheads="1"/>
              </p:cNvSpPr>
              <p:nvPr/>
            </p:nvSpPr>
            <p:spPr bwMode="auto">
              <a:xfrm>
                <a:off x="4704" y="244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19" name="Line 76"/>
              <p:cNvSpPr>
                <a:spLocks noChangeShapeType="1"/>
              </p:cNvSpPr>
              <p:nvPr/>
            </p:nvSpPr>
            <p:spPr bwMode="auto">
              <a:xfrm>
                <a:off x="4080" y="3024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4284" name="Text Box 77"/>
            <p:cNvSpPr txBox="1">
              <a:spLocks noChangeArrowheads="1"/>
            </p:cNvSpPr>
            <p:nvPr/>
          </p:nvSpPr>
          <p:spPr bwMode="auto">
            <a:xfrm>
              <a:off x="2922" y="2971"/>
              <a:ext cx="24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1</a:t>
              </a:r>
            </a:p>
          </p:txBody>
        </p:sp>
        <p:sp>
          <p:nvSpPr>
            <p:cNvPr id="54285" name="Rectangle 78"/>
            <p:cNvSpPr>
              <a:spLocks noChangeArrowheads="1"/>
            </p:cNvSpPr>
            <p:nvPr/>
          </p:nvSpPr>
          <p:spPr bwMode="auto">
            <a:xfrm>
              <a:off x="1920" y="1680"/>
              <a:ext cx="158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86" name="Line 79"/>
            <p:cNvSpPr>
              <a:spLocks noChangeShapeType="1"/>
            </p:cNvSpPr>
            <p:nvPr/>
          </p:nvSpPr>
          <p:spPr bwMode="auto">
            <a:xfrm>
              <a:off x="2256" y="14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87" name="Text Box 80"/>
            <p:cNvSpPr txBox="1">
              <a:spLocks noChangeArrowheads="1"/>
            </p:cNvSpPr>
            <p:nvPr/>
          </p:nvSpPr>
          <p:spPr bwMode="auto">
            <a:xfrm>
              <a:off x="2448" y="2640"/>
              <a:ext cx="48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 </a:t>
              </a: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C</a:t>
              </a:r>
              <a:endParaRPr lang="en-US" altLang="zh-CN" sz="2800" b="1">
                <a:latin typeface="Times New Roman"/>
                <a:ea typeface="+mn-ea"/>
                <a:cs typeface="Times New Roman"/>
              </a:endParaRPr>
            </a:p>
          </p:txBody>
        </p:sp>
        <p:grpSp>
          <p:nvGrpSpPr>
            <p:cNvPr id="54288" name="Group 81"/>
            <p:cNvGrpSpPr>
              <a:grpSpLocks/>
            </p:cNvGrpSpPr>
            <p:nvPr/>
          </p:nvGrpSpPr>
          <p:grpSpPr bwMode="auto">
            <a:xfrm>
              <a:off x="2592" y="2304"/>
              <a:ext cx="144" cy="48"/>
              <a:chOff x="864" y="3216"/>
              <a:chExt cx="432" cy="192"/>
            </a:xfrm>
          </p:grpSpPr>
          <p:sp>
            <p:nvSpPr>
              <p:cNvPr id="54313" name="Line 82"/>
              <p:cNvSpPr>
                <a:spLocks noChangeShapeType="1"/>
              </p:cNvSpPr>
              <p:nvPr/>
            </p:nvSpPr>
            <p:spPr bwMode="auto">
              <a:xfrm flipH="1">
                <a:off x="864" y="3216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4314" name="Line 83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4289" name="Group 84"/>
            <p:cNvGrpSpPr>
              <a:grpSpLocks/>
            </p:cNvGrpSpPr>
            <p:nvPr/>
          </p:nvGrpSpPr>
          <p:grpSpPr bwMode="auto">
            <a:xfrm>
              <a:off x="3007" y="1097"/>
              <a:ext cx="313" cy="340"/>
              <a:chOff x="709" y="3022"/>
              <a:chExt cx="313" cy="340"/>
            </a:xfrm>
          </p:grpSpPr>
          <p:sp>
            <p:nvSpPr>
              <p:cNvPr id="54311" name="Text Box 85"/>
              <p:cNvSpPr txBox="1">
                <a:spLocks noChangeArrowheads="1"/>
              </p:cNvSpPr>
              <p:nvPr/>
            </p:nvSpPr>
            <p:spPr bwMode="auto">
              <a:xfrm>
                <a:off x="709" y="3022"/>
                <a:ext cx="313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endParaRPr lang="en-US" altLang="zh-CN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4312" name="Line 86"/>
              <p:cNvSpPr>
                <a:spLocks noChangeShapeType="1"/>
              </p:cNvSpPr>
              <p:nvPr/>
            </p:nvSpPr>
            <p:spPr bwMode="auto">
              <a:xfrm>
                <a:off x="768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4290" name="Line 87"/>
            <p:cNvSpPr>
              <a:spLocks noChangeShapeType="1"/>
            </p:cNvSpPr>
            <p:nvPr/>
          </p:nvSpPr>
          <p:spPr bwMode="auto">
            <a:xfrm>
              <a:off x="3168" y="1440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1" name="Oval 88"/>
            <p:cNvSpPr>
              <a:spLocks noChangeArrowheads="1"/>
            </p:cNvSpPr>
            <p:nvPr/>
          </p:nvSpPr>
          <p:spPr bwMode="auto">
            <a:xfrm>
              <a:off x="3120" y="1584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2" name="Oval 89"/>
            <p:cNvSpPr>
              <a:spLocks noChangeArrowheads="1"/>
            </p:cNvSpPr>
            <p:nvPr/>
          </p:nvSpPr>
          <p:spPr bwMode="auto">
            <a:xfrm>
              <a:off x="3312" y="2352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3" name="Oval 90"/>
            <p:cNvSpPr>
              <a:spLocks noChangeArrowheads="1"/>
            </p:cNvSpPr>
            <p:nvPr/>
          </p:nvSpPr>
          <p:spPr bwMode="auto">
            <a:xfrm>
              <a:off x="2640" y="2352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4" name="Oval 91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5" name="Line 92"/>
            <p:cNvSpPr>
              <a:spLocks noChangeShapeType="1"/>
            </p:cNvSpPr>
            <p:nvPr/>
          </p:nvSpPr>
          <p:spPr bwMode="auto">
            <a:xfrm>
              <a:off x="2352" y="2352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6" name="Line 93"/>
            <p:cNvSpPr>
              <a:spLocks noChangeShapeType="1"/>
            </p:cNvSpPr>
            <p:nvPr/>
          </p:nvSpPr>
          <p:spPr bwMode="auto">
            <a:xfrm>
              <a:off x="3360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7" name="Line 94"/>
            <p:cNvSpPr>
              <a:spLocks noChangeShapeType="1"/>
            </p:cNvSpPr>
            <p:nvPr/>
          </p:nvSpPr>
          <p:spPr bwMode="auto">
            <a:xfrm>
              <a:off x="2688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8" name="Line 95"/>
            <p:cNvSpPr>
              <a:spLocks noChangeShapeType="1"/>
            </p:cNvSpPr>
            <p:nvPr/>
          </p:nvSpPr>
          <p:spPr bwMode="auto">
            <a:xfrm>
              <a:off x="2064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299" name="Line 96"/>
            <p:cNvSpPr>
              <a:spLocks noChangeShapeType="1"/>
            </p:cNvSpPr>
            <p:nvPr/>
          </p:nvSpPr>
          <p:spPr bwMode="auto">
            <a:xfrm>
              <a:off x="3024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00" name="Rectangle 97"/>
            <p:cNvSpPr>
              <a:spLocks noChangeArrowheads="1"/>
            </p:cNvSpPr>
            <p:nvPr/>
          </p:nvSpPr>
          <p:spPr bwMode="auto">
            <a:xfrm>
              <a:off x="2328" y="2634"/>
              <a:ext cx="27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J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4301" name="Rectangle 98"/>
            <p:cNvSpPr>
              <a:spLocks noChangeArrowheads="1"/>
            </p:cNvSpPr>
            <p:nvPr/>
          </p:nvSpPr>
          <p:spPr bwMode="auto">
            <a:xfrm>
              <a:off x="2757" y="2634"/>
              <a:ext cx="3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grpSp>
          <p:nvGrpSpPr>
            <p:cNvPr id="54302" name="Group 99"/>
            <p:cNvGrpSpPr>
              <a:grpSpLocks/>
            </p:cNvGrpSpPr>
            <p:nvPr/>
          </p:nvGrpSpPr>
          <p:grpSpPr bwMode="auto">
            <a:xfrm>
              <a:off x="1872" y="2688"/>
              <a:ext cx="384" cy="337"/>
              <a:chOff x="3744" y="1536"/>
              <a:chExt cx="384" cy="337"/>
            </a:xfrm>
          </p:grpSpPr>
          <p:sp>
            <p:nvSpPr>
              <p:cNvPr id="54309" name="Text Box 100"/>
              <p:cNvSpPr txBox="1">
                <a:spLocks noChangeArrowheads="1"/>
              </p:cNvSpPr>
              <p:nvPr/>
            </p:nvSpPr>
            <p:spPr bwMode="auto">
              <a:xfrm>
                <a:off x="3744" y="1536"/>
                <a:ext cx="384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S</a:t>
                </a:r>
                <a:r>
                  <a:rPr lang="en-US" altLang="zh-CN" sz="2800" b="1" baseline="-25000">
                    <a:latin typeface="Times New Roman"/>
                    <a:ea typeface="+mn-ea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4310" name="Line 101"/>
              <p:cNvSpPr>
                <a:spLocks noChangeShapeType="1"/>
              </p:cNvSpPr>
              <p:nvPr/>
            </p:nvSpPr>
            <p:spPr bwMode="auto">
              <a:xfrm>
                <a:off x="3792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4303" name="Group 102"/>
            <p:cNvGrpSpPr>
              <a:grpSpLocks/>
            </p:cNvGrpSpPr>
            <p:nvPr/>
          </p:nvGrpSpPr>
          <p:grpSpPr bwMode="auto">
            <a:xfrm>
              <a:off x="3216" y="2688"/>
              <a:ext cx="432" cy="337"/>
              <a:chOff x="5088" y="1536"/>
              <a:chExt cx="432" cy="337"/>
            </a:xfrm>
          </p:grpSpPr>
          <p:sp>
            <p:nvSpPr>
              <p:cNvPr id="54307" name="Text Box 103"/>
              <p:cNvSpPr txBox="1">
                <a:spLocks noChangeArrowheads="1"/>
              </p:cNvSpPr>
              <p:nvPr/>
            </p:nvSpPr>
            <p:spPr bwMode="auto">
              <a:xfrm>
                <a:off x="5088" y="1536"/>
                <a:ext cx="432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R</a:t>
                </a:r>
                <a:r>
                  <a:rPr lang="en-US" altLang="zh-CN" sz="2800" b="1" baseline="-25000">
                    <a:latin typeface="Times New Roman"/>
                    <a:ea typeface="+mn-ea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4308" name="Line 104"/>
              <p:cNvSpPr>
                <a:spLocks noChangeShapeType="1"/>
              </p:cNvSpPr>
              <p:nvPr/>
            </p:nvSpPr>
            <p:spPr bwMode="auto">
              <a:xfrm>
                <a:off x="5136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4304" name="Rectangle 105"/>
            <p:cNvSpPr>
              <a:spLocks noChangeArrowheads="1"/>
            </p:cNvSpPr>
            <p:nvPr/>
          </p:nvSpPr>
          <p:spPr bwMode="auto">
            <a:xfrm>
              <a:off x="2112" y="1104"/>
              <a:ext cx="37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54305" name="Oval 106"/>
            <p:cNvSpPr>
              <a:spLocks noChangeArrowheads="1"/>
            </p:cNvSpPr>
            <p:nvPr/>
          </p:nvSpPr>
          <p:spPr bwMode="auto">
            <a:xfrm>
              <a:off x="2325" y="3672"/>
              <a:ext cx="59" cy="5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4306" name="Oval 107"/>
            <p:cNvSpPr>
              <a:spLocks noChangeArrowheads="1"/>
            </p:cNvSpPr>
            <p:nvPr/>
          </p:nvSpPr>
          <p:spPr bwMode="auto">
            <a:xfrm>
              <a:off x="2328" y="34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45164" name="AutoShape 108" descr="40%"/>
          <p:cNvSpPr>
            <a:spLocks noChangeArrowheads="1"/>
          </p:cNvSpPr>
          <p:nvPr/>
        </p:nvSpPr>
        <p:spPr bwMode="auto">
          <a:xfrm>
            <a:off x="4038600" y="4876800"/>
            <a:ext cx="1676400" cy="1066800"/>
          </a:xfrm>
          <a:prstGeom prst="wedgeRoundRectCallout">
            <a:avLst>
              <a:gd name="adj1" fmla="val 94509"/>
              <a:gd name="adj2" fmla="val -136458"/>
              <a:gd name="adj3" fmla="val 16667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仍为下降沿</a:t>
            </a:r>
          </a:p>
          <a:p>
            <a:pPr algn="ctr"/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触发翻转</a:t>
            </a:r>
            <a:endParaRPr lang="zh-CN" alt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94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164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4580" y="378947"/>
            <a:ext cx="500234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2. </a:t>
            </a:r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将</a:t>
            </a:r>
            <a:r>
              <a:rPr lang="en-US" altLang="zh-CN" sz="2800" b="1" i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JK</a:t>
            </a:r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触发器转换为 </a:t>
            </a:r>
            <a:r>
              <a:rPr lang="en-US" altLang="zh-CN" sz="2800" b="1" i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T</a:t>
            </a:r>
            <a:r>
              <a:rPr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 </a:t>
            </a:r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触发器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57800" y="836613"/>
            <a:ext cx="2819400" cy="3651251"/>
            <a:chOff x="3456" y="431"/>
            <a:chExt cx="1776" cy="2300"/>
          </a:xfrm>
        </p:grpSpPr>
        <p:sp>
          <p:nvSpPr>
            <p:cNvPr id="55332" name="Rectangle 4"/>
            <p:cNvSpPr>
              <a:spLocks noChangeArrowheads="1"/>
            </p:cNvSpPr>
            <p:nvPr/>
          </p:nvSpPr>
          <p:spPr bwMode="auto">
            <a:xfrm>
              <a:off x="3948" y="2404"/>
              <a:ext cx="3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T</a:t>
              </a:r>
            </a:p>
          </p:txBody>
        </p:sp>
        <p:sp>
          <p:nvSpPr>
            <p:cNvPr id="55333" name="Line 5"/>
            <p:cNvSpPr>
              <a:spLocks noChangeShapeType="1"/>
            </p:cNvSpPr>
            <p:nvPr/>
          </p:nvSpPr>
          <p:spPr bwMode="auto">
            <a:xfrm>
              <a:off x="4608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34" name="Line 6"/>
            <p:cNvSpPr>
              <a:spLocks noChangeShapeType="1"/>
            </p:cNvSpPr>
            <p:nvPr/>
          </p:nvSpPr>
          <p:spPr bwMode="auto">
            <a:xfrm>
              <a:off x="3936" y="2352"/>
              <a:ext cx="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35" name="Rectangle 7"/>
            <p:cNvSpPr>
              <a:spLocks noChangeArrowheads="1"/>
            </p:cNvSpPr>
            <p:nvPr/>
          </p:nvSpPr>
          <p:spPr bwMode="auto">
            <a:xfrm>
              <a:off x="3504" y="1008"/>
              <a:ext cx="158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36" name="Line 8"/>
            <p:cNvSpPr>
              <a:spLocks noChangeShapeType="1"/>
            </p:cNvSpPr>
            <p:nvPr/>
          </p:nvSpPr>
          <p:spPr bwMode="auto">
            <a:xfrm>
              <a:off x="3840" y="76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37" name="Text Box 9"/>
            <p:cNvSpPr txBox="1">
              <a:spLocks noChangeArrowheads="1"/>
            </p:cNvSpPr>
            <p:nvPr/>
          </p:nvSpPr>
          <p:spPr bwMode="auto">
            <a:xfrm>
              <a:off x="4032" y="196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 </a:t>
              </a: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C</a:t>
              </a:r>
              <a:endParaRPr lang="en-US" altLang="zh-CN" sz="2800" b="1">
                <a:latin typeface="Times New Roman"/>
                <a:ea typeface="+mn-ea"/>
                <a:cs typeface="Times New Roman"/>
              </a:endParaRPr>
            </a:p>
          </p:txBody>
        </p:sp>
        <p:grpSp>
          <p:nvGrpSpPr>
            <p:cNvPr id="55338" name="Group 10"/>
            <p:cNvGrpSpPr>
              <a:grpSpLocks/>
            </p:cNvGrpSpPr>
            <p:nvPr/>
          </p:nvGrpSpPr>
          <p:grpSpPr bwMode="auto">
            <a:xfrm>
              <a:off x="4176" y="1632"/>
              <a:ext cx="144" cy="48"/>
              <a:chOff x="864" y="3216"/>
              <a:chExt cx="432" cy="192"/>
            </a:xfrm>
          </p:grpSpPr>
          <p:sp>
            <p:nvSpPr>
              <p:cNvPr id="55363" name="Line 11"/>
              <p:cNvSpPr>
                <a:spLocks noChangeShapeType="1"/>
              </p:cNvSpPr>
              <p:nvPr/>
            </p:nvSpPr>
            <p:spPr bwMode="auto">
              <a:xfrm flipH="1">
                <a:off x="864" y="3216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5364" name="Line 12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5339" name="Group 13"/>
            <p:cNvGrpSpPr>
              <a:grpSpLocks/>
            </p:cNvGrpSpPr>
            <p:nvPr/>
          </p:nvGrpSpPr>
          <p:grpSpPr bwMode="auto">
            <a:xfrm>
              <a:off x="4599" y="431"/>
              <a:ext cx="296" cy="330"/>
              <a:chOff x="717" y="3028"/>
              <a:chExt cx="296" cy="330"/>
            </a:xfrm>
          </p:grpSpPr>
          <p:sp>
            <p:nvSpPr>
              <p:cNvPr id="55361" name="Text Box 14"/>
              <p:cNvSpPr txBox="1">
                <a:spLocks noChangeArrowheads="1"/>
              </p:cNvSpPr>
              <p:nvPr/>
            </p:nvSpPr>
            <p:spPr bwMode="auto">
              <a:xfrm>
                <a:off x="717" y="3028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endParaRPr lang="en-US" altLang="zh-CN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5362" name="Line 15"/>
              <p:cNvSpPr>
                <a:spLocks noChangeShapeType="1"/>
              </p:cNvSpPr>
              <p:nvPr/>
            </p:nvSpPr>
            <p:spPr bwMode="auto">
              <a:xfrm>
                <a:off x="768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5340" name="Line 16"/>
            <p:cNvSpPr>
              <a:spLocks noChangeShapeType="1"/>
            </p:cNvSpPr>
            <p:nvPr/>
          </p:nvSpPr>
          <p:spPr bwMode="auto">
            <a:xfrm>
              <a:off x="4752" y="768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1" name="Oval 17"/>
            <p:cNvSpPr>
              <a:spLocks noChangeArrowheads="1"/>
            </p:cNvSpPr>
            <p:nvPr/>
          </p:nvSpPr>
          <p:spPr bwMode="auto">
            <a:xfrm>
              <a:off x="4704" y="912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2" name="Oval 18"/>
            <p:cNvSpPr>
              <a:spLocks noChangeArrowheads="1"/>
            </p:cNvSpPr>
            <p:nvPr/>
          </p:nvSpPr>
          <p:spPr bwMode="auto">
            <a:xfrm>
              <a:off x="4896" y="1680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3" name="Oval 19"/>
            <p:cNvSpPr>
              <a:spLocks noChangeArrowheads="1"/>
            </p:cNvSpPr>
            <p:nvPr/>
          </p:nvSpPr>
          <p:spPr bwMode="auto">
            <a:xfrm>
              <a:off x="4224" y="1680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4" name="Oval 20"/>
            <p:cNvSpPr>
              <a:spLocks noChangeArrowheads="1"/>
            </p:cNvSpPr>
            <p:nvPr/>
          </p:nvSpPr>
          <p:spPr bwMode="auto">
            <a:xfrm>
              <a:off x="3600" y="1680"/>
              <a:ext cx="96" cy="9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5" name="Line 21"/>
            <p:cNvSpPr>
              <a:spLocks noChangeShapeType="1"/>
            </p:cNvSpPr>
            <p:nvPr/>
          </p:nvSpPr>
          <p:spPr bwMode="auto">
            <a:xfrm>
              <a:off x="3936" y="168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6" name="Line 22"/>
            <p:cNvSpPr>
              <a:spLocks noChangeShapeType="1"/>
            </p:cNvSpPr>
            <p:nvPr/>
          </p:nvSpPr>
          <p:spPr bwMode="auto">
            <a:xfrm>
              <a:off x="4944" y="17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7" name="Line 23"/>
            <p:cNvSpPr>
              <a:spLocks noChangeShapeType="1"/>
            </p:cNvSpPr>
            <p:nvPr/>
          </p:nvSpPr>
          <p:spPr bwMode="auto">
            <a:xfrm>
              <a:off x="4272" y="17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8" name="Line 24"/>
            <p:cNvSpPr>
              <a:spLocks noChangeShapeType="1"/>
            </p:cNvSpPr>
            <p:nvPr/>
          </p:nvSpPr>
          <p:spPr bwMode="auto">
            <a:xfrm>
              <a:off x="3648" y="17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49" name="Line 25"/>
            <p:cNvSpPr>
              <a:spLocks noChangeShapeType="1"/>
            </p:cNvSpPr>
            <p:nvPr/>
          </p:nvSpPr>
          <p:spPr bwMode="auto">
            <a:xfrm>
              <a:off x="4608" y="168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50" name="Rectangle 26"/>
            <p:cNvSpPr>
              <a:spLocks noChangeArrowheads="1"/>
            </p:cNvSpPr>
            <p:nvPr/>
          </p:nvSpPr>
          <p:spPr bwMode="auto">
            <a:xfrm>
              <a:off x="3919" y="1967"/>
              <a:ext cx="2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J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5351" name="Rectangle 27"/>
            <p:cNvSpPr>
              <a:spLocks noChangeArrowheads="1"/>
            </p:cNvSpPr>
            <p:nvPr/>
          </p:nvSpPr>
          <p:spPr bwMode="auto">
            <a:xfrm>
              <a:off x="4350" y="1967"/>
              <a:ext cx="30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grpSp>
          <p:nvGrpSpPr>
            <p:cNvPr id="55352" name="Group 28"/>
            <p:cNvGrpSpPr>
              <a:grpSpLocks/>
            </p:cNvGrpSpPr>
            <p:nvPr/>
          </p:nvGrpSpPr>
          <p:grpSpPr bwMode="auto">
            <a:xfrm>
              <a:off x="3456" y="2016"/>
              <a:ext cx="384" cy="327"/>
              <a:chOff x="3744" y="1536"/>
              <a:chExt cx="384" cy="327"/>
            </a:xfrm>
          </p:grpSpPr>
          <p:sp>
            <p:nvSpPr>
              <p:cNvPr id="55359" name="Text Box 29"/>
              <p:cNvSpPr txBox="1">
                <a:spLocks noChangeArrowheads="1"/>
              </p:cNvSpPr>
              <p:nvPr/>
            </p:nvSpPr>
            <p:spPr bwMode="auto">
              <a:xfrm>
                <a:off x="3744" y="1536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S</a:t>
                </a:r>
                <a:r>
                  <a:rPr lang="en-US" altLang="zh-CN" sz="2800" b="1" baseline="-25000">
                    <a:latin typeface="Times New Roman"/>
                    <a:ea typeface="+mn-ea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5360" name="Line 30"/>
              <p:cNvSpPr>
                <a:spLocks noChangeShapeType="1"/>
              </p:cNvSpPr>
              <p:nvPr/>
            </p:nvSpPr>
            <p:spPr bwMode="auto">
              <a:xfrm>
                <a:off x="3792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5353" name="Group 31"/>
            <p:cNvGrpSpPr>
              <a:grpSpLocks/>
            </p:cNvGrpSpPr>
            <p:nvPr/>
          </p:nvGrpSpPr>
          <p:grpSpPr bwMode="auto">
            <a:xfrm>
              <a:off x="4800" y="2016"/>
              <a:ext cx="432" cy="327"/>
              <a:chOff x="5088" y="1536"/>
              <a:chExt cx="432" cy="327"/>
            </a:xfrm>
          </p:grpSpPr>
          <p:sp>
            <p:nvSpPr>
              <p:cNvPr id="55357" name="Text Box 32"/>
              <p:cNvSpPr txBox="1">
                <a:spLocks noChangeArrowheads="1"/>
              </p:cNvSpPr>
              <p:nvPr/>
            </p:nvSpPr>
            <p:spPr bwMode="auto">
              <a:xfrm>
                <a:off x="5088" y="1536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R</a:t>
                </a:r>
                <a:r>
                  <a:rPr lang="en-US" altLang="zh-CN" sz="2800" b="1" baseline="-25000">
                    <a:latin typeface="Times New Roman"/>
                    <a:ea typeface="+mn-ea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5358" name="Line 33"/>
              <p:cNvSpPr>
                <a:spLocks noChangeShapeType="1"/>
              </p:cNvSpPr>
              <p:nvPr/>
            </p:nvSpPr>
            <p:spPr bwMode="auto">
              <a:xfrm>
                <a:off x="5136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5354" name="Rectangle 34"/>
            <p:cNvSpPr>
              <a:spLocks noChangeArrowheads="1"/>
            </p:cNvSpPr>
            <p:nvPr/>
          </p:nvSpPr>
          <p:spPr bwMode="auto">
            <a:xfrm>
              <a:off x="3696" y="432"/>
              <a:ext cx="3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55355" name="Oval 35"/>
            <p:cNvSpPr>
              <a:spLocks noChangeArrowheads="1"/>
            </p:cNvSpPr>
            <p:nvPr/>
          </p:nvSpPr>
          <p:spPr bwMode="auto">
            <a:xfrm>
              <a:off x="3909" y="2520"/>
              <a:ext cx="59" cy="5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56" name="Oval 36"/>
            <p:cNvSpPr>
              <a:spLocks noChangeArrowheads="1"/>
            </p:cNvSpPr>
            <p:nvPr/>
          </p:nvSpPr>
          <p:spPr bwMode="auto">
            <a:xfrm>
              <a:off x="3912" y="233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733425" y="989013"/>
            <a:ext cx="2587625" cy="2227263"/>
            <a:chOff x="472" y="901"/>
            <a:chExt cx="1630" cy="1403"/>
          </a:xfrm>
        </p:grpSpPr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>
              <a:off x="472" y="901"/>
              <a:ext cx="1630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T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触发器状态表</a:t>
              </a:r>
              <a:endPara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55321" name="Line 39"/>
            <p:cNvSpPr>
              <a:spLocks noChangeShapeType="1"/>
            </p:cNvSpPr>
            <p:nvPr/>
          </p:nvSpPr>
          <p:spPr bwMode="auto">
            <a:xfrm>
              <a:off x="649" y="124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22" name="Line 40"/>
            <p:cNvSpPr>
              <a:spLocks noChangeShapeType="1"/>
            </p:cNvSpPr>
            <p:nvPr/>
          </p:nvSpPr>
          <p:spPr bwMode="auto">
            <a:xfrm>
              <a:off x="649" y="1536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23" name="Line 41"/>
            <p:cNvSpPr>
              <a:spLocks noChangeShapeType="1"/>
            </p:cNvSpPr>
            <p:nvPr/>
          </p:nvSpPr>
          <p:spPr bwMode="auto">
            <a:xfrm>
              <a:off x="649" y="230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24" name="Line 42"/>
            <p:cNvSpPr>
              <a:spLocks noChangeShapeType="1"/>
            </p:cNvSpPr>
            <p:nvPr/>
          </p:nvSpPr>
          <p:spPr bwMode="auto">
            <a:xfrm>
              <a:off x="1273" y="1248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46123" name="Text Box 43"/>
            <p:cNvSpPr txBox="1">
              <a:spLocks noChangeArrowheads="1"/>
            </p:cNvSpPr>
            <p:nvPr/>
          </p:nvSpPr>
          <p:spPr bwMode="auto">
            <a:xfrm>
              <a:off x="860" y="1218"/>
              <a:ext cx="1087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T </a:t>
              </a: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      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n+1</a:t>
              </a: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 </a:t>
              </a:r>
            </a:p>
          </p:txBody>
        </p:sp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801" y="155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0</a:t>
              </a:r>
            </a:p>
          </p:txBody>
        </p:sp>
        <p:sp>
          <p:nvSpPr>
            <p:cNvPr id="46125" name="Rectangle 45"/>
            <p:cNvSpPr>
              <a:spLocks noChangeArrowheads="1"/>
            </p:cNvSpPr>
            <p:nvPr/>
          </p:nvSpPr>
          <p:spPr bwMode="auto">
            <a:xfrm>
              <a:off x="801" y="1939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1369" y="1555"/>
              <a:ext cx="479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n</a:t>
              </a:r>
              <a:endPara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endParaRPr>
            </a:p>
          </p:txBody>
        </p:sp>
        <p:grpSp>
          <p:nvGrpSpPr>
            <p:cNvPr id="55329" name="Group 47"/>
            <p:cNvGrpSpPr>
              <a:grpSpLocks/>
            </p:cNvGrpSpPr>
            <p:nvPr/>
          </p:nvGrpSpPr>
          <p:grpSpPr bwMode="auto">
            <a:xfrm>
              <a:off x="1424" y="1938"/>
              <a:ext cx="392" cy="330"/>
              <a:chOff x="2683" y="1996"/>
              <a:chExt cx="392" cy="330"/>
            </a:xfrm>
          </p:grpSpPr>
          <p:sp>
            <p:nvSpPr>
              <p:cNvPr id="46128" name="Rectangle 48"/>
              <p:cNvSpPr>
                <a:spLocks noChangeArrowheads="1"/>
              </p:cNvSpPr>
              <p:nvPr/>
            </p:nvSpPr>
            <p:spPr bwMode="auto">
              <a:xfrm>
                <a:off x="2683" y="1996"/>
                <a:ext cx="39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n</a:t>
                </a:r>
              </a:p>
            </p:txBody>
          </p:sp>
          <p:sp>
            <p:nvSpPr>
              <p:cNvPr id="55331" name="Line 49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2960687" y="2055814"/>
            <a:ext cx="1860550" cy="1057276"/>
            <a:chOff x="4105" y="1938"/>
            <a:chExt cx="1172" cy="666"/>
          </a:xfrm>
        </p:grpSpPr>
        <p:sp>
          <p:nvSpPr>
            <p:cNvPr id="55318" name="Text Box 51"/>
            <p:cNvSpPr txBox="1">
              <a:spLocks noChangeArrowheads="1"/>
            </p:cNvSpPr>
            <p:nvPr/>
          </p:nvSpPr>
          <p:spPr bwMode="auto">
            <a:xfrm>
              <a:off x="4105" y="1938"/>
              <a:ext cx="11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ea typeface="+mn-ea"/>
                  <a:cs typeface="Times New Roman"/>
                </a:rPr>
                <a:t>(</a:t>
              </a:r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ea typeface="+mn-ea"/>
                  <a:cs typeface="Times New Roman"/>
                </a:rPr>
                <a:t>保持功能</a:t>
              </a: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ea typeface="+mn-ea"/>
                  <a:cs typeface="Times New Roman"/>
                </a:rPr>
                <a:t>)</a:t>
              </a:r>
            </a:p>
          </p:txBody>
        </p:sp>
        <p:sp>
          <p:nvSpPr>
            <p:cNvPr id="55319" name="Rectangle 52"/>
            <p:cNvSpPr>
              <a:spLocks noChangeArrowheads="1"/>
            </p:cNvSpPr>
            <p:nvPr/>
          </p:nvSpPr>
          <p:spPr bwMode="auto">
            <a:xfrm>
              <a:off x="4105" y="2274"/>
              <a:ext cx="11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(</a:t>
              </a:r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计数功能</a:t>
              </a: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)</a:t>
              </a:r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817563" y="3426742"/>
            <a:ext cx="2952750" cy="2624808"/>
            <a:chOff x="492" y="316"/>
            <a:chExt cx="1860" cy="2325"/>
          </a:xfrm>
        </p:grpSpPr>
        <p:sp>
          <p:nvSpPr>
            <p:cNvPr id="55304" name="Line 54"/>
            <p:cNvSpPr>
              <a:spLocks noChangeShapeType="1"/>
            </p:cNvSpPr>
            <p:nvPr/>
          </p:nvSpPr>
          <p:spPr bwMode="auto">
            <a:xfrm>
              <a:off x="576" y="768"/>
              <a:ext cx="17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sp>
          <p:nvSpPr>
            <p:cNvPr id="55305" name="Line 55"/>
            <p:cNvSpPr>
              <a:spLocks noChangeShapeType="1"/>
            </p:cNvSpPr>
            <p:nvPr/>
          </p:nvSpPr>
          <p:spPr bwMode="auto">
            <a:xfrm>
              <a:off x="576" y="1152"/>
              <a:ext cx="17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/>
                <a:cs typeface="Times New Roman"/>
              </a:endParaRPr>
            </a:p>
          </p:txBody>
        </p:sp>
        <p:grpSp>
          <p:nvGrpSpPr>
            <p:cNvPr id="55306" name="Group 56"/>
            <p:cNvGrpSpPr>
              <a:grpSpLocks/>
            </p:cNvGrpSpPr>
            <p:nvPr/>
          </p:nvGrpSpPr>
          <p:grpSpPr bwMode="auto">
            <a:xfrm>
              <a:off x="492" y="316"/>
              <a:ext cx="1860" cy="2325"/>
              <a:chOff x="492" y="316"/>
              <a:chExt cx="1860" cy="2325"/>
            </a:xfrm>
          </p:grpSpPr>
          <p:sp>
            <p:nvSpPr>
              <p:cNvPr id="55307" name="Line 57"/>
              <p:cNvSpPr>
                <a:spLocks noChangeShapeType="1"/>
              </p:cNvSpPr>
              <p:nvPr/>
            </p:nvSpPr>
            <p:spPr bwMode="auto">
              <a:xfrm>
                <a:off x="1008" y="768"/>
                <a:ext cx="0" cy="1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5308" name="Line 58"/>
              <p:cNvSpPr>
                <a:spLocks noChangeShapeType="1"/>
              </p:cNvSpPr>
              <p:nvPr/>
            </p:nvSpPr>
            <p:spPr bwMode="auto">
              <a:xfrm>
                <a:off x="1680" y="769"/>
                <a:ext cx="0" cy="1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5309" name="Line 59"/>
              <p:cNvSpPr>
                <a:spLocks noChangeShapeType="1"/>
              </p:cNvSpPr>
              <p:nvPr/>
            </p:nvSpPr>
            <p:spPr bwMode="auto">
              <a:xfrm>
                <a:off x="576" y="2640"/>
                <a:ext cx="177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5310" name="Text Box 60"/>
              <p:cNvSpPr txBox="1">
                <a:spLocks noChangeArrowheads="1"/>
              </p:cNvSpPr>
              <p:nvPr/>
            </p:nvSpPr>
            <p:spPr bwMode="auto">
              <a:xfrm>
                <a:off x="604" y="721"/>
                <a:ext cx="1722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J </a:t>
                </a: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   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K</a:t>
                </a: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        </a:t>
                </a: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ea typeface="+mn-ea"/>
                    <a:cs typeface="Times New Roman"/>
                  </a:rPr>
                  <a:t>n+1</a:t>
                </a:r>
                <a:endParaRPr lang="en-US" altLang="zh-CN" sz="2800" b="1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5311" name="Rectangle 61"/>
              <p:cNvSpPr>
                <a:spLocks noChangeArrowheads="1"/>
              </p:cNvSpPr>
              <p:nvPr/>
            </p:nvSpPr>
            <p:spPr bwMode="auto">
              <a:xfrm>
                <a:off x="539" y="1153"/>
                <a:ext cx="1664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  0        0         </a:t>
                </a: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n</a:t>
                </a:r>
              </a:p>
            </p:txBody>
          </p:sp>
          <p:sp>
            <p:nvSpPr>
              <p:cNvPr id="55312" name="Rectangle 62"/>
              <p:cNvSpPr>
                <a:spLocks noChangeArrowheads="1"/>
              </p:cNvSpPr>
              <p:nvPr/>
            </p:nvSpPr>
            <p:spPr bwMode="auto">
              <a:xfrm>
                <a:off x="512" y="1489"/>
                <a:ext cx="1587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0066FF"/>
                    </a:solidFill>
                    <a:latin typeface="Times New Roman"/>
                    <a:cs typeface="Times New Roman"/>
                  </a:rPr>
                  <a:t>  </a:t>
                </a:r>
                <a:r>
                  <a:rPr lang="en-US" altLang="zh-CN" sz="2800" b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0        1          0</a:t>
                </a:r>
                <a:endParaRPr lang="en-US" altLang="zh-CN" sz="2800" b="1" baseline="-25000">
                  <a:latin typeface="Times New Roman"/>
                  <a:cs typeface="Times New Roman"/>
                </a:endParaRPr>
              </a:p>
            </p:txBody>
          </p:sp>
          <p:sp>
            <p:nvSpPr>
              <p:cNvPr id="55313" name="Rectangle 63"/>
              <p:cNvSpPr>
                <a:spLocks noChangeArrowheads="1"/>
              </p:cNvSpPr>
              <p:nvPr/>
            </p:nvSpPr>
            <p:spPr bwMode="auto">
              <a:xfrm>
                <a:off x="512" y="1825"/>
                <a:ext cx="1587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  1        0          1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5314" name="Group 64"/>
              <p:cNvGrpSpPr>
                <a:grpSpLocks/>
              </p:cNvGrpSpPr>
              <p:nvPr/>
            </p:nvGrpSpPr>
            <p:grpSpPr bwMode="auto">
              <a:xfrm>
                <a:off x="523" y="2161"/>
                <a:ext cx="1664" cy="463"/>
                <a:chOff x="859" y="2400"/>
                <a:chExt cx="1664" cy="463"/>
              </a:xfrm>
            </p:grpSpPr>
            <p:sp>
              <p:nvSpPr>
                <p:cNvPr id="55316" name="Rectangle 65"/>
                <p:cNvSpPr>
                  <a:spLocks noChangeArrowheads="1"/>
                </p:cNvSpPr>
                <p:nvPr/>
              </p:nvSpPr>
              <p:spPr bwMode="auto">
                <a:xfrm>
                  <a:off x="859" y="2400"/>
                  <a:ext cx="1664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  1        1        </a:t>
                  </a:r>
                  <a:r>
                    <a:rPr lang="en-US" altLang="zh-CN" sz="2800" b="1" i="1">
                      <a:latin typeface="Times New Roman"/>
                      <a:cs typeface="Times New Roman"/>
                    </a:rPr>
                    <a:t> Q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n</a:t>
                  </a:r>
                </a:p>
              </p:txBody>
            </p:sp>
            <p:sp>
              <p:nvSpPr>
                <p:cNvPr id="55317" name="Line 66"/>
                <p:cNvSpPr>
                  <a:spLocks noChangeShapeType="1"/>
                </p:cNvSpPr>
                <p:nvPr/>
              </p:nvSpPr>
              <p:spPr bwMode="auto">
                <a:xfrm>
                  <a:off x="2208" y="249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6147" name="Text Box 67"/>
              <p:cNvSpPr txBox="1">
                <a:spLocks noChangeArrowheads="1"/>
              </p:cNvSpPr>
              <p:nvPr/>
            </p:nvSpPr>
            <p:spPr bwMode="auto">
              <a:xfrm>
                <a:off x="492" y="316"/>
                <a:ext cx="1857" cy="4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  JK</a:t>
                </a:r>
                <a:r>
                  <a:rPr lang="zh-CN" altLang="en-US" sz="28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触发器状态表</a:t>
                </a:r>
                <a:endParaRPr lang="zh-CN" altLang="en-US" sz="28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endParaRPr>
              </a:p>
            </p:txBody>
          </p:sp>
        </p:grpSp>
      </p:grpSp>
      <p:sp>
        <p:nvSpPr>
          <p:cNvPr id="46148" name="Rectangle 68" descr="40%"/>
          <p:cNvSpPr>
            <a:spLocks noChangeArrowheads="1"/>
          </p:cNvSpPr>
          <p:nvPr/>
        </p:nvSpPr>
        <p:spPr bwMode="auto">
          <a:xfrm>
            <a:off x="4876800" y="4724400"/>
            <a:ext cx="3048000" cy="974725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当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J=K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时，两触发器状态相同</a:t>
            </a:r>
            <a:endParaRPr lang="zh-CN" altLang="en-US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81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14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9768" y="455147"/>
            <a:ext cx="5181526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将 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触发器转换为 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T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´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066800"/>
            <a:ext cx="4121150" cy="519113"/>
            <a:chOff x="576" y="672"/>
            <a:chExt cx="2596" cy="327"/>
          </a:xfrm>
        </p:grpSpPr>
        <p:graphicFrame>
          <p:nvGraphicFramePr>
            <p:cNvPr id="56407" name="Object 4"/>
            <p:cNvGraphicFramePr>
              <a:graphicFrameLocks noChangeAspect="1"/>
            </p:cNvGraphicFramePr>
            <p:nvPr/>
          </p:nvGraphicFramePr>
          <p:xfrm>
            <a:off x="576" y="720"/>
            <a:ext cx="30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7492" imgH="164814" progId="Equation.3">
                    <p:embed/>
                  </p:oleObj>
                </mc:Choice>
                <mc:Fallback>
                  <p:oleObj name="公式" r:id="rId2" imgW="177492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20"/>
                          <a:ext cx="30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811" y="672"/>
              <a:ext cx="236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触发器仅具有计数功能</a:t>
              </a:r>
            </a:p>
          </p:txBody>
        </p:sp>
      </p:grp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5943600" y="1828800"/>
            <a:ext cx="1981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990600" y="1905000"/>
            <a:ext cx="3276600" cy="1060450"/>
          </a:xfrm>
          <a:prstGeom prst="rect">
            <a:avLst/>
          </a:prstGeom>
          <a:solidFill>
            <a:srgbClr val="FFFFCC"/>
          </a:solidFill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  </a:t>
            </a:r>
            <a:r>
              <a:rPr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即要求来一个</a:t>
            </a:r>
            <a:r>
              <a:rPr lang="en-US" altLang="zh-CN" sz="2800" b="1" i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C</a:t>
            </a:r>
            <a:r>
              <a:rPr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 触发器就翻转一次。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9763" y="3870325"/>
            <a:ext cx="1554162" cy="1416050"/>
            <a:chOff x="3984" y="3072"/>
            <a:chExt cx="960" cy="1104"/>
          </a:xfrm>
        </p:grpSpPr>
        <p:sp>
          <p:nvSpPr>
            <p:cNvPr id="56404" name="Line 9"/>
            <p:cNvSpPr>
              <a:spLocks noChangeShapeType="1"/>
            </p:cNvSpPr>
            <p:nvPr/>
          </p:nvSpPr>
          <p:spPr bwMode="auto">
            <a:xfrm>
              <a:off x="3984" y="3072"/>
              <a:ext cx="0" cy="11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405" name="Line 10"/>
            <p:cNvSpPr>
              <a:spLocks noChangeShapeType="1"/>
            </p:cNvSpPr>
            <p:nvPr/>
          </p:nvSpPr>
          <p:spPr bwMode="auto">
            <a:xfrm>
              <a:off x="4944" y="3072"/>
              <a:ext cx="0" cy="11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406" name="Line 11"/>
            <p:cNvSpPr>
              <a:spLocks noChangeShapeType="1"/>
            </p:cNvSpPr>
            <p:nvPr/>
          </p:nvSpPr>
          <p:spPr bwMode="auto">
            <a:xfrm>
              <a:off x="4464" y="3072"/>
              <a:ext cx="0" cy="11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1009" y="3413125"/>
            <a:ext cx="3830955" cy="2109818"/>
            <a:chOff x="3058" y="2784"/>
            <a:chExt cx="2366" cy="1304"/>
          </a:xfrm>
        </p:grpSpPr>
        <p:grpSp>
          <p:nvGrpSpPr>
            <p:cNvPr id="56378" name="Group 13"/>
            <p:cNvGrpSpPr>
              <a:grpSpLocks/>
            </p:cNvGrpSpPr>
            <p:nvPr/>
          </p:nvGrpSpPr>
          <p:grpSpPr bwMode="auto">
            <a:xfrm>
              <a:off x="3352" y="2784"/>
              <a:ext cx="2072" cy="344"/>
              <a:chOff x="3352" y="2784"/>
              <a:chExt cx="2072" cy="344"/>
            </a:xfrm>
          </p:grpSpPr>
          <p:grpSp>
            <p:nvGrpSpPr>
              <p:cNvPr id="56386" name="Group 14"/>
              <p:cNvGrpSpPr>
                <a:grpSpLocks/>
              </p:cNvGrpSpPr>
              <p:nvPr/>
            </p:nvGrpSpPr>
            <p:grpSpPr bwMode="auto">
              <a:xfrm>
                <a:off x="3744" y="2784"/>
                <a:ext cx="1680" cy="288"/>
                <a:chOff x="2928" y="2803"/>
                <a:chExt cx="1680" cy="288"/>
              </a:xfrm>
            </p:grpSpPr>
            <p:grpSp>
              <p:nvGrpSpPr>
                <p:cNvPr id="56388" name="Group 15"/>
                <p:cNvGrpSpPr>
                  <a:grpSpLocks/>
                </p:cNvGrpSpPr>
                <p:nvPr/>
              </p:nvGrpSpPr>
              <p:grpSpPr bwMode="auto">
                <a:xfrm>
                  <a:off x="2928" y="2803"/>
                  <a:ext cx="480" cy="288"/>
                  <a:chOff x="768" y="1056"/>
                  <a:chExt cx="480" cy="288"/>
                </a:xfrm>
              </p:grpSpPr>
              <p:sp>
                <p:nvSpPr>
                  <p:cNvPr id="5640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344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40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40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056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403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56389" name="Group 20"/>
                <p:cNvGrpSpPr>
                  <a:grpSpLocks/>
                </p:cNvGrpSpPr>
                <p:nvPr/>
              </p:nvGrpSpPr>
              <p:grpSpPr bwMode="auto">
                <a:xfrm>
                  <a:off x="3408" y="2803"/>
                  <a:ext cx="480" cy="288"/>
                  <a:chOff x="768" y="1056"/>
                  <a:chExt cx="480" cy="288"/>
                </a:xfrm>
              </p:grpSpPr>
              <p:sp>
                <p:nvSpPr>
                  <p:cNvPr id="5639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344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7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056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9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56390" name="Group 25"/>
                <p:cNvGrpSpPr>
                  <a:grpSpLocks/>
                </p:cNvGrpSpPr>
                <p:nvPr/>
              </p:nvGrpSpPr>
              <p:grpSpPr bwMode="auto">
                <a:xfrm>
                  <a:off x="3888" y="2803"/>
                  <a:ext cx="480" cy="288"/>
                  <a:chOff x="768" y="1056"/>
                  <a:chExt cx="480" cy="288"/>
                </a:xfrm>
              </p:grpSpPr>
              <p:sp>
                <p:nvSpPr>
                  <p:cNvPr id="5639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344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3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056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639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10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56391" name="Line 30"/>
                <p:cNvSpPr>
                  <a:spLocks noChangeShapeType="1"/>
                </p:cNvSpPr>
                <p:nvPr/>
              </p:nvSpPr>
              <p:spPr bwMode="auto">
                <a:xfrm>
                  <a:off x="4368" y="307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6387" name="Text Box 31"/>
              <p:cNvSpPr txBox="1">
                <a:spLocks noChangeArrowheads="1"/>
              </p:cNvSpPr>
              <p:nvPr/>
            </p:nvSpPr>
            <p:spPr bwMode="auto">
              <a:xfrm>
                <a:off x="3352" y="2805"/>
                <a:ext cx="28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ea typeface="+mn-ea"/>
                    <a:cs typeface="Times New Roman"/>
                  </a:rPr>
                  <a:t>C</a:t>
                </a:r>
                <a:endParaRPr lang="en-US" altLang="zh-CN" b="1">
                  <a:latin typeface="Times New Roman"/>
                  <a:ea typeface="+mn-ea"/>
                  <a:cs typeface="Times New Roman"/>
                </a:endParaRPr>
              </a:p>
            </p:txBody>
          </p:sp>
        </p:grpSp>
        <p:grpSp>
          <p:nvGrpSpPr>
            <p:cNvPr id="56379" name="Group 32"/>
            <p:cNvGrpSpPr>
              <a:grpSpLocks/>
            </p:cNvGrpSpPr>
            <p:nvPr/>
          </p:nvGrpSpPr>
          <p:grpSpPr bwMode="auto">
            <a:xfrm>
              <a:off x="3058" y="3142"/>
              <a:ext cx="926" cy="946"/>
              <a:chOff x="3058" y="3142"/>
              <a:chExt cx="926" cy="946"/>
            </a:xfrm>
          </p:grpSpPr>
          <p:sp>
            <p:nvSpPr>
              <p:cNvPr id="56380" name="Line 33"/>
              <p:cNvSpPr>
                <a:spLocks noChangeShapeType="1"/>
              </p:cNvSpPr>
              <p:nvPr/>
            </p:nvSpPr>
            <p:spPr bwMode="auto">
              <a:xfrm rot="-60491">
                <a:off x="3742" y="33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81" name="Rectangle 34"/>
              <p:cNvSpPr>
                <a:spLocks noChangeArrowheads="1"/>
              </p:cNvSpPr>
              <p:nvPr/>
            </p:nvSpPr>
            <p:spPr bwMode="auto">
              <a:xfrm>
                <a:off x="3371" y="3765"/>
                <a:ext cx="29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6382" name="Group 35"/>
              <p:cNvGrpSpPr>
                <a:grpSpLocks/>
              </p:cNvGrpSpPr>
              <p:nvPr/>
            </p:nvGrpSpPr>
            <p:grpSpPr bwMode="auto">
              <a:xfrm>
                <a:off x="3058" y="3142"/>
                <a:ext cx="577" cy="323"/>
                <a:chOff x="2982" y="3238"/>
                <a:chExt cx="577" cy="323"/>
              </a:xfrm>
            </p:grpSpPr>
            <p:sp>
              <p:nvSpPr>
                <p:cNvPr id="56384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3238"/>
                  <a:ext cx="577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 i="1">
                      <a:latin typeface="Times New Roman"/>
                      <a:cs typeface="Times New Roman"/>
                    </a:rPr>
                    <a:t>D=Q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6385" name="Line 37"/>
                <p:cNvSpPr>
                  <a:spLocks noChangeShapeType="1"/>
                </p:cNvSpPr>
                <p:nvPr/>
              </p:nvSpPr>
              <p:spPr bwMode="auto">
                <a:xfrm>
                  <a:off x="3360" y="326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6383" name="Line 38"/>
              <p:cNvSpPr>
                <a:spLocks noChangeShapeType="1"/>
              </p:cNvSpPr>
              <p:nvPr/>
            </p:nvSpPr>
            <p:spPr bwMode="auto">
              <a:xfrm rot="-60491">
                <a:off x="3744" y="39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909763" y="4240213"/>
            <a:ext cx="2333625" cy="1009650"/>
            <a:chOff x="3984" y="3305"/>
            <a:chExt cx="1442" cy="641"/>
          </a:xfrm>
        </p:grpSpPr>
        <p:grpSp>
          <p:nvGrpSpPr>
            <p:cNvPr id="56364" name="Group 40"/>
            <p:cNvGrpSpPr>
              <a:grpSpLocks/>
            </p:cNvGrpSpPr>
            <p:nvPr/>
          </p:nvGrpSpPr>
          <p:grpSpPr bwMode="auto">
            <a:xfrm>
              <a:off x="3984" y="3305"/>
              <a:ext cx="1442" cy="257"/>
              <a:chOff x="3984" y="3305"/>
              <a:chExt cx="1442" cy="257"/>
            </a:xfrm>
          </p:grpSpPr>
          <p:sp>
            <p:nvSpPr>
              <p:cNvPr id="56372" name="Line 41"/>
              <p:cNvSpPr>
                <a:spLocks noChangeShapeType="1"/>
              </p:cNvSpPr>
              <p:nvPr/>
            </p:nvSpPr>
            <p:spPr bwMode="auto">
              <a:xfrm rot="21539509" flipV="1">
                <a:off x="3984" y="332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3" name="Line 42"/>
              <p:cNvSpPr>
                <a:spLocks noChangeShapeType="1"/>
              </p:cNvSpPr>
              <p:nvPr/>
            </p:nvSpPr>
            <p:spPr bwMode="auto">
              <a:xfrm rot="-60491">
                <a:off x="3986" y="355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4" name="Line 43"/>
              <p:cNvSpPr>
                <a:spLocks noChangeShapeType="1"/>
              </p:cNvSpPr>
              <p:nvPr/>
            </p:nvSpPr>
            <p:spPr bwMode="auto">
              <a:xfrm rot="21539509" flipV="1">
                <a:off x="4464" y="331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5" name="Line 44"/>
              <p:cNvSpPr>
                <a:spLocks noChangeShapeType="1"/>
              </p:cNvSpPr>
              <p:nvPr/>
            </p:nvSpPr>
            <p:spPr bwMode="auto">
              <a:xfrm rot="21539509" flipV="1">
                <a:off x="4943" y="330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6" name="Line 45"/>
              <p:cNvSpPr>
                <a:spLocks noChangeShapeType="1"/>
              </p:cNvSpPr>
              <p:nvPr/>
            </p:nvSpPr>
            <p:spPr bwMode="auto">
              <a:xfrm rot="-60491">
                <a:off x="4461" y="3309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7" name="Line 46"/>
              <p:cNvSpPr>
                <a:spLocks noChangeShapeType="1"/>
              </p:cNvSpPr>
              <p:nvPr/>
            </p:nvSpPr>
            <p:spPr bwMode="auto">
              <a:xfrm rot="-60491">
                <a:off x="4946" y="3541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6365" name="Group 47"/>
            <p:cNvGrpSpPr>
              <a:grpSpLocks/>
            </p:cNvGrpSpPr>
            <p:nvPr/>
          </p:nvGrpSpPr>
          <p:grpSpPr bwMode="auto">
            <a:xfrm>
              <a:off x="3984" y="3689"/>
              <a:ext cx="1440" cy="257"/>
              <a:chOff x="3984" y="3689"/>
              <a:chExt cx="1440" cy="257"/>
            </a:xfrm>
          </p:grpSpPr>
          <p:sp>
            <p:nvSpPr>
              <p:cNvPr id="56366" name="Line 48"/>
              <p:cNvSpPr>
                <a:spLocks noChangeShapeType="1"/>
              </p:cNvSpPr>
              <p:nvPr/>
            </p:nvSpPr>
            <p:spPr bwMode="auto">
              <a:xfrm rot="21539509" flipV="1">
                <a:off x="3984" y="370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67" name="Line 49"/>
              <p:cNvSpPr>
                <a:spLocks noChangeShapeType="1"/>
              </p:cNvSpPr>
              <p:nvPr/>
            </p:nvSpPr>
            <p:spPr bwMode="auto">
              <a:xfrm rot="21539509" flipV="1">
                <a:off x="4464" y="369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68" name="Line 50"/>
              <p:cNvSpPr>
                <a:spLocks noChangeShapeType="1"/>
              </p:cNvSpPr>
              <p:nvPr/>
            </p:nvSpPr>
            <p:spPr bwMode="auto">
              <a:xfrm rot="21539509" flipV="1">
                <a:off x="4943" y="3689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69" name="Line 51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0" name="Line 52"/>
              <p:cNvSpPr>
                <a:spLocks noChangeShapeType="1"/>
              </p:cNvSpPr>
              <p:nvPr/>
            </p:nvSpPr>
            <p:spPr bwMode="auto">
              <a:xfrm>
                <a:off x="4464" y="393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71" name="Line 53"/>
              <p:cNvSpPr>
                <a:spLocks noChangeShapeType="1"/>
              </p:cNvSpPr>
              <p:nvPr/>
            </p:nvSpPr>
            <p:spPr bwMode="auto">
              <a:xfrm>
                <a:off x="4944" y="369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56329" name="Group 54"/>
          <p:cNvGrpSpPr>
            <a:grpSpLocks/>
          </p:cNvGrpSpPr>
          <p:nvPr/>
        </p:nvGrpSpPr>
        <p:grpSpPr bwMode="auto">
          <a:xfrm>
            <a:off x="5218112" y="3959446"/>
            <a:ext cx="2628899" cy="1790480"/>
            <a:chOff x="2725" y="274"/>
            <a:chExt cx="1656" cy="1212"/>
          </a:xfrm>
        </p:grpSpPr>
        <p:sp>
          <p:nvSpPr>
            <p:cNvPr id="47159" name="Text Box 55"/>
            <p:cNvSpPr txBox="1">
              <a:spLocks noChangeArrowheads="1"/>
            </p:cNvSpPr>
            <p:nvPr/>
          </p:nvSpPr>
          <p:spPr bwMode="auto">
            <a:xfrm>
              <a:off x="2725" y="274"/>
              <a:ext cx="1656" cy="3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D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触发器状态表</a:t>
              </a:r>
            </a:p>
          </p:txBody>
        </p:sp>
        <p:sp>
          <p:nvSpPr>
            <p:cNvPr id="56353" name="Line 56"/>
            <p:cNvSpPr>
              <a:spLocks noChangeShapeType="1"/>
            </p:cNvSpPr>
            <p:nvPr/>
          </p:nvSpPr>
          <p:spPr bwMode="auto">
            <a:xfrm>
              <a:off x="2953" y="593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54" name="Line 57"/>
            <p:cNvSpPr>
              <a:spLocks noChangeShapeType="1"/>
            </p:cNvSpPr>
            <p:nvPr/>
          </p:nvSpPr>
          <p:spPr bwMode="auto">
            <a:xfrm>
              <a:off x="2928" y="864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55" name="Line 58"/>
            <p:cNvSpPr>
              <a:spLocks noChangeShapeType="1"/>
            </p:cNvSpPr>
            <p:nvPr/>
          </p:nvSpPr>
          <p:spPr bwMode="auto">
            <a:xfrm>
              <a:off x="2953" y="1459"/>
              <a:ext cx="1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56" name="Line 59"/>
            <p:cNvSpPr>
              <a:spLocks noChangeShapeType="1"/>
            </p:cNvSpPr>
            <p:nvPr/>
          </p:nvSpPr>
          <p:spPr bwMode="auto">
            <a:xfrm>
              <a:off x="3550" y="593"/>
              <a:ext cx="0" cy="8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57" name="Text Box 60"/>
            <p:cNvSpPr txBox="1">
              <a:spLocks noChangeArrowheads="1"/>
            </p:cNvSpPr>
            <p:nvPr/>
          </p:nvSpPr>
          <p:spPr bwMode="auto">
            <a:xfrm>
              <a:off x="3119" y="527"/>
              <a:ext cx="111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D</a:t>
              </a: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      </a:t>
              </a:r>
              <a:r>
                <a:rPr lang="en-US" altLang="zh-CN" sz="2800" b="1" i="1">
                  <a:latin typeface="Times New Roman"/>
                  <a:ea typeface="+mn-ea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ea typeface="+mn-ea"/>
                  <a:cs typeface="Times New Roman"/>
                </a:rPr>
                <a:t>n+1</a:t>
              </a:r>
              <a:r>
                <a:rPr lang="en-US" altLang="zh-CN" sz="2800" b="1">
                  <a:latin typeface="Times New Roman"/>
                  <a:ea typeface="+mn-ea"/>
                  <a:cs typeface="Times New Roman"/>
                </a:rPr>
                <a:t> </a:t>
              </a:r>
            </a:p>
          </p:txBody>
        </p:sp>
        <p:grpSp>
          <p:nvGrpSpPr>
            <p:cNvPr id="56358" name="Group 61"/>
            <p:cNvGrpSpPr>
              <a:grpSpLocks/>
            </p:cNvGrpSpPr>
            <p:nvPr/>
          </p:nvGrpSpPr>
          <p:grpSpPr bwMode="auto">
            <a:xfrm>
              <a:off x="3094" y="860"/>
              <a:ext cx="228" cy="626"/>
              <a:chOff x="771" y="1267"/>
              <a:chExt cx="239" cy="763"/>
            </a:xfrm>
          </p:grpSpPr>
          <p:sp>
            <p:nvSpPr>
              <p:cNvPr id="56362" name="Text Box 62"/>
              <p:cNvSpPr txBox="1">
                <a:spLocks noChangeArrowheads="1"/>
              </p:cNvSpPr>
              <p:nvPr/>
            </p:nvSpPr>
            <p:spPr bwMode="auto">
              <a:xfrm>
                <a:off x="771" y="1267"/>
                <a:ext cx="239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ea typeface="+mn-ea"/>
                    <a:cs typeface="Times New Roman"/>
                  </a:rPr>
                  <a:t>0</a:t>
                </a:r>
              </a:p>
            </p:txBody>
          </p:sp>
          <p:sp>
            <p:nvSpPr>
              <p:cNvPr id="56363" name="Rectangle 63"/>
              <p:cNvSpPr>
                <a:spLocks noChangeArrowheads="1"/>
              </p:cNvSpPr>
              <p:nvPr/>
            </p:nvSpPr>
            <p:spPr bwMode="auto">
              <a:xfrm>
                <a:off x="771" y="1602"/>
                <a:ext cx="239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56359" name="Group 64"/>
            <p:cNvGrpSpPr>
              <a:grpSpLocks/>
            </p:cNvGrpSpPr>
            <p:nvPr/>
          </p:nvGrpSpPr>
          <p:grpSpPr bwMode="auto">
            <a:xfrm>
              <a:off x="3737" y="843"/>
              <a:ext cx="228" cy="627"/>
              <a:chOff x="1443" y="1265"/>
              <a:chExt cx="239" cy="765"/>
            </a:xfrm>
          </p:grpSpPr>
          <p:sp>
            <p:nvSpPr>
              <p:cNvPr id="56360" name="Rectangle 65"/>
              <p:cNvSpPr>
                <a:spLocks noChangeArrowheads="1"/>
              </p:cNvSpPr>
              <p:nvPr/>
            </p:nvSpPr>
            <p:spPr bwMode="auto">
              <a:xfrm>
                <a:off x="1443" y="1265"/>
                <a:ext cx="239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56361" name="Rectangle 66"/>
              <p:cNvSpPr>
                <a:spLocks noChangeArrowheads="1"/>
              </p:cNvSpPr>
              <p:nvPr/>
            </p:nvSpPr>
            <p:spPr bwMode="auto">
              <a:xfrm>
                <a:off x="1443" y="1601"/>
                <a:ext cx="239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grpSp>
        <p:nvGrpSpPr>
          <p:cNvPr id="18" name="Group 67"/>
          <p:cNvGrpSpPr>
            <a:grpSpLocks/>
          </p:cNvGrpSpPr>
          <p:nvPr/>
        </p:nvGrpSpPr>
        <p:grpSpPr bwMode="auto">
          <a:xfrm>
            <a:off x="5715000" y="1482725"/>
            <a:ext cx="1712913" cy="1793875"/>
            <a:chOff x="3600" y="934"/>
            <a:chExt cx="1079" cy="1130"/>
          </a:xfrm>
        </p:grpSpPr>
        <p:grpSp>
          <p:nvGrpSpPr>
            <p:cNvPr id="56347" name="Group 68"/>
            <p:cNvGrpSpPr>
              <a:grpSpLocks/>
            </p:cNvGrpSpPr>
            <p:nvPr/>
          </p:nvGrpSpPr>
          <p:grpSpPr bwMode="auto">
            <a:xfrm>
              <a:off x="3600" y="960"/>
              <a:ext cx="1056" cy="1104"/>
              <a:chOff x="3408" y="1680"/>
              <a:chExt cx="1056" cy="1104"/>
            </a:xfrm>
          </p:grpSpPr>
          <p:sp>
            <p:nvSpPr>
              <p:cNvPr id="56349" name="Line 69"/>
              <p:cNvSpPr>
                <a:spLocks noChangeShapeType="1"/>
              </p:cNvSpPr>
              <p:nvPr/>
            </p:nvSpPr>
            <p:spPr bwMode="auto">
              <a:xfrm>
                <a:off x="3408" y="2784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50" name="Line 70"/>
              <p:cNvSpPr>
                <a:spLocks noChangeShapeType="1"/>
              </p:cNvSpPr>
              <p:nvPr/>
            </p:nvSpPr>
            <p:spPr bwMode="auto">
              <a:xfrm flipV="1">
                <a:off x="3408" y="1680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51" name="Line 71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6348" name="Oval 72"/>
            <p:cNvSpPr>
              <a:spLocks noChangeArrowheads="1"/>
            </p:cNvSpPr>
            <p:nvPr/>
          </p:nvSpPr>
          <p:spPr bwMode="auto">
            <a:xfrm>
              <a:off x="4631" y="934"/>
              <a:ext cx="48" cy="4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56331" name="Group 73"/>
          <p:cNvGrpSpPr>
            <a:grpSpLocks/>
          </p:cNvGrpSpPr>
          <p:nvPr/>
        </p:nvGrpSpPr>
        <p:grpSpPr bwMode="auto">
          <a:xfrm>
            <a:off x="6248400" y="912813"/>
            <a:ext cx="1497013" cy="2886076"/>
            <a:chOff x="3936" y="575"/>
            <a:chExt cx="943" cy="1818"/>
          </a:xfrm>
        </p:grpSpPr>
        <p:sp>
          <p:nvSpPr>
            <p:cNvPr id="56332" name="Oval 74"/>
            <p:cNvSpPr>
              <a:spLocks noChangeArrowheads="1"/>
            </p:cNvSpPr>
            <p:nvPr/>
          </p:nvSpPr>
          <p:spPr bwMode="auto">
            <a:xfrm>
              <a:off x="4608" y="10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33" name="Line 75"/>
            <p:cNvSpPr>
              <a:spLocks noChangeShapeType="1"/>
            </p:cNvSpPr>
            <p:nvPr/>
          </p:nvSpPr>
          <p:spPr bwMode="auto">
            <a:xfrm>
              <a:off x="4656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34" name="Line 76"/>
            <p:cNvSpPr>
              <a:spLocks noChangeShapeType="1"/>
            </p:cNvSpPr>
            <p:nvPr/>
          </p:nvSpPr>
          <p:spPr bwMode="auto">
            <a:xfrm>
              <a:off x="4176" y="8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35" name="Line 77"/>
            <p:cNvSpPr>
              <a:spLocks noChangeShapeType="1"/>
            </p:cNvSpPr>
            <p:nvPr/>
          </p:nvSpPr>
          <p:spPr bwMode="auto">
            <a:xfrm>
              <a:off x="4704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6336" name="Line 78"/>
            <p:cNvSpPr>
              <a:spLocks noChangeShapeType="1"/>
            </p:cNvSpPr>
            <p:nvPr/>
          </p:nvSpPr>
          <p:spPr bwMode="auto">
            <a:xfrm>
              <a:off x="408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56337" name="Group 79"/>
            <p:cNvGrpSpPr>
              <a:grpSpLocks/>
            </p:cNvGrpSpPr>
            <p:nvPr/>
          </p:nvGrpSpPr>
          <p:grpSpPr bwMode="auto">
            <a:xfrm>
              <a:off x="4608" y="1632"/>
              <a:ext cx="192" cy="96"/>
              <a:chOff x="2304" y="3408"/>
              <a:chExt cx="288" cy="144"/>
            </a:xfrm>
          </p:grpSpPr>
          <p:sp>
            <p:nvSpPr>
              <p:cNvPr id="56345" name="Line 80"/>
              <p:cNvSpPr>
                <a:spLocks noChangeShapeType="1"/>
              </p:cNvSpPr>
              <p:nvPr/>
            </p:nvSpPr>
            <p:spPr bwMode="auto">
              <a:xfrm flipH="1">
                <a:off x="2304" y="3408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6346" name="Line 81"/>
              <p:cNvSpPr>
                <a:spLocks noChangeShapeType="1"/>
              </p:cNvSpPr>
              <p:nvPr/>
            </p:nvSpPr>
            <p:spPr bwMode="auto">
              <a:xfrm>
                <a:off x="2448" y="3408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6338" name="Rectangle 82"/>
            <p:cNvSpPr>
              <a:spLocks noChangeArrowheads="1"/>
            </p:cNvSpPr>
            <p:nvPr/>
          </p:nvSpPr>
          <p:spPr bwMode="auto">
            <a:xfrm>
              <a:off x="4464" y="2063"/>
              <a:ext cx="4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/>
                  <a:cs typeface="Times New Roman"/>
                </a:rPr>
                <a:t>  </a:t>
              </a:r>
              <a:r>
                <a:rPr lang="en-US" altLang="zh-CN" sz="2800" b="1" i="1">
                  <a:latin typeface="Times New Roman"/>
                  <a:cs typeface="Times New Roman"/>
                </a:rPr>
                <a:t>C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6339" name="Rectangle 83"/>
            <p:cNvSpPr>
              <a:spLocks noChangeArrowheads="1"/>
            </p:cNvSpPr>
            <p:nvPr/>
          </p:nvSpPr>
          <p:spPr bwMode="auto">
            <a:xfrm>
              <a:off x="4023" y="575"/>
              <a:ext cx="2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endParaRPr lang="en-US" altLang="zh-CN" sz="2800" b="1" baseline="-25000">
                <a:latin typeface="Times New Roman"/>
                <a:cs typeface="Times New Roman"/>
              </a:endParaRPr>
            </a:p>
          </p:txBody>
        </p:sp>
        <p:grpSp>
          <p:nvGrpSpPr>
            <p:cNvPr id="56340" name="Group 84"/>
            <p:cNvGrpSpPr>
              <a:grpSpLocks/>
            </p:cNvGrpSpPr>
            <p:nvPr/>
          </p:nvGrpSpPr>
          <p:grpSpPr bwMode="auto">
            <a:xfrm>
              <a:off x="4503" y="575"/>
              <a:ext cx="296" cy="330"/>
              <a:chOff x="2541" y="2303"/>
              <a:chExt cx="296" cy="330"/>
            </a:xfrm>
          </p:grpSpPr>
          <p:sp>
            <p:nvSpPr>
              <p:cNvPr id="56343" name="Rectangle 85"/>
              <p:cNvSpPr>
                <a:spLocks noChangeArrowheads="1"/>
              </p:cNvSpPr>
              <p:nvPr/>
            </p:nvSpPr>
            <p:spPr bwMode="auto">
              <a:xfrm>
                <a:off x="2541" y="2303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6344" name="Line 86"/>
              <p:cNvSpPr>
                <a:spLocks noChangeShapeType="1"/>
              </p:cNvSpPr>
              <p:nvPr/>
            </p:nvSpPr>
            <p:spPr bwMode="auto">
              <a:xfrm>
                <a:off x="2592" y="235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6341" name="Rectangle 87"/>
            <p:cNvSpPr>
              <a:spLocks noChangeArrowheads="1"/>
            </p:cNvSpPr>
            <p:nvPr/>
          </p:nvSpPr>
          <p:spPr bwMode="auto">
            <a:xfrm>
              <a:off x="3936" y="1776"/>
              <a:ext cx="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 b="1" i="1">
                  <a:latin typeface="Times New Roman"/>
                  <a:cs typeface="Times New Roman"/>
                </a:rPr>
                <a:t>D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6342" name="Oval 88"/>
            <p:cNvSpPr>
              <a:spLocks noChangeArrowheads="1"/>
            </p:cNvSpPr>
            <p:nvPr/>
          </p:nvSpPr>
          <p:spPr bwMode="auto">
            <a:xfrm>
              <a:off x="4679" y="2064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5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476375" y="136525"/>
            <a:ext cx="5919788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36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21.2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时序逻辑电路分析方法</a:t>
            </a:r>
          </a:p>
        </p:txBody>
      </p:sp>
      <p:grpSp>
        <p:nvGrpSpPr>
          <p:cNvPr id="57347" name="Group 62"/>
          <p:cNvGrpSpPr>
            <a:grpSpLocks/>
          </p:cNvGrpSpPr>
          <p:nvPr/>
        </p:nvGrpSpPr>
        <p:grpSpPr bwMode="auto">
          <a:xfrm>
            <a:off x="1547813" y="746125"/>
            <a:ext cx="5761037" cy="161925"/>
            <a:chOff x="0" y="912"/>
            <a:chExt cx="3072" cy="102"/>
          </a:xfrm>
        </p:grpSpPr>
        <p:pic>
          <p:nvPicPr>
            <p:cNvPr id="57352" name="Picture 6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3" name="Picture 6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4" name="Picture 6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5" name="Picture 6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6" name="Picture 6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7" name="Picture 6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8" name="Picture 6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9" name="Picture 7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0" name="Picture 7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1" name="Picture 7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2" name="Picture 7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3" name="Picture 7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4" name="Picture 7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5" name="Picture 7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6" name="Picture 7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7" name="Picture 7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8" name="Picture 7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9" name="Picture 8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0" name="Picture 8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1" name="Picture 8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2" name="Picture 8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3" name="Picture 8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4" name="Picture 8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5" name="Picture 8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6" name="Picture 8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7" name="Picture 8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8" name="Picture 8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9" name="Picture 9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0" name="Picture 9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1" name="Picture 9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2" name="Picture 9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3" name="Picture 9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348" name="Rectangle 6"/>
          <p:cNvSpPr>
            <a:spLocks noChangeArrowheads="1"/>
          </p:cNvSpPr>
          <p:nvPr/>
        </p:nvSpPr>
        <p:spPr bwMode="gray">
          <a:xfrm>
            <a:off x="611188" y="1012931"/>
            <a:ext cx="7921625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       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时序逻辑电路又称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时序电路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，它主要由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存储电路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和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组合逻辑电路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两部分组成。 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539750" y="1862676"/>
            <a:ext cx="8280400" cy="193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buFont typeface="Wingdings" charset="0"/>
              <a:buNone/>
            </a:pP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 根据电路状态转换情况的不同，时序逻辑电路分为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:</a:t>
            </a:r>
          </a:p>
          <a:p>
            <a:pPr eaLnBrk="0" hangingPunct="0">
              <a:lnSpc>
                <a:spcPct val="135000"/>
              </a:lnSpc>
              <a:buFont typeface="Wingdings" charset="0"/>
              <a:buChar char="§"/>
            </a:pP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同步时序逻辑电路：触发器的时钟输入端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都连在一起。 </a:t>
            </a:r>
          </a:p>
          <a:p>
            <a:pPr eaLnBrk="0" hangingPunct="0">
              <a:lnSpc>
                <a:spcPct val="135000"/>
              </a:lnSpc>
              <a:buFont typeface="Wingdings" charset="0"/>
              <a:buChar char="§"/>
            </a:pP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异步时序逻辑电路：时钟脉冲只触发部分触发器，其余触发器则是由电路内信号触发的。 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gray">
          <a:xfrm>
            <a:off x="755650" y="3771113"/>
            <a:ext cx="319157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tabLst>
                <a:tab pos="4000500" algn="l"/>
              </a:tabLst>
            </a:pP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基本分析步骤如下</a:t>
            </a:r>
            <a:r>
              <a:rPr kumimoji="1" lang="en-US" altLang="zh-CN" sz="28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gray">
          <a:xfrm>
            <a:off x="551039" y="4275602"/>
            <a:ext cx="7250112" cy="233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269790" tIns="76176" rIns="92075" bIns="38088" anchor="ctr">
            <a:spAutoFit/>
          </a:bodyPr>
          <a:lstStyle/>
          <a:p>
            <a:pPr eaLnBrk="0" hangingPunct="0">
              <a:lnSpc>
                <a:spcPct val="150000"/>
              </a:lnSpc>
              <a:buFont typeface="Wingdings" charset="0"/>
              <a:buNone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．写方程式：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输出方程 、驱动方程 、状态方程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;</a:t>
            </a:r>
          </a:p>
          <a:p>
            <a:pPr eaLnBrk="0" hangingPunct="0">
              <a:lnSpc>
                <a:spcPct val="150000"/>
              </a:lnSpc>
              <a:buFont typeface="Wingdings" charset="0"/>
              <a:buNone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．列状态转换真值表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;</a:t>
            </a:r>
          </a:p>
          <a:p>
            <a:pPr eaLnBrk="0" hangingPunct="0">
              <a:lnSpc>
                <a:spcPct val="150000"/>
              </a:lnSpc>
              <a:buFont typeface="Wingdings" charset="0"/>
              <a:buNone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3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．逻辑功能的说明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;</a:t>
            </a:r>
          </a:p>
          <a:p>
            <a:pPr eaLnBrk="0" hangingPunct="0">
              <a:lnSpc>
                <a:spcPct val="150000"/>
              </a:lnSpc>
              <a:buFont typeface="Wingdings" charset="0"/>
              <a:buNone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4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．画状态转换图和时序图；</a:t>
            </a:r>
          </a:p>
        </p:txBody>
      </p:sp>
    </p:spTree>
    <p:extLst>
      <p:ext uri="{BB962C8B-B14F-4D97-AF65-F5344CB8AC3E}">
        <p14:creationId xmlns:p14="http://schemas.microsoft.com/office/powerpoint/2010/main" val="1136777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gray">
          <a:xfrm>
            <a:off x="390525" y="-26444"/>
            <a:ext cx="8581075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tabLst>
                <a:tab pos="4000500" algn="l"/>
              </a:tabLst>
            </a:pPr>
            <a:r>
              <a:rPr lang="en-US" altLang="zh-CN" sz="40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[</a:t>
            </a:r>
            <a:r>
              <a:rPr lang="zh-CN" altLang="en-US" sz="40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例</a:t>
            </a:r>
            <a:r>
              <a:rPr lang="en-US" altLang="zh-CN" sz="40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]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  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试分析电路的逻辑功能，并画出状态转换图和时序图。</a:t>
            </a:r>
          </a:p>
        </p:txBody>
      </p:sp>
      <p:pic>
        <p:nvPicPr>
          <p:cNvPr id="58371" name="Picture 5" descr="8d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687388"/>
            <a:ext cx="691356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37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07518"/>
              </p:ext>
            </p:extLst>
          </p:nvPr>
        </p:nvGraphicFramePr>
        <p:xfrm>
          <a:off x="2195513" y="3897313"/>
          <a:ext cx="10080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531" imgH="330057" progId="Equation.DSMT4">
                  <p:embed/>
                </p:oleObj>
              </mc:Choice>
              <mc:Fallback>
                <p:oleObj name="Equation" r:id="rId3" imgW="850531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97313"/>
                        <a:ext cx="100806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971577"/>
              </p:ext>
            </p:extLst>
          </p:nvPr>
        </p:nvGraphicFramePr>
        <p:xfrm>
          <a:off x="684213" y="5084763"/>
          <a:ext cx="280352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100" imgH="1117600" progId="Equation.DSMT4">
                  <p:embed/>
                </p:oleObj>
              </mc:Choice>
              <mc:Fallback>
                <p:oleObj name="Equation" r:id="rId5" imgW="20701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84763"/>
                        <a:ext cx="280352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131061"/>
              </p:ext>
            </p:extLst>
          </p:nvPr>
        </p:nvGraphicFramePr>
        <p:xfrm>
          <a:off x="4140200" y="4508500"/>
          <a:ext cx="48498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771900" imgH="1397000" progId="Equation.3">
                  <p:embed/>
                </p:oleObj>
              </mc:Choice>
              <mc:Fallback>
                <p:oleObj name="公式" r:id="rId7" imgW="37719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508500"/>
                        <a:ext cx="484981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3185468"/>
            <a:ext cx="2555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（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）写方程</a:t>
            </a:r>
          </a:p>
        </p:txBody>
      </p:sp>
      <p:sp>
        <p:nvSpPr>
          <p:cNvPr id="58376" name="Rectangle 5"/>
          <p:cNvSpPr>
            <a:spLocks noChangeArrowheads="1"/>
          </p:cNvSpPr>
          <p:nvPr/>
        </p:nvSpPr>
        <p:spPr bwMode="auto">
          <a:xfrm>
            <a:off x="179388" y="4508649"/>
            <a:ext cx="2185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② 驱动方程：</a:t>
            </a:r>
          </a:p>
        </p:txBody>
      </p:sp>
      <p:sp>
        <p:nvSpPr>
          <p:cNvPr id="58377" name="Rectangle 6"/>
          <p:cNvSpPr>
            <a:spLocks noChangeArrowheads="1"/>
          </p:cNvSpPr>
          <p:nvPr/>
        </p:nvSpPr>
        <p:spPr bwMode="auto">
          <a:xfrm>
            <a:off x="4067175" y="3830787"/>
            <a:ext cx="2185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③ 状态方程：</a:t>
            </a:r>
          </a:p>
        </p:txBody>
      </p:sp>
      <p:sp>
        <p:nvSpPr>
          <p:cNvPr id="58378" name="Rectangle 7"/>
          <p:cNvSpPr>
            <a:spLocks noChangeArrowheads="1"/>
          </p:cNvSpPr>
          <p:nvPr/>
        </p:nvSpPr>
        <p:spPr bwMode="auto">
          <a:xfrm>
            <a:off x="0" y="3205148"/>
            <a:ext cx="1846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sz="700" b="1">
                <a:latin typeface="Times New Roman"/>
                <a:cs typeface="Times New Roman"/>
              </a:rPr>
              <a:t> </a:t>
            </a:r>
            <a:endParaRPr lang="zh-CN" b="1">
              <a:latin typeface="Times New Roman"/>
              <a:cs typeface="Times New Roman"/>
            </a:endParaRPr>
          </a:p>
        </p:txBody>
      </p:sp>
      <p:sp>
        <p:nvSpPr>
          <p:cNvPr id="58379" name="矩形 10"/>
          <p:cNvSpPr>
            <a:spLocks noChangeArrowheads="1"/>
          </p:cNvSpPr>
          <p:nvPr/>
        </p:nvSpPr>
        <p:spPr bwMode="auto">
          <a:xfrm>
            <a:off x="179388" y="3863975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① 输出方程：</a:t>
            </a:r>
          </a:p>
        </p:txBody>
      </p:sp>
    </p:spTree>
    <p:extLst>
      <p:ext uri="{BB962C8B-B14F-4D97-AF65-F5344CB8AC3E}">
        <p14:creationId xmlns:p14="http://schemas.microsoft.com/office/powerpoint/2010/main" val="4142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8376" grpId="0"/>
      <p:bldP spid="58377" grpId="0"/>
      <p:bldP spid="5837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3850" y="333375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（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）状态转换真值表</a:t>
            </a:r>
            <a:endParaRPr lang="zh-CN" altLang="en-US" sz="2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59395" name="Picture 23" descr="C:\Users\Hou\AppData\Roaming\Tencent\Users\93946043\QQ\WinTemp\RichOle\5}F`9OBC7C5YM)EL$~6B)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793750"/>
            <a:ext cx="640715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395288" y="3543300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（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3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）状态转换图</a:t>
            </a:r>
            <a:endParaRPr lang="zh-CN" altLang="en-US" sz="2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9397" name="Rectangle 25"/>
          <p:cNvSpPr>
            <a:spLocks noChangeArrowheads="1"/>
          </p:cNvSpPr>
          <p:nvPr/>
        </p:nvSpPr>
        <p:spPr bwMode="auto">
          <a:xfrm>
            <a:off x="0" y="-230832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 b="1">
              <a:latin typeface="Times New Roman"/>
              <a:cs typeface="Times New Roman"/>
            </a:endParaRPr>
          </a:p>
        </p:txBody>
      </p:sp>
      <p:graphicFrame>
        <p:nvGraphicFramePr>
          <p:cNvPr id="59398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433067"/>
              </p:ext>
            </p:extLst>
          </p:nvPr>
        </p:nvGraphicFramePr>
        <p:xfrm>
          <a:off x="1042988" y="4005263"/>
          <a:ext cx="71135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684618" imgH="1314959" progId="Visio.Drawing.11">
                  <p:embed/>
                </p:oleObj>
              </mc:Choice>
              <mc:Fallback>
                <p:oleObj name="Visio" r:id="rId3" imgW="7684618" imgH="13149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05263"/>
                        <a:ext cx="7113587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468313" y="5013325"/>
            <a:ext cx="7704137" cy="14619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（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4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）电路功能：该电路在输入第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6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个计数脉冲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后，返回原来的状态，同时输出端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Y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输出一个进位脉冲。因此，该电路为同步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6</a:t>
            </a:r>
            <a:r>
              <a:rPr 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进制加法计数器（有自启动功能）。</a:t>
            </a:r>
            <a:endParaRPr lang="zh-CN" altLang="en-US" sz="2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90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125538"/>
            <a:ext cx="7667625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395288" y="394322"/>
            <a:ext cx="854240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tabLst>
                <a:tab pos="4000500" algn="l"/>
              </a:tabLst>
            </a:pPr>
            <a:r>
              <a:rPr lang="en-US" altLang="zh-CN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[</a:t>
            </a:r>
            <a:r>
              <a:rPr lang="zh-CN" altLang="en-US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例</a:t>
            </a:r>
            <a:r>
              <a:rPr lang="en-US" altLang="zh-CN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]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  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试分析电路的逻辑功能，并画出状态转换图和时序图。</a:t>
            </a:r>
          </a:p>
        </p:txBody>
      </p:sp>
    </p:spTree>
    <p:extLst>
      <p:ext uri="{BB962C8B-B14F-4D97-AF65-F5344CB8AC3E}">
        <p14:creationId xmlns:p14="http://schemas.microsoft.com/office/powerpoint/2010/main" val="2536065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5" y="1715910"/>
            <a:ext cx="8900306" cy="433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257974" y="766858"/>
            <a:ext cx="854240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tabLst>
                <a:tab pos="4000500" algn="l"/>
              </a:tabLst>
            </a:pPr>
            <a:r>
              <a:rPr lang="en-US" altLang="zh-CN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[</a:t>
            </a:r>
            <a:r>
              <a:rPr lang="zh-CN" altLang="en-US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例</a:t>
            </a:r>
            <a:r>
              <a:rPr lang="en-US" altLang="zh-CN" sz="2400" b="1" dirty="0">
                <a:solidFill>
                  <a:srgbClr val="0041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]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  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华文楷体" charset="0"/>
              </a:rPr>
              <a:t>试分析电路的逻辑功能，并画出状态转换图和时序图。</a:t>
            </a:r>
          </a:p>
        </p:txBody>
      </p:sp>
    </p:spTree>
    <p:extLst>
      <p:ext uri="{BB962C8B-B14F-4D97-AF65-F5344CB8AC3E}">
        <p14:creationId xmlns:p14="http://schemas.microsoft.com/office/powerpoint/2010/main" val="4027300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71800" y="381000"/>
            <a:ext cx="28956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l" eaLnBrk="1" hangingPunct="1">
              <a:defRPr/>
            </a:pPr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21.3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寄存器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33400" y="1219200"/>
            <a:ext cx="8153400" cy="197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latin typeface="Times New Roman"/>
                <a:cs typeface="Times New Roman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寄存器是数字系统常用的逻辑部件，它用来存放数码或指令等。它由触发器和门电路组成。一个触发器只能存放一位二进制数，存放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位二进制时，要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个触发器。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3352800"/>
            <a:ext cx="4046538" cy="1250950"/>
            <a:chOff x="923" y="2371"/>
            <a:chExt cx="2549" cy="788"/>
          </a:xfrm>
        </p:grpSpPr>
        <p:sp>
          <p:nvSpPr>
            <p:cNvPr id="61512" name="Text Box 5"/>
            <p:cNvSpPr txBox="1">
              <a:spLocks noChangeArrowheads="1"/>
            </p:cNvSpPr>
            <p:nvPr/>
          </p:nvSpPr>
          <p:spPr bwMode="auto">
            <a:xfrm>
              <a:off x="923" y="2592"/>
              <a:ext cx="1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latin typeface="Times New Roman"/>
                  <a:ea typeface="+mn-ea"/>
                  <a:cs typeface="Times New Roman"/>
                </a:rPr>
                <a:t>按功能分</a:t>
              </a:r>
            </a:p>
          </p:txBody>
        </p:sp>
        <p:sp>
          <p:nvSpPr>
            <p:cNvPr id="61513" name="AutoShape 6"/>
            <p:cNvSpPr>
              <a:spLocks/>
            </p:cNvSpPr>
            <p:nvPr/>
          </p:nvSpPr>
          <p:spPr bwMode="auto">
            <a:xfrm>
              <a:off x="2055" y="2477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2231" y="2371"/>
              <a:ext cx="124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数码寄存器</a:t>
              </a: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2231" y="2832"/>
              <a:ext cx="124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cs typeface="Times New Roman"/>
                </a:rPr>
                <a:t>移位寄存器</a:t>
              </a:r>
            </a:p>
          </p:txBody>
        </p:sp>
      </p:grpSp>
      <p:grpSp>
        <p:nvGrpSpPr>
          <p:cNvPr id="61445" name="Group 28"/>
          <p:cNvGrpSpPr>
            <a:grpSpLocks/>
          </p:cNvGrpSpPr>
          <p:nvPr/>
        </p:nvGrpSpPr>
        <p:grpSpPr bwMode="auto">
          <a:xfrm>
            <a:off x="609600" y="5334000"/>
            <a:ext cx="4876800" cy="161925"/>
            <a:chOff x="0" y="912"/>
            <a:chExt cx="3072" cy="102"/>
          </a:xfrm>
        </p:grpSpPr>
        <p:pic>
          <p:nvPicPr>
            <p:cNvPr id="61480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1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2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3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4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5" name="Picture 3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6" name="Picture 3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7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8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9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0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1" name="Picture 4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2" name="Picture 4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3" name="Picture 4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4" name="Picture 4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5" name="Picture 4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6" name="Picture 4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7" name="Picture 4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8" name="Picture 4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9" name="Picture 4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0" name="Picture 4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1" name="Picture 5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2" name="Picture 5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3" name="Picture 5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4" name="Picture 5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5" name="Picture 5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6" name="Picture 5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7" name="Picture 5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8" name="Picture 5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9" name="Picture 5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0" name="Picture 5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1" name="Picture 6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61446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428687"/>
              </p:ext>
            </p:extLst>
          </p:nvPr>
        </p:nvGraphicFramePr>
        <p:xfrm>
          <a:off x="6324600" y="3886200"/>
          <a:ext cx="19050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685800" imgH="587045" progId="MS_ClipArt_Gallery.2">
                  <p:embed/>
                </p:oleObj>
              </mc:Choice>
              <mc:Fallback>
                <p:oleObj name="剪辑" r:id="rId3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86200"/>
                        <a:ext cx="19050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7" name="Group 62"/>
          <p:cNvGrpSpPr>
            <a:grpSpLocks/>
          </p:cNvGrpSpPr>
          <p:nvPr/>
        </p:nvGrpSpPr>
        <p:grpSpPr bwMode="auto">
          <a:xfrm>
            <a:off x="2057400" y="990600"/>
            <a:ext cx="4876800" cy="161925"/>
            <a:chOff x="0" y="912"/>
            <a:chExt cx="3072" cy="102"/>
          </a:xfrm>
        </p:grpSpPr>
        <p:pic>
          <p:nvPicPr>
            <p:cNvPr id="61448" name="Picture 6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9" name="Picture 6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0" name="Picture 6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1" name="Picture 6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2" name="Picture 6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3" name="Picture 6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4" name="Picture 6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5" name="Picture 7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6" name="Picture 7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7" name="Picture 7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8" name="Picture 7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9" name="Picture 7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0" name="Picture 7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1" name="Picture 7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2" name="Picture 7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3" name="Picture 7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4" name="Picture 7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5" name="Picture 8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6" name="Picture 8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7" name="Picture 8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8" name="Picture 8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9" name="Picture 8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0" name="Picture 8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1" name="Picture 8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2" name="Picture 8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3" name="Picture 8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4" name="Picture 8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5" name="Picture 9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6" name="Picture 9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7" name="Picture 9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8" name="Picture 9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9" name="Picture 9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33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981200" y="457200"/>
            <a:ext cx="44958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华文新魏" charset="0"/>
                <a:cs typeface="华文新魏" charset="0"/>
              </a:rPr>
              <a:t>21.1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双稳态触发器</a:t>
            </a:r>
            <a:endParaRPr lang="zh-CN" altLang="en-US" sz="4000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华文新魏" charset="0"/>
              <a:ea typeface="华文新魏" charset="0"/>
              <a:cs typeface="华文新魏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3400" y="2895600"/>
            <a:ext cx="7696200" cy="2655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特点：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、有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两个稳定状态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态</a:t>
            </a:r>
            <a:r>
              <a:rPr lang="zh-CN" altLang="en-US" sz="2800" b="1" dirty="0">
                <a:latin typeface="Times New Roman"/>
                <a:cs typeface="Times New Roman"/>
              </a:rPr>
              <a:t>和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态</a:t>
            </a:r>
            <a:r>
              <a:rPr lang="zh-CN" altLang="en-US" sz="2800" b="1" dirty="0">
                <a:latin typeface="Times New Roman"/>
                <a:cs typeface="Times New Roman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/>
                <a:cs typeface="Times New Roman"/>
              </a:rPr>
              <a:t>2</a:t>
            </a:r>
            <a:r>
              <a:rPr lang="zh-CN" altLang="en-US" sz="2800" b="1" dirty="0">
                <a:latin typeface="Times New Roman"/>
                <a:cs typeface="Times New Roman"/>
              </a:rPr>
              <a:t>、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能根据输入信号将触发器置成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或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态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、输入信号消失后，被置成的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latin typeface="Times New Roman"/>
                <a:cs typeface="Times New Roman"/>
              </a:rPr>
              <a:t>或</a:t>
            </a:r>
            <a:r>
              <a:rPr lang="zh-CN" altLang="en-US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态能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保存下来，即具有记忆功能。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1219200"/>
            <a:ext cx="8077200" cy="163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双稳态触发器：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是一种具有记忆功能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的逻辑单元电路，它能储存一位二进制码。</a:t>
            </a:r>
          </a:p>
        </p:txBody>
      </p:sp>
    </p:spTree>
    <p:extLst>
      <p:ext uri="{BB962C8B-B14F-4D97-AF65-F5344CB8AC3E}">
        <p14:creationId xmlns:p14="http://schemas.microsoft.com/office/powerpoint/2010/main" val="234049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7200" y="381000"/>
            <a:ext cx="3200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 eaLnBrk="1" hangingPunct="1"/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21.3.1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数码寄存器</a:t>
            </a:r>
            <a:endParaRPr lang="zh-CN" altLang="en-US" sz="28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52400" y="912346"/>
            <a:ext cx="377825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仅有寄存数码的功能。</a:t>
            </a:r>
            <a:endParaRPr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67600" y="3352800"/>
            <a:ext cx="609600" cy="381000"/>
            <a:chOff x="4944" y="3600"/>
            <a:chExt cx="384" cy="240"/>
          </a:xfrm>
        </p:grpSpPr>
        <p:sp>
          <p:nvSpPr>
            <p:cNvPr id="62610" name="Line 5"/>
            <p:cNvSpPr>
              <a:spLocks noChangeShapeType="1"/>
            </p:cNvSpPr>
            <p:nvPr/>
          </p:nvSpPr>
          <p:spPr bwMode="auto">
            <a:xfrm>
              <a:off x="4944" y="36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11" name="Line 6"/>
            <p:cNvSpPr>
              <a:spLocks noChangeShapeType="1"/>
            </p:cNvSpPr>
            <p:nvPr/>
          </p:nvSpPr>
          <p:spPr bwMode="auto">
            <a:xfrm>
              <a:off x="5136" y="3600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12" name="Line 7"/>
            <p:cNvSpPr>
              <a:spLocks noChangeShapeType="1"/>
            </p:cNvSpPr>
            <p:nvPr/>
          </p:nvSpPr>
          <p:spPr bwMode="auto">
            <a:xfrm>
              <a:off x="5136" y="3696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13" name="Line 8"/>
            <p:cNvSpPr>
              <a:spLocks noChangeShapeType="1"/>
            </p:cNvSpPr>
            <p:nvPr/>
          </p:nvSpPr>
          <p:spPr bwMode="auto">
            <a:xfrm>
              <a:off x="5136" y="384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8077200" y="32004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清零</a:t>
            </a:r>
            <a:endParaRPr lang="zh-CN" altLang="en-US" sz="2800" b="1">
              <a:latin typeface="Times New Roman"/>
              <a:cs typeface="Times New Roman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077200" y="3352800"/>
            <a:ext cx="152400" cy="381000"/>
            <a:chOff x="5520" y="2352"/>
            <a:chExt cx="96" cy="240"/>
          </a:xfrm>
        </p:grpSpPr>
        <p:sp>
          <p:nvSpPr>
            <p:cNvPr id="62608" name="Line 11"/>
            <p:cNvSpPr>
              <a:spLocks noChangeShapeType="1"/>
            </p:cNvSpPr>
            <p:nvPr/>
          </p:nvSpPr>
          <p:spPr bwMode="auto">
            <a:xfrm flipH="1" flipV="1">
              <a:off x="5520" y="2352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9" name="Line 12"/>
            <p:cNvSpPr>
              <a:spLocks noChangeShapeType="1"/>
            </p:cNvSpPr>
            <p:nvPr/>
          </p:nvSpPr>
          <p:spPr bwMode="auto">
            <a:xfrm>
              <a:off x="5520" y="2352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924800" y="4343400"/>
            <a:ext cx="609600" cy="458788"/>
            <a:chOff x="4752" y="3407"/>
            <a:chExt cx="384" cy="289"/>
          </a:xfrm>
        </p:grpSpPr>
        <p:sp>
          <p:nvSpPr>
            <p:cNvPr id="62604" name="Line 14"/>
            <p:cNvSpPr>
              <a:spLocks noChangeShapeType="1"/>
            </p:cNvSpPr>
            <p:nvPr/>
          </p:nvSpPr>
          <p:spPr bwMode="auto">
            <a:xfrm rot="-10779377">
              <a:off x="4752" y="369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5" name="Line 15"/>
            <p:cNvSpPr>
              <a:spLocks noChangeShapeType="1"/>
            </p:cNvSpPr>
            <p:nvPr/>
          </p:nvSpPr>
          <p:spPr bwMode="auto">
            <a:xfrm rot="-10779377">
              <a:off x="4943" y="3503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6" name="Line 16"/>
            <p:cNvSpPr>
              <a:spLocks noChangeShapeType="1"/>
            </p:cNvSpPr>
            <p:nvPr/>
          </p:nvSpPr>
          <p:spPr bwMode="auto">
            <a:xfrm rot="-10779377">
              <a:off x="4944" y="3408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7" name="Line 17"/>
            <p:cNvSpPr>
              <a:spLocks noChangeShapeType="1"/>
            </p:cNvSpPr>
            <p:nvPr/>
          </p:nvSpPr>
          <p:spPr bwMode="auto">
            <a:xfrm rot="-10779377">
              <a:off x="4944" y="3407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534400" y="4343400"/>
            <a:ext cx="304800" cy="457200"/>
            <a:chOff x="5136" y="3408"/>
            <a:chExt cx="192" cy="288"/>
          </a:xfrm>
        </p:grpSpPr>
        <p:sp>
          <p:nvSpPr>
            <p:cNvPr id="62601" name="Line 19"/>
            <p:cNvSpPr>
              <a:spLocks noChangeShapeType="1"/>
            </p:cNvSpPr>
            <p:nvPr/>
          </p:nvSpPr>
          <p:spPr bwMode="auto">
            <a:xfrm>
              <a:off x="5136" y="3552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2" name="Line 20"/>
            <p:cNvSpPr>
              <a:spLocks noChangeShapeType="1"/>
            </p:cNvSpPr>
            <p:nvPr/>
          </p:nvSpPr>
          <p:spPr bwMode="auto">
            <a:xfrm>
              <a:off x="5136" y="369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603" name="Line 21"/>
            <p:cNvSpPr>
              <a:spLocks noChangeShapeType="1"/>
            </p:cNvSpPr>
            <p:nvPr/>
          </p:nvSpPr>
          <p:spPr bwMode="auto">
            <a:xfrm>
              <a:off x="5136" y="340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7239000" y="4876800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寄存指令</a:t>
            </a:r>
            <a:endParaRPr lang="zh-CN" altLang="en-US" sz="2800" b="1">
              <a:latin typeface="Times New Roman"/>
              <a:cs typeface="Times New Roman"/>
            </a:endParaRP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3733800" y="914400"/>
            <a:ext cx="528161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通常由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触发器或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R-S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触发器组成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2895600" y="5410200"/>
            <a:ext cx="23368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并行输入方式</a:t>
            </a:r>
          </a:p>
        </p:txBody>
      </p:sp>
      <p:grpSp>
        <p:nvGrpSpPr>
          <p:cNvPr id="62476" name="Group 25"/>
          <p:cNvGrpSpPr>
            <a:grpSpLocks/>
          </p:cNvGrpSpPr>
          <p:nvPr/>
        </p:nvGrpSpPr>
        <p:grpSpPr bwMode="auto">
          <a:xfrm>
            <a:off x="152400" y="1447800"/>
            <a:ext cx="8502650" cy="4024313"/>
            <a:chOff x="96" y="912"/>
            <a:chExt cx="5356" cy="2535"/>
          </a:xfrm>
        </p:grpSpPr>
        <p:sp>
          <p:nvSpPr>
            <p:cNvPr id="62500" name="Line 26"/>
            <p:cNvSpPr>
              <a:spLocks noChangeShapeType="1"/>
            </p:cNvSpPr>
            <p:nvPr/>
          </p:nvSpPr>
          <p:spPr bwMode="auto">
            <a:xfrm flipV="1">
              <a:off x="564" y="2496"/>
              <a:ext cx="43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501" name="Oval 27"/>
            <p:cNvSpPr>
              <a:spLocks noChangeArrowheads="1"/>
            </p:cNvSpPr>
            <p:nvPr/>
          </p:nvSpPr>
          <p:spPr bwMode="auto">
            <a:xfrm>
              <a:off x="4944" y="2448"/>
              <a:ext cx="93" cy="8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502" name="Oval 28"/>
            <p:cNvSpPr>
              <a:spLocks noChangeArrowheads="1"/>
            </p:cNvSpPr>
            <p:nvPr/>
          </p:nvSpPr>
          <p:spPr bwMode="auto">
            <a:xfrm>
              <a:off x="4944" y="2758"/>
              <a:ext cx="93" cy="8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2503" name="Group 29"/>
            <p:cNvGrpSpPr>
              <a:grpSpLocks/>
            </p:cNvGrpSpPr>
            <p:nvPr/>
          </p:nvGrpSpPr>
          <p:grpSpPr bwMode="auto">
            <a:xfrm>
              <a:off x="5040" y="2352"/>
              <a:ext cx="412" cy="327"/>
              <a:chOff x="4464" y="2880"/>
              <a:chExt cx="412" cy="327"/>
            </a:xfrm>
          </p:grpSpPr>
          <p:sp>
            <p:nvSpPr>
              <p:cNvPr id="62599" name="Text Box 30"/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4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R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600" name="Line 31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2504" name="Text Box 32"/>
            <p:cNvSpPr txBox="1">
              <a:spLocks noChangeArrowheads="1"/>
            </p:cNvSpPr>
            <p:nvPr/>
          </p:nvSpPr>
          <p:spPr bwMode="auto">
            <a:xfrm>
              <a:off x="3915" y="2124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2505" name="Line 33"/>
            <p:cNvSpPr>
              <a:spLocks noChangeShapeType="1"/>
            </p:cNvSpPr>
            <p:nvPr/>
          </p:nvSpPr>
          <p:spPr bwMode="auto">
            <a:xfrm>
              <a:off x="3920" y="2100"/>
              <a:ext cx="0" cy="7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506" name="Line 34"/>
            <p:cNvSpPr>
              <a:spLocks noChangeShapeType="1"/>
            </p:cNvSpPr>
            <p:nvPr/>
          </p:nvSpPr>
          <p:spPr bwMode="auto">
            <a:xfrm>
              <a:off x="4013" y="2233"/>
              <a:ext cx="9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507" name="Line 35"/>
            <p:cNvSpPr>
              <a:spLocks noChangeShapeType="1"/>
            </p:cNvSpPr>
            <p:nvPr/>
          </p:nvSpPr>
          <p:spPr bwMode="auto">
            <a:xfrm>
              <a:off x="4013" y="2233"/>
              <a:ext cx="0" cy="2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508" name="Rectangle 36"/>
            <p:cNvSpPr>
              <a:spLocks noChangeArrowheads="1"/>
            </p:cNvSpPr>
            <p:nvPr/>
          </p:nvSpPr>
          <p:spPr bwMode="auto">
            <a:xfrm>
              <a:off x="3824" y="2433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62509" name="Oval 37"/>
            <p:cNvSpPr>
              <a:spLocks noChangeArrowheads="1"/>
            </p:cNvSpPr>
            <p:nvPr/>
          </p:nvSpPr>
          <p:spPr bwMode="auto">
            <a:xfrm>
              <a:off x="3744" y="3072"/>
              <a:ext cx="93" cy="8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2510" name="Group 38"/>
            <p:cNvGrpSpPr>
              <a:grpSpLocks/>
            </p:cNvGrpSpPr>
            <p:nvPr/>
          </p:nvGrpSpPr>
          <p:grpSpPr bwMode="auto">
            <a:xfrm>
              <a:off x="3552" y="912"/>
              <a:ext cx="1475" cy="2535"/>
              <a:chOff x="3552" y="912"/>
              <a:chExt cx="1475" cy="2535"/>
            </a:xfrm>
          </p:grpSpPr>
          <p:sp>
            <p:nvSpPr>
              <p:cNvPr id="62582" name="Rectangle 39"/>
              <p:cNvSpPr>
                <a:spLocks noChangeArrowheads="1"/>
              </p:cNvSpPr>
              <p:nvPr/>
            </p:nvSpPr>
            <p:spPr bwMode="auto">
              <a:xfrm>
                <a:off x="4427" y="1660"/>
                <a:ext cx="2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83" name="Line 40"/>
              <p:cNvSpPr>
                <a:spLocks noChangeShapeType="1"/>
              </p:cNvSpPr>
              <p:nvPr/>
            </p:nvSpPr>
            <p:spPr bwMode="auto">
              <a:xfrm>
                <a:off x="3920" y="2100"/>
                <a:ext cx="2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84" name="Rectangle 41"/>
              <p:cNvSpPr>
                <a:spLocks noChangeArrowheads="1"/>
              </p:cNvSpPr>
              <p:nvPr/>
            </p:nvSpPr>
            <p:spPr bwMode="auto">
              <a:xfrm>
                <a:off x="4200" y="1614"/>
                <a:ext cx="456" cy="7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85" name="Text Box 42"/>
              <p:cNvSpPr txBox="1">
                <a:spLocks noChangeArrowheads="1"/>
              </p:cNvSpPr>
              <p:nvPr/>
            </p:nvSpPr>
            <p:spPr bwMode="auto">
              <a:xfrm>
                <a:off x="4168" y="1631"/>
                <a:ext cx="2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86" name="Group 43"/>
              <p:cNvGrpSpPr>
                <a:grpSpLocks/>
              </p:cNvGrpSpPr>
              <p:nvPr/>
            </p:nvGrpSpPr>
            <p:grpSpPr bwMode="auto">
              <a:xfrm>
                <a:off x="4200" y="2012"/>
                <a:ext cx="47" cy="132"/>
                <a:chOff x="2496" y="2544"/>
                <a:chExt cx="288" cy="576"/>
              </a:xfrm>
            </p:grpSpPr>
            <p:sp>
              <p:nvSpPr>
                <p:cNvPr id="62597" name="Line 44"/>
                <p:cNvSpPr>
                  <a:spLocks noChangeShapeType="1"/>
                </p:cNvSpPr>
                <p:nvPr/>
              </p:nvSpPr>
              <p:spPr bwMode="auto">
                <a:xfrm>
                  <a:off x="2496" y="254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98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496" y="2832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2587" name="Oval 46"/>
              <p:cNvSpPr>
                <a:spLocks noChangeArrowheads="1"/>
              </p:cNvSpPr>
              <p:nvPr/>
            </p:nvSpPr>
            <p:spPr bwMode="auto">
              <a:xfrm>
                <a:off x="4107" y="2188"/>
                <a:ext cx="93" cy="8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88" name="Text Box 47"/>
              <p:cNvSpPr txBox="1">
                <a:spLocks noChangeArrowheads="1"/>
              </p:cNvSpPr>
              <p:nvPr/>
            </p:nvSpPr>
            <p:spPr bwMode="auto">
              <a:xfrm>
                <a:off x="4224" y="1872"/>
                <a:ext cx="4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F0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89" name="Line 48"/>
              <p:cNvSpPr>
                <a:spLocks noChangeShapeType="1"/>
              </p:cNvSpPr>
              <p:nvPr/>
            </p:nvSpPr>
            <p:spPr bwMode="auto">
              <a:xfrm>
                <a:off x="3780" y="1791"/>
                <a:ext cx="4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90" name="Text Box 49"/>
              <p:cNvSpPr txBox="1">
                <a:spLocks noChangeArrowheads="1"/>
              </p:cNvSpPr>
              <p:nvPr/>
            </p:nvSpPr>
            <p:spPr bwMode="auto">
              <a:xfrm>
                <a:off x="3552" y="3120"/>
                <a:ext cx="4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0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91" name="Line 50"/>
              <p:cNvSpPr>
                <a:spLocks noChangeShapeType="1"/>
              </p:cNvSpPr>
              <p:nvPr/>
            </p:nvSpPr>
            <p:spPr bwMode="auto">
              <a:xfrm>
                <a:off x="3792" y="1797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92" name="Group 51"/>
              <p:cNvGrpSpPr>
                <a:grpSpLocks/>
              </p:cNvGrpSpPr>
              <p:nvPr/>
            </p:nvGrpSpPr>
            <p:grpSpPr bwMode="auto">
              <a:xfrm>
                <a:off x="4560" y="912"/>
                <a:ext cx="467" cy="887"/>
                <a:chOff x="4848" y="912"/>
                <a:chExt cx="467" cy="887"/>
              </a:xfrm>
            </p:grpSpPr>
            <p:sp>
              <p:nvSpPr>
                <p:cNvPr id="62593" name="Line 52"/>
                <p:cNvSpPr>
                  <a:spLocks noChangeShapeType="1"/>
                </p:cNvSpPr>
                <p:nvPr/>
              </p:nvSpPr>
              <p:spPr bwMode="auto">
                <a:xfrm>
                  <a:off x="4954" y="1791"/>
                  <a:ext cx="18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94" name="Oval 53"/>
                <p:cNvSpPr>
                  <a:spLocks noChangeArrowheads="1"/>
                </p:cNvSpPr>
                <p:nvPr/>
              </p:nvSpPr>
              <p:spPr bwMode="auto">
                <a:xfrm>
                  <a:off x="5088" y="1271"/>
                  <a:ext cx="93" cy="8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95" name="Rectangle 54"/>
                <p:cNvSpPr>
                  <a:spLocks noChangeArrowheads="1"/>
                </p:cNvSpPr>
                <p:nvPr/>
              </p:nvSpPr>
              <p:spPr bwMode="auto">
                <a:xfrm>
                  <a:off x="4848" y="912"/>
                  <a:ext cx="46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3200" b="1" baseline="-25000">
                      <a:latin typeface="Times New Roman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6259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5136" y="1367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2511" name="Rectangle 56"/>
            <p:cNvSpPr>
              <a:spLocks noChangeArrowheads="1"/>
            </p:cNvSpPr>
            <p:nvPr/>
          </p:nvSpPr>
          <p:spPr bwMode="auto">
            <a:xfrm>
              <a:off x="2672" y="2433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62512" name="Line 57"/>
            <p:cNvSpPr>
              <a:spLocks noChangeShapeType="1"/>
            </p:cNvSpPr>
            <p:nvPr/>
          </p:nvSpPr>
          <p:spPr bwMode="auto">
            <a:xfrm>
              <a:off x="2628" y="1791"/>
              <a:ext cx="4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2513" name="Group 58"/>
            <p:cNvGrpSpPr>
              <a:grpSpLocks/>
            </p:cNvGrpSpPr>
            <p:nvPr/>
          </p:nvGrpSpPr>
          <p:grpSpPr bwMode="auto">
            <a:xfrm>
              <a:off x="2400" y="912"/>
              <a:ext cx="1475" cy="2535"/>
              <a:chOff x="2400" y="912"/>
              <a:chExt cx="1475" cy="2535"/>
            </a:xfrm>
          </p:grpSpPr>
          <p:sp>
            <p:nvSpPr>
              <p:cNvPr id="62561" name="Rectangle 59"/>
              <p:cNvSpPr>
                <a:spLocks noChangeArrowheads="1"/>
              </p:cNvSpPr>
              <p:nvPr/>
            </p:nvSpPr>
            <p:spPr bwMode="auto">
              <a:xfrm>
                <a:off x="3275" y="1660"/>
                <a:ext cx="2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62" name="Line 60"/>
              <p:cNvSpPr>
                <a:spLocks noChangeShapeType="1"/>
              </p:cNvSpPr>
              <p:nvPr/>
            </p:nvSpPr>
            <p:spPr bwMode="auto">
              <a:xfrm>
                <a:off x="2768" y="2100"/>
                <a:ext cx="2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63" name="Text Box 61"/>
              <p:cNvSpPr txBox="1">
                <a:spLocks noChangeArrowheads="1"/>
              </p:cNvSpPr>
              <p:nvPr/>
            </p:nvSpPr>
            <p:spPr bwMode="auto">
              <a:xfrm>
                <a:off x="2763" y="2124"/>
                <a:ext cx="212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4800" b="1">
                    <a:latin typeface="Times New Roman"/>
                    <a:cs typeface="Times New Roman"/>
                  </a:rPr>
                  <a:t>.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64" name="Rectangle 62"/>
              <p:cNvSpPr>
                <a:spLocks noChangeArrowheads="1"/>
              </p:cNvSpPr>
              <p:nvPr/>
            </p:nvSpPr>
            <p:spPr bwMode="auto">
              <a:xfrm>
                <a:off x="3048" y="1614"/>
                <a:ext cx="456" cy="7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65" name="Text Box 63"/>
              <p:cNvSpPr txBox="1">
                <a:spLocks noChangeArrowheads="1"/>
              </p:cNvSpPr>
              <p:nvPr/>
            </p:nvSpPr>
            <p:spPr bwMode="auto">
              <a:xfrm>
                <a:off x="3016" y="1631"/>
                <a:ext cx="2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66" name="Group 64"/>
              <p:cNvGrpSpPr>
                <a:grpSpLocks/>
              </p:cNvGrpSpPr>
              <p:nvPr/>
            </p:nvGrpSpPr>
            <p:grpSpPr bwMode="auto">
              <a:xfrm>
                <a:off x="3048" y="2012"/>
                <a:ext cx="47" cy="132"/>
                <a:chOff x="2496" y="2544"/>
                <a:chExt cx="288" cy="576"/>
              </a:xfrm>
            </p:grpSpPr>
            <p:sp>
              <p:nvSpPr>
                <p:cNvPr id="62580" name="Line 65"/>
                <p:cNvSpPr>
                  <a:spLocks noChangeShapeType="1"/>
                </p:cNvSpPr>
                <p:nvPr/>
              </p:nvSpPr>
              <p:spPr bwMode="auto">
                <a:xfrm>
                  <a:off x="2496" y="254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81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496" y="2832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2567" name="Line 67"/>
              <p:cNvSpPr>
                <a:spLocks noChangeShapeType="1"/>
              </p:cNvSpPr>
              <p:nvPr/>
            </p:nvSpPr>
            <p:spPr bwMode="auto">
              <a:xfrm>
                <a:off x="2768" y="2100"/>
                <a:ext cx="0" cy="7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68" name="Oval 68"/>
              <p:cNvSpPr>
                <a:spLocks noChangeArrowheads="1"/>
              </p:cNvSpPr>
              <p:nvPr/>
            </p:nvSpPr>
            <p:spPr bwMode="auto">
              <a:xfrm>
                <a:off x="2955" y="2188"/>
                <a:ext cx="93" cy="8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69" name="Line 69"/>
              <p:cNvSpPr>
                <a:spLocks noChangeShapeType="1"/>
              </p:cNvSpPr>
              <p:nvPr/>
            </p:nvSpPr>
            <p:spPr bwMode="auto">
              <a:xfrm>
                <a:off x="2861" y="2233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70" name="Line 70"/>
              <p:cNvSpPr>
                <a:spLocks noChangeShapeType="1"/>
              </p:cNvSpPr>
              <p:nvPr/>
            </p:nvSpPr>
            <p:spPr bwMode="auto">
              <a:xfrm>
                <a:off x="2861" y="2233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71" name="Text Box 71"/>
              <p:cNvSpPr txBox="1">
                <a:spLocks noChangeArrowheads="1"/>
              </p:cNvSpPr>
              <p:nvPr/>
            </p:nvSpPr>
            <p:spPr bwMode="auto">
              <a:xfrm>
                <a:off x="3072" y="1872"/>
                <a:ext cx="4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F1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72" name="Oval 72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93" cy="8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73" name="Text Box 73"/>
              <p:cNvSpPr txBox="1">
                <a:spLocks noChangeArrowheads="1"/>
              </p:cNvSpPr>
              <p:nvPr/>
            </p:nvSpPr>
            <p:spPr bwMode="auto">
              <a:xfrm>
                <a:off x="2400" y="3120"/>
                <a:ext cx="4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1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74" name="Line 74"/>
              <p:cNvSpPr>
                <a:spLocks noChangeShapeType="1"/>
              </p:cNvSpPr>
              <p:nvPr/>
            </p:nvSpPr>
            <p:spPr bwMode="auto">
              <a:xfrm>
                <a:off x="2640" y="1797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75" name="Group 75"/>
              <p:cNvGrpSpPr>
                <a:grpSpLocks/>
              </p:cNvGrpSpPr>
              <p:nvPr/>
            </p:nvGrpSpPr>
            <p:grpSpPr bwMode="auto">
              <a:xfrm>
                <a:off x="3408" y="912"/>
                <a:ext cx="467" cy="887"/>
                <a:chOff x="4848" y="912"/>
                <a:chExt cx="467" cy="887"/>
              </a:xfrm>
            </p:grpSpPr>
            <p:sp>
              <p:nvSpPr>
                <p:cNvPr id="62576" name="Line 76"/>
                <p:cNvSpPr>
                  <a:spLocks noChangeShapeType="1"/>
                </p:cNvSpPr>
                <p:nvPr/>
              </p:nvSpPr>
              <p:spPr bwMode="auto">
                <a:xfrm>
                  <a:off x="4954" y="1791"/>
                  <a:ext cx="18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77" name="Oval 77"/>
                <p:cNvSpPr>
                  <a:spLocks noChangeArrowheads="1"/>
                </p:cNvSpPr>
                <p:nvPr/>
              </p:nvSpPr>
              <p:spPr bwMode="auto">
                <a:xfrm>
                  <a:off x="5088" y="1271"/>
                  <a:ext cx="93" cy="8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78" name="Rectangle 78"/>
                <p:cNvSpPr>
                  <a:spLocks noChangeArrowheads="1"/>
                </p:cNvSpPr>
                <p:nvPr/>
              </p:nvSpPr>
              <p:spPr bwMode="auto">
                <a:xfrm>
                  <a:off x="4848" y="912"/>
                  <a:ext cx="46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3200" b="1" baseline="-2500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6257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5136" y="1367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2514" name="Rectangle 80"/>
            <p:cNvSpPr>
              <a:spLocks noChangeArrowheads="1"/>
            </p:cNvSpPr>
            <p:nvPr/>
          </p:nvSpPr>
          <p:spPr bwMode="auto">
            <a:xfrm>
              <a:off x="1520" y="2433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62515" name="Text Box 81"/>
            <p:cNvSpPr txBox="1">
              <a:spLocks noChangeArrowheads="1"/>
            </p:cNvSpPr>
            <p:nvPr/>
          </p:nvSpPr>
          <p:spPr bwMode="auto">
            <a:xfrm>
              <a:off x="1248" y="3120"/>
              <a:ext cx="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d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2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grpSp>
          <p:nvGrpSpPr>
            <p:cNvPr id="62516" name="Group 82"/>
            <p:cNvGrpSpPr>
              <a:grpSpLocks/>
            </p:cNvGrpSpPr>
            <p:nvPr/>
          </p:nvGrpSpPr>
          <p:grpSpPr bwMode="auto">
            <a:xfrm>
              <a:off x="1440" y="912"/>
              <a:ext cx="1283" cy="2248"/>
              <a:chOff x="1440" y="912"/>
              <a:chExt cx="1283" cy="2248"/>
            </a:xfrm>
          </p:grpSpPr>
          <p:sp>
            <p:nvSpPr>
              <p:cNvPr id="62540" name="Rectangle 83"/>
              <p:cNvSpPr>
                <a:spLocks noChangeArrowheads="1"/>
              </p:cNvSpPr>
              <p:nvPr/>
            </p:nvSpPr>
            <p:spPr bwMode="auto">
              <a:xfrm>
                <a:off x="2123" y="1660"/>
                <a:ext cx="2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41" name="Line 84"/>
              <p:cNvSpPr>
                <a:spLocks noChangeShapeType="1"/>
              </p:cNvSpPr>
              <p:nvPr/>
            </p:nvSpPr>
            <p:spPr bwMode="auto">
              <a:xfrm>
                <a:off x="1616" y="2100"/>
                <a:ext cx="2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42" name="Text Box 85"/>
              <p:cNvSpPr txBox="1">
                <a:spLocks noChangeArrowheads="1"/>
              </p:cNvSpPr>
              <p:nvPr/>
            </p:nvSpPr>
            <p:spPr bwMode="auto">
              <a:xfrm>
                <a:off x="1611" y="2124"/>
                <a:ext cx="212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4800" b="1">
                    <a:latin typeface="Times New Roman"/>
                    <a:cs typeface="Times New Roman"/>
                  </a:rPr>
                  <a:t>.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43" name="Rectangle 86"/>
              <p:cNvSpPr>
                <a:spLocks noChangeArrowheads="1"/>
              </p:cNvSpPr>
              <p:nvPr/>
            </p:nvSpPr>
            <p:spPr bwMode="auto">
              <a:xfrm>
                <a:off x="1896" y="1614"/>
                <a:ext cx="456" cy="7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44" name="Text Box 87"/>
              <p:cNvSpPr txBox="1">
                <a:spLocks noChangeArrowheads="1"/>
              </p:cNvSpPr>
              <p:nvPr/>
            </p:nvSpPr>
            <p:spPr bwMode="auto">
              <a:xfrm>
                <a:off x="1864" y="1631"/>
                <a:ext cx="2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45" name="Group 88"/>
              <p:cNvGrpSpPr>
                <a:grpSpLocks/>
              </p:cNvGrpSpPr>
              <p:nvPr/>
            </p:nvGrpSpPr>
            <p:grpSpPr bwMode="auto">
              <a:xfrm>
                <a:off x="1896" y="2012"/>
                <a:ext cx="47" cy="132"/>
                <a:chOff x="2496" y="2544"/>
                <a:chExt cx="288" cy="576"/>
              </a:xfrm>
            </p:grpSpPr>
            <p:sp>
              <p:nvSpPr>
                <p:cNvPr id="62559" name="Line 89"/>
                <p:cNvSpPr>
                  <a:spLocks noChangeShapeType="1"/>
                </p:cNvSpPr>
                <p:nvPr/>
              </p:nvSpPr>
              <p:spPr bwMode="auto">
                <a:xfrm>
                  <a:off x="2496" y="254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6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496" y="2832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2546" name="Line 91"/>
              <p:cNvSpPr>
                <a:spLocks noChangeShapeType="1"/>
              </p:cNvSpPr>
              <p:nvPr/>
            </p:nvSpPr>
            <p:spPr bwMode="auto">
              <a:xfrm>
                <a:off x="1616" y="2100"/>
                <a:ext cx="0" cy="7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47" name="Oval 92"/>
              <p:cNvSpPr>
                <a:spLocks noChangeArrowheads="1"/>
              </p:cNvSpPr>
              <p:nvPr/>
            </p:nvSpPr>
            <p:spPr bwMode="auto">
              <a:xfrm>
                <a:off x="1803" y="2188"/>
                <a:ext cx="93" cy="8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48" name="Line 93"/>
              <p:cNvSpPr>
                <a:spLocks noChangeShapeType="1"/>
              </p:cNvSpPr>
              <p:nvPr/>
            </p:nvSpPr>
            <p:spPr bwMode="auto">
              <a:xfrm>
                <a:off x="1709" y="2233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49" name="Line 94"/>
              <p:cNvSpPr>
                <a:spLocks noChangeShapeType="1"/>
              </p:cNvSpPr>
              <p:nvPr/>
            </p:nvSpPr>
            <p:spPr bwMode="auto">
              <a:xfrm>
                <a:off x="1709" y="2233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50" name="Text Box 95"/>
              <p:cNvSpPr txBox="1">
                <a:spLocks noChangeArrowheads="1"/>
              </p:cNvSpPr>
              <p:nvPr/>
            </p:nvSpPr>
            <p:spPr bwMode="auto">
              <a:xfrm>
                <a:off x="1920" y="1872"/>
                <a:ext cx="4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F2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51" name="Line 96"/>
              <p:cNvSpPr>
                <a:spLocks noChangeShapeType="1"/>
              </p:cNvSpPr>
              <p:nvPr/>
            </p:nvSpPr>
            <p:spPr bwMode="auto">
              <a:xfrm>
                <a:off x="1476" y="1791"/>
                <a:ext cx="4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52" name="Oval 9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93" cy="8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53" name="Line 98"/>
              <p:cNvSpPr>
                <a:spLocks noChangeShapeType="1"/>
              </p:cNvSpPr>
              <p:nvPr/>
            </p:nvSpPr>
            <p:spPr bwMode="auto">
              <a:xfrm>
                <a:off x="1488" y="1797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54" name="Group 99"/>
              <p:cNvGrpSpPr>
                <a:grpSpLocks/>
              </p:cNvGrpSpPr>
              <p:nvPr/>
            </p:nvGrpSpPr>
            <p:grpSpPr bwMode="auto">
              <a:xfrm>
                <a:off x="2256" y="912"/>
                <a:ext cx="467" cy="887"/>
                <a:chOff x="4848" y="912"/>
                <a:chExt cx="467" cy="887"/>
              </a:xfrm>
            </p:grpSpPr>
            <p:sp>
              <p:nvSpPr>
                <p:cNvPr id="62555" name="Line 100"/>
                <p:cNvSpPr>
                  <a:spLocks noChangeShapeType="1"/>
                </p:cNvSpPr>
                <p:nvPr/>
              </p:nvSpPr>
              <p:spPr bwMode="auto">
                <a:xfrm>
                  <a:off x="4954" y="1791"/>
                  <a:ext cx="18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56" name="Oval 101"/>
                <p:cNvSpPr>
                  <a:spLocks noChangeArrowheads="1"/>
                </p:cNvSpPr>
                <p:nvPr/>
              </p:nvSpPr>
              <p:spPr bwMode="auto">
                <a:xfrm>
                  <a:off x="5088" y="1271"/>
                  <a:ext cx="93" cy="8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57" name="Rectangle 102"/>
                <p:cNvSpPr>
                  <a:spLocks noChangeArrowheads="1"/>
                </p:cNvSpPr>
                <p:nvPr/>
              </p:nvSpPr>
              <p:spPr bwMode="auto">
                <a:xfrm>
                  <a:off x="4848" y="912"/>
                  <a:ext cx="46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3200" b="1" baseline="-25000">
                      <a:latin typeface="Times New Roman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62558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5136" y="1367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62517" name="Group 104"/>
            <p:cNvGrpSpPr>
              <a:grpSpLocks/>
            </p:cNvGrpSpPr>
            <p:nvPr/>
          </p:nvGrpSpPr>
          <p:grpSpPr bwMode="auto">
            <a:xfrm>
              <a:off x="96" y="912"/>
              <a:ext cx="1475" cy="2535"/>
              <a:chOff x="96" y="912"/>
              <a:chExt cx="1475" cy="2535"/>
            </a:xfrm>
          </p:grpSpPr>
          <p:sp>
            <p:nvSpPr>
              <p:cNvPr id="62519" name="Rectangle 105"/>
              <p:cNvSpPr>
                <a:spLocks noChangeArrowheads="1"/>
              </p:cNvSpPr>
              <p:nvPr/>
            </p:nvSpPr>
            <p:spPr bwMode="auto">
              <a:xfrm>
                <a:off x="971" y="1660"/>
                <a:ext cx="2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20" name="Line 106"/>
              <p:cNvSpPr>
                <a:spLocks noChangeShapeType="1"/>
              </p:cNvSpPr>
              <p:nvPr/>
            </p:nvSpPr>
            <p:spPr bwMode="auto">
              <a:xfrm>
                <a:off x="464" y="2100"/>
                <a:ext cx="2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1" name="Rectangle 107"/>
              <p:cNvSpPr>
                <a:spLocks noChangeArrowheads="1"/>
              </p:cNvSpPr>
              <p:nvPr/>
            </p:nvSpPr>
            <p:spPr bwMode="auto">
              <a:xfrm>
                <a:off x="744" y="1614"/>
                <a:ext cx="456" cy="7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2" name="Text Box 108"/>
              <p:cNvSpPr txBox="1">
                <a:spLocks noChangeArrowheads="1"/>
              </p:cNvSpPr>
              <p:nvPr/>
            </p:nvSpPr>
            <p:spPr bwMode="auto">
              <a:xfrm>
                <a:off x="712" y="1631"/>
                <a:ext cx="2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23" name="Group 109"/>
              <p:cNvGrpSpPr>
                <a:grpSpLocks/>
              </p:cNvGrpSpPr>
              <p:nvPr/>
            </p:nvGrpSpPr>
            <p:grpSpPr bwMode="auto">
              <a:xfrm>
                <a:off x="744" y="2012"/>
                <a:ext cx="47" cy="132"/>
                <a:chOff x="2496" y="2544"/>
                <a:chExt cx="288" cy="576"/>
              </a:xfrm>
            </p:grpSpPr>
            <p:sp>
              <p:nvSpPr>
                <p:cNvPr id="62538" name="Line 110"/>
                <p:cNvSpPr>
                  <a:spLocks noChangeShapeType="1"/>
                </p:cNvSpPr>
                <p:nvPr/>
              </p:nvSpPr>
              <p:spPr bwMode="auto">
                <a:xfrm>
                  <a:off x="2496" y="254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39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496" y="2832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2524" name="Line 112"/>
              <p:cNvSpPr>
                <a:spLocks noChangeShapeType="1"/>
              </p:cNvSpPr>
              <p:nvPr/>
            </p:nvSpPr>
            <p:spPr bwMode="auto">
              <a:xfrm>
                <a:off x="464" y="2100"/>
                <a:ext cx="0" cy="7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5" name="Oval 113"/>
              <p:cNvSpPr>
                <a:spLocks noChangeArrowheads="1"/>
              </p:cNvSpPr>
              <p:nvPr/>
            </p:nvSpPr>
            <p:spPr bwMode="auto">
              <a:xfrm>
                <a:off x="651" y="2188"/>
                <a:ext cx="93" cy="8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6" name="Line 114"/>
              <p:cNvSpPr>
                <a:spLocks noChangeShapeType="1"/>
              </p:cNvSpPr>
              <p:nvPr/>
            </p:nvSpPr>
            <p:spPr bwMode="auto">
              <a:xfrm>
                <a:off x="557" y="2233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7" name="Line 115"/>
              <p:cNvSpPr>
                <a:spLocks noChangeShapeType="1"/>
              </p:cNvSpPr>
              <p:nvPr/>
            </p:nvSpPr>
            <p:spPr bwMode="auto">
              <a:xfrm>
                <a:off x="557" y="2233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28" name="Text Box 116"/>
              <p:cNvSpPr txBox="1">
                <a:spLocks noChangeArrowheads="1"/>
              </p:cNvSpPr>
              <p:nvPr/>
            </p:nvSpPr>
            <p:spPr bwMode="auto">
              <a:xfrm>
                <a:off x="768" y="1872"/>
                <a:ext cx="4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F3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29" name="Line 117"/>
              <p:cNvSpPr>
                <a:spLocks noChangeShapeType="1"/>
              </p:cNvSpPr>
              <p:nvPr/>
            </p:nvSpPr>
            <p:spPr bwMode="auto">
              <a:xfrm>
                <a:off x="324" y="1791"/>
                <a:ext cx="4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30" name="Oval 118"/>
              <p:cNvSpPr>
                <a:spLocks noChangeArrowheads="1"/>
              </p:cNvSpPr>
              <p:nvPr/>
            </p:nvSpPr>
            <p:spPr bwMode="auto">
              <a:xfrm>
                <a:off x="288" y="3072"/>
                <a:ext cx="93" cy="8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2531" name="Text Box 119"/>
              <p:cNvSpPr txBox="1">
                <a:spLocks noChangeArrowheads="1"/>
              </p:cNvSpPr>
              <p:nvPr/>
            </p:nvSpPr>
            <p:spPr bwMode="auto">
              <a:xfrm>
                <a:off x="96" y="3120"/>
                <a:ext cx="4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3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2532" name="Line 120"/>
              <p:cNvSpPr>
                <a:spLocks noChangeShapeType="1"/>
              </p:cNvSpPr>
              <p:nvPr/>
            </p:nvSpPr>
            <p:spPr bwMode="auto">
              <a:xfrm>
                <a:off x="336" y="1797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33" name="Group 121"/>
              <p:cNvGrpSpPr>
                <a:grpSpLocks/>
              </p:cNvGrpSpPr>
              <p:nvPr/>
            </p:nvGrpSpPr>
            <p:grpSpPr bwMode="auto">
              <a:xfrm>
                <a:off x="1104" y="912"/>
                <a:ext cx="467" cy="887"/>
                <a:chOff x="4848" y="912"/>
                <a:chExt cx="467" cy="887"/>
              </a:xfrm>
            </p:grpSpPr>
            <p:sp>
              <p:nvSpPr>
                <p:cNvPr id="62534" name="Line 122"/>
                <p:cNvSpPr>
                  <a:spLocks noChangeShapeType="1"/>
                </p:cNvSpPr>
                <p:nvPr/>
              </p:nvSpPr>
              <p:spPr bwMode="auto">
                <a:xfrm>
                  <a:off x="4954" y="1791"/>
                  <a:ext cx="18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35" name="Oval 123"/>
                <p:cNvSpPr>
                  <a:spLocks noChangeArrowheads="1"/>
                </p:cNvSpPr>
                <p:nvPr/>
              </p:nvSpPr>
              <p:spPr bwMode="auto">
                <a:xfrm>
                  <a:off x="5088" y="1271"/>
                  <a:ext cx="93" cy="8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2536" name="Rectangle 124"/>
                <p:cNvSpPr>
                  <a:spLocks noChangeArrowheads="1"/>
                </p:cNvSpPr>
                <p:nvPr/>
              </p:nvSpPr>
              <p:spPr bwMode="auto">
                <a:xfrm>
                  <a:off x="4848" y="912"/>
                  <a:ext cx="46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3200" b="1" baseline="-25000">
                      <a:latin typeface="Times New Roman"/>
                      <a:cs typeface="Times New Roman"/>
                    </a:rPr>
                    <a:t>3</a:t>
                  </a:r>
                </a:p>
              </p:txBody>
            </p:sp>
            <p:sp>
              <p:nvSpPr>
                <p:cNvPr id="62537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5136" y="1367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2518" name="Line 126"/>
            <p:cNvSpPr>
              <a:spLocks noChangeShapeType="1"/>
            </p:cNvSpPr>
            <p:nvPr/>
          </p:nvSpPr>
          <p:spPr bwMode="auto">
            <a:xfrm flipV="1">
              <a:off x="480" y="2806"/>
              <a:ext cx="446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127"/>
          <p:cNvGrpSpPr>
            <a:grpSpLocks/>
          </p:cNvGrpSpPr>
          <p:nvPr/>
        </p:nvGrpSpPr>
        <p:grpSpPr bwMode="auto">
          <a:xfrm>
            <a:off x="2286000" y="2209800"/>
            <a:ext cx="5816600" cy="519113"/>
            <a:chOff x="1244" y="1622"/>
            <a:chExt cx="4045" cy="327"/>
          </a:xfrm>
        </p:grpSpPr>
        <p:sp>
          <p:nvSpPr>
            <p:cNvPr id="62496" name="Rectangle 128"/>
            <p:cNvSpPr>
              <a:spLocks noChangeArrowheads="1"/>
            </p:cNvSpPr>
            <p:nvPr/>
          </p:nvSpPr>
          <p:spPr bwMode="auto">
            <a:xfrm>
              <a:off x="3789" y="1622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2497" name="Rectangle 129"/>
            <p:cNvSpPr>
              <a:spLocks noChangeArrowheads="1"/>
            </p:cNvSpPr>
            <p:nvPr/>
          </p:nvSpPr>
          <p:spPr bwMode="auto">
            <a:xfrm>
              <a:off x="5037" y="162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2498" name="Rectangle 130"/>
            <p:cNvSpPr>
              <a:spLocks noChangeArrowheads="1"/>
            </p:cNvSpPr>
            <p:nvPr/>
          </p:nvSpPr>
          <p:spPr bwMode="auto">
            <a:xfrm>
              <a:off x="2492" y="1622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2499" name="Rectangle 131"/>
            <p:cNvSpPr>
              <a:spLocks noChangeArrowheads="1"/>
            </p:cNvSpPr>
            <p:nvPr/>
          </p:nvSpPr>
          <p:spPr bwMode="auto">
            <a:xfrm>
              <a:off x="1244" y="162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21" name="Group 132"/>
          <p:cNvGrpSpPr>
            <a:grpSpLocks/>
          </p:cNvGrpSpPr>
          <p:nvPr/>
        </p:nvGrpSpPr>
        <p:grpSpPr bwMode="auto">
          <a:xfrm>
            <a:off x="595313" y="5029200"/>
            <a:ext cx="5895975" cy="519113"/>
            <a:chOff x="382" y="3331"/>
            <a:chExt cx="4040" cy="327"/>
          </a:xfrm>
        </p:grpSpPr>
        <p:sp>
          <p:nvSpPr>
            <p:cNvPr id="62492" name="Text Box 133"/>
            <p:cNvSpPr txBox="1">
              <a:spLocks noChangeArrowheads="1"/>
            </p:cNvSpPr>
            <p:nvPr/>
          </p:nvSpPr>
          <p:spPr bwMode="auto">
            <a:xfrm>
              <a:off x="382" y="3331"/>
              <a:ext cx="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493" name="Rectangle 134"/>
            <p:cNvSpPr>
              <a:spLocks noChangeArrowheads="1"/>
            </p:cNvSpPr>
            <p:nvPr/>
          </p:nvSpPr>
          <p:spPr bwMode="auto">
            <a:xfrm>
              <a:off x="4174" y="3331"/>
              <a:ext cx="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494" name="Rectangle 135"/>
            <p:cNvSpPr>
              <a:spLocks noChangeArrowheads="1"/>
            </p:cNvSpPr>
            <p:nvPr/>
          </p:nvSpPr>
          <p:spPr bwMode="auto">
            <a:xfrm>
              <a:off x="2926" y="3331"/>
              <a:ext cx="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2495" name="Rectangle 136"/>
            <p:cNvSpPr>
              <a:spLocks noChangeArrowheads="1"/>
            </p:cNvSpPr>
            <p:nvPr/>
          </p:nvSpPr>
          <p:spPr bwMode="auto">
            <a:xfrm>
              <a:off x="1630" y="3331"/>
              <a:ext cx="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9289" name="AutoShape 137" descr="40%"/>
          <p:cNvSpPr>
            <a:spLocks noChangeArrowheads="1"/>
          </p:cNvSpPr>
          <p:nvPr/>
        </p:nvSpPr>
        <p:spPr bwMode="auto">
          <a:xfrm>
            <a:off x="7086600" y="5562600"/>
            <a:ext cx="1676400" cy="533400"/>
          </a:xfrm>
          <a:prstGeom prst="wedgeEllipseCallout">
            <a:avLst>
              <a:gd name="adj1" fmla="val -90625"/>
              <a:gd name="adj2" fmla="val -96130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寄存数码</a:t>
            </a:r>
          </a:p>
        </p:txBody>
      </p:sp>
      <p:grpSp>
        <p:nvGrpSpPr>
          <p:cNvPr id="22" name="Group 138"/>
          <p:cNvGrpSpPr>
            <a:grpSpLocks/>
          </p:cNvGrpSpPr>
          <p:nvPr/>
        </p:nvGrpSpPr>
        <p:grpSpPr bwMode="auto">
          <a:xfrm>
            <a:off x="2667000" y="1905000"/>
            <a:ext cx="5638800" cy="685800"/>
            <a:chOff x="1440" y="1296"/>
            <a:chExt cx="3936" cy="480"/>
          </a:xfrm>
        </p:grpSpPr>
        <p:sp>
          <p:nvSpPr>
            <p:cNvPr id="62488" name="AutoShape 139"/>
            <p:cNvSpPr>
              <a:spLocks noChangeArrowheads="1"/>
            </p:cNvSpPr>
            <p:nvPr/>
          </p:nvSpPr>
          <p:spPr bwMode="auto">
            <a:xfrm flipV="1">
              <a:off x="1440" y="1296"/>
              <a:ext cx="144" cy="480"/>
            </a:xfrm>
            <a:prstGeom prst="curvedLeftArrow">
              <a:avLst>
                <a:gd name="adj1" fmla="val 66667"/>
                <a:gd name="adj2" fmla="val 13333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489" name="AutoShape 140"/>
            <p:cNvSpPr>
              <a:spLocks noChangeArrowheads="1"/>
            </p:cNvSpPr>
            <p:nvPr/>
          </p:nvSpPr>
          <p:spPr bwMode="auto">
            <a:xfrm flipV="1">
              <a:off x="2688" y="1296"/>
              <a:ext cx="144" cy="480"/>
            </a:xfrm>
            <a:prstGeom prst="curvedLeftArrow">
              <a:avLst>
                <a:gd name="adj1" fmla="val 66667"/>
                <a:gd name="adj2" fmla="val 13333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490" name="AutoShape 141"/>
            <p:cNvSpPr>
              <a:spLocks noChangeArrowheads="1"/>
            </p:cNvSpPr>
            <p:nvPr/>
          </p:nvSpPr>
          <p:spPr bwMode="auto">
            <a:xfrm flipV="1">
              <a:off x="3984" y="1296"/>
              <a:ext cx="144" cy="480"/>
            </a:xfrm>
            <a:prstGeom prst="curvedLeftArrow">
              <a:avLst>
                <a:gd name="adj1" fmla="val 66667"/>
                <a:gd name="adj2" fmla="val 13333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2491" name="AutoShape 142"/>
            <p:cNvSpPr>
              <a:spLocks noChangeArrowheads="1"/>
            </p:cNvSpPr>
            <p:nvPr/>
          </p:nvSpPr>
          <p:spPr bwMode="auto">
            <a:xfrm flipV="1">
              <a:off x="5232" y="1296"/>
              <a:ext cx="144" cy="480"/>
            </a:xfrm>
            <a:prstGeom prst="curvedLeftArrow">
              <a:avLst>
                <a:gd name="adj1" fmla="val 66667"/>
                <a:gd name="adj2" fmla="val 13333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143"/>
          <p:cNvGrpSpPr>
            <a:grpSpLocks/>
          </p:cNvGrpSpPr>
          <p:nvPr/>
        </p:nvGrpSpPr>
        <p:grpSpPr bwMode="auto">
          <a:xfrm>
            <a:off x="2286000" y="1752600"/>
            <a:ext cx="5824538" cy="519113"/>
            <a:chOff x="1197" y="1171"/>
            <a:chExt cx="4043" cy="327"/>
          </a:xfrm>
        </p:grpSpPr>
        <p:sp>
          <p:nvSpPr>
            <p:cNvPr id="62484" name="Text Box 144"/>
            <p:cNvSpPr txBox="1">
              <a:spLocks noChangeArrowheads="1"/>
            </p:cNvSpPr>
            <p:nvPr/>
          </p:nvSpPr>
          <p:spPr bwMode="auto">
            <a:xfrm>
              <a:off x="1197" y="1171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485" name="Rectangle 145"/>
            <p:cNvSpPr>
              <a:spLocks noChangeArrowheads="1"/>
            </p:cNvSpPr>
            <p:nvPr/>
          </p:nvSpPr>
          <p:spPr bwMode="auto">
            <a:xfrm>
              <a:off x="4989" y="1171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486" name="Rectangle 146"/>
            <p:cNvSpPr>
              <a:spLocks noChangeArrowheads="1"/>
            </p:cNvSpPr>
            <p:nvPr/>
          </p:nvSpPr>
          <p:spPr bwMode="auto">
            <a:xfrm>
              <a:off x="3740" y="1171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2487" name="Rectangle 147"/>
            <p:cNvSpPr>
              <a:spLocks noChangeArrowheads="1"/>
            </p:cNvSpPr>
            <p:nvPr/>
          </p:nvSpPr>
          <p:spPr bwMode="auto">
            <a:xfrm>
              <a:off x="2444" y="1171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9300" name="Text Box 148" descr="40%"/>
          <p:cNvSpPr txBox="1">
            <a:spLocks noChangeArrowheads="1"/>
          </p:cNvSpPr>
          <p:nvPr/>
        </p:nvSpPr>
        <p:spPr bwMode="auto">
          <a:xfrm>
            <a:off x="2998281" y="4080996"/>
            <a:ext cx="2698175" cy="52322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/>
                <a:cs typeface="Times New Roman"/>
              </a:rPr>
              <a:t>触发器状态不变</a:t>
            </a:r>
            <a:endParaRPr lang="zh-CN" altLang="en-US" sz="2800" b="1">
              <a:solidFill>
                <a:srgbClr val="0066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21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 autoUpdateAnimBg="0"/>
      <p:bldP spid="49174" grpId="0" autoUpdateAnimBg="0"/>
      <p:bldP spid="49175" grpId="0" autoUpdateAnimBg="0"/>
      <p:bldP spid="49176" grpId="0" autoUpdateAnimBg="0"/>
      <p:bldP spid="49289" grpId="0" animBg="1" autoUpdateAnimBg="0"/>
      <p:bldP spid="4930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457200"/>
            <a:ext cx="32766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21.3.2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移位寄存器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59245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不仅能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寄存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数码，还有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移位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的功能。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8077200" cy="1031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所谓移位，就是每来一个移位脉冲，寄存器中所寄存的数据就向左或向右顺序移动一位。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3276600"/>
            <a:ext cx="5507038" cy="1662113"/>
            <a:chOff x="672" y="2064"/>
            <a:chExt cx="3469" cy="1047"/>
          </a:xfrm>
        </p:grpSpPr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672" y="2400"/>
              <a:ext cx="169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按移位方式分类</a:t>
              </a:r>
              <a:endPara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63567" name="AutoShape 7"/>
            <p:cNvSpPr>
              <a:spLocks/>
            </p:cNvSpPr>
            <p:nvPr/>
          </p:nvSpPr>
          <p:spPr bwMode="auto">
            <a:xfrm>
              <a:off x="2369" y="2189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2448" y="2064"/>
              <a:ext cx="169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单向移位寄存器</a:t>
              </a: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2448" y="2784"/>
              <a:ext cx="169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双向移位寄存器</a:t>
              </a:r>
            </a:p>
          </p:txBody>
        </p:sp>
      </p:grpSp>
      <p:grpSp>
        <p:nvGrpSpPr>
          <p:cNvPr id="63494" name="Group 10"/>
          <p:cNvGrpSpPr>
            <a:grpSpLocks/>
          </p:cNvGrpSpPr>
          <p:nvPr/>
        </p:nvGrpSpPr>
        <p:grpSpPr bwMode="auto">
          <a:xfrm>
            <a:off x="533400" y="990600"/>
            <a:ext cx="3209925" cy="161925"/>
            <a:chOff x="240" y="618"/>
            <a:chExt cx="2022" cy="102"/>
          </a:xfrm>
        </p:grpSpPr>
        <p:pic>
          <p:nvPicPr>
            <p:cNvPr id="63545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6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7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8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9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0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1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2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3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4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5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6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7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8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59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0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1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2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3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4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65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495" name="Group 32"/>
          <p:cNvGrpSpPr>
            <a:grpSpLocks/>
          </p:cNvGrpSpPr>
          <p:nvPr/>
        </p:nvGrpSpPr>
        <p:grpSpPr bwMode="auto">
          <a:xfrm>
            <a:off x="6705600" y="152400"/>
            <a:ext cx="1981200" cy="1219200"/>
            <a:chOff x="4224" y="96"/>
            <a:chExt cx="1248" cy="768"/>
          </a:xfrm>
        </p:grpSpPr>
        <p:sp>
          <p:nvSpPr>
            <p:cNvPr id="63543" name="AutoShape 33"/>
            <p:cNvSpPr>
              <a:spLocks noChangeArrowheads="1"/>
            </p:cNvSpPr>
            <p:nvPr/>
          </p:nvSpPr>
          <p:spPr bwMode="auto">
            <a:xfrm>
              <a:off x="4224" y="96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3544" name="AutoShape 34"/>
            <p:cNvSpPr>
              <a:spLocks noChangeArrowheads="1"/>
            </p:cNvSpPr>
            <p:nvPr/>
          </p:nvSpPr>
          <p:spPr bwMode="auto">
            <a:xfrm>
              <a:off x="4992" y="384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3496" name="Group 35"/>
          <p:cNvGrpSpPr>
            <a:grpSpLocks/>
          </p:cNvGrpSpPr>
          <p:nvPr/>
        </p:nvGrpSpPr>
        <p:grpSpPr bwMode="auto">
          <a:xfrm>
            <a:off x="381000" y="5562600"/>
            <a:ext cx="6867525" cy="161925"/>
            <a:chOff x="912" y="912"/>
            <a:chExt cx="4326" cy="102"/>
          </a:xfrm>
        </p:grpSpPr>
        <p:pic>
          <p:nvPicPr>
            <p:cNvPr id="63498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9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0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1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2" name="Picture 4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3" name="Picture 4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4" name="Picture 4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5" name="Picture 4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6" name="Picture 4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7" name="Picture 4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8" name="Picture 4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9" name="Picture 4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0" name="Picture 4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1" name="Picture 4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2" name="Picture 5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3" name="Picture 5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4" name="Picture 5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5" name="Picture 5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6" name="Picture 5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7" name="Picture 5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8" name="Picture 5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9" name="Picture 5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0" name="Picture 5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1" name="Picture 5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2" name="Picture 6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3" name="Picture 6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4" name="Picture 6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5" name="Picture 6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6" name="Picture 6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7" name="Picture 6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8" name="Picture 6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9" name="Picture 6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0" name="Picture 6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1" name="Picture 6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2" name="Picture 7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3" name="Picture 7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4" name="Picture 7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5" name="Picture 7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6" name="Picture 7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7" name="Picture 7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8" name="Picture 7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39" name="Picture 7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0" name="Picture 7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1" name="Picture 7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42" name="Picture 8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63497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74916"/>
              </p:ext>
            </p:extLst>
          </p:nvPr>
        </p:nvGraphicFramePr>
        <p:xfrm>
          <a:off x="7086600" y="4419600"/>
          <a:ext cx="16002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685800" imgH="587045" progId="MS_ClipArt_Gallery.2">
                  <p:embed/>
                </p:oleObj>
              </mc:Choice>
              <mc:Fallback>
                <p:oleObj name="剪辑" r:id="rId3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16002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2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 descr="40%"/>
          <p:cNvSpPr>
            <a:spLocks noChangeArrowheads="1"/>
          </p:cNvSpPr>
          <p:nvPr/>
        </p:nvSpPr>
        <p:spPr bwMode="auto">
          <a:xfrm>
            <a:off x="7086600" y="1295400"/>
            <a:ext cx="1524000" cy="533400"/>
          </a:xfrm>
          <a:prstGeom prst="wedgeEllipseCallout">
            <a:avLst>
              <a:gd name="adj1" fmla="val -36875"/>
              <a:gd name="adj2" fmla="val 226486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寄存数码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04825" y="334963"/>
            <a:ext cx="295433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1.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单向移位寄存器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24800" y="4221163"/>
            <a:ext cx="914400" cy="808037"/>
            <a:chOff x="4992" y="2659"/>
            <a:chExt cx="576" cy="509"/>
          </a:xfrm>
        </p:grpSpPr>
        <p:grpSp>
          <p:nvGrpSpPr>
            <p:cNvPr id="64739" name="Group 5"/>
            <p:cNvGrpSpPr>
              <a:grpSpLocks/>
            </p:cNvGrpSpPr>
            <p:nvPr/>
          </p:nvGrpSpPr>
          <p:grpSpPr bwMode="auto">
            <a:xfrm>
              <a:off x="4992" y="2928"/>
              <a:ext cx="576" cy="240"/>
              <a:chOff x="1536" y="3408"/>
              <a:chExt cx="576" cy="240"/>
            </a:xfrm>
          </p:grpSpPr>
          <p:sp>
            <p:nvSpPr>
              <p:cNvPr id="64741" name="Line 6"/>
              <p:cNvSpPr>
                <a:spLocks noChangeShapeType="1"/>
              </p:cNvSpPr>
              <p:nvPr/>
            </p:nvSpPr>
            <p:spPr bwMode="auto">
              <a:xfrm>
                <a:off x="1536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742" name="Line 7"/>
              <p:cNvSpPr>
                <a:spLocks noChangeShapeType="1"/>
              </p:cNvSpPr>
              <p:nvPr/>
            </p:nvSpPr>
            <p:spPr bwMode="auto">
              <a:xfrm>
                <a:off x="1728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743" name="Line 8"/>
              <p:cNvSpPr>
                <a:spLocks noChangeShapeType="1"/>
              </p:cNvSpPr>
              <p:nvPr/>
            </p:nvSpPr>
            <p:spPr bwMode="auto">
              <a:xfrm>
                <a:off x="1728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744" name="Line 9"/>
              <p:cNvSpPr>
                <a:spLocks noChangeShapeType="1"/>
              </p:cNvSpPr>
              <p:nvPr/>
            </p:nvSpPr>
            <p:spPr bwMode="auto">
              <a:xfrm flipV="1">
                <a:off x="1920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745" name="Line 10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4740" name="Text Box 11"/>
            <p:cNvSpPr txBox="1">
              <a:spLocks noChangeArrowheads="1"/>
            </p:cNvSpPr>
            <p:nvPr/>
          </p:nvSpPr>
          <p:spPr bwMode="auto">
            <a:xfrm>
              <a:off x="5024" y="2659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99"/>
                  </a:solidFill>
                  <a:latin typeface="Times New Roman"/>
                  <a:cs typeface="Times New Roman"/>
                </a:rPr>
                <a:t>清零</a:t>
              </a:r>
            </a:p>
          </p:txBody>
        </p:sp>
      </p:grp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8537446" y="2847509"/>
            <a:ext cx="4701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/>
                <a:cs typeface="Times New Roman"/>
              </a:rPr>
              <a:t>D</a:t>
            </a:r>
            <a:endParaRPr lang="en-US" altLang="zh-CN" sz="3200" b="1">
              <a:latin typeface="Times New Roman"/>
              <a:cs typeface="Times New Roman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791200" y="5135563"/>
            <a:ext cx="1416050" cy="1189037"/>
            <a:chOff x="3648" y="3235"/>
            <a:chExt cx="892" cy="749"/>
          </a:xfrm>
        </p:grpSpPr>
        <p:sp>
          <p:nvSpPr>
            <p:cNvPr id="64737" name="Text Box 14"/>
            <p:cNvSpPr txBox="1">
              <a:spLocks noChangeArrowheads="1"/>
            </p:cNvSpPr>
            <p:nvPr/>
          </p:nvSpPr>
          <p:spPr bwMode="auto">
            <a:xfrm>
              <a:off x="3944" y="323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4738" name="Text Box 15"/>
            <p:cNvSpPr txBox="1">
              <a:spLocks noChangeArrowheads="1"/>
            </p:cNvSpPr>
            <p:nvPr/>
          </p:nvSpPr>
          <p:spPr bwMode="auto">
            <a:xfrm>
              <a:off x="3648" y="3696"/>
              <a:ext cx="8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  <a:latin typeface="Times New Roman"/>
                  <a:cs typeface="Times New Roman"/>
                </a:rPr>
                <a:t>移位脉冲</a:t>
              </a:r>
              <a:endParaRPr lang="zh-CN" altLang="en-US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19800" y="5562600"/>
            <a:ext cx="533400" cy="381000"/>
            <a:chOff x="2256" y="3408"/>
            <a:chExt cx="336" cy="240"/>
          </a:xfrm>
        </p:grpSpPr>
        <p:sp>
          <p:nvSpPr>
            <p:cNvPr id="64734" name="Line 17"/>
            <p:cNvSpPr>
              <a:spLocks noChangeShapeType="1"/>
            </p:cNvSpPr>
            <p:nvPr/>
          </p:nvSpPr>
          <p:spPr bwMode="auto">
            <a:xfrm>
              <a:off x="2256" y="3648"/>
              <a:ext cx="1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35" name="Line 18"/>
            <p:cNvSpPr>
              <a:spLocks noChangeShapeType="1"/>
            </p:cNvSpPr>
            <p:nvPr/>
          </p:nvSpPr>
          <p:spPr bwMode="auto">
            <a:xfrm flipV="1">
              <a:off x="2400" y="3408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36" name="Line 19"/>
            <p:cNvSpPr>
              <a:spLocks noChangeShapeType="1"/>
            </p:cNvSpPr>
            <p:nvPr/>
          </p:nvSpPr>
          <p:spPr bwMode="auto">
            <a:xfrm>
              <a:off x="2400" y="3408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553200" y="5562600"/>
            <a:ext cx="228600" cy="381000"/>
            <a:chOff x="4128" y="3600"/>
            <a:chExt cx="144" cy="240"/>
          </a:xfrm>
        </p:grpSpPr>
        <p:sp>
          <p:nvSpPr>
            <p:cNvPr id="64730" name="Line 21"/>
            <p:cNvSpPr>
              <a:spLocks noChangeShapeType="1"/>
            </p:cNvSpPr>
            <p:nvPr/>
          </p:nvSpPr>
          <p:spPr bwMode="auto">
            <a:xfrm flipV="1">
              <a:off x="4128" y="3696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4731" name="Group 22"/>
            <p:cNvGrpSpPr>
              <a:grpSpLocks/>
            </p:cNvGrpSpPr>
            <p:nvPr/>
          </p:nvGrpSpPr>
          <p:grpSpPr bwMode="auto">
            <a:xfrm>
              <a:off x="4128" y="3600"/>
              <a:ext cx="144" cy="240"/>
              <a:chOff x="4128" y="3600"/>
              <a:chExt cx="144" cy="240"/>
            </a:xfrm>
          </p:grpSpPr>
          <p:sp>
            <p:nvSpPr>
              <p:cNvPr id="64732" name="Line 23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733" name="Line 24"/>
              <p:cNvSpPr>
                <a:spLocks noChangeShapeType="1"/>
              </p:cNvSpPr>
              <p:nvPr/>
            </p:nvSpPr>
            <p:spPr bwMode="auto">
              <a:xfrm>
                <a:off x="4128" y="360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6781800" y="5180013"/>
            <a:ext cx="533400" cy="763587"/>
            <a:chOff x="4272" y="3464"/>
            <a:chExt cx="336" cy="481"/>
          </a:xfrm>
        </p:grpSpPr>
        <p:grpSp>
          <p:nvGrpSpPr>
            <p:cNvPr id="64722" name="Group 26"/>
            <p:cNvGrpSpPr>
              <a:grpSpLocks/>
            </p:cNvGrpSpPr>
            <p:nvPr/>
          </p:nvGrpSpPr>
          <p:grpSpPr bwMode="auto">
            <a:xfrm>
              <a:off x="4272" y="3705"/>
              <a:ext cx="336" cy="240"/>
              <a:chOff x="2592" y="3360"/>
              <a:chExt cx="336" cy="240"/>
            </a:xfrm>
          </p:grpSpPr>
          <p:sp>
            <p:nvSpPr>
              <p:cNvPr id="64724" name="Line 27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725" name="Group 28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472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27" name="Line 30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28" name="Line 31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29" name="Line 32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4723" name="Rectangle 33"/>
            <p:cNvSpPr>
              <a:spLocks noChangeArrowheads="1"/>
            </p:cNvSpPr>
            <p:nvPr/>
          </p:nvSpPr>
          <p:spPr bwMode="auto">
            <a:xfrm>
              <a:off x="4291" y="346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2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7315200" y="5194300"/>
            <a:ext cx="533400" cy="763588"/>
            <a:chOff x="4608" y="3464"/>
            <a:chExt cx="336" cy="481"/>
          </a:xfrm>
        </p:grpSpPr>
        <p:grpSp>
          <p:nvGrpSpPr>
            <p:cNvPr id="64714" name="Group 35"/>
            <p:cNvGrpSpPr>
              <a:grpSpLocks/>
            </p:cNvGrpSpPr>
            <p:nvPr/>
          </p:nvGrpSpPr>
          <p:grpSpPr bwMode="auto">
            <a:xfrm>
              <a:off x="4608" y="3705"/>
              <a:ext cx="336" cy="240"/>
              <a:chOff x="2592" y="3360"/>
              <a:chExt cx="336" cy="240"/>
            </a:xfrm>
          </p:grpSpPr>
          <p:sp>
            <p:nvSpPr>
              <p:cNvPr id="64716" name="Line 36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717" name="Group 37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471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19" name="Line 39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20" name="Line 40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21" name="Line 41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4715" name="Rectangle 42"/>
            <p:cNvSpPr>
              <a:spLocks noChangeArrowheads="1"/>
            </p:cNvSpPr>
            <p:nvPr/>
          </p:nvSpPr>
          <p:spPr bwMode="auto">
            <a:xfrm>
              <a:off x="4608" y="3464"/>
              <a:ext cx="2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3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7848600" y="5180013"/>
            <a:ext cx="533400" cy="763587"/>
            <a:chOff x="4944" y="3455"/>
            <a:chExt cx="336" cy="481"/>
          </a:xfrm>
        </p:grpSpPr>
        <p:grpSp>
          <p:nvGrpSpPr>
            <p:cNvPr id="64706" name="Group 44"/>
            <p:cNvGrpSpPr>
              <a:grpSpLocks/>
            </p:cNvGrpSpPr>
            <p:nvPr/>
          </p:nvGrpSpPr>
          <p:grpSpPr bwMode="auto">
            <a:xfrm>
              <a:off x="4944" y="3696"/>
              <a:ext cx="336" cy="240"/>
              <a:chOff x="2592" y="3360"/>
              <a:chExt cx="336" cy="240"/>
            </a:xfrm>
          </p:grpSpPr>
          <p:sp>
            <p:nvSpPr>
              <p:cNvPr id="64708" name="Line 45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709" name="Group 46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471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11" name="Line 48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12" name="Line 49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713" name="Line 50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4707" name="Rectangle 51"/>
            <p:cNvSpPr>
              <a:spLocks noChangeArrowheads="1"/>
            </p:cNvSpPr>
            <p:nvPr/>
          </p:nvSpPr>
          <p:spPr bwMode="auto">
            <a:xfrm>
              <a:off x="4963" y="3455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4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04800" y="1524000"/>
            <a:ext cx="7239000" cy="1143000"/>
            <a:chOff x="192" y="960"/>
            <a:chExt cx="4560" cy="720"/>
          </a:xfrm>
        </p:grpSpPr>
        <p:sp>
          <p:nvSpPr>
            <p:cNvPr id="64702" name="Line 53"/>
            <p:cNvSpPr>
              <a:spLocks noChangeShapeType="1"/>
            </p:cNvSpPr>
            <p:nvPr/>
          </p:nvSpPr>
          <p:spPr bwMode="auto">
            <a:xfrm flipH="1" flipV="1">
              <a:off x="3312" y="1008"/>
              <a:ext cx="1440" cy="67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03" name="Line 54"/>
            <p:cNvSpPr>
              <a:spLocks noChangeShapeType="1"/>
            </p:cNvSpPr>
            <p:nvPr/>
          </p:nvSpPr>
          <p:spPr bwMode="auto">
            <a:xfrm flipH="1" flipV="1">
              <a:off x="2304" y="960"/>
              <a:ext cx="864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04" name="Line 55"/>
            <p:cNvSpPr>
              <a:spLocks noChangeShapeType="1"/>
            </p:cNvSpPr>
            <p:nvPr/>
          </p:nvSpPr>
          <p:spPr bwMode="auto">
            <a:xfrm flipH="1" flipV="1">
              <a:off x="1248" y="960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05" name="Line 56"/>
            <p:cNvSpPr>
              <a:spLocks noChangeShapeType="1"/>
            </p:cNvSpPr>
            <p:nvPr/>
          </p:nvSpPr>
          <p:spPr bwMode="auto">
            <a:xfrm flipH="1" flipV="1">
              <a:off x="192" y="960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304800" y="1143000"/>
            <a:ext cx="7467600" cy="1524000"/>
            <a:chOff x="192" y="720"/>
            <a:chExt cx="4704" cy="960"/>
          </a:xfrm>
        </p:grpSpPr>
        <p:sp>
          <p:nvSpPr>
            <p:cNvPr id="64698" name="Line 58"/>
            <p:cNvSpPr>
              <a:spLocks noChangeShapeType="1"/>
            </p:cNvSpPr>
            <p:nvPr/>
          </p:nvSpPr>
          <p:spPr bwMode="auto">
            <a:xfrm flipH="1" flipV="1">
              <a:off x="3312" y="768"/>
              <a:ext cx="1584" cy="91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99" name="Line 59"/>
            <p:cNvSpPr>
              <a:spLocks noChangeShapeType="1"/>
            </p:cNvSpPr>
            <p:nvPr/>
          </p:nvSpPr>
          <p:spPr bwMode="auto">
            <a:xfrm flipH="1" flipV="1">
              <a:off x="2304" y="720"/>
              <a:ext cx="864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00" name="Line 60"/>
            <p:cNvSpPr>
              <a:spLocks noChangeShapeType="1"/>
            </p:cNvSpPr>
            <p:nvPr/>
          </p:nvSpPr>
          <p:spPr bwMode="auto">
            <a:xfrm flipH="1" flipV="1">
              <a:off x="1248" y="720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701" name="Line 61"/>
            <p:cNvSpPr>
              <a:spLocks noChangeShapeType="1"/>
            </p:cNvSpPr>
            <p:nvPr/>
          </p:nvSpPr>
          <p:spPr bwMode="auto">
            <a:xfrm flipH="1" flipV="1">
              <a:off x="192" y="720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52286" name="Rectangle 62"/>
          <p:cNvSpPr>
            <a:spLocks noChangeArrowheads="1"/>
          </p:cNvSpPr>
          <p:nvPr/>
        </p:nvSpPr>
        <p:spPr bwMode="auto">
          <a:xfrm>
            <a:off x="7010400" y="26209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6666"/>
                </a:solidFill>
                <a:latin typeface="Times New Roman"/>
                <a:cs typeface="Times New Roman"/>
              </a:rPr>
              <a:t>1011</a:t>
            </a:r>
            <a:endParaRPr lang="en-US" altLang="zh-CN" sz="2800" b="1">
              <a:latin typeface="Times New Roman"/>
              <a:cs typeface="Times New Roman"/>
            </a:endParaRPr>
          </a:p>
        </p:txBody>
      </p:sp>
      <p:sp>
        <p:nvSpPr>
          <p:cNvPr id="64527" name="Rectangle 63"/>
          <p:cNvSpPr>
            <a:spLocks noChangeArrowheads="1"/>
          </p:cNvSpPr>
          <p:nvPr/>
        </p:nvSpPr>
        <p:spPr bwMode="auto">
          <a:xfrm>
            <a:off x="7543800" y="3657600"/>
            <a:ext cx="381000" cy="4572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28" name="Text Box 64"/>
          <p:cNvSpPr txBox="1">
            <a:spLocks noChangeArrowheads="1"/>
          </p:cNvSpPr>
          <p:nvPr/>
        </p:nvSpPr>
        <p:spPr bwMode="auto">
          <a:xfrm>
            <a:off x="7556500" y="3687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1</a:t>
            </a:r>
            <a:endParaRPr lang="en-US" altLang="zh-CN" sz="3200" b="1">
              <a:latin typeface="Times New Roman"/>
              <a:cs typeface="Times New Roman"/>
            </a:endParaRPr>
          </a:p>
        </p:txBody>
      </p:sp>
      <p:grpSp>
        <p:nvGrpSpPr>
          <p:cNvPr id="64529" name="Group 65"/>
          <p:cNvGrpSpPr>
            <a:grpSpLocks/>
          </p:cNvGrpSpPr>
          <p:nvPr/>
        </p:nvGrpSpPr>
        <p:grpSpPr bwMode="auto">
          <a:xfrm>
            <a:off x="6705600" y="3124200"/>
            <a:ext cx="1905000" cy="838200"/>
            <a:chOff x="2928" y="1392"/>
            <a:chExt cx="1200" cy="528"/>
          </a:xfrm>
        </p:grpSpPr>
        <p:sp>
          <p:nvSpPr>
            <p:cNvPr id="64692" name="Line 66"/>
            <p:cNvSpPr>
              <a:spLocks noChangeShapeType="1"/>
            </p:cNvSpPr>
            <p:nvPr/>
          </p:nvSpPr>
          <p:spPr bwMode="auto">
            <a:xfrm>
              <a:off x="2928" y="1392"/>
              <a:ext cx="1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4693" name="Group 67"/>
            <p:cNvGrpSpPr>
              <a:grpSpLocks/>
            </p:cNvGrpSpPr>
            <p:nvPr/>
          </p:nvGrpSpPr>
          <p:grpSpPr bwMode="auto">
            <a:xfrm>
              <a:off x="2928" y="1824"/>
              <a:ext cx="528" cy="96"/>
              <a:chOff x="2928" y="1824"/>
              <a:chExt cx="528" cy="96"/>
            </a:xfrm>
          </p:grpSpPr>
          <p:sp>
            <p:nvSpPr>
              <p:cNvPr id="64696" name="Line 68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97" name="Oval 69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4694" name="Line 70"/>
            <p:cNvSpPr>
              <a:spLocks noChangeShapeType="1"/>
            </p:cNvSpPr>
            <p:nvPr/>
          </p:nvSpPr>
          <p:spPr bwMode="auto">
            <a:xfrm>
              <a:off x="3696" y="187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95" name="Line 71"/>
            <p:cNvSpPr>
              <a:spLocks noChangeShapeType="1"/>
            </p:cNvSpPr>
            <p:nvPr/>
          </p:nvSpPr>
          <p:spPr bwMode="auto">
            <a:xfrm flipV="1">
              <a:off x="3888" y="1392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30" name="Group 72"/>
          <p:cNvGrpSpPr>
            <a:grpSpLocks/>
          </p:cNvGrpSpPr>
          <p:nvPr/>
        </p:nvGrpSpPr>
        <p:grpSpPr bwMode="auto">
          <a:xfrm>
            <a:off x="6858000" y="3581400"/>
            <a:ext cx="304800" cy="1524000"/>
            <a:chOff x="3024" y="1680"/>
            <a:chExt cx="192" cy="1104"/>
          </a:xfrm>
        </p:grpSpPr>
        <p:sp>
          <p:nvSpPr>
            <p:cNvPr id="64690" name="Line 73"/>
            <p:cNvSpPr>
              <a:spLocks noChangeShapeType="1"/>
            </p:cNvSpPr>
            <p:nvPr/>
          </p:nvSpPr>
          <p:spPr bwMode="auto">
            <a:xfrm>
              <a:off x="3024" y="1680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91" name="Line 74"/>
            <p:cNvSpPr>
              <a:spLocks noChangeShapeType="1"/>
            </p:cNvSpPr>
            <p:nvPr/>
          </p:nvSpPr>
          <p:spPr bwMode="auto">
            <a:xfrm>
              <a:off x="3216" y="1680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31" name="Group 75"/>
          <p:cNvGrpSpPr>
            <a:grpSpLocks/>
          </p:cNvGrpSpPr>
          <p:nvPr/>
        </p:nvGrpSpPr>
        <p:grpSpPr bwMode="auto">
          <a:xfrm>
            <a:off x="6858000" y="4191000"/>
            <a:ext cx="152400" cy="533400"/>
            <a:chOff x="3024" y="2016"/>
            <a:chExt cx="96" cy="336"/>
          </a:xfrm>
        </p:grpSpPr>
        <p:sp>
          <p:nvSpPr>
            <p:cNvPr id="64688" name="Line 76"/>
            <p:cNvSpPr>
              <a:spLocks noChangeShapeType="1"/>
            </p:cNvSpPr>
            <p:nvPr/>
          </p:nvSpPr>
          <p:spPr bwMode="auto">
            <a:xfrm>
              <a:off x="3024" y="2016"/>
              <a:ext cx="9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9" name="Line 77"/>
            <p:cNvSpPr>
              <a:spLocks noChangeShapeType="1"/>
            </p:cNvSpPr>
            <p:nvPr/>
          </p:nvSpPr>
          <p:spPr bwMode="auto">
            <a:xfrm>
              <a:off x="3120" y="2016"/>
              <a:ext cx="0" cy="33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4532" name="Line 78"/>
          <p:cNvSpPr>
            <a:spLocks noChangeShapeType="1"/>
          </p:cNvSpPr>
          <p:nvPr/>
        </p:nvSpPr>
        <p:spPr bwMode="auto">
          <a:xfrm>
            <a:off x="1981200" y="4724400"/>
            <a:ext cx="57150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33" name="Oval 79"/>
          <p:cNvSpPr>
            <a:spLocks noChangeArrowheads="1"/>
          </p:cNvSpPr>
          <p:nvPr/>
        </p:nvSpPr>
        <p:spPr bwMode="auto">
          <a:xfrm>
            <a:off x="7696200" y="4648200"/>
            <a:ext cx="152400" cy="152400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34" name="Line 80"/>
          <p:cNvSpPr>
            <a:spLocks noChangeShapeType="1"/>
          </p:cNvSpPr>
          <p:nvPr/>
        </p:nvSpPr>
        <p:spPr bwMode="auto">
          <a:xfrm>
            <a:off x="2133600" y="5105400"/>
            <a:ext cx="5562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35" name="Oval 81"/>
          <p:cNvSpPr>
            <a:spLocks noChangeArrowheads="1"/>
          </p:cNvSpPr>
          <p:nvPr/>
        </p:nvSpPr>
        <p:spPr bwMode="auto">
          <a:xfrm>
            <a:off x="7696200" y="5029200"/>
            <a:ext cx="152400" cy="152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36" name="Text Box 82"/>
          <p:cNvSpPr txBox="1">
            <a:spLocks noChangeArrowheads="1"/>
          </p:cNvSpPr>
          <p:nvPr/>
        </p:nvSpPr>
        <p:spPr bwMode="auto">
          <a:xfrm>
            <a:off x="5739646" y="2893368"/>
            <a:ext cx="507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Q</a:t>
            </a:r>
          </a:p>
        </p:txBody>
      </p:sp>
      <p:grpSp>
        <p:nvGrpSpPr>
          <p:cNvPr id="64537" name="Group 83"/>
          <p:cNvGrpSpPr>
            <a:grpSpLocks/>
          </p:cNvGrpSpPr>
          <p:nvPr/>
        </p:nvGrpSpPr>
        <p:grpSpPr bwMode="auto">
          <a:xfrm>
            <a:off x="228600" y="1782763"/>
            <a:ext cx="658813" cy="1341437"/>
            <a:chOff x="3264" y="595"/>
            <a:chExt cx="415" cy="845"/>
          </a:xfrm>
        </p:grpSpPr>
        <p:sp>
          <p:nvSpPr>
            <p:cNvPr id="64685" name="Line 84"/>
            <p:cNvSpPr>
              <a:spLocks noChangeShapeType="1"/>
            </p:cNvSpPr>
            <p:nvPr/>
          </p:nvSpPr>
          <p:spPr bwMode="auto">
            <a:xfrm flipV="1">
              <a:off x="3456" y="1008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6" name="Oval 85"/>
            <p:cNvSpPr>
              <a:spLocks noChangeArrowheads="1"/>
            </p:cNvSpPr>
            <p:nvPr/>
          </p:nvSpPr>
          <p:spPr bwMode="auto">
            <a:xfrm>
              <a:off x="3408" y="91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7" name="Text Box 86"/>
            <p:cNvSpPr txBox="1">
              <a:spLocks noChangeArrowheads="1"/>
            </p:cNvSpPr>
            <p:nvPr/>
          </p:nvSpPr>
          <p:spPr bwMode="auto">
            <a:xfrm>
              <a:off x="3264" y="595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3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64538" name="Group 87"/>
          <p:cNvGrpSpPr>
            <a:grpSpLocks/>
          </p:cNvGrpSpPr>
          <p:nvPr/>
        </p:nvGrpSpPr>
        <p:grpSpPr bwMode="auto">
          <a:xfrm>
            <a:off x="3581400" y="1782763"/>
            <a:ext cx="658813" cy="1341437"/>
            <a:chOff x="3264" y="595"/>
            <a:chExt cx="415" cy="845"/>
          </a:xfrm>
        </p:grpSpPr>
        <p:sp>
          <p:nvSpPr>
            <p:cNvPr id="64682" name="Line 88"/>
            <p:cNvSpPr>
              <a:spLocks noChangeShapeType="1"/>
            </p:cNvSpPr>
            <p:nvPr/>
          </p:nvSpPr>
          <p:spPr bwMode="auto">
            <a:xfrm flipV="1">
              <a:off x="3456" y="1008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3" name="Oval 89"/>
            <p:cNvSpPr>
              <a:spLocks noChangeArrowheads="1"/>
            </p:cNvSpPr>
            <p:nvPr/>
          </p:nvSpPr>
          <p:spPr bwMode="auto">
            <a:xfrm>
              <a:off x="3408" y="91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4" name="Text Box 90"/>
            <p:cNvSpPr txBox="1">
              <a:spLocks noChangeArrowheads="1"/>
            </p:cNvSpPr>
            <p:nvPr/>
          </p:nvSpPr>
          <p:spPr bwMode="auto">
            <a:xfrm>
              <a:off x="3264" y="595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64539" name="Group 91"/>
          <p:cNvGrpSpPr>
            <a:grpSpLocks/>
          </p:cNvGrpSpPr>
          <p:nvPr/>
        </p:nvGrpSpPr>
        <p:grpSpPr bwMode="auto">
          <a:xfrm>
            <a:off x="1905000" y="1782763"/>
            <a:ext cx="658813" cy="1341437"/>
            <a:chOff x="3264" y="595"/>
            <a:chExt cx="415" cy="845"/>
          </a:xfrm>
        </p:grpSpPr>
        <p:sp>
          <p:nvSpPr>
            <p:cNvPr id="64679" name="Line 92"/>
            <p:cNvSpPr>
              <a:spLocks noChangeShapeType="1"/>
            </p:cNvSpPr>
            <p:nvPr/>
          </p:nvSpPr>
          <p:spPr bwMode="auto">
            <a:xfrm flipV="1">
              <a:off x="3456" y="1008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0" name="Oval 93"/>
            <p:cNvSpPr>
              <a:spLocks noChangeArrowheads="1"/>
            </p:cNvSpPr>
            <p:nvPr/>
          </p:nvSpPr>
          <p:spPr bwMode="auto">
            <a:xfrm>
              <a:off x="3408" y="91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81" name="Text Box 94"/>
            <p:cNvSpPr txBox="1">
              <a:spLocks noChangeArrowheads="1"/>
            </p:cNvSpPr>
            <p:nvPr/>
          </p:nvSpPr>
          <p:spPr bwMode="auto">
            <a:xfrm>
              <a:off x="3264" y="595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2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sp>
        <p:nvSpPr>
          <p:cNvPr id="64540" name="Line 95"/>
          <p:cNvSpPr>
            <a:spLocks noChangeShapeType="1"/>
          </p:cNvSpPr>
          <p:nvPr/>
        </p:nvSpPr>
        <p:spPr bwMode="auto">
          <a:xfrm>
            <a:off x="533400" y="3124200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4541" name="Group 96"/>
          <p:cNvGrpSpPr>
            <a:grpSpLocks/>
          </p:cNvGrpSpPr>
          <p:nvPr/>
        </p:nvGrpSpPr>
        <p:grpSpPr bwMode="auto">
          <a:xfrm>
            <a:off x="7239000" y="4267200"/>
            <a:ext cx="762000" cy="457200"/>
            <a:chOff x="3840" y="2525"/>
            <a:chExt cx="480" cy="288"/>
          </a:xfrm>
        </p:grpSpPr>
        <p:sp>
          <p:nvSpPr>
            <p:cNvPr id="64677" name="Text Box 97"/>
            <p:cNvSpPr txBox="1">
              <a:spLocks noChangeArrowheads="1"/>
            </p:cNvSpPr>
            <p:nvPr/>
          </p:nvSpPr>
          <p:spPr bwMode="auto">
            <a:xfrm>
              <a:off x="3840" y="2525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R</a:t>
              </a:r>
              <a:r>
                <a:rPr lang="en-US" altLang="zh-CN" b="1" baseline="-25000">
                  <a:latin typeface="Times New Roman"/>
                  <a:cs typeface="Times New Roman"/>
                </a:rPr>
                <a:t>D</a:t>
              </a:r>
              <a:endParaRPr lang="en-US" altLang="zh-CN" b="1">
                <a:latin typeface="Times New Roman"/>
                <a:cs typeface="Times New Roman"/>
              </a:endParaRPr>
            </a:p>
          </p:txBody>
        </p:sp>
        <p:sp>
          <p:nvSpPr>
            <p:cNvPr id="64678" name="Line 98"/>
            <p:cNvSpPr>
              <a:spLocks noChangeShapeType="1"/>
            </p:cNvSpPr>
            <p:nvPr/>
          </p:nvSpPr>
          <p:spPr bwMode="auto">
            <a:xfrm>
              <a:off x="3958" y="256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7" name="Group 99"/>
          <p:cNvGrpSpPr>
            <a:grpSpLocks/>
          </p:cNvGrpSpPr>
          <p:nvPr/>
        </p:nvGrpSpPr>
        <p:grpSpPr bwMode="auto">
          <a:xfrm>
            <a:off x="82550" y="2697163"/>
            <a:ext cx="5314950" cy="519112"/>
            <a:chOff x="8" y="1699"/>
            <a:chExt cx="3348" cy="327"/>
          </a:xfrm>
        </p:grpSpPr>
        <p:sp>
          <p:nvSpPr>
            <p:cNvPr id="64673" name="Text Box 100"/>
            <p:cNvSpPr txBox="1">
              <a:spLocks noChangeArrowheads="1"/>
            </p:cNvSpPr>
            <p:nvPr/>
          </p:nvSpPr>
          <p:spPr bwMode="auto">
            <a:xfrm>
              <a:off x="8" y="16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4674" name="Rectangle 101"/>
            <p:cNvSpPr>
              <a:spLocks noChangeArrowheads="1"/>
            </p:cNvSpPr>
            <p:nvPr/>
          </p:nvSpPr>
          <p:spPr bwMode="auto">
            <a:xfrm>
              <a:off x="1064" y="16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4675" name="Rectangle 102"/>
            <p:cNvSpPr>
              <a:spLocks noChangeArrowheads="1"/>
            </p:cNvSpPr>
            <p:nvPr/>
          </p:nvSpPr>
          <p:spPr bwMode="auto">
            <a:xfrm>
              <a:off x="2120" y="16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4676" name="Rectangle 103"/>
            <p:cNvSpPr>
              <a:spLocks noChangeArrowheads="1"/>
            </p:cNvSpPr>
            <p:nvPr/>
          </p:nvSpPr>
          <p:spPr bwMode="auto">
            <a:xfrm>
              <a:off x="3128" y="16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28" name="Group 104"/>
          <p:cNvGrpSpPr>
            <a:grpSpLocks/>
          </p:cNvGrpSpPr>
          <p:nvPr/>
        </p:nvGrpSpPr>
        <p:grpSpPr bwMode="auto">
          <a:xfrm>
            <a:off x="82550" y="2239963"/>
            <a:ext cx="5314950" cy="519112"/>
            <a:chOff x="8" y="1411"/>
            <a:chExt cx="3348" cy="327"/>
          </a:xfrm>
        </p:grpSpPr>
        <p:sp>
          <p:nvSpPr>
            <p:cNvPr id="64669" name="Text Box 105"/>
            <p:cNvSpPr txBox="1">
              <a:spLocks noChangeArrowheads="1"/>
            </p:cNvSpPr>
            <p:nvPr/>
          </p:nvSpPr>
          <p:spPr bwMode="auto">
            <a:xfrm>
              <a:off x="8" y="14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70" name="Rectangle 106"/>
            <p:cNvSpPr>
              <a:spLocks noChangeArrowheads="1"/>
            </p:cNvSpPr>
            <p:nvPr/>
          </p:nvSpPr>
          <p:spPr bwMode="auto">
            <a:xfrm>
              <a:off x="1064" y="14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71" name="Rectangle 107"/>
            <p:cNvSpPr>
              <a:spLocks noChangeArrowheads="1"/>
            </p:cNvSpPr>
            <p:nvPr/>
          </p:nvSpPr>
          <p:spPr bwMode="auto">
            <a:xfrm>
              <a:off x="2120" y="14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72" name="Rectangle 108"/>
            <p:cNvSpPr>
              <a:spLocks noChangeArrowheads="1"/>
            </p:cNvSpPr>
            <p:nvPr/>
          </p:nvSpPr>
          <p:spPr bwMode="auto">
            <a:xfrm>
              <a:off x="3128" y="14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109"/>
          <p:cNvGrpSpPr>
            <a:grpSpLocks/>
          </p:cNvGrpSpPr>
          <p:nvPr/>
        </p:nvGrpSpPr>
        <p:grpSpPr bwMode="auto">
          <a:xfrm>
            <a:off x="82550" y="1706563"/>
            <a:ext cx="5314950" cy="519112"/>
            <a:chOff x="8" y="1075"/>
            <a:chExt cx="3348" cy="327"/>
          </a:xfrm>
        </p:grpSpPr>
        <p:sp>
          <p:nvSpPr>
            <p:cNvPr id="64665" name="Text Box 110"/>
            <p:cNvSpPr txBox="1">
              <a:spLocks noChangeArrowheads="1"/>
            </p:cNvSpPr>
            <p:nvPr/>
          </p:nvSpPr>
          <p:spPr bwMode="auto">
            <a:xfrm>
              <a:off x="8" y="10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66" name="Rectangle 111"/>
            <p:cNvSpPr>
              <a:spLocks noChangeArrowheads="1"/>
            </p:cNvSpPr>
            <p:nvPr/>
          </p:nvSpPr>
          <p:spPr bwMode="auto">
            <a:xfrm>
              <a:off x="1064" y="10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67" name="Rectangle 112"/>
            <p:cNvSpPr>
              <a:spLocks noChangeArrowheads="1"/>
            </p:cNvSpPr>
            <p:nvPr/>
          </p:nvSpPr>
          <p:spPr bwMode="auto">
            <a:xfrm>
              <a:off x="2120" y="10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2337" name="Rectangle 113"/>
            <p:cNvSpPr>
              <a:spLocks noChangeArrowheads="1"/>
            </p:cNvSpPr>
            <p:nvPr/>
          </p:nvSpPr>
          <p:spPr bwMode="auto">
            <a:xfrm>
              <a:off x="3128" y="10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  <a:endParaRPr lang="en-US" altLang="zh-CN" sz="2800" b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0" name="Group 114"/>
          <p:cNvGrpSpPr>
            <a:grpSpLocks/>
          </p:cNvGrpSpPr>
          <p:nvPr/>
        </p:nvGrpSpPr>
        <p:grpSpPr bwMode="auto">
          <a:xfrm>
            <a:off x="82550" y="792163"/>
            <a:ext cx="5314950" cy="519112"/>
            <a:chOff x="8" y="499"/>
            <a:chExt cx="3348" cy="327"/>
          </a:xfrm>
        </p:grpSpPr>
        <p:sp>
          <p:nvSpPr>
            <p:cNvPr id="64661" name="Text Box 115"/>
            <p:cNvSpPr txBox="1">
              <a:spLocks noChangeArrowheads="1"/>
            </p:cNvSpPr>
            <p:nvPr/>
          </p:nvSpPr>
          <p:spPr bwMode="auto">
            <a:xfrm>
              <a:off x="8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1064" y="49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4663" name="Rectangle 117"/>
            <p:cNvSpPr>
              <a:spLocks noChangeArrowheads="1"/>
            </p:cNvSpPr>
            <p:nvPr/>
          </p:nvSpPr>
          <p:spPr bwMode="auto">
            <a:xfrm>
              <a:off x="2120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2342" name="Rectangle 118"/>
            <p:cNvSpPr>
              <a:spLocks noChangeArrowheads="1"/>
            </p:cNvSpPr>
            <p:nvPr/>
          </p:nvSpPr>
          <p:spPr bwMode="auto">
            <a:xfrm>
              <a:off x="3128" y="49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99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31" name="Group 119"/>
          <p:cNvGrpSpPr>
            <a:grpSpLocks/>
          </p:cNvGrpSpPr>
          <p:nvPr/>
        </p:nvGrpSpPr>
        <p:grpSpPr bwMode="auto">
          <a:xfrm>
            <a:off x="82550" y="1249363"/>
            <a:ext cx="5314950" cy="519112"/>
            <a:chOff x="8" y="787"/>
            <a:chExt cx="3348" cy="327"/>
          </a:xfrm>
        </p:grpSpPr>
        <p:sp>
          <p:nvSpPr>
            <p:cNvPr id="64657" name="Text Box 120"/>
            <p:cNvSpPr txBox="1">
              <a:spLocks noChangeArrowheads="1"/>
            </p:cNvSpPr>
            <p:nvPr/>
          </p:nvSpPr>
          <p:spPr bwMode="auto">
            <a:xfrm>
              <a:off x="8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658" name="Rectangle 121"/>
            <p:cNvSpPr>
              <a:spLocks noChangeArrowheads="1"/>
            </p:cNvSpPr>
            <p:nvPr/>
          </p:nvSpPr>
          <p:spPr bwMode="auto">
            <a:xfrm>
              <a:off x="1064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2120" y="78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  <a:endParaRPr lang="en-US" altLang="zh-CN" sz="2800" b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4660" name="Rectangle 123"/>
            <p:cNvSpPr>
              <a:spLocks noChangeArrowheads="1"/>
            </p:cNvSpPr>
            <p:nvPr/>
          </p:nvSpPr>
          <p:spPr bwMode="auto">
            <a:xfrm>
              <a:off x="3128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52348" name="Rectangle 124"/>
          <p:cNvSpPr>
            <a:spLocks noChangeArrowheads="1"/>
          </p:cNvSpPr>
          <p:nvPr/>
        </p:nvSpPr>
        <p:spPr bwMode="auto">
          <a:xfrm>
            <a:off x="7010400" y="26209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6666"/>
                </a:solidFill>
                <a:latin typeface="Times New Roman"/>
                <a:cs typeface="Times New Roman"/>
              </a:rPr>
              <a:t>1011</a:t>
            </a:r>
            <a:endParaRPr lang="en-US" altLang="zh-CN" sz="2800" b="1">
              <a:latin typeface="Times New Roman"/>
              <a:cs typeface="Times New Roman"/>
            </a:endParaRPr>
          </a:p>
        </p:txBody>
      </p:sp>
      <p:sp>
        <p:nvSpPr>
          <p:cNvPr id="52349" name="Rectangle 125"/>
          <p:cNvSpPr>
            <a:spLocks noChangeArrowheads="1"/>
          </p:cNvSpPr>
          <p:nvPr/>
        </p:nvSpPr>
        <p:spPr bwMode="auto">
          <a:xfrm>
            <a:off x="7088188" y="2620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2350" name="Rectangle 126"/>
          <p:cNvSpPr>
            <a:spLocks noChangeArrowheads="1"/>
          </p:cNvSpPr>
          <p:nvPr/>
        </p:nvSpPr>
        <p:spPr bwMode="auto">
          <a:xfrm>
            <a:off x="7251700" y="26209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0</a:t>
            </a:r>
            <a:endParaRPr lang="en-US" altLang="zh-CN" sz="2800" b="1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sp>
        <p:nvSpPr>
          <p:cNvPr id="52351" name="Rectangle 127"/>
          <p:cNvSpPr>
            <a:spLocks noChangeArrowheads="1"/>
          </p:cNvSpPr>
          <p:nvPr/>
        </p:nvSpPr>
        <p:spPr bwMode="auto">
          <a:xfrm>
            <a:off x="7473950" y="2620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2352" name="Rectangle 128"/>
          <p:cNvSpPr>
            <a:spLocks noChangeArrowheads="1"/>
          </p:cNvSpPr>
          <p:nvPr/>
        </p:nvSpPr>
        <p:spPr bwMode="auto">
          <a:xfrm>
            <a:off x="7635875" y="26209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</a:t>
            </a:r>
            <a:endParaRPr lang="en-US" altLang="zh-CN" sz="2800" b="1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grpSp>
        <p:nvGrpSpPr>
          <p:cNvPr id="64552" name="Group 129"/>
          <p:cNvGrpSpPr>
            <a:grpSpLocks/>
          </p:cNvGrpSpPr>
          <p:nvPr/>
        </p:nvGrpSpPr>
        <p:grpSpPr bwMode="auto">
          <a:xfrm>
            <a:off x="5029200" y="2819400"/>
            <a:ext cx="1828800" cy="1600200"/>
            <a:chOff x="3168" y="1776"/>
            <a:chExt cx="1152" cy="1008"/>
          </a:xfrm>
        </p:grpSpPr>
        <p:sp>
          <p:nvSpPr>
            <p:cNvPr id="64641" name="Oval 130"/>
            <p:cNvSpPr>
              <a:spLocks noChangeArrowheads="1"/>
            </p:cNvSpPr>
            <p:nvPr/>
          </p:nvSpPr>
          <p:spPr bwMode="auto">
            <a:xfrm>
              <a:off x="3552" y="244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4642" name="Group 131"/>
            <p:cNvGrpSpPr>
              <a:grpSpLocks/>
            </p:cNvGrpSpPr>
            <p:nvPr/>
          </p:nvGrpSpPr>
          <p:grpSpPr bwMode="auto">
            <a:xfrm>
              <a:off x="3168" y="1776"/>
              <a:ext cx="1152" cy="1008"/>
              <a:chOff x="3168" y="1776"/>
              <a:chExt cx="1152" cy="1008"/>
            </a:xfrm>
          </p:grpSpPr>
          <p:sp>
            <p:nvSpPr>
              <p:cNvPr id="64643" name="Rectangle 132"/>
              <p:cNvSpPr>
                <a:spLocks noChangeArrowheads="1"/>
              </p:cNvSpPr>
              <p:nvPr/>
            </p:nvSpPr>
            <p:spPr bwMode="auto">
              <a:xfrm>
                <a:off x="3648" y="1776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44" name="Oval 133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645" name="Group 134"/>
              <p:cNvGrpSpPr>
                <a:grpSpLocks/>
              </p:cNvGrpSpPr>
              <p:nvPr/>
            </p:nvGrpSpPr>
            <p:grpSpPr bwMode="auto">
              <a:xfrm>
                <a:off x="4128" y="2160"/>
                <a:ext cx="96" cy="144"/>
                <a:chOff x="3360" y="2352"/>
                <a:chExt cx="912" cy="1008"/>
              </a:xfrm>
            </p:grpSpPr>
            <p:sp>
              <p:nvSpPr>
                <p:cNvPr id="64655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56" name="Line 136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4646" name="Group 137"/>
              <p:cNvGrpSpPr>
                <a:grpSpLocks/>
              </p:cNvGrpSpPr>
              <p:nvPr/>
            </p:nvGrpSpPr>
            <p:grpSpPr bwMode="auto">
              <a:xfrm>
                <a:off x="3659" y="2428"/>
                <a:ext cx="233" cy="233"/>
                <a:chOff x="3676" y="2351"/>
                <a:chExt cx="233" cy="233"/>
              </a:xfrm>
            </p:grpSpPr>
            <p:sp>
              <p:nvSpPr>
                <p:cNvPr id="64653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76" y="2351"/>
                  <a:ext cx="23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54" name="Line 139"/>
                <p:cNvSpPr>
                  <a:spLocks noChangeShapeType="1"/>
                </p:cNvSpPr>
                <p:nvPr/>
              </p:nvSpPr>
              <p:spPr bwMode="auto">
                <a:xfrm>
                  <a:off x="3744" y="23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4647" name="Text Box 140"/>
              <p:cNvSpPr txBox="1">
                <a:spLocks noChangeArrowheads="1"/>
              </p:cNvSpPr>
              <p:nvPr/>
            </p:nvSpPr>
            <p:spPr bwMode="auto">
              <a:xfrm>
                <a:off x="4008" y="1794"/>
                <a:ext cx="27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J</a:t>
                </a:r>
              </a:p>
            </p:txBody>
          </p:sp>
          <p:sp>
            <p:nvSpPr>
              <p:cNvPr id="64648" name="Rectangle 141"/>
              <p:cNvSpPr>
                <a:spLocks noChangeArrowheads="1"/>
              </p:cNvSpPr>
              <p:nvPr/>
            </p:nvSpPr>
            <p:spPr bwMode="auto">
              <a:xfrm>
                <a:off x="3997" y="2303"/>
                <a:ext cx="26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K</a:t>
                </a:r>
              </a:p>
            </p:txBody>
          </p:sp>
          <p:sp>
            <p:nvSpPr>
              <p:cNvPr id="64649" name="Oval 14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50" name="Line 143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51" name="Line 144"/>
              <p:cNvSpPr>
                <a:spLocks noChangeShapeType="1"/>
              </p:cNvSpPr>
              <p:nvPr/>
            </p:nvSpPr>
            <p:spPr bwMode="auto">
              <a:xfrm>
                <a:off x="3168" y="196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52" name="Rectangle 145"/>
              <p:cNvSpPr>
                <a:spLocks noChangeArrowheads="1"/>
              </p:cNvSpPr>
              <p:nvPr/>
            </p:nvSpPr>
            <p:spPr bwMode="auto">
              <a:xfrm>
                <a:off x="3774" y="2064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F0</a:t>
                </a:r>
                <a:endPara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64553" name="Group 146"/>
          <p:cNvGrpSpPr>
            <a:grpSpLocks/>
          </p:cNvGrpSpPr>
          <p:nvPr/>
        </p:nvGrpSpPr>
        <p:grpSpPr bwMode="auto">
          <a:xfrm>
            <a:off x="5181600" y="1787525"/>
            <a:ext cx="658813" cy="1341438"/>
            <a:chOff x="3264" y="595"/>
            <a:chExt cx="415" cy="845"/>
          </a:xfrm>
        </p:grpSpPr>
        <p:sp>
          <p:nvSpPr>
            <p:cNvPr id="64638" name="Line 147"/>
            <p:cNvSpPr>
              <a:spLocks noChangeShapeType="1"/>
            </p:cNvSpPr>
            <p:nvPr/>
          </p:nvSpPr>
          <p:spPr bwMode="auto">
            <a:xfrm flipV="1">
              <a:off x="3456" y="1008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9" name="Oval 148"/>
            <p:cNvSpPr>
              <a:spLocks noChangeArrowheads="1"/>
            </p:cNvSpPr>
            <p:nvPr/>
          </p:nvSpPr>
          <p:spPr bwMode="auto">
            <a:xfrm>
              <a:off x="3408" y="91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40" name="Text Box 149"/>
            <p:cNvSpPr txBox="1">
              <a:spLocks noChangeArrowheads="1"/>
            </p:cNvSpPr>
            <p:nvPr/>
          </p:nvSpPr>
          <p:spPr bwMode="auto">
            <a:xfrm>
              <a:off x="3264" y="595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52261" name="Group 150"/>
          <p:cNvGrpSpPr>
            <a:grpSpLocks/>
          </p:cNvGrpSpPr>
          <p:nvPr/>
        </p:nvGrpSpPr>
        <p:grpSpPr bwMode="auto">
          <a:xfrm>
            <a:off x="381000" y="2057400"/>
            <a:ext cx="7010400" cy="685800"/>
            <a:chOff x="240" y="1296"/>
            <a:chExt cx="4416" cy="432"/>
          </a:xfrm>
        </p:grpSpPr>
        <p:sp>
          <p:nvSpPr>
            <p:cNvPr id="64634" name="Line 151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1344" cy="4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5" name="Line 152"/>
            <p:cNvSpPr>
              <a:spLocks noChangeShapeType="1"/>
            </p:cNvSpPr>
            <p:nvPr/>
          </p:nvSpPr>
          <p:spPr bwMode="auto">
            <a:xfrm flipH="1" flipV="1">
              <a:off x="2352" y="1344"/>
              <a:ext cx="864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6" name="Line 153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7" name="Line 154"/>
            <p:cNvSpPr>
              <a:spLocks noChangeShapeType="1"/>
            </p:cNvSpPr>
            <p:nvPr/>
          </p:nvSpPr>
          <p:spPr bwMode="auto">
            <a:xfrm flipH="1" flipV="1">
              <a:off x="240" y="1296"/>
              <a:ext cx="912" cy="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52262" name="Group 155"/>
          <p:cNvGrpSpPr>
            <a:grpSpLocks/>
          </p:cNvGrpSpPr>
          <p:nvPr/>
        </p:nvGrpSpPr>
        <p:grpSpPr bwMode="auto">
          <a:xfrm>
            <a:off x="304800" y="2514600"/>
            <a:ext cx="6781800" cy="381000"/>
            <a:chOff x="192" y="1584"/>
            <a:chExt cx="4272" cy="240"/>
          </a:xfrm>
        </p:grpSpPr>
        <p:sp>
          <p:nvSpPr>
            <p:cNvPr id="64630" name="Line 156"/>
            <p:cNvSpPr>
              <a:spLocks noChangeShapeType="1"/>
            </p:cNvSpPr>
            <p:nvPr/>
          </p:nvSpPr>
          <p:spPr bwMode="auto">
            <a:xfrm flipH="1" flipV="1">
              <a:off x="3312" y="1584"/>
              <a:ext cx="1152" cy="19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1" name="Line 157"/>
            <p:cNvSpPr>
              <a:spLocks noChangeShapeType="1"/>
            </p:cNvSpPr>
            <p:nvPr/>
          </p:nvSpPr>
          <p:spPr bwMode="auto">
            <a:xfrm flipH="1" flipV="1">
              <a:off x="2304" y="1584"/>
              <a:ext cx="864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2" name="Line 158"/>
            <p:cNvSpPr>
              <a:spLocks noChangeShapeType="1"/>
            </p:cNvSpPr>
            <p:nvPr/>
          </p:nvSpPr>
          <p:spPr bwMode="auto">
            <a:xfrm flipH="1" flipV="1">
              <a:off x="1248" y="1584"/>
              <a:ext cx="912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633" name="Line 159"/>
            <p:cNvSpPr>
              <a:spLocks noChangeShapeType="1"/>
            </p:cNvSpPr>
            <p:nvPr/>
          </p:nvSpPr>
          <p:spPr bwMode="auto">
            <a:xfrm flipH="1" flipV="1">
              <a:off x="192" y="1584"/>
              <a:ext cx="912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56" name="Group 160"/>
          <p:cNvGrpSpPr>
            <a:grpSpLocks/>
          </p:cNvGrpSpPr>
          <p:nvPr/>
        </p:nvGrpSpPr>
        <p:grpSpPr bwMode="auto">
          <a:xfrm>
            <a:off x="1676400" y="2819400"/>
            <a:ext cx="1828800" cy="1600200"/>
            <a:chOff x="3168" y="1776"/>
            <a:chExt cx="1152" cy="1008"/>
          </a:xfrm>
        </p:grpSpPr>
        <p:sp>
          <p:nvSpPr>
            <p:cNvPr id="64614" name="Oval 161"/>
            <p:cNvSpPr>
              <a:spLocks noChangeArrowheads="1"/>
            </p:cNvSpPr>
            <p:nvPr/>
          </p:nvSpPr>
          <p:spPr bwMode="auto">
            <a:xfrm>
              <a:off x="3552" y="244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4615" name="Group 162"/>
            <p:cNvGrpSpPr>
              <a:grpSpLocks/>
            </p:cNvGrpSpPr>
            <p:nvPr/>
          </p:nvGrpSpPr>
          <p:grpSpPr bwMode="auto">
            <a:xfrm>
              <a:off x="3168" y="1776"/>
              <a:ext cx="1152" cy="1008"/>
              <a:chOff x="3168" y="1776"/>
              <a:chExt cx="1152" cy="1008"/>
            </a:xfrm>
          </p:grpSpPr>
          <p:sp>
            <p:nvSpPr>
              <p:cNvPr id="64616" name="Rectangle 163"/>
              <p:cNvSpPr>
                <a:spLocks noChangeArrowheads="1"/>
              </p:cNvSpPr>
              <p:nvPr/>
            </p:nvSpPr>
            <p:spPr bwMode="auto">
              <a:xfrm>
                <a:off x="3648" y="1776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17" name="Oval 164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618" name="Group 165"/>
              <p:cNvGrpSpPr>
                <a:grpSpLocks/>
              </p:cNvGrpSpPr>
              <p:nvPr/>
            </p:nvGrpSpPr>
            <p:grpSpPr bwMode="auto">
              <a:xfrm>
                <a:off x="4128" y="2160"/>
                <a:ext cx="96" cy="144"/>
                <a:chOff x="3360" y="2352"/>
                <a:chExt cx="912" cy="1008"/>
              </a:xfrm>
            </p:grpSpPr>
            <p:sp>
              <p:nvSpPr>
                <p:cNvPr id="64628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29" name="Line 16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4619" name="Group 168"/>
              <p:cNvGrpSpPr>
                <a:grpSpLocks/>
              </p:cNvGrpSpPr>
              <p:nvPr/>
            </p:nvGrpSpPr>
            <p:grpSpPr bwMode="auto">
              <a:xfrm>
                <a:off x="3659" y="2428"/>
                <a:ext cx="233" cy="233"/>
                <a:chOff x="3676" y="2351"/>
                <a:chExt cx="233" cy="233"/>
              </a:xfrm>
            </p:grpSpPr>
            <p:sp>
              <p:nvSpPr>
                <p:cNvPr id="64626" name="Rectangle 169"/>
                <p:cNvSpPr>
                  <a:spLocks noChangeArrowheads="1"/>
                </p:cNvSpPr>
                <p:nvPr/>
              </p:nvSpPr>
              <p:spPr bwMode="auto">
                <a:xfrm>
                  <a:off x="3676" y="2351"/>
                  <a:ext cx="23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27" name="Line 170"/>
                <p:cNvSpPr>
                  <a:spLocks noChangeShapeType="1"/>
                </p:cNvSpPr>
                <p:nvPr/>
              </p:nvSpPr>
              <p:spPr bwMode="auto">
                <a:xfrm>
                  <a:off x="3744" y="23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4620" name="Text Box 171"/>
              <p:cNvSpPr txBox="1">
                <a:spLocks noChangeArrowheads="1"/>
              </p:cNvSpPr>
              <p:nvPr/>
            </p:nvSpPr>
            <p:spPr bwMode="auto">
              <a:xfrm>
                <a:off x="4008" y="1794"/>
                <a:ext cx="27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J</a:t>
                </a:r>
              </a:p>
            </p:txBody>
          </p:sp>
          <p:sp>
            <p:nvSpPr>
              <p:cNvPr id="64621" name="Rectangle 172"/>
              <p:cNvSpPr>
                <a:spLocks noChangeArrowheads="1"/>
              </p:cNvSpPr>
              <p:nvPr/>
            </p:nvSpPr>
            <p:spPr bwMode="auto">
              <a:xfrm>
                <a:off x="3997" y="2303"/>
                <a:ext cx="26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K</a:t>
                </a:r>
              </a:p>
            </p:txBody>
          </p:sp>
          <p:sp>
            <p:nvSpPr>
              <p:cNvPr id="64622" name="Oval 173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23" name="Line 174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24" name="Line 175"/>
              <p:cNvSpPr>
                <a:spLocks noChangeShapeType="1"/>
              </p:cNvSpPr>
              <p:nvPr/>
            </p:nvSpPr>
            <p:spPr bwMode="auto">
              <a:xfrm>
                <a:off x="3168" y="196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25" name="Rectangle 176"/>
              <p:cNvSpPr>
                <a:spLocks noChangeArrowheads="1"/>
              </p:cNvSpPr>
              <p:nvPr/>
            </p:nvSpPr>
            <p:spPr bwMode="auto">
              <a:xfrm>
                <a:off x="3774" y="2064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F2</a:t>
                </a:r>
                <a:endPara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64557" name="Group 177"/>
          <p:cNvGrpSpPr>
            <a:grpSpLocks/>
          </p:cNvGrpSpPr>
          <p:nvPr/>
        </p:nvGrpSpPr>
        <p:grpSpPr bwMode="auto">
          <a:xfrm>
            <a:off x="3352800" y="2819400"/>
            <a:ext cx="1828800" cy="1600200"/>
            <a:chOff x="3168" y="1776"/>
            <a:chExt cx="1152" cy="1008"/>
          </a:xfrm>
        </p:grpSpPr>
        <p:sp>
          <p:nvSpPr>
            <p:cNvPr id="64598" name="Oval 178"/>
            <p:cNvSpPr>
              <a:spLocks noChangeArrowheads="1"/>
            </p:cNvSpPr>
            <p:nvPr/>
          </p:nvSpPr>
          <p:spPr bwMode="auto">
            <a:xfrm>
              <a:off x="3552" y="244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4599" name="Group 179"/>
            <p:cNvGrpSpPr>
              <a:grpSpLocks/>
            </p:cNvGrpSpPr>
            <p:nvPr/>
          </p:nvGrpSpPr>
          <p:grpSpPr bwMode="auto">
            <a:xfrm>
              <a:off x="3168" y="1776"/>
              <a:ext cx="1152" cy="1008"/>
              <a:chOff x="3168" y="1776"/>
              <a:chExt cx="1152" cy="1008"/>
            </a:xfrm>
          </p:grpSpPr>
          <p:sp>
            <p:nvSpPr>
              <p:cNvPr id="64600" name="Rectangle 180"/>
              <p:cNvSpPr>
                <a:spLocks noChangeArrowheads="1"/>
              </p:cNvSpPr>
              <p:nvPr/>
            </p:nvSpPr>
            <p:spPr bwMode="auto">
              <a:xfrm>
                <a:off x="3648" y="1776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01" name="Oval 181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4602" name="Group 182"/>
              <p:cNvGrpSpPr>
                <a:grpSpLocks/>
              </p:cNvGrpSpPr>
              <p:nvPr/>
            </p:nvGrpSpPr>
            <p:grpSpPr bwMode="auto">
              <a:xfrm>
                <a:off x="4128" y="2160"/>
                <a:ext cx="96" cy="144"/>
                <a:chOff x="3360" y="2352"/>
                <a:chExt cx="912" cy="1008"/>
              </a:xfrm>
            </p:grpSpPr>
            <p:sp>
              <p:nvSpPr>
                <p:cNvPr id="64612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13" name="Line 184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4603" name="Group 185"/>
              <p:cNvGrpSpPr>
                <a:grpSpLocks/>
              </p:cNvGrpSpPr>
              <p:nvPr/>
            </p:nvGrpSpPr>
            <p:grpSpPr bwMode="auto">
              <a:xfrm>
                <a:off x="3659" y="2428"/>
                <a:ext cx="233" cy="233"/>
                <a:chOff x="3676" y="2351"/>
                <a:chExt cx="233" cy="233"/>
              </a:xfrm>
            </p:grpSpPr>
            <p:sp>
              <p:nvSpPr>
                <p:cNvPr id="64610" name="Rectangle 186"/>
                <p:cNvSpPr>
                  <a:spLocks noChangeArrowheads="1"/>
                </p:cNvSpPr>
                <p:nvPr/>
              </p:nvSpPr>
              <p:spPr bwMode="auto">
                <a:xfrm>
                  <a:off x="3676" y="2351"/>
                  <a:ext cx="23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611" name="Line 187"/>
                <p:cNvSpPr>
                  <a:spLocks noChangeShapeType="1"/>
                </p:cNvSpPr>
                <p:nvPr/>
              </p:nvSpPr>
              <p:spPr bwMode="auto">
                <a:xfrm>
                  <a:off x="3744" y="23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4604" name="Text Box 188"/>
              <p:cNvSpPr txBox="1">
                <a:spLocks noChangeArrowheads="1"/>
              </p:cNvSpPr>
              <p:nvPr/>
            </p:nvSpPr>
            <p:spPr bwMode="auto">
              <a:xfrm>
                <a:off x="4008" y="1794"/>
                <a:ext cx="27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J</a:t>
                </a:r>
              </a:p>
            </p:txBody>
          </p:sp>
          <p:sp>
            <p:nvSpPr>
              <p:cNvPr id="64605" name="Rectangle 189"/>
              <p:cNvSpPr>
                <a:spLocks noChangeArrowheads="1"/>
              </p:cNvSpPr>
              <p:nvPr/>
            </p:nvSpPr>
            <p:spPr bwMode="auto">
              <a:xfrm>
                <a:off x="3997" y="2303"/>
                <a:ext cx="26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K</a:t>
                </a:r>
              </a:p>
            </p:txBody>
          </p:sp>
          <p:sp>
            <p:nvSpPr>
              <p:cNvPr id="64606" name="Oval 190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07" name="Line 191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08" name="Line 192"/>
              <p:cNvSpPr>
                <a:spLocks noChangeShapeType="1"/>
              </p:cNvSpPr>
              <p:nvPr/>
            </p:nvSpPr>
            <p:spPr bwMode="auto">
              <a:xfrm>
                <a:off x="3168" y="196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4609" name="Rectangle 193"/>
              <p:cNvSpPr>
                <a:spLocks noChangeArrowheads="1"/>
              </p:cNvSpPr>
              <p:nvPr/>
            </p:nvSpPr>
            <p:spPr bwMode="auto">
              <a:xfrm>
                <a:off x="3774" y="2064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F1</a:t>
                </a:r>
                <a:endPara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64558" name="Group 194"/>
          <p:cNvGrpSpPr>
            <a:grpSpLocks/>
          </p:cNvGrpSpPr>
          <p:nvPr/>
        </p:nvGrpSpPr>
        <p:grpSpPr bwMode="auto">
          <a:xfrm>
            <a:off x="5181600" y="4191000"/>
            <a:ext cx="152400" cy="533400"/>
            <a:chOff x="3024" y="2016"/>
            <a:chExt cx="96" cy="336"/>
          </a:xfrm>
        </p:grpSpPr>
        <p:sp>
          <p:nvSpPr>
            <p:cNvPr id="64596" name="Line 195"/>
            <p:cNvSpPr>
              <a:spLocks noChangeShapeType="1"/>
            </p:cNvSpPr>
            <p:nvPr/>
          </p:nvSpPr>
          <p:spPr bwMode="auto">
            <a:xfrm>
              <a:off x="3024" y="2016"/>
              <a:ext cx="9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97" name="Line 196"/>
            <p:cNvSpPr>
              <a:spLocks noChangeShapeType="1"/>
            </p:cNvSpPr>
            <p:nvPr/>
          </p:nvSpPr>
          <p:spPr bwMode="auto">
            <a:xfrm>
              <a:off x="3120" y="2016"/>
              <a:ext cx="0" cy="33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59" name="Group 197"/>
          <p:cNvGrpSpPr>
            <a:grpSpLocks/>
          </p:cNvGrpSpPr>
          <p:nvPr/>
        </p:nvGrpSpPr>
        <p:grpSpPr bwMode="auto">
          <a:xfrm>
            <a:off x="3505200" y="4191000"/>
            <a:ext cx="152400" cy="533400"/>
            <a:chOff x="3024" y="2016"/>
            <a:chExt cx="96" cy="336"/>
          </a:xfrm>
        </p:grpSpPr>
        <p:sp>
          <p:nvSpPr>
            <p:cNvPr id="64594" name="Line 198"/>
            <p:cNvSpPr>
              <a:spLocks noChangeShapeType="1"/>
            </p:cNvSpPr>
            <p:nvPr/>
          </p:nvSpPr>
          <p:spPr bwMode="auto">
            <a:xfrm>
              <a:off x="3024" y="2016"/>
              <a:ext cx="9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95" name="Line 199"/>
            <p:cNvSpPr>
              <a:spLocks noChangeShapeType="1"/>
            </p:cNvSpPr>
            <p:nvPr/>
          </p:nvSpPr>
          <p:spPr bwMode="auto">
            <a:xfrm>
              <a:off x="3120" y="2016"/>
              <a:ext cx="0" cy="33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4560" name="Oval 200"/>
          <p:cNvSpPr>
            <a:spLocks noChangeArrowheads="1"/>
          </p:cNvSpPr>
          <p:nvPr/>
        </p:nvSpPr>
        <p:spPr bwMode="auto">
          <a:xfrm>
            <a:off x="609600" y="3886200"/>
            <a:ext cx="152400" cy="152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61" name="Rectangle 201"/>
          <p:cNvSpPr>
            <a:spLocks noChangeArrowheads="1"/>
          </p:cNvSpPr>
          <p:nvPr/>
        </p:nvSpPr>
        <p:spPr bwMode="auto">
          <a:xfrm>
            <a:off x="762000" y="2819400"/>
            <a:ext cx="914400" cy="16002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62" name="Oval 202"/>
          <p:cNvSpPr>
            <a:spLocks noChangeArrowheads="1"/>
          </p:cNvSpPr>
          <p:nvPr/>
        </p:nvSpPr>
        <p:spPr bwMode="auto">
          <a:xfrm>
            <a:off x="1676400" y="3505200"/>
            <a:ext cx="152400" cy="152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4563" name="Group 203"/>
          <p:cNvGrpSpPr>
            <a:grpSpLocks/>
          </p:cNvGrpSpPr>
          <p:nvPr/>
        </p:nvGrpSpPr>
        <p:grpSpPr bwMode="auto">
          <a:xfrm>
            <a:off x="1524000" y="3429000"/>
            <a:ext cx="152400" cy="228600"/>
            <a:chOff x="3360" y="2352"/>
            <a:chExt cx="912" cy="1008"/>
          </a:xfrm>
        </p:grpSpPr>
        <p:sp>
          <p:nvSpPr>
            <p:cNvPr id="64592" name="Line 204"/>
            <p:cNvSpPr>
              <a:spLocks noChangeShapeType="1"/>
            </p:cNvSpPr>
            <p:nvPr/>
          </p:nvSpPr>
          <p:spPr bwMode="auto">
            <a:xfrm flipH="1">
              <a:off x="3360" y="2352"/>
              <a:ext cx="864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93" name="Line 205"/>
            <p:cNvSpPr>
              <a:spLocks noChangeShapeType="1"/>
            </p:cNvSpPr>
            <p:nvPr/>
          </p:nvSpPr>
          <p:spPr bwMode="auto">
            <a:xfrm>
              <a:off x="3360" y="2928"/>
              <a:ext cx="912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64" name="Group 206"/>
          <p:cNvGrpSpPr>
            <a:grpSpLocks/>
          </p:cNvGrpSpPr>
          <p:nvPr/>
        </p:nvGrpSpPr>
        <p:grpSpPr bwMode="auto">
          <a:xfrm>
            <a:off x="779463" y="3854455"/>
            <a:ext cx="369888" cy="369888"/>
            <a:chOff x="3676" y="2351"/>
            <a:chExt cx="233" cy="233"/>
          </a:xfrm>
        </p:grpSpPr>
        <p:sp>
          <p:nvSpPr>
            <p:cNvPr id="64590" name="Rectangle 207"/>
            <p:cNvSpPr>
              <a:spLocks noChangeArrowheads="1"/>
            </p:cNvSpPr>
            <p:nvPr/>
          </p:nvSpPr>
          <p:spPr bwMode="auto">
            <a:xfrm>
              <a:off x="3676" y="2351"/>
              <a:ext cx="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4591" name="Line 208"/>
            <p:cNvSpPr>
              <a:spLocks noChangeShapeType="1"/>
            </p:cNvSpPr>
            <p:nvPr/>
          </p:nvSpPr>
          <p:spPr bwMode="auto">
            <a:xfrm>
              <a:off x="3744" y="235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4565" name="Text Box 209"/>
          <p:cNvSpPr txBox="1">
            <a:spLocks noChangeArrowheads="1"/>
          </p:cNvSpPr>
          <p:nvPr/>
        </p:nvSpPr>
        <p:spPr bwMode="auto">
          <a:xfrm>
            <a:off x="1332803" y="2847331"/>
            <a:ext cx="439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64566" name="Rectangle 210"/>
          <p:cNvSpPr>
            <a:spLocks noChangeArrowheads="1"/>
          </p:cNvSpPr>
          <p:nvPr/>
        </p:nvSpPr>
        <p:spPr bwMode="auto">
          <a:xfrm>
            <a:off x="1315412" y="3655497"/>
            <a:ext cx="4171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4567" name="Oval 211"/>
          <p:cNvSpPr>
            <a:spLocks noChangeArrowheads="1"/>
          </p:cNvSpPr>
          <p:nvPr/>
        </p:nvSpPr>
        <p:spPr bwMode="auto">
          <a:xfrm>
            <a:off x="1676400" y="4114800"/>
            <a:ext cx="152400" cy="152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68" name="Line 212"/>
          <p:cNvSpPr>
            <a:spLocks noChangeShapeType="1"/>
          </p:cNvSpPr>
          <p:nvPr/>
        </p:nvSpPr>
        <p:spPr bwMode="auto">
          <a:xfrm>
            <a:off x="228600" y="39624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4569" name="Rectangle 213"/>
          <p:cNvSpPr>
            <a:spLocks noChangeArrowheads="1"/>
          </p:cNvSpPr>
          <p:nvPr/>
        </p:nvSpPr>
        <p:spPr bwMode="auto">
          <a:xfrm>
            <a:off x="962025" y="32766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Times New Roman"/>
                <a:cs typeface="Times New Roman"/>
              </a:rPr>
              <a:t>F3</a:t>
            </a:r>
            <a:endParaRPr lang="en-US" altLang="zh-CN" sz="2800" b="1" baseline="-25000">
              <a:solidFill>
                <a:srgbClr val="CC3300"/>
              </a:solidFill>
              <a:latin typeface="Times New Roman"/>
              <a:cs typeface="Times New Roman"/>
            </a:endParaRPr>
          </a:p>
        </p:txBody>
      </p:sp>
      <p:grpSp>
        <p:nvGrpSpPr>
          <p:cNvPr id="64570" name="Group 214"/>
          <p:cNvGrpSpPr>
            <a:grpSpLocks/>
          </p:cNvGrpSpPr>
          <p:nvPr/>
        </p:nvGrpSpPr>
        <p:grpSpPr bwMode="auto">
          <a:xfrm>
            <a:off x="1828800" y="4191000"/>
            <a:ext cx="152400" cy="533400"/>
            <a:chOff x="3024" y="2016"/>
            <a:chExt cx="96" cy="336"/>
          </a:xfrm>
        </p:grpSpPr>
        <p:sp>
          <p:nvSpPr>
            <p:cNvPr id="64588" name="Line 215"/>
            <p:cNvSpPr>
              <a:spLocks noChangeShapeType="1"/>
            </p:cNvSpPr>
            <p:nvPr/>
          </p:nvSpPr>
          <p:spPr bwMode="auto">
            <a:xfrm>
              <a:off x="3024" y="2016"/>
              <a:ext cx="9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89" name="Line 216"/>
            <p:cNvSpPr>
              <a:spLocks noChangeShapeType="1"/>
            </p:cNvSpPr>
            <p:nvPr/>
          </p:nvSpPr>
          <p:spPr bwMode="auto">
            <a:xfrm>
              <a:off x="3120" y="2016"/>
              <a:ext cx="0" cy="33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71" name="Group 217"/>
          <p:cNvGrpSpPr>
            <a:grpSpLocks/>
          </p:cNvGrpSpPr>
          <p:nvPr/>
        </p:nvGrpSpPr>
        <p:grpSpPr bwMode="auto">
          <a:xfrm>
            <a:off x="3505200" y="3581400"/>
            <a:ext cx="304800" cy="1524000"/>
            <a:chOff x="3024" y="1680"/>
            <a:chExt cx="192" cy="1104"/>
          </a:xfrm>
        </p:grpSpPr>
        <p:sp>
          <p:nvSpPr>
            <p:cNvPr id="64586" name="Line 218"/>
            <p:cNvSpPr>
              <a:spLocks noChangeShapeType="1"/>
            </p:cNvSpPr>
            <p:nvPr/>
          </p:nvSpPr>
          <p:spPr bwMode="auto">
            <a:xfrm>
              <a:off x="3024" y="1680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87" name="Line 219"/>
            <p:cNvSpPr>
              <a:spLocks noChangeShapeType="1"/>
            </p:cNvSpPr>
            <p:nvPr/>
          </p:nvSpPr>
          <p:spPr bwMode="auto">
            <a:xfrm>
              <a:off x="3216" y="1680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72" name="Group 220"/>
          <p:cNvGrpSpPr>
            <a:grpSpLocks/>
          </p:cNvGrpSpPr>
          <p:nvPr/>
        </p:nvGrpSpPr>
        <p:grpSpPr bwMode="auto">
          <a:xfrm>
            <a:off x="1828800" y="3581400"/>
            <a:ext cx="304800" cy="1524000"/>
            <a:chOff x="3024" y="1680"/>
            <a:chExt cx="192" cy="1104"/>
          </a:xfrm>
        </p:grpSpPr>
        <p:sp>
          <p:nvSpPr>
            <p:cNvPr id="64584" name="Line 221"/>
            <p:cNvSpPr>
              <a:spLocks noChangeShapeType="1"/>
            </p:cNvSpPr>
            <p:nvPr/>
          </p:nvSpPr>
          <p:spPr bwMode="auto">
            <a:xfrm>
              <a:off x="3024" y="1680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85" name="Line 222"/>
            <p:cNvSpPr>
              <a:spLocks noChangeShapeType="1"/>
            </p:cNvSpPr>
            <p:nvPr/>
          </p:nvSpPr>
          <p:spPr bwMode="auto">
            <a:xfrm>
              <a:off x="3216" y="1680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4573" name="Group 223"/>
          <p:cNvGrpSpPr>
            <a:grpSpLocks/>
          </p:cNvGrpSpPr>
          <p:nvPr/>
        </p:nvGrpSpPr>
        <p:grpSpPr bwMode="auto">
          <a:xfrm>
            <a:off x="5181600" y="3581400"/>
            <a:ext cx="304800" cy="1524000"/>
            <a:chOff x="3024" y="1680"/>
            <a:chExt cx="192" cy="1104"/>
          </a:xfrm>
        </p:grpSpPr>
        <p:sp>
          <p:nvSpPr>
            <p:cNvPr id="64582" name="Line 224"/>
            <p:cNvSpPr>
              <a:spLocks noChangeShapeType="1"/>
            </p:cNvSpPr>
            <p:nvPr/>
          </p:nvSpPr>
          <p:spPr bwMode="auto">
            <a:xfrm>
              <a:off x="3024" y="1680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4583" name="Line 225"/>
            <p:cNvSpPr>
              <a:spLocks noChangeShapeType="1"/>
            </p:cNvSpPr>
            <p:nvPr/>
          </p:nvSpPr>
          <p:spPr bwMode="auto">
            <a:xfrm>
              <a:off x="3216" y="1680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52450" name="Text Box 226" descr="40%"/>
          <p:cNvSpPr txBox="1">
            <a:spLocks noChangeArrowheads="1"/>
          </p:cNvSpPr>
          <p:nvPr/>
        </p:nvSpPr>
        <p:spPr bwMode="auto">
          <a:xfrm>
            <a:off x="533400" y="5267325"/>
            <a:ext cx="5029200" cy="841375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数据依次向左移动，称左移寄存器，输入方式为串行输入。</a:t>
            </a:r>
            <a:endParaRPr lang="zh-CN" altLang="en-US" b="1" dirty="0">
              <a:latin typeface="Times New Roman"/>
              <a:cs typeface="Times New Roman"/>
            </a:endParaRPr>
          </a:p>
        </p:txBody>
      </p:sp>
      <p:sp>
        <p:nvSpPr>
          <p:cNvPr id="64575" name="Text Box 227"/>
          <p:cNvSpPr txBox="1">
            <a:spLocks noChangeArrowheads="1"/>
          </p:cNvSpPr>
          <p:nvPr/>
        </p:nvSpPr>
        <p:spPr bwMode="auto">
          <a:xfrm>
            <a:off x="4063246" y="2893368"/>
            <a:ext cx="507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64576" name="Text Box 228"/>
          <p:cNvSpPr txBox="1">
            <a:spLocks noChangeArrowheads="1"/>
          </p:cNvSpPr>
          <p:nvPr/>
        </p:nvSpPr>
        <p:spPr bwMode="auto">
          <a:xfrm>
            <a:off x="2386846" y="2893368"/>
            <a:ext cx="507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64577" name="Text Box 229"/>
          <p:cNvSpPr txBox="1">
            <a:spLocks noChangeArrowheads="1"/>
          </p:cNvSpPr>
          <p:nvPr/>
        </p:nvSpPr>
        <p:spPr bwMode="auto">
          <a:xfrm>
            <a:off x="710446" y="2969568"/>
            <a:ext cx="507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latin typeface="Times New Roman"/>
                <a:cs typeface="Times New Roman"/>
              </a:rPr>
              <a:t>Q</a:t>
            </a:r>
          </a:p>
        </p:txBody>
      </p:sp>
      <p:grpSp>
        <p:nvGrpSpPr>
          <p:cNvPr id="52279" name="Group 230"/>
          <p:cNvGrpSpPr>
            <a:grpSpLocks/>
          </p:cNvGrpSpPr>
          <p:nvPr/>
        </p:nvGrpSpPr>
        <p:grpSpPr bwMode="auto">
          <a:xfrm>
            <a:off x="6934200" y="1066800"/>
            <a:ext cx="2057400" cy="946150"/>
            <a:chOff x="4320" y="576"/>
            <a:chExt cx="1296" cy="596"/>
          </a:xfrm>
        </p:grpSpPr>
        <p:sp>
          <p:nvSpPr>
            <p:cNvPr id="64580" name="AutoShape 231"/>
            <p:cNvSpPr>
              <a:spLocks noChangeArrowheads="1"/>
            </p:cNvSpPr>
            <p:nvPr/>
          </p:nvSpPr>
          <p:spPr bwMode="auto">
            <a:xfrm>
              <a:off x="4320" y="624"/>
              <a:ext cx="1248" cy="528"/>
            </a:xfrm>
            <a:prstGeom prst="wedgeRoundRectCallout">
              <a:avLst>
                <a:gd name="adj1" fmla="val -34056"/>
                <a:gd name="adj2" fmla="val 152653"/>
                <a:gd name="adj3" fmla="val 16667"/>
              </a:avLst>
            </a:prstGeom>
            <a:solidFill>
              <a:srgbClr val="FF99FF"/>
            </a:solidFill>
            <a:ln w="9525">
              <a:solidFill>
                <a:srgbClr val="FF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4581" name="Rectangle 232"/>
            <p:cNvSpPr>
              <a:spLocks noChangeArrowheads="1"/>
            </p:cNvSpPr>
            <p:nvPr/>
          </p:nvSpPr>
          <p:spPr bwMode="auto">
            <a:xfrm>
              <a:off x="4320" y="576"/>
              <a:ext cx="129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从高位向低位依次输入</a:t>
              </a:r>
            </a:p>
          </p:txBody>
        </p:sp>
      </p:grpSp>
      <p:sp>
        <p:nvSpPr>
          <p:cNvPr id="52457" name="AutoShape 233">
            <a:hlinkClick r:id="rId2" action="ppaction://program"/>
          </p:cNvPr>
          <p:cNvSpPr>
            <a:spLocks noChangeArrowheads="1"/>
          </p:cNvSpPr>
          <p:nvPr/>
        </p:nvSpPr>
        <p:spPr bwMode="auto">
          <a:xfrm>
            <a:off x="3505200" y="457200"/>
            <a:ext cx="690563" cy="3778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0000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zh-CN" altLang="en-US" sz="1600" b="1">
                <a:solidFill>
                  <a:srgbClr val="006600"/>
                </a:solidFill>
                <a:latin typeface="Times New Roman"/>
                <a:cs typeface="Times New Roman"/>
              </a:rPr>
              <a:t>动画</a:t>
            </a:r>
          </a:p>
        </p:txBody>
      </p:sp>
    </p:spTree>
    <p:extLst>
      <p:ext uri="{BB962C8B-B14F-4D97-AF65-F5344CB8AC3E}">
        <p14:creationId xmlns:p14="http://schemas.microsoft.com/office/powerpoint/2010/main" val="141749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5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36" grpId="0" autoUpdateAnimBg="0"/>
      <p:bldP spid="52286" grpId="0" autoUpdateAnimBg="0"/>
      <p:bldP spid="52348" grpId="0" autoUpdateAnimBg="0"/>
      <p:bldP spid="52349" grpId="0" autoUpdateAnimBg="0"/>
      <p:bldP spid="52350" grpId="0" autoUpdateAnimBg="0"/>
      <p:bldP spid="52351" grpId="0" autoUpdateAnimBg="0"/>
      <p:bldP spid="52352" grpId="0" autoUpdateAnimBg="0"/>
      <p:bldP spid="52450" grpId="0" animBg="1" autoUpdateAnimBg="0"/>
      <p:bldP spid="52457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622300" y="1706563"/>
            <a:ext cx="5314950" cy="519112"/>
            <a:chOff x="200" y="835"/>
            <a:chExt cx="3348" cy="327"/>
          </a:xfrm>
        </p:grpSpPr>
        <p:sp>
          <p:nvSpPr>
            <p:cNvPr id="65745" name="Text Box 3"/>
            <p:cNvSpPr txBox="1">
              <a:spLocks noChangeArrowheads="1"/>
            </p:cNvSpPr>
            <p:nvPr/>
          </p:nvSpPr>
          <p:spPr bwMode="auto">
            <a:xfrm>
              <a:off x="200" y="8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5746" name="Rectangle 4"/>
            <p:cNvSpPr>
              <a:spLocks noChangeArrowheads="1"/>
            </p:cNvSpPr>
            <p:nvPr/>
          </p:nvSpPr>
          <p:spPr bwMode="auto">
            <a:xfrm>
              <a:off x="2312" y="8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5747" name="Rectangle 5"/>
            <p:cNvSpPr>
              <a:spLocks noChangeArrowheads="1"/>
            </p:cNvSpPr>
            <p:nvPr/>
          </p:nvSpPr>
          <p:spPr bwMode="auto">
            <a:xfrm>
              <a:off x="3320" y="8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256" y="835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" y="1249363"/>
            <a:ext cx="5314950" cy="519112"/>
            <a:chOff x="488" y="787"/>
            <a:chExt cx="3348" cy="327"/>
          </a:xfrm>
        </p:grpSpPr>
        <p:sp>
          <p:nvSpPr>
            <p:cNvPr id="65741" name="Text Box 8"/>
            <p:cNvSpPr txBox="1">
              <a:spLocks noChangeArrowheads="1"/>
            </p:cNvSpPr>
            <p:nvPr/>
          </p:nvSpPr>
          <p:spPr bwMode="auto">
            <a:xfrm>
              <a:off x="488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42" name="Rectangle 9"/>
            <p:cNvSpPr>
              <a:spLocks noChangeArrowheads="1"/>
            </p:cNvSpPr>
            <p:nvPr/>
          </p:nvSpPr>
          <p:spPr bwMode="auto">
            <a:xfrm>
              <a:off x="2600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5743" name="Rectangle 10"/>
            <p:cNvSpPr>
              <a:spLocks noChangeArrowheads="1"/>
            </p:cNvSpPr>
            <p:nvPr/>
          </p:nvSpPr>
          <p:spPr bwMode="auto">
            <a:xfrm>
              <a:off x="3608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44" name="Rectangle 11"/>
            <p:cNvSpPr>
              <a:spLocks noChangeArrowheads="1"/>
            </p:cNvSpPr>
            <p:nvPr/>
          </p:nvSpPr>
          <p:spPr bwMode="auto">
            <a:xfrm>
              <a:off x="1544" y="7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22300" y="792163"/>
            <a:ext cx="5314950" cy="519112"/>
            <a:chOff x="488" y="499"/>
            <a:chExt cx="3348" cy="327"/>
          </a:xfrm>
        </p:grpSpPr>
        <p:sp>
          <p:nvSpPr>
            <p:cNvPr id="65737" name="Text Box 13"/>
            <p:cNvSpPr txBox="1">
              <a:spLocks noChangeArrowheads="1"/>
            </p:cNvSpPr>
            <p:nvPr/>
          </p:nvSpPr>
          <p:spPr bwMode="auto">
            <a:xfrm>
              <a:off x="488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5738" name="Rectangle 14"/>
            <p:cNvSpPr>
              <a:spLocks noChangeArrowheads="1"/>
            </p:cNvSpPr>
            <p:nvPr/>
          </p:nvSpPr>
          <p:spPr bwMode="auto">
            <a:xfrm>
              <a:off x="2600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39" name="Rectangle 15"/>
            <p:cNvSpPr>
              <a:spLocks noChangeArrowheads="1"/>
            </p:cNvSpPr>
            <p:nvPr/>
          </p:nvSpPr>
          <p:spPr bwMode="auto">
            <a:xfrm>
              <a:off x="3608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40" name="Rectangle 16"/>
            <p:cNvSpPr>
              <a:spLocks noChangeArrowheads="1"/>
            </p:cNvSpPr>
            <p:nvPr/>
          </p:nvSpPr>
          <p:spPr bwMode="auto">
            <a:xfrm>
              <a:off x="1544" y="49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22300" y="334963"/>
            <a:ext cx="5314950" cy="519112"/>
            <a:chOff x="488" y="211"/>
            <a:chExt cx="3348" cy="327"/>
          </a:xfrm>
        </p:grpSpPr>
        <p:sp>
          <p:nvSpPr>
            <p:cNvPr id="65733" name="Text Box 18"/>
            <p:cNvSpPr txBox="1">
              <a:spLocks noChangeArrowheads="1"/>
            </p:cNvSpPr>
            <p:nvPr/>
          </p:nvSpPr>
          <p:spPr bwMode="auto">
            <a:xfrm>
              <a:off x="488" y="2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5734" name="Rectangle 19"/>
            <p:cNvSpPr>
              <a:spLocks noChangeArrowheads="1"/>
            </p:cNvSpPr>
            <p:nvPr/>
          </p:nvSpPr>
          <p:spPr bwMode="auto">
            <a:xfrm>
              <a:off x="2600" y="2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35" name="Rectangle 20"/>
            <p:cNvSpPr>
              <a:spLocks noChangeArrowheads="1"/>
            </p:cNvSpPr>
            <p:nvPr/>
          </p:nvSpPr>
          <p:spPr bwMode="auto">
            <a:xfrm>
              <a:off x="3608" y="2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5736" name="Rectangle 21"/>
            <p:cNvSpPr>
              <a:spLocks noChangeArrowheads="1"/>
            </p:cNvSpPr>
            <p:nvPr/>
          </p:nvSpPr>
          <p:spPr bwMode="auto">
            <a:xfrm>
              <a:off x="1544" y="2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-152400" y="1371600"/>
            <a:ext cx="990600" cy="685800"/>
            <a:chOff x="0" y="864"/>
            <a:chExt cx="624" cy="432"/>
          </a:xfrm>
        </p:grpSpPr>
        <p:sp>
          <p:nvSpPr>
            <p:cNvPr id="65731" name="Line 23"/>
            <p:cNvSpPr>
              <a:spLocks noChangeShapeType="1"/>
            </p:cNvSpPr>
            <p:nvPr/>
          </p:nvSpPr>
          <p:spPr bwMode="auto">
            <a:xfrm flipH="1" flipV="1">
              <a:off x="432" y="1152"/>
              <a:ext cx="192" cy="14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732" name="Text Box 24"/>
            <p:cNvSpPr txBox="1">
              <a:spLocks noChangeArrowheads="1"/>
            </p:cNvSpPr>
            <p:nvPr/>
          </p:nvSpPr>
          <p:spPr bwMode="auto">
            <a:xfrm>
              <a:off x="0" y="86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3333CC"/>
                  </a:solidFill>
                  <a:latin typeface="Times New Roman"/>
                  <a:cs typeface="Times New Roman"/>
                </a:rPr>
                <a:t>输出</a:t>
              </a:r>
              <a:endParaRPr lang="zh-CN" altLang="en-US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3273" name="Line 25"/>
          <p:cNvSpPr>
            <a:spLocks noChangeShapeType="1"/>
          </p:cNvSpPr>
          <p:nvPr/>
        </p:nvSpPr>
        <p:spPr bwMode="auto">
          <a:xfrm flipH="1" flipV="1">
            <a:off x="457200" y="1295400"/>
            <a:ext cx="228600" cy="2286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H="1" flipV="1">
            <a:off x="457200" y="838200"/>
            <a:ext cx="228600" cy="2286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 flipH="1" flipV="1">
            <a:off x="457200" y="381000"/>
            <a:ext cx="228600" cy="2286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6172200" y="533400"/>
            <a:ext cx="25146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再输入四个移位脉冲，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1011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由高位至低位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依次从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Q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端输出。</a:t>
            </a:r>
            <a:endParaRPr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2362200" y="5410200"/>
            <a:ext cx="233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串行输出方式</a:t>
            </a:r>
          </a:p>
        </p:txBody>
      </p:sp>
      <p:grpSp>
        <p:nvGrpSpPr>
          <p:cNvPr id="65548" name="Group 30"/>
          <p:cNvGrpSpPr>
            <a:grpSpLocks/>
          </p:cNvGrpSpPr>
          <p:nvPr/>
        </p:nvGrpSpPr>
        <p:grpSpPr bwMode="auto">
          <a:xfrm>
            <a:off x="228600" y="1828800"/>
            <a:ext cx="8778876" cy="3398838"/>
            <a:chOff x="144" y="1123"/>
            <a:chExt cx="5530" cy="2141"/>
          </a:xfrm>
        </p:grpSpPr>
        <p:grpSp>
          <p:nvGrpSpPr>
            <p:cNvPr id="65590" name="Group 31"/>
            <p:cNvGrpSpPr>
              <a:grpSpLocks/>
            </p:cNvGrpSpPr>
            <p:nvPr/>
          </p:nvGrpSpPr>
          <p:grpSpPr bwMode="auto">
            <a:xfrm>
              <a:off x="4992" y="2659"/>
              <a:ext cx="576" cy="509"/>
              <a:chOff x="4992" y="2659"/>
              <a:chExt cx="576" cy="509"/>
            </a:xfrm>
          </p:grpSpPr>
          <p:grpSp>
            <p:nvGrpSpPr>
              <p:cNvPr id="65724" name="Group 32"/>
              <p:cNvGrpSpPr>
                <a:grpSpLocks/>
              </p:cNvGrpSpPr>
              <p:nvPr/>
            </p:nvGrpSpPr>
            <p:grpSpPr bwMode="auto">
              <a:xfrm>
                <a:off x="4992" y="2928"/>
                <a:ext cx="576" cy="240"/>
                <a:chOff x="1536" y="3408"/>
                <a:chExt cx="576" cy="240"/>
              </a:xfrm>
            </p:grpSpPr>
            <p:sp>
              <p:nvSpPr>
                <p:cNvPr id="65726" name="Line 33"/>
                <p:cNvSpPr>
                  <a:spLocks noChangeShapeType="1"/>
                </p:cNvSpPr>
                <p:nvPr/>
              </p:nvSpPr>
              <p:spPr bwMode="auto">
                <a:xfrm>
                  <a:off x="1536" y="34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727" name="Line 34"/>
                <p:cNvSpPr>
                  <a:spLocks noChangeShapeType="1"/>
                </p:cNvSpPr>
                <p:nvPr/>
              </p:nvSpPr>
              <p:spPr bwMode="auto">
                <a:xfrm>
                  <a:off x="1728" y="34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728" name="Line 35"/>
                <p:cNvSpPr>
                  <a:spLocks noChangeShapeType="1"/>
                </p:cNvSpPr>
                <p:nvPr/>
              </p:nvSpPr>
              <p:spPr bwMode="auto">
                <a:xfrm>
                  <a:off x="1728" y="364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72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920" y="34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730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34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5725" name="Text Box 38"/>
              <p:cNvSpPr txBox="1">
                <a:spLocks noChangeArrowheads="1"/>
              </p:cNvSpPr>
              <p:nvPr/>
            </p:nvSpPr>
            <p:spPr bwMode="auto">
              <a:xfrm>
                <a:off x="5024" y="2659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清零</a:t>
                </a:r>
              </a:p>
            </p:txBody>
          </p:sp>
        </p:grpSp>
        <p:sp>
          <p:nvSpPr>
            <p:cNvPr id="65591" name="Text Box 39"/>
            <p:cNvSpPr txBox="1">
              <a:spLocks noChangeArrowheads="1"/>
            </p:cNvSpPr>
            <p:nvPr/>
          </p:nvSpPr>
          <p:spPr bwMode="auto">
            <a:xfrm>
              <a:off x="5378" y="1794"/>
              <a:ext cx="2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D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5592" name="Rectangle 40"/>
            <p:cNvSpPr>
              <a:spLocks noChangeArrowheads="1"/>
            </p:cNvSpPr>
            <p:nvPr/>
          </p:nvSpPr>
          <p:spPr bwMode="auto">
            <a:xfrm>
              <a:off x="4416" y="1651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66"/>
                  </a:solidFill>
                  <a:latin typeface="Times New Roman"/>
                  <a:cs typeface="Times New Roman"/>
                </a:rPr>
                <a:t>1011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5593" name="Rectangle 41"/>
            <p:cNvSpPr>
              <a:spLocks noChangeArrowheads="1"/>
            </p:cNvSpPr>
            <p:nvPr/>
          </p:nvSpPr>
          <p:spPr bwMode="auto">
            <a:xfrm>
              <a:off x="4752" y="2304"/>
              <a:ext cx="240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594" name="Text Box 42"/>
            <p:cNvSpPr txBox="1">
              <a:spLocks noChangeArrowheads="1"/>
            </p:cNvSpPr>
            <p:nvPr/>
          </p:nvSpPr>
          <p:spPr bwMode="auto">
            <a:xfrm>
              <a:off x="4760" y="23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grpSp>
          <p:nvGrpSpPr>
            <p:cNvPr id="65595" name="Group 43"/>
            <p:cNvGrpSpPr>
              <a:grpSpLocks/>
            </p:cNvGrpSpPr>
            <p:nvPr/>
          </p:nvGrpSpPr>
          <p:grpSpPr bwMode="auto">
            <a:xfrm>
              <a:off x="4224" y="1968"/>
              <a:ext cx="1200" cy="528"/>
              <a:chOff x="2928" y="1392"/>
              <a:chExt cx="1200" cy="528"/>
            </a:xfrm>
          </p:grpSpPr>
          <p:sp>
            <p:nvSpPr>
              <p:cNvPr id="65718" name="Line 44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12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719" name="Group 45"/>
              <p:cNvGrpSpPr>
                <a:grpSpLocks/>
              </p:cNvGrpSpPr>
              <p:nvPr/>
            </p:nvGrpSpPr>
            <p:grpSpPr bwMode="auto">
              <a:xfrm>
                <a:off x="2928" y="1824"/>
                <a:ext cx="528" cy="96"/>
                <a:chOff x="2928" y="1824"/>
                <a:chExt cx="528" cy="96"/>
              </a:xfrm>
            </p:grpSpPr>
            <p:sp>
              <p:nvSpPr>
                <p:cNvPr id="65722" name="Line 46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723" name="Oval 47"/>
                <p:cNvSpPr>
                  <a:spLocks noChangeArrowheads="1"/>
                </p:cNvSpPr>
                <p:nvPr/>
              </p:nvSpPr>
              <p:spPr bwMode="auto">
                <a:xfrm>
                  <a:off x="3360" y="182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5720" name="Line 48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21" name="Line 49"/>
              <p:cNvSpPr>
                <a:spLocks noChangeShapeType="1"/>
              </p:cNvSpPr>
              <p:nvPr/>
            </p:nvSpPr>
            <p:spPr bwMode="auto">
              <a:xfrm flipV="1">
                <a:off x="3888" y="1392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596" name="Group 50"/>
            <p:cNvGrpSpPr>
              <a:grpSpLocks/>
            </p:cNvGrpSpPr>
            <p:nvPr/>
          </p:nvGrpSpPr>
          <p:grpSpPr bwMode="auto">
            <a:xfrm>
              <a:off x="4320" y="2256"/>
              <a:ext cx="192" cy="960"/>
              <a:chOff x="3024" y="1680"/>
              <a:chExt cx="192" cy="1104"/>
            </a:xfrm>
          </p:grpSpPr>
          <p:sp>
            <p:nvSpPr>
              <p:cNvPr id="65716" name="Line 51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17" name="Line 52"/>
              <p:cNvSpPr>
                <a:spLocks noChangeShapeType="1"/>
              </p:cNvSpPr>
              <p:nvPr/>
            </p:nvSpPr>
            <p:spPr bwMode="auto">
              <a:xfrm>
                <a:off x="3216" y="1680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597" name="Group 53"/>
            <p:cNvGrpSpPr>
              <a:grpSpLocks/>
            </p:cNvGrpSpPr>
            <p:nvPr/>
          </p:nvGrpSpPr>
          <p:grpSpPr bwMode="auto">
            <a:xfrm>
              <a:off x="4320" y="2640"/>
              <a:ext cx="96" cy="336"/>
              <a:chOff x="3024" y="2016"/>
              <a:chExt cx="96" cy="336"/>
            </a:xfrm>
          </p:grpSpPr>
          <p:sp>
            <p:nvSpPr>
              <p:cNvPr id="65714" name="Line 54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15" name="Line 55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598" name="Line 56"/>
            <p:cNvSpPr>
              <a:spLocks noChangeShapeType="1"/>
            </p:cNvSpPr>
            <p:nvPr/>
          </p:nvSpPr>
          <p:spPr bwMode="auto">
            <a:xfrm>
              <a:off x="1248" y="2976"/>
              <a:ext cx="360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599" name="Oval 57"/>
            <p:cNvSpPr>
              <a:spLocks noChangeArrowheads="1"/>
            </p:cNvSpPr>
            <p:nvPr/>
          </p:nvSpPr>
          <p:spPr bwMode="auto">
            <a:xfrm>
              <a:off x="4848" y="2928"/>
              <a:ext cx="96" cy="9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00" name="Line 58"/>
            <p:cNvSpPr>
              <a:spLocks noChangeShapeType="1"/>
            </p:cNvSpPr>
            <p:nvPr/>
          </p:nvSpPr>
          <p:spPr bwMode="auto">
            <a:xfrm>
              <a:off x="1344" y="3216"/>
              <a:ext cx="35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01" name="Oval 59"/>
            <p:cNvSpPr>
              <a:spLocks noChangeArrowheads="1"/>
            </p:cNvSpPr>
            <p:nvPr/>
          </p:nvSpPr>
          <p:spPr bwMode="auto">
            <a:xfrm>
              <a:off x="4848" y="3168"/>
              <a:ext cx="96" cy="96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02" name="Text Box 60"/>
            <p:cNvSpPr txBox="1">
              <a:spLocks noChangeArrowheads="1"/>
            </p:cNvSpPr>
            <p:nvPr/>
          </p:nvSpPr>
          <p:spPr bwMode="auto">
            <a:xfrm>
              <a:off x="3616" y="1823"/>
              <a:ext cx="3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65603" name="Group 61"/>
            <p:cNvGrpSpPr>
              <a:grpSpLocks/>
            </p:cNvGrpSpPr>
            <p:nvPr/>
          </p:nvGrpSpPr>
          <p:grpSpPr bwMode="auto">
            <a:xfrm>
              <a:off x="144" y="1123"/>
              <a:ext cx="415" cy="845"/>
              <a:chOff x="3264" y="595"/>
              <a:chExt cx="415" cy="845"/>
            </a:xfrm>
          </p:grpSpPr>
          <p:sp>
            <p:nvSpPr>
              <p:cNvPr id="65711" name="Line 62"/>
              <p:cNvSpPr>
                <a:spLocks noChangeShapeType="1"/>
              </p:cNvSpPr>
              <p:nvPr/>
            </p:nvSpPr>
            <p:spPr bwMode="auto">
              <a:xfrm flipV="1">
                <a:off x="3456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12" name="Oval 63"/>
              <p:cNvSpPr>
                <a:spLocks noChangeArrowheads="1"/>
              </p:cNvSpPr>
              <p:nvPr/>
            </p:nvSpPr>
            <p:spPr bwMode="auto">
              <a:xfrm>
                <a:off x="3408" y="91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13" name="Text Box 64"/>
              <p:cNvSpPr txBox="1">
                <a:spLocks noChangeArrowheads="1"/>
              </p:cNvSpPr>
              <p:nvPr/>
            </p:nvSpPr>
            <p:spPr bwMode="auto">
              <a:xfrm>
                <a:off x="3264" y="595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3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04" name="Group 65"/>
            <p:cNvGrpSpPr>
              <a:grpSpLocks/>
            </p:cNvGrpSpPr>
            <p:nvPr/>
          </p:nvGrpSpPr>
          <p:grpSpPr bwMode="auto">
            <a:xfrm>
              <a:off x="2256" y="1123"/>
              <a:ext cx="415" cy="845"/>
              <a:chOff x="3264" y="595"/>
              <a:chExt cx="415" cy="845"/>
            </a:xfrm>
          </p:grpSpPr>
          <p:sp>
            <p:nvSpPr>
              <p:cNvPr id="65708" name="Line 66"/>
              <p:cNvSpPr>
                <a:spLocks noChangeShapeType="1"/>
              </p:cNvSpPr>
              <p:nvPr/>
            </p:nvSpPr>
            <p:spPr bwMode="auto">
              <a:xfrm flipV="1">
                <a:off x="3456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09" name="Oval 67"/>
              <p:cNvSpPr>
                <a:spLocks noChangeArrowheads="1"/>
              </p:cNvSpPr>
              <p:nvPr/>
            </p:nvSpPr>
            <p:spPr bwMode="auto">
              <a:xfrm>
                <a:off x="3408" y="91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10" name="Text Box 68"/>
              <p:cNvSpPr txBox="1">
                <a:spLocks noChangeArrowheads="1"/>
              </p:cNvSpPr>
              <p:nvPr/>
            </p:nvSpPr>
            <p:spPr bwMode="auto">
              <a:xfrm>
                <a:off x="3264" y="595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 dirty="0">
                    <a:latin typeface="Times New Roman"/>
                    <a:cs typeface="Times New Roman"/>
                  </a:rPr>
                  <a:t>1</a:t>
                </a:r>
                <a:endParaRPr lang="en-US" altLang="zh-CN" sz="32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05" name="Group 69"/>
            <p:cNvGrpSpPr>
              <a:grpSpLocks/>
            </p:cNvGrpSpPr>
            <p:nvPr/>
          </p:nvGrpSpPr>
          <p:grpSpPr bwMode="auto">
            <a:xfrm>
              <a:off x="1200" y="1123"/>
              <a:ext cx="415" cy="845"/>
              <a:chOff x="3264" y="595"/>
              <a:chExt cx="415" cy="845"/>
            </a:xfrm>
          </p:grpSpPr>
          <p:sp>
            <p:nvSpPr>
              <p:cNvPr id="65705" name="Line 70"/>
              <p:cNvSpPr>
                <a:spLocks noChangeShapeType="1"/>
              </p:cNvSpPr>
              <p:nvPr/>
            </p:nvSpPr>
            <p:spPr bwMode="auto">
              <a:xfrm flipV="1">
                <a:off x="3456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06" name="Oval 71"/>
              <p:cNvSpPr>
                <a:spLocks noChangeArrowheads="1"/>
              </p:cNvSpPr>
              <p:nvPr/>
            </p:nvSpPr>
            <p:spPr bwMode="auto">
              <a:xfrm>
                <a:off x="3408" y="91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707" name="Text Box 72"/>
              <p:cNvSpPr txBox="1">
                <a:spLocks noChangeArrowheads="1"/>
              </p:cNvSpPr>
              <p:nvPr/>
            </p:nvSpPr>
            <p:spPr bwMode="auto">
              <a:xfrm>
                <a:off x="3264" y="595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2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606" name="Line 73"/>
            <p:cNvSpPr>
              <a:spLocks noChangeShapeType="1"/>
            </p:cNvSpPr>
            <p:nvPr/>
          </p:nvSpPr>
          <p:spPr bwMode="auto">
            <a:xfrm>
              <a:off x="336" y="1968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5607" name="Group 74"/>
            <p:cNvGrpSpPr>
              <a:grpSpLocks/>
            </p:cNvGrpSpPr>
            <p:nvPr/>
          </p:nvGrpSpPr>
          <p:grpSpPr bwMode="auto">
            <a:xfrm>
              <a:off x="4560" y="2688"/>
              <a:ext cx="480" cy="288"/>
              <a:chOff x="3840" y="2525"/>
              <a:chExt cx="480" cy="288"/>
            </a:xfrm>
          </p:grpSpPr>
          <p:sp>
            <p:nvSpPr>
              <p:cNvPr id="65703" name="Text Box 75"/>
              <p:cNvSpPr txBox="1">
                <a:spLocks noChangeArrowheads="1"/>
              </p:cNvSpPr>
              <p:nvPr/>
            </p:nvSpPr>
            <p:spPr bwMode="auto">
              <a:xfrm>
                <a:off x="3840" y="2525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R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D</a:t>
                </a:r>
                <a:endParaRPr lang="en-US" altLang="zh-CN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5704" name="Line 76"/>
              <p:cNvSpPr>
                <a:spLocks noChangeShapeType="1"/>
              </p:cNvSpPr>
              <p:nvPr/>
            </p:nvSpPr>
            <p:spPr bwMode="auto">
              <a:xfrm>
                <a:off x="3958" y="256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608" name="Rectangle 77"/>
            <p:cNvSpPr>
              <a:spLocks noChangeArrowheads="1"/>
            </p:cNvSpPr>
            <p:nvPr/>
          </p:nvSpPr>
          <p:spPr bwMode="auto">
            <a:xfrm>
              <a:off x="4416" y="1651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66"/>
                  </a:solidFill>
                  <a:latin typeface="Times New Roman"/>
                  <a:cs typeface="Times New Roman"/>
                </a:rPr>
                <a:t>1011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65609" name="Rectangle 78"/>
            <p:cNvSpPr>
              <a:spLocks noChangeArrowheads="1"/>
            </p:cNvSpPr>
            <p:nvPr/>
          </p:nvSpPr>
          <p:spPr bwMode="auto">
            <a:xfrm>
              <a:off x="4465" y="165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3327" name="Rectangle 79"/>
            <p:cNvSpPr>
              <a:spLocks noChangeArrowheads="1"/>
            </p:cNvSpPr>
            <p:nvPr/>
          </p:nvSpPr>
          <p:spPr bwMode="auto">
            <a:xfrm>
              <a:off x="4568" y="165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  <a:endParaRPr lang="en-US" altLang="zh-CN" sz="2800" b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611" name="Rectangle 80"/>
            <p:cNvSpPr>
              <a:spLocks noChangeArrowheads="1"/>
            </p:cNvSpPr>
            <p:nvPr/>
          </p:nvSpPr>
          <p:spPr bwMode="auto">
            <a:xfrm>
              <a:off x="4708" y="165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3329" name="Rectangle 81"/>
            <p:cNvSpPr>
              <a:spLocks noChangeArrowheads="1"/>
            </p:cNvSpPr>
            <p:nvPr/>
          </p:nvSpPr>
          <p:spPr bwMode="auto">
            <a:xfrm>
              <a:off x="4810" y="165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99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1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5613" name="Group 82"/>
            <p:cNvGrpSpPr>
              <a:grpSpLocks/>
            </p:cNvGrpSpPr>
            <p:nvPr/>
          </p:nvGrpSpPr>
          <p:grpSpPr bwMode="auto">
            <a:xfrm>
              <a:off x="3168" y="1776"/>
              <a:ext cx="1152" cy="1008"/>
              <a:chOff x="3168" y="1776"/>
              <a:chExt cx="1152" cy="1008"/>
            </a:xfrm>
          </p:grpSpPr>
          <p:sp>
            <p:nvSpPr>
              <p:cNvPr id="65687" name="Oval 83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688" name="Group 84"/>
              <p:cNvGrpSpPr>
                <a:grpSpLocks/>
              </p:cNvGrpSpPr>
              <p:nvPr/>
            </p:nvGrpSpPr>
            <p:grpSpPr bwMode="auto">
              <a:xfrm>
                <a:off x="3168" y="1776"/>
                <a:ext cx="1152" cy="1008"/>
                <a:chOff x="3168" y="1776"/>
                <a:chExt cx="1152" cy="1008"/>
              </a:xfrm>
            </p:grpSpPr>
            <p:sp>
              <p:nvSpPr>
                <p:cNvPr id="65689" name="Rectangle 85"/>
                <p:cNvSpPr>
                  <a:spLocks noChangeArrowheads="1"/>
                </p:cNvSpPr>
                <p:nvPr/>
              </p:nvSpPr>
              <p:spPr bwMode="auto">
                <a:xfrm>
                  <a:off x="3648" y="1776"/>
                  <a:ext cx="576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90" name="Oval 86"/>
                <p:cNvSpPr>
                  <a:spLocks noChangeArrowheads="1"/>
                </p:cNvSpPr>
                <p:nvPr/>
              </p:nvSpPr>
              <p:spPr bwMode="auto">
                <a:xfrm>
                  <a:off x="4224" y="2208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65691" name="Group 87"/>
                <p:cNvGrpSpPr>
                  <a:grpSpLocks/>
                </p:cNvGrpSpPr>
                <p:nvPr/>
              </p:nvGrpSpPr>
              <p:grpSpPr bwMode="auto">
                <a:xfrm>
                  <a:off x="4128" y="2160"/>
                  <a:ext cx="96" cy="144"/>
                  <a:chOff x="3360" y="2352"/>
                  <a:chExt cx="912" cy="1008"/>
                </a:xfrm>
              </p:grpSpPr>
              <p:sp>
                <p:nvSpPr>
                  <p:cNvPr id="65701" name="Line 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702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5692" name="Group 90"/>
                <p:cNvGrpSpPr>
                  <a:grpSpLocks/>
                </p:cNvGrpSpPr>
                <p:nvPr/>
              </p:nvGrpSpPr>
              <p:grpSpPr bwMode="auto">
                <a:xfrm>
                  <a:off x="3659" y="2428"/>
                  <a:ext cx="233" cy="233"/>
                  <a:chOff x="3676" y="2351"/>
                  <a:chExt cx="233" cy="233"/>
                </a:xfrm>
              </p:grpSpPr>
              <p:sp>
                <p:nvSpPr>
                  <p:cNvPr id="65699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676" y="2351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70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352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6569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008" y="1794"/>
                  <a:ext cx="27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</a:p>
              </p:txBody>
            </p:sp>
            <p:sp>
              <p:nvSpPr>
                <p:cNvPr id="65694" name="Rectangle 94"/>
                <p:cNvSpPr>
                  <a:spLocks noChangeArrowheads="1"/>
                </p:cNvSpPr>
                <p:nvPr/>
              </p:nvSpPr>
              <p:spPr bwMode="auto">
                <a:xfrm>
                  <a:off x="3997" y="2303"/>
                  <a:ext cx="26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</a:p>
              </p:txBody>
            </p:sp>
            <p:sp>
              <p:nvSpPr>
                <p:cNvPr id="65695" name="Oval 95"/>
                <p:cNvSpPr>
                  <a:spLocks noChangeArrowheads="1"/>
                </p:cNvSpPr>
                <p:nvPr/>
              </p:nvSpPr>
              <p:spPr bwMode="auto">
                <a:xfrm>
                  <a:off x="4224" y="259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96" name="Line 96"/>
                <p:cNvSpPr>
                  <a:spLocks noChangeShapeType="1"/>
                </p:cNvSpPr>
                <p:nvPr/>
              </p:nvSpPr>
              <p:spPr bwMode="auto">
                <a:xfrm>
                  <a:off x="3168" y="2496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97" name="Line 97"/>
                <p:cNvSpPr>
                  <a:spLocks noChangeShapeType="1"/>
                </p:cNvSpPr>
                <p:nvPr/>
              </p:nvSpPr>
              <p:spPr bwMode="auto">
                <a:xfrm>
                  <a:off x="3168" y="196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98" name="Rectangle 98"/>
                <p:cNvSpPr>
                  <a:spLocks noChangeArrowheads="1"/>
                </p:cNvSpPr>
                <p:nvPr/>
              </p:nvSpPr>
              <p:spPr bwMode="auto">
                <a:xfrm>
                  <a:off x="3774" y="2064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F0</a:t>
                  </a:r>
                  <a:endParaRPr lang="en-US" altLang="zh-CN" sz="2800" b="1" baseline="-25000"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65614" name="Group 99"/>
            <p:cNvGrpSpPr>
              <a:grpSpLocks/>
            </p:cNvGrpSpPr>
            <p:nvPr/>
          </p:nvGrpSpPr>
          <p:grpSpPr bwMode="auto">
            <a:xfrm>
              <a:off x="3264" y="1126"/>
              <a:ext cx="415" cy="845"/>
              <a:chOff x="3264" y="595"/>
              <a:chExt cx="415" cy="845"/>
            </a:xfrm>
          </p:grpSpPr>
          <p:sp>
            <p:nvSpPr>
              <p:cNvPr id="65684" name="Line 100"/>
              <p:cNvSpPr>
                <a:spLocks noChangeShapeType="1"/>
              </p:cNvSpPr>
              <p:nvPr/>
            </p:nvSpPr>
            <p:spPr bwMode="auto">
              <a:xfrm flipV="1">
                <a:off x="3456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85" name="Oval 101"/>
              <p:cNvSpPr>
                <a:spLocks noChangeArrowheads="1"/>
              </p:cNvSpPr>
              <p:nvPr/>
            </p:nvSpPr>
            <p:spPr bwMode="auto">
              <a:xfrm>
                <a:off x="3408" y="912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86" name="Text Box 102"/>
              <p:cNvSpPr txBox="1">
                <a:spLocks noChangeArrowheads="1"/>
              </p:cNvSpPr>
              <p:nvPr/>
            </p:nvSpPr>
            <p:spPr bwMode="auto">
              <a:xfrm>
                <a:off x="3264" y="595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15" name="Group 103"/>
            <p:cNvGrpSpPr>
              <a:grpSpLocks/>
            </p:cNvGrpSpPr>
            <p:nvPr/>
          </p:nvGrpSpPr>
          <p:grpSpPr bwMode="auto">
            <a:xfrm>
              <a:off x="1056" y="1776"/>
              <a:ext cx="1152" cy="1008"/>
              <a:chOff x="3168" y="1776"/>
              <a:chExt cx="1152" cy="1008"/>
            </a:xfrm>
          </p:grpSpPr>
          <p:sp>
            <p:nvSpPr>
              <p:cNvPr id="65668" name="Oval 104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669" name="Group 105"/>
              <p:cNvGrpSpPr>
                <a:grpSpLocks/>
              </p:cNvGrpSpPr>
              <p:nvPr/>
            </p:nvGrpSpPr>
            <p:grpSpPr bwMode="auto">
              <a:xfrm>
                <a:off x="3168" y="1776"/>
                <a:ext cx="1152" cy="1008"/>
                <a:chOff x="3168" y="1776"/>
                <a:chExt cx="1152" cy="1008"/>
              </a:xfrm>
            </p:grpSpPr>
            <p:sp>
              <p:nvSpPr>
                <p:cNvPr id="6567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648" y="1776"/>
                  <a:ext cx="576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71" name="Oval 107"/>
                <p:cNvSpPr>
                  <a:spLocks noChangeArrowheads="1"/>
                </p:cNvSpPr>
                <p:nvPr/>
              </p:nvSpPr>
              <p:spPr bwMode="auto">
                <a:xfrm>
                  <a:off x="4224" y="2208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65672" name="Group 108"/>
                <p:cNvGrpSpPr>
                  <a:grpSpLocks/>
                </p:cNvGrpSpPr>
                <p:nvPr/>
              </p:nvGrpSpPr>
              <p:grpSpPr bwMode="auto">
                <a:xfrm>
                  <a:off x="4128" y="2160"/>
                  <a:ext cx="96" cy="144"/>
                  <a:chOff x="3360" y="2352"/>
                  <a:chExt cx="912" cy="1008"/>
                </a:xfrm>
              </p:grpSpPr>
              <p:sp>
                <p:nvSpPr>
                  <p:cNvPr id="65682" name="Line 1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683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5673" name="Group 111"/>
                <p:cNvGrpSpPr>
                  <a:grpSpLocks/>
                </p:cNvGrpSpPr>
                <p:nvPr/>
              </p:nvGrpSpPr>
              <p:grpSpPr bwMode="auto">
                <a:xfrm>
                  <a:off x="3659" y="2428"/>
                  <a:ext cx="233" cy="233"/>
                  <a:chOff x="3676" y="2351"/>
                  <a:chExt cx="233" cy="233"/>
                </a:xfrm>
              </p:grpSpPr>
              <p:sp>
                <p:nvSpPr>
                  <p:cNvPr id="6568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676" y="2351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681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352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6567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008" y="1794"/>
                  <a:ext cx="27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</a:p>
              </p:txBody>
            </p:sp>
            <p:sp>
              <p:nvSpPr>
                <p:cNvPr id="6567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997" y="2303"/>
                  <a:ext cx="26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</a:p>
              </p:txBody>
            </p:sp>
            <p:sp>
              <p:nvSpPr>
                <p:cNvPr id="65676" name="Oval 116"/>
                <p:cNvSpPr>
                  <a:spLocks noChangeArrowheads="1"/>
                </p:cNvSpPr>
                <p:nvPr/>
              </p:nvSpPr>
              <p:spPr bwMode="auto">
                <a:xfrm>
                  <a:off x="4224" y="259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77" name="Line 117"/>
                <p:cNvSpPr>
                  <a:spLocks noChangeShapeType="1"/>
                </p:cNvSpPr>
                <p:nvPr/>
              </p:nvSpPr>
              <p:spPr bwMode="auto">
                <a:xfrm>
                  <a:off x="3168" y="2496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78" name="Line 118"/>
                <p:cNvSpPr>
                  <a:spLocks noChangeShapeType="1"/>
                </p:cNvSpPr>
                <p:nvPr/>
              </p:nvSpPr>
              <p:spPr bwMode="auto">
                <a:xfrm>
                  <a:off x="3168" y="196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79" name="Rectangle 119"/>
                <p:cNvSpPr>
                  <a:spLocks noChangeArrowheads="1"/>
                </p:cNvSpPr>
                <p:nvPr/>
              </p:nvSpPr>
              <p:spPr bwMode="auto">
                <a:xfrm>
                  <a:off x="3774" y="2064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F2</a:t>
                  </a:r>
                  <a:endParaRPr lang="en-US" altLang="zh-CN" sz="2800" b="1" baseline="-25000"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65616" name="Group 120"/>
            <p:cNvGrpSpPr>
              <a:grpSpLocks/>
            </p:cNvGrpSpPr>
            <p:nvPr/>
          </p:nvGrpSpPr>
          <p:grpSpPr bwMode="auto">
            <a:xfrm>
              <a:off x="2112" y="1776"/>
              <a:ext cx="1152" cy="1008"/>
              <a:chOff x="3168" y="1776"/>
              <a:chExt cx="1152" cy="1008"/>
            </a:xfrm>
          </p:grpSpPr>
          <p:sp>
            <p:nvSpPr>
              <p:cNvPr id="65652" name="Oval 121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653" name="Group 122"/>
              <p:cNvGrpSpPr>
                <a:grpSpLocks/>
              </p:cNvGrpSpPr>
              <p:nvPr/>
            </p:nvGrpSpPr>
            <p:grpSpPr bwMode="auto">
              <a:xfrm>
                <a:off x="3168" y="1776"/>
                <a:ext cx="1152" cy="1008"/>
                <a:chOff x="3168" y="1776"/>
                <a:chExt cx="1152" cy="1008"/>
              </a:xfrm>
            </p:grpSpPr>
            <p:sp>
              <p:nvSpPr>
                <p:cNvPr id="65654" name="Rectangle 123"/>
                <p:cNvSpPr>
                  <a:spLocks noChangeArrowheads="1"/>
                </p:cNvSpPr>
                <p:nvPr/>
              </p:nvSpPr>
              <p:spPr bwMode="auto">
                <a:xfrm>
                  <a:off x="3648" y="1776"/>
                  <a:ext cx="576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55" name="Oval 124"/>
                <p:cNvSpPr>
                  <a:spLocks noChangeArrowheads="1"/>
                </p:cNvSpPr>
                <p:nvPr/>
              </p:nvSpPr>
              <p:spPr bwMode="auto">
                <a:xfrm>
                  <a:off x="4224" y="2208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65656" name="Group 125"/>
                <p:cNvGrpSpPr>
                  <a:grpSpLocks/>
                </p:cNvGrpSpPr>
                <p:nvPr/>
              </p:nvGrpSpPr>
              <p:grpSpPr bwMode="auto">
                <a:xfrm>
                  <a:off x="4128" y="2160"/>
                  <a:ext cx="96" cy="144"/>
                  <a:chOff x="3360" y="2352"/>
                  <a:chExt cx="912" cy="1008"/>
                </a:xfrm>
              </p:grpSpPr>
              <p:sp>
                <p:nvSpPr>
                  <p:cNvPr id="65666" name="Line 1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667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5657" name="Group 128"/>
                <p:cNvGrpSpPr>
                  <a:grpSpLocks/>
                </p:cNvGrpSpPr>
                <p:nvPr/>
              </p:nvGrpSpPr>
              <p:grpSpPr bwMode="auto">
                <a:xfrm>
                  <a:off x="3659" y="2428"/>
                  <a:ext cx="233" cy="233"/>
                  <a:chOff x="3676" y="2351"/>
                  <a:chExt cx="233" cy="233"/>
                </a:xfrm>
              </p:grpSpPr>
              <p:sp>
                <p:nvSpPr>
                  <p:cNvPr id="6566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676" y="2351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566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352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65658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008" y="1794"/>
                  <a:ext cx="27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</a:p>
              </p:txBody>
            </p:sp>
            <p:sp>
              <p:nvSpPr>
                <p:cNvPr id="65659" name="Rectangle 132"/>
                <p:cNvSpPr>
                  <a:spLocks noChangeArrowheads="1"/>
                </p:cNvSpPr>
                <p:nvPr/>
              </p:nvSpPr>
              <p:spPr bwMode="auto">
                <a:xfrm>
                  <a:off x="3997" y="2303"/>
                  <a:ext cx="26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</a:p>
              </p:txBody>
            </p:sp>
            <p:sp>
              <p:nvSpPr>
                <p:cNvPr id="65660" name="Oval 133"/>
                <p:cNvSpPr>
                  <a:spLocks noChangeArrowheads="1"/>
                </p:cNvSpPr>
                <p:nvPr/>
              </p:nvSpPr>
              <p:spPr bwMode="auto">
                <a:xfrm>
                  <a:off x="4224" y="259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61" name="Line 134"/>
                <p:cNvSpPr>
                  <a:spLocks noChangeShapeType="1"/>
                </p:cNvSpPr>
                <p:nvPr/>
              </p:nvSpPr>
              <p:spPr bwMode="auto">
                <a:xfrm>
                  <a:off x="3168" y="2496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62" name="Line 135"/>
                <p:cNvSpPr>
                  <a:spLocks noChangeShapeType="1"/>
                </p:cNvSpPr>
                <p:nvPr/>
              </p:nvSpPr>
              <p:spPr bwMode="auto">
                <a:xfrm>
                  <a:off x="3168" y="196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66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774" y="2064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F1</a:t>
                  </a:r>
                  <a:endParaRPr lang="en-US" altLang="zh-CN" sz="2800" b="1" baseline="-25000"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65617" name="Group 137"/>
            <p:cNvGrpSpPr>
              <a:grpSpLocks/>
            </p:cNvGrpSpPr>
            <p:nvPr/>
          </p:nvGrpSpPr>
          <p:grpSpPr bwMode="auto">
            <a:xfrm>
              <a:off x="3264" y="2640"/>
              <a:ext cx="96" cy="336"/>
              <a:chOff x="3024" y="2016"/>
              <a:chExt cx="96" cy="336"/>
            </a:xfrm>
          </p:grpSpPr>
          <p:sp>
            <p:nvSpPr>
              <p:cNvPr id="65650" name="Line 138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51" name="Line 139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18" name="Group 140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3024" y="2016"/>
              <a:chExt cx="96" cy="336"/>
            </a:xfrm>
          </p:grpSpPr>
          <p:sp>
            <p:nvSpPr>
              <p:cNvPr id="65648" name="Line 141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49" name="Line 142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619" name="Oval 143"/>
            <p:cNvSpPr>
              <a:spLocks noChangeArrowheads="1"/>
            </p:cNvSpPr>
            <p:nvPr/>
          </p:nvSpPr>
          <p:spPr bwMode="auto">
            <a:xfrm>
              <a:off x="384" y="244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20" name="Rectangle 144"/>
            <p:cNvSpPr>
              <a:spLocks noChangeArrowheads="1"/>
            </p:cNvSpPr>
            <p:nvPr/>
          </p:nvSpPr>
          <p:spPr bwMode="auto">
            <a:xfrm>
              <a:off x="480" y="1776"/>
              <a:ext cx="576" cy="10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21" name="Oval 145"/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5622" name="Group 146"/>
            <p:cNvGrpSpPr>
              <a:grpSpLocks/>
            </p:cNvGrpSpPr>
            <p:nvPr/>
          </p:nvGrpSpPr>
          <p:grpSpPr bwMode="auto">
            <a:xfrm>
              <a:off x="960" y="2160"/>
              <a:ext cx="96" cy="144"/>
              <a:chOff x="3360" y="2352"/>
              <a:chExt cx="912" cy="1008"/>
            </a:xfrm>
          </p:grpSpPr>
          <p:sp>
            <p:nvSpPr>
              <p:cNvPr id="65646" name="Line 147"/>
              <p:cNvSpPr>
                <a:spLocks noChangeShapeType="1"/>
              </p:cNvSpPr>
              <p:nvPr/>
            </p:nvSpPr>
            <p:spPr bwMode="auto">
              <a:xfrm flipH="1">
                <a:off x="3360" y="2352"/>
                <a:ext cx="864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47" name="Line 148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12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23" name="Group 149"/>
            <p:cNvGrpSpPr>
              <a:grpSpLocks/>
            </p:cNvGrpSpPr>
            <p:nvPr/>
          </p:nvGrpSpPr>
          <p:grpSpPr bwMode="auto">
            <a:xfrm>
              <a:off x="491" y="2428"/>
              <a:ext cx="233" cy="233"/>
              <a:chOff x="3676" y="2351"/>
              <a:chExt cx="233" cy="233"/>
            </a:xfrm>
          </p:grpSpPr>
          <p:sp>
            <p:nvSpPr>
              <p:cNvPr id="65644" name="Rectangle 150"/>
              <p:cNvSpPr>
                <a:spLocks noChangeArrowheads="1"/>
              </p:cNvSpPr>
              <p:nvPr/>
            </p:nvSpPr>
            <p:spPr bwMode="auto">
              <a:xfrm>
                <a:off x="3676" y="2351"/>
                <a:ext cx="2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5645" name="Line 151"/>
              <p:cNvSpPr>
                <a:spLocks noChangeShapeType="1"/>
              </p:cNvSpPr>
              <p:nvPr/>
            </p:nvSpPr>
            <p:spPr bwMode="auto">
              <a:xfrm>
                <a:off x="3744" y="235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624" name="Text Box 152"/>
            <p:cNvSpPr txBox="1">
              <a:spLocks noChangeArrowheads="1"/>
            </p:cNvSpPr>
            <p:nvPr/>
          </p:nvSpPr>
          <p:spPr bwMode="auto">
            <a:xfrm>
              <a:off x="840" y="1794"/>
              <a:ext cx="2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J</a:t>
              </a:r>
            </a:p>
          </p:txBody>
        </p:sp>
        <p:sp>
          <p:nvSpPr>
            <p:cNvPr id="65625" name="Rectangle 153"/>
            <p:cNvSpPr>
              <a:spLocks noChangeArrowheads="1"/>
            </p:cNvSpPr>
            <p:nvPr/>
          </p:nvSpPr>
          <p:spPr bwMode="auto">
            <a:xfrm>
              <a:off x="829" y="2303"/>
              <a:ext cx="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K</a:t>
              </a:r>
            </a:p>
          </p:txBody>
        </p:sp>
        <p:sp>
          <p:nvSpPr>
            <p:cNvPr id="65626" name="Oval 154"/>
            <p:cNvSpPr>
              <a:spLocks noChangeArrowheads="1"/>
            </p:cNvSpPr>
            <p:nvPr/>
          </p:nvSpPr>
          <p:spPr bwMode="auto">
            <a:xfrm>
              <a:off x="1056" y="259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27" name="Line 155"/>
            <p:cNvSpPr>
              <a:spLocks noChangeShapeType="1"/>
            </p:cNvSpPr>
            <p:nvPr/>
          </p:nvSpPr>
          <p:spPr bwMode="auto">
            <a:xfrm>
              <a:off x="144" y="249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5628" name="Rectangle 156"/>
            <p:cNvSpPr>
              <a:spLocks noChangeArrowheads="1"/>
            </p:cNvSpPr>
            <p:nvPr/>
          </p:nvSpPr>
          <p:spPr bwMode="auto">
            <a:xfrm>
              <a:off x="606" y="2064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F3</a:t>
              </a:r>
              <a:endParaRPr lang="en-US" altLang="zh-CN" sz="2800" b="1" baseline="-25000">
                <a:solidFill>
                  <a:srgbClr val="CC33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5629" name="Group 157"/>
            <p:cNvGrpSpPr>
              <a:grpSpLocks/>
            </p:cNvGrpSpPr>
            <p:nvPr/>
          </p:nvGrpSpPr>
          <p:grpSpPr bwMode="auto">
            <a:xfrm>
              <a:off x="1152" y="2640"/>
              <a:ext cx="96" cy="336"/>
              <a:chOff x="3024" y="2016"/>
              <a:chExt cx="96" cy="336"/>
            </a:xfrm>
          </p:grpSpPr>
          <p:sp>
            <p:nvSpPr>
              <p:cNvPr id="65642" name="Line 158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43" name="Line 159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30" name="Group 160"/>
            <p:cNvGrpSpPr>
              <a:grpSpLocks/>
            </p:cNvGrpSpPr>
            <p:nvPr/>
          </p:nvGrpSpPr>
          <p:grpSpPr bwMode="auto">
            <a:xfrm>
              <a:off x="2208" y="2256"/>
              <a:ext cx="192" cy="960"/>
              <a:chOff x="3024" y="1680"/>
              <a:chExt cx="192" cy="1104"/>
            </a:xfrm>
          </p:grpSpPr>
          <p:sp>
            <p:nvSpPr>
              <p:cNvPr id="65640" name="Line 161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41" name="Line 162"/>
              <p:cNvSpPr>
                <a:spLocks noChangeShapeType="1"/>
              </p:cNvSpPr>
              <p:nvPr/>
            </p:nvSpPr>
            <p:spPr bwMode="auto">
              <a:xfrm>
                <a:off x="3216" y="1680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31" name="Group 163"/>
            <p:cNvGrpSpPr>
              <a:grpSpLocks/>
            </p:cNvGrpSpPr>
            <p:nvPr/>
          </p:nvGrpSpPr>
          <p:grpSpPr bwMode="auto">
            <a:xfrm>
              <a:off x="1152" y="2256"/>
              <a:ext cx="192" cy="960"/>
              <a:chOff x="3024" y="1680"/>
              <a:chExt cx="192" cy="1104"/>
            </a:xfrm>
          </p:grpSpPr>
          <p:sp>
            <p:nvSpPr>
              <p:cNvPr id="65638" name="Line 164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39" name="Line 165"/>
              <p:cNvSpPr>
                <a:spLocks noChangeShapeType="1"/>
              </p:cNvSpPr>
              <p:nvPr/>
            </p:nvSpPr>
            <p:spPr bwMode="auto">
              <a:xfrm>
                <a:off x="3216" y="1680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632" name="Group 166"/>
            <p:cNvGrpSpPr>
              <a:grpSpLocks/>
            </p:cNvGrpSpPr>
            <p:nvPr/>
          </p:nvGrpSpPr>
          <p:grpSpPr bwMode="auto">
            <a:xfrm>
              <a:off x="3264" y="2256"/>
              <a:ext cx="192" cy="960"/>
              <a:chOff x="3024" y="1680"/>
              <a:chExt cx="192" cy="1104"/>
            </a:xfrm>
          </p:grpSpPr>
          <p:sp>
            <p:nvSpPr>
              <p:cNvPr id="65636" name="Line 167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637" name="Line 168"/>
              <p:cNvSpPr>
                <a:spLocks noChangeShapeType="1"/>
              </p:cNvSpPr>
              <p:nvPr/>
            </p:nvSpPr>
            <p:spPr bwMode="auto">
              <a:xfrm>
                <a:off x="3216" y="1680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5633" name="Text Box 169"/>
            <p:cNvSpPr txBox="1">
              <a:spLocks noChangeArrowheads="1"/>
            </p:cNvSpPr>
            <p:nvPr/>
          </p:nvSpPr>
          <p:spPr bwMode="auto">
            <a:xfrm>
              <a:off x="2560" y="1823"/>
              <a:ext cx="3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65634" name="Text Box 170"/>
            <p:cNvSpPr txBox="1">
              <a:spLocks noChangeArrowheads="1"/>
            </p:cNvSpPr>
            <p:nvPr/>
          </p:nvSpPr>
          <p:spPr bwMode="auto">
            <a:xfrm>
              <a:off x="1504" y="1823"/>
              <a:ext cx="3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</a:p>
          </p:txBody>
        </p:sp>
        <p:sp>
          <p:nvSpPr>
            <p:cNvPr id="65635" name="Text Box 171"/>
            <p:cNvSpPr txBox="1">
              <a:spLocks noChangeArrowheads="1"/>
            </p:cNvSpPr>
            <p:nvPr/>
          </p:nvSpPr>
          <p:spPr bwMode="auto">
            <a:xfrm>
              <a:off x="448" y="1871"/>
              <a:ext cx="3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</a:p>
          </p:txBody>
        </p:sp>
      </p:grpSp>
      <p:grpSp>
        <p:nvGrpSpPr>
          <p:cNvPr id="53256" name="Group 172"/>
          <p:cNvGrpSpPr>
            <a:grpSpLocks/>
          </p:cNvGrpSpPr>
          <p:nvPr/>
        </p:nvGrpSpPr>
        <p:grpSpPr bwMode="auto">
          <a:xfrm>
            <a:off x="5791200" y="5135563"/>
            <a:ext cx="1416050" cy="1189037"/>
            <a:chOff x="3648" y="3235"/>
            <a:chExt cx="892" cy="749"/>
          </a:xfrm>
        </p:grpSpPr>
        <p:grpSp>
          <p:nvGrpSpPr>
            <p:cNvPr id="65578" name="Group 173"/>
            <p:cNvGrpSpPr>
              <a:grpSpLocks/>
            </p:cNvGrpSpPr>
            <p:nvPr/>
          </p:nvGrpSpPr>
          <p:grpSpPr bwMode="auto">
            <a:xfrm>
              <a:off x="3648" y="3235"/>
              <a:ext cx="892" cy="749"/>
              <a:chOff x="3648" y="3235"/>
              <a:chExt cx="892" cy="749"/>
            </a:xfrm>
          </p:grpSpPr>
          <p:sp>
            <p:nvSpPr>
              <p:cNvPr id="65588" name="Text Box 174"/>
              <p:cNvSpPr txBox="1">
                <a:spLocks noChangeArrowheads="1"/>
              </p:cNvSpPr>
              <p:nvPr/>
            </p:nvSpPr>
            <p:spPr bwMode="auto">
              <a:xfrm>
                <a:off x="3944" y="323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5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5589" name="Text Box 175"/>
              <p:cNvSpPr txBox="1">
                <a:spLocks noChangeArrowheads="1"/>
              </p:cNvSpPr>
              <p:nvPr/>
            </p:nvSpPr>
            <p:spPr bwMode="auto">
              <a:xfrm>
                <a:off x="3648" y="3696"/>
                <a:ext cx="8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移位脉冲</a:t>
                </a:r>
                <a:endParaRPr lang="zh-CN" altLang="en-US" sz="3200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579" name="Group 176"/>
            <p:cNvGrpSpPr>
              <a:grpSpLocks/>
            </p:cNvGrpSpPr>
            <p:nvPr/>
          </p:nvGrpSpPr>
          <p:grpSpPr bwMode="auto">
            <a:xfrm>
              <a:off x="3792" y="3504"/>
              <a:ext cx="336" cy="240"/>
              <a:chOff x="2256" y="3408"/>
              <a:chExt cx="336" cy="240"/>
            </a:xfrm>
          </p:grpSpPr>
          <p:sp>
            <p:nvSpPr>
              <p:cNvPr id="65585" name="Line 177"/>
              <p:cNvSpPr>
                <a:spLocks noChangeShapeType="1"/>
              </p:cNvSpPr>
              <p:nvPr/>
            </p:nvSpPr>
            <p:spPr bwMode="auto">
              <a:xfrm>
                <a:off x="2256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586" name="Line 178"/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5587" name="Line 179"/>
              <p:cNvSpPr>
                <a:spLocks noChangeShapeType="1"/>
              </p:cNvSpPr>
              <p:nvPr/>
            </p:nvSpPr>
            <p:spPr bwMode="auto">
              <a:xfrm>
                <a:off x="2400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5580" name="Group 180"/>
            <p:cNvGrpSpPr>
              <a:grpSpLocks/>
            </p:cNvGrpSpPr>
            <p:nvPr/>
          </p:nvGrpSpPr>
          <p:grpSpPr bwMode="auto">
            <a:xfrm>
              <a:off x="4128" y="3504"/>
              <a:ext cx="144" cy="240"/>
              <a:chOff x="4128" y="3600"/>
              <a:chExt cx="144" cy="240"/>
            </a:xfrm>
          </p:grpSpPr>
          <p:sp>
            <p:nvSpPr>
              <p:cNvPr id="65581" name="Line 181"/>
              <p:cNvSpPr>
                <a:spLocks noChangeShapeType="1"/>
              </p:cNvSpPr>
              <p:nvPr/>
            </p:nvSpPr>
            <p:spPr bwMode="auto">
              <a:xfrm flipV="1">
                <a:off x="4128" y="369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582" name="Group 182"/>
              <p:cNvGrpSpPr>
                <a:grpSpLocks/>
              </p:cNvGrpSpPr>
              <p:nvPr/>
            </p:nvGrpSpPr>
            <p:grpSpPr bwMode="auto">
              <a:xfrm>
                <a:off x="4128" y="3600"/>
                <a:ext cx="144" cy="240"/>
                <a:chOff x="4128" y="3600"/>
                <a:chExt cx="144" cy="240"/>
              </a:xfrm>
            </p:grpSpPr>
            <p:sp>
              <p:nvSpPr>
                <p:cNvPr id="65583" name="Line 183"/>
                <p:cNvSpPr>
                  <a:spLocks noChangeShapeType="1"/>
                </p:cNvSpPr>
                <p:nvPr/>
              </p:nvSpPr>
              <p:spPr bwMode="auto">
                <a:xfrm>
                  <a:off x="4128" y="384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84" name="Line 184"/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53261" name="Group 185"/>
          <p:cNvGrpSpPr>
            <a:grpSpLocks/>
          </p:cNvGrpSpPr>
          <p:nvPr/>
        </p:nvGrpSpPr>
        <p:grpSpPr bwMode="auto">
          <a:xfrm>
            <a:off x="7315200" y="5194300"/>
            <a:ext cx="533400" cy="763588"/>
            <a:chOff x="4608" y="3464"/>
            <a:chExt cx="336" cy="481"/>
          </a:xfrm>
        </p:grpSpPr>
        <p:grpSp>
          <p:nvGrpSpPr>
            <p:cNvPr id="65570" name="Group 186"/>
            <p:cNvGrpSpPr>
              <a:grpSpLocks/>
            </p:cNvGrpSpPr>
            <p:nvPr/>
          </p:nvGrpSpPr>
          <p:grpSpPr bwMode="auto">
            <a:xfrm>
              <a:off x="4608" y="3705"/>
              <a:ext cx="336" cy="240"/>
              <a:chOff x="2592" y="3360"/>
              <a:chExt cx="336" cy="240"/>
            </a:xfrm>
          </p:grpSpPr>
          <p:sp>
            <p:nvSpPr>
              <p:cNvPr id="65572" name="Line 187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573" name="Group 188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5574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75" name="Line 190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76" name="Line 191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77" name="Line 192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5571" name="Rectangle 193"/>
            <p:cNvSpPr>
              <a:spLocks noChangeArrowheads="1"/>
            </p:cNvSpPr>
            <p:nvPr/>
          </p:nvSpPr>
          <p:spPr bwMode="auto">
            <a:xfrm>
              <a:off x="4608" y="3464"/>
              <a:ext cx="2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7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3264" name="Group 194"/>
          <p:cNvGrpSpPr>
            <a:grpSpLocks/>
          </p:cNvGrpSpPr>
          <p:nvPr/>
        </p:nvGrpSpPr>
        <p:grpSpPr bwMode="auto">
          <a:xfrm>
            <a:off x="7848600" y="5226050"/>
            <a:ext cx="533400" cy="763588"/>
            <a:chOff x="4944" y="3455"/>
            <a:chExt cx="336" cy="481"/>
          </a:xfrm>
        </p:grpSpPr>
        <p:grpSp>
          <p:nvGrpSpPr>
            <p:cNvPr id="65562" name="Group 195"/>
            <p:cNvGrpSpPr>
              <a:grpSpLocks/>
            </p:cNvGrpSpPr>
            <p:nvPr/>
          </p:nvGrpSpPr>
          <p:grpSpPr bwMode="auto">
            <a:xfrm>
              <a:off x="4944" y="3696"/>
              <a:ext cx="336" cy="240"/>
              <a:chOff x="2592" y="3360"/>
              <a:chExt cx="336" cy="240"/>
            </a:xfrm>
          </p:grpSpPr>
          <p:sp>
            <p:nvSpPr>
              <p:cNvPr id="65564" name="Line 196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565" name="Group 197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5566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67" name="Line 199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68" name="Line 200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69" name="Line 201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5563" name="Rectangle 202"/>
            <p:cNvSpPr>
              <a:spLocks noChangeArrowheads="1"/>
            </p:cNvSpPr>
            <p:nvPr/>
          </p:nvSpPr>
          <p:spPr bwMode="auto">
            <a:xfrm>
              <a:off x="4963" y="3455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8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3267" name="Group 203"/>
          <p:cNvGrpSpPr>
            <a:grpSpLocks/>
          </p:cNvGrpSpPr>
          <p:nvPr/>
        </p:nvGrpSpPr>
        <p:grpSpPr bwMode="auto">
          <a:xfrm>
            <a:off x="6781800" y="5180013"/>
            <a:ext cx="533400" cy="763587"/>
            <a:chOff x="4272" y="3464"/>
            <a:chExt cx="336" cy="481"/>
          </a:xfrm>
        </p:grpSpPr>
        <p:grpSp>
          <p:nvGrpSpPr>
            <p:cNvPr id="65554" name="Group 204"/>
            <p:cNvGrpSpPr>
              <a:grpSpLocks/>
            </p:cNvGrpSpPr>
            <p:nvPr/>
          </p:nvGrpSpPr>
          <p:grpSpPr bwMode="auto">
            <a:xfrm>
              <a:off x="4272" y="3705"/>
              <a:ext cx="336" cy="240"/>
              <a:chOff x="2592" y="3360"/>
              <a:chExt cx="336" cy="240"/>
            </a:xfrm>
          </p:grpSpPr>
          <p:sp>
            <p:nvSpPr>
              <p:cNvPr id="65556" name="Line 205"/>
              <p:cNvSpPr>
                <a:spLocks noChangeShapeType="1"/>
              </p:cNvSpPr>
              <p:nvPr/>
            </p:nvSpPr>
            <p:spPr bwMode="auto">
              <a:xfrm flipV="1">
                <a:off x="278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5557" name="Group 206"/>
              <p:cNvGrpSpPr>
                <a:grpSpLocks/>
              </p:cNvGrpSpPr>
              <p:nvPr/>
            </p:nvGrpSpPr>
            <p:grpSpPr bwMode="auto">
              <a:xfrm>
                <a:off x="2592" y="3360"/>
                <a:ext cx="336" cy="240"/>
                <a:chOff x="2880" y="3360"/>
                <a:chExt cx="336" cy="240"/>
              </a:xfrm>
            </p:grpSpPr>
            <p:sp>
              <p:nvSpPr>
                <p:cNvPr id="65558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59" name="Line 208"/>
                <p:cNvSpPr>
                  <a:spLocks noChangeShapeType="1"/>
                </p:cNvSpPr>
                <p:nvPr/>
              </p:nvSpPr>
              <p:spPr bwMode="auto">
                <a:xfrm>
                  <a:off x="2880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60" name="Line 209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561" name="Line 210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5555" name="Rectangle 211"/>
            <p:cNvSpPr>
              <a:spLocks noChangeArrowheads="1"/>
            </p:cNvSpPr>
            <p:nvPr/>
          </p:nvSpPr>
          <p:spPr bwMode="auto">
            <a:xfrm>
              <a:off x="4291" y="346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rPr>
                <a:t>6</a:t>
              </a:r>
              <a:endParaRPr lang="en-US" altLang="zh-CN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6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3" grpId="0" animBg="1"/>
      <p:bldP spid="53274" grpId="0" animBg="1"/>
      <p:bldP spid="53275" grpId="0" animBg="1"/>
      <p:bldP spid="53276" grpId="0" autoUpdateAnimBg="0"/>
      <p:bldP spid="5327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209800" y="45720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四位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左移移位寄存器状态表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228600" y="2071688"/>
            <a:ext cx="861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2681288"/>
            <a:ext cx="2114550" cy="533400"/>
            <a:chOff x="1296" y="1536"/>
            <a:chExt cx="1332" cy="336"/>
          </a:xfrm>
        </p:grpSpPr>
        <p:sp>
          <p:nvSpPr>
            <p:cNvPr id="66662" name="Text Box 5"/>
            <p:cNvSpPr txBox="1">
              <a:spLocks noChangeArrowheads="1"/>
            </p:cNvSpPr>
            <p:nvPr/>
          </p:nvSpPr>
          <p:spPr bwMode="auto">
            <a:xfrm>
              <a:off x="1296" y="15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63" name="Rectangle 6"/>
            <p:cNvSpPr>
              <a:spLocks noChangeArrowheads="1"/>
            </p:cNvSpPr>
            <p:nvPr/>
          </p:nvSpPr>
          <p:spPr bwMode="auto">
            <a:xfrm>
              <a:off x="1632" y="15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64" name="Rectangle 7"/>
            <p:cNvSpPr>
              <a:spLocks noChangeArrowheads="1"/>
            </p:cNvSpPr>
            <p:nvPr/>
          </p:nvSpPr>
          <p:spPr bwMode="auto">
            <a:xfrm>
              <a:off x="2004" y="15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65" name="Rectangle 8"/>
            <p:cNvSpPr>
              <a:spLocks noChangeArrowheads="1"/>
            </p:cNvSpPr>
            <p:nvPr/>
          </p:nvSpPr>
          <p:spPr bwMode="auto">
            <a:xfrm>
              <a:off x="2400" y="15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81050" y="26955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Times New Roman"/>
                <a:cs typeface="Times New Roman"/>
              </a:rPr>
              <a:t>1</a:t>
            </a:r>
            <a:endParaRPr lang="en-US" altLang="zh-CN" sz="2800">
              <a:latin typeface="Times New Roman"/>
              <a:cs typeface="Times New Roman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62000" y="32289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62000" y="37623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Times New Roman"/>
                <a:cs typeface="Times New Roman"/>
              </a:rPr>
              <a:t>3</a:t>
            </a:r>
            <a:endParaRPr lang="en-US" altLang="zh-CN" sz="2800">
              <a:latin typeface="Times New Roman"/>
              <a:cs typeface="Times New Roman"/>
            </a:endParaRPr>
          </a:p>
        </p:txBody>
      </p:sp>
      <p:grpSp>
        <p:nvGrpSpPr>
          <p:cNvPr id="66568" name="Group 12"/>
          <p:cNvGrpSpPr>
            <a:grpSpLocks/>
          </p:cNvGrpSpPr>
          <p:nvPr/>
        </p:nvGrpSpPr>
        <p:grpSpPr bwMode="auto">
          <a:xfrm>
            <a:off x="214313" y="1460501"/>
            <a:ext cx="8624887" cy="3278188"/>
            <a:chOff x="135" y="767"/>
            <a:chExt cx="5433" cy="2065"/>
          </a:xfrm>
        </p:grpSpPr>
        <p:sp>
          <p:nvSpPr>
            <p:cNvPr id="66648" name="Line 13"/>
            <p:cNvSpPr>
              <a:spLocks noChangeShapeType="1"/>
            </p:cNvSpPr>
            <p:nvPr/>
          </p:nvSpPr>
          <p:spPr bwMode="auto">
            <a:xfrm>
              <a:off x="144" y="768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49" name="Line 14"/>
            <p:cNvSpPr>
              <a:spLocks noChangeShapeType="1"/>
            </p:cNvSpPr>
            <p:nvPr/>
          </p:nvSpPr>
          <p:spPr bwMode="auto">
            <a:xfrm>
              <a:off x="144" y="1488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0" name="Line 15"/>
            <p:cNvSpPr>
              <a:spLocks noChangeShapeType="1"/>
            </p:cNvSpPr>
            <p:nvPr/>
          </p:nvSpPr>
          <p:spPr bwMode="auto">
            <a:xfrm>
              <a:off x="144" y="1824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1" name="Line 16"/>
            <p:cNvSpPr>
              <a:spLocks noChangeShapeType="1"/>
            </p:cNvSpPr>
            <p:nvPr/>
          </p:nvSpPr>
          <p:spPr bwMode="auto">
            <a:xfrm>
              <a:off x="144" y="2160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2" name="Line 17"/>
            <p:cNvSpPr>
              <a:spLocks noChangeShapeType="1"/>
            </p:cNvSpPr>
            <p:nvPr/>
          </p:nvSpPr>
          <p:spPr bwMode="auto">
            <a:xfrm flipH="1">
              <a:off x="1152" y="7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3" name="Line 18"/>
            <p:cNvSpPr>
              <a:spLocks noChangeShapeType="1"/>
            </p:cNvSpPr>
            <p:nvPr/>
          </p:nvSpPr>
          <p:spPr bwMode="auto">
            <a:xfrm>
              <a:off x="144" y="2496"/>
              <a:ext cx="5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4" name="Line 19"/>
            <p:cNvSpPr>
              <a:spLocks noChangeShapeType="1"/>
            </p:cNvSpPr>
            <p:nvPr/>
          </p:nvSpPr>
          <p:spPr bwMode="auto">
            <a:xfrm flipH="1">
              <a:off x="2736" y="81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5" name="Text Box 20"/>
            <p:cNvSpPr txBox="1">
              <a:spLocks noChangeArrowheads="1"/>
            </p:cNvSpPr>
            <p:nvPr/>
          </p:nvSpPr>
          <p:spPr bwMode="auto">
            <a:xfrm>
              <a:off x="135" y="767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移位脉冲</a:t>
              </a:r>
            </a:p>
          </p:txBody>
        </p:sp>
        <p:sp>
          <p:nvSpPr>
            <p:cNvPr id="66656" name="Line 21"/>
            <p:cNvSpPr>
              <a:spLocks noChangeShapeType="1"/>
            </p:cNvSpPr>
            <p:nvPr/>
          </p:nvSpPr>
          <p:spPr bwMode="auto">
            <a:xfrm flipH="1">
              <a:off x="4416" y="7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7" name="Rectangle 22"/>
            <p:cNvSpPr>
              <a:spLocks noChangeArrowheads="1"/>
            </p:cNvSpPr>
            <p:nvPr/>
          </p:nvSpPr>
          <p:spPr bwMode="auto">
            <a:xfrm>
              <a:off x="1632" y="768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2   </a:t>
              </a:r>
              <a:r>
                <a:rPr lang="en-US" altLang="zh-CN" sz="2800" b="1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  </a:t>
              </a:r>
              <a:r>
                <a:rPr lang="en-US" altLang="zh-CN" sz="2800" b="1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58" name="Line 23"/>
            <p:cNvSpPr>
              <a:spLocks noChangeShapeType="1"/>
            </p:cNvSpPr>
            <p:nvPr/>
          </p:nvSpPr>
          <p:spPr bwMode="auto">
            <a:xfrm>
              <a:off x="144" y="2832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6659" name="Text Box 24"/>
            <p:cNvSpPr txBox="1">
              <a:spLocks noChangeArrowheads="1"/>
            </p:cNvSpPr>
            <p:nvPr/>
          </p:nvSpPr>
          <p:spPr bwMode="auto">
            <a:xfrm>
              <a:off x="4455" y="767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移位过程</a:t>
              </a:r>
            </a:p>
          </p:txBody>
        </p:sp>
        <p:sp>
          <p:nvSpPr>
            <p:cNvPr id="66660" name="Rectangle 25"/>
            <p:cNvSpPr>
              <a:spLocks noChangeArrowheads="1"/>
            </p:cNvSpPr>
            <p:nvPr/>
          </p:nvSpPr>
          <p:spPr bwMode="auto">
            <a:xfrm>
              <a:off x="1248" y="76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66661" name="Text Box 26"/>
            <p:cNvSpPr txBox="1">
              <a:spLocks noChangeArrowheads="1"/>
            </p:cNvSpPr>
            <p:nvPr/>
          </p:nvSpPr>
          <p:spPr bwMode="auto">
            <a:xfrm>
              <a:off x="2761" y="815"/>
              <a:ext cx="16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寄 存 数 码 </a:t>
              </a:r>
              <a:r>
                <a:rPr lang="en-US" altLang="zh-CN" sz="2800" b="1" i="1" dirty="0">
                  <a:solidFill>
                    <a:srgbClr val="000090"/>
                  </a:solidFill>
                  <a:latin typeface="Times New Roman"/>
                  <a:cs typeface="Times New Roman"/>
                </a:rPr>
                <a:t>D</a:t>
              </a:r>
              <a:endParaRPr lang="en-US" altLang="zh-CN" sz="2800" b="1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66569" name="Group 27"/>
          <p:cNvGrpSpPr>
            <a:grpSpLocks/>
          </p:cNvGrpSpPr>
          <p:nvPr/>
        </p:nvGrpSpPr>
        <p:grpSpPr bwMode="auto">
          <a:xfrm>
            <a:off x="781050" y="1900238"/>
            <a:ext cx="7829550" cy="954088"/>
            <a:chOff x="492" y="1044"/>
            <a:chExt cx="4932" cy="601"/>
          </a:xfrm>
        </p:grpSpPr>
        <p:sp>
          <p:nvSpPr>
            <p:cNvPr id="66638" name="Text Box 28"/>
            <p:cNvSpPr txBox="1">
              <a:spLocks noChangeArrowheads="1"/>
            </p:cNvSpPr>
            <p:nvPr/>
          </p:nvSpPr>
          <p:spPr bwMode="auto">
            <a:xfrm>
              <a:off x="492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39" name="Text Box 29"/>
            <p:cNvSpPr txBox="1">
              <a:spLocks noChangeArrowheads="1"/>
            </p:cNvSpPr>
            <p:nvPr/>
          </p:nvSpPr>
          <p:spPr bwMode="auto">
            <a:xfrm>
              <a:off x="1296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40" name="Rectangle 30"/>
            <p:cNvSpPr>
              <a:spLocks noChangeArrowheads="1"/>
            </p:cNvSpPr>
            <p:nvPr/>
          </p:nvSpPr>
          <p:spPr bwMode="auto">
            <a:xfrm>
              <a:off x="2940" y="12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6666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41" name="Rectangle 31"/>
            <p:cNvSpPr>
              <a:spLocks noChangeArrowheads="1"/>
            </p:cNvSpPr>
            <p:nvPr/>
          </p:nvSpPr>
          <p:spPr bwMode="auto">
            <a:xfrm>
              <a:off x="3660" y="12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6666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42" name="Rectangle 32"/>
            <p:cNvSpPr>
              <a:spLocks noChangeArrowheads="1"/>
            </p:cNvSpPr>
            <p:nvPr/>
          </p:nvSpPr>
          <p:spPr bwMode="auto">
            <a:xfrm>
              <a:off x="4032" y="12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6666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43" name="Rectangle 33"/>
            <p:cNvSpPr>
              <a:spLocks noChangeArrowheads="1"/>
            </p:cNvSpPr>
            <p:nvPr/>
          </p:nvSpPr>
          <p:spPr bwMode="auto">
            <a:xfrm>
              <a:off x="1632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44" name="Rectangle 34"/>
            <p:cNvSpPr>
              <a:spLocks noChangeArrowheads="1"/>
            </p:cNvSpPr>
            <p:nvPr/>
          </p:nvSpPr>
          <p:spPr bwMode="auto">
            <a:xfrm>
              <a:off x="2004" y="12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45" name="Rectangle 35"/>
            <p:cNvSpPr>
              <a:spLocks noChangeArrowheads="1"/>
            </p:cNvSpPr>
            <p:nvPr/>
          </p:nvSpPr>
          <p:spPr bwMode="auto">
            <a:xfrm>
              <a:off x="2388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46" name="Rectangle 36"/>
            <p:cNvSpPr>
              <a:spLocks noChangeArrowheads="1"/>
            </p:cNvSpPr>
            <p:nvPr/>
          </p:nvSpPr>
          <p:spPr bwMode="auto">
            <a:xfrm>
              <a:off x="3312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6666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47" name="Text Box 37"/>
            <p:cNvSpPr txBox="1">
              <a:spLocks noChangeArrowheads="1"/>
            </p:cNvSpPr>
            <p:nvPr/>
          </p:nvSpPr>
          <p:spPr bwMode="auto">
            <a:xfrm>
              <a:off x="4520" y="1044"/>
              <a:ext cx="90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清    零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257800" y="2617789"/>
            <a:ext cx="3441700" cy="611188"/>
            <a:chOff x="3312" y="1496"/>
            <a:chExt cx="2168" cy="385"/>
          </a:xfrm>
        </p:grpSpPr>
        <p:sp>
          <p:nvSpPr>
            <p:cNvPr id="66634" name="Rectangle 39"/>
            <p:cNvSpPr>
              <a:spLocks noChangeArrowheads="1"/>
            </p:cNvSpPr>
            <p:nvPr/>
          </p:nvSpPr>
          <p:spPr bwMode="auto">
            <a:xfrm>
              <a:off x="3660" y="155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35" name="Rectangle 40"/>
            <p:cNvSpPr>
              <a:spLocks noChangeArrowheads="1"/>
            </p:cNvSpPr>
            <p:nvPr/>
          </p:nvSpPr>
          <p:spPr bwMode="auto">
            <a:xfrm>
              <a:off x="4032" y="155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36" name="Rectangle 41"/>
            <p:cNvSpPr>
              <a:spLocks noChangeArrowheads="1"/>
            </p:cNvSpPr>
            <p:nvPr/>
          </p:nvSpPr>
          <p:spPr bwMode="auto">
            <a:xfrm>
              <a:off x="3312" y="15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37" name="Text Box 42"/>
            <p:cNvSpPr txBox="1">
              <a:spLocks noChangeArrowheads="1"/>
            </p:cNvSpPr>
            <p:nvPr/>
          </p:nvSpPr>
          <p:spPr bwMode="auto">
            <a:xfrm>
              <a:off x="4459" y="1496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左移一位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057400" y="3214688"/>
            <a:ext cx="2114550" cy="533400"/>
            <a:chOff x="1296" y="1872"/>
            <a:chExt cx="1332" cy="336"/>
          </a:xfrm>
        </p:grpSpPr>
        <p:sp>
          <p:nvSpPr>
            <p:cNvPr id="66630" name="Text Box 44"/>
            <p:cNvSpPr txBox="1">
              <a:spLocks noChangeArrowheads="1"/>
            </p:cNvSpPr>
            <p:nvPr/>
          </p:nvSpPr>
          <p:spPr bwMode="auto">
            <a:xfrm>
              <a:off x="1296" y="18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31" name="Rectangle 45"/>
            <p:cNvSpPr>
              <a:spLocks noChangeArrowheads="1"/>
            </p:cNvSpPr>
            <p:nvPr/>
          </p:nvSpPr>
          <p:spPr bwMode="auto">
            <a:xfrm>
              <a:off x="1632" y="18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32" name="Rectangle 46"/>
            <p:cNvSpPr>
              <a:spLocks noChangeArrowheads="1"/>
            </p:cNvSpPr>
            <p:nvPr/>
          </p:nvSpPr>
          <p:spPr bwMode="auto">
            <a:xfrm>
              <a:off x="2016" y="1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33" name="Rectangle 47"/>
            <p:cNvSpPr>
              <a:spLocks noChangeArrowheads="1"/>
            </p:cNvSpPr>
            <p:nvPr/>
          </p:nvSpPr>
          <p:spPr bwMode="auto">
            <a:xfrm>
              <a:off x="2400" y="18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5810250" y="3151190"/>
            <a:ext cx="2884488" cy="611188"/>
            <a:chOff x="3660" y="1832"/>
            <a:chExt cx="1817" cy="385"/>
          </a:xfrm>
        </p:grpSpPr>
        <p:sp>
          <p:nvSpPr>
            <p:cNvPr id="66627" name="Rectangle 49"/>
            <p:cNvSpPr>
              <a:spLocks noChangeArrowheads="1"/>
            </p:cNvSpPr>
            <p:nvPr/>
          </p:nvSpPr>
          <p:spPr bwMode="auto">
            <a:xfrm>
              <a:off x="3660" y="18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28" name="Rectangle 50"/>
            <p:cNvSpPr>
              <a:spLocks noChangeArrowheads="1"/>
            </p:cNvSpPr>
            <p:nvPr/>
          </p:nvSpPr>
          <p:spPr bwMode="auto">
            <a:xfrm>
              <a:off x="4032" y="18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29" name="Text Box 51"/>
            <p:cNvSpPr txBox="1">
              <a:spLocks noChangeArrowheads="1"/>
            </p:cNvSpPr>
            <p:nvPr/>
          </p:nvSpPr>
          <p:spPr bwMode="auto">
            <a:xfrm>
              <a:off x="4456" y="1832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左移二位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2057400" y="3748088"/>
            <a:ext cx="2114550" cy="533400"/>
            <a:chOff x="1296" y="2208"/>
            <a:chExt cx="1332" cy="336"/>
          </a:xfrm>
        </p:grpSpPr>
        <p:sp>
          <p:nvSpPr>
            <p:cNvPr id="66623" name="Text Box 53"/>
            <p:cNvSpPr txBox="1">
              <a:spLocks noChangeArrowheads="1"/>
            </p:cNvSpPr>
            <p:nvPr/>
          </p:nvSpPr>
          <p:spPr bwMode="auto">
            <a:xfrm>
              <a:off x="1296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24" name="Rectangle 54"/>
            <p:cNvSpPr>
              <a:spLocks noChangeArrowheads="1"/>
            </p:cNvSpPr>
            <p:nvPr/>
          </p:nvSpPr>
          <p:spPr bwMode="auto">
            <a:xfrm>
              <a:off x="1632" y="221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25" name="Rectangle 55"/>
            <p:cNvSpPr>
              <a:spLocks noChangeArrowheads="1"/>
            </p:cNvSpPr>
            <p:nvPr/>
          </p:nvSpPr>
          <p:spPr bwMode="auto">
            <a:xfrm>
              <a:off x="2016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26" name="Rectangle 56"/>
            <p:cNvSpPr>
              <a:spLocks noChangeArrowheads="1"/>
            </p:cNvSpPr>
            <p:nvPr/>
          </p:nvSpPr>
          <p:spPr bwMode="auto">
            <a:xfrm>
              <a:off x="2400" y="221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6400801" y="3670298"/>
            <a:ext cx="2298701" cy="625474"/>
            <a:chOff x="4032" y="2159"/>
            <a:chExt cx="1448" cy="394"/>
          </a:xfrm>
        </p:grpSpPr>
        <p:sp>
          <p:nvSpPr>
            <p:cNvPr id="66621" name="Rectangle 58"/>
            <p:cNvSpPr>
              <a:spLocks noChangeArrowheads="1"/>
            </p:cNvSpPr>
            <p:nvPr/>
          </p:nvSpPr>
          <p:spPr bwMode="auto">
            <a:xfrm>
              <a:off x="4032" y="222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22" name="Text Box 59"/>
            <p:cNvSpPr txBox="1">
              <a:spLocks noChangeArrowheads="1"/>
            </p:cNvSpPr>
            <p:nvPr/>
          </p:nvSpPr>
          <p:spPr bwMode="auto">
            <a:xfrm>
              <a:off x="4459" y="2159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左移三位</a:t>
              </a: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62000" y="4203697"/>
            <a:ext cx="7937501" cy="596899"/>
            <a:chOff x="480" y="2495"/>
            <a:chExt cx="5000" cy="376"/>
          </a:xfrm>
        </p:grpSpPr>
        <p:sp>
          <p:nvSpPr>
            <p:cNvPr id="66615" name="Text Box 61"/>
            <p:cNvSpPr txBox="1">
              <a:spLocks noChangeArrowheads="1"/>
            </p:cNvSpPr>
            <p:nvPr/>
          </p:nvSpPr>
          <p:spPr bwMode="auto">
            <a:xfrm>
              <a:off x="1296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16" name="Rectangle 62"/>
            <p:cNvSpPr>
              <a:spLocks noChangeArrowheads="1"/>
            </p:cNvSpPr>
            <p:nvPr/>
          </p:nvSpPr>
          <p:spPr bwMode="auto">
            <a:xfrm>
              <a:off x="1620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6617" name="Rectangle 63"/>
            <p:cNvSpPr>
              <a:spLocks noChangeArrowheads="1"/>
            </p:cNvSpPr>
            <p:nvPr/>
          </p:nvSpPr>
          <p:spPr bwMode="auto">
            <a:xfrm>
              <a:off x="2016" y="25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18" name="Rectangle 64"/>
            <p:cNvSpPr>
              <a:spLocks noChangeArrowheads="1"/>
            </p:cNvSpPr>
            <p:nvPr/>
          </p:nvSpPr>
          <p:spPr bwMode="auto">
            <a:xfrm>
              <a:off x="2400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6619" name="Rectangle 65"/>
            <p:cNvSpPr>
              <a:spLocks noChangeArrowheads="1"/>
            </p:cNvSpPr>
            <p:nvPr/>
          </p:nvSpPr>
          <p:spPr bwMode="auto">
            <a:xfrm>
              <a:off x="480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66620" name="Text Box 66"/>
            <p:cNvSpPr txBox="1">
              <a:spLocks noChangeArrowheads="1"/>
            </p:cNvSpPr>
            <p:nvPr/>
          </p:nvSpPr>
          <p:spPr bwMode="auto">
            <a:xfrm>
              <a:off x="4459" y="2495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左移四位</a:t>
              </a:r>
            </a:p>
          </p:txBody>
        </p:sp>
      </p:grpSp>
      <p:sp>
        <p:nvSpPr>
          <p:cNvPr id="55363" name="Line 67"/>
          <p:cNvSpPr>
            <a:spLocks noChangeShapeType="1"/>
          </p:cNvSpPr>
          <p:nvPr/>
        </p:nvSpPr>
        <p:spPr bwMode="auto">
          <a:xfrm flipH="1">
            <a:off x="2286000" y="2833688"/>
            <a:ext cx="2057400" cy="190500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5364" name="Rectangle 68"/>
          <p:cNvSpPr>
            <a:spLocks noChangeArrowheads="1"/>
          </p:cNvSpPr>
          <p:nvPr/>
        </p:nvSpPr>
        <p:spPr bwMode="auto">
          <a:xfrm>
            <a:off x="4667250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5365" name="Rectangle 69"/>
          <p:cNvSpPr>
            <a:spLocks noChangeArrowheads="1"/>
          </p:cNvSpPr>
          <p:nvPr/>
        </p:nvSpPr>
        <p:spPr bwMode="auto">
          <a:xfrm>
            <a:off x="5257800" y="2681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5366" name="Rectangle 70"/>
          <p:cNvSpPr>
            <a:spLocks noChangeArrowheads="1"/>
          </p:cNvSpPr>
          <p:nvPr/>
        </p:nvSpPr>
        <p:spPr bwMode="auto">
          <a:xfrm>
            <a:off x="5810250" y="32496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66580" name="Group 71"/>
          <p:cNvGrpSpPr>
            <a:grpSpLocks/>
          </p:cNvGrpSpPr>
          <p:nvPr/>
        </p:nvGrpSpPr>
        <p:grpSpPr bwMode="auto">
          <a:xfrm>
            <a:off x="2133600" y="1057275"/>
            <a:ext cx="4876800" cy="161925"/>
            <a:chOff x="0" y="912"/>
            <a:chExt cx="3072" cy="102"/>
          </a:xfrm>
        </p:grpSpPr>
        <p:pic>
          <p:nvPicPr>
            <p:cNvPr id="66583" name="Picture 7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4" name="Picture 7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5" name="Picture 7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6" name="Picture 7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7" name="Picture 7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8" name="Picture 7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9" name="Picture 7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0" name="Picture 7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1" name="Picture 8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2" name="Picture 8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3" name="Picture 8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4" name="Picture 8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5" name="Picture 8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6" name="Picture 8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7" name="Picture 8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8" name="Picture 8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9" name="Picture 8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0" name="Picture 8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1" name="Picture 9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2" name="Picture 9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3" name="Picture 9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4" name="Picture 9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5" name="Picture 9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6" name="Picture 9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7" name="Picture 9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8" name="Picture 9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09" name="Picture 9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10" name="Picture 9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11" name="Picture 10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12" name="Picture 10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13" name="Picture 10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14" name="Picture 10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91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400" name="Text Box 104"/>
          <p:cNvSpPr txBox="1">
            <a:spLocks noChangeArrowheads="1"/>
          </p:cNvSpPr>
          <p:nvPr/>
        </p:nvSpPr>
        <p:spPr bwMode="auto">
          <a:xfrm>
            <a:off x="1996792" y="4798547"/>
            <a:ext cx="2159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并 行 输 出</a:t>
            </a:r>
          </a:p>
        </p:txBody>
      </p:sp>
      <p:sp>
        <p:nvSpPr>
          <p:cNvPr id="55401" name="Text Box 105"/>
          <p:cNvSpPr txBox="1">
            <a:spLocks noChangeArrowheads="1"/>
          </p:cNvSpPr>
          <p:nvPr/>
        </p:nvSpPr>
        <p:spPr bwMode="auto">
          <a:xfrm>
            <a:off x="341313" y="5257800"/>
            <a:ext cx="8345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再继续输入四个移位脉冲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,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从	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Q</a:t>
            </a:r>
            <a:r>
              <a:rPr lang="en-US" altLang="zh-CN" sz="28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端串行输出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1011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数码</a:t>
            </a:r>
          </a:p>
        </p:txBody>
      </p:sp>
    </p:spTree>
    <p:extLst>
      <p:ext uri="{BB962C8B-B14F-4D97-AF65-F5344CB8AC3E}">
        <p14:creationId xmlns:p14="http://schemas.microsoft.com/office/powerpoint/2010/main" val="42368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 autoUpdateAnimBg="0"/>
      <p:bldP spid="55306" grpId="0" autoUpdateAnimBg="0"/>
      <p:bldP spid="55307" grpId="0" autoUpdateAnimBg="0"/>
      <p:bldP spid="55363" grpId="0" animBg="1"/>
      <p:bldP spid="55364" grpId="0" autoUpdateAnimBg="0"/>
      <p:bldP spid="55365" grpId="0" autoUpdateAnimBg="0"/>
      <p:bldP spid="55366" grpId="0" autoUpdateAnimBg="0"/>
      <p:bldP spid="55400" grpId="0" autoUpdateAnimBg="0"/>
      <p:bldP spid="5540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105400"/>
            <a:ext cx="1066800" cy="808038"/>
            <a:chOff x="4760" y="2179"/>
            <a:chExt cx="672" cy="509"/>
          </a:xfrm>
        </p:grpSpPr>
        <p:grpSp>
          <p:nvGrpSpPr>
            <p:cNvPr id="67755" name="Group 3"/>
            <p:cNvGrpSpPr>
              <a:grpSpLocks/>
            </p:cNvGrpSpPr>
            <p:nvPr/>
          </p:nvGrpSpPr>
          <p:grpSpPr bwMode="auto">
            <a:xfrm>
              <a:off x="4992" y="2448"/>
              <a:ext cx="192" cy="240"/>
              <a:chOff x="4992" y="2112"/>
              <a:chExt cx="192" cy="240"/>
            </a:xfrm>
          </p:grpSpPr>
          <p:sp>
            <p:nvSpPr>
              <p:cNvPr id="67762" name="Line 4"/>
              <p:cNvSpPr>
                <a:spLocks noChangeShapeType="1"/>
              </p:cNvSpPr>
              <p:nvPr/>
            </p:nvSpPr>
            <p:spPr bwMode="auto">
              <a:xfrm>
                <a:off x="4992" y="220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763" name="Group 5"/>
              <p:cNvGrpSpPr>
                <a:grpSpLocks/>
              </p:cNvGrpSpPr>
              <p:nvPr/>
            </p:nvGrpSpPr>
            <p:grpSpPr bwMode="auto">
              <a:xfrm>
                <a:off x="4992" y="2112"/>
                <a:ext cx="192" cy="240"/>
                <a:chOff x="4992" y="2112"/>
                <a:chExt cx="192" cy="240"/>
              </a:xfrm>
            </p:grpSpPr>
            <p:sp>
              <p:nvSpPr>
                <p:cNvPr id="67764" name="Line 6"/>
                <p:cNvSpPr>
                  <a:spLocks noChangeShapeType="1"/>
                </p:cNvSpPr>
                <p:nvPr/>
              </p:nvSpPr>
              <p:spPr bwMode="auto">
                <a:xfrm>
                  <a:off x="4992" y="211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65" name="Line 7"/>
                <p:cNvSpPr>
                  <a:spLocks noChangeShapeType="1"/>
                </p:cNvSpPr>
                <p:nvPr/>
              </p:nvSpPr>
              <p:spPr bwMode="auto">
                <a:xfrm>
                  <a:off x="4992" y="235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7756" name="Line 8"/>
            <p:cNvSpPr>
              <a:spLocks noChangeShapeType="1"/>
            </p:cNvSpPr>
            <p:nvPr/>
          </p:nvSpPr>
          <p:spPr bwMode="auto">
            <a:xfrm>
              <a:off x="4800" y="24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7757" name="Text Box 9"/>
            <p:cNvSpPr txBox="1">
              <a:spLocks noChangeArrowheads="1"/>
            </p:cNvSpPr>
            <p:nvPr/>
          </p:nvSpPr>
          <p:spPr bwMode="auto">
            <a:xfrm>
              <a:off x="4760" y="21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7758" name="Text Box 10"/>
            <p:cNvSpPr txBox="1">
              <a:spLocks noChangeArrowheads="1"/>
            </p:cNvSpPr>
            <p:nvPr/>
          </p:nvSpPr>
          <p:spPr bwMode="auto">
            <a:xfrm>
              <a:off x="4928" y="2179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/>
                  <a:cs typeface="Times New Roman"/>
                </a:rPr>
                <a:t>清零</a:t>
              </a:r>
            </a:p>
          </p:txBody>
        </p:sp>
        <p:grpSp>
          <p:nvGrpSpPr>
            <p:cNvPr id="67759" name="Group 11"/>
            <p:cNvGrpSpPr>
              <a:grpSpLocks/>
            </p:cNvGrpSpPr>
            <p:nvPr/>
          </p:nvGrpSpPr>
          <p:grpSpPr bwMode="auto">
            <a:xfrm>
              <a:off x="5184" y="2448"/>
              <a:ext cx="192" cy="240"/>
              <a:chOff x="5184" y="2112"/>
              <a:chExt cx="192" cy="240"/>
            </a:xfrm>
          </p:grpSpPr>
          <p:sp>
            <p:nvSpPr>
              <p:cNvPr id="67760" name="Line 12"/>
              <p:cNvSpPr>
                <a:spLocks noChangeShapeType="1"/>
              </p:cNvSpPr>
              <p:nvPr/>
            </p:nvSpPr>
            <p:spPr bwMode="auto">
              <a:xfrm flipV="1">
                <a:off x="5184" y="211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761" name="Line 13"/>
              <p:cNvSpPr>
                <a:spLocks noChangeShapeType="1"/>
              </p:cNvSpPr>
              <p:nvPr/>
            </p:nvSpPr>
            <p:spPr bwMode="auto">
              <a:xfrm>
                <a:off x="5184" y="211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81038" y="1111249"/>
            <a:ext cx="4338638" cy="949325"/>
            <a:chOff x="429" y="700"/>
            <a:chExt cx="2733" cy="598"/>
          </a:xfrm>
        </p:grpSpPr>
        <p:grpSp>
          <p:nvGrpSpPr>
            <p:cNvPr id="67743" name="Group 15"/>
            <p:cNvGrpSpPr>
              <a:grpSpLocks/>
            </p:cNvGrpSpPr>
            <p:nvPr/>
          </p:nvGrpSpPr>
          <p:grpSpPr bwMode="auto">
            <a:xfrm>
              <a:off x="429" y="796"/>
              <a:ext cx="706" cy="502"/>
              <a:chOff x="4749" y="2927"/>
              <a:chExt cx="706" cy="502"/>
            </a:xfrm>
          </p:grpSpPr>
          <p:sp>
            <p:nvSpPr>
              <p:cNvPr id="67745" name="Line 16"/>
              <p:cNvSpPr>
                <a:spLocks noChangeShapeType="1"/>
              </p:cNvSpPr>
              <p:nvPr/>
            </p:nvSpPr>
            <p:spPr bwMode="auto">
              <a:xfrm>
                <a:off x="4752" y="31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746" name="Rectangle 17"/>
              <p:cNvSpPr>
                <a:spLocks noChangeArrowheads="1"/>
              </p:cNvSpPr>
              <p:nvPr/>
            </p:nvSpPr>
            <p:spPr bwMode="auto">
              <a:xfrm>
                <a:off x="4771" y="2927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/>
                    <a:cs typeface="Times New Roman"/>
                  </a:rPr>
                  <a:t>0</a:t>
                </a:r>
                <a:endParaRPr lang="en-US" altLang="zh-CN" b="1">
                  <a:solidFill>
                    <a:srgbClr val="3333CC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747" name="Group 18"/>
              <p:cNvGrpSpPr>
                <a:grpSpLocks/>
              </p:cNvGrpSpPr>
              <p:nvPr/>
            </p:nvGrpSpPr>
            <p:grpSpPr bwMode="auto">
              <a:xfrm>
                <a:off x="4992" y="2928"/>
                <a:ext cx="192" cy="240"/>
                <a:chOff x="4992" y="2592"/>
                <a:chExt cx="192" cy="240"/>
              </a:xfrm>
            </p:grpSpPr>
            <p:sp>
              <p:nvSpPr>
                <p:cNvPr id="6775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992" y="268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5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992" y="259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54" name="Line 21"/>
                <p:cNvSpPr>
                  <a:spLocks noChangeShapeType="1"/>
                </p:cNvSpPr>
                <p:nvPr/>
              </p:nvSpPr>
              <p:spPr bwMode="auto">
                <a:xfrm>
                  <a:off x="4992" y="259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6342" name="Text Box 22"/>
              <p:cNvSpPr txBox="1">
                <a:spLocks noChangeArrowheads="1"/>
              </p:cNvSpPr>
              <p:nvPr/>
            </p:nvSpPr>
            <p:spPr bwMode="auto">
              <a:xfrm>
                <a:off x="4749" y="3196"/>
                <a:ext cx="706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/>
                    <a:ea typeface="宋体" pitchFamily="2" charset="-122"/>
                    <a:cs typeface="Times New Roman"/>
                  </a:rPr>
                  <a:t>寄存指令</a:t>
                </a:r>
                <a:endPara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endParaRPr>
              </a:p>
            </p:txBody>
          </p:sp>
          <p:grpSp>
            <p:nvGrpSpPr>
              <p:cNvPr id="67749" name="Group 23"/>
              <p:cNvGrpSpPr>
                <a:grpSpLocks/>
              </p:cNvGrpSpPr>
              <p:nvPr/>
            </p:nvGrpSpPr>
            <p:grpSpPr bwMode="auto">
              <a:xfrm>
                <a:off x="5184" y="2928"/>
                <a:ext cx="240" cy="240"/>
                <a:chOff x="5184" y="2928"/>
                <a:chExt cx="240" cy="240"/>
              </a:xfrm>
            </p:grpSpPr>
            <p:sp>
              <p:nvSpPr>
                <p:cNvPr id="67750" name="Line 24"/>
                <p:cNvSpPr>
                  <a:spLocks noChangeShapeType="1"/>
                </p:cNvSpPr>
                <p:nvPr/>
              </p:nvSpPr>
              <p:spPr bwMode="auto">
                <a:xfrm>
                  <a:off x="5184" y="292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51" name="Line 25"/>
                <p:cNvSpPr>
                  <a:spLocks noChangeShapeType="1"/>
                </p:cNvSpPr>
                <p:nvPr/>
              </p:nvSpPr>
              <p:spPr bwMode="auto">
                <a:xfrm>
                  <a:off x="5184" y="316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56346" name="Rectangle 26"/>
            <p:cNvSpPr>
              <a:spLocks noChangeArrowheads="1"/>
            </p:cNvSpPr>
            <p:nvPr/>
          </p:nvSpPr>
          <p:spPr bwMode="auto">
            <a:xfrm>
              <a:off x="2434" y="700"/>
              <a:ext cx="728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并行输入</a:t>
              </a:r>
              <a:endParaRPr lang="zh-CN" altLang="en-US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7673782" y="4082534"/>
            <a:ext cx="115608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串行输出</a:t>
            </a:r>
            <a:endParaRPr lang="zh-CN" altLang="en-US" b="1" i="1"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1371600" y="1406525"/>
            <a:ext cx="6705600" cy="4021138"/>
            <a:chOff x="864" y="886"/>
            <a:chExt cx="4224" cy="2533"/>
          </a:xfrm>
        </p:grpSpPr>
        <p:grpSp>
          <p:nvGrpSpPr>
            <p:cNvPr id="67613" name="Group 29"/>
            <p:cNvGrpSpPr>
              <a:grpSpLocks/>
            </p:cNvGrpSpPr>
            <p:nvPr/>
          </p:nvGrpSpPr>
          <p:grpSpPr bwMode="auto">
            <a:xfrm>
              <a:off x="864" y="886"/>
              <a:ext cx="4224" cy="2533"/>
              <a:chOff x="864" y="886"/>
              <a:chExt cx="4224" cy="2533"/>
            </a:xfrm>
          </p:grpSpPr>
          <p:sp>
            <p:nvSpPr>
              <p:cNvPr id="67615" name="Oval 30"/>
              <p:cNvSpPr>
                <a:spLocks noChangeArrowheads="1"/>
              </p:cNvSpPr>
              <p:nvPr/>
            </p:nvSpPr>
            <p:spPr bwMode="auto">
              <a:xfrm>
                <a:off x="5033" y="2497"/>
                <a:ext cx="55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16" name="Line 31"/>
              <p:cNvSpPr>
                <a:spLocks noChangeShapeType="1"/>
              </p:cNvSpPr>
              <p:nvPr/>
            </p:nvSpPr>
            <p:spPr bwMode="auto">
              <a:xfrm>
                <a:off x="1170" y="2043"/>
                <a:ext cx="2964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17" name="Oval 32"/>
              <p:cNvSpPr>
                <a:spLocks noChangeArrowheads="1"/>
              </p:cNvSpPr>
              <p:nvPr/>
            </p:nvSpPr>
            <p:spPr bwMode="auto">
              <a:xfrm>
                <a:off x="886" y="2667"/>
                <a:ext cx="55" cy="59"/>
              </a:xfrm>
              <a:prstGeom prst="ellips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18" name="Rectangle 33"/>
              <p:cNvSpPr>
                <a:spLocks noChangeArrowheads="1"/>
              </p:cNvSpPr>
              <p:nvPr/>
            </p:nvSpPr>
            <p:spPr bwMode="auto">
              <a:xfrm>
                <a:off x="2293" y="2743"/>
                <a:ext cx="23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67619" name="Rectangle 34"/>
              <p:cNvSpPr>
                <a:spLocks noChangeArrowheads="1"/>
              </p:cNvSpPr>
              <p:nvPr/>
            </p:nvSpPr>
            <p:spPr bwMode="auto">
              <a:xfrm>
                <a:off x="2338" y="2379"/>
                <a:ext cx="404" cy="62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20" name="Group 35"/>
              <p:cNvGrpSpPr>
                <a:grpSpLocks/>
              </p:cNvGrpSpPr>
              <p:nvPr/>
            </p:nvGrpSpPr>
            <p:grpSpPr bwMode="auto">
              <a:xfrm>
                <a:off x="2473" y="3003"/>
                <a:ext cx="89" cy="384"/>
                <a:chOff x="1248" y="1632"/>
                <a:chExt cx="96" cy="384"/>
              </a:xfrm>
            </p:grpSpPr>
            <p:sp>
              <p:nvSpPr>
                <p:cNvPr id="67741" name="Oval 36"/>
                <p:cNvSpPr>
                  <a:spLocks noChangeArrowheads="1"/>
                </p:cNvSpPr>
                <p:nvPr/>
              </p:nvSpPr>
              <p:spPr bwMode="auto">
                <a:xfrm>
                  <a:off x="1248" y="163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42" name="Line 37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21" name="Line 38"/>
              <p:cNvSpPr>
                <a:spLocks noChangeShapeType="1"/>
              </p:cNvSpPr>
              <p:nvPr/>
            </p:nvSpPr>
            <p:spPr bwMode="auto">
              <a:xfrm>
                <a:off x="2922" y="2523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22" name="Line 39"/>
              <p:cNvSpPr>
                <a:spLocks noChangeShapeType="1"/>
              </p:cNvSpPr>
              <p:nvPr/>
            </p:nvSpPr>
            <p:spPr bwMode="auto">
              <a:xfrm flipV="1">
                <a:off x="2562" y="1947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23" name="Rectangle 40"/>
              <p:cNvSpPr>
                <a:spLocks noChangeArrowheads="1"/>
              </p:cNvSpPr>
              <p:nvPr/>
            </p:nvSpPr>
            <p:spPr bwMode="auto">
              <a:xfrm>
                <a:off x="2652" y="2263"/>
                <a:ext cx="45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2</a:t>
                </a:r>
              </a:p>
            </p:txBody>
          </p:sp>
          <p:grpSp>
            <p:nvGrpSpPr>
              <p:cNvPr id="67624" name="Group 41"/>
              <p:cNvGrpSpPr>
                <a:grpSpLocks/>
              </p:cNvGrpSpPr>
              <p:nvPr/>
            </p:nvGrpSpPr>
            <p:grpSpPr bwMode="auto">
              <a:xfrm>
                <a:off x="2257" y="2119"/>
                <a:ext cx="279" cy="233"/>
                <a:chOff x="794" y="2044"/>
                <a:chExt cx="298" cy="233"/>
              </a:xfrm>
            </p:grpSpPr>
            <p:sp>
              <p:nvSpPr>
                <p:cNvPr id="67739" name="Rectangle 42"/>
                <p:cNvSpPr>
                  <a:spLocks noChangeArrowheads="1"/>
                </p:cNvSpPr>
                <p:nvPr/>
              </p:nvSpPr>
              <p:spPr bwMode="auto">
                <a:xfrm>
                  <a:off x="794" y="2044"/>
                  <a:ext cx="29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40" name="Line 43"/>
                <p:cNvSpPr>
                  <a:spLocks noChangeShapeType="1"/>
                </p:cNvSpPr>
                <p:nvPr/>
              </p:nvSpPr>
              <p:spPr bwMode="auto">
                <a:xfrm>
                  <a:off x="838" y="207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7625" name="Group 44"/>
              <p:cNvGrpSpPr>
                <a:grpSpLocks/>
              </p:cNvGrpSpPr>
              <p:nvPr/>
            </p:nvGrpSpPr>
            <p:grpSpPr bwMode="auto">
              <a:xfrm>
                <a:off x="2203" y="3099"/>
                <a:ext cx="399" cy="288"/>
                <a:chOff x="1056" y="2016"/>
                <a:chExt cx="426" cy="288"/>
              </a:xfrm>
            </p:grpSpPr>
            <p:sp>
              <p:nvSpPr>
                <p:cNvPr id="677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056" y="2016"/>
                  <a:ext cx="4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38" name="Line 46"/>
                <p:cNvSpPr>
                  <a:spLocks noChangeShapeType="1"/>
                </p:cNvSpPr>
                <p:nvPr/>
              </p:nvSpPr>
              <p:spPr bwMode="auto">
                <a:xfrm>
                  <a:off x="1152" y="206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26" name="Line 47"/>
              <p:cNvSpPr>
                <a:spLocks noChangeShapeType="1"/>
              </p:cNvSpPr>
              <p:nvPr/>
            </p:nvSpPr>
            <p:spPr bwMode="auto">
              <a:xfrm>
                <a:off x="1934" y="2859"/>
                <a:ext cx="4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27" name="Group 48"/>
              <p:cNvGrpSpPr>
                <a:grpSpLocks/>
              </p:cNvGrpSpPr>
              <p:nvPr/>
            </p:nvGrpSpPr>
            <p:grpSpPr bwMode="auto">
              <a:xfrm>
                <a:off x="2338" y="2596"/>
                <a:ext cx="90" cy="144"/>
                <a:chOff x="768" y="1872"/>
                <a:chExt cx="96" cy="192"/>
              </a:xfrm>
            </p:grpSpPr>
            <p:sp>
              <p:nvSpPr>
                <p:cNvPr id="67735" name="Line 49"/>
                <p:cNvSpPr>
                  <a:spLocks noChangeShapeType="1"/>
                </p:cNvSpPr>
                <p:nvPr/>
              </p:nvSpPr>
              <p:spPr bwMode="auto">
                <a:xfrm>
                  <a:off x="768" y="187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3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28" name="Line 51"/>
              <p:cNvSpPr>
                <a:spLocks noChangeShapeType="1"/>
              </p:cNvSpPr>
              <p:nvPr/>
            </p:nvSpPr>
            <p:spPr bwMode="auto">
              <a:xfrm>
                <a:off x="2158" y="2667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29" name="Oval 52"/>
              <p:cNvSpPr>
                <a:spLocks noChangeArrowheads="1"/>
              </p:cNvSpPr>
              <p:nvPr/>
            </p:nvSpPr>
            <p:spPr bwMode="auto">
              <a:xfrm>
                <a:off x="2517" y="2283"/>
                <a:ext cx="90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0" name="Oval 53"/>
              <p:cNvSpPr>
                <a:spLocks noChangeArrowheads="1"/>
              </p:cNvSpPr>
              <p:nvPr/>
            </p:nvSpPr>
            <p:spPr bwMode="auto">
              <a:xfrm>
                <a:off x="2516" y="1855"/>
                <a:ext cx="89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1" name="Rectangle 54"/>
              <p:cNvSpPr>
                <a:spLocks noChangeArrowheads="1"/>
              </p:cNvSpPr>
              <p:nvPr/>
            </p:nvSpPr>
            <p:spPr bwMode="auto">
              <a:xfrm>
                <a:off x="2492" y="895"/>
                <a:ext cx="4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2</a:t>
                </a:r>
                <a:endParaRPr lang="en-US" altLang="zh-CN" sz="3200" b="1" baseline="-25000">
                  <a:latin typeface="Times New Roman"/>
                  <a:cs typeface="Times New Roman"/>
                </a:endParaRPr>
              </a:p>
            </p:txBody>
          </p:sp>
          <p:sp>
            <p:nvSpPr>
              <p:cNvPr id="67632" name="Rectangle 55"/>
              <p:cNvSpPr>
                <a:spLocks noChangeArrowheads="1"/>
              </p:cNvSpPr>
              <p:nvPr/>
            </p:nvSpPr>
            <p:spPr bwMode="auto">
              <a:xfrm>
                <a:off x="2357" y="1567"/>
                <a:ext cx="405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3" name="Text Box 56"/>
              <p:cNvSpPr txBox="1">
                <a:spLocks noChangeArrowheads="1"/>
              </p:cNvSpPr>
              <p:nvPr/>
            </p:nvSpPr>
            <p:spPr bwMode="auto">
              <a:xfrm>
                <a:off x="2451" y="153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cs typeface="Times New Roman"/>
                  </a:rPr>
                  <a:t>&amp;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7634" name="Line 57"/>
              <p:cNvSpPr>
                <a:spLocks noChangeShapeType="1"/>
              </p:cNvSpPr>
              <p:nvPr/>
            </p:nvSpPr>
            <p:spPr bwMode="auto">
              <a:xfrm flipV="1">
                <a:off x="2492" y="1346"/>
                <a:ext cx="4" cy="22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5" name="Line 58"/>
              <p:cNvSpPr>
                <a:spLocks noChangeShapeType="1"/>
              </p:cNvSpPr>
              <p:nvPr/>
            </p:nvSpPr>
            <p:spPr bwMode="auto">
              <a:xfrm flipV="1">
                <a:off x="2672" y="1231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6" name="Oval 59"/>
              <p:cNvSpPr>
                <a:spLocks noChangeArrowheads="1"/>
              </p:cNvSpPr>
              <p:nvPr/>
            </p:nvSpPr>
            <p:spPr bwMode="auto">
              <a:xfrm>
                <a:off x="2648" y="1159"/>
                <a:ext cx="56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7" name="Line 60"/>
              <p:cNvSpPr>
                <a:spLocks noChangeShapeType="1"/>
              </p:cNvSpPr>
              <p:nvPr/>
            </p:nvSpPr>
            <p:spPr bwMode="auto">
              <a:xfrm>
                <a:off x="2742" y="2523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38" name="Rectangle 61"/>
              <p:cNvSpPr>
                <a:spLocks noChangeArrowheads="1"/>
              </p:cNvSpPr>
              <p:nvPr/>
            </p:nvSpPr>
            <p:spPr bwMode="auto">
              <a:xfrm>
                <a:off x="2338" y="2475"/>
                <a:ext cx="4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F2</a:t>
                </a:r>
                <a:endParaRPr lang="en-US" altLang="zh-CN" sz="2800" b="1" baseline="-25000"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7639" name="Line 62"/>
              <p:cNvSpPr>
                <a:spLocks noChangeShapeType="1"/>
              </p:cNvSpPr>
              <p:nvPr/>
            </p:nvSpPr>
            <p:spPr bwMode="auto">
              <a:xfrm>
                <a:off x="2158" y="2043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40" name="Rectangle 63"/>
              <p:cNvSpPr>
                <a:spLocks noChangeArrowheads="1"/>
              </p:cNvSpPr>
              <p:nvPr/>
            </p:nvSpPr>
            <p:spPr bwMode="auto">
              <a:xfrm>
                <a:off x="3326" y="2371"/>
                <a:ext cx="404" cy="62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41" name="Group 64"/>
              <p:cNvGrpSpPr>
                <a:grpSpLocks/>
              </p:cNvGrpSpPr>
              <p:nvPr/>
            </p:nvGrpSpPr>
            <p:grpSpPr bwMode="auto">
              <a:xfrm>
                <a:off x="3461" y="2995"/>
                <a:ext cx="90" cy="384"/>
                <a:chOff x="1248" y="1632"/>
                <a:chExt cx="96" cy="384"/>
              </a:xfrm>
            </p:grpSpPr>
            <p:sp>
              <p:nvSpPr>
                <p:cNvPr id="67733" name="Oval 65"/>
                <p:cNvSpPr>
                  <a:spLocks noChangeArrowheads="1"/>
                </p:cNvSpPr>
                <p:nvPr/>
              </p:nvSpPr>
              <p:spPr bwMode="auto">
                <a:xfrm>
                  <a:off x="1248" y="163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34" name="Line 66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42" name="Line 67"/>
              <p:cNvSpPr>
                <a:spLocks noChangeShapeType="1"/>
              </p:cNvSpPr>
              <p:nvPr/>
            </p:nvSpPr>
            <p:spPr bwMode="auto">
              <a:xfrm>
                <a:off x="3910" y="2515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43" name="Line 68"/>
              <p:cNvSpPr>
                <a:spLocks noChangeShapeType="1"/>
              </p:cNvSpPr>
              <p:nvPr/>
            </p:nvSpPr>
            <p:spPr bwMode="auto">
              <a:xfrm flipV="1">
                <a:off x="3551" y="1939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44" name="Rectangle 69"/>
              <p:cNvSpPr>
                <a:spLocks noChangeArrowheads="1"/>
              </p:cNvSpPr>
              <p:nvPr/>
            </p:nvSpPr>
            <p:spPr bwMode="auto">
              <a:xfrm>
                <a:off x="3640" y="2255"/>
                <a:ext cx="45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1</a:t>
                </a:r>
              </a:p>
            </p:txBody>
          </p:sp>
          <p:grpSp>
            <p:nvGrpSpPr>
              <p:cNvPr id="67645" name="Group 70"/>
              <p:cNvGrpSpPr>
                <a:grpSpLocks/>
              </p:cNvGrpSpPr>
              <p:nvPr/>
            </p:nvGrpSpPr>
            <p:grpSpPr bwMode="auto">
              <a:xfrm>
                <a:off x="3245" y="2111"/>
                <a:ext cx="279" cy="233"/>
                <a:chOff x="794" y="2044"/>
                <a:chExt cx="298" cy="233"/>
              </a:xfrm>
            </p:grpSpPr>
            <p:sp>
              <p:nvSpPr>
                <p:cNvPr id="67731" name="Rectangle 71"/>
                <p:cNvSpPr>
                  <a:spLocks noChangeArrowheads="1"/>
                </p:cNvSpPr>
                <p:nvPr/>
              </p:nvSpPr>
              <p:spPr bwMode="auto">
                <a:xfrm>
                  <a:off x="794" y="2044"/>
                  <a:ext cx="29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32" name="Line 72"/>
                <p:cNvSpPr>
                  <a:spLocks noChangeShapeType="1"/>
                </p:cNvSpPr>
                <p:nvPr/>
              </p:nvSpPr>
              <p:spPr bwMode="auto">
                <a:xfrm>
                  <a:off x="838" y="207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7646" name="Group 73"/>
              <p:cNvGrpSpPr>
                <a:grpSpLocks/>
              </p:cNvGrpSpPr>
              <p:nvPr/>
            </p:nvGrpSpPr>
            <p:grpSpPr bwMode="auto">
              <a:xfrm>
                <a:off x="3191" y="3091"/>
                <a:ext cx="399" cy="288"/>
                <a:chOff x="1056" y="2016"/>
                <a:chExt cx="426" cy="288"/>
              </a:xfrm>
            </p:grpSpPr>
            <p:sp>
              <p:nvSpPr>
                <p:cNvPr id="6772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056" y="2016"/>
                  <a:ext cx="4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30" name="Line 75"/>
                <p:cNvSpPr>
                  <a:spLocks noChangeShapeType="1"/>
                </p:cNvSpPr>
                <p:nvPr/>
              </p:nvSpPr>
              <p:spPr bwMode="auto">
                <a:xfrm>
                  <a:off x="1152" y="206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47" name="Line 76"/>
              <p:cNvSpPr>
                <a:spLocks noChangeShapeType="1"/>
              </p:cNvSpPr>
              <p:nvPr/>
            </p:nvSpPr>
            <p:spPr bwMode="auto">
              <a:xfrm>
                <a:off x="2922" y="2851"/>
                <a:ext cx="4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48" name="Group 77"/>
              <p:cNvGrpSpPr>
                <a:grpSpLocks/>
              </p:cNvGrpSpPr>
              <p:nvPr/>
            </p:nvGrpSpPr>
            <p:grpSpPr bwMode="auto">
              <a:xfrm>
                <a:off x="3326" y="2588"/>
                <a:ext cx="90" cy="144"/>
                <a:chOff x="768" y="1872"/>
                <a:chExt cx="96" cy="192"/>
              </a:xfrm>
            </p:grpSpPr>
            <p:sp>
              <p:nvSpPr>
                <p:cNvPr id="67727" name="Line 78"/>
                <p:cNvSpPr>
                  <a:spLocks noChangeShapeType="1"/>
                </p:cNvSpPr>
                <p:nvPr/>
              </p:nvSpPr>
              <p:spPr bwMode="auto">
                <a:xfrm>
                  <a:off x="768" y="187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8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49" name="Line 80"/>
              <p:cNvSpPr>
                <a:spLocks noChangeShapeType="1"/>
              </p:cNvSpPr>
              <p:nvPr/>
            </p:nvSpPr>
            <p:spPr bwMode="auto">
              <a:xfrm>
                <a:off x="3146" y="2659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50" name="Oval 81"/>
              <p:cNvSpPr>
                <a:spLocks noChangeArrowheads="1"/>
              </p:cNvSpPr>
              <p:nvPr/>
            </p:nvSpPr>
            <p:spPr bwMode="auto">
              <a:xfrm>
                <a:off x="3506" y="2275"/>
                <a:ext cx="89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51" name="Group 82"/>
              <p:cNvGrpSpPr>
                <a:grpSpLocks/>
              </p:cNvGrpSpPr>
              <p:nvPr/>
            </p:nvGrpSpPr>
            <p:grpSpPr bwMode="auto">
              <a:xfrm>
                <a:off x="3346" y="886"/>
                <a:ext cx="584" cy="1056"/>
                <a:chOff x="3346" y="864"/>
                <a:chExt cx="584" cy="1056"/>
              </a:xfrm>
            </p:grpSpPr>
            <p:sp>
              <p:nvSpPr>
                <p:cNvPr id="67720" name="Rectangle 83"/>
                <p:cNvSpPr>
                  <a:spLocks noChangeArrowheads="1"/>
                </p:cNvSpPr>
                <p:nvPr/>
              </p:nvSpPr>
              <p:spPr bwMode="auto">
                <a:xfrm>
                  <a:off x="3480" y="864"/>
                  <a:ext cx="45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d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1</a:t>
                  </a:r>
                  <a:endParaRPr lang="en-US" altLang="zh-CN" sz="3200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1" name="Oval 84"/>
                <p:cNvSpPr>
                  <a:spLocks noChangeArrowheads="1"/>
                </p:cNvSpPr>
                <p:nvPr/>
              </p:nvSpPr>
              <p:spPr bwMode="auto">
                <a:xfrm>
                  <a:off x="3504" y="1824"/>
                  <a:ext cx="90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2" name="Rectangle 85"/>
                <p:cNvSpPr>
                  <a:spLocks noChangeArrowheads="1"/>
                </p:cNvSpPr>
                <p:nvPr/>
              </p:nvSpPr>
              <p:spPr bwMode="auto">
                <a:xfrm>
                  <a:off x="3346" y="1536"/>
                  <a:ext cx="40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40" y="1507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/>
                      <a:cs typeface="Times New Roman"/>
                    </a:rPr>
                    <a:t>&amp;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4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3480" y="134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660" y="120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26" name="Oval 89"/>
                <p:cNvSpPr>
                  <a:spLocks noChangeArrowheads="1"/>
                </p:cNvSpPr>
                <p:nvPr/>
              </p:nvSpPr>
              <p:spPr bwMode="auto">
                <a:xfrm>
                  <a:off x="3637" y="1128"/>
                  <a:ext cx="55" cy="59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52" name="Line 90"/>
              <p:cNvSpPr>
                <a:spLocks noChangeShapeType="1"/>
              </p:cNvSpPr>
              <p:nvPr/>
            </p:nvSpPr>
            <p:spPr bwMode="auto">
              <a:xfrm>
                <a:off x="3730" y="2515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53" name="Rectangle 91"/>
              <p:cNvSpPr>
                <a:spLocks noChangeArrowheads="1"/>
              </p:cNvSpPr>
              <p:nvPr/>
            </p:nvSpPr>
            <p:spPr bwMode="auto">
              <a:xfrm>
                <a:off x="3326" y="2475"/>
                <a:ext cx="4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F1</a:t>
                </a:r>
                <a:endParaRPr lang="en-US" altLang="zh-CN" sz="2800" b="1" baseline="-25000"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7654" name="Line 92"/>
              <p:cNvSpPr>
                <a:spLocks noChangeShapeType="1"/>
              </p:cNvSpPr>
              <p:nvPr/>
            </p:nvSpPr>
            <p:spPr bwMode="auto">
              <a:xfrm>
                <a:off x="3146" y="2035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55" name="Rectangle 93"/>
              <p:cNvSpPr>
                <a:spLocks noChangeArrowheads="1"/>
              </p:cNvSpPr>
              <p:nvPr/>
            </p:nvSpPr>
            <p:spPr bwMode="auto">
              <a:xfrm>
                <a:off x="4314" y="2371"/>
                <a:ext cx="404" cy="62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56" name="Group 94"/>
              <p:cNvGrpSpPr>
                <a:grpSpLocks/>
              </p:cNvGrpSpPr>
              <p:nvPr/>
            </p:nvGrpSpPr>
            <p:grpSpPr bwMode="auto">
              <a:xfrm>
                <a:off x="4449" y="2995"/>
                <a:ext cx="90" cy="384"/>
                <a:chOff x="1248" y="1632"/>
                <a:chExt cx="96" cy="384"/>
              </a:xfrm>
            </p:grpSpPr>
            <p:sp>
              <p:nvSpPr>
                <p:cNvPr id="67718" name="Oval 95"/>
                <p:cNvSpPr>
                  <a:spLocks noChangeArrowheads="1"/>
                </p:cNvSpPr>
                <p:nvPr/>
              </p:nvSpPr>
              <p:spPr bwMode="auto">
                <a:xfrm>
                  <a:off x="1248" y="163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9" name="Line 96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57" name="Line 97"/>
              <p:cNvSpPr>
                <a:spLocks noChangeShapeType="1"/>
              </p:cNvSpPr>
              <p:nvPr/>
            </p:nvSpPr>
            <p:spPr bwMode="auto">
              <a:xfrm flipV="1">
                <a:off x="4539" y="1939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58" name="Rectangle 98"/>
              <p:cNvSpPr>
                <a:spLocks noChangeArrowheads="1"/>
              </p:cNvSpPr>
              <p:nvPr/>
            </p:nvSpPr>
            <p:spPr bwMode="auto">
              <a:xfrm>
                <a:off x="4629" y="2255"/>
                <a:ext cx="45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0</a:t>
                </a:r>
              </a:p>
            </p:txBody>
          </p:sp>
          <p:grpSp>
            <p:nvGrpSpPr>
              <p:cNvPr id="67659" name="Group 99"/>
              <p:cNvGrpSpPr>
                <a:grpSpLocks/>
              </p:cNvGrpSpPr>
              <p:nvPr/>
            </p:nvGrpSpPr>
            <p:grpSpPr bwMode="auto">
              <a:xfrm>
                <a:off x="4234" y="2111"/>
                <a:ext cx="279" cy="233"/>
                <a:chOff x="795" y="2044"/>
                <a:chExt cx="298" cy="233"/>
              </a:xfrm>
            </p:grpSpPr>
            <p:sp>
              <p:nvSpPr>
                <p:cNvPr id="67716" name="Rectangle 100"/>
                <p:cNvSpPr>
                  <a:spLocks noChangeArrowheads="1"/>
                </p:cNvSpPr>
                <p:nvPr/>
              </p:nvSpPr>
              <p:spPr bwMode="auto">
                <a:xfrm>
                  <a:off x="795" y="2044"/>
                  <a:ext cx="29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7" name="Line 101"/>
                <p:cNvSpPr>
                  <a:spLocks noChangeShapeType="1"/>
                </p:cNvSpPr>
                <p:nvPr/>
              </p:nvSpPr>
              <p:spPr bwMode="auto">
                <a:xfrm>
                  <a:off x="838" y="207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7660" name="Group 102"/>
              <p:cNvGrpSpPr>
                <a:grpSpLocks/>
              </p:cNvGrpSpPr>
              <p:nvPr/>
            </p:nvGrpSpPr>
            <p:grpSpPr bwMode="auto">
              <a:xfrm>
                <a:off x="4179" y="3091"/>
                <a:ext cx="399" cy="288"/>
                <a:chOff x="1056" y="2016"/>
                <a:chExt cx="426" cy="288"/>
              </a:xfrm>
            </p:grpSpPr>
            <p:sp>
              <p:nvSpPr>
                <p:cNvPr id="6771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056" y="2016"/>
                  <a:ext cx="4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5" name="Line 104"/>
                <p:cNvSpPr>
                  <a:spLocks noChangeShapeType="1"/>
                </p:cNvSpPr>
                <p:nvPr/>
              </p:nvSpPr>
              <p:spPr bwMode="auto">
                <a:xfrm>
                  <a:off x="1152" y="206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61" name="Line 105"/>
              <p:cNvSpPr>
                <a:spLocks noChangeShapeType="1"/>
              </p:cNvSpPr>
              <p:nvPr/>
            </p:nvSpPr>
            <p:spPr bwMode="auto">
              <a:xfrm>
                <a:off x="3910" y="2851"/>
                <a:ext cx="4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62" name="Group 106"/>
              <p:cNvGrpSpPr>
                <a:grpSpLocks/>
              </p:cNvGrpSpPr>
              <p:nvPr/>
            </p:nvGrpSpPr>
            <p:grpSpPr bwMode="auto">
              <a:xfrm>
                <a:off x="4314" y="2588"/>
                <a:ext cx="90" cy="144"/>
                <a:chOff x="768" y="1872"/>
                <a:chExt cx="96" cy="192"/>
              </a:xfrm>
            </p:grpSpPr>
            <p:sp>
              <p:nvSpPr>
                <p:cNvPr id="67712" name="Line 107"/>
                <p:cNvSpPr>
                  <a:spLocks noChangeShapeType="1"/>
                </p:cNvSpPr>
                <p:nvPr/>
              </p:nvSpPr>
              <p:spPr bwMode="auto">
                <a:xfrm>
                  <a:off x="768" y="187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3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63" name="Line 109"/>
              <p:cNvSpPr>
                <a:spLocks noChangeShapeType="1"/>
              </p:cNvSpPr>
              <p:nvPr/>
            </p:nvSpPr>
            <p:spPr bwMode="auto">
              <a:xfrm>
                <a:off x="4134" y="2659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64" name="Oval 110"/>
              <p:cNvSpPr>
                <a:spLocks noChangeArrowheads="1"/>
              </p:cNvSpPr>
              <p:nvPr/>
            </p:nvSpPr>
            <p:spPr bwMode="auto">
              <a:xfrm>
                <a:off x="4494" y="2275"/>
                <a:ext cx="90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65" name="Group 111"/>
              <p:cNvGrpSpPr>
                <a:grpSpLocks/>
              </p:cNvGrpSpPr>
              <p:nvPr/>
            </p:nvGrpSpPr>
            <p:grpSpPr bwMode="auto">
              <a:xfrm>
                <a:off x="4334" y="886"/>
                <a:ext cx="584" cy="1056"/>
                <a:chOff x="4334" y="864"/>
                <a:chExt cx="584" cy="1056"/>
              </a:xfrm>
            </p:grpSpPr>
            <p:sp>
              <p:nvSpPr>
                <p:cNvPr id="67705" name="Rectangle 112"/>
                <p:cNvSpPr>
                  <a:spLocks noChangeArrowheads="1"/>
                </p:cNvSpPr>
                <p:nvPr/>
              </p:nvSpPr>
              <p:spPr bwMode="auto">
                <a:xfrm>
                  <a:off x="4469" y="864"/>
                  <a:ext cx="44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d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0</a:t>
                  </a:r>
                  <a:endParaRPr lang="en-US" altLang="zh-CN" sz="3200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6" name="Oval 113"/>
                <p:cNvSpPr>
                  <a:spLocks noChangeArrowheads="1"/>
                </p:cNvSpPr>
                <p:nvPr/>
              </p:nvSpPr>
              <p:spPr bwMode="auto">
                <a:xfrm>
                  <a:off x="4492" y="1824"/>
                  <a:ext cx="90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7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34" y="1536"/>
                  <a:ext cx="40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8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428" y="1507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/>
                      <a:cs typeface="Times New Roman"/>
                    </a:rPr>
                    <a:t>&amp;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9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4469" y="134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0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4648" y="120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11" name="Oval 118"/>
                <p:cNvSpPr>
                  <a:spLocks noChangeArrowheads="1"/>
                </p:cNvSpPr>
                <p:nvPr/>
              </p:nvSpPr>
              <p:spPr bwMode="auto">
                <a:xfrm>
                  <a:off x="4625" y="1128"/>
                  <a:ext cx="55" cy="59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66" name="Line 119"/>
              <p:cNvSpPr>
                <a:spLocks noChangeShapeType="1"/>
              </p:cNvSpPr>
              <p:nvPr/>
            </p:nvSpPr>
            <p:spPr bwMode="auto">
              <a:xfrm>
                <a:off x="4718" y="2515"/>
                <a:ext cx="315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67" name="Rectangle 120"/>
              <p:cNvSpPr>
                <a:spLocks noChangeArrowheads="1"/>
              </p:cNvSpPr>
              <p:nvPr/>
            </p:nvSpPr>
            <p:spPr bwMode="auto">
              <a:xfrm>
                <a:off x="4314" y="2475"/>
                <a:ext cx="4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F0</a:t>
                </a:r>
                <a:endParaRPr lang="en-US" altLang="zh-CN" sz="2800" b="1" baseline="-25000"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7668" name="Line 121"/>
              <p:cNvSpPr>
                <a:spLocks noChangeShapeType="1"/>
              </p:cNvSpPr>
              <p:nvPr/>
            </p:nvSpPr>
            <p:spPr bwMode="auto">
              <a:xfrm>
                <a:off x="4134" y="2035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69" name="Rectangle 122"/>
              <p:cNvSpPr>
                <a:spLocks noChangeArrowheads="1"/>
              </p:cNvSpPr>
              <p:nvPr/>
            </p:nvSpPr>
            <p:spPr bwMode="auto">
              <a:xfrm>
                <a:off x="3281" y="2743"/>
                <a:ext cx="23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67670" name="Rectangle 123"/>
              <p:cNvSpPr>
                <a:spLocks noChangeArrowheads="1"/>
              </p:cNvSpPr>
              <p:nvPr/>
            </p:nvSpPr>
            <p:spPr bwMode="auto">
              <a:xfrm>
                <a:off x="4269" y="2743"/>
                <a:ext cx="23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67671" name="Rectangle 124"/>
              <p:cNvSpPr>
                <a:spLocks noChangeArrowheads="1"/>
              </p:cNvSpPr>
              <p:nvPr/>
            </p:nvSpPr>
            <p:spPr bwMode="auto">
              <a:xfrm>
                <a:off x="1350" y="2398"/>
                <a:ext cx="404" cy="62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72" name="Group 125"/>
              <p:cNvGrpSpPr>
                <a:grpSpLocks/>
              </p:cNvGrpSpPr>
              <p:nvPr/>
            </p:nvGrpSpPr>
            <p:grpSpPr bwMode="auto">
              <a:xfrm>
                <a:off x="1484" y="3022"/>
                <a:ext cx="90" cy="384"/>
                <a:chOff x="1248" y="1632"/>
                <a:chExt cx="96" cy="384"/>
              </a:xfrm>
            </p:grpSpPr>
            <p:sp>
              <p:nvSpPr>
                <p:cNvPr id="67703" name="Oval 126"/>
                <p:cNvSpPr>
                  <a:spLocks noChangeArrowheads="1"/>
                </p:cNvSpPr>
                <p:nvPr/>
              </p:nvSpPr>
              <p:spPr bwMode="auto">
                <a:xfrm>
                  <a:off x="1248" y="163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4" name="Line 127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73" name="Line 128"/>
              <p:cNvSpPr>
                <a:spLocks noChangeShapeType="1"/>
              </p:cNvSpPr>
              <p:nvPr/>
            </p:nvSpPr>
            <p:spPr bwMode="auto">
              <a:xfrm>
                <a:off x="1934" y="254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74" name="Line 129"/>
              <p:cNvSpPr>
                <a:spLocks noChangeShapeType="1"/>
              </p:cNvSpPr>
              <p:nvPr/>
            </p:nvSpPr>
            <p:spPr bwMode="auto">
              <a:xfrm flipV="1">
                <a:off x="1574" y="196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75" name="Rectangle 130"/>
              <p:cNvSpPr>
                <a:spLocks noChangeArrowheads="1"/>
              </p:cNvSpPr>
              <p:nvPr/>
            </p:nvSpPr>
            <p:spPr bwMode="auto">
              <a:xfrm>
                <a:off x="1664" y="2282"/>
                <a:ext cx="45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3</a:t>
                </a:r>
              </a:p>
            </p:txBody>
          </p:sp>
          <p:grpSp>
            <p:nvGrpSpPr>
              <p:cNvPr id="67676" name="Group 131"/>
              <p:cNvGrpSpPr>
                <a:grpSpLocks/>
              </p:cNvGrpSpPr>
              <p:nvPr/>
            </p:nvGrpSpPr>
            <p:grpSpPr bwMode="auto">
              <a:xfrm>
                <a:off x="1267" y="2138"/>
                <a:ext cx="279" cy="233"/>
                <a:chOff x="795" y="2044"/>
                <a:chExt cx="298" cy="233"/>
              </a:xfrm>
            </p:grpSpPr>
            <p:sp>
              <p:nvSpPr>
                <p:cNvPr id="67701" name="Rectangle 132"/>
                <p:cNvSpPr>
                  <a:spLocks noChangeArrowheads="1"/>
                </p:cNvSpPr>
                <p:nvPr/>
              </p:nvSpPr>
              <p:spPr bwMode="auto">
                <a:xfrm>
                  <a:off x="795" y="2044"/>
                  <a:ext cx="29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 baseline="-250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2" name="Line 133"/>
                <p:cNvSpPr>
                  <a:spLocks noChangeShapeType="1"/>
                </p:cNvSpPr>
                <p:nvPr/>
              </p:nvSpPr>
              <p:spPr bwMode="auto">
                <a:xfrm>
                  <a:off x="838" y="207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7677" name="Group 134"/>
              <p:cNvGrpSpPr>
                <a:grpSpLocks/>
              </p:cNvGrpSpPr>
              <p:nvPr/>
            </p:nvGrpSpPr>
            <p:grpSpPr bwMode="auto">
              <a:xfrm>
                <a:off x="1215" y="3118"/>
                <a:ext cx="399" cy="288"/>
                <a:chOff x="1056" y="2016"/>
                <a:chExt cx="426" cy="288"/>
              </a:xfrm>
            </p:grpSpPr>
            <p:sp>
              <p:nvSpPr>
                <p:cNvPr id="6769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056" y="2016"/>
                  <a:ext cx="4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b="1" baseline="-6000">
                      <a:latin typeface="Times New Roman"/>
                      <a:cs typeface="Times New Roman"/>
                    </a:rPr>
                    <a:t>D</a:t>
                  </a:r>
                  <a:endParaRPr lang="en-US" altLang="zh-CN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700" name="Line 136"/>
                <p:cNvSpPr>
                  <a:spLocks noChangeShapeType="1"/>
                </p:cNvSpPr>
                <p:nvPr/>
              </p:nvSpPr>
              <p:spPr bwMode="auto">
                <a:xfrm>
                  <a:off x="1152" y="206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78" name="Line 137"/>
              <p:cNvSpPr>
                <a:spLocks noChangeShapeType="1"/>
              </p:cNvSpPr>
              <p:nvPr/>
            </p:nvSpPr>
            <p:spPr bwMode="auto">
              <a:xfrm>
                <a:off x="945" y="2878"/>
                <a:ext cx="40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679" name="Group 138"/>
              <p:cNvGrpSpPr>
                <a:grpSpLocks/>
              </p:cNvGrpSpPr>
              <p:nvPr/>
            </p:nvGrpSpPr>
            <p:grpSpPr bwMode="auto">
              <a:xfrm>
                <a:off x="1350" y="2615"/>
                <a:ext cx="89" cy="144"/>
                <a:chOff x="768" y="1872"/>
                <a:chExt cx="96" cy="192"/>
              </a:xfrm>
            </p:grpSpPr>
            <p:sp>
              <p:nvSpPr>
                <p:cNvPr id="67697" name="Line 139"/>
                <p:cNvSpPr>
                  <a:spLocks noChangeShapeType="1"/>
                </p:cNvSpPr>
                <p:nvPr/>
              </p:nvSpPr>
              <p:spPr bwMode="auto">
                <a:xfrm>
                  <a:off x="768" y="187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698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7680" name="Oval 141"/>
              <p:cNvSpPr>
                <a:spLocks noChangeArrowheads="1"/>
              </p:cNvSpPr>
              <p:nvPr/>
            </p:nvSpPr>
            <p:spPr bwMode="auto">
              <a:xfrm>
                <a:off x="1529" y="2302"/>
                <a:ext cx="90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1" name="Oval 142"/>
              <p:cNvSpPr>
                <a:spLocks noChangeArrowheads="1"/>
              </p:cNvSpPr>
              <p:nvPr/>
            </p:nvSpPr>
            <p:spPr bwMode="auto">
              <a:xfrm>
                <a:off x="1527" y="1851"/>
                <a:ext cx="90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2" name="Rectangle 143"/>
              <p:cNvSpPr>
                <a:spLocks noChangeArrowheads="1"/>
              </p:cNvSpPr>
              <p:nvPr/>
            </p:nvSpPr>
            <p:spPr bwMode="auto">
              <a:xfrm>
                <a:off x="1504" y="891"/>
                <a:ext cx="4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d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3</a:t>
                </a:r>
                <a:endParaRPr lang="en-US" altLang="zh-CN" sz="3200" b="1" baseline="-25000">
                  <a:latin typeface="Times New Roman"/>
                  <a:cs typeface="Times New Roman"/>
                </a:endParaRPr>
              </a:p>
            </p:txBody>
          </p:sp>
          <p:sp>
            <p:nvSpPr>
              <p:cNvPr id="67683" name="Rectangle 144"/>
              <p:cNvSpPr>
                <a:spLocks noChangeArrowheads="1"/>
              </p:cNvSpPr>
              <p:nvPr/>
            </p:nvSpPr>
            <p:spPr bwMode="auto">
              <a:xfrm>
                <a:off x="1369" y="1563"/>
                <a:ext cx="405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4" name="Text Box 145"/>
              <p:cNvSpPr txBox="1">
                <a:spLocks noChangeArrowheads="1"/>
              </p:cNvSpPr>
              <p:nvPr/>
            </p:nvSpPr>
            <p:spPr bwMode="auto">
              <a:xfrm>
                <a:off x="1463" y="1534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/>
                    <a:cs typeface="Times New Roman"/>
                  </a:rPr>
                  <a:t>&amp;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7685" name="Line 146"/>
              <p:cNvSpPr>
                <a:spLocks noChangeShapeType="1"/>
              </p:cNvSpPr>
              <p:nvPr/>
            </p:nvSpPr>
            <p:spPr bwMode="auto">
              <a:xfrm flipV="1">
                <a:off x="1684" y="1227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6" name="Oval 147"/>
              <p:cNvSpPr>
                <a:spLocks noChangeArrowheads="1"/>
              </p:cNvSpPr>
              <p:nvPr/>
            </p:nvSpPr>
            <p:spPr bwMode="auto">
              <a:xfrm>
                <a:off x="1660" y="1155"/>
                <a:ext cx="56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7" name="Line 148"/>
              <p:cNvSpPr>
                <a:spLocks noChangeShapeType="1"/>
              </p:cNvSpPr>
              <p:nvPr/>
            </p:nvSpPr>
            <p:spPr bwMode="auto">
              <a:xfrm>
                <a:off x="1754" y="2542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88" name="Rectangle 149"/>
              <p:cNvSpPr>
                <a:spLocks noChangeArrowheads="1"/>
              </p:cNvSpPr>
              <p:nvPr/>
            </p:nvSpPr>
            <p:spPr bwMode="auto">
              <a:xfrm>
                <a:off x="1350" y="2523"/>
                <a:ext cx="4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F3</a:t>
                </a:r>
                <a:endParaRPr lang="en-US" altLang="zh-CN" sz="2800" b="1" baseline="-25000"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7689" name="Line 150"/>
              <p:cNvSpPr>
                <a:spLocks noChangeShapeType="1"/>
              </p:cNvSpPr>
              <p:nvPr/>
            </p:nvSpPr>
            <p:spPr bwMode="auto">
              <a:xfrm>
                <a:off x="1170" y="2043"/>
                <a:ext cx="0" cy="643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0" name="Line 151"/>
              <p:cNvSpPr>
                <a:spLocks noChangeShapeType="1"/>
              </p:cNvSpPr>
              <p:nvPr/>
            </p:nvSpPr>
            <p:spPr bwMode="auto">
              <a:xfrm flipH="1">
                <a:off x="945" y="2692"/>
                <a:ext cx="405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1" name="Line 152"/>
              <p:cNvSpPr>
                <a:spLocks noChangeShapeType="1"/>
              </p:cNvSpPr>
              <p:nvPr/>
            </p:nvSpPr>
            <p:spPr bwMode="auto">
              <a:xfrm>
                <a:off x="990" y="3387"/>
                <a:ext cx="35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2" name="Oval 153"/>
              <p:cNvSpPr>
                <a:spLocks noChangeArrowheads="1"/>
              </p:cNvSpPr>
              <p:nvPr/>
            </p:nvSpPr>
            <p:spPr bwMode="auto">
              <a:xfrm>
                <a:off x="889" y="2837"/>
                <a:ext cx="55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3" name="Oval 154"/>
              <p:cNvSpPr>
                <a:spLocks noChangeArrowheads="1"/>
              </p:cNvSpPr>
              <p:nvPr/>
            </p:nvSpPr>
            <p:spPr bwMode="auto">
              <a:xfrm>
                <a:off x="931" y="3360"/>
                <a:ext cx="56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4" name="Line 155"/>
              <p:cNvSpPr>
                <a:spLocks noChangeShapeType="1"/>
              </p:cNvSpPr>
              <p:nvPr/>
            </p:nvSpPr>
            <p:spPr bwMode="auto">
              <a:xfrm flipV="1">
                <a:off x="1484" y="1345"/>
                <a:ext cx="0" cy="2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5" name="Line 156"/>
              <p:cNvSpPr>
                <a:spLocks noChangeShapeType="1"/>
              </p:cNvSpPr>
              <p:nvPr/>
            </p:nvSpPr>
            <p:spPr bwMode="auto">
              <a:xfrm>
                <a:off x="931" y="1345"/>
                <a:ext cx="354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7696" name="Oval 157"/>
              <p:cNvSpPr>
                <a:spLocks noChangeArrowheads="1"/>
              </p:cNvSpPr>
              <p:nvPr/>
            </p:nvSpPr>
            <p:spPr bwMode="auto">
              <a:xfrm>
                <a:off x="864" y="1323"/>
                <a:ext cx="55" cy="5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7614" name="Rectangle 158"/>
            <p:cNvSpPr>
              <a:spLocks noChangeArrowheads="1"/>
            </p:cNvSpPr>
            <p:nvPr/>
          </p:nvSpPr>
          <p:spPr bwMode="auto">
            <a:xfrm>
              <a:off x="1288" y="2764"/>
              <a:ext cx="2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D</a:t>
              </a:r>
            </a:p>
          </p:txBody>
        </p:sp>
      </p:grpSp>
      <p:grpSp>
        <p:nvGrpSpPr>
          <p:cNvPr id="30" name="Group 159"/>
          <p:cNvGrpSpPr>
            <a:grpSpLocks/>
          </p:cNvGrpSpPr>
          <p:nvPr/>
        </p:nvGrpSpPr>
        <p:grpSpPr bwMode="auto">
          <a:xfrm>
            <a:off x="282575" y="3352801"/>
            <a:ext cx="1470025" cy="1633538"/>
            <a:chOff x="178" y="2112"/>
            <a:chExt cx="926" cy="1029"/>
          </a:xfrm>
        </p:grpSpPr>
        <p:sp>
          <p:nvSpPr>
            <p:cNvPr id="56480" name="Rectangle 160"/>
            <p:cNvSpPr>
              <a:spLocks noChangeArrowheads="1"/>
            </p:cNvSpPr>
            <p:nvPr/>
          </p:nvSpPr>
          <p:spPr bwMode="auto">
            <a:xfrm>
              <a:off x="178" y="2908"/>
              <a:ext cx="728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串行输入</a:t>
              </a:r>
              <a:endParaRPr lang="zh-CN" altLang="en-US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grpSp>
          <p:nvGrpSpPr>
            <p:cNvPr id="67593" name="Group 161"/>
            <p:cNvGrpSpPr>
              <a:grpSpLocks/>
            </p:cNvGrpSpPr>
            <p:nvPr/>
          </p:nvGrpSpPr>
          <p:grpSpPr bwMode="auto">
            <a:xfrm>
              <a:off x="241" y="2112"/>
              <a:ext cx="863" cy="453"/>
              <a:chOff x="97" y="2208"/>
              <a:chExt cx="863" cy="453"/>
            </a:xfrm>
          </p:grpSpPr>
          <p:sp>
            <p:nvSpPr>
              <p:cNvPr id="56482" name="Text Box 162"/>
              <p:cNvSpPr txBox="1">
                <a:spLocks noChangeArrowheads="1"/>
              </p:cNvSpPr>
              <p:nvPr/>
            </p:nvSpPr>
            <p:spPr bwMode="auto">
              <a:xfrm>
                <a:off x="97" y="2428"/>
                <a:ext cx="6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/>
                    <a:ea typeface="宋体" pitchFamily="2" charset="-122"/>
                    <a:cs typeface="Times New Roman"/>
                  </a:rPr>
                  <a:t>移位脉冲</a:t>
                </a:r>
              </a:p>
            </p:txBody>
          </p:sp>
          <p:grpSp>
            <p:nvGrpSpPr>
              <p:cNvPr id="67597" name="Group 163"/>
              <p:cNvGrpSpPr>
                <a:grpSpLocks/>
              </p:cNvGrpSpPr>
              <p:nvPr/>
            </p:nvGrpSpPr>
            <p:grpSpPr bwMode="auto">
              <a:xfrm>
                <a:off x="144" y="2208"/>
                <a:ext cx="336" cy="240"/>
                <a:chOff x="2256" y="3408"/>
                <a:chExt cx="336" cy="240"/>
              </a:xfrm>
            </p:grpSpPr>
            <p:sp>
              <p:nvSpPr>
                <p:cNvPr id="67610" name="Line 164"/>
                <p:cNvSpPr>
                  <a:spLocks noChangeShapeType="1"/>
                </p:cNvSpPr>
                <p:nvPr/>
              </p:nvSpPr>
              <p:spPr bwMode="auto">
                <a:xfrm>
                  <a:off x="2256" y="364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611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400" y="34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7612" name="Line 166"/>
                <p:cNvSpPr>
                  <a:spLocks noChangeShapeType="1"/>
                </p:cNvSpPr>
                <p:nvPr/>
              </p:nvSpPr>
              <p:spPr bwMode="auto">
                <a:xfrm>
                  <a:off x="2400" y="34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7598" name="Group 167"/>
              <p:cNvGrpSpPr>
                <a:grpSpLocks/>
              </p:cNvGrpSpPr>
              <p:nvPr/>
            </p:nvGrpSpPr>
            <p:grpSpPr bwMode="auto">
              <a:xfrm>
                <a:off x="480" y="2208"/>
                <a:ext cx="144" cy="240"/>
                <a:chOff x="4128" y="3600"/>
                <a:chExt cx="144" cy="240"/>
              </a:xfrm>
            </p:grpSpPr>
            <p:sp>
              <p:nvSpPr>
                <p:cNvPr id="67606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4128" y="36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67607" name="Group 169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44" cy="240"/>
                  <a:chOff x="4128" y="3600"/>
                  <a:chExt cx="144" cy="240"/>
                </a:xfrm>
              </p:grpSpPr>
              <p:sp>
                <p:nvSpPr>
                  <p:cNvPr id="67608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4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7609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67599" name="Group 172"/>
              <p:cNvGrpSpPr>
                <a:grpSpLocks/>
              </p:cNvGrpSpPr>
              <p:nvPr/>
            </p:nvGrpSpPr>
            <p:grpSpPr bwMode="auto">
              <a:xfrm>
                <a:off x="624" y="2214"/>
                <a:ext cx="336" cy="240"/>
                <a:chOff x="2592" y="3360"/>
                <a:chExt cx="336" cy="240"/>
              </a:xfrm>
            </p:grpSpPr>
            <p:sp>
              <p:nvSpPr>
                <p:cNvPr id="67600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784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67601" name="Group 174"/>
                <p:cNvGrpSpPr>
                  <a:grpSpLocks/>
                </p:cNvGrpSpPr>
                <p:nvPr/>
              </p:nvGrpSpPr>
              <p:grpSpPr bwMode="auto">
                <a:xfrm>
                  <a:off x="2592" y="3360"/>
                  <a:ext cx="336" cy="240"/>
                  <a:chOff x="2880" y="3360"/>
                  <a:chExt cx="336" cy="240"/>
                </a:xfrm>
              </p:grpSpPr>
              <p:sp>
                <p:nvSpPr>
                  <p:cNvPr id="67602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3360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7603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36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7604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60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7605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36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sp>
          <p:nvSpPr>
            <p:cNvPr id="67594" name="Rectangle 179"/>
            <p:cNvSpPr>
              <a:spLocks noChangeArrowheads="1"/>
            </p:cNvSpPr>
            <p:nvPr/>
          </p:nvSpPr>
          <p:spPr bwMode="auto">
            <a:xfrm>
              <a:off x="616" y="2764"/>
              <a:ext cx="2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67595" name="Rectangle 180"/>
            <p:cNvSpPr>
              <a:spLocks noChangeArrowheads="1"/>
            </p:cNvSpPr>
            <p:nvPr/>
          </p:nvSpPr>
          <p:spPr bwMode="auto">
            <a:xfrm>
              <a:off x="620" y="2572"/>
              <a:ext cx="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  <p:sp>
        <p:nvSpPr>
          <p:cNvPr id="56501" name="Rectangle 181"/>
          <p:cNvSpPr>
            <a:spLocks noChangeArrowheads="1"/>
          </p:cNvSpPr>
          <p:nvPr/>
        </p:nvSpPr>
        <p:spPr bwMode="auto">
          <a:xfrm>
            <a:off x="490788" y="545634"/>
            <a:ext cx="5660524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.</a:t>
            </a:r>
            <a:r>
              <a:rPr 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并行、串行输入/串行输出寄存器</a:t>
            </a:r>
            <a:endParaRPr lang="zh-CN" altLang="en-US" b="1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248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8600" y="54768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寄存器分类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25438" y="1066800"/>
            <a:ext cx="3152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并行输入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/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并行输出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5438" y="2819400"/>
            <a:ext cx="3152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串行输入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/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并行输出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25438" y="4052888"/>
            <a:ext cx="3152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并行输入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/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串行输出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04800" y="5424488"/>
            <a:ext cx="3152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串行输入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/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串行输出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73438" y="279400"/>
            <a:ext cx="4856162" cy="2006600"/>
            <a:chOff x="1632" y="240"/>
            <a:chExt cx="3059" cy="1264"/>
          </a:xfrm>
        </p:grpSpPr>
        <p:sp>
          <p:nvSpPr>
            <p:cNvPr id="68687" name="Rectangle 8"/>
            <p:cNvSpPr>
              <a:spLocks noChangeArrowheads="1"/>
            </p:cNvSpPr>
            <p:nvPr/>
          </p:nvSpPr>
          <p:spPr bwMode="auto">
            <a:xfrm>
              <a:off x="1920" y="626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88" name="Rectangle 9"/>
            <p:cNvSpPr>
              <a:spLocks noChangeArrowheads="1"/>
            </p:cNvSpPr>
            <p:nvPr/>
          </p:nvSpPr>
          <p:spPr bwMode="auto">
            <a:xfrm>
              <a:off x="2682" y="631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89" name="Rectangle 10"/>
            <p:cNvSpPr>
              <a:spLocks noChangeArrowheads="1"/>
            </p:cNvSpPr>
            <p:nvPr/>
          </p:nvSpPr>
          <p:spPr bwMode="auto">
            <a:xfrm>
              <a:off x="3444" y="637"/>
              <a:ext cx="382" cy="4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0" name="Rectangle 11"/>
            <p:cNvSpPr>
              <a:spLocks noChangeArrowheads="1"/>
            </p:cNvSpPr>
            <p:nvPr/>
          </p:nvSpPr>
          <p:spPr bwMode="auto">
            <a:xfrm>
              <a:off x="4206" y="626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1" name="Text Box 12"/>
            <p:cNvSpPr txBox="1">
              <a:spLocks noChangeArrowheads="1"/>
            </p:cNvSpPr>
            <p:nvPr/>
          </p:nvSpPr>
          <p:spPr bwMode="auto">
            <a:xfrm>
              <a:off x="1968" y="709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F3</a:t>
              </a:r>
            </a:p>
          </p:txBody>
        </p:sp>
        <p:sp>
          <p:nvSpPr>
            <p:cNvPr id="68692" name="Text Box 13"/>
            <p:cNvSpPr txBox="1">
              <a:spLocks noChangeArrowheads="1"/>
            </p:cNvSpPr>
            <p:nvPr/>
          </p:nvSpPr>
          <p:spPr bwMode="auto">
            <a:xfrm>
              <a:off x="2736" y="709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F2</a:t>
              </a:r>
            </a:p>
          </p:txBody>
        </p:sp>
        <p:sp>
          <p:nvSpPr>
            <p:cNvPr id="68693" name="Text Box 14"/>
            <p:cNvSpPr txBox="1">
              <a:spLocks noChangeArrowheads="1"/>
            </p:cNvSpPr>
            <p:nvPr/>
          </p:nvSpPr>
          <p:spPr bwMode="auto">
            <a:xfrm>
              <a:off x="3504" y="709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F1</a:t>
              </a:r>
            </a:p>
          </p:txBody>
        </p:sp>
        <p:sp>
          <p:nvSpPr>
            <p:cNvPr id="68694" name="Text Box 15"/>
            <p:cNvSpPr txBox="1">
              <a:spLocks noChangeArrowheads="1"/>
            </p:cNvSpPr>
            <p:nvPr/>
          </p:nvSpPr>
          <p:spPr bwMode="auto">
            <a:xfrm>
              <a:off x="4272" y="709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F0</a:t>
              </a:r>
            </a:p>
          </p:txBody>
        </p:sp>
        <p:sp>
          <p:nvSpPr>
            <p:cNvPr id="68695" name="Line 16"/>
            <p:cNvSpPr>
              <a:spLocks noChangeShapeType="1"/>
            </p:cNvSpPr>
            <p:nvPr/>
          </p:nvSpPr>
          <p:spPr bwMode="auto">
            <a:xfrm flipV="1">
              <a:off x="1776" y="499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6" name="Line 17"/>
            <p:cNvSpPr>
              <a:spLocks noChangeShapeType="1"/>
            </p:cNvSpPr>
            <p:nvPr/>
          </p:nvSpPr>
          <p:spPr bwMode="auto">
            <a:xfrm>
              <a:off x="1776" y="752"/>
              <a:ext cx="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7" name="Line 18"/>
            <p:cNvSpPr>
              <a:spLocks noChangeShapeType="1"/>
            </p:cNvSpPr>
            <p:nvPr/>
          </p:nvSpPr>
          <p:spPr bwMode="auto">
            <a:xfrm rot="-5400000">
              <a:off x="2013" y="1174"/>
              <a:ext cx="1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8" name="Line 19"/>
            <p:cNvSpPr>
              <a:spLocks noChangeShapeType="1"/>
            </p:cNvSpPr>
            <p:nvPr/>
          </p:nvSpPr>
          <p:spPr bwMode="auto">
            <a:xfrm rot="-5400000">
              <a:off x="2775" y="1163"/>
              <a:ext cx="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99" name="Line 20"/>
            <p:cNvSpPr>
              <a:spLocks noChangeShapeType="1"/>
            </p:cNvSpPr>
            <p:nvPr/>
          </p:nvSpPr>
          <p:spPr bwMode="auto">
            <a:xfrm rot="-5400000">
              <a:off x="3537" y="1168"/>
              <a:ext cx="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700" name="Line 21"/>
            <p:cNvSpPr>
              <a:spLocks noChangeShapeType="1"/>
            </p:cNvSpPr>
            <p:nvPr/>
          </p:nvSpPr>
          <p:spPr bwMode="auto">
            <a:xfrm rot="-5400000">
              <a:off x="4299" y="1174"/>
              <a:ext cx="1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8701" name="Group 22"/>
            <p:cNvGrpSpPr>
              <a:grpSpLocks/>
            </p:cNvGrpSpPr>
            <p:nvPr/>
          </p:nvGrpSpPr>
          <p:grpSpPr bwMode="auto">
            <a:xfrm>
              <a:off x="2304" y="499"/>
              <a:ext cx="384" cy="274"/>
              <a:chOff x="2592" y="336"/>
              <a:chExt cx="384" cy="312"/>
            </a:xfrm>
          </p:grpSpPr>
          <p:sp>
            <p:nvSpPr>
              <p:cNvPr id="68719" name="Line 23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20" name="Line 24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21" name="Oval 25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702" name="Group 26"/>
            <p:cNvGrpSpPr>
              <a:grpSpLocks/>
            </p:cNvGrpSpPr>
            <p:nvPr/>
          </p:nvGrpSpPr>
          <p:grpSpPr bwMode="auto">
            <a:xfrm>
              <a:off x="3072" y="499"/>
              <a:ext cx="384" cy="274"/>
              <a:chOff x="2592" y="336"/>
              <a:chExt cx="384" cy="312"/>
            </a:xfrm>
          </p:grpSpPr>
          <p:sp>
            <p:nvSpPr>
              <p:cNvPr id="68716" name="Line 27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17" name="Line 28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18" name="Oval 29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703" name="Group 30"/>
            <p:cNvGrpSpPr>
              <a:grpSpLocks/>
            </p:cNvGrpSpPr>
            <p:nvPr/>
          </p:nvGrpSpPr>
          <p:grpSpPr bwMode="auto">
            <a:xfrm>
              <a:off x="3840" y="499"/>
              <a:ext cx="384" cy="274"/>
              <a:chOff x="2592" y="336"/>
              <a:chExt cx="384" cy="312"/>
            </a:xfrm>
          </p:grpSpPr>
          <p:sp>
            <p:nvSpPr>
              <p:cNvPr id="68713" name="Line 31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14" name="Line 32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715" name="Oval 33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8704" name="Text Box 34"/>
            <p:cNvSpPr txBox="1">
              <a:spLocks noChangeArrowheads="1"/>
            </p:cNvSpPr>
            <p:nvPr/>
          </p:nvSpPr>
          <p:spPr bwMode="auto">
            <a:xfrm>
              <a:off x="4224" y="1216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0</a:t>
              </a:r>
              <a:endParaRPr lang="en-US" altLang="zh-CN" b="1">
                <a:solidFill>
                  <a:srgbClr val="FF33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705" name="Text Box 35"/>
            <p:cNvSpPr txBox="1">
              <a:spLocks noChangeArrowheads="1"/>
            </p:cNvSpPr>
            <p:nvPr/>
          </p:nvSpPr>
          <p:spPr bwMode="auto">
            <a:xfrm>
              <a:off x="3504" y="1216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1</a:t>
              </a:r>
              <a:endParaRPr lang="en-US" altLang="zh-CN" b="1">
                <a:solidFill>
                  <a:srgbClr val="FF33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706" name="Text Box 36"/>
            <p:cNvSpPr txBox="1">
              <a:spLocks noChangeArrowheads="1"/>
            </p:cNvSpPr>
            <p:nvPr/>
          </p:nvSpPr>
          <p:spPr bwMode="auto">
            <a:xfrm>
              <a:off x="2736" y="1216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2</a:t>
              </a:r>
              <a:endParaRPr lang="en-US" altLang="zh-CN" b="1">
                <a:solidFill>
                  <a:srgbClr val="FF33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707" name="Text Box 37"/>
            <p:cNvSpPr txBox="1">
              <a:spLocks noChangeArrowheads="1"/>
            </p:cNvSpPr>
            <p:nvPr/>
          </p:nvSpPr>
          <p:spPr bwMode="auto">
            <a:xfrm>
              <a:off x="1968" y="1215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solidFill>
                  <a:srgbClr val="FF33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grpSp>
          <p:nvGrpSpPr>
            <p:cNvPr id="68708" name="Group 38"/>
            <p:cNvGrpSpPr>
              <a:grpSpLocks/>
            </p:cNvGrpSpPr>
            <p:nvPr/>
          </p:nvGrpSpPr>
          <p:grpSpPr bwMode="auto">
            <a:xfrm>
              <a:off x="1632" y="240"/>
              <a:ext cx="2675" cy="288"/>
              <a:chOff x="1632" y="288"/>
              <a:chExt cx="2675" cy="288"/>
            </a:xfrm>
          </p:grpSpPr>
          <p:sp>
            <p:nvSpPr>
              <p:cNvPr id="68709" name="Text Box 39"/>
              <p:cNvSpPr txBox="1">
                <a:spLocks noChangeArrowheads="1"/>
              </p:cNvSpPr>
              <p:nvPr/>
            </p:nvSpPr>
            <p:spPr bwMode="auto">
              <a:xfrm>
                <a:off x="3888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0</a:t>
                </a:r>
                <a:endPara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710" name="Text Box 40"/>
              <p:cNvSpPr txBox="1">
                <a:spLocks noChangeArrowheads="1"/>
              </p:cNvSpPr>
              <p:nvPr/>
            </p:nvSpPr>
            <p:spPr bwMode="auto">
              <a:xfrm>
                <a:off x="3120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1</a:t>
                </a:r>
                <a:endPara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711" name="Text Box 41"/>
              <p:cNvSpPr txBox="1">
                <a:spLocks noChangeArrowheads="1"/>
              </p:cNvSpPr>
              <p:nvPr/>
            </p:nvSpPr>
            <p:spPr bwMode="auto">
              <a:xfrm>
                <a:off x="2352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2</a:t>
                </a:r>
                <a:endPara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712" name="Text Box 42"/>
              <p:cNvSpPr txBox="1">
                <a:spLocks noChangeArrowheads="1"/>
              </p:cNvSpPr>
              <p:nvPr/>
            </p:nvSpPr>
            <p:spPr bwMode="auto">
              <a:xfrm>
                <a:off x="1632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/>
                    <a:ea typeface="楷体_GB2312" charset="0"/>
                    <a:cs typeface="Times New Roman"/>
                  </a:rPr>
                  <a:t>3</a:t>
                </a:r>
                <a:endParaRPr lang="en-US" altLang="zh-CN" b="1">
                  <a:solidFill>
                    <a:srgbClr val="FF33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</p:grp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3373438" y="2090738"/>
            <a:ext cx="5694362" cy="1338262"/>
            <a:chOff x="1728" y="1392"/>
            <a:chExt cx="3587" cy="843"/>
          </a:xfrm>
        </p:grpSpPr>
        <p:sp>
          <p:nvSpPr>
            <p:cNvPr id="68658" name="Rectangle 44"/>
            <p:cNvSpPr>
              <a:spLocks noChangeArrowheads="1"/>
            </p:cNvSpPr>
            <p:nvPr/>
          </p:nvSpPr>
          <p:spPr bwMode="auto">
            <a:xfrm>
              <a:off x="2016" y="1778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59" name="Rectangle 45"/>
            <p:cNvSpPr>
              <a:spLocks noChangeArrowheads="1"/>
            </p:cNvSpPr>
            <p:nvPr/>
          </p:nvSpPr>
          <p:spPr bwMode="auto">
            <a:xfrm>
              <a:off x="2778" y="1783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60" name="Rectangle 46"/>
            <p:cNvSpPr>
              <a:spLocks noChangeArrowheads="1"/>
            </p:cNvSpPr>
            <p:nvPr/>
          </p:nvSpPr>
          <p:spPr bwMode="auto">
            <a:xfrm>
              <a:off x="3540" y="1789"/>
              <a:ext cx="382" cy="4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61" name="Rectangle 47"/>
            <p:cNvSpPr>
              <a:spLocks noChangeArrowheads="1"/>
            </p:cNvSpPr>
            <p:nvPr/>
          </p:nvSpPr>
          <p:spPr bwMode="auto">
            <a:xfrm>
              <a:off x="4302" y="1778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62" name="Text Box 48"/>
            <p:cNvSpPr txBox="1">
              <a:spLocks noChangeArrowheads="1"/>
            </p:cNvSpPr>
            <p:nvPr/>
          </p:nvSpPr>
          <p:spPr bwMode="auto">
            <a:xfrm>
              <a:off x="2064" y="186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rPr>
                <a:t>F3</a:t>
              </a:r>
            </a:p>
          </p:txBody>
        </p:sp>
        <p:sp>
          <p:nvSpPr>
            <p:cNvPr id="68663" name="Text Box 49"/>
            <p:cNvSpPr txBox="1">
              <a:spLocks noChangeArrowheads="1"/>
            </p:cNvSpPr>
            <p:nvPr/>
          </p:nvSpPr>
          <p:spPr bwMode="auto">
            <a:xfrm>
              <a:off x="2832" y="186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rPr>
                <a:t>F2</a:t>
              </a:r>
            </a:p>
          </p:txBody>
        </p:sp>
        <p:sp>
          <p:nvSpPr>
            <p:cNvPr id="68664" name="Text Box 50"/>
            <p:cNvSpPr txBox="1">
              <a:spLocks noChangeArrowheads="1"/>
            </p:cNvSpPr>
            <p:nvPr/>
          </p:nvSpPr>
          <p:spPr bwMode="auto">
            <a:xfrm>
              <a:off x="3600" y="186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rPr>
                <a:t>F1</a:t>
              </a:r>
            </a:p>
          </p:txBody>
        </p:sp>
        <p:sp>
          <p:nvSpPr>
            <p:cNvPr id="68665" name="Text Box 51"/>
            <p:cNvSpPr txBox="1">
              <a:spLocks noChangeArrowheads="1"/>
            </p:cNvSpPr>
            <p:nvPr/>
          </p:nvSpPr>
          <p:spPr bwMode="auto">
            <a:xfrm>
              <a:off x="4368" y="186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rPr>
                <a:t>F0</a:t>
              </a:r>
            </a:p>
          </p:txBody>
        </p:sp>
        <p:sp>
          <p:nvSpPr>
            <p:cNvPr id="68666" name="Line 52"/>
            <p:cNvSpPr>
              <a:spLocks noChangeShapeType="1"/>
            </p:cNvSpPr>
            <p:nvPr/>
          </p:nvSpPr>
          <p:spPr bwMode="auto">
            <a:xfrm flipV="1">
              <a:off x="1872" y="1651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67" name="Line 53"/>
            <p:cNvSpPr>
              <a:spLocks noChangeShapeType="1"/>
            </p:cNvSpPr>
            <p:nvPr/>
          </p:nvSpPr>
          <p:spPr bwMode="auto">
            <a:xfrm>
              <a:off x="1872" y="1904"/>
              <a:ext cx="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8668" name="Group 54"/>
            <p:cNvGrpSpPr>
              <a:grpSpLocks/>
            </p:cNvGrpSpPr>
            <p:nvPr/>
          </p:nvGrpSpPr>
          <p:grpSpPr bwMode="auto">
            <a:xfrm>
              <a:off x="2400" y="1651"/>
              <a:ext cx="384" cy="274"/>
              <a:chOff x="2592" y="336"/>
              <a:chExt cx="384" cy="312"/>
            </a:xfrm>
          </p:grpSpPr>
          <p:sp>
            <p:nvSpPr>
              <p:cNvPr id="68684" name="Line 55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85" name="Line 56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86" name="Oval 57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669" name="Group 58"/>
            <p:cNvGrpSpPr>
              <a:grpSpLocks/>
            </p:cNvGrpSpPr>
            <p:nvPr/>
          </p:nvGrpSpPr>
          <p:grpSpPr bwMode="auto">
            <a:xfrm>
              <a:off x="3168" y="1651"/>
              <a:ext cx="384" cy="274"/>
              <a:chOff x="2592" y="336"/>
              <a:chExt cx="384" cy="312"/>
            </a:xfrm>
          </p:grpSpPr>
          <p:sp>
            <p:nvSpPr>
              <p:cNvPr id="68681" name="Line 59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82" name="Line 60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83" name="Oval 61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670" name="Group 62"/>
            <p:cNvGrpSpPr>
              <a:grpSpLocks/>
            </p:cNvGrpSpPr>
            <p:nvPr/>
          </p:nvGrpSpPr>
          <p:grpSpPr bwMode="auto">
            <a:xfrm>
              <a:off x="3936" y="1651"/>
              <a:ext cx="384" cy="274"/>
              <a:chOff x="2592" y="336"/>
              <a:chExt cx="384" cy="312"/>
            </a:xfrm>
          </p:grpSpPr>
          <p:sp>
            <p:nvSpPr>
              <p:cNvPr id="68678" name="Line 63"/>
              <p:cNvSpPr>
                <a:spLocks noChangeShapeType="1"/>
              </p:cNvSpPr>
              <p:nvPr/>
            </p:nvSpPr>
            <p:spPr bwMode="auto">
              <a:xfrm>
                <a:off x="2592" y="6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79" name="Line 64"/>
              <p:cNvSpPr>
                <a:spLocks noChangeShapeType="1"/>
              </p:cNvSpPr>
              <p:nvPr/>
            </p:nvSpPr>
            <p:spPr bwMode="auto">
              <a:xfrm flipV="1">
                <a:off x="2832" y="336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80" name="Oval 65"/>
              <p:cNvSpPr>
                <a:spLocks noChangeArrowheads="1"/>
              </p:cNvSpPr>
              <p:nvPr/>
            </p:nvSpPr>
            <p:spPr bwMode="auto">
              <a:xfrm>
                <a:off x="2808" y="6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8671" name="Text Box 66"/>
            <p:cNvSpPr txBox="1">
              <a:spLocks noChangeArrowheads="1"/>
            </p:cNvSpPr>
            <p:nvPr/>
          </p:nvSpPr>
          <p:spPr bwMode="auto">
            <a:xfrm>
              <a:off x="4896" y="1776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endParaRPr lang="en-US" altLang="zh-CN" b="1">
                <a:solidFill>
                  <a:srgbClr val="0066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grpSp>
          <p:nvGrpSpPr>
            <p:cNvPr id="68672" name="Group 67"/>
            <p:cNvGrpSpPr>
              <a:grpSpLocks/>
            </p:cNvGrpSpPr>
            <p:nvPr/>
          </p:nvGrpSpPr>
          <p:grpSpPr bwMode="auto">
            <a:xfrm>
              <a:off x="1728" y="1392"/>
              <a:ext cx="2675" cy="288"/>
              <a:chOff x="1632" y="288"/>
              <a:chExt cx="2675" cy="288"/>
            </a:xfrm>
          </p:grpSpPr>
          <p:sp>
            <p:nvSpPr>
              <p:cNvPr id="68674" name="Text Box 68"/>
              <p:cNvSpPr txBox="1">
                <a:spLocks noChangeArrowheads="1"/>
              </p:cNvSpPr>
              <p:nvPr/>
            </p:nvSpPr>
            <p:spPr bwMode="auto">
              <a:xfrm>
                <a:off x="3888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0</a:t>
                </a:r>
                <a:endPara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675" name="Text Box 69"/>
              <p:cNvSpPr txBox="1">
                <a:spLocks noChangeArrowheads="1"/>
              </p:cNvSpPr>
              <p:nvPr/>
            </p:nvSpPr>
            <p:spPr bwMode="auto">
              <a:xfrm>
                <a:off x="3120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1</a:t>
                </a:r>
                <a:endPara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676" name="Text Box 70"/>
              <p:cNvSpPr txBox="1">
                <a:spLocks noChangeArrowheads="1"/>
              </p:cNvSpPr>
              <p:nvPr/>
            </p:nvSpPr>
            <p:spPr bwMode="auto">
              <a:xfrm>
                <a:off x="2352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2</a:t>
                </a:r>
                <a:endPara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  <p:sp>
            <p:nvSpPr>
              <p:cNvPr id="68677" name="Text Box 71"/>
              <p:cNvSpPr txBox="1">
                <a:spLocks noChangeArrowheads="1"/>
              </p:cNvSpPr>
              <p:nvPr/>
            </p:nvSpPr>
            <p:spPr bwMode="auto">
              <a:xfrm>
                <a:off x="1632" y="288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Q</a:t>
                </a:r>
                <a:r>
                  <a:rPr lang="en-US" altLang="zh-CN" b="1" baseline="-25000">
                    <a:solidFill>
                      <a:srgbClr val="006600"/>
                    </a:solidFill>
                    <a:latin typeface="Times New Roman"/>
                    <a:ea typeface="楷体_GB2312" charset="0"/>
                    <a:cs typeface="Times New Roman"/>
                  </a:rPr>
                  <a:t>3</a:t>
                </a:r>
                <a:endParaRPr lang="en-US" altLang="zh-CN" b="1">
                  <a:solidFill>
                    <a:srgbClr val="006600"/>
                  </a:solidFill>
                  <a:latin typeface="Times New Roman"/>
                  <a:ea typeface="楷体_GB2312" charset="0"/>
                  <a:cs typeface="Times New Roman"/>
                </a:endParaRPr>
              </a:p>
            </p:txBody>
          </p:sp>
        </p:grpSp>
        <p:sp>
          <p:nvSpPr>
            <p:cNvPr id="68673" name="Line 72"/>
            <p:cNvSpPr>
              <a:spLocks noChangeShapeType="1"/>
            </p:cNvSpPr>
            <p:nvPr/>
          </p:nvSpPr>
          <p:spPr bwMode="auto">
            <a:xfrm flipH="1">
              <a:off x="4681" y="192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3373438" y="3327400"/>
            <a:ext cx="4856162" cy="2006600"/>
            <a:chOff x="1728" y="2112"/>
            <a:chExt cx="3059" cy="1264"/>
          </a:xfrm>
        </p:grpSpPr>
        <p:sp>
          <p:nvSpPr>
            <p:cNvPr id="68636" name="Rectangle 74"/>
            <p:cNvSpPr>
              <a:spLocks noChangeArrowheads="1"/>
            </p:cNvSpPr>
            <p:nvPr/>
          </p:nvSpPr>
          <p:spPr bwMode="auto">
            <a:xfrm>
              <a:off x="2016" y="2498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37" name="Rectangle 75"/>
            <p:cNvSpPr>
              <a:spLocks noChangeArrowheads="1"/>
            </p:cNvSpPr>
            <p:nvPr/>
          </p:nvSpPr>
          <p:spPr bwMode="auto">
            <a:xfrm>
              <a:off x="2778" y="2503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38" name="Rectangle 76"/>
            <p:cNvSpPr>
              <a:spLocks noChangeArrowheads="1"/>
            </p:cNvSpPr>
            <p:nvPr/>
          </p:nvSpPr>
          <p:spPr bwMode="auto">
            <a:xfrm>
              <a:off x="3540" y="2509"/>
              <a:ext cx="382" cy="4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39" name="Rectangle 77"/>
            <p:cNvSpPr>
              <a:spLocks noChangeArrowheads="1"/>
            </p:cNvSpPr>
            <p:nvPr/>
          </p:nvSpPr>
          <p:spPr bwMode="auto">
            <a:xfrm>
              <a:off x="4302" y="2498"/>
              <a:ext cx="38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0" name="Text Box 78"/>
            <p:cNvSpPr txBox="1">
              <a:spLocks noChangeArrowheads="1"/>
            </p:cNvSpPr>
            <p:nvPr/>
          </p:nvSpPr>
          <p:spPr bwMode="auto">
            <a:xfrm>
              <a:off x="2064" y="258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F3</a:t>
              </a:r>
            </a:p>
          </p:txBody>
        </p:sp>
        <p:sp>
          <p:nvSpPr>
            <p:cNvPr id="68641" name="Text Box 79"/>
            <p:cNvSpPr txBox="1">
              <a:spLocks noChangeArrowheads="1"/>
            </p:cNvSpPr>
            <p:nvPr/>
          </p:nvSpPr>
          <p:spPr bwMode="auto">
            <a:xfrm>
              <a:off x="2832" y="258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F2</a:t>
              </a:r>
            </a:p>
          </p:txBody>
        </p:sp>
        <p:sp>
          <p:nvSpPr>
            <p:cNvPr id="68642" name="Text Box 80"/>
            <p:cNvSpPr txBox="1">
              <a:spLocks noChangeArrowheads="1"/>
            </p:cNvSpPr>
            <p:nvPr/>
          </p:nvSpPr>
          <p:spPr bwMode="auto">
            <a:xfrm>
              <a:off x="3600" y="258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F1</a:t>
              </a:r>
            </a:p>
          </p:txBody>
        </p:sp>
        <p:sp>
          <p:nvSpPr>
            <p:cNvPr id="68643" name="Text Box 81"/>
            <p:cNvSpPr txBox="1">
              <a:spLocks noChangeArrowheads="1"/>
            </p:cNvSpPr>
            <p:nvPr/>
          </p:nvSpPr>
          <p:spPr bwMode="auto">
            <a:xfrm>
              <a:off x="4368" y="2581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F0</a:t>
              </a:r>
            </a:p>
          </p:txBody>
        </p:sp>
        <p:sp>
          <p:nvSpPr>
            <p:cNvPr id="68644" name="Line 82"/>
            <p:cNvSpPr>
              <a:spLocks noChangeShapeType="1"/>
            </p:cNvSpPr>
            <p:nvPr/>
          </p:nvSpPr>
          <p:spPr bwMode="auto">
            <a:xfrm flipV="1">
              <a:off x="1872" y="2371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5" name="Line 83"/>
            <p:cNvSpPr>
              <a:spLocks noChangeShapeType="1"/>
            </p:cNvSpPr>
            <p:nvPr/>
          </p:nvSpPr>
          <p:spPr bwMode="auto">
            <a:xfrm>
              <a:off x="1872" y="2624"/>
              <a:ext cx="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6" name="Line 84"/>
            <p:cNvSpPr>
              <a:spLocks noChangeShapeType="1"/>
            </p:cNvSpPr>
            <p:nvPr/>
          </p:nvSpPr>
          <p:spPr bwMode="auto">
            <a:xfrm rot="-5400000">
              <a:off x="2109" y="3046"/>
              <a:ext cx="1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7" name="Line 85"/>
            <p:cNvSpPr>
              <a:spLocks noChangeShapeType="1"/>
            </p:cNvSpPr>
            <p:nvPr/>
          </p:nvSpPr>
          <p:spPr bwMode="auto">
            <a:xfrm rot="-5400000">
              <a:off x="2871" y="3035"/>
              <a:ext cx="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8" name="Line 86"/>
            <p:cNvSpPr>
              <a:spLocks noChangeShapeType="1"/>
            </p:cNvSpPr>
            <p:nvPr/>
          </p:nvSpPr>
          <p:spPr bwMode="auto">
            <a:xfrm rot="-5400000">
              <a:off x="3633" y="3040"/>
              <a:ext cx="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49" name="Line 87"/>
            <p:cNvSpPr>
              <a:spLocks noChangeShapeType="1"/>
            </p:cNvSpPr>
            <p:nvPr/>
          </p:nvSpPr>
          <p:spPr bwMode="auto">
            <a:xfrm rot="-5400000">
              <a:off x="4395" y="3046"/>
              <a:ext cx="1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50" name="Line 88"/>
            <p:cNvSpPr>
              <a:spLocks noChangeShapeType="1"/>
            </p:cNvSpPr>
            <p:nvPr/>
          </p:nvSpPr>
          <p:spPr bwMode="auto">
            <a:xfrm>
              <a:off x="2400" y="26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51" name="Line 89"/>
            <p:cNvSpPr>
              <a:spLocks noChangeShapeType="1"/>
            </p:cNvSpPr>
            <p:nvPr/>
          </p:nvSpPr>
          <p:spPr bwMode="auto">
            <a:xfrm>
              <a:off x="3168" y="26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52" name="Line 90"/>
            <p:cNvSpPr>
              <a:spLocks noChangeShapeType="1"/>
            </p:cNvSpPr>
            <p:nvPr/>
          </p:nvSpPr>
          <p:spPr bwMode="auto">
            <a:xfrm>
              <a:off x="3936" y="26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8653" name="Text Box 91"/>
            <p:cNvSpPr txBox="1">
              <a:spLocks noChangeArrowheads="1"/>
            </p:cNvSpPr>
            <p:nvPr/>
          </p:nvSpPr>
          <p:spPr bwMode="auto">
            <a:xfrm>
              <a:off x="4320" y="3088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0</a:t>
              </a:r>
              <a:endParaRPr lang="en-US" altLang="zh-CN" b="1">
                <a:solidFill>
                  <a:srgbClr val="CC00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654" name="Text Box 92"/>
            <p:cNvSpPr txBox="1">
              <a:spLocks noChangeArrowheads="1"/>
            </p:cNvSpPr>
            <p:nvPr/>
          </p:nvSpPr>
          <p:spPr bwMode="auto">
            <a:xfrm>
              <a:off x="3600" y="3088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1</a:t>
              </a:r>
              <a:endParaRPr lang="en-US" altLang="zh-CN" b="1">
                <a:solidFill>
                  <a:srgbClr val="CC00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655" name="Text Box 93"/>
            <p:cNvSpPr txBox="1">
              <a:spLocks noChangeArrowheads="1"/>
            </p:cNvSpPr>
            <p:nvPr/>
          </p:nvSpPr>
          <p:spPr bwMode="auto">
            <a:xfrm>
              <a:off x="2832" y="3088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2</a:t>
              </a:r>
              <a:endParaRPr lang="en-US" altLang="zh-CN" b="1">
                <a:solidFill>
                  <a:srgbClr val="CC00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656" name="Text Box 94"/>
            <p:cNvSpPr txBox="1">
              <a:spLocks noChangeArrowheads="1"/>
            </p:cNvSpPr>
            <p:nvPr/>
          </p:nvSpPr>
          <p:spPr bwMode="auto">
            <a:xfrm>
              <a:off x="2064" y="3087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solidFill>
                  <a:srgbClr val="CC00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68657" name="Text Box 95"/>
            <p:cNvSpPr txBox="1">
              <a:spLocks noChangeArrowheads="1"/>
            </p:cNvSpPr>
            <p:nvPr/>
          </p:nvSpPr>
          <p:spPr bwMode="auto">
            <a:xfrm>
              <a:off x="1728" y="2112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solidFill>
                    <a:srgbClr val="CC0000"/>
                  </a:solidFill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solidFill>
                  <a:srgbClr val="CC0000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</p:grpSp>
      <p:grpSp>
        <p:nvGrpSpPr>
          <p:cNvPr id="13" name="Group 96"/>
          <p:cNvGrpSpPr>
            <a:grpSpLocks/>
          </p:cNvGrpSpPr>
          <p:nvPr/>
        </p:nvGrpSpPr>
        <p:grpSpPr bwMode="auto">
          <a:xfrm>
            <a:off x="3297238" y="4787900"/>
            <a:ext cx="5464175" cy="1384300"/>
            <a:chOff x="1632" y="2928"/>
            <a:chExt cx="3442" cy="872"/>
          </a:xfrm>
        </p:grpSpPr>
        <p:sp>
          <p:nvSpPr>
            <p:cNvPr id="68619" name="Text Box 97"/>
            <p:cNvSpPr txBox="1">
              <a:spLocks noChangeArrowheads="1"/>
            </p:cNvSpPr>
            <p:nvPr/>
          </p:nvSpPr>
          <p:spPr bwMode="auto">
            <a:xfrm>
              <a:off x="1632" y="2928"/>
              <a:ext cx="4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solidFill>
                    <a:srgbClr val="000099"/>
                  </a:solidFill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solidFill>
                  <a:srgbClr val="000099"/>
                </a:solidFill>
                <a:latin typeface="Times New Roman"/>
                <a:ea typeface="楷体_GB2312" charset="0"/>
                <a:cs typeface="Times New Roman"/>
              </a:endParaRPr>
            </a:p>
          </p:txBody>
        </p:sp>
        <p:grpSp>
          <p:nvGrpSpPr>
            <p:cNvPr id="68620" name="Group 98"/>
            <p:cNvGrpSpPr>
              <a:grpSpLocks/>
            </p:cNvGrpSpPr>
            <p:nvPr/>
          </p:nvGrpSpPr>
          <p:grpSpPr bwMode="auto">
            <a:xfrm>
              <a:off x="1824" y="3216"/>
              <a:ext cx="3250" cy="584"/>
              <a:chOff x="1872" y="3043"/>
              <a:chExt cx="3250" cy="584"/>
            </a:xfrm>
          </p:grpSpPr>
          <p:sp>
            <p:nvSpPr>
              <p:cNvPr id="68621" name="Rectangle 99"/>
              <p:cNvSpPr>
                <a:spLocks noChangeArrowheads="1"/>
              </p:cNvSpPr>
              <p:nvPr/>
            </p:nvSpPr>
            <p:spPr bwMode="auto">
              <a:xfrm>
                <a:off x="2016" y="3170"/>
                <a:ext cx="382" cy="4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22" name="Rectangle 100"/>
              <p:cNvSpPr>
                <a:spLocks noChangeArrowheads="1"/>
              </p:cNvSpPr>
              <p:nvPr/>
            </p:nvSpPr>
            <p:spPr bwMode="auto">
              <a:xfrm>
                <a:off x="2778" y="3175"/>
                <a:ext cx="382" cy="4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23" name="Rectangle 101"/>
              <p:cNvSpPr>
                <a:spLocks noChangeArrowheads="1"/>
              </p:cNvSpPr>
              <p:nvPr/>
            </p:nvSpPr>
            <p:spPr bwMode="auto">
              <a:xfrm>
                <a:off x="3540" y="3181"/>
                <a:ext cx="382" cy="4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24" name="Rectangle 102"/>
              <p:cNvSpPr>
                <a:spLocks noChangeArrowheads="1"/>
              </p:cNvSpPr>
              <p:nvPr/>
            </p:nvSpPr>
            <p:spPr bwMode="auto">
              <a:xfrm>
                <a:off x="4302" y="3170"/>
                <a:ext cx="382" cy="4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25" name="Text Box 103"/>
              <p:cNvSpPr txBox="1">
                <a:spLocks noChangeArrowheads="1"/>
              </p:cNvSpPr>
              <p:nvPr/>
            </p:nvSpPr>
            <p:spPr bwMode="auto">
              <a:xfrm>
                <a:off x="2064" y="3253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  <a:latin typeface="Times New Roman"/>
                    <a:ea typeface="楷体_GB2312" charset="0"/>
                    <a:cs typeface="Times New Roman"/>
                  </a:rPr>
                  <a:t>F3</a:t>
                </a:r>
              </a:p>
            </p:txBody>
          </p:sp>
          <p:sp>
            <p:nvSpPr>
              <p:cNvPr id="68626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3253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  <a:latin typeface="Times New Roman"/>
                    <a:ea typeface="楷体_GB2312" charset="0"/>
                    <a:cs typeface="Times New Roman"/>
                  </a:rPr>
                  <a:t>F2</a:t>
                </a:r>
              </a:p>
            </p:txBody>
          </p:sp>
          <p:sp>
            <p:nvSpPr>
              <p:cNvPr id="68627" name="Text Box 105"/>
              <p:cNvSpPr txBox="1">
                <a:spLocks noChangeArrowheads="1"/>
              </p:cNvSpPr>
              <p:nvPr/>
            </p:nvSpPr>
            <p:spPr bwMode="auto">
              <a:xfrm>
                <a:off x="3600" y="3253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  <a:latin typeface="Times New Roman"/>
                    <a:ea typeface="楷体_GB2312" charset="0"/>
                    <a:cs typeface="Times New Roman"/>
                  </a:rPr>
                  <a:t>F1</a:t>
                </a:r>
              </a:p>
            </p:txBody>
          </p:sp>
          <p:sp>
            <p:nvSpPr>
              <p:cNvPr id="68628" name="Text Box 106"/>
              <p:cNvSpPr txBox="1">
                <a:spLocks noChangeArrowheads="1"/>
              </p:cNvSpPr>
              <p:nvPr/>
            </p:nvSpPr>
            <p:spPr bwMode="auto">
              <a:xfrm>
                <a:off x="4368" y="3253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  <a:latin typeface="Times New Roman"/>
                    <a:ea typeface="楷体_GB2312" charset="0"/>
                    <a:cs typeface="Times New Roman"/>
                  </a:rPr>
                  <a:t>F0</a:t>
                </a:r>
              </a:p>
            </p:txBody>
          </p:sp>
          <p:sp>
            <p:nvSpPr>
              <p:cNvPr id="68629" name="Line 107"/>
              <p:cNvSpPr>
                <a:spLocks noChangeShapeType="1"/>
              </p:cNvSpPr>
              <p:nvPr/>
            </p:nvSpPr>
            <p:spPr bwMode="auto">
              <a:xfrm flipV="1">
                <a:off x="1872" y="3043"/>
                <a:ext cx="0" cy="2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0" name="Line 108"/>
              <p:cNvSpPr>
                <a:spLocks noChangeShapeType="1"/>
              </p:cNvSpPr>
              <p:nvPr/>
            </p:nvSpPr>
            <p:spPr bwMode="auto">
              <a:xfrm>
                <a:off x="1872" y="3296"/>
                <a:ext cx="1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1" name="Line 109"/>
              <p:cNvSpPr>
                <a:spLocks noChangeShapeType="1"/>
              </p:cNvSpPr>
              <p:nvPr/>
            </p:nvSpPr>
            <p:spPr bwMode="auto">
              <a:xfrm>
                <a:off x="2400" y="329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2" name="Line 110"/>
              <p:cNvSpPr>
                <a:spLocks noChangeShapeType="1"/>
              </p:cNvSpPr>
              <p:nvPr/>
            </p:nvSpPr>
            <p:spPr bwMode="auto">
              <a:xfrm>
                <a:off x="3168" y="329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3" name="Line 111"/>
              <p:cNvSpPr>
                <a:spLocks noChangeShapeType="1"/>
              </p:cNvSpPr>
              <p:nvPr/>
            </p:nvSpPr>
            <p:spPr bwMode="auto">
              <a:xfrm>
                <a:off x="3936" y="329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4" name="Line 112"/>
              <p:cNvSpPr>
                <a:spLocks noChangeShapeType="1"/>
              </p:cNvSpPr>
              <p:nvPr/>
            </p:nvSpPr>
            <p:spPr bwMode="auto">
              <a:xfrm flipH="1">
                <a:off x="4679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8635" name="Rectangle 113"/>
              <p:cNvSpPr>
                <a:spLocks noChangeArrowheads="1"/>
              </p:cNvSpPr>
              <p:nvPr/>
            </p:nvSpPr>
            <p:spPr bwMode="auto">
              <a:xfrm>
                <a:off x="4883" y="3168"/>
                <a:ext cx="23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  <a:latin typeface="Times New Roman"/>
                    <a:ea typeface="楷体_GB2312" charset="0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25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8" grpId="0" autoUpdateAnimBg="0"/>
      <p:bldP spid="57349" grpId="0" autoUpdateAnimBg="0"/>
      <p:bldP spid="5735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317817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3.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双向移位寄存器：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429000" y="228600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66"/>
                </a:solidFill>
                <a:latin typeface="Times New Roman"/>
                <a:cs typeface="Times New Roman"/>
              </a:rPr>
              <a:t>既能左移也能右移。</a:t>
            </a:r>
            <a:endParaRPr lang="zh-CN" altLang="en-US" sz="2800" b="1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2514600" y="715963"/>
            <a:ext cx="1143000" cy="2865437"/>
            <a:chOff x="1584" y="451"/>
            <a:chExt cx="720" cy="1805"/>
          </a:xfrm>
        </p:grpSpPr>
        <p:sp>
          <p:nvSpPr>
            <p:cNvPr id="69786" name="Rectangle 5"/>
            <p:cNvSpPr>
              <a:spLocks noChangeArrowheads="1"/>
            </p:cNvSpPr>
            <p:nvPr/>
          </p:nvSpPr>
          <p:spPr bwMode="auto">
            <a:xfrm>
              <a:off x="1728" y="1296"/>
              <a:ext cx="57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9787" name="Group 6"/>
            <p:cNvGrpSpPr>
              <a:grpSpLocks/>
            </p:cNvGrpSpPr>
            <p:nvPr/>
          </p:nvGrpSpPr>
          <p:grpSpPr bwMode="auto">
            <a:xfrm>
              <a:off x="1968" y="1632"/>
              <a:ext cx="96" cy="48"/>
              <a:chOff x="2112" y="2976"/>
              <a:chExt cx="672" cy="336"/>
            </a:xfrm>
          </p:grpSpPr>
          <p:sp>
            <p:nvSpPr>
              <p:cNvPr id="69796" name="Line 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97" name="Line 8"/>
              <p:cNvSpPr>
                <a:spLocks noChangeShapeType="1"/>
              </p:cNvSpPr>
              <p:nvPr/>
            </p:nvSpPr>
            <p:spPr bwMode="auto">
              <a:xfrm>
                <a:off x="2448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88" name="Oval 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89" name="Line 10"/>
            <p:cNvSpPr>
              <a:spLocks noChangeShapeType="1"/>
            </p:cNvSpPr>
            <p:nvPr/>
          </p:nvSpPr>
          <p:spPr bwMode="auto">
            <a:xfrm>
              <a:off x="1824" y="168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90" name="Line 11"/>
            <p:cNvSpPr>
              <a:spLocks noChangeShapeType="1"/>
            </p:cNvSpPr>
            <p:nvPr/>
          </p:nvSpPr>
          <p:spPr bwMode="auto">
            <a:xfrm>
              <a:off x="2016" y="1680"/>
              <a:ext cx="0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91" name="Line 12"/>
            <p:cNvSpPr>
              <a:spLocks noChangeShapeType="1"/>
            </p:cNvSpPr>
            <p:nvPr/>
          </p:nvSpPr>
          <p:spPr bwMode="auto">
            <a:xfrm>
              <a:off x="2208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92" name="Line 13"/>
            <p:cNvSpPr>
              <a:spLocks noChangeShapeType="1"/>
            </p:cNvSpPr>
            <p:nvPr/>
          </p:nvSpPr>
          <p:spPr bwMode="auto">
            <a:xfrm flipV="1">
              <a:off x="1824" y="9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93" name="Oval 14"/>
            <p:cNvSpPr>
              <a:spLocks noChangeArrowheads="1"/>
            </p:cNvSpPr>
            <p:nvPr/>
          </p:nvSpPr>
          <p:spPr bwMode="auto">
            <a:xfrm>
              <a:off x="1776" y="81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94" name="Text Box 15"/>
            <p:cNvSpPr txBox="1">
              <a:spLocks noChangeArrowheads="1"/>
            </p:cNvSpPr>
            <p:nvPr/>
          </p:nvSpPr>
          <p:spPr bwMode="auto">
            <a:xfrm>
              <a:off x="1731" y="1410"/>
              <a:ext cx="2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D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9795" name="Text Box 16"/>
            <p:cNvSpPr txBox="1">
              <a:spLocks noChangeArrowheads="1"/>
            </p:cNvSpPr>
            <p:nvPr/>
          </p:nvSpPr>
          <p:spPr bwMode="auto">
            <a:xfrm>
              <a:off x="1584" y="451"/>
              <a:ext cx="4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2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69637" name="Group 17"/>
          <p:cNvGrpSpPr>
            <a:grpSpLocks/>
          </p:cNvGrpSpPr>
          <p:nvPr/>
        </p:nvGrpSpPr>
        <p:grpSpPr bwMode="auto">
          <a:xfrm>
            <a:off x="4038600" y="715963"/>
            <a:ext cx="1143000" cy="2865437"/>
            <a:chOff x="2544" y="451"/>
            <a:chExt cx="720" cy="1805"/>
          </a:xfrm>
        </p:grpSpPr>
        <p:sp>
          <p:nvSpPr>
            <p:cNvPr id="69774" name="Rectangle 18"/>
            <p:cNvSpPr>
              <a:spLocks noChangeArrowheads="1"/>
            </p:cNvSpPr>
            <p:nvPr/>
          </p:nvSpPr>
          <p:spPr bwMode="auto">
            <a:xfrm>
              <a:off x="2688" y="1296"/>
              <a:ext cx="57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9775" name="Group 19"/>
            <p:cNvGrpSpPr>
              <a:grpSpLocks/>
            </p:cNvGrpSpPr>
            <p:nvPr/>
          </p:nvGrpSpPr>
          <p:grpSpPr bwMode="auto">
            <a:xfrm>
              <a:off x="2928" y="1632"/>
              <a:ext cx="96" cy="48"/>
              <a:chOff x="2112" y="2976"/>
              <a:chExt cx="672" cy="336"/>
            </a:xfrm>
          </p:grpSpPr>
          <p:sp>
            <p:nvSpPr>
              <p:cNvPr id="69784" name="Line 20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85" name="Line 21"/>
              <p:cNvSpPr>
                <a:spLocks noChangeShapeType="1"/>
              </p:cNvSpPr>
              <p:nvPr/>
            </p:nvSpPr>
            <p:spPr bwMode="auto">
              <a:xfrm>
                <a:off x="2448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76" name="Oval 22"/>
            <p:cNvSpPr>
              <a:spLocks noChangeArrowheads="1"/>
            </p:cNvSpPr>
            <p:nvPr/>
          </p:nvSpPr>
          <p:spPr bwMode="auto">
            <a:xfrm>
              <a:off x="3120" y="168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77" name="Line 23"/>
            <p:cNvSpPr>
              <a:spLocks noChangeShapeType="1"/>
            </p:cNvSpPr>
            <p:nvPr/>
          </p:nvSpPr>
          <p:spPr bwMode="auto">
            <a:xfrm>
              <a:off x="2784" y="168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78" name="Line 24"/>
            <p:cNvSpPr>
              <a:spLocks noChangeShapeType="1"/>
            </p:cNvSpPr>
            <p:nvPr/>
          </p:nvSpPr>
          <p:spPr bwMode="auto">
            <a:xfrm>
              <a:off x="2976" y="1680"/>
              <a:ext cx="0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79" name="Line 25"/>
            <p:cNvSpPr>
              <a:spLocks noChangeShapeType="1"/>
            </p:cNvSpPr>
            <p:nvPr/>
          </p:nvSpPr>
          <p:spPr bwMode="auto">
            <a:xfrm>
              <a:off x="3168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80" name="Line 26"/>
            <p:cNvSpPr>
              <a:spLocks noChangeShapeType="1"/>
            </p:cNvSpPr>
            <p:nvPr/>
          </p:nvSpPr>
          <p:spPr bwMode="auto">
            <a:xfrm flipV="1">
              <a:off x="2784" y="9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81" name="Oval 27"/>
            <p:cNvSpPr>
              <a:spLocks noChangeArrowheads="1"/>
            </p:cNvSpPr>
            <p:nvPr/>
          </p:nvSpPr>
          <p:spPr bwMode="auto">
            <a:xfrm>
              <a:off x="2736" y="81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82" name="Text Box 28"/>
            <p:cNvSpPr txBox="1">
              <a:spLocks noChangeArrowheads="1"/>
            </p:cNvSpPr>
            <p:nvPr/>
          </p:nvSpPr>
          <p:spPr bwMode="auto">
            <a:xfrm>
              <a:off x="2691" y="1410"/>
              <a:ext cx="2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D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9783" name="Text Box 29"/>
            <p:cNvSpPr txBox="1">
              <a:spLocks noChangeArrowheads="1"/>
            </p:cNvSpPr>
            <p:nvPr/>
          </p:nvSpPr>
          <p:spPr bwMode="auto">
            <a:xfrm>
              <a:off x="2544" y="451"/>
              <a:ext cx="4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69638" name="Group 30"/>
          <p:cNvGrpSpPr>
            <a:grpSpLocks/>
          </p:cNvGrpSpPr>
          <p:nvPr/>
        </p:nvGrpSpPr>
        <p:grpSpPr bwMode="auto">
          <a:xfrm>
            <a:off x="5486400" y="715963"/>
            <a:ext cx="1143000" cy="2865437"/>
            <a:chOff x="3456" y="451"/>
            <a:chExt cx="720" cy="1805"/>
          </a:xfrm>
        </p:grpSpPr>
        <p:sp>
          <p:nvSpPr>
            <p:cNvPr id="69762" name="Rectangle 31"/>
            <p:cNvSpPr>
              <a:spLocks noChangeArrowheads="1"/>
            </p:cNvSpPr>
            <p:nvPr/>
          </p:nvSpPr>
          <p:spPr bwMode="auto">
            <a:xfrm>
              <a:off x="3600" y="1296"/>
              <a:ext cx="57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9763" name="Group 32"/>
            <p:cNvGrpSpPr>
              <a:grpSpLocks/>
            </p:cNvGrpSpPr>
            <p:nvPr/>
          </p:nvGrpSpPr>
          <p:grpSpPr bwMode="auto">
            <a:xfrm>
              <a:off x="3840" y="1632"/>
              <a:ext cx="96" cy="48"/>
              <a:chOff x="2112" y="2976"/>
              <a:chExt cx="672" cy="336"/>
            </a:xfrm>
          </p:grpSpPr>
          <p:sp>
            <p:nvSpPr>
              <p:cNvPr id="69772" name="Line 33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73" name="Line 34"/>
              <p:cNvSpPr>
                <a:spLocks noChangeShapeType="1"/>
              </p:cNvSpPr>
              <p:nvPr/>
            </p:nvSpPr>
            <p:spPr bwMode="auto">
              <a:xfrm>
                <a:off x="2448" y="2976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64" name="Oval 35"/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65" name="Line 36"/>
            <p:cNvSpPr>
              <a:spLocks noChangeShapeType="1"/>
            </p:cNvSpPr>
            <p:nvPr/>
          </p:nvSpPr>
          <p:spPr bwMode="auto">
            <a:xfrm>
              <a:off x="3696" y="168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66" name="Line 37"/>
            <p:cNvSpPr>
              <a:spLocks noChangeShapeType="1"/>
            </p:cNvSpPr>
            <p:nvPr/>
          </p:nvSpPr>
          <p:spPr bwMode="auto">
            <a:xfrm>
              <a:off x="3888" y="1680"/>
              <a:ext cx="0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67" name="Line 38"/>
            <p:cNvSpPr>
              <a:spLocks noChangeShapeType="1"/>
            </p:cNvSpPr>
            <p:nvPr/>
          </p:nvSpPr>
          <p:spPr bwMode="auto">
            <a:xfrm>
              <a:off x="4080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68" name="Line 39"/>
            <p:cNvSpPr>
              <a:spLocks noChangeShapeType="1"/>
            </p:cNvSpPr>
            <p:nvPr/>
          </p:nvSpPr>
          <p:spPr bwMode="auto">
            <a:xfrm flipV="1">
              <a:off x="3696" y="9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69" name="Oval 40"/>
            <p:cNvSpPr>
              <a:spLocks noChangeArrowheads="1"/>
            </p:cNvSpPr>
            <p:nvPr/>
          </p:nvSpPr>
          <p:spPr bwMode="auto">
            <a:xfrm>
              <a:off x="3648" y="81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70" name="Text Box 41"/>
            <p:cNvSpPr txBox="1">
              <a:spLocks noChangeArrowheads="1"/>
            </p:cNvSpPr>
            <p:nvPr/>
          </p:nvSpPr>
          <p:spPr bwMode="auto">
            <a:xfrm>
              <a:off x="3603" y="1410"/>
              <a:ext cx="2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D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9771" name="Text Box 42"/>
            <p:cNvSpPr txBox="1">
              <a:spLocks noChangeArrowheads="1"/>
            </p:cNvSpPr>
            <p:nvPr/>
          </p:nvSpPr>
          <p:spPr bwMode="auto">
            <a:xfrm>
              <a:off x="3456" y="451"/>
              <a:ext cx="4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</p:grpSp>
      <p:sp>
        <p:nvSpPr>
          <p:cNvPr id="69639" name="Line 43"/>
          <p:cNvSpPr>
            <a:spLocks noChangeShapeType="1"/>
          </p:cNvSpPr>
          <p:nvPr/>
        </p:nvSpPr>
        <p:spPr bwMode="auto">
          <a:xfrm>
            <a:off x="1828800" y="3276600"/>
            <a:ext cx="4343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0" name="Line 44"/>
          <p:cNvSpPr>
            <a:spLocks noChangeShapeType="1"/>
          </p:cNvSpPr>
          <p:nvPr/>
        </p:nvSpPr>
        <p:spPr bwMode="auto">
          <a:xfrm>
            <a:off x="1828800" y="3048000"/>
            <a:ext cx="464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1" name="Oval 45"/>
          <p:cNvSpPr>
            <a:spLocks noChangeArrowheads="1"/>
          </p:cNvSpPr>
          <p:nvPr/>
        </p:nvSpPr>
        <p:spPr bwMode="auto">
          <a:xfrm>
            <a:off x="1676400" y="2971800"/>
            <a:ext cx="1524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2" name="Oval 46"/>
          <p:cNvSpPr>
            <a:spLocks noChangeArrowheads="1"/>
          </p:cNvSpPr>
          <p:nvPr/>
        </p:nvSpPr>
        <p:spPr bwMode="auto">
          <a:xfrm>
            <a:off x="1676400" y="3200400"/>
            <a:ext cx="1524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9643" name="Group 47"/>
          <p:cNvGrpSpPr>
            <a:grpSpLocks/>
          </p:cNvGrpSpPr>
          <p:nvPr/>
        </p:nvGrpSpPr>
        <p:grpSpPr bwMode="auto">
          <a:xfrm>
            <a:off x="3962400" y="3429000"/>
            <a:ext cx="990600" cy="1143000"/>
            <a:chOff x="2496" y="2160"/>
            <a:chExt cx="624" cy="720"/>
          </a:xfrm>
        </p:grpSpPr>
        <p:sp>
          <p:nvSpPr>
            <p:cNvPr id="69754" name="Rectangle 48"/>
            <p:cNvSpPr>
              <a:spLocks noChangeArrowheads="1"/>
            </p:cNvSpPr>
            <p:nvPr/>
          </p:nvSpPr>
          <p:spPr bwMode="auto">
            <a:xfrm>
              <a:off x="2496" y="2256"/>
              <a:ext cx="624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55" name="Line 49"/>
            <p:cNvSpPr>
              <a:spLocks noChangeShapeType="1"/>
            </p:cNvSpPr>
            <p:nvPr/>
          </p:nvSpPr>
          <p:spPr bwMode="auto">
            <a:xfrm>
              <a:off x="2832" y="244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9756" name="Group 50"/>
            <p:cNvGrpSpPr>
              <a:grpSpLocks/>
            </p:cNvGrpSpPr>
            <p:nvPr/>
          </p:nvGrpSpPr>
          <p:grpSpPr bwMode="auto">
            <a:xfrm>
              <a:off x="2592" y="2160"/>
              <a:ext cx="418" cy="327"/>
              <a:chOff x="1584" y="2784"/>
              <a:chExt cx="418" cy="327"/>
            </a:xfrm>
          </p:grpSpPr>
          <p:sp>
            <p:nvSpPr>
              <p:cNvPr id="69760" name="Text Box 51"/>
              <p:cNvSpPr txBox="1">
                <a:spLocks noChangeArrowheads="1"/>
              </p:cNvSpPr>
              <p:nvPr/>
            </p:nvSpPr>
            <p:spPr bwMode="auto">
              <a:xfrm>
                <a:off x="1584" y="2784"/>
                <a:ext cx="4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&gt;1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9761" name="Line 52"/>
              <p:cNvSpPr>
                <a:spLocks noChangeShapeType="1"/>
              </p:cNvSpPr>
              <p:nvPr/>
            </p:nvSpPr>
            <p:spPr bwMode="auto">
              <a:xfrm flipH="1">
                <a:off x="1680" y="2976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57" name="Text Box 53"/>
            <p:cNvSpPr txBox="1">
              <a:spLocks noChangeArrowheads="1"/>
            </p:cNvSpPr>
            <p:nvPr/>
          </p:nvSpPr>
          <p:spPr bwMode="auto">
            <a:xfrm>
              <a:off x="2557" y="2419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&amp;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9758" name="Line 54"/>
            <p:cNvSpPr>
              <a:spLocks noChangeShapeType="1"/>
            </p:cNvSpPr>
            <p:nvPr/>
          </p:nvSpPr>
          <p:spPr bwMode="auto">
            <a:xfrm>
              <a:off x="2592" y="268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59" name="Line 55"/>
            <p:cNvSpPr>
              <a:spLocks noChangeShapeType="1"/>
            </p:cNvSpPr>
            <p:nvPr/>
          </p:nvSpPr>
          <p:spPr bwMode="auto">
            <a:xfrm>
              <a:off x="2496" y="244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9644" name="Line 56"/>
          <p:cNvSpPr>
            <a:spLocks noChangeShapeType="1"/>
          </p:cNvSpPr>
          <p:nvPr/>
        </p:nvSpPr>
        <p:spPr bwMode="auto">
          <a:xfrm>
            <a:off x="2895600" y="1752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5" name="Line 57"/>
          <p:cNvSpPr>
            <a:spLocks noChangeShapeType="1"/>
          </p:cNvSpPr>
          <p:nvPr/>
        </p:nvSpPr>
        <p:spPr bwMode="auto">
          <a:xfrm>
            <a:off x="3810000" y="1752600"/>
            <a:ext cx="0" cy="281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6" name="Line 58"/>
          <p:cNvSpPr>
            <a:spLocks noChangeShapeType="1"/>
          </p:cNvSpPr>
          <p:nvPr/>
        </p:nvSpPr>
        <p:spPr bwMode="auto">
          <a:xfrm>
            <a:off x="3810000" y="4572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7" name="Line 59"/>
          <p:cNvSpPr>
            <a:spLocks noChangeShapeType="1"/>
          </p:cNvSpPr>
          <p:nvPr/>
        </p:nvSpPr>
        <p:spPr bwMode="auto">
          <a:xfrm>
            <a:off x="4419600" y="1752600"/>
            <a:ext cx="914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8" name="Line 60"/>
          <p:cNvSpPr>
            <a:spLocks noChangeShapeType="1"/>
          </p:cNvSpPr>
          <p:nvPr/>
        </p:nvSpPr>
        <p:spPr bwMode="auto">
          <a:xfrm>
            <a:off x="5334000" y="1752600"/>
            <a:ext cx="0" cy="2971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49" name="Line 61"/>
          <p:cNvSpPr>
            <a:spLocks noChangeShapeType="1"/>
          </p:cNvSpPr>
          <p:nvPr/>
        </p:nvSpPr>
        <p:spPr bwMode="auto">
          <a:xfrm>
            <a:off x="3352800" y="42672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0" name="Line 62"/>
          <p:cNvSpPr>
            <a:spLocks noChangeShapeType="1"/>
          </p:cNvSpPr>
          <p:nvPr/>
        </p:nvSpPr>
        <p:spPr bwMode="auto">
          <a:xfrm>
            <a:off x="3352800" y="4724400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1" name="Line 63"/>
          <p:cNvSpPr>
            <a:spLocks noChangeShapeType="1"/>
          </p:cNvSpPr>
          <p:nvPr/>
        </p:nvSpPr>
        <p:spPr bwMode="auto">
          <a:xfrm>
            <a:off x="5334000" y="4572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2" name="Line 64"/>
          <p:cNvSpPr>
            <a:spLocks noChangeShapeType="1"/>
          </p:cNvSpPr>
          <p:nvPr/>
        </p:nvSpPr>
        <p:spPr bwMode="auto">
          <a:xfrm>
            <a:off x="5867400" y="1752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3" name="Line 65"/>
          <p:cNvSpPr>
            <a:spLocks noChangeShapeType="1"/>
          </p:cNvSpPr>
          <p:nvPr/>
        </p:nvSpPr>
        <p:spPr bwMode="auto">
          <a:xfrm>
            <a:off x="6781800" y="1752600"/>
            <a:ext cx="0" cy="3124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4" name="Line 66"/>
          <p:cNvSpPr>
            <a:spLocks noChangeShapeType="1"/>
          </p:cNvSpPr>
          <p:nvPr/>
        </p:nvSpPr>
        <p:spPr bwMode="auto">
          <a:xfrm>
            <a:off x="4800600" y="4267200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5" name="Line 67"/>
          <p:cNvSpPr>
            <a:spLocks noChangeShapeType="1"/>
          </p:cNvSpPr>
          <p:nvPr/>
        </p:nvSpPr>
        <p:spPr bwMode="auto">
          <a:xfrm>
            <a:off x="4800600" y="4876800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6" name="Line 68"/>
          <p:cNvSpPr>
            <a:spLocks noChangeShapeType="1"/>
          </p:cNvSpPr>
          <p:nvPr/>
        </p:nvSpPr>
        <p:spPr bwMode="auto">
          <a:xfrm>
            <a:off x="6324600" y="4267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7" name="Line 69"/>
          <p:cNvSpPr>
            <a:spLocks noChangeShapeType="1"/>
          </p:cNvSpPr>
          <p:nvPr/>
        </p:nvSpPr>
        <p:spPr bwMode="auto">
          <a:xfrm>
            <a:off x="6324600" y="4724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8" name="Oval 70"/>
          <p:cNvSpPr>
            <a:spLocks noChangeArrowheads="1"/>
          </p:cNvSpPr>
          <p:nvPr/>
        </p:nvSpPr>
        <p:spPr bwMode="auto">
          <a:xfrm>
            <a:off x="7086600" y="4648200"/>
            <a:ext cx="1524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59" name="Line 71"/>
          <p:cNvSpPr>
            <a:spLocks noChangeShapeType="1"/>
          </p:cNvSpPr>
          <p:nvPr/>
        </p:nvSpPr>
        <p:spPr bwMode="auto">
          <a:xfrm>
            <a:off x="1905000" y="4572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60" name="Oval 72"/>
          <p:cNvSpPr>
            <a:spLocks noChangeArrowheads="1"/>
          </p:cNvSpPr>
          <p:nvPr/>
        </p:nvSpPr>
        <p:spPr bwMode="auto">
          <a:xfrm>
            <a:off x="1752600" y="4495800"/>
            <a:ext cx="1524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9661" name="Group 73"/>
          <p:cNvGrpSpPr>
            <a:grpSpLocks/>
          </p:cNvGrpSpPr>
          <p:nvPr/>
        </p:nvGrpSpPr>
        <p:grpSpPr bwMode="auto">
          <a:xfrm>
            <a:off x="838200" y="5334000"/>
            <a:ext cx="1905000" cy="533400"/>
            <a:chOff x="96" y="3552"/>
            <a:chExt cx="1200" cy="336"/>
          </a:xfrm>
        </p:grpSpPr>
        <p:grpSp>
          <p:nvGrpSpPr>
            <p:cNvPr id="69743" name="Group 74"/>
            <p:cNvGrpSpPr>
              <a:grpSpLocks/>
            </p:cNvGrpSpPr>
            <p:nvPr/>
          </p:nvGrpSpPr>
          <p:grpSpPr bwMode="auto">
            <a:xfrm>
              <a:off x="432" y="3552"/>
              <a:ext cx="336" cy="336"/>
              <a:chOff x="768" y="3456"/>
              <a:chExt cx="336" cy="336"/>
            </a:xfrm>
          </p:grpSpPr>
          <p:sp>
            <p:nvSpPr>
              <p:cNvPr id="69751" name="Rectangle 75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52" name="Oval 76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53" name="Text Box 77"/>
              <p:cNvSpPr txBox="1">
                <a:spLocks noChangeArrowheads="1"/>
              </p:cNvSpPr>
              <p:nvPr/>
            </p:nvSpPr>
            <p:spPr bwMode="auto">
              <a:xfrm>
                <a:off x="768" y="345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9744" name="Group 78"/>
            <p:cNvGrpSpPr>
              <a:grpSpLocks/>
            </p:cNvGrpSpPr>
            <p:nvPr/>
          </p:nvGrpSpPr>
          <p:grpSpPr bwMode="auto">
            <a:xfrm>
              <a:off x="960" y="3552"/>
              <a:ext cx="336" cy="336"/>
              <a:chOff x="768" y="3456"/>
              <a:chExt cx="336" cy="336"/>
            </a:xfrm>
          </p:grpSpPr>
          <p:sp>
            <p:nvSpPr>
              <p:cNvPr id="69748" name="Rectangle 79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49" name="Oval 80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750" name="Text Box 81"/>
              <p:cNvSpPr txBox="1">
                <a:spLocks noChangeArrowheads="1"/>
              </p:cNvSpPr>
              <p:nvPr/>
            </p:nvSpPr>
            <p:spPr bwMode="auto">
              <a:xfrm>
                <a:off x="768" y="345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45" name="Line 82"/>
            <p:cNvSpPr>
              <a:spLocks noChangeShapeType="1"/>
            </p:cNvSpPr>
            <p:nvPr/>
          </p:nvSpPr>
          <p:spPr bwMode="auto">
            <a:xfrm>
              <a:off x="192" y="37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46" name="Oval 83"/>
            <p:cNvSpPr>
              <a:spLocks noChangeArrowheads="1"/>
            </p:cNvSpPr>
            <p:nvPr/>
          </p:nvSpPr>
          <p:spPr bwMode="auto">
            <a:xfrm>
              <a:off x="96" y="3696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47" name="Line 84"/>
            <p:cNvSpPr>
              <a:spLocks noChangeShapeType="1"/>
            </p:cNvSpPr>
            <p:nvPr/>
          </p:nvSpPr>
          <p:spPr bwMode="auto">
            <a:xfrm>
              <a:off x="768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9662" name="Group 85"/>
          <p:cNvGrpSpPr>
            <a:grpSpLocks/>
          </p:cNvGrpSpPr>
          <p:nvPr/>
        </p:nvGrpSpPr>
        <p:grpSpPr bwMode="auto">
          <a:xfrm>
            <a:off x="2514600" y="3429000"/>
            <a:ext cx="990600" cy="1143000"/>
            <a:chOff x="2112" y="2208"/>
            <a:chExt cx="624" cy="720"/>
          </a:xfrm>
        </p:grpSpPr>
        <p:sp>
          <p:nvSpPr>
            <p:cNvPr id="69735" name="Rectangle 86"/>
            <p:cNvSpPr>
              <a:spLocks noChangeArrowheads="1"/>
            </p:cNvSpPr>
            <p:nvPr/>
          </p:nvSpPr>
          <p:spPr bwMode="auto">
            <a:xfrm>
              <a:off x="2112" y="2304"/>
              <a:ext cx="624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36" name="Line 87"/>
            <p:cNvSpPr>
              <a:spLocks noChangeShapeType="1"/>
            </p:cNvSpPr>
            <p:nvPr/>
          </p:nvSpPr>
          <p:spPr bwMode="auto">
            <a:xfrm>
              <a:off x="2448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69737" name="Group 88"/>
            <p:cNvGrpSpPr>
              <a:grpSpLocks/>
            </p:cNvGrpSpPr>
            <p:nvPr/>
          </p:nvGrpSpPr>
          <p:grpSpPr bwMode="auto">
            <a:xfrm>
              <a:off x="2208" y="2208"/>
              <a:ext cx="418" cy="327"/>
              <a:chOff x="1584" y="2784"/>
              <a:chExt cx="418" cy="327"/>
            </a:xfrm>
          </p:grpSpPr>
          <p:sp>
            <p:nvSpPr>
              <p:cNvPr id="69741" name="Text Box 89"/>
              <p:cNvSpPr txBox="1">
                <a:spLocks noChangeArrowheads="1"/>
              </p:cNvSpPr>
              <p:nvPr/>
            </p:nvSpPr>
            <p:spPr bwMode="auto">
              <a:xfrm>
                <a:off x="1584" y="2784"/>
                <a:ext cx="4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&gt;1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69742" name="Line 90"/>
              <p:cNvSpPr>
                <a:spLocks noChangeShapeType="1"/>
              </p:cNvSpPr>
              <p:nvPr/>
            </p:nvSpPr>
            <p:spPr bwMode="auto">
              <a:xfrm flipH="1">
                <a:off x="1680" y="2976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9738" name="Text Box 91"/>
            <p:cNvSpPr txBox="1">
              <a:spLocks noChangeArrowheads="1"/>
            </p:cNvSpPr>
            <p:nvPr/>
          </p:nvSpPr>
          <p:spPr bwMode="auto">
            <a:xfrm>
              <a:off x="2173" y="246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&amp;</a:t>
              </a:r>
            </a:p>
          </p:txBody>
        </p:sp>
        <p:sp>
          <p:nvSpPr>
            <p:cNvPr id="69739" name="Line 92"/>
            <p:cNvSpPr>
              <a:spLocks noChangeShapeType="1"/>
            </p:cNvSpPr>
            <p:nvPr/>
          </p:nvSpPr>
          <p:spPr bwMode="auto">
            <a:xfrm>
              <a:off x="2208" y="27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40" name="Line 93"/>
            <p:cNvSpPr>
              <a:spLocks noChangeShapeType="1"/>
            </p:cNvSpPr>
            <p:nvPr/>
          </p:nvSpPr>
          <p:spPr bwMode="auto">
            <a:xfrm>
              <a:off x="2112" y="24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9663" name="Rectangle 94"/>
          <p:cNvSpPr>
            <a:spLocks noChangeArrowheads="1"/>
          </p:cNvSpPr>
          <p:nvPr/>
        </p:nvSpPr>
        <p:spPr bwMode="auto">
          <a:xfrm>
            <a:off x="5486400" y="3581400"/>
            <a:ext cx="9906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64" name="Line 95"/>
          <p:cNvSpPr>
            <a:spLocks noChangeShapeType="1"/>
          </p:cNvSpPr>
          <p:nvPr/>
        </p:nvSpPr>
        <p:spPr bwMode="auto">
          <a:xfrm>
            <a:off x="6019800" y="3886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9665" name="Group 96"/>
          <p:cNvGrpSpPr>
            <a:grpSpLocks/>
          </p:cNvGrpSpPr>
          <p:nvPr/>
        </p:nvGrpSpPr>
        <p:grpSpPr bwMode="auto">
          <a:xfrm>
            <a:off x="5638800" y="3429000"/>
            <a:ext cx="663575" cy="519113"/>
            <a:chOff x="1584" y="2784"/>
            <a:chExt cx="418" cy="327"/>
          </a:xfrm>
        </p:grpSpPr>
        <p:sp>
          <p:nvSpPr>
            <p:cNvPr id="69733" name="Text Box 97"/>
            <p:cNvSpPr txBox="1">
              <a:spLocks noChangeArrowheads="1"/>
            </p:cNvSpPr>
            <p:nvPr/>
          </p:nvSpPr>
          <p:spPr bwMode="auto">
            <a:xfrm>
              <a:off x="1584" y="2784"/>
              <a:ext cx="4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&gt;1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69734" name="Line 98"/>
            <p:cNvSpPr>
              <a:spLocks noChangeShapeType="1"/>
            </p:cNvSpPr>
            <p:nvPr/>
          </p:nvSpPr>
          <p:spPr bwMode="auto">
            <a:xfrm flipH="1">
              <a:off x="1680" y="297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9666" name="Text Box 99"/>
          <p:cNvSpPr txBox="1">
            <a:spLocks noChangeArrowheads="1"/>
          </p:cNvSpPr>
          <p:nvPr/>
        </p:nvSpPr>
        <p:spPr bwMode="auto">
          <a:xfrm>
            <a:off x="5519738" y="384968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&amp;</a:t>
            </a:r>
          </a:p>
        </p:txBody>
      </p:sp>
      <p:sp>
        <p:nvSpPr>
          <p:cNvPr id="69667" name="Line 100"/>
          <p:cNvSpPr>
            <a:spLocks noChangeShapeType="1"/>
          </p:cNvSpPr>
          <p:nvPr/>
        </p:nvSpPr>
        <p:spPr bwMode="auto">
          <a:xfrm>
            <a:off x="5638800" y="4267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68" name="Line 101"/>
          <p:cNvSpPr>
            <a:spLocks noChangeShapeType="1"/>
          </p:cNvSpPr>
          <p:nvPr/>
        </p:nvSpPr>
        <p:spPr bwMode="auto">
          <a:xfrm>
            <a:off x="5486400" y="3886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9669" name="Group 102"/>
          <p:cNvGrpSpPr>
            <a:grpSpLocks/>
          </p:cNvGrpSpPr>
          <p:nvPr/>
        </p:nvGrpSpPr>
        <p:grpSpPr bwMode="auto">
          <a:xfrm>
            <a:off x="2057400" y="4267200"/>
            <a:ext cx="3810000" cy="1371600"/>
            <a:chOff x="960" y="2736"/>
            <a:chExt cx="2400" cy="864"/>
          </a:xfrm>
        </p:grpSpPr>
        <p:sp>
          <p:nvSpPr>
            <p:cNvPr id="69728" name="Line 103"/>
            <p:cNvSpPr>
              <a:spLocks noChangeShapeType="1"/>
            </p:cNvSpPr>
            <p:nvPr/>
          </p:nvSpPr>
          <p:spPr bwMode="auto">
            <a:xfrm>
              <a:off x="2400" y="2736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9" name="Line 104"/>
            <p:cNvSpPr>
              <a:spLocks noChangeShapeType="1"/>
            </p:cNvSpPr>
            <p:nvPr/>
          </p:nvSpPr>
          <p:spPr bwMode="auto">
            <a:xfrm>
              <a:off x="960" y="3264"/>
              <a:ext cx="240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30" name="Line 105"/>
            <p:cNvSpPr>
              <a:spLocks noChangeShapeType="1"/>
            </p:cNvSpPr>
            <p:nvPr/>
          </p:nvSpPr>
          <p:spPr bwMode="auto">
            <a:xfrm>
              <a:off x="960" y="3264"/>
              <a:ext cx="0" cy="3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31" name="Line 106"/>
            <p:cNvSpPr>
              <a:spLocks noChangeShapeType="1"/>
            </p:cNvSpPr>
            <p:nvPr/>
          </p:nvSpPr>
          <p:spPr bwMode="auto">
            <a:xfrm>
              <a:off x="1488" y="2736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32" name="Line 107"/>
            <p:cNvSpPr>
              <a:spLocks noChangeShapeType="1"/>
            </p:cNvSpPr>
            <p:nvPr/>
          </p:nvSpPr>
          <p:spPr bwMode="auto">
            <a:xfrm>
              <a:off x="3360" y="2736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69670" name="Group 108"/>
          <p:cNvGrpSpPr>
            <a:grpSpLocks/>
          </p:cNvGrpSpPr>
          <p:nvPr/>
        </p:nvGrpSpPr>
        <p:grpSpPr bwMode="auto">
          <a:xfrm>
            <a:off x="2743200" y="4267200"/>
            <a:ext cx="3352800" cy="1371600"/>
            <a:chOff x="1392" y="2736"/>
            <a:chExt cx="2112" cy="864"/>
          </a:xfrm>
        </p:grpSpPr>
        <p:sp>
          <p:nvSpPr>
            <p:cNvPr id="69724" name="Line 109"/>
            <p:cNvSpPr>
              <a:spLocks noChangeShapeType="1"/>
            </p:cNvSpPr>
            <p:nvPr/>
          </p:nvSpPr>
          <p:spPr bwMode="auto">
            <a:xfrm>
              <a:off x="2544" y="2736"/>
              <a:ext cx="0" cy="86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5" name="Line 110"/>
            <p:cNvSpPr>
              <a:spLocks noChangeShapeType="1"/>
            </p:cNvSpPr>
            <p:nvPr/>
          </p:nvSpPr>
          <p:spPr bwMode="auto">
            <a:xfrm>
              <a:off x="1392" y="3600"/>
              <a:ext cx="21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6" name="Line 111"/>
            <p:cNvSpPr>
              <a:spLocks noChangeShapeType="1"/>
            </p:cNvSpPr>
            <p:nvPr/>
          </p:nvSpPr>
          <p:spPr bwMode="auto">
            <a:xfrm>
              <a:off x="3504" y="2736"/>
              <a:ext cx="0" cy="86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7" name="Line 112"/>
            <p:cNvSpPr>
              <a:spLocks noChangeShapeType="1"/>
            </p:cNvSpPr>
            <p:nvPr/>
          </p:nvSpPr>
          <p:spPr bwMode="auto">
            <a:xfrm>
              <a:off x="1632" y="2736"/>
              <a:ext cx="0" cy="86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9671" name="Rectangle 113"/>
          <p:cNvSpPr>
            <a:spLocks noChangeArrowheads="1"/>
          </p:cNvSpPr>
          <p:nvPr/>
        </p:nvSpPr>
        <p:spPr bwMode="auto">
          <a:xfrm>
            <a:off x="5181600" y="3962400"/>
            <a:ext cx="336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9672" name="Text Box 114"/>
          <p:cNvSpPr txBox="1">
            <a:spLocks noChangeArrowheads="1"/>
          </p:cNvSpPr>
          <p:nvPr/>
        </p:nvSpPr>
        <p:spPr bwMode="auto">
          <a:xfrm>
            <a:off x="1073658" y="2664947"/>
            <a:ext cx="6419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chemeClr val="tx2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/>
                <a:cs typeface="Times New Roman"/>
              </a:rPr>
              <a:t>D</a:t>
            </a:r>
            <a:endParaRPr lang="en-US" altLang="zh-CN" sz="2800" b="1" baseline="-2500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69673" name="Text Box 115"/>
          <p:cNvSpPr txBox="1">
            <a:spLocks noChangeArrowheads="1"/>
          </p:cNvSpPr>
          <p:nvPr/>
        </p:nvSpPr>
        <p:spPr bwMode="auto">
          <a:xfrm>
            <a:off x="1222929" y="3045947"/>
            <a:ext cx="454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endParaRPr lang="en-US" altLang="zh-CN" sz="3200" b="1">
              <a:latin typeface="Times New Roman"/>
              <a:cs typeface="Times New Roman"/>
            </a:endParaRPr>
          </a:p>
        </p:txBody>
      </p:sp>
      <p:sp>
        <p:nvSpPr>
          <p:cNvPr id="69674" name="Text Box 116"/>
          <p:cNvSpPr txBox="1">
            <a:spLocks noChangeArrowheads="1"/>
          </p:cNvSpPr>
          <p:nvPr/>
        </p:nvSpPr>
        <p:spPr bwMode="auto">
          <a:xfrm>
            <a:off x="548866" y="5117634"/>
            <a:ext cx="504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/>
                <a:cs typeface="Times New Roman"/>
              </a:rPr>
              <a:t>S</a:t>
            </a:r>
            <a:endParaRPr lang="en-US" altLang="zh-CN" sz="3200" b="1" i="1">
              <a:latin typeface="Times New Roman"/>
              <a:cs typeface="Times New Roman"/>
            </a:endParaRPr>
          </a:p>
        </p:txBody>
      </p:sp>
      <p:sp>
        <p:nvSpPr>
          <p:cNvPr id="58485" name="Rectangle 117"/>
          <p:cNvSpPr>
            <a:spLocks noChangeArrowheads="1"/>
          </p:cNvSpPr>
          <p:nvPr/>
        </p:nvSpPr>
        <p:spPr bwMode="auto">
          <a:xfrm>
            <a:off x="7306409" y="4431834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左移输入</a:t>
            </a:r>
          </a:p>
        </p:txBody>
      </p:sp>
      <p:sp>
        <p:nvSpPr>
          <p:cNvPr id="58486" name="AutoShape 118"/>
          <p:cNvSpPr>
            <a:spLocks noChangeArrowheads="1"/>
          </p:cNvSpPr>
          <p:nvPr/>
        </p:nvSpPr>
        <p:spPr bwMode="auto">
          <a:xfrm>
            <a:off x="2819400" y="1143000"/>
            <a:ext cx="3810000" cy="381000"/>
          </a:xfrm>
          <a:prstGeom prst="leftArrow">
            <a:avLst>
              <a:gd name="adj1" fmla="val 50000"/>
              <a:gd name="adj2" fmla="val 250000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8487" name="AutoShape 119"/>
          <p:cNvSpPr>
            <a:spLocks noChangeArrowheads="1"/>
          </p:cNvSpPr>
          <p:nvPr/>
        </p:nvSpPr>
        <p:spPr bwMode="auto">
          <a:xfrm>
            <a:off x="3048000" y="1143000"/>
            <a:ext cx="3657600" cy="4572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FFFF"/>
          </a:solidFill>
          <a:ln w="38100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58488" name="Text Box 120"/>
          <p:cNvSpPr txBox="1">
            <a:spLocks noChangeArrowheads="1"/>
          </p:cNvSpPr>
          <p:nvPr/>
        </p:nvSpPr>
        <p:spPr bwMode="auto">
          <a:xfrm>
            <a:off x="304800" y="1066800"/>
            <a:ext cx="2133600" cy="1411288"/>
          </a:xfrm>
          <a:prstGeom prst="rect">
            <a:avLst/>
          </a:prstGeom>
          <a:solidFill>
            <a:srgbClr val="FFFF99"/>
          </a:solidFill>
          <a:ln w="38100">
            <a:solidFill>
              <a:srgbClr val="3333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待输数据由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  低位至高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 位依次输入</a:t>
            </a:r>
          </a:p>
        </p:txBody>
      </p:sp>
      <p:sp>
        <p:nvSpPr>
          <p:cNvPr id="58489" name="Text Box 121" descr="40%"/>
          <p:cNvSpPr txBox="1">
            <a:spLocks noChangeArrowheads="1"/>
          </p:cNvSpPr>
          <p:nvPr/>
        </p:nvSpPr>
        <p:spPr bwMode="auto">
          <a:xfrm>
            <a:off x="6934200" y="2362200"/>
            <a:ext cx="2133600" cy="1411288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待输数据由高位至低位依次输入</a:t>
            </a:r>
            <a:endParaRPr lang="zh-CN" altLang="en-US" sz="3200" b="1">
              <a:latin typeface="Times New Roman"/>
              <a:cs typeface="Times New Roman"/>
            </a:endParaRPr>
          </a:p>
        </p:txBody>
      </p:sp>
      <p:sp>
        <p:nvSpPr>
          <p:cNvPr id="58490" name="Text Box 122"/>
          <p:cNvSpPr txBox="1">
            <a:spLocks noChangeArrowheads="1"/>
          </p:cNvSpPr>
          <p:nvPr/>
        </p:nvSpPr>
        <p:spPr bwMode="auto">
          <a:xfrm>
            <a:off x="1050925" y="5135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8491" name="Text Box 123"/>
          <p:cNvSpPr txBox="1">
            <a:spLocks noChangeArrowheads="1"/>
          </p:cNvSpPr>
          <p:nvPr/>
        </p:nvSpPr>
        <p:spPr bwMode="auto">
          <a:xfrm>
            <a:off x="175260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8492" name="Rectangle 124"/>
          <p:cNvSpPr>
            <a:spLocks noChangeArrowheads="1"/>
          </p:cNvSpPr>
          <p:nvPr/>
        </p:nvSpPr>
        <p:spPr bwMode="auto">
          <a:xfrm>
            <a:off x="2621734" y="5179497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9683" name="Text Box 125"/>
          <p:cNvSpPr txBox="1">
            <a:spLocks noChangeArrowheads="1"/>
          </p:cNvSpPr>
          <p:nvPr/>
        </p:nvSpPr>
        <p:spPr bwMode="auto">
          <a:xfrm>
            <a:off x="1965325" y="37036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sz="2800" b="1">
              <a:latin typeface="Times New Roman"/>
              <a:cs typeface="Times New Roman"/>
            </a:endParaRPr>
          </a:p>
        </p:txBody>
      </p:sp>
      <p:grpSp>
        <p:nvGrpSpPr>
          <p:cNvPr id="18" name="Group 126"/>
          <p:cNvGrpSpPr>
            <a:grpSpLocks/>
          </p:cNvGrpSpPr>
          <p:nvPr/>
        </p:nvGrpSpPr>
        <p:grpSpPr bwMode="auto">
          <a:xfrm>
            <a:off x="2514600" y="3886200"/>
            <a:ext cx="3505200" cy="381000"/>
            <a:chOff x="1584" y="2448"/>
            <a:chExt cx="2208" cy="240"/>
          </a:xfrm>
        </p:grpSpPr>
        <p:sp>
          <p:nvSpPr>
            <p:cNvPr id="69721" name="Rectangle 127"/>
            <p:cNvSpPr>
              <a:spLocks noChangeArrowheads="1"/>
            </p:cNvSpPr>
            <p:nvPr/>
          </p:nvSpPr>
          <p:spPr bwMode="auto">
            <a:xfrm>
              <a:off x="1584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2" name="Rectangle 128"/>
            <p:cNvSpPr>
              <a:spLocks noChangeArrowheads="1"/>
            </p:cNvSpPr>
            <p:nvPr/>
          </p:nvSpPr>
          <p:spPr bwMode="auto">
            <a:xfrm>
              <a:off x="2496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23" name="Rectangle 129"/>
            <p:cNvSpPr>
              <a:spLocks noChangeArrowheads="1"/>
            </p:cNvSpPr>
            <p:nvPr/>
          </p:nvSpPr>
          <p:spPr bwMode="auto">
            <a:xfrm>
              <a:off x="3456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58498" name="Rectangle 130"/>
          <p:cNvSpPr>
            <a:spLocks noChangeArrowheads="1"/>
          </p:cNvSpPr>
          <p:nvPr/>
        </p:nvSpPr>
        <p:spPr bwMode="auto">
          <a:xfrm>
            <a:off x="152400" y="4267200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右移输入</a:t>
            </a:r>
          </a:p>
        </p:txBody>
      </p:sp>
      <p:sp>
        <p:nvSpPr>
          <p:cNvPr id="58499" name="Text Box 131"/>
          <p:cNvSpPr txBox="1">
            <a:spLocks noChangeArrowheads="1"/>
          </p:cNvSpPr>
          <p:nvPr/>
        </p:nvSpPr>
        <p:spPr bwMode="auto">
          <a:xfrm>
            <a:off x="231775" y="5805488"/>
            <a:ext cx="197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66"/>
                </a:solidFill>
                <a:latin typeface="Times New Roman"/>
                <a:cs typeface="Times New Roman"/>
              </a:rPr>
              <a:t>移位控制端</a:t>
            </a:r>
          </a:p>
        </p:txBody>
      </p:sp>
      <p:grpSp>
        <p:nvGrpSpPr>
          <p:cNvPr id="19" name="Group 132"/>
          <p:cNvGrpSpPr>
            <a:grpSpLocks/>
          </p:cNvGrpSpPr>
          <p:nvPr/>
        </p:nvGrpSpPr>
        <p:grpSpPr bwMode="auto">
          <a:xfrm>
            <a:off x="2563813" y="4722818"/>
            <a:ext cx="3252788" cy="384175"/>
            <a:chOff x="1615" y="2975"/>
            <a:chExt cx="2049" cy="242"/>
          </a:xfrm>
        </p:grpSpPr>
        <p:sp>
          <p:nvSpPr>
            <p:cNvPr id="69718" name="Rectangle 133"/>
            <p:cNvSpPr>
              <a:spLocks noChangeArrowheads="1"/>
            </p:cNvSpPr>
            <p:nvPr/>
          </p:nvSpPr>
          <p:spPr bwMode="auto">
            <a:xfrm>
              <a:off x="1615" y="298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9719" name="Rectangle 134"/>
            <p:cNvSpPr>
              <a:spLocks noChangeArrowheads="1"/>
            </p:cNvSpPr>
            <p:nvPr/>
          </p:nvSpPr>
          <p:spPr bwMode="auto">
            <a:xfrm>
              <a:off x="2515" y="2975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9720" name="Rectangle 135"/>
            <p:cNvSpPr>
              <a:spLocks noChangeArrowheads="1"/>
            </p:cNvSpPr>
            <p:nvPr/>
          </p:nvSpPr>
          <p:spPr bwMode="auto">
            <a:xfrm>
              <a:off x="3475" y="298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3154363" y="5256218"/>
            <a:ext cx="3252788" cy="384175"/>
            <a:chOff x="1615" y="2975"/>
            <a:chExt cx="2049" cy="242"/>
          </a:xfrm>
        </p:grpSpPr>
        <p:sp>
          <p:nvSpPr>
            <p:cNvPr id="69715" name="Rectangle 137"/>
            <p:cNvSpPr>
              <a:spLocks noChangeArrowheads="1"/>
            </p:cNvSpPr>
            <p:nvPr/>
          </p:nvSpPr>
          <p:spPr bwMode="auto">
            <a:xfrm>
              <a:off x="1615" y="298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9716" name="Rectangle 138"/>
            <p:cNvSpPr>
              <a:spLocks noChangeArrowheads="1"/>
            </p:cNvSpPr>
            <p:nvPr/>
          </p:nvSpPr>
          <p:spPr bwMode="auto">
            <a:xfrm>
              <a:off x="2515" y="2975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69717" name="Rectangle 139"/>
            <p:cNvSpPr>
              <a:spLocks noChangeArrowheads="1"/>
            </p:cNvSpPr>
            <p:nvPr/>
          </p:nvSpPr>
          <p:spPr bwMode="auto">
            <a:xfrm>
              <a:off x="3475" y="298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0</a:t>
              </a:r>
            </a:p>
          </p:txBody>
        </p:sp>
      </p:grpSp>
      <p:sp>
        <p:nvSpPr>
          <p:cNvPr id="69689" name="Line 140"/>
          <p:cNvSpPr>
            <a:spLocks noChangeShapeType="1"/>
          </p:cNvSpPr>
          <p:nvPr/>
        </p:nvSpPr>
        <p:spPr bwMode="auto">
          <a:xfrm>
            <a:off x="1182688" y="2743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9690" name="Rectangle 141"/>
          <p:cNvSpPr>
            <a:spLocks noChangeArrowheads="1"/>
          </p:cNvSpPr>
          <p:nvPr/>
        </p:nvSpPr>
        <p:spPr bwMode="auto">
          <a:xfrm>
            <a:off x="4561324" y="3893622"/>
            <a:ext cx="376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&amp;</a:t>
            </a:r>
          </a:p>
        </p:txBody>
      </p:sp>
      <p:sp>
        <p:nvSpPr>
          <p:cNvPr id="69691" name="Rectangle 142"/>
          <p:cNvSpPr>
            <a:spLocks noChangeArrowheads="1"/>
          </p:cNvSpPr>
          <p:nvPr/>
        </p:nvSpPr>
        <p:spPr bwMode="auto">
          <a:xfrm>
            <a:off x="6069449" y="3893622"/>
            <a:ext cx="376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&amp;</a:t>
            </a:r>
          </a:p>
        </p:txBody>
      </p:sp>
      <p:sp>
        <p:nvSpPr>
          <p:cNvPr id="69692" name="Rectangle 143"/>
          <p:cNvSpPr>
            <a:spLocks noChangeArrowheads="1"/>
          </p:cNvSpPr>
          <p:nvPr/>
        </p:nvSpPr>
        <p:spPr bwMode="auto">
          <a:xfrm>
            <a:off x="3097649" y="3893622"/>
            <a:ext cx="376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/>
                <a:cs typeface="Times New Roman"/>
              </a:rPr>
              <a:t>&amp;</a:t>
            </a:r>
          </a:p>
        </p:txBody>
      </p:sp>
      <p:grpSp>
        <p:nvGrpSpPr>
          <p:cNvPr id="21" name="Group 144"/>
          <p:cNvGrpSpPr>
            <a:grpSpLocks/>
          </p:cNvGrpSpPr>
          <p:nvPr/>
        </p:nvGrpSpPr>
        <p:grpSpPr bwMode="auto">
          <a:xfrm>
            <a:off x="2971800" y="3886200"/>
            <a:ext cx="3505200" cy="381000"/>
            <a:chOff x="1584" y="2448"/>
            <a:chExt cx="2208" cy="240"/>
          </a:xfrm>
        </p:grpSpPr>
        <p:sp>
          <p:nvSpPr>
            <p:cNvPr id="69712" name="Rectangle 145"/>
            <p:cNvSpPr>
              <a:spLocks noChangeArrowheads="1"/>
            </p:cNvSpPr>
            <p:nvPr/>
          </p:nvSpPr>
          <p:spPr bwMode="auto">
            <a:xfrm>
              <a:off x="1584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13" name="Rectangle 146"/>
            <p:cNvSpPr>
              <a:spLocks noChangeArrowheads="1"/>
            </p:cNvSpPr>
            <p:nvPr/>
          </p:nvSpPr>
          <p:spPr bwMode="auto">
            <a:xfrm>
              <a:off x="2496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14" name="Rectangle 147"/>
            <p:cNvSpPr>
              <a:spLocks noChangeArrowheads="1"/>
            </p:cNvSpPr>
            <p:nvPr/>
          </p:nvSpPr>
          <p:spPr bwMode="auto">
            <a:xfrm>
              <a:off x="3456" y="2448"/>
              <a:ext cx="336" cy="24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148"/>
          <p:cNvGrpSpPr>
            <a:grpSpLocks/>
          </p:cNvGrpSpPr>
          <p:nvPr/>
        </p:nvGrpSpPr>
        <p:grpSpPr bwMode="auto">
          <a:xfrm>
            <a:off x="2514600" y="3886201"/>
            <a:ext cx="3505200" cy="381000"/>
            <a:chOff x="1584" y="2448"/>
            <a:chExt cx="2208" cy="240"/>
          </a:xfrm>
        </p:grpSpPr>
        <p:sp>
          <p:nvSpPr>
            <p:cNvPr id="69706" name="Rectangle 149"/>
            <p:cNvSpPr>
              <a:spLocks noChangeArrowheads="1"/>
            </p:cNvSpPr>
            <p:nvPr/>
          </p:nvSpPr>
          <p:spPr bwMode="auto">
            <a:xfrm>
              <a:off x="1584" y="2448"/>
              <a:ext cx="336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07" name="Rectangle 150"/>
            <p:cNvSpPr>
              <a:spLocks noChangeArrowheads="1"/>
            </p:cNvSpPr>
            <p:nvPr/>
          </p:nvSpPr>
          <p:spPr bwMode="auto">
            <a:xfrm>
              <a:off x="2496" y="2448"/>
              <a:ext cx="336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08" name="Rectangle 151"/>
            <p:cNvSpPr>
              <a:spLocks noChangeArrowheads="1"/>
            </p:cNvSpPr>
            <p:nvPr/>
          </p:nvSpPr>
          <p:spPr bwMode="auto">
            <a:xfrm>
              <a:off x="3456" y="2448"/>
              <a:ext cx="336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69709" name="Rectangle 152"/>
            <p:cNvSpPr>
              <a:spLocks noChangeArrowheads="1"/>
            </p:cNvSpPr>
            <p:nvPr/>
          </p:nvSpPr>
          <p:spPr bwMode="auto">
            <a:xfrm>
              <a:off x="3496" y="2453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&amp;</a:t>
              </a:r>
            </a:p>
          </p:txBody>
        </p:sp>
        <p:sp>
          <p:nvSpPr>
            <p:cNvPr id="69710" name="Rectangle 153"/>
            <p:cNvSpPr>
              <a:spLocks noChangeArrowheads="1"/>
            </p:cNvSpPr>
            <p:nvPr/>
          </p:nvSpPr>
          <p:spPr bwMode="auto">
            <a:xfrm>
              <a:off x="2537" y="2453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&amp;</a:t>
              </a:r>
            </a:p>
          </p:txBody>
        </p:sp>
        <p:sp>
          <p:nvSpPr>
            <p:cNvPr id="69711" name="Rectangle 154"/>
            <p:cNvSpPr>
              <a:spLocks noChangeArrowheads="1"/>
            </p:cNvSpPr>
            <p:nvPr/>
          </p:nvSpPr>
          <p:spPr bwMode="auto">
            <a:xfrm>
              <a:off x="1626" y="2453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/>
                  <a:cs typeface="Times New Roman"/>
                </a:rPr>
                <a:t>&amp;</a:t>
              </a:r>
            </a:p>
          </p:txBody>
        </p:sp>
      </p:grpSp>
      <p:grpSp>
        <p:nvGrpSpPr>
          <p:cNvPr id="23" name="Group 155"/>
          <p:cNvGrpSpPr>
            <a:grpSpLocks/>
          </p:cNvGrpSpPr>
          <p:nvPr/>
        </p:nvGrpSpPr>
        <p:grpSpPr bwMode="auto">
          <a:xfrm>
            <a:off x="990600" y="5105405"/>
            <a:ext cx="2041525" cy="490538"/>
            <a:chOff x="624" y="3216"/>
            <a:chExt cx="1286" cy="309"/>
          </a:xfrm>
        </p:grpSpPr>
        <p:grpSp>
          <p:nvGrpSpPr>
            <p:cNvPr id="69697" name="Group 156"/>
            <p:cNvGrpSpPr>
              <a:grpSpLocks/>
            </p:cNvGrpSpPr>
            <p:nvPr/>
          </p:nvGrpSpPr>
          <p:grpSpPr bwMode="auto">
            <a:xfrm>
              <a:off x="1680" y="3264"/>
              <a:ext cx="230" cy="261"/>
              <a:chOff x="1680" y="3264"/>
              <a:chExt cx="230" cy="261"/>
            </a:xfrm>
          </p:grpSpPr>
          <p:graphicFrame>
            <p:nvGraphicFramePr>
              <p:cNvPr id="69704" name="Object 157"/>
              <p:cNvGraphicFramePr>
                <a:graphicFrameLocks noChangeAspect="1"/>
              </p:cNvGraphicFramePr>
              <p:nvPr/>
            </p:nvGraphicFramePr>
            <p:xfrm>
              <a:off x="1680" y="3264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2" imgW="352474" imgH="304923" progId="Paint.Picture">
                      <p:embed/>
                    </p:oleObj>
                  </mc:Choice>
                  <mc:Fallback>
                    <p:oleObj name="BMP 图象" r:id="rId2" imgW="352474" imgH="304923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3264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705" name="Rectangle 158"/>
              <p:cNvSpPr>
                <a:spLocks noChangeArrowheads="1"/>
              </p:cNvSpPr>
              <p:nvPr/>
            </p:nvSpPr>
            <p:spPr bwMode="auto">
              <a:xfrm>
                <a:off x="1680" y="3292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0</a:t>
                </a:r>
              </a:p>
            </p:txBody>
          </p:sp>
        </p:grpSp>
        <p:grpSp>
          <p:nvGrpSpPr>
            <p:cNvPr id="69698" name="Group 159"/>
            <p:cNvGrpSpPr>
              <a:grpSpLocks/>
            </p:cNvGrpSpPr>
            <p:nvPr/>
          </p:nvGrpSpPr>
          <p:grpSpPr bwMode="auto">
            <a:xfrm>
              <a:off x="1115" y="3216"/>
              <a:ext cx="189" cy="261"/>
              <a:chOff x="1115" y="3216"/>
              <a:chExt cx="189" cy="261"/>
            </a:xfrm>
          </p:grpSpPr>
          <p:graphicFrame>
            <p:nvGraphicFramePr>
              <p:cNvPr id="69702" name="Object 160"/>
              <p:cNvGraphicFramePr>
                <a:graphicFrameLocks noChangeAspect="1"/>
              </p:cNvGraphicFramePr>
              <p:nvPr/>
            </p:nvGraphicFramePr>
            <p:xfrm>
              <a:off x="1152" y="3216"/>
              <a:ext cx="9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4" imgW="352474" imgH="304923" progId="Paint.Picture">
                      <p:embed/>
                    </p:oleObj>
                  </mc:Choice>
                  <mc:Fallback>
                    <p:oleObj name="BMP 图象" r:id="rId4" imgW="352474" imgH="304923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216"/>
                            <a:ext cx="9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703" name="Rectangle 161"/>
              <p:cNvSpPr>
                <a:spLocks noChangeArrowheads="1"/>
              </p:cNvSpPr>
              <p:nvPr/>
            </p:nvSpPr>
            <p:spPr bwMode="auto">
              <a:xfrm>
                <a:off x="1115" y="3244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1</a:t>
                </a:r>
                <a:endParaRPr lang="en-US" altLang="zh-CN" b="1">
                  <a:solidFill>
                    <a:srgbClr val="FF33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9699" name="Group 162"/>
            <p:cNvGrpSpPr>
              <a:grpSpLocks/>
            </p:cNvGrpSpPr>
            <p:nvPr/>
          </p:nvGrpSpPr>
          <p:grpSpPr bwMode="auto">
            <a:xfrm>
              <a:off x="624" y="3244"/>
              <a:ext cx="200" cy="260"/>
              <a:chOff x="624" y="3244"/>
              <a:chExt cx="200" cy="260"/>
            </a:xfrm>
          </p:grpSpPr>
          <p:graphicFrame>
            <p:nvGraphicFramePr>
              <p:cNvPr id="69700" name="Object 163"/>
              <p:cNvGraphicFramePr>
                <a:graphicFrameLocks noChangeAspect="1"/>
              </p:cNvGraphicFramePr>
              <p:nvPr/>
            </p:nvGraphicFramePr>
            <p:xfrm>
              <a:off x="624" y="3264"/>
              <a:ext cx="19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5" imgW="352474" imgH="304923" progId="Paint.Picture">
                      <p:embed/>
                    </p:oleObj>
                  </mc:Choice>
                  <mc:Fallback>
                    <p:oleObj name="BMP 图象" r:id="rId5" imgW="352474" imgH="304923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264"/>
                            <a:ext cx="19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701" name="Rectangle 164"/>
              <p:cNvSpPr>
                <a:spLocks noChangeArrowheads="1"/>
              </p:cNvSpPr>
              <p:nvPr/>
            </p:nvSpPr>
            <p:spPr bwMode="auto">
              <a:xfrm>
                <a:off x="635" y="3244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27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485" grpId="0" autoUpdateAnimBg="0"/>
      <p:bldP spid="58486" grpId="0" animBg="1"/>
      <p:bldP spid="58487" grpId="0" animBg="1"/>
      <p:bldP spid="58488" grpId="0" animBg="1" autoUpdateAnimBg="0"/>
      <p:bldP spid="58489" grpId="0" animBg="1" autoUpdateAnimBg="0"/>
      <p:bldP spid="58490" grpId="0" autoUpdateAnimBg="0"/>
      <p:bldP spid="58491" grpId="0" autoUpdateAnimBg="0"/>
      <p:bldP spid="58492" grpId="0" autoUpdateAnimBg="0"/>
      <p:bldP spid="58498" grpId="0" autoUpdateAnimBg="0"/>
      <p:bldP spid="5849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751138" y="5194300"/>
            <a:ext cx="10096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右移串行输入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407025" y="5194300"/>
            <a:ext cx="10096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左移串行输入</a:t>
            </a:r>
          </a:p>
        </p:txBody>
      </p:sp>
      <p:grpSp>
        <p:nvGrpSpPr>
          <p:cNvPr id="70660" name="Group 8"/>
          <p:cNvGrpSpPr>
            <a:grpSpLocks/>
          </p:cNvGrpSpPr>
          <p:nvPr/>
        </p:nvGrpSpPr>
        <p:grpSpPr bwMode="auto">
          <a:xfrm>
            <a:off x="1647825" y="1196975"/>
            <a:ext cx="5445125" cy="4032250"/>
            <a:chOff x="960" y="409"/>
            <a:chExt cx="3430" cy="2540"/>
          </a:xfrm>
        </p:grpSpPr>
        <p:sp>
          <p:nvSpPr>
            <p:cNvPr id="70666" name="Rectangle 9"/>
            <p:cNvSpPr>
              <a:spLocks noChangeArrowheads="1"/>
            </p:cNvSpPr>
            <p:nvPr/>
          </p:nvSpPr>
          <p:spPr bwMode="auto">
            <a:xfrm>
              <a:off x="1287" y="954"/>
              <a:ext cx="3045" cy="1445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67" name="Text Box 10"/>
            <p:cNvSpPr txBox="1">
              <a:spLocks noChangeArrowheads="1"/>
            </p:cNvSpPr>
            <p:nvPr/>
          </p:nvSpPr>
          <p:spPr bwMode="auto">
            <a:xfrm>
              <a:off x="1388" y="415"/>
              <a:ext cx="7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U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CC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68" name="Text Box 11"/>
            <p:cNvSpPr txBox="1">
              <a:spLocks noChangeArrowheads="1"/>
            </p:cNvSpPr>
            <p:nvPr/>
          </p:nvSpPr>
          <p:spPr bwMode="auto">
            <a:xfrm>
              <a:off x="1807" y="409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0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69" name="Text Box 12"/>
            <p:cNvSpPr txBox="1">
              <a:spLocks noChangeArrowheads="1"/>
            </p:cNvSpPr>
            <p:nvPr/>
          </p:nvSpPr>
          <p:spPr bwMode="auto">
            <a:xfrm>
              <a:off x="2167" y="414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1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70" name="Text Box 13"/>
            <p:cNvSpPr txBox="1">
              <a:spLocks noChangeArrowheads="1"/>
            </p:cNvSpPr>
            <p:nvPr/>
          </p:nvSpPr>
          <p:spPr bwMode="auto">
            <a:xfrm>
              <a:off x="2508" y="41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2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71" name="Text Box 14"/>
            <p:cNvSpPr txBox="1">
              <a:spLocks noChangeArrowheads="1"/>
            </p:cNvSpPr>
            <p:nvPr/>
          </p:nvSpPr>
          <p:spPr bwMode="auto">
            <a:xfrm>
              <a:off x="2823" y="415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Q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72" name="Text Box 15"/>
            <p:cNvSpPr txBox="1">
              <a:spLocks noChangeArrowheads="1"/>
            </p:cNvSpPr>
            <p:nvPr/>
          </p:nvSpPr>
          <p:spPr bwMode="auto">
            <a:xfrm>
              <a:off x="3537" y="411"/>
              <a:ext cx="3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M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1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73" name="Text Box 16"/>
            <p:cNvSpPr txBox="1">
              <a:spLocks noChangeArrowheads="1"/>
            </p:cNvSpPr>
            <p:nvPr/>
          </p:nvSpPr>
          <p:spPr bwMode="auto">
            <a:xfrm>
              <a:off x="3867" y="415"/>
              <a:ext cx="3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M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0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674" name="Text Box 17"/>
            <p:cNvSpPr txBox="1">
              <a:spLocks noChangeArrowheads="1"/>
            </p:cNvSpPr>
            <p:nvPr/>
          </p:nvSpPr>
          <p:spPr bwMode="auto">
            <a:xfrm>
              <a:off x="3075" y="432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ea typeface="楷体_GB2312" charset="0"/>
                  <a:cs typeface="Times New Roman"/>
                </a:rPr>
                <a:t> </a:t>
              </a: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CP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grpSp>
          <p:nvGrpSpPr>
            <p:cNvPr id="70675" name="Group 18"/>
            <p:cNvGrpSpPr>
              <a:grpSpLocks/>
            </p:cNvGrpSpPr>
            <p:nvPr/>
          </p:nvGrpSpPr>
          <p:grpSpPr bwMode="auto">
            <a:xfrm>
              <a:off x="3186" y="726"/>
              <a:ext cx="255" cy="236"/>
              <a:chOff x="2154" y="690"/>
              <a:chExt cx="255" cy="236"/>
            </a:xfrm>
          </p:grpSpPr>
          <p:sp>
            <p:nvSpPr>
              <p:cNvPr id="70755" name="Line 19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6" name="Line 20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7" name="Line 21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0676" name="Group 22"/>
            <p:cNvGrpSpPr>
              <a:grpSpLocks/>
            </p:cNvGrpSpPr>
            <p:nvPr/>
          </p:nvGrpSpPr>
          <p:grpSpPr bwMode="auto">
            <a:xfrm>
              <a:off x="1501" y="730"/>
              <a:ext cx="255" cy="236"/>
              <a:chOff x="2154" y="690"/>
              <a:chExt cx="255" cy="236"/>
            </a:xfrm>
          </p:grpSpPr>
          <p:sp>
            <p:nvSpPr>
              <p:cNvPr id="70752" name="Line 23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3" name="Line 24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4" name="Line 25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0677" name="Line 26"/>
            <p:cNvSpPr>
              <a:spLocks noChangeShapeType="1"/>
            </p:cNvSpPr>
            <p:nvPr/>
          </p:nvSpPr>
          <p:spPr bwMode="auto">
            <a:xfrm>
              <a:off x="2556" y="723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78" name="Line 27"/>
            <p:cNvSpPr>
              <a:spLocks noChangeShapeType="1"/>
            </p:cNvSpPr>
            <p:nvPr/>
          </p:nvSpPr>
          <p:spPr bwMode="auto">
            <a:xfrm>
              <a:off x="2778" y="72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79" name="Line 28"/>
            <p:cNvSpPr>
              <a:spLocks noChangeShapeType="1"/>
            </p:cNvSpPr>
            <p:nvPr/>
          </p:nvSpPr>
          <p:spPr bwMode="auto">
            <a:xfrm>
              <a:off x="2546" y="732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80" name="Line 29"/>
            <p:cNvSpPr>
              <a:spLocks noChangeShapeType="1"/>
            </p:cNvSpPr>
            <p:nvPr/>
          </p:nvSpPr>
          <p:spPr bwMode="auto">
            <a:xfrm>
              <a:off x="3879" y="727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81" name="Line 30"/>
            <p:cNvSpPr>
              <a:spLocks noChangeShapeType="1"/>
            </p:cNvSpPr>
            <p:nvPr/>
          </p:nvSpPr>
          <p:spPr bwMode="auto">
            <a:xfrm flipH="1">
              <a:off x="4109" y="733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82" name="Line 31"/>
            <p:cNvSpPr>
              <a:spLocks noChangeShapeType="1"/>
            </p:cNvSpPr>
            <p:nvPr/>
          </p:nvSpPr>
          <p:spPr bwMode="auto">
            <a:xfrm>
              <a:off x="3869" y="728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0683" name="Group 32"/>
            <p:cNvGrpSpPr>
              <a:grpSpLocks/>
            </p:cNvGrpSpPr>
            <p:nvPr/>
          </p:nvGrpSpPr>
          <p:grpSpPr bwMode="auto">
            <a:xfrm>
              <a:off x="2201" y="723"/>
              <a:ext cx="255" cy="236"/>
              <a:chOff x="2154" y="690"/>
              <a:chExt cx="255" cy="236"/>
            </a:xfrm>
          </p:grpSpPr>
          <p:sp>
            <p:nvSpPr>
              <p:cNvPr id="70749" name="Line 33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0" name="Line 34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51" name="Line 35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0684" name="Group 36"/>
            <p:cNvGrpSpPr>
              <a:grpSpLocks/>
            </p:cNvGrpSpPr>
            <p:nvPr/>
          </p:nvGrpSpPr>
          <p:grpSpPr bwMode="auto">
            <a:xfrm>
              <a:off x="1842" y="728"/>
              <a:ext cx="255" cy="236"/>
              <a:chOff x="2154" y="690"/>
              <a:chExt cx="255" cy="236"/>
            </a:xfrm>
          </p:grpSpPr>
          <p:sp>
            <p:nvSpPr>
              <p:cNvPr id="70746" name="Line 37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7" name="Line 38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8" name="Line 39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0685" name="Group 40"/>
            <p:cNvGrpSpPr>
              <a:grpSpLocks/>
            </p:cNvGrpSpPr>
            <p:nvPr/>
          </p:nvGrpSpPr>
          <p:grpSpPr bwMode="auto">
            <a:xfrm>
              <a:off x="3543" y="723"/>
              <a:ext cx="255" cy="236"/>
              <a:chOff x="2154" y="690"/>
              <a:chExt cx="255" cy="236"/>
            </a:xfrm>
          </p:grpSpPr>
          <p:sp>
            <p:nvSpPr>
              <p:cNvPr id="70743" name="Line 41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4" name="Line 42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5" name="Line 43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0686" name="Group 44"/>
            <p:cNvGrpSpPr>
              <a:grpSpLocks/>
            </p:cNvGrpSpPr>
            <p:nvPr/>
          </p:nvGrpSpPr>
          <p:grpSpPr bwMode="auto">
            <a:xfrm>
              <a:off x="2858" y="729"/>
              <a:ext cx="255" cy="236"/>
              <a:chOff x="2154" y="690"/>
              <a:chExt cx="255" cy="236"/>
            </a:xfrm>
          </p:grpSpPr>
          <p:sp>
            <p:nvSpPr>
              <p:cNvPr id="70740" name="Line 45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1" name="Line 46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42" name="Line 47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0687" name="Text Box 48"/>
            <p:cNvSpPr txBox="1">
              <a:spLocks noChangeArrowheads="1"/>
            </p:cNvSpPr>
            <p:nvPr/>
          </p:nvSpPr>
          <p:spPr bwMode="auto">
            <a:xfrm>
              <a:off x="1496" y="709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16</a:t>
              </a:r>
            </a:p>
          </p:txBody>
        </p:sp>
        <p:sp>
          <p:nvSpPr>
            <p:cNvPr id="70688" name="Text Box 49"/>
            <p:cNvSpPr txBox="1">
              <a:spLocks noChangeArrowheads="1"/>
            </p:cNvSpPr>
            <p:nvPr/>
          </p:nvSpPr>
          <p:spPr bwMode="auto">
            <a:xfrm>
              <a:off x="1829" y="724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15</a:t>
              </a:r>
            </a:p>
          </p:txBody>
        </p:sp>
        <p:sp>
          <p:nvSpPr>
            <p:cNvPr id="70689" name="Text Box 50"/>
            <p:cNvSpPr txBox="1">
              <a:spLocks noChangeArrowheads="1"/>
            </p:cNvSpPr>
            <p:nvPr/>
          </p:nvSpPr>
          <p:spPr bwMode="auto">
            <a:xfrm>
              <a:off x="2196" y="71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14</a:t>
              </a:r>
            </a:p>
          </p:txBody>
        </p:sp>
        <p:sp>
          <p:nvSpPr>
            <p:cNvPr id="70690" name="Text Box 51"/>
            <p:cNvSpPr txBox="1">
              <a:spLocks noChangeArrowheads="1"/>
            </p:cNvSpPr>
            <p:nvPr/>
          </p:nvSpPr>
          <p:spPr bwMode="auto">
            <a:xfrm>
              <a:off x="2538" y="724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13</a:t>
              </a:r>
            </a:p>
          </p:txBody>
        </p:sp>
        <p:sp>
          <p:nvSpPr>
            <p:cNvPr id="70691" name="Text Box 52"/>
            <p:cNvSpPr txBox="1">
              <a:spLocks noChangeArrowheads="1"/>
            </p:cNvSpPr>
            <p:nvPr/>
          </p:nvSpPr>
          <p:spPr bwMode="auto">
            <a:xfrm>
              <a:off x="2843" y="711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12</a:t>
              </a:r>
            </a:p>
          </p:txBody>
        </p:sp>
        <p:sp>
          <p:nvSpPr>
            <p:cNvPr id="70692" name="Text Box 53"/>
            <p:cNvSpPr txBox="1">
              <a:spLocks noChangeArrowheads="1"/>
            </p:cNvSpPr>
            <p:nvPr/>
          </p:nvSpPr>
          <p:spPr bwMode="auto">
            <a:xfrm>
              <a:off x="3175" y="716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11</a:t>
              </a:r>
            </a:p>
          </p:txBody>
        </p:sp>
        <p:sp>
          <p:nvSpPr>
            <p:cNvPr id="70693" name="Text Box 54"/>
            <p:cNvSpPr txBox="1">
              <a:spLocks noChangeArrowheads="1"/>
            </p:cNvSpPr>
            <p:nvPr/>
          </p:nvSpPr>
          <p:spPr bwMode="auto">
            <a:xfrm>
              <a:off x="3535" y="712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10</a:t>
              </a:r>
            </a:p>
          </p:txBody>
        </p:sp>
        <p:sp>
          <p:nvSpPr>
            <p:cNvPr id="70694" name="Text Box 55"/>
            <p:cNvSpPr txBox="1">
              <a:spLocks noChangeArrowheads="1"/>
            </p:cNvSpPr>
            <p:nvPr/>
          </p:nvSpPr>
          <p:spPr bwMode="auto">
            <a:xfrm>
              <a:off x="3904" y="708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9</a:t>
              </a:r>
            </a:p>
          </p:txBody>
        </p:sp>
        <p:sp>
          <p:nvSpPr>
            <p:cNvPr id="70695" name="Line 56"/>
            <p:cNvSpPr>
              <a:spLocks noChangeShapeType="1"/>
            </p:cNvSpPr>
            <p:nvPr/>
          </p:nvSpPr>
          <p:spPr bwMode="auto">
            <a:xfrm flipV="1">
              <a:off x="1510" y="2398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96" name="Line 57"/>
            <p:cNvSpPr>
              <a:spLocks noChangeShapeType="1"/>
            </p:cNvSpPr>
            <p:nvPr/>
          </p:nvSpPr>
          <p:spPr bwMode="auto">
            <a:xfrm flipV="1">
              <a:off x="1732" y="2401"/>
              <a:ext cx="8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97" name="Line 58"/>
            <p:cNvSpPr>
              <a:spLocks noChangeShapeType="1"/>
            </p:cNvSpPr>
            <p:nvPr/>
          </p:nvSpPr>
          <p:spPr bwMode="auto">
            <a:xfrm flipV="1">
              <a:off x="1510" y="2625"/>
              <a:ext cx="2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98" name="Line 59"/>
            <p:cNvSpPr>
              <a:spLocks noChangeShapeType="1"/>
            </p:cNvSpPr>
            <p:nvPr/>
          </p:nvSpPr>
          <p:spPr bwMode="auto">
            <a:xfrm flipH="1" flipV="1">
              <a:off x="1858" y="2404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699" name="Line 60"/>
            <p:cNvSpPr>
              <a:spLocks noChangeShapeType="1"/>
            </p:cNvSpPr>
            <p:nvPr/>
          </p:nvSpPr>
          <p:spPr bwMode="auto">
            <a:xfrm flipH="1" flipV="1">
              <a:off x="2088" y="2407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0" name="Line 61"/>
            <p:cNvSpPr>
              <a:spLocks noChangeShapeType="1"/>
            </p:cNvSpPr>
            <p:nvPr/>
          </p:nvSpPr>
          <p:spPr bwMode="auto">
            <a:xfrm flipV="1">
              <a:off x="1848" y="2631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1" name="Line 62"/>
            <p:cNvSpPr>
              <a:spLocks noChangeShapeType="1"/>
            </p:cNvSpPr>
            <p:nvPr/>
          </p:nvSpPr>
          <p:spPr bwMode="auto">
            <a:xfrm flipV="1">
              <a:off x="2215" y="2401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2" name="Line 63"/>
            <p:cNvSpPr>
              <a:spLocks noChangeShapeType="1"/>
            </p:cNvSpPr>
            <p:nvPr/>
          </p:nvSpPr>
          <p:spPr bwMode="auto">
            <a:xfrm flipV="1">
              <a:off x="2205" y="2628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3" name="Line 64"/>
            <p:cNvSpPr>
              <a:spLocks noChangeShapeType="1"/>
            </p:cNvSpPr>
            <p:nvPr/>
          </p:nvSpPr>
          <p:spPr bwMode="auto">
            <a:xfrm flipH="1" flipV="1">
              <a:off x="2775" y="2401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4" name="Line 65"/>
            <p:cNvSpPr>
              <a:spLocks noChangeShapeType="1"/>
            </p:cNvSpPr>
            <p:nvPr/>
          </p:nvSpPr>
          <p:spPr bwMode="auto">
            <a:xfrm flipV="1">
              <a:off x="2553" y="2625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0705" name="Group 66"/>
            <p:cNvGrpSpPr>
              <a:grpSpLocks/>
            </p:cNvGrpSpPr>
            <p:nvPr/>
          </p:nvGrpSpPr>
          <p:grpSpPr bwMode="auto">
            <a:xfrm flipV="1">
              <a:off x="2856" y="2404"/>
              <a:ext cx="255" cy="236"/>
              <a:chOff x="2154" y="690"/>
              <a:chExt cx="255" cy="236"/>
            </a:xfrm>
          </p:grpSpPr>
          <p:sp>
            <p:nvSpPr>
              <p:cNvPr id="70737" name="Line 67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38" name="Line 68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39" name="Line 69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0706" name="Line 70"/>
            <p:cNvSpPr>
              <a:spLocks noChangeShapeType="1"/>
            </p:cNvSpPr>
            <p:nvPr/>
          </p:nvSpPr>
          <p:spPr bwMode="auto">
            <a:xfrm flipV="1">
              <a:off x="3205" y="2401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07" name="Line 71"/>
            <p:cNvSpPr>
              <a:spLocks noChangeShapeType="1"/>
            </p:cNvSpPr>
            <p:nvPr/>
          </p:nvSpPr>
          <p:spPr bwMode="auto">
            <a:xfrm flipV="1">
              <a:off x="3204" y="262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0708" name="Group 72"/>
            <p:cNvGrpSpPr>
              <a:grpSpLocks/>
            </p:cNvGrpSpPr>
            <p:nvPr/>
          </p:nvGrpSpPr>
          <p:grpSpPr bwMode="auto">
            <a:xfrm flipV="1">
              <a:off x="3534" y="2398"/>
              <a:ext cx="255" cy="236"/>
              <a:chOff x="2154" y="690"/>
              <a:chExt cx="255" cy="236"/>
            </a:xfrm>
          </p:grpSpPr>
          <p:sp>
            <p:nvSpPr>
              <p:cNvPr id="70734" name="Line 73"/>
              <p:cNvSpPr>
                <a:spLocks noChangeShapeType="1"/>
              </p:cNvSpPr>
              <p:nvPr/>
            </p:nvSpPr>
            <p:spPr bwMode="auto">
              <a:xfrm>
                <a:off x="2164" y="690"/>
                <a:ext cx="1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35" name="Line 74"/>
              <p:cNvSpPr>
                <a:spLocks noChangeShapeType="1"/>
              </p:cNvSpPr>
              <p:nvPr/>
            </p:nvSpPr>
            <p:spPr bwMode="auto">
              <a:xfrm flipH="1">
                <a:off x="2394" y="696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736" name="Line 75"/>
              <p:cNvSpPr>
                <a:spLocks noChangeShapeType="1"/>
              </p:cNvSpPr>
              <p:nvPr/>
            </p:nvSpPr>
            <p:spPr bwMode="auto">
              <a:xfrm>
                <a:off x="2154" y="699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0709" name="Line 76"/>
            <p:cNvSpPr>
              <a:spLocks noChangeShapeType="1"/>
            </p:cNvSpPr>
            <p:nvPr/>
          </p:nvSpPr>
          <p:spPr bwMode="auto">
            <a:xfrm flipV="1">
              <a:off x="3874" y="2404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10" name="Line 77"/>
            <p:cNvSpPr>
              <a:spLocks noChangeShapeType="1"/>
            </p:cNvSpPr>
            <p:nvPr/>
          </p:nvSpPr>
          <p:spPr bwMode="auto">
            <a:xfrm flipV="1">
              <a:off x="4114" y="238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11" name="Line 78"/>
            <p:cNvSpPr>
              <a:spLocks noChangeShapeType="1"/>
            </p:cNvSpPr>
            <p:nvPr/>
          </p:nvSpPr>
          <p:spPr bwMode="auto">
            <a:xfrm flipV="1">
              <a:off x="3864" y="2631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12" name="Line 79"/>
            <p:cNvSpPr>
              <a:spLocks noChangeShapeType="1"/>
            </p:cNvSpPr>
            <p:nvPr/>
          </p:nvSpPr>
          <p:spPr bwMode="auto">
            <a:xfrm flipV="1">
              <a:off x="2446" y="2398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13" name="Line 80"/>
            <p:cNvSpPr>
              <a:spLocks noChangeShapeType="1"/>
            </p:cNvSpPr>
            <p:nvPr/>
          </p:nvSpPr>
          <p:spPr bwMode="auto">
            <a:xfrm flipV="1">
              <a:off x="2557" y="2398"/>
              <a:ext cx="7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14" name="Text Box 81"/>
            <p:cNvSpPr txBox="1">
              <a:spLocks noChangeArrowheads="1"/>
            </p:cNvSpPr>
            <p:nvPr/>
          </p:nvSpPr>
          <p:spPr bwMode="auto">
            <a:xfrm>
              <a:off x="1532" y="2381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1</a:t>
              </a:r>
            </a:p>
          </p:txBody>
        </p:sp>
        <p:sp>
          <p:nvSpPr>
            <p:cNvPr id="70715" name="Text Box 82"/>
            <p:cNvSpPr txBox="1">
              <a:spLocks noChangeArrowheads="1"/>
            </p:cNvSpPr>
            <p:nvPr/>
          </p:nvSpPr>
          <p:spPr bwMode="auto">
            <a:xfrm>
              <a:off x="2237" y="2395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3</a:t>
              </a:r>
            </a:p>
          </p:txBody>
        </p:sp>
        <p:sp>
          <p:nvSpPr>
            <p:cNvPr id="70716" name="Text Box 83"/>
            <p:cNvSpPr txBox="1">
              <a:spLocks noChangeArrowheads="1"/>
            </p:cNvSpPr>
            <p:nvPr/>
          </p:nvSpPr>
          <p:spPr bwMode="auto">
            <a:xfrm>
              <a:off x="2578" y="2382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4</a:t>
              </a:r>
            </a:p>
          </p:txBody>
        </p:sp>
        <p:sp>
          <p:nvSpPr>
            <p:cNvPr id="70717" name="Text Box 84"/>
            <p:cNvSpPr txBox="1">
              <a:spLocks noChangeArrowheads="1"/>
            </p:cNvSpPr>
            <p:nvPr/>
          </p:nvSpPr>
          <p:spPr bwMode="auto">
            <a:xfrm>
              <a:off x="2901" y="2396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5</a:t>
              </a:r>
            </a:p>
          </p:txBody>
        </p:sp>
        <p:sp>
          <p:nvSpPr>
            <p:cNvPr id="70718" name="Text Box 85"/>
            <p:cNvSpPr txBox="1">
              <a:spLocks noChangeArrowheads="1"/>
            </p:cNvSpPr>
            <p:nvPr/>
          </p:nvSpPr>
          <p:spPr bwMode="auto">
            <a:xfrm>
              <a:off x="3225" y="2383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6</a:t>
              </a:r>
            </a:p>
          </p:txBody>
        </p:sp>
        <p:sp>
          <p:nvSpPr>
            <p:cNvPr id="70719" name="Text Box 86"/>
            <p:cNvSpPr txBox="1">
              <a:spLocks noChangeArrowheads="1"/>
            </p:cNvSpPr>
            <p:nvPr/>
          </p:nvSpPr>
          <p:spPr bwMode="auto">
            <a:xfrm>
              <a:off x="3567" y="2388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7</a:t>
              </a:r>
            </a:p>
          </p:txBody>
        </p:sp>
        <p:sp>
          <p:nvSpPr>
            <p:cNvPr id="70720" name="Text Box 87"/>
            <p:cNvSpPr txBox="1">
              <a:spLocks noChangeArrowheads="1"/>
            </p:cNvSpPr>
            <p:nvPr/>
          </p:nvSpPr>
          <p:spPr bwMode="auto">
            <a:xfrm>
              <a:off x="3904" y="2381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8</a:t>
              </a:r>
            </a:p>
          </p:txBody>
        </p:sp>
        <p:sp>
          <p:nvSpPr>
            <p:cNvPr id="70721" name="Text Box 88"/>
            <p:cNvSpPr txBox="1">
              <a:spLocks noChangeArrowheads="1"/>
            </p:cNvSpPr>
            <p:nvPr/>
          </p:nvSpPr>
          <p:spPr bwMode="auto">
            <a:xfrm>
              <a:off x="1896" y="2388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/>
                  <a:ea typeface="楷体_GB2312" charset="0"/>
                  <a:cs typeface="Times New Roman"/>
                </a:rPr>
                <a:t>2</a:t>
              </a:r>
            </a:p>
          </p:txBody>
        </p:sp>
        <p:sp>
          <p:nvSpPr>
            <p:cNvPr id="70722" name="Text Box 89"/>
            <p:cNvSpPr txBox="1">
              <a:spLocks noChangeArrowheads="1"/>
            </p:cNvSpPr>
            <p:nvPr/>
          </p:nvSpPr>
          <p:spPr bwMode="auto">
            <a:xfrm>
              <a:off x="2208" y="2636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0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723" name="Text Box 90"/>
            <p:cNvSpPr txBox="1">
              <a:spLocks noChangeArrowheads="1"/>
            </p:cNvSpPr>
            <p:nvPr/>
          </p:nvSpPr>
          <p:spPr bwMode="auto">
            <a:xfrm>
              <a:off x="2539" y="2640"/>
              <a:ext cx="3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1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724" name="Text Box 91"/>
            <p:cNvSpPr txBox="1">
              <a:spLocks noChangeArrowheads="1"/>
            </p:cNvSpPr>
            <p:nvPr/>
          </p:nvSpPr>
          <p:spPr bwMode="auto">
            <a:xfrm>
              <a:off x="2790" y="2643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2</a:t>
              </a:r>
            </a:p>
          </p:txBody>
        </p:sp>
        <p:sp>
          <p:nvSpPr>
            <p:cNvPr id="70725" name="Text Box 92"/>
            <p:cNvSpPr txBox="1">
              <a:spLocks noChangeArrowheads="1"/>
            </p:cNvSpPr>
            <p:nvPr/>
          </p:nvSpPr>
          <p:spPr bwMode="auto">
            <a:xfrm>
              <a:off x="3162" y="2638"/>
              <a:ext cx="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3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726" name="Text Box 93"/>
            <p:cNvSpPr txBox="1">
              <a:spLocks noChangeArrowheads="1"/>
            </p:cNvSpPr>
            <p:nvPr/>
          </p:nvSpPr>
          <p:spPr bwMode="auto">
            <a:xfrm>
              <a:off x="1782" y="2640"/>
              <a:ext cx="7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SR</a:t>
              </a:r>
              <a:endParaRPr lang="en-US" altLang="zh-CN" b="1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727" name="Text Box 94"/>
            <p:cNvSpPr txBox="1">
              <a:spLocks noChangeArrowheads="1"/>
            </p:cNvSpPr>
            <p:nvPr/>
          </p:nvSpPr>
          <p:spPr bwMode="auto">
            <a:xfrm>
              <a:off x="3462" y="264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D</a:t>
              </a:r>
              <a:r>
                <a:rPr lang="en-US" altLang="zh-CN" b="1" baseline="-25000">
                  <a:latin typeface="Times New Roman"/>
                  <a:ea typeface="楷体_GB2312" charset="0"/>
                  <a:cs typeface="Times New Roman"/>
                </a:rPr>
                <a:t>SL</a:t>
              </a:r>
            </a:p>
          </p:txBody>
        </p:sp>
        <p:sp>
          <p:nvSpPr>
            <p:cNvPr id="70728" name="Text Box 95"/>
            <p:cNvSpPr txBox="1">
              <a:spLocks noChangeArrowheads="1"/>
            </p:cNvSpPr>
            <p:nvPr/>
          </p:nvSpPr>
          <p:spPr bwMode="auto">
            <a:xfrm>
              <a:off x="1342" y="2661"/>
              <a:ext cx="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ea typeface="楷体_GB2312" charset="0"/>
                  <a:cs typeface="Times New Roman"/>
                </a:rPr>
                <a:t>  C</a:t>
              </a:r>
              <a:r>
                <a:rPr lang="en-US" altLang="zh-CN" b="1" i="1">
                  <a:latin typeface="Times New Roman"/>
                  <a:ea typeface="楷体_GB2312" charset="0"/>
                  <a:cs typeface="Times New Roman"/>
                </a:rPr>
                <a:t>R</a:t>
              </a:r>
              <a:endParaRPr lang="en-US" altLang="zh-CN" b="1" baseline="-25000">
                <a:latin typeface="Times New Roman"/>
                <a:ea typeface="楷体_GB2312" charset="0"/>
                <a:cs typeface="Times New Roman"/>
              </a:endParaRPr>
            </a:p>
          </p:txBody>
        </p:sp>
        <p:sp>
          <p:nvSpPr>
            <p:cNvPr id="70729" name="Text Box 96"/>
            <p:cNvSpPr txBox="1">
              <a:spLocks noChangeArrowheads="1"/>
            </p:cNvSpPr>
            <p:nvPr/>
          </p:nvSpPr>
          <p:spPr bwMode="auto">
            <a:xfrm>
              <a:off x="3736" y="2637"/>
              <a:ext cx="6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/>
                  <a:ea typeface="楷体_GB2312" charset="0"/>
                  <a:cs typeface="Times New Roman"/>
                </a:rPr>
                <a:t>GND</a:t>
              </a:r>
            </a:p>
          </p:txBody>
        </p:sp>
        <p:sp>
          <p:nvSpPr>
            <p:cNvPr id="70730" name="Text Box 97"/>
            <p:cNvSpPr txBox="1">
              <a:spLocks noChangeArrowheads="1"/>
            </p:cNvSpPr>
            <p:nvPr/>
          </p:nvSpPr>
          <p:spPr bwMode="auto">
            <a:xfrm>
              <a:off x="2104" y="1459"/>
              <a:ext cx="17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  <a:latin typeface="Times New Roman"/>
                  <a:ea typeface="楷体_GB2312" charset="0"/>
                  <a:cs typeface="Times New Roman"/>
                </a:rPr>
                <a:t>CT74LS194</a:t>
              </a:r>
            </a:p>
          </p:txBody>
        </p:sp>
        <p:sp>
          <p:nvSpPr>
            <p:cNvPr id="70731" name="Line 98"/>
            <p:cNvSpPr>
              <a:spLocks noChangeShapeType="1"/>
            </p:cNvSpPr>
            <p:nvPr/>
          </p:nvSpPr>
          <p:spPr bwMode="auto">
            <a:xfrm flipV="1">
              <a:off x="3418" y="2389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0732" name="Oval 99"/>
            <p:cNvSpPr>
              <a:spLocks noChangeArrowheads="1"/>
            </p:cNvSpPr>
            <p:nvPr/>
          </p:nvSpPr>
          <p:spPr bwMode="auto">
            <a:xfrm>
              <a:off x="1110" y="1392"/>
              <a:ext cx="336" cy="52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aphicFrame>
          <p:nvGraphicFramePr>
            <p:cNvPr id="70733" name="Object 100"/>
            <p:cNvGraphicFramePr>
              <a:graphicFrameLocks noChangeAspect="1"/>
            </p:cNvGraphicFramePr>
            <p:nvPr/>
          </p:nvGraphicFramePr>
          <p:xfrm>
            <a:off x="960" y="1344"/>
            <a:ext cx="312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2" imgW="495369" imgH="1009791" progId="Paint.Picture">
                    <p:embed/>
                  </p:oleObj>
                </mc:Choice>
                <mc:Fallback>
                  <p:oleObj name="BMP 图象" r:id="rId2" imgW="495369" imgH="100979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344"/>
                          <a:ext cx="312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01"/>
          <p:cNvGrpSpPr>
            <a:grpSpLocks/>
          </p:cNvGrpSpPr>
          <p:nvPr/>
        </p:nvGrpSpPr>
        <p:grpSpPr bwMode="auto">
          <a:xfrm>
            <a:off x="3759200" y="5195888"/>
            <a:ext cx="1670050" cy="644525"/>
            <a:chOff x="2290" y="2928"/>
            <a:chExt cx="1052" cy="406"/>
          </a:xfrm>
        </p:grpSpPr>
        <p:sp>
          <p:nvSpPr>
            <p:cNvPr id="70664" name="Text Box 102"/>
            <p:cNvSpPr txBox="1">
              <a:spLocks noChangeArrowheads="1"/>
            </p:cNvSpPr>
            <p:nvPr/>
          </p:nvSpPr>
          <p:spPr bwMode="auto">
            <a:xfrm>
              <a:off x="2290" y="3007"/>
              <a:ext cx="10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/>
                  <a:cs typeface="Times New Roman"/>
                </a:rPr>
                <a:t>并行输入</a:t>
              </a:r>
            </a:p>
          </p:txBody>
        </p:sp>
        <p:sp>
          <p:nvSpPr>
            <p:cNvPr id="70665" name="AutoShape 103"/>
            <p:cNvSpPr>
              <a:spLocks/>
            </p:cNvSpPr>
            <p:nvPr/>
          </p:nvSpPr>
          <p:spPr bwMode="auto">
            <a:xfrm rot="-5400000">
              <a:off x="2784" y="2448"/>
              <a:ext cx="48" cy="1008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250825" y="457200"/>
            <a:ext cx="467677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4.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集成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4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位双向移位寄存器</a:t>
            </a:r>
          </a:p>
        </p:txBody>
      </p:sp>
      <p:sp>
        <p:nvSpPr>
          <p:cNvPr id="70663" name="Line 133"/>
          <p:cNvSpPr>
            <a:spLocks noChangeShapeType="1"/>
          </p:cNvSpPr>
          <p:nvPr/>
        </p:nvSpPr>
        <p:spPr bwMode="auto">
          <a:xfrm>
            <a:off x="2511425" y="4868863"/>
            <a:ext cx="40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0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39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6" descr="8D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2"/>
          <a:stretch>
            <a:fillRect/>
          </a:stretch>
        </p:blipFill>
        <p:spPr bwMode="auto">
          <a:xfrm>
            <a:off x="5086350" y="155575"/>
            <a:ext cx="3733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r="3740"/>
          <a:stretch>
            <a:fillRect/>
          </a:stretch>
        </p:blipFill>
        <p:spPr bwMode="auto">
          <a:xfrm>
            <a:off x="250825" y="2951163"/>
            <a:ext cx="8713788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250825" y="601663"/>
            <a:ext cx="467677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4.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集成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位双向移位寄存器</a:t>
            </a:r>
          </a:p>
        </p:txBody>
      </p:sp>
    </p:spTree>
    <p:extLst>
      <p:ext uri="{BB962C8B-B14F-4D97-AF65-F5344CB8AC3E}">
        <p14:creationId xmlns:p14="http://schemas.microsoft.com/office/powerpoint/2010/main" val="164206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457200"/>
            <a:ext cx="40386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l" eaLnBrk="1" hangingPunct="1"/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21.1.1   </a:t>
            </a:r>
            <a:r>
              <a:rPr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R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－</a:t>
            </a:r>
            <a:r>
              <a:rPr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S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触发器</a:t>
            </a:r>
          </a:p>
        </p:txBody>
      </p:sp>
      <p:sp>
        <p:nvSpPr>
          <p:cNvPr id="8195" name="Rectangle 3" descr="40%"/>
          <p:cNvSpPr>
            <a:spLocks noChangeArrowheads="1"/>
          </p:cNvSpPr>
          <p:nvPr/>
        </p:nvSpPr>
        <p:spPr bwMode="auto">
          <a:xfrm>
            <a:off x="5181600" y="1447800"/>
            <a:ext cx="2349500" cy="547688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两互补输出端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46113" y="990600"/>
            <a:ext cx="34066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1.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基本 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－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0" y="2133600"/>
            <a:ext cx="2590800" cy="457200"/>
            <a:chOff x="2928" y="1248"/>
            <a:chExt cx="1632" cy="288"/>
          </a:xfrm>
        </p:grpSpPr>
        <p:sp>
          <p:nvSpPr>
            <p:cNvPr id="18485" name="Oval 6"/>
            <p:cNvSpPr>
              <a:spLocks noChangeArrowheads="1"/>
            </p:cNvSpPr>
            <p:nvPr/>
          </p:nvSpPr>
          <p:spPr bwMode="auto">
            <a:xfrm>
              <a:off x="2928" y="1248"/>
              <a:ext cx="288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Oval 7"/>
            <p:cNvSpPr>
              <a:spLocks noChangeArrowheads="1"/>
            </p:cNvSpPr>
            <p:nvPr/>
          </p:nvSpPr>
          <p:spPr bwMode="auto">
            <a:xfrm>
              <a:off x="4272" y="1248"/>
              <a:ext cx="288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0" name="Rectangle 8" descr="40%"/>
          <p:cNvSpPr>
            <a:spLocks noChangeArrowheads="1"/>
          </p:cNvSpPr>
          <p:nvPr/>
        </p:nvSpPr>
        <p:spPr bwMode="auto">
          <a:xfrm>
            <a:off x="5257800" y="4876800"/>
            <a:ext cx="1639888" cy="547688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两输入端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72000" y="5029200"/>
            <a:ext cx="3276600" cy="533400"/>
            <a:chOff x="2928" y="3120"/>
            <a:chExt cx="2064" cy="336"/>
          </a:xfrm>
        </p:grpSpPr>
        <p:sp>
          <p:nvSpPr>
            <p:cNvPr id="18483" name="Oval 10"/>
            <p:cNvSpPr>
              <a:spLocks noChangeArrowheads="1"/>
            </p:cNvSpPr>
            <p:nvPr/>
          </p:nvSpPr>
          <p:spPr bwMode="auto">
            <a:xfrm>
              <a:off x="2928" y="3120"/>
              <a:ext cx="336" cy="33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4" name="Oval 11"/>
            <p:cNvSpPr>
              <a:spLocks noChangeArrowheads="1"/>
            </p:cNvSpPr>
            <p:nvPr/>
          </p:nvSpPr>
          <p:spPr bwMode="auto">
            <a:xfrm>
              <a:off x="4656" y="3120"/>
              <a:ext cx="336" cy="33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572000" y="2066925"/>
            <a:ext cx="3581400" cy="3495676"/>
            <a:chOff x="2880" y="1302"/>
            <a:chExt cx="2256" cy="2202"/>
          </a:xfrm>
        </p:grpSpPr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2925" y="22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104" y="1302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18447" name="Group 15"/>
            <p:cNvGrpSpPr>
              <a:grpSpLocks/>
            </p:cNvGrpSpPr>
            <p:nvPr/>
          </p:nvGrpSpPr>
          <p:grpSpPr bwMode="auto">
            <a:xfrm>
              <a:off x="4464" y="1344"/>
              <a:ext cx="335" cy="330"/>
              <a:chOff x="4010" y="1152"/>
              <a:chExt cx="335" cy="330"/>
            </a:xfrm>
          </p:grpSpPr>
          <p:sp>
            <p:nvSpPr>
              <p:cNvPr id="8208" name="Rectangle 16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18482" name="Line 17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48" name="Line 18"/>
            <p:cNvSpPr>
              <a:spLocks noChangeShapeType="1"/>
            </p:cNvSpPr>
            <p:nvPr/>
          </p:nvSpPr>
          <p:spPr bwMode="auto">
            <a:xfrm>
              <a:off x="2976" y="3168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19"/>
            <p:cNvSpPr>
              <a:spLocks noChangeShapeType="1"/>
            </p:cNvSpPr>
            <p:nvPr/>
          </p:nvSpPr>
          <p:spPr bwMode="auto">
            <a:xfrm>
              <a:off x="4704" y="3168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20"/>
            <p:cNvSpPr>
              <a:spLocks noChangeShapeType="1"/>
            </p:cNvSpPr>
            <p:nvPr/>
          </p:nvSpPr>
          <p:spPr bwMode="auto">
            <a:xfrm>
              <a:off x="3425" y="298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21"/>
            <p:cNvSpPr>
              <a:spLocks noChangeShapeType="1"/>
            </p:cNvSpPr>
            <p:nvPr/>
          </p:nvSpPr>
          <p:spPr bwMode="auto">
            <a:xfrm>
              <a:off x="4097" y="298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Rectangle 22"/>
            <p:cNvSpPr>
              <a:spLocks noChangeArrowheads="1"/>
            </p:cNvSpPr>
            <p:nvPr/>
          </p:nvSpPr>
          <p:spPr bwMode="auto">
            <a:xfrm>
              <a:off x="3137" y="1641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18453" name="Rectangle 23"/>
            <p:cNvSpPr>
              <a:spLocks noChangeArrowheads="1"/>
            </p:cNvSpPr>
            <p:nvPr/>
          </p:nvSpPr>
          <p:spPr bwMode="auto">
            <a:xfrm>
              <a:off x="3185" y="2313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18454" name="Text Box 24"/>
            <p:cNvSpPr txBox="1">
              <a:spLocks noChangeArrowheads="1"/>
            </p:cNvSpPr>
            <p:nvPr/>
          </p:nvSpPr>
          <p:spPr bwMode="auto">
            <a:xfrm>
              <a:off x="4241" y="231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18455" name="Oval 25"/>
            <p:cNvSpPr>
              <a:spLocks noChangeArrowheads="1"/>
            </p:cNvSpPr>
            <p:nvPr/>
          </p:nvSpPr>
          <p:spPr bwMode="auto">
            <a:xfrm>
              <a:off x="3185" y="2121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26"/>
            <p:cNvSpPr>
              <a:spLocks noChangeShapeType="1"/>
            </p:cNvSpPr>
            <p:nvPr/>
          </p:nvSpPr>
          <p:spPr bwMode="auto">
            <a:xfrm flipV="1">
              <a:off x="3233" y="1785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Oval 27"/>
            <p:cNvSpPr>
              <a:spLocks noChangeArrowheads="1"/>
            </p:cNvSpPr>
            <p:nvPr/>
          </p:nvSpPr>
          <p:spPr bwMode="auto">
            <a:xfrm>
              <a:off x="3185" y="168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Oval 28"/>
            <p:cNvSpPr>
              <a:spLocks noChangeArrowheads="1"/>
            </p:cNvSpPr>
            <p:nvPr/>
          </p:nvSpPr>
          <p:spPr bwMode="auto">
            <a:xfrm>
              <a:off x="4529" y="2121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29"/>
            <p:cNvSpPr>
              <a:spLocks noChangeShapeType="1"/>
            </p:cNvSpPr>
            <p:nvPr/>
          </p:nvSpPr>
          <p:spPr bwMode="auto">
            <a:xfrm flipV="1">
              <a:off x="4577" y="1785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Oval 30"/>
            <p:cNvSpPr>
              <a:spLocks noChangeArrowheads="1"/>
            </p:cNvSpPr>
            <p:nvPr/>
          </p:nvSpPr>
          <p:spPr bwMode="auto">
            <a:xfrm>
              <a:off x="4529" y="168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31"/>
            <p:cNvSpPr>
              <a:spLocks noChangeShapeType="1"/>
            </p:cNvSpPr>
            <p:nvPr/>
          </p:nvSpPr>
          <p:spPr bwMode="auto">
            <a:xfrm>
              <a:off x="4769" y="2745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32"/>
            <p:cNvSpPr>
              <a:spLocks noChangeShapeType="1"/>
            </p:cNvSpPr>
            <p:nvPr/>
          </p:nvSpPr>
          <p:spPr bwMode="auto">
            <a:xfrm>
              <a:off x="3233" y="197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33"/>
            <p:cNvSpPr>
              <a:spLocks noChangeShapeType="1"/>
            </p:cNvSpPr>
            <p:nvPr/>
          </p:nvSpPr>
          <p:spPr bwMode="auto">
            <a:xfrm flipV="1">
              <a:off x="4337" y="274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34"/>
            <p:cNvSpPr>
              <a:spLocks noChangeShapeType="1"/>
            </p:cNvSpPr>
            <p:nvPr/>
          </p:nvSpPr>
          <p:spPr bwMode="auto">
            <a:xfrm>
              <a:off x="4097" y="197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35"/>
            <p:cNvSpPr>
              <a:spLocks noChangeShapeType="1"/>
            </p:cNvSpPr>
            <p:nvPr/>
          </p:nvSpPr>
          <p:spPr bwMode="auto">
            <a:xfrm flipV="1">
              <a:off x="3425" y="274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36"/>
            <p:cNvSpPr>
              <a:spLocks noChangeShapeType="1"/>
            </p:cNvSpPr>
            <p:nvPr/>
          </p:nvSpPr>
          <p:spPr bwMode="auto">
            <a:xfrm>
              <a:off x="3713" y="1977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37"/>
            <p:cNvSpPr>
              <a:spLocks noChangeShapeType="1"/>
            </p:cNvSpPr>
            <p:nvPr/>
          </p:nvSpPr>
          <p:spPr bwMode="auto">
            <a:xfrm flipH="1">
              <a:off x="3665" y="1977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Text Box 38"/>
            <p:cNvSpPr txBox="1">
              <a:spLocks noChangeArrowheads="1"/>
            </p:cNvSpPr>
            <p:nvPr/>
          </p:nvSpPr>
          <p:spPr bwMode="auto">
            <a:xfrm>
              <a:off x="4481" y="1641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18469" name="Oval 39"/>
            <p:cNvSpPr>
              <a:spLocks noChangeArrowheads="1"/>
            </p:cNvSpPr>
            <p:nvPr/>
          </p:nvSpPr>
          <p:spPr bwMode="auto">
            <a:xfrm>
              <a:off x="4722" y="3081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Rectangle 40"/>
            <p:cNvSpPr>
              <a:spLocks noChangeArrowheads="1"/>
            </p:cNvSpPr>
            <p:nvPr/>
          </p:nvSpPr>
          <p:spPr bwMode="auto">
            <a:xfrm>
              <a:off x="4560" y="2313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18471" name="Rectangle 41"/>
            <p:cNvSpPr>
              <a:spLocks noChangeArrowheads="1"/>
            </p:cNvSpPr>
            <p:nvPr/>
          </p:nvSpPr>
          <p:spPr bwMode="auto">
            <a:xfrm>
              <a:off x="2880" y="2217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42"/>
            <p:cNvSpPr>
              <a:spLocks noChangeShapeType="1"/>
            </p:cNvSpPr>
            <p:nvPr/>
          </p:nvSpPr>
          <p:spPr bwMode="auto">
            <a:xfrm>
              <a:off x="3072" y="2745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Rectangle 43"/>
            <p:cNvSpPr>
              <a:spLocks noChangeArrowheads="1"/>
            </p:cNvSpPr>
            <p:nvPr/>
          </p:nvSpPr>
          <p:spPr bwMode="auto">
            <a:xfrm>
              <a:off x="4224" y="2217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Oval 44"/>
            <p:cNvSpPr>
              <a:spLocks noChangeArrowheads="1"/>
            </p:cNvSpPr>
            <p:nvPr/>
          </p:nvSpPr>
          <p:spPr bwMode="auto">
            <a:xfrm>
              <a:off x="3024" y="3081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75" name="Group 45"/>
            <p:cNvGrpSpPr>
              <a:grpSpLocks/>
            </p:cNvGrpSpPr>
            <p:nvPr/>
          </p:nvGrpSpPr>
          <p:grpSpPr bwMode="auto">
            <a:xfrm>
              <a:off x="2928" y="3168"/>
              <a:ext cx="379" cy="330"/>
              <a:chOff x="3024" y="3456"/>
              <a:chExt cx="379" cy="330"/>
            </a:xfrm>
          </p:grpSpPr>
          <p:sp>
            <p:nvSpPr>
              <p:cNvPr id="18479" name="Line 46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18476" name="Group 48"/>
            <p:cNvGrpSpPr>
              <a:grpSpLocks/>
            </p:cNvGrpSpPr>
            <p:nvPr/>
          </p:nvGrpSpPr>
          <p:grpSpPr bwMode="auto">
            <a:xfrm>
              <a:off x="4573" y="3174"/>
              <a:ext cx="404" cy="330"/>
              <a:chOff x="2941" y="3462"/>
              <a:chExt cx="404" cy="330"/>
            </a:xfrm>
          </p:grpSpPr>
          <p:sp>
            <p:nvSpPr>
              <p:cNvPr id="18477" name="Line 49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2941" y="3462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50825" y="1995488"/>
            <a:ext cx="4267200" cy="3954462"/>
            <a:chOff x="288" y="1056"/>
            <a:chExt cx="2736" cy="2784"/>
          </a:xfrm>
        </p:grpSpPr>
        <p:sp>
          <p:nvSpPr>
            <p:cNvPr id="8244" name="AutoShape 52"/>
            <p:cNvSpPr>
              <a:spLocks noChangeArrowheads="1"/>
            </p:cNvSpPr>
            <p:nvPr/>
          </p:nvSpPr>
          <p:spPr bwMode="auto">
            <a:xfrm>
              <a:off x="288" y="1056"/>
              <a:ext cx="2736" cy="2784"/>
            </a:xfrm>
            <a:prstGeom prst="verticalScroll">
              <a:avLst>
                <a:gd name="adj" fmla="val 12500"/>
              </a:avLst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   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正常情况下，两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输出端的状态保持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相反。通常以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Q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端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的逻辑电平表示触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发器的状态，即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Q</a:t>
              </a:r>
              <a:r>
                <a:rPr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=1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Q</a:t>
              </a:r>
              <a:r>
                <a:rPr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=0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时，称为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“</a:t>
              </a:r>
              <a:r>
                <a:rPr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1”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态；反之为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endParaRPr>
            </a:p>
            <a:p>
              <a:r>
                <a:rPr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“</a:t>
              </a:r>
              <a:r>
                <a:rPr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cs typeface="Times New Roman"/>
                </a:rPr>
                <a:t>0”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cs typeface="Times New Roman"/>
                </a:rPr>
                <a:t>态。</a:t>
              </a:r>
            </a:p>
          </p:txBody>
        </p:sp>
        <p:sp>
          <p:nvSpPr>
            <p:cNvPr id="18444" name="Line 53"/>
            <p:cNvSpPr>
              <a:spLocks noChangeShapeType="1"/>
            </p:cNvSpPr>
            <p:nvPr/>
          </p:nvSpPr>
          <p:spPr bwMode="auto">
            <a:xfrm>
              <a:off x="1310" y="2877"/>
              <a:ext cx="19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246" name="AutoShape 54"/>
          <p:cNvSpPr>
            <a:spLocks noChangeArrowheads="1"/>
          </p:cNvSpPr>
          <p:nvPr/>
        </p:nvSpPr>
        <p:spPr bwMode="auto">
          <a:xfrm>
            <a:off x="7467600" y="2590800"/>
            <a:ext cx="1219200" cy="533400"/>
          </a:xfrm>
          <a:prstGeom prst="wedgeRoundRectCallout">
            <a:avLst>
              <a:gd name="adj1" fmla="val -135806"/>
              <a:gd name="adj2" fmla="val 114583"/>
              <a:gd name="adj3" fmla="val 16667"/>
            </a:avLst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99"/>
                </a:solidFill>
              </a:rPr>
              <a:t>反馈线</a:t>
            </a:r>
          </a:p>
        </p:txBody>
      </p:sp>
    </p:spTree>
    <p:extLst>
      <p:ext uri="{BB962C8B-B14F-4D97-AF65-F5344CB8AC3E}">
        <p14:creationId xmlns:p14="http://schemas.microsoft.com/office/powerpoint/2010/main" val="159376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 autoUpdateAnimBg="0"/>
      <p:bldP spid="8200" grpId="0" animBg="1" autoUpdateAnimBg="0"/>
      <p:bldP spid="8246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24200" y="381000"/>
            <a:ext cx="3124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21.4  </a:t>
            </a: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计数器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95600" y="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4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8077200" cy="1501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rPr>
              <a:t>计数器是数字电路和计算机中广泛应用的一种逻辑部件，可累计输入脉冲的个数，可用于定时、分频、时序控制等。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7238" y="2667000"/>
            <a:ext cx="1325563" cy="3124200"/>
            <a:chOff x="319" y="1824"/>
            <a:chExt cx="835" cy="1968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319" y="2658"/>
              <a:ext cx="56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分类</a:t>
              </a:r>
              <a:endPara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72755" name="AutoShape 7"/>
            <p:cNvSpPr>
              <a:spLocks/>
            </p:cNvSpPr>
            <p:nvPr/>
          </p:nvSpPr>
          <p:spPr bwMode="auto">
            <a:xfrm>
              <a:off x="962" y="1824"/>
              <a:ext cx="192" cy="1968"/>
            </a:xfrm>
            <a:prstGeom prst="leftBrace">
              <a:avLst>
                <a:gd name="adj1" fmla="val 85417"/>
                <a:gd name="adj2" fmla="val 50000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76475" y="2544763"/>
            <a:ext cx="4583113" cy="1173162"/>
            <a:chOff x="1434" y="1603"/>
            <a:chExt cx="2887" cy="739"/>
          </a:xfrm>
        </p:grpSpPr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1437" y="1603"/>
              <a:ext cx="124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加法计数器</a:t>
              </a:r>
            </a:p>
          </p:txBody>
        </p:sp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1434" y="2012"/>
              <a:ext cx="125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减法计数器</a:t>
              </a:r>
            </a:p>
          </p:txBody>
        </p:sp>
        <p:sp>
          <p:nvSpPr>
            <p:cNvPr id="61451" name="Text Box 11"/>
            <p:cNvSpPr txBox="1">
              <a:spLocks noChangeArrowheads="1"/>
            </p:cNvSpPr>
            <p:nvPr/>
          </p:nvSpPr>
          <p:spPr bwMode="auto">
            <a:xfrm>
              <a:off x="2584" y="1751"/>
              <a:ext cx="1737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    (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按计数功能 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rPr>
                <a:t>)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057400" y="3886200"/>
            <a:ext cx="6151563" cy="976313"/>
            <a:chOff x="1296" y="2448"/>
            <a:chExt cx="3875" cy="615"/>
          </a:xfrm>
        </p:grpSpPr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1440" y="2448"/>
              <a:ext cx="124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异步计数器</a:t>
              </a:r>
              <a:endParaRPr lang="zh-CN" altLang="en-US" sz="2800" b="1">
                <a:solidFill>
                  <a:srgbClr val="FF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1296" y="2736"/>
              <a:ext cx="14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同步计数器</a:t>
              </a:r>
            </a:p>
          </p:txBody>
        </p:sp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2793" y="2591"/>
              <a:ext cx="2378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</a:t>
              </a: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按计数脉冲引入方式</a:t>
              </a: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)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006600" y="4875214"/>
            <a:ext cx="4424363" cy="1438276"/>
            <a:chOff x="1264" y="3071"/>
            <a:chExt cx="2787" cy="906"/>
          </a:xfrm>
        </p:grpSpPr>
        <p:grpSp>
          <p:nvGrpSpPr>
            <p:cNvPr id="72743" name="Group 17"/>
            <p:cNvGrpSpPr>
              <a:grpSpLocks/>
            </p:cNvGrpSpPr>
            <p:nvPr/>
          </p:nvGrpSpPr>
          <p:grpSpPr bwMode="auto">
            <a:xfrm>
              <a:off x="1264" y="3071"/>
              <a:ext cx="1587" cy="906"/>
              <a:chOff x="1371" y="3023"/>
              <a:chExt cx="1587" cy="906"/>
            </a:xfrm>
          </p:grpSpPr>
          <p:sp>
            <p:nvSpPr>
              <p:cNvPr id="61458" name="Text Box 18"/>
              <p:cNvSpPr txBox="1">
                <a:spLocks noChangeArrowheads="1"/>
              </p:cNvSpPr>
              <p:nvPr/>
            </p:nvSpPr>
            <p:spPr bwMode="auto">
              <a:xfrm>
                <a:off x="1371" y="3023"/>
                <a:ext cx="1587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lang="zh-CN" altLang="en-US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二</a:t>
                </a: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ea typeface="+mn-ea"/>
                    <a:cs typeface="Times New Roman"/>
                  </a:rPr>
                  <a:t>进制计数器</a:t>
                </a:r>
                <a:endParaRPr lang="zh-CN" altLang="en-US" sz="2800" b="1">
                  <a:solidFill>
                    <a:srgbClr val="00FF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1459" name="Rectangle 19"/>
              <p:cNvSpPr>
                <a:spLocks noChangeArrowheads="1"/>
              </p:cNvSpPr>
              <p:nvPr/>
            </p:nvSpPr>
            <p:spPr bwMode="auto">
              <a:xfrm>
                <a:off x="1480" y="3312"/>
                <a:ext cx="1467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十</a:t>
                </a: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进制计数器</a:t>
                </a:r>
                <a:endParaRPr lang="zh-CN" altLang="en-US" sz="2800" b="1">
                  <a:solidFill>
                    <a:srgbClr val="00FF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61460" name="Rectangle 20"/>
              <p:cNvSpPr>
                <a:spLocks noChangeArrowheads="1"/>
              </p:cNvSpPr>
              <p:nvPr/>
            </p:nvSpPr>
            <p:spPr bwMode="auto">
              <a:xfrm>
                <a:off x="1420" y="3599"/>
                <a:ext cx="1524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N</a:t>
                </a:r>
                <a:r>
                  <a:rPr lang="en-US" altLang="zh-CN" sz="2800" b="1">
                    <a:solidFill>
                      <a:srgbClr val="66FFFF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 </a:t>
                </a: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进制计数器</a:t>
                </a:r>
                <a:endPara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2879" y="3311"/>
              <a:ext cx="117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(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按计数制</a:t>
              </a: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)</a:t>
              </a:r>
            </a:p>
          </p:txBody>
        </p:sp>
      </p:grpSp>
      <p:graphicFrame>
        <p:nvGraphicFramePr>
          <p:cNvPr id="727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745273"/>
              </p:ext>
            </p:extLst>
          </p:nvPr>
        </p:nvGraphicFramePr>
        <p:xfrm>
          <a:off x="7010400" y="4800600"/>
          <a:ext cx="13716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685800" imgH="587045" progId="MS_ClipArt_Gallery.2">
                  <p:embed/>
                </p:oleObj>
              </mc:Choice>
              <mc:Fallback>
                <p:oleObj name="剪辑" r:id="rId2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800600"/>
                        <a:ext cx="13716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4" name="Group 54"/>
          <p:cNvGrpSpPr>
            <a:grpSpLocks/>
          </p:cNvGrpSpPr>
          <p:nvPr/>
        </p:nvGrpSpPr>
        <p:grpSpPr bwMode="auto">
          <a:xfrm>
            <a:off x="2667000" y="981075"/>
            <a:ext cx="4267200" cy="171450"/>
            <a:chOff x="1680" y="618"/>
            <a:chExt cx="2688" cy="108"/>
          </a:xfrm>
        </p:grpSpPr>
        <p:pic>
          <p:nvPicPr>
            <p:cNvPr id="72715" name="Picture 24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6" name="Picture 25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7" name="Picture 26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8" name="Picture 27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9" name="Picture 28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0" name="Picture 29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1" name="Picture 30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1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3" name="Picture 32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3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5" name="Picture 36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7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7" name="Picture 34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8" name="Picture 35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9" name="Picture 38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0" name="Picture 39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1" name="Picture 40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2" name="Picture 41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3" name="Picture 42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4" name="Picture 43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" y="61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5" name="Picture 46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6" name="Picture 47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7" name="Picture 48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8" name="Picture 49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39" name="Picture 50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40" name="Picture 51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41" name="Picture 52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42" name="Picture 53" descr="Green and Black Diamo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53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381000"/>
            <a:ext cx="3505200" cy="5365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21.4.1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二进制计数器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57199" y="1219200"/>
            <a:ext cx="8136835" cy="1501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按二进制的规律累计脉冲个数，它也是构成其它进制计数器的基础。要构成 </a:t>
            </a:r>
            <a:r>
              <a:rPr lang="en-US" altLang="zh-CN" sz="28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位二进制计数器，需用 </a:t>
            </a:r>
            <a:r>
              <a:rPr lang="en-US" altLang="zh-CN" sz="28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个具有计数功能的触发器。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88975" y="2743200"/>
            <a:ext cx="420052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异步二进制加法计数器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57200" y="3352800"/>
            <a:ext cx="8305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异步计数器：计数脉冲</a:t>
            </a: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</a:t>
            </a:r>
            <a:r>
              <a:rPr 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不是同时加到各位触发器</a:t>
            </a:r>
            <a:r>
              <a:rPr 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。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最低位触发器由计数脉冲触发翻转，其他各位触发器有时需由相邻低位触发器输出的进位脉冲来触发，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因此各位触发器状态变换的时间先后不一，只有在前级触发器翻转后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后级触发器才能翻转。</a:t>
            </a:r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533400" y="914400"/>
            <a:ext cx="3505200" cy="161925"/>
            <a:chOff x="384" y="576"/>
            <a:chExt cx="2208" cy="102"/>
          </a:xfrm>
        </p:grpSpPr>
        <p:pic>
          <p:nvPicPr>
            <p:cNvPr id="73735" name="Picture 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6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7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8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9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0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1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2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3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4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5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6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7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8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9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0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1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71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8" grpId="0" autoUpdateAnimBg="0"/>
      <p:bldP spid="6246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75188" y="2865438"/>
            <a:ext cx="533400" cy="457200"/>
            <a:chOff x="3648" y="1920"/>
            <a:chExt cx="336" cy="288"/>
          </a:xfrm>
        </p:grpSpPr>
        <p:sp>
          <p:nvSpPr>
            <p:cNvPr id="74899" name="Line 3"/>
            <p:cNvSpPr>
              <a:spLocks noChangeShapeType="1"/>
            </p:cNvSpPr>
            <p:nvPr/>
          </p:nvSpPr>
          <p:spPr bwMode="auto">
            <a:xfrm>
              <a:off x="3984" y="1920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4900" name="Line 4"/>
            <p:cNvSpPr>
              <a:spLocks noChangeShapeType="1"/>
            </p:cNvSpPr>
            <p:nvPr/>
          </p:nvSpPr>
          <p:spPr bwMode="auto">
            <a:xfrm>
              <a:off x="3648" y="2208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294188" y="1570038"/>
            <a:ext cx="666750" cy="976312"/>
            <a:chOff x="3552" y="1248"/>
            <a:chExt cx="420" cy="615"/>
          </a:xfrm>
        </p:grpSpPr>
        <p:grpSp>
          <p:nvGrpSpPr>
            <p:cNvPr id="74892" name="Group 6"/>
            <p:cNvGrpSpPr>
              <a:grpSpLocks/>
            </p:cNvGrpSpPr>
            <p:nvPr/>
          </p:nvGrpSpPr>
          <p:grpSpPr bwMode="auto">
            <a:xfrm>
              <a:off x="3552" y="1536"/>
              <a:ext cx="384" cy="288"/>
              <a:chOff x="2736" y="3360"/>
              <a:chExt cx="384" cy="288"/>
            </a:xfrm>
          </p:grpSpPr>
          <p:sp>
            <p:nvSpPr>
              <p:cNvPr id="74895" name="Line 7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96" name="Line 8"/>
              <p:cNvSpPr>
                <a:spLocks noChangeShapeType="1"/>
              </p:cNvSpPr>
              <p:nvPr/>
            </p:nvSpPr>
            <p:spPr bwMode="auto">
              <a:xfrm>
                <a:off x="2928" y="336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97" name="Line 9"/>
              <p:cNvSpPr>
                <a:spLocks noChangeShapeType="1"/>
              </p:cNvSpPr>
              <p:nvPr/>
            </p:nvSpPr>
            <p:spPr bwMode="auto">
              <a:xfrm>
                <a:off x="2928" y="3504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98" name="Line 10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4893" name="Text Box 11"/>
            <p:cNvSpPr txBox="1">
              <a:spLocks noChangeArrowheads="1"/>
            </p:cNvSpPr>
            <p:nvPr/>
          </p:nvSpPr>
          <p:spPr bwMode="auto">
            <a:xfrm>
              <a:off x="3552" y="12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74894" name="Rectangle 12"/>
            <p:cNvSpPr>
              <a:spLocks noChangeArrowheads="1"/>
            </p:cNvSpPr>
            <p:nvPr/>
          </p:nvSpPr>
          <p:spPr bwMode="auto">
            <a:xfrm>
              <a:off x="3744" y="15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541588" y="1570038"/>
            <a:ext cx="666750" cy="976312"/>
            <a:chOff x="3552" y="1248"/>
            <a:chExt cx="420" cy="615"/>
          </a:xfrm>
        </p:grpSpPr>
        <p:grpSp>
          <p:nvGrpSpPr>
            <p:cNvPr id="74885" name="Group 14"/>
            <p:cNvGrpSpPr>
              <a:grpSpLocks/>
            </p:cNvGrpSpPr>
            <p:nvPr/>
          </p:nvGrpSpPr>
          <p:grpSpPr bwMode="auto">
            <a:xfrm>
              <a:off x="3552" y="1536"/>
              <a:ext cx="384" cy="288"/>
              <a:chOff x="2736" y="3360"/>
              <a:chExt cx="384" cy="288"/>
            </a:xfrm>
          </p:grpSpPr>
          <p:sp>
            <p:nvSpPr>
              <p:cNvPr id="74888" name="Line 15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89" name="Line 16"/>
              <p:cNvSpPr>
                <a:spLocks noChangeShapeType="1"/>
              </p:cNvSpPr>
              <p:nvPr/>
            </p:nvSpPr>
            <p:spPr bwMode="auto">
              <a:xfrm>
                <a:off x="2928" y="336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90" name="Line 17"/>
              <p:cNvSpPr>
                <a:spLocks noChangeShapeType="1"/>
              </p:cNvSpPr>
              <p:nvPr/>
            </p:nvSpPr>
            <p:spPr bwMode="auto">
              <a:xfrm>
                <a:off x="2928" y="3504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891" name="Line 18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4886" name="Text Box 19"/>
            <p:cNvSpPr txBox="1">
              <a:spLocks noChangeArrowheads="1"/>
            </p:cNvSpPr>
            <p:nvPr/>
          </p:nvSpPr>
          <p:spPr bwMode="auto">
            <a:xfrm>
              <a:off x="3552" y="12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1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74887" name="Rectangle 20"/>
            <p:cNvSpPr>
              <a:spLocks noChangeArrowheads="1"/>
            </p:cNvSpPr>
            <p:nvPr/>
          </p:nvSpPr>
          <p:spPr bwMode="auto">
            <a:xfrm>
              <a:off x="3744" y="15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922588" y="2865438"/>
            <a:ext cx="533400" cy="457200"/>
            <a:chOff x="3648" y="1920"/>
            <a:chExt cx="336" cy="288"/>
          </a:xfrm>
        </p:grpSpPr>
        <p:sp>
          <p:nvSpPr>
            <p:cNvPr id="74883" name="Line 22"/>
            <p:cNvSpPr>
              <a:spLocks noChangeShapeType="1"/>
            </p:cNvSpPr>
            <p:nvPr/>
          </p:nvSpPr>
          <p:spPr bwMode="auto">
            <a:xfrm>
              <a:off x="3984" y="1920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4884" name="Line 23"/>
            <p:cNvSpPr>
              <a:spLocks noChangeShapeType="1"/>
            </p:cNvSpPr>
            <p:nvPr/>
          </p:nvSpPr>
          <p:spPr bwMode="auto">
            <a:xfrm>
              <a:off x="3648" y="2208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609600" y="4724400"/>
            <a:ext cx="6237288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 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当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J</a:t>
            </a:r>
            <a:r>
              <a:rPr lang="zh-CN" altLang="en-US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K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=1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时，具有计数功能，每来一个脉冲触发器就翻转一次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.</a:t>
            </a:r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398588" y="1524000"/>
            <a:ext cx="6629400" cy="3889375"/>
            <a:chOff x="881" y="960"/>
            <a:chExt cx="4176" cy="2450"/>
          </a:xfrm>
        </p:grpSpPr>
        <p:sp>
          <p:nvSpPr>
            <p:cNvPr id="74792" name="Line 26"/>
            <p:cNvSpPr>
              <a:spLocks noChangeShapeType="1"/>
            </p:cNvSpPr>
            <p:nvPr/>
          </p:nvSpPr>
          <p:spPr bwMode="auto">
            <a:xfrm>
              <a:off x="1937" y="2813"/>
              <a:ext cx="2592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4793" name="Group 27"/>
            <p:cNvGrpSpPr>
              <a:grpSpLocks/>
            </p:cNvGrpSpPr>
            <p:nvPr/>
          </p:nvGrpSpPr>
          <p:grpSpPr bwMode="auto">
            <a:xfrm>
              <a:off x="881" y="960"/>
              <a:ext cx="4176" cy="2450"/>
              <a:chOff x="881" y="960"/>
              <a:chExt cx="4176" cy="2450"/>
            </a:xfrm>
          </p:grpSpPr>
          <p:sp>
            <p:nvSpPr>
              <p:cNvPr id="74794" name="Oval 28"/>
              <p:cNvSpPr>
                <a:spLocks noChangeArrowheads="1"/>
              </p:cNvSpPr>
              <p:nvPr/>
            </p:nvSpPr>
            <p:spPr bwMode="auto">
              <a:xfrm>
                <a:off x="4529" y="2787"/>
                <a:ext cx="48" cy="48"/>
              </a:xfrm>
              <a:prstGeom prst="ellips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4795" name="Group 29"/>
              <p:cNvGrpSpPr>
                <a:grpSpLocks/>
              </p:cNvGrpSpPr>
              <p:nvPr/>
            </p:nvGrpSpPr>
            <p:grpSpPr bwMode="auto">
              <a:xfrm>
                <a:off x="4337" y="2909"/>
                <a:ext cx="336" cy="240"/>
                <a:chOff x="3696" y="3264"/>
                <a:chExt cx="528" cy="240"/>
              </a:xfrm>
            </p:grpSpPr>
            <p:sp>
              <p:nvSpPr>
                <p:cNvPr id="74878" name="Line 30"/>
                <p:cNvSpPr>
                  <a:spLocks noChangeShapeType="1"/>
                </p:cNvSpPr>
                <p:nvPr/>
              </p:nvSpPr>
              <p:spPr bwMode="auto">
                <a:xfrm>
                  <a:off x="3696" y="3264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79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326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80" name="Line 32"/>
                <p:cNvSpPr>
                  <a:spLocks noChangeShapeType="1"/>
                </p:cNvSpPr>
                <p:nvPr/>
              </p:nvSpPr>
              <p:spPr bwMode="auto">
                <a:xfrm>
                  <a:off x="3840" y="350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8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080" y="326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82" name="Line 34"/>
                <p:cNvSpPr>
                  <a:spLocks noChangeShapeType="1"/>
                </p:cNvSpPr>
                <p:nvPr/>
              </p:nvSpPr>
              <p:spPr bwMode="auto">
                <a:xfrm>
                  <a:off x="4080" y="3264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4796" name="Text Box 35"/>
              <p:cNvSpPr txBox="1">
                <a:spLocks noChangeArrowheads="1"/>
              </p:cNvSpPr>
              <p:nvPr/>
            </p:nvSpPr>
            <p:spPr bwMode="auto">
              <a:xfrm>
                <a:off x="4220" y="3119"/>
                <a:ext cx="50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66FF"/>
                    </a:solidFill>
                    <a:latin typeface="Times New Roman"/>
                    <a:cs typeface="Times New Roman"/>
                  </a:rPr>
                  <a:t>清零</a:t>
                </a:r>
                <a:endParaRPr lang="zh-CN" altLang="en-US" b="1">
                  <a:solidFill>
                    <a:srgbClr val="0099FF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4797" name="Group 36"/>
              <p:cNvGrpSpPr>
                <a:grpSpLocks/>
              </p:cNvGrpSpPr>
              <p:nvPr/>
            </p:nvGrpSpPr>
            <p:grpSpPr bwMode="auto">
              <a:xfrm>
                <a:off x="4577" y="2669"/>
                <a:ext cx="480" cy="288"/>
                <a:chOff x="4560" y="2976"/>
                <a:chExt cx="480" cy="288"/>
              </a:xfrm>
            </p:grpSpPr>
            <p:sp>
              <p:nvSpPr>
                <p:cNvPr id="7487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560" y="2976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0066FF"/>
                      </a:solidFill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b="1" baseline="-10000">
                      <a:solidFill>
                        <a:srgbClr val="0066FF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77" name="Line 38"/>
                <p:cNvSpPr>
                  <a:spLocks noChangeShapeType="1"/>
                </p:cNvSpPr>
                <p:nvPr/>
              </p:nvSpPr>
              <p:spPr bwMode="auto">
                <a:xfrm>
                  <a:off x="4704" y="302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4798" name="Group 39"/>
              <p:cNvGrpSpPr>
                <a:grpSpLocks/>
              </p:cNvGrpSpPr>
              <p:nvPr/>
            </p:nvGrpSpPr>
            <p:grpSpPr bwMode="auto">
              <a:xfrm>
                <a:off x="3089" y="960"/>
                <a:ext cx="1056" cy="1853"/>
                <a:chOff x="3072" y="1267"/>
                <a:chExt cx="1056" cy="1853"/>
              </a:xfrm>
            </p:grpSpPr>
            <p:sp>
              <p:nvSpPr>
                <p:cNvPr id="74851" name="Oval 40"/>
                <p:cNvSpPr>
                  <a:spLocks noChangeArrowheads="1"/>
                </p:cNvSpPr>
                <p:nvPr/>
              </p:nvSpPr>
              <p:spPr bwMode="auto">
                <a:xfrm>
                  <a:off x="4080" y="2090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52" name="Group 41"/>
                <p:cNvGrpSpPr>
                  <a:grpSpLocks/>
                </p:cNvGrpSpPr>
                <p:nvPr/>
              </p:nvGrpSpPr>
              <p:grpSpPr bwMode="auto">
                <a:xfrm>
                  <a:off x="4032" y="2784"/>
                  <a:ext cx="96" cy="336"/>
                  <a:chOff x="3024" y="2016"/>
                  <a:chExt cx="96" cy="336"/>
                </a:xfrm>
              </p:grpSpPr>
              <p:sp>
                <p:nvSpPr>
                  <p:cNvPr id="7487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01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7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016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53" name="Line 44"/>
                <p:cNvSpPr>
                  <a:spLocks noChangeShapeType="1"/>
                </p:cNvSpPr>
                <p:nvPr/>
              </p:nvSpPr>
              <p:spPr bwMode="auto">
                <a:xfrm>
                  <a:off x="3936" y="264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5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936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55" name="Rectangle 46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528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56" name="Oval 47"/>
                <p:cNvSpPr>
                  <a:spLocks noChangeArrowheads="1"/>
                </p:cNvSpPr>
                <p:nvPr/>
              </p:nvSpPr>
              <p:spPr bwMode="auto">
                <a:xfrm>
                  <a:off x="3936" y="2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57" name="Group 48"/>
                <p:cNvGrpSpPr>
                  <a:grpSpLocks/>
                </p:cNvGrpSpPr>
                <p:nvPr/>
              </p:nvGrpSpPr>
              <p:grpSpPr bwMode="auto">
                <a:xfrm>
                  <a:off x="3840" y="2304"/>
                  <a:ext cx="96" cy="144"/>
                  <a:chOff x="3360" y="2352"/>
                  <a:chExt cx="912" cy="1008"/>
                </a:xfrm>
              </p:grpSpPr>
              <p:sp>
                <p:nvSpPr>
                  <p:cNvPr id="74872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74858" name="Group 51"/>
                <p:cNvGrpSpPr>
                  <a:grpSpLocks/>
                </p:cNvGrpSpPr>
                <p:nvPr/>
              </p:nvGrpSpPr>
              <p:grpSpPr bwMode="auto">
                <a:xfrm>
                  <a:off x="3371" y="2572"/>
                  <a:ext cx="233" cy="233"/>
                  <a:chOff x="3179" y="3388"/>
                  <a:chExt cx="233" cy="233"/>
                </a:xfrm>
              </p:grpSpPr>
              <p:sp>
                <p:nvSpPr>
                  <p:cNvPr id="7487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179" y="3388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7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40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5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736" y="1938"/>
                  <a:ext cx="24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60" name="Rectangle 55"/>
                <p:cNvSpPr>
                  <a:spLocks noChangeArrowheads="1"/>
                </p:cNvSpPr>
                <p:nvPr/>
              </p:nvSpPr>
              <p:spPr bwMode="auto">
                <a:xfrm>
                  <a:off x="3719" y="2495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61" name="Oval 56"/>
                <p:cNvSpPr>
                  <a:spLocks noChangeArrowheads="1"/>
                </p:cNvSpPr>
                <p:nvPr/>
              </p:nvSpPr>
              <p:spPr bwMode="auto">
                <a:xfrm>
                  <a:off x="3936" y="2736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62" name="Rectangle 57"/>
                <p:cNvSpPr>
                  <a:spLocks noChangeArrowheads="1"/>
                </p:cNvSpPr>
                <p:nvPr/>
              </p:nvSpPr>
              <p:spPr bwMode="auto">
                <a:xfrm>
                  <a:off x="3360" y="1996"/>
                  <a:ext cx="25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63" name="Group 58"/>
                <p:cNvGrpSpPr>
                  <a:grpSpLocks/>
                </p:cNvGrpSpPr>
                <p:nvPr/>
              </p:nvGrpSpPr>
              <p:grpSpPr bwMode="auto">
                <a:xfrm>
                  <a:off x="3072" y="1267"/>
                  <a:ext cx="415" cy="845"/>
                  <a:chOff x="3792" y="1555"/>
                  <a:chExt cx="415" cy="845"/>
                </a:xfrm>
              </p:grpSpPr>
              <p:sp>
                <p:nvSpPr>
                  <p:cNvPr id="74867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968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68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920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6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1555"/>
                    <a:ext cx="415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宋体" charset="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>
                        <a:latin typeface="Times New Roman"/>
                        <a:cs typeface="Times New Roman"/>
                      </a:rPr>
                      <a:t>Q</a:t>
                    </a:r>
                    <a:r>
                      <a:rPr lang="en-US" altLang="zh-CN" sz="3200" b="1" baseline="-25000">
                        <a:latin typeface="Times New Roman"/>
                        <a:cs typeface="Times New Roman"/>
                      </a:rPr>
                      <a:t>0</a:t>
                    </a:r>
                    <a:endParaRPr lang="en-US" altLang="zh-CN" sz="3200" b="1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64" name="Line 62"/>
                <p:cNvSpPr>
                  <a:spLocks noChangeShapeType="1"/>
                </p:cNvSpPr>
                <p:nvPr/>
              </p:nvSpPr>
              <p:spPr bwMode="auto">
                <a:xfrm>
                  <a:off x="3264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65" name="Oval 63"/>
                <p:cNvSpPr>
                  <a:spLocks noChangeArrowheads="1"/>
                </p:cNvSpPr>
                <p:nvPr/>
              </p:nvSpPr>
              <p:spPr bwMode="auto">
                <a:xfrm flipV="1">
                  <a:off x="4080" y="2618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6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486" y="2208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F0</a:t>
                  </a:r>
                </a:p>
              </p:txBody>
            </p:sp>
          </p:grpSp>
          <p:grpSp>
            <p:nvGrpSpPr>
              <p:cNvPr id="74799" name="Group 65"/>
              <p:cNvGrpSpPr>
                <a:grpSpLocks/>
              </p:cNvGrpSpPr>
              <p:nvPr/>
            </p:nvGrpSpPr>
            <p:grpSpPr bwMode="auto">
              <a:xfrm>
                <a:off x="1985" y="964"/>
                <a:ext cx="1056" cy="1853"/>
                <a:chOff x="3072" y="1267"/>
                <a:chExt cx="1056" cy="1853"/>
              </a:xfrm>
            </p:grpSpPr>
            <p:sp>
              <p:nvSpPr>
                <p:cNvPr id="74826" name="Oval 66"/>
                <p:cNvSpPr>
                  <a:spLocks noChangeArrowheads="1"/>
                </p:cNvSpPr>
                <p:nvPr/>
              </p:nvSpPr>
              <p:spPr bwMode="auto">
                <a:xfrm>
                  <a:off x="4080" y="2090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27" name="Group 67"/>
                <p:cNvGrpSpPr>
                  <a:grpSpLocks/>
                </p:cNvGrpSpPr>
                <p:nvPr/>
              </p:nvGrpSpPr>
              <p:grpSpPr bwMode="auto">
                <a:xfrm>
                  <a:off x="4032" y="2784"/>
                  <a:ext cx="96" cy="336"/>
                  <a:chOff x="3024" y="2016"/>
                  <a:chExt cx="96" cy="336"/>
                </a:xfrm>
              </p:grpSpPr>
              <p:sp>
                <p:nvSpPr>
                  <p:cNvPr id="74849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01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5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016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28" name="Line 70"/>
                <p:cNvSpPr>
                  <a:spLocks noChangeShapeType="1"/>
                </p:cNvSpPr>
                <p:nvPr/>
              </p:nvSpPr>
              <p:spPr bwMode="auto">
                <a:xfrm>
                  <a:off x="3936" y="264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2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936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30" name="Rectangle 72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528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31" name="Oval 73"/>
                <p:cNvSpPr>
                  <a:spLocks noChangeArrowheads="1"/>
                </p:cNvSpPr>
                <p:nvPr/>
              </p:nvSpPr>
              <p:spPr bwMode="auto">
                <a:xfrm>
                  <a:off x="3936" y="2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32" name="Group 74"/>
                <p:cNvGrpSpPr>
                  <a:grpSpLocks/>
                </p:cNvGrpSpPr>
                <p:nvPr/>
              </p:nvGrpSpPr>
              <p:grpSpPr bwMode="auto">
                <a:xfrm>
                  <a:off x="3840" y="2304"/>
                  <a:ext cx="96" cy="144"/>
                  <a:chOff x="3360" y="2352"/>
                  <a:chExt cx="912" cy="1008"/>
                </a:xfrm>
              </p:grpSpPr>
              <p:sp>
                <p:nvSpPr>
                  <p:cNvPr id="74847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48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74833" name="Group 77"/>
                <p:cNvGrpSpPr>
                  <a:grpSpLocks/>
                </p:cNvGrpSpPr>
                <p:nvPr/>
              </p:nvGrpSpPr>
              <p:grpSpPr bwMode="auto">
                <a:xfrm>
                  <a:off x="3371" y="2572"/>
                  <a:ext cx="233" cy="233"/>
                  <a:chOff x="3179" y="3388"/>
                  <a:chExt cx="233" cy="233"/>
                </a:xfrm>
              </p:grpSpPr>
              <p:sp>
                <p:nvSpPr>
                  <p:cNvPr id="7484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179" y="3388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46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40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3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736" y="1938"/>
                  <a:ext cx="24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35" name="Rectangle 81"/>
                <p:cNvSpPr>
                  <a:spLocks noChangeArrowheads="1"/>
                </p:cNvSpPr>
                <p:nvPr/>
              </p:nvSpPr>
              <p:spPr bwMode="auto">
                <a:xfrm>
                  <a:off x="3719" y="2495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36" name="Oval 82"/>
                <p:cNvSpPr>
                  <a:spLocks noChangeArrowheads="1"/>
                </p:cNvSpPr>
                <p:nvPr/>
              </p:nvSpPr>
              <p:spPr bwMode="auto">
                <a:xfrm>
                  <a:off x="3936" y="2736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37" name="Rectangle 83"/>
                <p:cNvSpPr>
                  <a:spLocks noChangeArrowheads="1"/>
                </p:cNvSpPr>
                <p:nvPr/>
              </p:nvSpPr>
              <p:spPr bwMode="auto">
                <a:xfrm>
                  <a:off x="3360" y="1996"/>
                  <a:ext cx="25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38" name="Group 84"/>
                <p:cNvGrpSpPr>
                  <a:grpSpLocks/>
                </p:cNvGrpSpPr>
                <p:nvPr/>
              </p:nvGrpSpPr>
              <p:grpSpPr bwMode="auto">
                <a:xfrm>
                  <a:off x="3072" y="1267"/>
                  <a:ext cx="415" cy="845"/>
                  <a:chOff x="3792" y="1555"/>
                  <a:chExt cx="415" cy="845"/>
                </a:xfrm>
              </p:grpSpPr>
              <p:sp>
                <p:nvSpPr>
                  <p:cNvPr id="74842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968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43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920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44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1555"/>
                    <a:ext cx="415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宋体" charset="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>
                        <a:latin typeface="Times New Roman"/>
                        <a:cs typeface="Times New Roman"/>
                      </a:rPr>
                      <a:t>Q</a:t>
                    </a:r>
                    <a:r>
                      <a:rPr lang="en-US" altLang="zh-CN" sz="3200" b="1" baseline="-25000">
                        <a:latin typeface="Times New Roman"/>
                        <a:cs typeface="Times New Roman"/>
                      </a:rPr>
                      <a:t>1</a:t>
                    </a:r>
                    <a:endParaRPr lang="en-US" altLang="zh-CN" sz="3200" b="1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39" name="Line 88"/>
                <p:cNvSpPr>
                  <a:spLocks noChangeShapeType="1"/>
                </p:cNvSpPr>
                <p:nvPr/>
              </p:nvSpPr>
              <p:spPr bwMode="auto">
                <a:xfrm>
                  <a:off x="3264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40" name="Oval 89"/>
                <p:cNvSpPr>
                  <a:spLocks noChangeArrowheads="1"/>
                </p:cNvSpPr>
                <p:nvPr/>
              </p:nvSpPr>
              <p:spPr bwMode="auto">
                <a:xfrm flipV="1">
                  <a:off x="4080" y="2618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41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486" y="2208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F1</a:t>
                  </a:r>
                </a:p>
              </p:txBody>
            </p:sp>
          </p:grpSp>
          <p:grpSp>
            <p:nvGrpSpPr>
              <p:cNvPr id="74800" name="Group 91"/>
              <p:cNvGrpSpPr>
                <a:grpSpLocks/>
              </p:cNvGrpSpPr>
              <p:nvPr/>
            </p:nvGrpSpPr>
            <p:grpSpPr bwMode="auto">
              <a:xfrm>
                <a:off x="881" y="967"/>
                <a:ext cx="1056" cy="1853"/>
                <a:chOff x="3072" y="1267"/>
                <a:chExt cx="1056" cy="1853"/>
              </a:xfrm>
            </p:grpSpPr>
            <p:sp>
              <p:nvSpPr>
                <p:cNvPr id="74801" name="Oval 92"/>
                <p:cNvSpPr>
                  <a:spLocks noChangeArrowheads="1"/>
                </p:cNvSpPr>
                <p:nvPr/>
              </p:nvSpPr>
              <p:spPr bwMode="auto">
                <a:xfrm>
                  <a:off x="4080" y="2090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02" name="Group 93"/>
                <p:cNvGrpSpPr>
                  <a:grpSpLocks/>
                </p:cNvGrpSpPr>
                <p:nvPr/>
              </p:nvGrpSpPr>
              <p:grpSpPr bwMode="auto">
                <a:xfrm>
                  <a:off x="4032" y="2784"/>
                  <a:ext cx="96" cy="336"/>
                  <a:chOff x="3024" y="2016"/>
                  <a:chExt cx="96" cy="336"/>
                </a:xfrm>
              </p:grpSpPr>
              <p:sp>
                <p:nvSpPr>
                  <p:cNvPr id="74824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01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25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016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03" name="Line 96"/>
                <p:cNvSpPr>
                  <a:spLocks noChangeShapeType="1"/>
                </p:cNvSpPr>
                <p:nvPr/>
              </p:nvSpPr>
              <p:spPr bwMode="auto">
                <a:xfrm>
                  <a:off x="3936" y="264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04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3936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05" name="Rectangle 98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528" cy="10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06" name="Oval 99"/>
                <p:cNvSpPr>
                  <a:spLocks noChangeArrowheads="1"/>
                </p:cNvSpPr>
                <p:nvPr/>
              </p:nvSpPr>
              <p:spPr bwMode="auto">
                <a:xfrm>
                  <a:off x="3936" y="2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07" name="Group 100"/>
                <p:cNvGrpSpPr>
                  <a:grpSpLocks/>
                </p:cNvGrpSpPr>
                <p:nvPr/>
              </p:nvGrpSpPr>
              <p:grpSpPr bwMode="auto">
                <a:xfrm>
                  <a:off x="3840" y="2304"/>
                  <a:ext cx="96" cy="144"/>
                  <a:chOff x="3360" y="2352"/>
                  <a:chExt cx="912" cy="1008"/>
                </a:xfrm>
              </p:grpSpPr>
              <p:sp>
                <p:nvSpPr>
                  <p:cNvPr id="74822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235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23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91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74808" name="Group 103"/>
                <p:cNvGrpSpPr>
                  <a:grpSpLocks/>
                </p:cNvGrpSpPr>
                <p:nvPr/>
              </p:nvGrpSpPr>
              <p:grpSpPr bwMode="auto">
                <a:xfrm>
                  <a:off x="3371" y="2572"/>
                  <a:ext cx="233" cy="233"/>
                  <a:chOff x="3179" y="3388"/>
                  <a:chExt cx="233" cy="233"/>
                </a:xfrm>
              </p:grpSpPr>
              <p:sp>
                <p:nvSpPr>
                  <p:cNvPr id="7482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179" y="3388"/>
                    <a:ext cx="23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21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40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0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736" y="1938"/>
                  <a:ext cx="24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J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10" name="Rectangle 107"/>
                <p:cNvSpPr>
                  <a:spLocks noChangeArrowheads="1"/>
                </p:cNvSpPr>
                <p:nvPr/>
              </p:nvSpPr>
              <p:spPr bwMode="auto">
                <a:xfrm>
                  <a:off x="3719" y="2495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K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11" name="Oval 108"/>
                <p:cNvSpPr>
                  <a:spLocks noChangeArrowheads="1"/>
                </p:cNvSpPr>
                <p:nvPr/>
              </p:nvSpPr>
              <p:spPr bwMode="auto">
                <a:xfrm>
                  <a:off x="3936" y="2736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12" name="Rectangle 109"/>
                <p:cNvSpPr>
                  <a:spLocks noChangeArrowheads="1"/>
                </p:cNvSpPr>
                <p:nvPr/>
              </p:nvSpPr>
              <p:spPr bwMode="auto">
                <a:xfrm>
                  <a:off x="3360" y="1996"/>
                  <a:ext cx="25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813" name="Group 110"/>
                <p:cNvGrpSpPr>
                  <a:grpSpLocks/>
                </p:cNvGrpSpPr>
                <p:nvPr/>
              </p:nvGrpSpPr>
              <p:grpSpPr bwMode="auto">
                <a:xfrm>
                  <a:off x="3072" y="1267"/>
                  <a:ext cx="415" cy="845"/>
                  <a:chOff x="3792" y="1555"/>
                  <a:chExt cx="415" cy="845"/>
                </a:xfrm>
              </p:grpSpPr>
              <p:sp>
                <p:nvSpPr>
                  <p:cNvPr id="74817" name="Line 1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968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18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920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819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1555"/>
                    <a:ext cx="415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宋体" charset="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>
                        <a:latin typeface="Times New Roman"/>
                        <a:cs typeface="Times New Roman"/>
                      </a:rPr>
                      <a:t>Q</a:t>
                    </a:r>
                    <a:r>
                      <a:rPr lang="en-US" altLang="zh-CN" sz="3200" b="1" baseline="-25000">
                        <a:latin typeface="Times New Roman"/>
                        <a:cs typeface="Times New Roman"/>
                      </a:rPr>
                      <a:t>2</a:t>
                    </a:r>
                    <a:endParaRPr lang="en-US" altLang="zh-CN" sz="3200" b="1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74814" name="Line 114"/>
                <p:cNvSpPr>
                  <a:spLocks noChangeShapeType="1"/>
                </p:cNvSpPr>
                <p:nvPr/>
              </p:nvSpPr>
              <p:spPr bwMode="auto">
                <a:xfrm>
                  <a:off x="3264" y="211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15" name="Oval 115"/>
                <p:cNvSpPr>
                  <a:spLocks noChangeArrowheads="1"/>
                </p:cNvSpPr>
                <p:nvPr/>
              </p:nvSpPr>
              <p:spPr bwMode="auto">
                <a:xfrm flipV="1">
                  <a:off x="4080" y="2618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81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486" y="2208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F2</a:t>
                  </a:r>
                </a:p>
              </p:txBody>
            </p:sp>
          </p:grpSp>
        </p:grpSp>
      </p:grpSp>
      <p:grpSp>
        <p:nvGrpSpPr>
          <p:cNvPr id="27" name="Group 117"/>
          <p:cNvGrpSpPr>
            <a:grpSpLocks/>
          </p:cNvGrpSpPr>
          <p:nvPr/>
        </p:nvGrpSpPr>
        <p:grpSpPr bwMode="auto">
          <a:xfrm>
            <a:off x="6437313" y="2776539"/>
            <a:ext cx="2209800" cy="1120776"/>
            <a:chOff x="4032" y="2063"/>
            <a:chExt cx="1392" cy="706"/>
          </a:xfrm>
        </p:grpSpPr>
        <p:sp>
          <p:nvSpPr>
            <p:cNvPr id="74771" name="Line 118"/>
            <p:cNvSpPr>
              <a:spLocks noChangeShapeType="1"/>
            </p:cNvSpPr>
            <p:nvPr/>
          </p:nvSpPr>
          <p:spPr bwMode="auto">
            <a:xfrm>
              <a:off x="4032" y="2400"/>
              <a:ext cx="48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4772" name="Oval 119"/>
            <p:cNvSpPr>
              <a:spLocks noChangeArrowheads="1"/>
            </p:cNvSpPr>
            <p:nvPr/>
          </p:nvSpPr>
          <p:spPr bwMode="auto">
            <a:xfrm>
              <a:off x="4512" y="2377"/>
              <a:ext cx="48" cy="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4773" name="Text Box 120"/>
            <p:cNvSpPr txBox="1">
              <a:spLocks noChangeArrowheads="1"/>
            </p:cNvSpPr>
            <p:nvPr/>
          </p:nvSpPr>
          <p:spPr bwMode="auto">
            <a:xfrm>
              <a:off x="4335" y="2063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/>
                  <a:cs typeface="Times New Roman"/>
                </a:rPr>
                <a:t>C</a:t>
              </a:r>
              <a:endParaRPr lang="en-US" altLang="zh-CN" sz="2800" b="1">
                <a:solidFill>
                  <a:srgbClr val="0000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4774" name="Text Box 121"/>
            <p:cNvSpPr txBox="1">
              <a:spLocks noChangeArrowheads="1"/>
            </p:cNvSpPr>
            <p:nvPr/>
          </p:nvSpPr>
          <p:spPr bwMode="auto">
            <a:xfrm>
              <a:off x="4265" y="2481"/>
              <a:ext cx="11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99"/>
                  </a:solidFill>
                  <a:latin typeface="Times New Roman"/>
                  <a:cs typeface="Times New Roman"/>
                </a:rPr>
                <a:t>计数脉冲</a:t>
              </a:r>
            </a:p>
          </p:txBody>
        </p:sp>
        <p:grpSp>
          <p:nvGrpSpPr>
            <p:cNvPr id="74775" name="Group 122"/>
            <p:cNvGrpSpPr>
              <a:grpSpLocks/>
            </p:cNvGrpSpPr>
            <p:nvPr/>
          </p:nvGrpSpPr>
          <p:grpSpPr bwMode="auto">
            <a:xfrm>
              <a:off x="4560" y="2304"/>
              <a:ext cx="720" cy="192"/>
              <a:chOff x="288" y="2112"/>
              <a:chExt cx="816" cy="246"/>
            </a:xfrm>
          </p:grpSpPr>
          <p:grpSp>
            <p:nvGrpSpPr>
              <p:cNvPr id="74776" name="Group 123"/>
              <p:cNvGrpSpPr>
                <a:grpSpLocks/>
              </p:cNvGrpSpPr>
              <p:nvPr/>
            </p:nvGrpSpPr>
            <p:grpSpPr bwMode="auto">
              <a:xfrm>
                <a:off x="288" y="2112"/>
                <a:ext cx="336" cy="240"/>
                <a:chOff x="2256" y="3408"/>
                <a:chExt cx="336" cy="240"/>
              </a:xfrm>
            </p:grpSpPr>
            <p:sp>
              <p:nvSpPr>
                <p:cNvPr id="74789" name="Line 124"/>
                <p:cNvSpPr>
                  <a:spLocks noChangeShapeType="1"/>
                </p:cNvSpPr>
                <p:nvPr/>
              </p:nvSpPr>
              <p:spPr bwMode="auto">
                <a:xfrm>
                  <a:off x="2256" y="364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790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400" y="34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791" name="Line 126"/>
                <p:cNvSpPr>
                  <a:spLocks noChangeShapeType="1"/>
                </p:cNvSpPr>
                <p:nvPr/>
              </p:nvSpPr>
              <p:spPr bwMode="auto">
                <a:xfrm>
                  <a:off x="2400" y="34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4777" name="Group 127"/>
              <p:cNvGrpSpPr>
                <a:grpSpLocks/>
              </p:cNvGrpSpPr>
              <p:nvPr/>
            </p:nvGrpSpPr>
            <p:grpSpPr bwMode="auto">
              <a:xfrm>
                <a:off x="624" y="2112"/>
                <a:ext cx="144" cy="240"/>
                <a:chOff x="4128" y="3600"/>
                <a:chExt cx="144" cy="240"/>
              </a:xfrm>
            </p:grpSpPr>
            <p:sp>
              <p:nvSpPr>
                <p:cNvPr id="74785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4128" y="36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786" name="Group 129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44" cy="240"/>
                  <a:chOff x="4128" y="3600"/>
                  <a:chExt cx="144" cy="240"/>
                </a:xfrm>
              </p:grpSpPr>
              <p:sp>
                <p:nvSpPr>
                  <p:cNvPr id="74787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4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788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74778" name="Group 132"/>
              <p:cNvGrpSpPr>
                <a:grpSpLocks/>
              </p:cNvGrpSpPr>
              <p:nvPr/>
            </p:nvGrpSpPr>
            <p:grpSpPr bwMode="auto">
              <a:xfrm>
                <a:off x="768" y="2118"/>
                <a:ext cx="336" cy="240"/>
                <a:chOff x="2592" y="3360"/>
                <a:chExt cx="336" cy="240"/>
              </a:xfrm>
            </p:grpSpPr>
            <p:sp>
              <p:nvSpPr>
                <p:cNvPr id="74779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784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74780" name="Group 134"/>
                <p:cNvGrpSpPr>
                  <a:grpSpLocks/>
                </p:cNvGrpSpPr>
                <p:nvPr/>
              </p:nvGrpSpPr>
              <p:grpSpPr bwMode="auto">
                <a:xfrm>
                  <a:off x="2592" y="3360"/>
                  <a:ext cx="336" cy="240"/>
                  <a:chOff x="2880" y="3360"/>
                  <a:chExt cx="336" cy="240"/>
                </a:xfrm>
              </p:grpSpPr>
              <p:sp>
                <p:nvSpPr>
                  <p:cNvPr id="74781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3360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782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36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783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60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74784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36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sp>
        <p:nvSpPr>
          <p:cNvPr id="74761" name="Rectangle 139"/>
          <p:cNvSpPr>
            <a:spLocks noChangeArrowheads="1"/>
          </p:cNvSpPr>
          <p:nvPr/>
        </p:nvSpPr>
        <p:spPr bwMode="auto">
          <a:xfrm>
            <a:off x="351175" y="15240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Times New Roman"/>
                <a:cs typeface="Times New Roman"/>
              </a:rPr>
              <a:t>三位异步二进制加法计数器</a:t>
            </a:r>
          </a:p>
        </p:txBody>
      </p:sp>
      <p:sp>
        <p:nvSpPr>
          <p:cNvPr id="64652" name="Text Box 140"/>
          <p:cNvSpPr txBox="1">
            <a:spLocks noChangeArrowheads="1"/>
          </p:cNvSpPr>
          <p:nvPr/>
        </p:nvSpPr>
        <p:spPr bwMode="auto">
          <a:xfrm>
            <a:off x="849313" y="5638800"/>
            <a:ext cx="5430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/>
                <a:cs typeface="Times New Roman"/>
              </a:rPr>
              <a:t>在电路图中</a:t>
            </a:r>
            <a:r>
              <a:rPr lang="en-US" altLang="zh-CN" sz="2800" b="1" i="1">
                <a:latin typeface="Times New Roman"/>
                <a:cs typeface="Times New Roman"/>
              </a:rPr>
              <a:t>J</a:t>
            </a:r>
            <a:r>
              <a:rPr lang="zh-CN" altLang="en-US" sz="2800" b="1">
                <a:latin typeface="Times New Roman"/>
                <a:cs typeface="Times New Roman"/>
              </a:rPr>
              <a:t>、</a:t>
            </a:r>
            <a:r>
              <a:rPr lang="zh-CN" altLang="en-US" sz="2800" b="1" i="1">
                <a:latin typeface="Times New Roman"/>
                <a:cs typeface="Times New Roman"/>
              </a:rPr>
              <a:t>Ｋ</a:t>
            </a:r>
            <a:r>
              <a:rPr lang="zh-CN" altLang="en-US" sz="2800" b="1">
                <a:latin typeface="Times New Roman"/>
                <a:cs typeface="Times New Roman"/>
              </a:rPr>
              <a:t>悬空表示</a:t>
            </a:r>
            <a:r>
              <a:rPr lang="en-US" altLang="zh-CN" sz="2800" b="1" i="1">
                <a:latin typeface="Times New Roman"/>
                <a:cs typeface="Times New Roman"/>
              </a:rPr>
              <a:t>J</a:t>
            </a:r>
            <a:r>
              <a:rPr lang="zh-CN" altLang="en-US" sz="2800" b="1" i="1">
                <a:latin typeface="Times New Roman"/>
                <a:cs typeface="Times New Roman"/>
              </a:rPr>
              <a:t>、</a:t>
            </a:r>
            <a:r>
              <a:rPr lang="en-US" altLang="zh-CN" sz="2800" b="1" i="1">
                <a:latin typeface="Times New Roman"/>
                <a:cs typeface="Times New Roman"/>
              </a:rPr>
              <a:t>K</a:t>
            </a:r>
            <a:r>
              <a:rPr lang="en-US" altLang="zh-CN" sz="2800" b="1"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64653" name="AutoShape 141"/>
          <p:cNvSpPr>
            <a:spLocks noChangeArrowheads="1"/>
          </p:cNvSpPr>
          <p:nvPr/>
        </p:nvSpPr>
        <p:spPr bwMode="auto">
          <a:xfrm>
            <a:off x="3303588" y="4465638"/>
            <a:ext cx="1447800" cy="762000"/>
          </a:xfrm>
          <a:prstGeom prst="wedgeRoundRectCallout">
            <a:avLst>
              <a:gd name="adj1" fmla="val 39801"/>
              <a:gd name="adj2" fmla="val -188542"/>
              <a:gd name="adj3" fmla="val 16667"/>
            </a:avLst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rPr>
              <a:t>下降沿</a:t>
            </a:r>
          </a:p>
          <a:p>
            <a:pPr algn="ctr"/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rPr>
              <a:t>触发翻转</a:t>
            </a:r>
            <a:endParaRPr lang="zh-CN" altLang="en-US" sz="2800" b="1">
              <a:latin typeface="Times New Roman"/>
              <a:cs typeface="Times New Roman"/>
            </a:endParaRPr>
          </a:p>
        </p:txBody>
      </p:sp>
      <p:grpSp>
        <p:nvGrpSpPr>
          <p:cNvPr id="64514" name="Group 142"/>
          <p:cNvGrpSpPr>
            <a:grpSpLocks/>
          </p:cNvGrpSpPr>
          <p:nvPr/>
        </p:nvGrpSpPr>
        <p:grpSpPr bwMode="auto">
          <a:xfrm>
            <a:off x="6122988" y="1646238"/>
            <a:ext cx="1647825" cy="838200"/>
            <a:chOff x="3840" y="1344"/>
            <a:chExt cx="1038" cy="528"/>
          </a:xfrm>
        </p:grpSpPr>
        <p:sp>
          <p:nvSpPr>
            <p:cNvPr id="64655" name="AutoShape 143"/>
            <p:cNvSpPr>
              <a:spLocks noChangeArrowheads="1"/>
            </p:cNvSpPr>
            <p:nvPr/>
          </p:nvSpPr>
          <p:spPr bwMode="auto">
            <a:xfrm>
              <a:off x="3888" y="1344"/>
              <a:ext cx="960" cy="528"/>
            </a:xfrm>
            <a:prstGeom prst="wedgeRoundRectCallout">
              <a:avLst>
                <a:gd name="adj1" fmla="val -67292"/>
                <a:gd name="adj2" fmla="val 79736"/>
                <a:gd name="adj3" fmla="val 16667"/>
              </a:avLst>
            </a:prstGeom>
            <a:solidFill>
              <a:srgbClr val="FFFFFF"/>
            </a:solidFill>
            <a:ln w="1905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  <p:sp>
          <p:nvSpPr>
            <p:cNvPr id="64656" name="Rectangle 144"/>
            <p:cNvSpPr>
              <a:spLocks noChangeArrowheads="1"/>
            </p:cNvSpPr>
            <p:nvPr/>
          </p:nvSpPr>
          <p:spPr bwMode="auto">
            <a:xfrm>
              <a:off x="3840" y="1399"/>
              <a:ext cx="1038" cy="4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每来一个</a:t>
              </a:r>
              <a:r>
                <a:rPr lang="en-US" altLang="zh-CN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</a:t>
              </a: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翻转一次</a:t>
              </a:r>
            </a:p>
          </p:txBody>
        </p:sp>
      </p:grpSp>
      <p:sp>
        <p:nvSpPr>
          <p:cNvPr id="64657" name="Text Box 145" descr="40%"/>
          <p:cNvSpPr txBox="1">
            <a:spLocks noChangeArrowheads="1"/>
          </p:cNvSpPr>
          <p:nvPr/>
        </p:nvSpPr>
        <p:spPr bwMode="auto">
          <a:xfrm>
            <a:off x="2057400" y="685800"/>
            <a:ext cx="2590800" cy="860425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当相邻低位触发器由</a:t>
            </a:r>
            <a:r>
              <a:rPr lang="en-US" altLang="zh-CN" b="1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变 </a:t>
            </a:r>
            <a:r>
              <a:rPr lang="en-US" altLang="zh-CN" b="1">
                <a:solidFill>
                  <a:srgbClr val="3333CC"/>
                </a:solidFill>
                <a:latin typeface="Times New Roman"/>
                <a:cs typeface="Times New Roman"/>
              </a:rPr>
              <a:t>0 </a:t>
            </a:r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时翻转</a:t>
            </a:r>
          </a:p>
        </p:txBody>
      </p:sp>
      <p:grpSp>
        <p:nvGrpSpPr>
          <p:cNvPr id="64515" name="Group 146"/>
          <p:cNvGrpSpPr>
            <a:grpSpLocks/>
          </p:cNvGrpSpPr>
          <p:nvPr/>
        </p:nvGrpSpPr>
        <p:grpSpPr bwMode="auto">
          <a:xfrm>
            <a:off x="2438400" y="1557338"/>
            <a:ext cx="1676400" cy="1295400"/>
            <a:chOff x="1536" y="960"/>
            <a:chExt cx="1056" cy="816"/>
          </a:xfrm>
        </p:grpSpPr>
        <p:sp>
          <p:nvSpPr>
            <p:cNvPr id="74767" name="Line 147" descr="40%"/>
            <p:cNvSpPr>
              <a:spLocks noChangeShapeType="1"/>
            </p:cNvSpPr>
            <p:nvPr/>
          </p:nvSpPr>
          <p:spPr bwMode="auto">
            <a:xfrm rot="10800000" flipV="1">
              <a:off x="1536" y="960"/>
              <a:ext cx="0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4768" name="Line 148" descr="40%"/>
            <p:cNvSpPr>
              <a:spLocks noChangeShapeType="1"/>
            </p:cNvSpPr>
            <p:nvPr/>
          </p:nvSpPr>
          <p:spPr bwMode="auto">
            <a:xfrm rot="10800000" flipV="1">
              <a:off x="2592" y="960"/>
              <a:ext cx="0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4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6" grpId="0" autoUpdateAnimBg="0"/>
      <p:bldP spid="64652" grpId="0" autoUpdateAnimBg="0"/>
      <p:bldP spid="64653" grpId="0" animBg="1" autoUpdateAnimBg="0"/>
      <p:bldP spid="64657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286000" y="4343400"/>
            <a:ext cx="445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异步二进制加法器工作波形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772400" y="1981200"/>
            <a:ext cx="1079500" cy="2195513"/>
            <a:chOff x="5083" y="1248"/>
            <a:chExt cx="680" cy="1383"/>
          </a:xfrm>
        </p:grpSpPr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5083" y="1248"/>
              <a:ext cx="680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2</a:t>
              </a:r>
              <a:r>
                <a:rPr lang="zh-CN" altLang="en-US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分频</a:t>
              </a:r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5083" y="1776"/>
              <a:ext cx="680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4</a:t>
              </a:r>
              <a:r>
                <a:rPr lang="zh-CN" altLang="en-US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分频</a:t>
              </a:r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5083" y="2304"/>
              <a:ext cx="680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8</a:t>
              </a:r>
              <a:r>
                <a:rPr lang="zh-CN" altLang="en-US" sz="2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分频</a:t>
              </a:r>
              <a:endParaRPr lang="zh-CN" altLang="en-US" sz="32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315200" y="1143000"/>
            <a:ext cx="228600" cy="3048000"/>
            <a:chOff x="2736" y="768"/>
            <a:chExt cx="144" cy="1920"/>
          </a:xfrm>
        </p:grpSpPr>
        <p:sp>
          <p:nvSpPr>
            <p:cNvPr id="75904" name="AutoShape 8"/>
            <p:cNvSpPr>
              <a:spLocks noChangeArrowheads="1"/>
            </p:cNvSpPr>
            <p:nvPr/>
          </p:nvSpPr>
          <p:spPr bwMode="auto">
            <a:xfrm>
              <a:off x="2736" y="1392"/>
              <a:ext cx="144" cy="720"/>
            </a:xfrm>
            <a:prstGeom prst="curvedLef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00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905" name="AutoShape 9"/>
            <p:cNvSpPr>
              <a:spLocks noChangeArrowheads="1"/>
            </p:cNvSpPr>
            <p:nvPr/>
          </p:nvSpPr>
          <p:spPr bwMode="auto">
            <a:xfrm>
              <a:off x="2736" y="768"/>
              <a:ext cx="144" cy="720"/>
            </a:xfrm>
            <a:prstGeom prst="curvedLef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00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906" name="AutoShape 10"/>
            <p:cNvSpPr>
              <a:spLocks noChangeArrowheads="1"/>
            </p:cNvSpPr>
            <p:nvPr/>
          </p:nvSpPr>
          <p:spPr bwMode="auto">
            <a:xfrm>
              <a:off x="2736" y="1968"/>
              <a:ext cx="144" cy="720"/>
            </a:xfrm>
            <a:prstGeom prst="curvedLef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00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1828800" y="4953000"/>
            <a:ext cx="5334000" cy="984250"/>
          </a:xfrm>
          <a:prstGeom prst="rect">
            <a:avLst/>
          </a:prstGeom>
          <a:solidFill>
            <a:srgbClr val="FFFFCC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CC"/>
                </a:solidFill>
                <a:latin typeface="Times New Roman"/>
                <a:cs typeface="Times New Roman"/>
              </a:rPr>
              <a:t>    </a:t>
            </a:r>
            <a:r>
              <a:rPr lang="zh-CN" altLang="en-US" sz="2800" b="1">
                <a:solidFill>
                  <a:srgbClr val="3333CC"/>
                </a:solidFill>
                <a:latin typeface="Times New Roman"/>
                <a:cs typeface="Times New Roman"/>
              </a:rPr>
              <a:t>每个触发器翻转的时间有先后，与计数脉冲不同步</a:t>
            </a:r>
          </a:p>
        </p:txBody>
      </p:sp>
      <p:grpSp>
        <p:nvGrpSpPr>
          <p:cNvPr id="75782" name="Group 12"/>
          <p:cNvGrpSpPr>
            <a:grpSpLocks/>
          </p:cNvGrpSpPr>
          <p:nvPr/>
        </p:nvGrpSpPr>
        <p:grpSpPr bwMode="auto">
          <a:xfrm>
            <a:off x="152400" y="579438"/>
            <a:ext cx="7467600" cy="1082675"/>
            <a:chOff x="96" y="365"/>
            <a:chExt cx="4704" cy="682"/>
          </a:xfrm>
        </p:grpSpPr>
        <p:grpSp>
          <p:nvGrpSpPr>
            <p:cNvPr id="75854" name="Group 13"/>
            <p:cNvGrpSpPr>
              <a:grpSpLocks/>
            </p:cNvGrpSpPr>
            <p:nvPr/>
          </p:nvGrpSpPr>
          <p:grpSpPr bwMode="auto">
            <a:xfrm>
              <a:off x="3600" y="720"/>
              <a:ext cx="480" cy="288"/>
              <a:chOff x="2352" y="720"/>
              <a:chExt cx="288" cy="288"/>
            </a:xfrm>
          </p:grpSpPr>
          <p:sp>
            <p:nvSpPr>
              <p:cNvPr id="75900" name="Line 14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901" name="Line 15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902" name="Line 16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903" name="Line 17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55" name="Group 18"/>
            <p:cNvGrpSpPr>
              <a:grpSpLocks/>
            </p:cNvGrpSpPr>
            <p:nvPr/>
          </p:nvGrpSpPr>
          <p:grpSpPr bwMode="auto">
            <a:xfrm>
              <a:off x="4080" y="720"/>
              <a:ext cx="480" cy="288"/>
              <a:chOff x="2352" y="720"/>
              <a:chExt cx="288" cy="288"/>
            </a:xfrm>
          </p:grpSpPr>
          <p:sp>
            <p:nvSpPr>
              <p:cNvPr id="75896" name="Line 19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7" name="Line 20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8" name="Line 21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9" name="Line 22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5856" name="Line 23"/>
            <p:cNvSpPr>
              <a:spLocks noChangeShapeType="1"/>
            </p:cNvSpPr>
            <p:nvPr/>
          </p:nvSpPr>
          <p:spPr bwMode="auto">
            <a:xfrm>
              <a:off x="4560" y="100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5857" name="Group 24"/>
            <p:cNvGrpSpPr>
              <a:grpSpLocks/>
            </p:cNvGrpSpPr>
            <p:nvPr/>
          </p:nvGrpSpPr>
          <p:grpSpPr bwMode="auto">
            <a:xfrm>
              <a:off x="720" y="720"/>
              <a:ext cx="480" cy="288"/>
              <a:chOff x="2352" y="720"/>
              <a:chExt cx="288" cy="288"/>
            </a:xfrm>
          </p:grpSpPr>
          <p:sp>
            <p:nvSpPr>
              <p:cNvPr id="75892" name="Line 25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3" name="Line 26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4" name="Line 27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5" name="Line 28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58" name="Group 29"/>
            <p:cNvGrpSpPr>
              <a:grpSpLocks/>
            </p:cNvGrpSpPr>
            <p:nvPr/>
          </p:nvGrpSpPr>
          <p:grpSpPr bwMode="auto">
            <a:xfrm>
              <a:off x="1200" y="720"/>
              <a:ext cx="480" cy="288"/>
              <a:chOff x="2352" y="720"/>
              <a:chExt cx="288" cy="288"/>
            </a:xfrm>
          </p:grpSpPr>
          <p:sp>
            <p:nvSpPr>
              <p:cNvPr id="75888" name="Line 30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9" name="Line 31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0" name="Line 32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91" name="Line 33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59" name="Group 34"/>
            <p:cNvGrpSpPr>
              <a:grpSpLocks/>
            </p:cNvGrpSpPr>
            <p:nvPr/>
          </p:nvGrpSpPr>
          <p:grpSpPr bwMode="auto">
            <a:xfrm>
              <a:off x="1680" y="720"/>
              <a:ext cx="480" cy="288"/>
              <a:chOff x="2352" y="720"/>
              <a:chExt cx="288" cy="288"/>
            </a:xfrm>
          </p:grpSpPr>
          <p:sp>
            <p:nvSpPr>
              <p:cNvPr id="75884" name="Line 35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5" name="Line 36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6" name="Line 37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7" name="Line 38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60" name="Group 39"/>
            <p:cNvGrpSpPr>
              <a:grpSpLocks/>
            </p:cNvGrpSpPr>
            <p:nvPr/>
          </p:nvGrpSpPr>
          <p:grpSpPr bwMode="auto">
            <a:xfrm>
              <a:off x="2160" y="720"/>
              <a:ext cx="480" cy="288"/>
              <a:chOff x="2352" y="720"/>
              <a:chExt cx="288" cy="288"/>
            </a:xfrm>
          </p:grpSpPr>
          <p:sp>
            <p:nvSpPr>
              <p:cNvPr id="75880" name="Line 40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1" name="Line 41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2" name="Line 42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83" name="Line 43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61" name="Group 44"/>
            <p:cNvGrpSpPr>
              <a:grpSpLocks/>
            </p:cNvGrpSpPr>
            <p:nvPr/>
          </p:nvGrpSpPr>
          <p:grpSpPr bwMode="auto">
            <a:xfrm>
              <a:off x="2640" y="720"/>
              <a:ext cx="480" cy="288"/>
              <a:chOff x="2352" y="720"/>
              <a:chExt cx="288" cy="288"/>
            </a:xfrm>
          </p:grpSpPr>
          <p:sp>
            <p:nvSpPr>
              <p:cNvPr id="75876" name="Line 45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7" name="Line 46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8" name="Line 47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9" name="Line 48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62" name="Group 49"/>
            <p:cNvGrpSpPr>
              <a:grpSpLocks/>
            </p:cNvGrpSpPr>
            <p:nvPr/>
          </p:nvGrpSpPr>
          <p:grpSpPr bwMode="auto">
            <a:xfrm>
              <a:off x="3120" y="720"/>
              <a:ext cx="480" cy="288"/>
              <a:chOff x="2352" y="720"/>
              <a:chExt cx="288" cy="288"/>
            </a:xfrm>
          </p:grpSpPr>
          <p:sp>
            <p:nvSpPr>
              <p:cNvPr id="75872" name="Line 50"/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3" name="Line 51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4" name="Line 52"/>
              <p:cNvSpPr>
                <a:spLocks noChangeShapeType="1"/>
              </p:cNvSpPr>
              <p:nvPr/>
            </p:nvSpPr>
            <p:spPr bwMode="auto">
              <a:xfrm>
                <a:off x="2496" y="7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75" name="Line 53"/>
              <p:cNvSpPr>
                <a:spLocks noChangeShapeType="1"/>
              </p:cNvSpPr>
              <p:nvPr/>
            </p:nvSpPr>
            <p:spPr bwMode="auto">
              <a:xfrm>
                <a:off x="2640" y="72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5863" name="Text Box 54"/>
            <p:cNvSpPr txBox="1">
              <a:spLocks noChangeArrowheads="1"/>
            </p:cNvSpPr>
            <p:nvPr/>
          </p:nvSpPr>
          <p:spPr bwMode="auto">
            <a:xfrm>
              <a:off x="96" y="720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C</a:t>
              </a:r>
              <a:endParaRPr lang="en-US" altLang="zh-CN" sz="32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5864" name="Text Box 55"/>
            <p:cNvSpPr txBox="1">
              <a:spLocks noChangeArrowheads="1"/>
            </p:cNvSpPr>
            <p:nvPr/>
          </p:nvSpPr>
          <p:spPr bwMode="auto">
            <a:xfrm>
              <a:off x="880" y="365"/>
              <a:ext cx="3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1</a:t>
              </a:r>
              <a:endParaRPr lang="en-US" altLang="zh-CN" sz="32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5865" name="Rectangle 56"/>
            <p:cNvSpPr>
              <a:spLocks noChangeArrowheads="1"/>
            </p:cNvSpPr>
            <p:nvPr/>
          </p:nvSpPr>
          <p:spPr bwMode="auto">
            <a:xfrm>
              <a:off x="142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75866" name="Rectangle 57"/>
            <p:cNvSpPr>
              <a:spLocks noChangeArrowheads="1"/>
            </p:cNvSpPr>
            <p:nvPr/>
          </p:nvSpPr>
          <p:spPr bwMode="auto">
            <a:xfrm>
              <a:off x="190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75867" name="Rectangle 58"/>
            <p:cNvSpPr>
              <a:spLocks noChangeArrowheads="1"/>
            </p:cNvSpPr>
            <p:nvPr/>
          </p:nvSpPr>
          <p:spPr bwMode="auto">
            <a:xfrm>
              <a:off x="238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75868" name="Rectangle 59"/>
            <p:cNvSpPr>
              <a:spLocks noChangeArrowheads="1"/>
            </p:cNvSpPr>
            <p:nvPr/>
          </p:nvSpPr>
          <p:spPr bwMode="auto">
            <a:xfrm>
              <a:off x="286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75869" name="Rectangle 60"/>
            <p:cNvSpPr>
              <a:spLocks noChangeArrowheads="1"/>
            </p:cNvSpPr>
            <p:nvPr/>
          </p:nvSpPr>
          <p:spPr bwMode="auto">
            <a:xfrm>
              <a:off x="334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75870" name="Rectangle 61"/>
            <p:cNvSpPr>
              <a:spLocks noChangeArrowheads="1"/>
            </p:cNvSpPr>
            <p:nvPr/>
          </p:nvSpPr>
          <p:spPr bwMode="auto">
            <a:xfrm>
              <a:off x="382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7</a:t>
              </a:r>
            </a:p>
          </p:txBody>
        </p:sp>
        <p:sp>
          <p:nvSpPr>
            <p:cNvPr id="75871" name="Rectangle 62"/>
            <p:cNvSpPr>
              <a:spLocks noChangeArrowheads="1"/>
            </p:cNvSpPr>
            <p:nvPr/>
          </p:nvSpPr>
          <p:spPr bwMode="auto">
            <a:xfrm>
              <a:off x="4308" y="36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3" name="Group 63"/>
          <p:cNvGrpSpPr>
            <a:grpSpLocks/>
          </p:cNvGrpSpPr>
          <p:nvPr/>
        </p:nvGrpSpPr>
        <p:grpSpPr bwMode="auto">
          <a:xfrm>
            <a:off x="1905000" y="1600200"/>
            <a:ext cx="5334000" cy="838200"/>
            <a:chOff x="720" y="1008"/>
            <a:chExt cx="2016" cy="528"/>
          </a:xfrm>
        </p:grpSpPr>
        <p:sp>
          <p:nvSpPr>
            <p:cNvPr id="75846" name="Line 64"/>
            <p:cNvSpPr>
              <a:spLocks noChangeShapeType="1"/>
            </p:cNvSpPr>
            <p:nvPr/>
          </p:nvSpPr>
          <p:spPr bwMode="auto">
            <a:xfrm>
              <a:off x="720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47" name="Line 65"/>
            <p:cNvSpPr>
              <a:spLocks noChangeShapeType="1"/>
            </p:cNvSpPr>
            <p:nvPr/>
          </p:nvSpPr>
          <p:spPr bwMode="auto">
            <a:xfrm>
              <a:off x="1296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48" name="Line 66"/>
            <p:cNvSpPr>
              <a:spLocks noChangeShapeType="1"/>
            </p:cNvSpPr>
            <p:nvPr/>
          </p:nvSpPr>
          <p:spPr bwMode="auto">
            <a:xfrm>
              <a:off x="1008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49" name="Line 67"/>
            <p:cNvSpPr>
              <a:spLocks noChangeShapeType="1"/>
            </p:cNvSpPr>
            <p:nvPr/>
          </p:nvSpPr>
          <p:spPr bwMode="auto">
            <a:xfrm>
              <a:off x="1584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50" name="Line 68"/>
            <p:cNvSpPr>
              <a:spLocks noChangeShapeType="1"/>
            </p:cNvSpPr>
            <p:nvPr/>
          </p:nvSpPr>
          <p:spPr bwMode="auto">
            <a:xfrm>
              <a:off x="1872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51" name="Line 69"/>
            <p:cNvSpPr>
              <a:spLocks noChangeShapeType="1"/>
            </p:cNvSpPr>
            <p:nvPr/>
          </p:nvSpPr>
          <p:spPr bwMode="auto">
            <a:xfrm>
              <a:off x="2160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52" name="Line 70"/>
            <p:cNvSpPr>
              <a:spLocks noChangeShapeType="1"/>
            </p:cNvSpPr>
            <p:nvPr/>
          </p:nvSpPr>
          <p:spPr bwMode="auto">
            <a:xfrm>
              <a:off x="2448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53" name="Line 71"/>
            <p:cNvSpPr>
              <a:spLocks noChangeShapeType="1"/>
            </p:cNvSpPr>
            <p:nvPr/>
          </p:nvSpPr>
          <p:spPr bwMode="auto">
            <a:xfrm>
              <a:off x="2736" y="100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5608" name="Line 72"/>
          <p:cNvSpPr>
            <a:spLocks noChangeShapeType="1"/>
          </p:cNvSpPr>
          <p:nvPr/>
        </p:nvSpPr>
        <p:spPr bwMode="auto">
          <a:xfrm>
            <a:off x="2667000" y="2362200"/>
            <a:ext cx="0" cy="99060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4191000" y="3352800"/>
            <a:ext cx="3048000" cy="838200"/>
            <a:chOff x="1584" y="2112"/>
            <a:chExt cx="1152" cy="528"/>
          </a:xfrm>
        </p:grpSpPr>
        <p:sp>
          <p:nvSpPr>
            <p:cNvPr id="75844" name="Line 74"/>
            <p:cNvSpPr>
              <a:spLocks noChangeShapeType="1"/>
            </p:cNvSpPr>
            <p:nvPr/>
          </p:nvSpPr>
          <p:spPr bwMode="auto">
            <a:xfrm>
              <a:off x="1584" y="2112"/>
              <a:ext cx="0" cy="528"/>
            </a:xfrm>
            <a:prstGeom prst="line">
              <a:avLst/>
            </a:prstGeom>
            <a:noFill/>
            <a:ln w="38100">
              <a:solidFill>
                <a:srgbClr val="00CC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45" name="Line 75"/>
            <p:cNvSpPr>
              <a:spLocks noChangeShapeType="1"/>
            </p:cNvSpPr>
            <p:nvPr/>
          </p:nvSpPr>
          <p:spPr bwMode="auto">
            <a:xfrm>
              <a:off x="2736" y="2112"/>
              <a:ext cx="0" cy="528"/>
            </a:xfrm>
            <a:prstGeom prst="line">
              <a:avLst/>
            </a:prstGeom>
            <a:noFill/>
            <a:ln w="38100">
              <a:solidFill>
                <a:srgbClr val="00CC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5" name="Group 76"/>
          <p:cNvGrpSpPr>
            <a:grpSpLocks/>
          </p:cNvGrpSpPr>
          <p:nvPr/>
        </p:nvGrpSpPr>
        <p:grpSpPr bwMode="auto">
          <a:xfrm>
            <a:off x="4191000" y="2438400"/>
            <a:ext cx="3810000" cy="990600"/>
            <a:chOff x="2640" y="1536"/>
            <a:chExt cx="2400" cy="624"/>
          </a:xfrm>
        </p:grpSpPr>
        <p:sp>
          <p:nvSpPr>
            <p:cNvPr id="75832" name="Line 77"/>
            <p:cNvSpPr>
              <a:spLocks noChangeShapeType="1"/>
            </p:cNvSpPr>
            <p:nvPr/>
          </p:nvSpPr>
          <p:spPr bwMode="auto">
            <a:xfrm>
              <a:off x="4560" y="1536"/>
              <a:ext cx="0" cy="62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33" name="Line 78"/>
            <p:cNvSpPr>
              <a:spLocks noChangeShapeType="1"/>
            </p:cNvSpPr>
            <p:nvPr/>
          </p:nvSpPr>
          <p:spPr bwMode="auto">
            <a:xfrm>
              <a:off x="2640" y="1536"/>
              <a:ext cx="0" cy="62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34" name="Line 79"/>
            <p:cNvSpPr>
              <a:spLocks noChangeShapeType="1"/>
            </p:cNvSpPr>
            <p:nvPr/>
          </p:nvSpPr>
          <p:spPr bwMode="auto">
            <a:xfrm>
              <a:off x="3600" y="1536"/>
              <a:ext cx="0" cy="62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35" name="Line 80"/>
            <p:cNvSpPr>
              <a:spLocks noChangeShapeType="1"/>
            </p:cNvSpPr>
            <p:nvPr/>
          </p:nvSpPr>
          <p:spPr bwMode="auto">
            <a:xfrm flipV="1">
              <a:off x="2640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5836" name="Group 81"/>
            <p:cNvGrpSpPr>
              <a:grpSpLocks/>
            </p:cNvGrpSpPr>
            <p:nvPr/>
          </p:nvGrpSpPr>
          <p:grpSpPr bwMode="auto">
            <a:xfrm>
              <a:off x="2640" y="1824"/>
              <a:ext cx="1920" cy="288"/>
              <a:chOff x="624" y="1776"/>
              <a:chExt cx="1152" cy="288"/>
            </a:xfrm>
          </p:grpSpPr>
          <p:sp>
            <p:nvSpPr>
              <p:cNvPr id="75838" name="Line 82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5839" name="Group 83"/>
              <p:cNvGrpSpPr>
                <a:grpSpLocks/>
              </p:cNvGrpSpPr>
              <p:nvPr/>
            </p:nvGrpSpPr>
            <p:grpSpPr bwMode="auto">
              <a:xfrm>
                <a:off x="624" y="1776"/>
                <a:ext cx="1152" cy="288"/>
                <a:chOff x="624" y="1776"/>
                <a:chExt cx="1152" cy="288"/>
              </a:xfrm>
            </p:grpSpPr>
            <p:sp>
              <p:nvSpPr>
                <p:cNvPr id="75840" name="Line 84"/>
                <p:cNvSpPr>
                  <a:spLocks noChangeShapeType="1"/>
                </p:cNvSpPr>
                <p:nvPr/>
              </p:nvSpPr>
              <p:spPr bwMode="auto">
                <a:xfrm>
                  <a:off x="624" y="206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5841" name="Line 85"/>
                <p:cNvSpPr>
                  <a:spLocks noChangeShapeType="1"/>
                </p:cNvSpPr>
                <p:nvPr/>
              </p:nvSpPr>
              <p:spPr bwMode="auto">
                <a:xfrm>
                  <a:off x="912" y="206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5842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1200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5843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1776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75837" name="Line 88"/>
            <p:cNvSpPr>
              <a:spLocks noChangeShapeType="1"/>
            </p:cNvSpPr>
            <p:nvPr/>
          </p:nvSpPr>
          <p:spPr bwMode="auto">
            <a:xfrm>
              <a:off x="4560" y="211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89"/>
          <p:cNvGrpSpPr>
            <a:grpSpLocks/>
          </p:cNvGrpSpPr>
          <p:nvPr/>
        </p:nvGrpSpPr>
        <p:grpSpPr bwMode="auto">
          <a:xfrm>
            <a:off x="2438400" y="3733800"/>
            <a:ext cx="5562600" cy="457200"/>
            <a:chOff x="1536" y="2352"/>
            <a:chExt cx="3504" cy="288"/>
          </a:xfrm>
        </p:grpSpPr>
        <p:sp>
          <p:nvSpPr>
            <p:cNvPr id="75827" name="Line 90"/>
            <p:cNvSpPr>
              <a:spLocks noChangeShapeType="1"/>
            </p:cNvSpPr>
            <p:nvPr/>
          </p:nvSpPr>
          <p:spPr bwMode="auto">
            <a:xfrm flipV="1">
              <a:off x="2640" y="235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28" name="Line 91"/>
            <p:cNvSpPr>
              <a:spLocks noChangeShapeType="1"/>
            </p:cNvSpPr>
            <p:nvPr/>
          </p:nvSpPr>
          <p:spPr bwMode="auto">
            <a:xfrm>
              <a:off x="1536" y="2640"/>
              <a:ext cx="110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29" name="Line 92"/>
            <p:cNvSpPr>
              <a:spLocks noChangeShapeType="1"/>
            </p:cNvSpPr>
            <p:nvPr/>
          </p:nvSpPr>
          <p:spPr bwMode="auto">
            <a:xfrm>
              <a:off x="2640" y="2352"/>
              <a:ext cx="192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30" name="Line 93"/>
            <p:cNvSpPr>
              <a:spLocks noChangeShapeType="1"/>
            </p:cNvSpPr>
            <p:nvPr/>
          </p:nvSpPr>
          <p:spPr bwMode="auto">
            <a:xfrm flipV="1">
              <a:off x="4560" y="235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31" name="Line 94"/>
            <p:cNvSpPr>
              <a:spLocks noChangeShapeType="1"/>
            </p:cNvSpPr>
            <p:nvPr/>
          </p:nvSpPr>
          <p:spPr bwMode="auto">
            <a:xfrm>
              <a:off x="4560" y="2640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3429000" y="1981200"/>
            <a:ext cx="762000" cy="457200"/>
            <a:chOff x="2160" y="1248"/>
            <a:chExt cx="480" cy="288"/>
          </a:xfrm>
        </p:grpSpPr>
        <p:sp>
          <p:nvSpPr>
            <p:cNvPr id="75825" name="Line 96"/>
            <p:cNvSpPr>
              <a:spLocks noChangeShapeType="1"/>
            </p:cNvSpPr>
            <p:nvPr/>
          </p:nvSpPr>
          <p:spPr bwMode="auto">
            <a:xfrm flipV="1">
              <a:off x="2160" y="12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26" name="Line 97"/>
            <p:cNvSpPr>
              <a:spLocks noChangeShapeType="1"/>
            </p:cNvSpPr>
            <p:nvPr/>
          </p:nvSpPr>
          <p:spPr bwMode="auto">
            <a:xfrm>
              <a:off x="2160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4191000" y="1981200"/>
            <a:ext cx="3810000" cy="457200"/>
            <a:chOff x="2640" y="1248"/>
            <a:chExt cx="2400" cy="288"/>
          </a:xfrm>
        </p:grpSpPr>
        <p:sp>
          <p:nvSpPr>
            <p:cNvPr id="75813" name="Line 99"/>
            <p:cNvSpPr>
              <a:spLocks noChangeShapeType="1"/>
            </p:cNvSpPr>
            <p:nvPr/>
          </p:nvSpPr>
          <p:spPr bwMode="auto">
            <a:xfrm>
              <a:off x="2640" y="12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75814" name="Group 100"/>
            <p:cNvGrpSpPr>
              <a:grpSpLocks/>
            </p:cNvGrpSpPr>
            <p:nvPr/>
          </p:nvGrpSpPr>
          <p:grpSpPr bwMode="auto">
            <a:xfrm>
              <a:off x="2640" y="1248"/>
              <a:ext cx="960" cy="288"/>
              <a:chOff x="624" y="1200"/>
              <a:chExt cx="576" cy="288"/>
            </a:xfrm>
          </p:grpSpPr>
          <p:sp>
            <p:nvSpPr>
              <p:cNvPr id="75821" name="Line 101"/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22" name="Line 102"/>
              <p:cNvSpPr>
                <a:spLocks noChangeShapeType="1"/>
              </p:cNvSpPr>
              <p:nvPr/>
            </p:nvSpPr>
            <p:spPr bwMode="auto">
              <a:xfrm flipV="1">
                <a:off x="912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23" name="Line 103"/>
              <p:cNvSpPr>
                <a:spLocks noChangeShapeType="1"/>
              </p:cNvSpPr>
              <p:nvPr/>
            </p:nvSpPr>
            <p:spPr bwMode="auto">
              <a:xfrm>
                <a:off x="912" y="12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24" name="Line 104"/>
              <p:cNvSpPr>
                <a:spLocks noChangeShapeType="1"/>
              </p:cNvSpPr>
              <p:nvPr/>
            </p:nvSpPr>
            <p:spPr bwMode="auto">
              <a:xfrm>
                <a:off x="1200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815" name="Group 105"/>
            <p:cNvGrpSpPr>
              <a:grpSpLocks/>
            </p:cNvGrpSpPr>
            <p:nvPr/>
          </p:nvGrpSpPr>
          <p:grpSpPr bwMode="auto">
            <a:xfrm>
              <a:off x="3600" y="1248"/>
              <a:ext cx="960" cy="288"/>
              <a:chOff x="624" y="1200"/>
              <a:chExt cx="576" cy="288"/>
            </a:xfrm>
          </p:grpSpPr>
          <p:sp>
            <p:nvSpPr>
              <p:cNvPr id="75817" name="Line 106"/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18" name="Line 107"/>
              <p:cNvSpPr>
                <a:spLocks noChangeShapeType="1"/>
              </p:cNvSpPr>
              <p:nvPr/>
            </p:nvSpPr>
            <p:spPr bwMode="auto">
              <a:xfrm flipV="1">
                <a:off x="912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19" name="Line 108"/>
              <p:cNvSpPr>
                <a:spLocks noChangeShapeType="1"/>
              </p:cNvSpPr>
              <p:nvPr/>
            </p:nvSpPr>
            <p:spPr bwMode="auto">
              <a:xfrm>
                <a:off x="912" y="12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820" name="Line 109"/>
              <p:cNvSpPr>
                <a:spLocks noChangeShapeType="1"/>
              </p:cNvSpPr>
              <p:nvPr/>
            </p:nvSpPr>
            <p:spPr bwMode="auto">
              <a:xfrm>
                <a:off x="1200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5816" name="Line 110"/>
            <p:cNvSpPr>
              <a:spLocks noChangeShapeType="1"/>
            </p:cNvSpPr>
            <p:nvPr/>
          </p:nvSpPr>
          <p:spPr bwMode="auto">
            <a:xfrm>
              <a:off x="4560" y="1536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111"/>
          <p:cNvGrpSpPr>
            <a:grpSpLocks/>
          </p:cNvGrpSpPr>
          <p:nvPr/>
        </p:nvGrpSpPr>
        <p:grpSpPr bwMode="auto">
          <a:xfrm>
            <a:off x="2667000" y="1981200"/>
            <a:ext cx="762000" cy="457200"/>
            <a:chOff x="1680" y="1248"/>
            <a:chExt cx="480" cy="288"/>
          </a:xfrm>
        </p:grpSpPr>
        <p:sp>
          <p:nvSpPr>
            <p:cNvPr id="75811" name="Line 112"/>
            <p:cNvSpPr>
              <a:spLocks noChangeShapeType="1"/>
            </p:cNvSpPr>
            <p:nvPr/>
          </p:nvSpPr>
          <p:spPr bwMode="auto">
            <a:xfrm>
              <a:off x="1680" y="1536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12" name="Line 113"/>
            <p:cNvSpPr>
              <a:spLocks noChangeShapeType="1"/>
            </p:cNvSpPr>
            <p:nvPr/>
          </p:nvSpPr>
          <p:spPr bwMode="auto">
            <a:xfrm>
              <a:off x="1680" y="12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114"/>
          <p:cNvGrpSpPr>
            <a:grpSpLocks/>
          </p:cNvGrpSpPr>
          <p:nvPr/>
        </p:nvGrpSpPr>
        <p:grpSpPr bwMode="auto">
          <a:xfrm>
            <a:off x="0" y="2057400"/>
            <a:ext cx="1905000" cy="2274888"/>
            <a:chOff x="0" y="1296"/>
            <a:chExt cx="720" cy="1433"/>
          </a:xfrm>
        </p:grpSpPr>
        <p:grpSp>
          <p:nvGrpSpPr>
            <p:cNvPr id="75804" name="Group 115"/>
            <p:cNvGrpSpPr>
              <a:grpSpLocks/>
            </p:cNvGrpSpPr>
            <p:nvPr/>
          </p:nvGrpSpPr>
          <p:grpSpPr bwMode="auto">
            <a:xfrm>
              <a:off x="0" y="1296"/>
              <a:ext cx="528" cy="1433"/>
              <a:chOff x="0" y="1296"/>
              <a:chExt cx="528" cy="1433"/>
            </a:xfrm>
          </p:grpSpPr>
          <p:sp>
            <p:nvSpPr>
              <p:cNvPr id="75808" name="Text Box 116"/>
              <p:cNvSpPr txBox="1">
                <a:spLocks noChangeArrowheads="1"/>
              </p:cNvSpPr>
              <p:nvPr/>
            </p:nvSpPr>
            <p:spPr bwMode="auto">
              <a:xfrm>
                <a:off x="0" y="1296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0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75809" name="Rectangle 117"/>
              <p:cNvSpPr>
                <a:spLocks noChangeArrowheads="1"/>
              </p:cNvSpPr>
              <p:nvPr/>
            </p:nvSpPr>
            <p:spPr bwMode="auto">
              <a:xfrm>
                <a:off x="96" y="187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75810" name="Rectangle 118"/>
              <p:cNvSpPr>
                <a:spLocks noChangeArrowheads="1"/>
              </p:cNvSpPr>
              <p:nvPr/>
            </p:nvSpPr>
            <p:spPr bwMode="auto">
              <a:xfrm>
                <a:off x="164" y="2399"/>
                <a:ext cx="2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sp>
          <p:nvSpPr>
            <p:cNvPr id="75805" name="Line 119"/>
            <p:cNvSpPr>
              <a:spLocks noChangeShapeType="1"/>
            </p:cNvSpPr>
            <p:nvPr/>
          </p:nvSpPr>
          <p:spPr bwMode="auto">
            <a:xfrm>
              <a:off x="432" y="153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06" name="Line 120"/>
            <p:cNvSpPr>
              <a:spLocks noChangeShapeType="1"/>
            </p:cNvSpPr>
            <p:nvPr/>
          </p:nvSpPr>
          <p:spPr bwMode="auto">
            <a:xfrm>
              <a:off x="432" y="211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07" name="Line 121"/>
            <p:cNvSpPr>
              <a:spLocks noChangeShapeType="1"/>
            </p:cNvSpPr>
            <p:nvPr/>
          </p:nvSpPr>
          <p:spPr bwMode="auto">
            <a:xfrm>
              <a:off x="432" y="264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1143000" y="1981200"/>
            <a:ext cx="1524000" cy="2209800"/>
            <a:chOff x="720" y="1248"/>
            <a:chExt cx="960" cy="1392"/>
          </a:xfrm>
        </p:grpSpPr>
        <p:sp>
          <p:nvSpPr>
            <p:cNvPr id="75800" name="Line 123"/>
            <p:cNvSpPr>
              <a:spLocks noChangeShapeType="1"/>
            </p:cNvSpPr>
            <p:nvPr/>
          </p:nvSpPr>
          <p:spPr bwMode="auto">
            <a:xfrm>
              <a:off x="720" y="2112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01" name="Line 124"/>
            <p:cNvSpPr>
              <a:spLocks noChangeShapeType="1"/>
            </p:cNvSpPr>
            <p:nvPr/>
          </p:nvSpPr>
          <p:spPr bwMode="auto">
            <a:xfrm>
              <a:off x="1200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02" name="Line 125"/>
            <p:cNvSpPr>
              <a:spLocks noChangeShapeType="1"/>
            </p:cNvSpPr>
            <p:nvPr/>
          </p:nvSpPr>
          <p:spPr bwMode="auto">
            <a:xfrm flipV="1">
              <a:off x="1200" y="12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803" name="Line 126"/>
            <p:cNvSpPr>
              <a:spLocks noChangeShapeType="1"/>
            </p:cNvSpPr>
            <p:nvPr/>
          </p:nvSpPr>
          <p:spPr bwMode="auto">
            <a:xfrm>
              <a:off x="720" y="2640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5663" name="Line 127"/>
          <p:cNvSpPr>
            <a:spLocks noChangeShapeType="1"/>
          </p:cNvSpPr>
          <p:nvPr/>
        </p:nvSpPr>
        <p:spPr bwMode="auto">
          <a:xfrm>
            <a:off x="3429000" y="2895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7" name="Group 128"/>
          <p:cNvGrpSpPr>
            <a:grpSpLocks/>
          </p:cNvGrpSpPr>
          <p:nvPr/>
        </p:nvGrpSpPr>
        <p:grpSpPr bwMode="auto">
          <a:xfrm>
            <a:off x="2667000" y="2895600"/>
            <a:ext cx="762000" cy="457200"/>
            <a:chOff x="1680" y="1824"/>
            <a:chExt cx="960" cy="288"/>
          </a:xfrm>
        </p:grpSpPr>
        <p:sp>
          <p:nvSpPr>
            <p:cNvPr id="75798" name="Line 129"/>
            <p:cNvSpPr>
              <a:spLocks noChangeShapeType="1"/>
            </p:cNvSpPr>
            <p:nvPr/>
          </p:nvSpPr>
          <p:spPr bwMode="auto">
            <a:xfrm>
              <a:off x="1680" y="182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5799" name="Line 130"/>
            <p:cNvSpPr>
              <a:spLocks noChangeShapeType="1"/>
            </p:cNvSpPr>
            <p:nvPr/>
          </p:nvSpPr>
          <p:spPr bwMode="auto">
            <a:xfrm flipV="1">
              <a:off x="1680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65667" name="AutoShape 131"/>
          <p:cNvSpPr>
            <a:spLocks noChangeArrowheads="1"/>
          </p:cNvSpPr>
          <p:nvPr/>
        </p:nvSpPr>
        <p:spPr bwMode="auto">
          <a:xfrm>
            <a:off x="2743200" y="2057400"/>
            <a:ext cx="228600" cy="1143000"/>
          </a:xfrm>
          <a:prstGeom prst="curvedLeftArrow">
            <a:avLst>
              <a:gd name="adj1" fmla="val 100000"/>
              <a:gd name="adj2" fmla="val 200000"/>
              <a:gd name="adj3" fmla="val 33333"/>
            </a:avLst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5668" name="AutoShape 132"/>
          <p:cNvSpPr>
            <a:spLocks noChangeArrowheads="1"/>
          </p:cNvSpPr>
          <p:nvPr/>
        </p:nvSpPr>
        <p:spPr bwMode="auto">
          <a:xfrm>
            <a:off x="1981200" y="1295400"/>
            <a:ext cx="228600" cy="1143000"/>
          </a:xfrm>
          <a:prstGeom prst="curvedLeftArrow">
            <a:avLst>
              <a:gd name="adj1" fmla="val 100000"/>
              <a:gd name="adj2" fmla="val 200000"/>
              <a:gd name="adj3" fmla="val 33333"/>
            </a:avLst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65669" name="AutoShape 133"/>
          <p:cNvSpPr>
            <a:spLocks noChangeArrowheads="1"/>
          </p:cNvSpPr>
          <p:nvPr/>
        </p:nvSpPr>
        <p:spPr bwMode="auto">
          <a:xfrm>
            <a:off x="4267200" y="2971800"/>
            <a:ext cx="228600" cy="1143000"/>
          </a:xfrm>
          <a:prstGeom prst="curvedLeftArrow">
            <a:avLst>
              <a:gd name="adj1" fmla="val 100000"/>
              <a:gd name="adj2" fmla="val 200000"/>
              <a:gd name="adj3" fmla="val 33333"/>
            </a:avLst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4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47" grpId="0" animBg="1" autoUpdateAnimBg="0"/>
      <p:bldP spid="65608" grpId="0" animBg="1"/>
      <p:bldP spid="65663" grpId="0" animBg="1"/>
      <p:bldP spid="65667" grpId="0" animBg="1"/>
      <p:bldP spid="65668" grpId="0" animBg="1"/>
      <p:bldP spid="6566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789375" y="531347"/>
            <a:ext cx="6189139" cy="523220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用</a:t>
            </a:r>
            <a:r>
              <a:rPr lang="en-US" altLang="zh-CN" sz="2800" b="1" i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触发器构成三位二进制异步加法器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71800" y="3505200"/>
            <a:ext cx="2955925" cy="579438"/>
            <a:chOff x="1776" y="1872"/>
            <a:chExt cx="1862" cy="365"/>
          </a:xfrm>
        </p:grpSpPr>
        <p:sp>
          <p:nvSpPr>
            <p:cNvPr id="76895" name="Text Box 4"/>
            <p:cNvSpPr txBox="1">
              <a:spLocks noChangeArrowheads="1"/>
            </p:cNvSpPr>
            <p:nvPr/>
          </p:nvSpPr>
          <p:spPr bwMode="auto">
            <a:xfrm>
              <a:off x="3264" y="1872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3300"/>
                  </a:solidFill>
                  <a:latin typeface="Times New Roman"/>
                  <a:cs typeface="Times New Roman"/>
                </a:rPr>
                <a:t>？</a:t>
              </a:r>
              <a:endParaRPr lang="zh-CN" altLang="en-US" sz="2800" b="1">
                <a:solidFill>
                  <a:srgbClr val="FF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6896" name="Rectangle 5"/>
            <p:cNvSpPr>
              <a:spLocks noChangeArrowheads="1"/>
            </p:cNvSpPr>
            <p:nvPr/>
          </p:nvSpPr>
          <p:spPr bwMode="auto">
            <a:xfrm>
              <a:off x="1776" y="1872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3300"/>
                  </a:solidFill>
                  <a:latin typeface="Times New Roman"/>
                  <a:cs typeface="Times New Roman"/>
                </a:rPr>
                <a:t>？</a:t>
              </a:r>
            </a:p>
          </p:txBody>
        </p:sp>
      </p:grp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401811" y="1521947"/>
            <a:ext cx="5989791" cy="523220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、若构成减法计数器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又如何连接？</a:t>
            </a:r>
          </a:p>
        </p:txBody>
      </p:sp>
      <p:sp>
        <p:nvSpPr>
          <p:cNvPr id="66567" name="AutoShape 7" descr="40%"/>
          <p:cNvSpPr>
            <a:spLocks noChangeArrowheads="1"/>
          </p:cNvSpPr>
          <p:nvPr/>
        </p:nvSpPr>
        <p:spPr bwMode="auto">
          <a:xfrm rot="-1315121">
            <a:off x="304800" y="381000"/>
            <a:ext cx="1600200" cy="990600"/>
          </a:xfrm>
          <a:prstGeom prst="irregularSeal1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思考</a:t>
            </a:r>
            <a:endParaRPr lang="zh-CN" altLang="en-US" sz="3600" b="1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438400" y="1066800"/>
            <a:ext cx="452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、各触发器</a:t>
            </a:r>
            <a:r>
              <a:rPr lang="en-US" altLang="zh-CN" sz="2800" b="1" i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lang="zh-CN" altLang="en-US" sz="2800" b="1">
                <a:solidFill>
                  <a:srgbClr val="FF3300"/>
                </a:solidFill>
                <a:latin typeface="Times New Roman"/>
                <a:cs typeface="Times New Roman"/>
              </a:rPr>
              <a:t>应如何连接？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923925" y="5334000"/>
            <a:ext cx="7267575" cy="519113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各</a:t>
            </a:r>
            <a:r>
              <a:rPr lang="en-US" altLang="zh-CN" sz="28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D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触发器已接成</a:t>
            </a:r>
            <a:r>
              <a:rPr lang="en-US" altLang="zh-CN" sz="28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T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´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触发器，即具有计数功能</a:t>
            </a:r>
          </a:p>
        </p:txBody>
      </p:sp>
      <p:grpSp>
        <p:nvGrpSpPr>
          <p:cNvPr id="76808" name="Group 10"/>
          <p:cNvGrpSpPr>
            <a:grpSpLocks/>
          </p:cNvGrpSpPr>
          <p:nvPr/>
        </p:nvGrpSpPr>
        <p:grpSpPr bwMode="auto">
          <a:xfrm>
            <a:off x="1066800" y="2133600"/>
            <a:ext cx="8077200" cy="3017838"/>
            <a:chOff x="432" y="1409"/>
            <a:chExt cx="5088" cy="1901"/>
          </a:xfrm>
        </p:grpSpPr>
        <p:sp>
          <p:nvSpPr>
            <p:cNvPr id="76809" name="Line 11"/>
            <p:cNvSpPr>
              <a:spLocks noChangeShapeType="1"/>
            </p:cNvSpPr>
            <p:nvPr/>
          </p:nvSpPr>
          <p:spPr bwMode="auto">
            <a:xfrm>
              <a:off x="1536" y="3262"/>
              <a:ext cx="3312" cy="0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6810" name="Oval 12"/>
            <p:cNvSpPr>
              <a:spLocks noChangeArrowheads="1"/>
            </p:cNvSpPr>
            <p:nvPr/>
          </p:nvSpPr>
          <p:spPr bwMode="auto">
            <a:xfrm>
              <a:off x="4848" y="3214"/>
              <a:ext cx="96" cy="96"/>
            </a:xfrm>
            <a:prstGeom prst="ellipse">
              <a:avLst/>
            </a:prstGeom>
            <a:noFill/>
            <a:ln w="38100">
              <a:solidFill>
                <a:srgbClr val="00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6811" name="Oval 13"/>
            <p:cNvSpPr>
              <a:spLocks noChangeArrowheads="1"/>
            </p:cNvSpPr>
            <p:nvPr/>
          </p:nvSpPr>
          <p:spPr bwMode="auto">
            <a:xfrm>
              <a:off x="4608" y="2494"/>
              <a:ext cx="96" cy="96"/>
            </a:xfrm>
            <a:prstGeom prst="ellips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6812" name="Text Box 14"/>
            <p:cNvSpPr txBox="1">
              <a:spLocks noChangeArrowheads="1"/>
            </p:cNvSpPr>
            <p:nvPr/>
          </p:nvSpPr>
          <p:spPr bwMode="auto">
            <a:xfrm>
              <a:off x="4767" y="2349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CC"/>
                  </a:solidFill>
                  <a:latin typeface="Times New Roman"/>
                  <a:cs typeface="Times New Roman"/>
                </a:rPr>
                <a:t>C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4896" y="2956"/>
              <a:ext cx="624" cy="233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清零</a:t>
              </a:r>
            </a:p>
          </p:txBody>
        </p:sp>
        <p:grpSp>
          <p:nvGrpSpPr>
            <p:cNvPr id="76814" name="Group 16"/>
            <p:cNvGrpSpPr>
              <a:grpSpLocks/>
            </p:cNvGrpSpPr>
            <p:nvPr/>
          </p:nvGrpSpPr>
          <p:grpSpPr bwMode="auto">
            <a:xfrm>
              <a:off x="4704" y="2928"/>
              <a:ext cx="480" cy="288"/>
              <a:chOff x="4704" y="2928"/>
              <a:chExt cx="480" cy="288"/>
            </a:xfrm>
          </p:grpSpPr>
          <p:sp>
            <p:nvSpPr>
              <p:cNvPr id="76893" name="Text Box 17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R</a:t>
                </a:r>
                <a:r>
                  <a:rPr lang="en-US" altLang="zh-CN" b="1" baseline="-25000">
                    <a:latin typeface="Times New Roman"/>
                    <a:cs typeface="Times New Roman"/>
                  </a:rPr>
                  <a:t>D</a:t>
                </a:r>
                <a:endParaRPr lang="en-US" altLang="zh-CN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76894" name="Line 18"/>
              <p:cNvSpPr>
                <a:spLocks noChangeShapeType="1"/>
              </p:cNvSpPr>
              <p:nvPr/>
            </p:nvSpPr>
            <p:spPr bwMode="auto">
              <a:xfrm>
                <a:off x="4800" y="2976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6815" name="Group 19"/>
            <p:cNvGrpSpPr>
              <a:grpSpLocks/>
            </p:cNvGrpSpPr>
            <p:nvPr/>
          </p:nvGrpSpPr>
          <p:grpSpPr bwMode="auto">
            <a:xfrm>
              <a:off x="3360" y="1409"/>
              <a:ext cx="1248" cy="1853"/>
              <a:chOff x="3360" y="1409"/>
              <a:chExt cx="1248" cy="1853"/>
            </a:xfrm>
          </p:grpSpPr>
          <p:sp>
            <p:nvSpPr>
              <p:cNvPr id="76868" name="Line 20"/>
              <p:cNvSpPr>
                <a:spLocks noChangeShapeType="1"/>
              </p:cNvSpPr>
              <p:nvPr/>
            </p:nvSpPr>
            <p:spPr bwMode="auto">
              <a:xfrm>
                <a:off x="4368" y="292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69" name="Line 21"/>
              <p:cNvSpPr>
                <a:spLocks noChangeShapeType="1"/>
              </p:cNvSpPr>
              <p:nvPr/>
            </p:nvSpPr>
            <p:spPr bwMode="auto">
              <a:xfrm>
                <a:off x="4464" y="292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70" name="Rectangle 22"/>
              <p:cNvSpPr>
                <a:spLocks noChangeArrowheads="1"/>
              </p:cNvSpPr>
              <p:nvPr/>
            </p:nvSpPr>
            <p:spPr bwMode="auto">
              <a:xfrm>
                <a:off x="3696" y="2062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6871" name="Group 23"/>
              <p:cNvGrpSpPr>
                <a:grpSpLocks/>
              </p:cNvGrpSpPr>
              <p:nvPr/>
            </p:nvGrpSpPr>
            <p:grpSpPr bwMode="auto">
              <a:xfrm>
                <a:off x="4176" y="2446"/>
                <a:ext cx="96" cy="144"/>
                <a:chOff x="3360" y="2352"/>
                <a:chExt cx="912" cy="1008"/>
              </a:xfrm>
            </p:grpSpPr>
            <p:sp>
              <p:nvSpPr>
                <p:cNvPr id="7689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92" name="Line 25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6872" name="Group 26"/>
              <p:cNvGrpSpPr>
                <a:grpSpLocks/>
              </p:cNvGrpSpPr>
              <p:nvPr/>
            </p:nvGrpSpPr>
            <p:grpSpPr bwMode="auto">
              <a:xfrm>
                <a:off x="3705" y="2637"/>
                <a:ext cx="271" cy="233"/>
                <a:chOff x="2457" y="2687"/>
                <a:chExt cx="271" cy="233"/>
              </a:xfrm>
            </p:grpSpPr>
            <p:sp>
              <p:nvSpPr>
                <p:cNvPr id="76889" name="Rectangle 27"/>
                <p:cNvSpPr>
                  <a:spLocks noChangeArrowheads="1"/>
                </p:cNvSpPr>
                <p:nvPr/>
              </p:nvSpPr>
              <p:spPr bwMode="auto">
                <a:xfrm>
                  <a:off x="2457" y="2687"/>
                  <a:ext cx="27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76890" name="Line 28"/>
                <p:cNvSpPr>
                  <a:spLocks noChangeShapeType="1"/>
                </p:cNvSpPr>
                <p:nvPr/>
              </p:nvSpPr>
              <p:spPr bwMode="auto">
                <a:xfrm>
                  <a:off x="2496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73" name="Text Box 29"/>
              <p:cNvSpPr txBox="1">
                <a:spLocks noChangeArrowheads="1"/>
              </p:cNvSpPr>
              <p:nvPr/>
            </p:nvSpPr>
            <p:spPr bwMode="auto">
              <a:xfrm>
                <a:off x="4034" y="2080"/>
                <a:ext cx="3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76874" name="Oval 30"/>
              <p:cNvSpPr>
                <a:spLocks noChangeArrowheads="1"/>
              </p:cNvSpPr>
              <p:nvPr/>
            </p:nvSpPr>
            <p:spPr bwMode="auto">
              <a:xfrm>
                <a:off x="4272" y="287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75" name="Rectangle 31"/>
              <p:cNvSpPr>
                <a:spLocks noChangeArrowheads="1"/>
              </p:cNvSpPr>
              <p:nvPr/>
            </p:nvSpPr>
            <p:spPr bwMode="auto">
              <a:xfrm>
                <a:off x="3705" y="2157"/>
                <a:ext cx="2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</a:p>
            </p:txBody>
          </p:sp>
          <p:grpSp>
            <p:nvGrpSpPr>
              <p:cNvPr id="76876" name="Group 32"/>
              <p:cNvGrpSpPr>
                <a:grpSpLocks/>
              </p:cNvGrpSpPr>
              <p:nvPr/>
            </p:nvGrpSpPr>
            <p:grpSpPr bwMode="auto">
              <a:xfrm>
                <a:off x="3360" y="1409"/>
                <a:ext cx="415" cy="845"/>
                <a:chOff x="3264" y="595"/>
                <a:chExt cx="415" cy="845"/>
              </a:xfrm>
            </p:grpSpPr>
            <p:sp>
              <p:nvSpPr>
                <p:cNvPr id="76886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56" y="100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87" name="Oval 34"/>
                <p:cNvSpPr>
                  <a:spLocks noChangeArrowheads="1"/>
                </p:cNvSpPr>
                <p:nvPr/>
              </p:nvSpPr>
              <p:spPr bwMode="auto">
                <a:xfrm>
                  <a:off x="3408" y="91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8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264" y="595"/>
                  <a:ext cx="41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0</a:t>
                  </a:r>
                  <a:endParaRPr lang="en-US" altLang="zh-CN" sz="3200" b="1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77" name="Line 36"/>
              <p:cNvSpPr>
                <a:spLocks noChangeShapeType="1"/>
              </p:cNvSpPr>
              <p:nvPr/>
            </p:nvSpPr>
            <p:spPr bwMode="auto">
              <a:xfrm>
                <a:off x="355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78" name="Line 37"/>
              <p:cNvSpPr>
                <a:spLocks noChangeShapeType="1"/>
              </p:cNvSpPr>
              <p:nvPr/>
            </p:nvSpPr>
            <p:spPr bwMode="auto">
              <a:xfrm flipV="1">
                <a:off x="427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79" name="Line 38"/>
              <p:cNvSpPr>
                <a:spLocks noChangeShapeType="1"/>
              </p:cNvSpPr>
              <p:nvPr/>
            </p:nvSpPr>
            <p:spPr bwMode="auto">
              <a:xfrm flipV="1">
                <a:off x="4416" y="191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80" name="Line 39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81" name="Line 40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82" name="Line 41"/>
              <p:cNvSpPr>
                <a:spLocks noChangeShapeType="1"/>
              </p:cNvSpPr>
              <p:nvPr/>
            </p:nvSpPr>
            <p:spPr bwMode="auto">
              <a:xfrm>
                <a:off x="3408" y="27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83" name="Line 42"/>
              <p:cNvSpPr>
                <a:spLocks noChangeShapeType="1"/>
              </p:cNvSpPr>
              <p:nvPr/>
            </p:nvSpPr>
            <p:spPr bwMode="auto">
              <a:xfrm>
                <a:off x="4272" y="254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84" name="Text Box 43"/>
              <p:cNvSpPr txBox="1">
                <a:spLocks noChangeArrowheads="1"/>
              </p:cNvSpPr>
              <p:nvPr/>
            </p:nvSpPr>
            <p:spPr bwMode="auto">
              <a:xfrm>
                <a:off x="3822" y="2352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F0</a:t>
                </a:r>
              </a:p>
            </p:txBody>
          </p:sp>
          <p:sp>
            <p:nvSpPr>
              <p:cNvPr id="76885" name="Oval 44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6816" name="Group 45"/>
            <p:cNvGrpSpPr>
              <a:grpSpLocks/>
            </p:cNvGrpSpPr>
            <p:nvPr/>
          </p:nvGrpSpPr>
          <p:grpSpPr bwMode="auto">
            <a:xfrm>
              <a:off x="1920" y="1414"/>
              <a:ext cx="1248" cy="1853"/>
              <a:chOff x="3360" y="1409"/>
              <a:chExt cx="1248" cy="1853"/>
            </a:xfrm>
          </p:grpSpPr>
          <p:sp>
            <p:nvSpPr>
              <p:cNvPr id="76843" name="Line 46"/>
              <p:cNvSpPr>
                <a:spLocks noChangeShapeType="1"/>
              </p:cNvSpPr>
              <p:nvPr/>
            </p:nvSpPr>
            <p:spPr bwMode="auto">
              <a:xfrm>
                <a:off x="4368" y="292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44" name="Line 47"/>
              <p:cNvSpPr>
                <a:spLocks noChangeShapeType="1"/>
              </p:cNvSpPr>
              <p:nvPr/>
            </p:nvSpPr>
            <p:spPr bwMode="auto">
              <a:xfrm>
                <a:off x="4464" y="292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45" name="Rectangle 48"/>
              <p:cNvSpPr>
                <a:spLocks noChangeArrowheads="1"/>
              </p:cNvSpPr>
              <p:nvPr/>
            </p:nvSpPr>
            <p:spPr bwMode="auto">
              <a:xfrm>
                <a:off x="3696" y="2062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6846" name="Group 49"/>
              <p:cNvGrpSpPr>
                <a:grpSpLocks/>
              </p:cNvGrpSpPr>
              <p:nvPr/>
            </p:nvGrpSpPr>
            <p:grpSpPr bwMode="auto">
              <a:xfrm>
                <a:off x="4176" y="2446"/>
                <a:ext cx="96" cy="144"/>
                <a:chOff x="3360" y="2352"/>
                <a:chExt cx="912" cy="1008"/>
              </a:xfrm>
            </p:grpSpPr>
            <p:sp>
              <p:nvSpPr>
                <p:cNvPr id="7686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67" name="Line 51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6847" name="Group 52"/>
              <p:cNvGrpSpPr>
                <a:grpSpLocks/>
              </p:cNvGrpSpPr>
              <p:nvPr/>
            </p:nvGrpSpPr>
            <p:grpSpPr bwMode="auto">
              <a:xfrm>
                <a:off x="3705" y="2637"/>
                <a:ext cx="271" cy="233"/>
                <a:chOff x="2457" y="2687"/>
                <a:chExt cx="271" cy="233"/>
              </a:xfrm>
            </p:grpSpPr>
            <p:sp>
              <p:nvSpPr>
                <p:cNvPr id="76864" name="Rectangle 53"/>
                <p:cNvSpPr>
                  <a:spLocks noChangeArrowheads="1"/>
                </p:cNvSpPr>
                <p:nvPr/>
              </p:nvSpPr>
              <p:spPr bwMode="auto">
                <a:xfrm>
                  <a:off x="2457" y="2687"/>
                  <a:ext cx="27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76865" name="Line 54"/>
                <p:cNvSpPr>
                  <a:spLocks noChangeShapeType="1"/>
                </p:cNvSpPr>
                <p:nvPr/>
              </p:nvSpPr>
              <p:spPr bwMode="auto">
                <a:xfrm>
                  <a:off x="2496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48" name="Text Box 55"/>
              <p:cNvSpPr txBox="1">
                <a:spLocks noChangeArrowheads="1"/>
              </p:cNvSpPr>
              <p:nvPr/>
            </p:nvSpPr>
            <p:spPr bwMode="auto">
              <a:xfrm>
                <a:off x="4034" y="2080"/>
                <a:ext cx="3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76849" name="Oval 56"/>
              <p:cNvSpPr>
                <a:spLocks noChangeArrowheads="1"/>
              </p:cNvSpPr>
              <p:nvPr/>
            </p:nvSpPr>
            <p:spPr bwMode="auto">
              <a:xfrm>
                <a:off x="4272" y="287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0" name="Rectangle 57"/>
              <p:cNvSpPr>
                <a:spLocks noChangeArrowheads="1"/>
              </p:cNvSpPr>
              <p:nvPr/>
            </p:nvSpPr>
            <p:spPr bwMode="auto">
              <a:xfrm>
                <a:off x="3705" y="2157"/>
                <a:ext cx="2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</a:p>
            </p:txBody>
          </p:sp>
          <p:grpSp>
            <p:nvGrpSpPr>
              <p:cNvPr id="76851" name="Group 58"/>
              <p:cNvGrpSpPr>
                <a:grpSpLocks/>
              </p:cNvGrpSpPr>
              <p:nvPr/>
            </p:nvGrpSpPr>
            <p:grpSpPr bwMode="auto">
              <a:xfrm>
                <a:off x="3360" y="1409"/>
                <a:ext cx="415" cy="845"/>
                <a:chOff x="3264" y="595"/>
                <a:chExt cx="415" cy="845"/>
              </a:xfrm>
            </p:grpSpPr>
            <p:sp>
              <p:nvSpPr>
                <p:cNvPr id="76861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3456" y="100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62" name="Oval 60"/>
                <p:cNvSpPr>
                  <a:spLocks noChangeArrowheads="1"/>
                </p:cNvSpPr>
                <p:nvPr/>
              </p:nvSpPr>
              <p:spPr bwMode="auto">
                <a:xfrm>
                  <a:off x="3408" y="91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6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264" y="595"/>
                  <a:ext cx="41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 dirty="0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2800" b="1" baseline="-25000" dirty="0">
                      <a:latin typeface="Times New Roman"/>
                      <a:cs typeface="Times New Roman"/>
                    </a:rPr>
                    <a:t>1</a:t>
                  </a:r>
                  <a:endParaRPr lang="en-US" altLang="zh-CN" sz="3200" b="1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52" name="Line 62"/>
              <p:cNvSpPr>
                <a:spLocks noChangeShapeType="1"/>
              </p:cNvSpPr>
              <p:nvPr/>
            </p:nvSpPr>
            <p:spPr bwMode="auto">
              <a:xfrm>
                <a:off x="355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3" name="Line 63"/>
              <p:cNvSpPr>
                <a:spLocks noChangeShapeType="1"/>
              </p:cNvSpPr>
              <p:nvPr/>
            </p:nvSpPr>
            <p:spPr bwMode="auto">
              <a:xfrm flipV="1">
                <a:off x="427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4" name="Line 64"/>
              <p:cNvSpPr>
                <a:spLocks noChangeShapeType="1"/>
              </p:cNvSpPr>
              <p:nvPr/>
            </p:nvSpPr>
            <p:spPr bwMode="auto">
              <a:xfrm flipV="1">
                <a:off x="4416" y="191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5" name="Line 65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6" name="Line 66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7" name="Line 67"/>
              <p:cNvSpPr>
                <a:spLocks noChangeShapeType="1"/>
              </p:cNvSpPr>
              <p:nvPr/>
            </p:nvSpPr>
            <p:spPr bwMode="auto">
              <a:xfrm>
                <a:off x="3408" y="27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8" name="Line 68"/>
              <p:cNvSpPr>
                <a:spLocks noChangeShapeType="1"/>
              </p:cNvSpPr>
              <p:nvPr/>
            </p:nvSpPr>
            <p:spPr bwMode="auto">
              <a:xfrm>
                <a:off x="4272" y="254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59" name="Text Box 69"/>
              <p:cNvSpPr txBox="1">
                <a:spLocks noChangeArrowheads="1"/>
              </p:cNvSpPr>
              <p:nvPr/>
            </p:nvSpPr>
            <p:spPr bwMode="auto">
              <a:xfrm>
                <a:off x="3822" y="2352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F1</a:t>
                </a:r>
              </a:p>
            </p:txBody>
          </p:sp>
          <p:sp>
            <p:nvSpPr>
              <p:cNvPr id="76860" name="Oval 70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6817" name="Group 71"/>
            <p:cNvGrpSpPr>
              <a:grpSpLocks/>
            </p:cNvGrpSpPr>
            <p:nvPr/>
          </p:nvGrpSpPr>
          <p:grpSpPr bwMode="auto">
            <a:xfrm>
              <a:off x="432" y="1414"/>
              <a:ext cx="1248" cy="1853"/>
              <a:chOff x="3360" y="1409"/>
              <a:chExt cx="1248" cy="1853"/>
            </a:xfrm>
          </p:grpSpPr>
          <p:sp>
            <p:nvSpPr>
              <p:cNvPr id="76818" name="Line 72"/>
              <p:cNvSpPr>
                <a:spLocks noChangeShapeType="1"/>
              </p:cNvSpPr>
              <p:nvPr/>
            </p:nvSpPr>
            <p:spPr bwMode="auto">
              <a:xfrm>
                <a:off x="4368" y="292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19" name="Line 73"/>
              <p:cNvSpPr>
                <a:spLocks noChangeShapeType="1"/>
              </p:cNvSpPr>
              <p:nvPr/>
            </p:nvSpPr>
            <p:spPr bwMode="auto">
              <a:xfrm>
                <a:off x="4464" y="292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20" name="Rectangle 74"/>
              <p:cNvSpPr>
                <a:spLocks noChangeArrowheads="1"/>
              </p:cNvSpPr>
              <p:nvPr/>
            </p:nvSpPr>
            <p:spPr bwMode="auto">
              <a:xfrm>
                <a:off x="3696" y="2062"/>
                <a:ext cx="576" cy="100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6821" name="Group 75"/>
              <p:cNvGrpSpPr>
                <a:grpSpLocks/>
              </p:cNvGrpSpPr>
              <p:nvPr/>
            </p:nvGrpSpPr>
            <p:grpSpPr bwMode="auto">
              <a:xfrm>
                <a:off x="4176" y="2446"/>
                <a:ext cx="96" cy="144"/>
                <a:chOff x="3360" y="2352"/>
                <a:chExt cx="912" cy="1008"/>
              </a:xfrm>
            </p:grpSpPr>
            <p:sp>
              <p:nvSpPr>
                <p:cNvPr id="76841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3360" y="2352"/>
                  <a:ext cx="864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42" name="Line 7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12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6822" name="Group 78"/>
              <p:cNvGrpSpPr>
                <a:grpSpLocks/>
              </p:cNvGrpSpPr>
              <p:nvPr/>
            </p:nvGrpSpPr>
            <p:grpSpPr bwMode="auto">
              <a:xfrm>
                <a:off x="3705" y="2637"/>
                <a:ext cx="271" cy="233"/>
                <a:chOff x="2457" y="2687"/>
                <a:chExt cx="271" cy="233"/>
              </a:xfrm>
            </p:grpSpPr>
            <p:sp>
              <p:nvSpPr>
                <p:cNvPr id="76839" name="Rectangle 79"/>
                <p:cNvSpPr>
                  <a:spLocks noChangeArrowheads="1"/>
                </p:cNvSpPr>
                <p:nvPr/>
              </p:nvSpPr>
              <p:spPr bwMode="auto">
                <a:xfrm>
                  <a:off x="2457" y="2687"/>
                  <a:ext cx="27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>
                      <a:latin typeface="Times New Roman"/>
                      <a:cs typeface="Times New Roman"/>
                    </a:rPr>
                    <a:t>Q</a:t>
                  </a:r>
                </a:p>
              </p:txBody>
            </p:sp>
            <p:sp>
              <p:nvSpPr>
                <p:cNvPr id="76840" name="Line 80"/>
                <p:cNvSpPr>
                  <a:spLocks noChangeShapeType="1"/>
                </p:cNvSpPr>
                <p:nvPr/>
              </p:nvSpPr>
              <p:spPr bwMode="auto">
                <a:xfrm>
                  <a:off x="2496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23" name="Text Box 81"/>
              <p:cNvSpPr txBox="1">
                <a:spLocks noChangeArrowheads="1"/>
              </p:cNvSpPr>
              <p:nvPr/>
            </p:nvSpPr>
            <p:spPr bwMode="auto">
              <a:xfrm>
                <a:off x="4034" y="2080"/>
                <a:ext cx="3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76824" name="Oval 82"/>
              <p:cNvSpPr>
                <a:spLocks noChangeArrowheads="1"/>
              </p:cNvSpPr>
              <p:nvPr/>
            </p:nvSpPr>
            <p:spPr bwMode="auto">
              <a:xfrm>
                <a:off x="4272" y="2878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25" name="Rectangle 83"/>
              <p:cNvSpPr>
                <a:spLocks noChangeArrowheads="1"/>
              </p:cNvSpPr>
              <p:nvPr/>
            </p:nvSpPr>
            <p:spPr bwMode="auto">
              <a:xfrm>
                <a:off x="3705" y="2157"/>
                <a:ext cx="2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</a:p>
            </p:txBody>
          </p:sp>
          <p:grpSp>
            <p:nvGrpSpPr>
              <p:cNvPr id="76826" name="Group 84"/>
              <p:cNvGrpSpPr>
                <a:grpSpLocks/>
              </p:cNvGrpSpPr>
              <p:nvPr/>
            </p:nvGrpSpPr>
            <p:grpSpPr bwMode="auto">
              <a:xfrm>
                <a:off x="3360" y="1409"/>
                <a:ext cx="415" cy="845"/>
                <a:chOff x="3264" y="595"/>
                <a:chExt cx="415" cy="845"/>
              </a:xfrm>
            </p:grpSpPr>
            <p:sp>
              <p:nvSpPr>
                <p:cNvPr id="7683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3456" y="100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37" name="Oval 86"/>
                <p:cNvSpPr>
                  <a:spLocks noChangeArrowheads="1"/>
                </p:cNvSpPr>
                <p:nvPr/>
              </p:nvSpPr>
              <p:spPr bwMode="auto">
                <a:xfrm>
                  <a:off x="3408" y="91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683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264" y="595"/>
                  <a:ext cx="41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 dirty="0">
                      <a:latin typeface="Times New Roman"/>
                      <a:cs typeface="Times New Roman"/>
                    </a:rPr>
                    <a:t>Q</a:t>
                  </a:r>
                  <a:r>
                    <a:rPr lang="en-US" altLang="zh-CN" sz="2800" b="1" baseline="-25000" dirty="0">
                      <a:latin typeface="Times New Roman"/>
                      <a:cs typeface="Times New Roman"/>
                    </a:rPr>
                    <a:t>2</a:t>
                  </a:r>
                  <a:endParaRPr lang="en-US" altLang="zh-CN" sz="3200" b="1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6827" name="Line 88"/>
              <p:cNvSpPr>
                <a:spLocks noChangeShapeType="1"/>
              </p:cNvSpPr>
              <p:nvPr/>
            </p:nvSpPr>
            <p:spPr bwMode="auto">
              <a:xfrm>
                <a:off x="355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28" name="Line 89"/>
              <p:cNvSpPr>
                <a:spLocks noChangeShapeType="1"/>
              </p:cNvSpPr>
              <p:nvPr/>
            </p:nvSpPr>
            <p:spPr bwMode="auto">
              <a:xfrm flipV="1">
                <a:off x="4272" y="225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29" name="Line 90"/>
              <p:cNvSpPr>
                <a:spLocks noChangeShapeType="1"/>
              </p:cNvSpPr>
              <p:nvPr/>
            </p:nvSpPr>
            <p:spPr bwMode="auto">
              <a:xfrm flipV="1">
                <a:off x="4416" y="191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30" name="Line 91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31" name="Line 92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32" name="Line 93"/>
              <p:cNvSpPr>
                <a:spLocks noChangeShapeType="1"/>
              </p:cNvSpPr>
              <p:nvPr/>
            </p:nvSpPr>
            <p:spPr bwMode="auto">
              <a:xfrm>
                <a:off x="3408" y="27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33" name="Line 94"/>
              <p:cNvSpPr>
                <a:spLocks noChangeShapeType="1"/>
              </p:cNvSpPr>
              <p:nvPr/>
            </p:nvSpPr>
            <p:spPr bwMode="auto">
              <a:xfrm>
                <a:off x="4272" y="254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834" name="Text Box 95"/>
              <p:cNvSpPr txBox="1">
                <a:spLocks noChangeArrowheads="1"/>
              </p:cNvSpPr>
              <p:nvPr/>
            </p:nvSpPr>
            <p:spPr bwMode="auto">
              <a:xfrm>
                <a:off x="3822" y="2352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F2</a:t>
                </a:r>
              </a:p>
            </p:txBody>
          </p:sp>
          <p:sp>
            <p:nvSpPr>
              <p:cNvPr id="76835" name="Oval 96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6" grpId="0" autoUpdateAnimBg="0"/>
      <p:bldP spid="66567" grpId="0" animBg="1" autoUpdateAnimBg="0"/>
      <p:bldP spid="66568" grpId="0" autoUpdateAnimBg="0"/>
      <p:bldP spid="6656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69938" y="477838"/>
            <a:ext cx="4200525" cy="519112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同步二进制加法计数器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8207375" cy="1031875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异步二进制加法计数器线路联接简单。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各触发器是逐级翻转，因而工作速度较慢。</a:t>
            </a:r>
            <a:endParaRPr lang="zh-CN" altLang="en-US" sz="2800" b="1">
              <a:solidFill>
                <a:srgbClr val="33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304800" y="2286000"/>
            <a:ext cx="381000" cy="381000"/>
          </a:xfrm>
          <a:prstGeom prst="star5">
            <a:avLst/>
          </a:prstGeom>
          <a:solidFill>
            <a:srgbClr val="FF3300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/>
              <a:ea typeface="宋体" pitchFamily="2" charset="-122"/>
              <a:cs typeface="Times New Roman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09600" y="1185863"/>
            <a:ext cx="8207375" cy="1031875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同步计数器：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计数脉冲同时接到各位触发器，各触发器状态的变换与计数脉冲同步。</a:t>
            </a:r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auto">
          <a:xfrm>
            <a:off x="228600" y="3429000"/>
            <a:ext cx="381000" cy="381000"/>
          </a:xfrm>
          <a:prstGeom prst="star5">
            <a:avLst/>
          </a:prstGeom>
          <a:solidFill>
            <a:srgbClr val="FF3300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/>
              <a:ea typeface="宋体" pitchFamily="2" charset="-122"/>
              <a:cs typeface="Times New Roman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685800" y="3276600"/>
            <a:ext cx="8153400" cy="1031875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同步计数器由于各触发器同步翻转，因此工作速度快。但接线较复杂。</a:t>
            </a:r>
          </a:p>
        </p:txBody>
      </p: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6553200" y="76200"/>
            <a:ext cx="1981200" cy="1219200"/>
            <a:chOff x="4224" y="96"/>
            <a:chExt cx="1248" cy="768"/>
          </a:xfrm>
        </p:grpSpPr>
        <p:sp>
          <p:nvSpPr>
            <p:cNvPr id="77865" name="AutoShape 9"/>
            <p:cNvSpPr>
              <a:spLocks noChangeArrowheads="1"/>
            </p:cNvSpPr>
            <p:nvPr/>
          </p:nvSpPr>
          <p:spPr bwMode="auto">
            <a:xfrm>
              <a:off x="4224" y="96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77866" name="AutoShape 10"/>
            <p:cNvSpPr>
              <a:spLocks noChangeArrowheads="1"/>
            </p:cNvSpPr>
            <p:nvPr/>
          </p:nvSpPr>
          <p:spPr bwMode="auto">
            <a:xfrm>
              <a:off x="4992" y="384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77833" name="Group 11"/>
          <p:cNvGrpSpPr>
            <a:grpSpLocks/>
          </p:cNvGrpSpPr>
          <p:nvPr/>
        </p:nvGrpSpPr>
        <p:grpSpPr bwMode="auto">
          <a:xfrm>
            <a:off x="779463" y="981075"/>
            <a:ext cx="4276725" cy="161925"/>
            <a:chOff x="432" y="576"/>
            <a:chExt cx="2694" cy="102"/>
          </a:xfrm>
        </p:grpSpPr>
        <p:pic>
          <p:nvPicPr>
            <p:cNvPr id="77837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38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39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0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1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2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3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4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5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6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7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8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9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0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1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2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3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4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5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6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7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8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59" name="Picture 3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60" name="Picture 3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61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62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63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64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09600" y="4191000"/>
            <a:ext cx="7924800" cy="1554163"/>
            <a:chOff x="336" y="2736"/>
            <a:chExt cx="4992" cy="979"/>
          </a:xfrm>
        </p:grpSpPr>
        <p:sp>
          <p:nvSpPr>
            <p:cNvPr id="67625" name="Rectangle 41"/>
            <p:cNvSpPr>
              <a:spLocks noChangeArrowheads="1"/>
            </p:cNvSpPr>
            <p:nvPr/>
          </p:nvSpPr>
          <p:spPr bwMode="auto">
            <a:xfrm>
              <a:off x="384" y="2736"/>
              <a:ext cx="28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同步计数器组成原则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:</a:t>
              </a:r>
            </a:p>
          </p:txBody>
        </p:sp>
        <p:sp>
          <p:nvSpPr>
            <p:cNvPr id="67626" name="Text Box 42"/>
            <p:cNvSpPr txBox="1">
              <a:spLocks noChangeArrowheads="1"/>
            </p:cNvSpPr>
            <p:nvPr/>
          </p:nvSpPr>
          <p:spPr bwMode="auto">
            <a:xfrm>
              <a:off x="336" y="3065"/>
              <a:ext cx="4992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     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根据翻转条件</a:t>
              </a: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,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确定触发器级间连接方式</a:t>
              </a: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—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找出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J</a:t>
              </a:r>
              <a:r>
                <a:rPr lang="zh-CN" altLang="en-US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、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K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输入端的联接方式。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0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9" grpId="0" autoUpdateAnimBg="0"/>
      <p:bldP spid="6759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 descr="40%"/>
          <p:cNvSpPr txBox="1">
            <a:spLocks noChangeArrowheads="1"/>
          </p:cNvSpPr>
          <p:nvPr/>
        </p:nvSpPr>
        <p:spPr bwMode="auto">
          <a:xfrm>
            <a:off x="395288" y="230183"/>
            <a:ext cx="823595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4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位同步二进制加法计数器</a:t>
            </a:r>
            <a:endParaRPr lang="en-US" altLang="zh-CN" sz="2800" b="1" dirty="0">
              <a:solidFill>
                <a:srgbClr val="FF33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计数脉冲同时加到各位触发器上，</a:t>
            </a:r>
            <a:r>
              <a:rPr lang="zh-CN" altLang="en-US" sz="2800" b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当每个到来后触发器状态是否改变要看</a:t>
            </a:r>
            <a:r>
              <a:rPr lang="en-US" altLang="zh-CN" sz="2800" b="1" i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J</a:t>
            </a:r>
            <a:r>
              <a:rPr lang="zh-CN" altLang="en-US" sz="2800" b="1" i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、</a:t>
            </a:r>
            <a:r>
              <a:rPr lang="en-US" altLang="zh-CN" sz="2800" b="1" i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K</a:t>
            </a:r>
            <a:r>
              <a:rPr lang="zh-CN" altLang="en-US" sz="2800" b="1" dirty="0">
                <a:solidFill>
                  <a:srgbClr val="00009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的状态。</a:t>
            </a:r>
          </a:p>
        </p:txBody>
      </p:sp>
      <p:pic>
        <p:nvPicPr>
          <p:cNvPr id="78851" name="Picture 5" descr="8D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2349500"/>
            <a:ext cx="8653462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36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gray">
          <a:xfrm>
            <a:off x="179388" y="139885"/>
            <a:ext cx="240851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(1) </a:t>
            </a:r>
            <a:r>
              <a:rPr lang="zh-CN" altLang="en-US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写方程式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gray">
          <a:xfrm>
            <a:off x="179388" y="834853"/>
            <a:ext cx="142987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输出方程 </a:t>
            </a:r>
          </a:p>
        </p:txBody>
      </p:sp>
      <p:graphicFrame>
        <p:nvGraphicFramePr>
          <p:cNvPr id="798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2005"/>
              </p:ext>
            </p:extLst>
          </p:nvPr>
        </p:nvGraphicFramePr>
        <p:xfrm>
          <a:off x="1979613" y="728663"/>
          <a:ext cx="28797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28254" imgH="215806" progId="Equation.3">
                  <p:embed/>
                </p:oleObj>
              </mc:Choice>
              <mc:Fallback>
                <p:oleObj name="公式" r:id="rId2" imgW="102825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728663"/>
                        <a:ext cx="28797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179388" y="2420766"/>
            <a:ext cx="142987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驱动方程 </a:t>
            </a:r>
          </a:p>
        </p:txBody>
      </p:sp>
      <p:graphicFrame>
        <p:nvGraphicFramePr>
          <p:cNvPr id="7987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9622"/>
              </p:ext>
            </p:extLst>
          </p:nvPr>
        </p:nvGraphicFramePr>
        <p:xfrm>
          <a:off x="1908175" y="1411288"/>
          <a:ext cx="3311525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6500" imgH="914400" progId="Equation.3">
                  <p:embed/>
                </p:oleObj>
              </mc:Choice>
              <mc:Fallback>
                <p:oleObj name="公式" r:id="rId4" imgW="1206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11288"/>
                        <a:ext cx="3311525" cy="25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204788" y="5083003"/>
            <a:ext cx="142987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状态方程 </a:t>
            </a:r>
          </a:p>
        </p:txBody>
      </p:sp>
      <p:graphicFrame>
        <p:nvGraphicFramePr>
          <p:cNvPr id="798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233536"/>
              </p:ext>
            </p:extLst>
          </p:nvPr>
        </p:nvGraphicFramePr>
        <p:xfrm>
          <a:off x="1908175" y="4005263"/>
          <a:ext cx="72009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67000" imgH="1003300" progId="Equation.3">
                  <p:embed/>
                </p:oleObj>
              </mc:Choice>
              <mc:Fallback>
                <p:oleObj name="公式" r:id="rId6" imgW="26670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05263"/>
                        <a:ext cx="72009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3569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228600" y="96844"/>
            <a:ext cx="356698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(2) 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列状态转换真值表 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6013" y="692150"/>
            <a:ext cx="7091362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52413" y="4724400"/>
            <a:ext cx="237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(3)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逻辑功能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23863" y="5240157"/>
            <a:ext cx="8353425" cy="15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电路在输入第十六个计数脉冲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CP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后返回到初始的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0000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状态，同时进位输出端</a:t>
            </a:r>
            <a:r>
              <a:rPr lang="en-US" altLang="zh-CN" sz="2400" b="1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CO</a:t>
            </a:r>
            <a:r>
              <a:rPr lang="zh-CN" alt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输出一个进位信号。因此，该电路为十六进制计数器。</a:t>
            </a:r>
          </a:p>
        </p:txBody>
      </p:sp>
    </p:spTree>
    <p:extLst>
      <p:ext uri="{BB962C8B-B14F-4D97-AF65-F5344CB8AC3E}">
        <p14:creationId xmlns:p14="http://schemas.microsoft.com/office/powerpoint/2010/main" val="3523528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323850" y="186538"/>
            <a:ext cx="615097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zh-CN" altLang="en-US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、集成同步二进制计数器</a:t>
            </a:r>
            <a:r>
              <a:rPr lang="en-US" altLang="zh-C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CT74LS161</a:t>
            </a:r>
            <a:r>
              <a:rPr lang="en-US" altLang="zh-CN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r="45859" b="-476"/>
          <a:stretch>
            <a:fillRect/>
          </a:stretch>
        </p:blipFill>
        <p:spPr bwMode="auto">
          <a:xfrm>
            <a:off x="323850" y="981075"/>
            <a:ext cx="547211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6" descr="8D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712788"/>
            <a:ext cx="3203575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" r="3397" b="11308"/>
          <a:stretch>
            <a:fillRect/>
          </a:stretch>
        </p:blipFill>
        <p:spPr bwMode="auto">
          <a:xfrm>
            <a:off x="181183" y="3792779"/>
            <a:ext cx="8785225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 descr="40%"/>
          <p:cNvSpPr txBox="1">
            <a:spLocks noChangeArrowheads="1"/>
          </p:cNvSpPr>
          <p:nvPr/>
        </p:nvSpPr>
        <p:spPr bwMode="auto">
          <a:xfrm>
            <a:off x="990600" y="838200"/>
            <a:ext cx="5334000" cy="547688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  </a:t>
            </a:r>
            <a:r>
              <a:rPr lang="zh-CN" altLang="en-US" sz="2800" b="1">
                <a:solidFill>
                  <a:srgbClr val="FF3300"/>
                </a:solidFill>
              </a:rPr>
              <a:t>触发器输出与输入的逻辑关系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24400" y="4772025"/>
            <a:ext cx="3105150" cy="547688"/>
            <a:chOff x="2976" y="3006"/>
            <a:chExt cx="1956" cy="345"/>
          </a:xfrm>
        </p:grpSpPr>
        <p:sp>
          <p:nvSpPr>
            <p:cNvPr id="19519" name="Rectangle 4"/>
            <p:cNvSpPr>
              <a:spLocks noChangeArrowheads="1"/>
            </p:cNvSpPr>
            <p:nvPr/>
          </p:nvSpPr>
          <p:spPr bwMode="auto">
            <a:xfrm>
              <a:off x="2976" y="300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520" name="Rectangle 5"/>
            <p:cNvSpPr>
              <a:spLocks noChangeArrowheads="1"/>
            </p:cNvSpPr>
            <p:nvPr/>
          </p:nvSpPr>
          <p:spPr bwMode="auto">
            <a:xfrm>
              <a:off x="4704" y="30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</a:rPr>
                <a:t>0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72000" y="2028825"/>
            <a:ext cx="3028950" cy="519113"/>
            <a:chOff x="3168" y="1374"/>
            <a:chExt cx="1908" cy="327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4848" y="137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  <p:sp>
          <p:nvSpPr>
            <p:cNvPr id="19518" name="Rectangle 8"/>
            <p:cNvSpPr>
              <a:spLocks noChangeArrowheads="1"/>
            </p:cNvSpPr>
            <p:nvPr/>
          </p:nvSpPr>
          <p:spPr bwMode="auto">
            <a:xfrm>
              <a:off x="3168" y="137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1</a:t>
              </a:r>
            </a:p>
          </p:txBody>
        </p:sp>
      </p:grpSp>
      <p:sp>
        <p:nvSpPr>
          <p:cNvPr id="9225" name="Text Box 9" descr="40%"/>
          <p:cNvSpPr txBox="1">
            <a:spLocks noChangeArrowheads="1"/>
          </p:cNvSpPr>
          <p:nvPr/>
        </p:nvSpPr>
        <p:spPr bwMode="auto">
          <a:xfrm>
            <a:off x="1143000" y="2638425"/>
            <a:ext cx="2362200" cy="974725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设触发器原态为“</a:t>
            </a:r>
            <a:r>
              <a:rPr lang="en-US" altLang="zh-CN" sz="2800" b="1" dirty="0">
                <a:solidFill>
                  <a:srgbClr val="FF3300"/>
                </a:solidFill>
              </a:rPr>
              <a:t>1”</a:t>
            </a:r>
            <a:r>
              <a:rPr lang="zh-CN" altLang="en-US" sz="2800" b="1" dirty="0">
                <a:solidFill>
                  <a:srgbClr val="FF3300"/>
                </a:solidFill>
              </a:rPr>
              <a:t>态。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267200" y="2514600"/>
            <a:ext cx="3581400" cy="762000"/>
            <a:chOff x="2976" y="1536"/>
            <a:chExt cx="2256" cy="480"/>
          </a:xfrm>
        </p:grpSpPr>
        <p:sp>
          <p:nvSpPr>
            <p:cNvPr id="19515" name="AutoShape 11"/>
            <p:cNvSpPr>
              <a:spLocks noChangeArrowheads="1"/>
            </p:cNvSpPr>
            <p:nvPr/>
          </p:nvSpPr>
          <p:spPr bwMode="auto">
            <a:xfrm>
              <a:off x="5040" y="1536"/>
              <a:ext cx="192" cy="480"/>
            </a:xfrm>
            <a:prstGeom prst="curvedLeft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6" name="AutoShape 12"/>
            <p:cNvSpPr>
              <a:spLocks noChangeArrowheads="1"/>
            </p:cNvSpPr>
            <p:nvPr/>
          </p:nvSpPr>
          <p:spPr bwMode="auto">
            <a:xfrm>
              <a:off x="2976" y="1536"/>
              <a:ext cx="192" cy="480"/>
            </a:xfrm>
            <a:prstGeom prst="curvedRight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066800" y="3886200"/>
            <a:ext cx="2352675" cy="1785938"/>
            <a:chOff x="672" y="2448"/>
            <a:chExt cx="1482" cy="1125"/>
          </a:xfrm>
        </p:grpSpPr>
        <p:sp>
          <p:nvSpPr>
            <p:cNvPr id="19513" name="AutoShape 14"/>
            <p:cNvSpPr>
              <a:spLocks noChangeArrowheads="1"/>
            </p:cNvSpPr>
            <p:nvPr/>
          </p:nvSpPr>
          <p:spPr bwMode="auto">
            <a:xfrm>
              <a:off x="1248" y="2448"/>
              <a:ext cx="384" cy="624"/>
            </a:xfrm>
            <a:prstGeom prst="downArrow">
              <a:avLst>
                <a:gd name="adj1" fmla="val 50000"/>
                <a:gd name="adj2" fmla="val 40625"/>
              </a:avLst>
            </a:prstGeom>
            <a:gradFill rotWithShape="0">
              <a:gsLst>
                <a:gs pos="0">
                  <a:srgbClr val="00FF00"/>
                </a:gs>
                <a:gs pos="100000">
                  <a:srgbClr val="006000"/>
                </a:gs>
              </a:gsLst>
              <a:lin ang="0" scaled="1"/>
            </a:gradFill>
            <a:ln w="9525">
              <a:solidFill>
                <a:srgbClr val="009999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514" name="Rectangle 15" descr="40%"/>
            <p:cNvSpPr>
              <a:spLocks noChangeArrowheads="1"/>
            </p:cNvSpPr>
            <p:nvPr/>
          </p:nvSpPr>
          <p:spPr bwMode="auto">
            <a:xfrm>
              <a:off x="672" y="3246"/>
              <a:ext cx="1482" cy="327"/>
            </a:xfrm>
            <a:prstGeom prst="rect">
              <a:avLst/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FF3300"/>
                  </a:solidFill>
                </a:rPr>
                <a:t>翻转为“</a:t>
              </a:r>
              <a:r>
                <a:rPr lang="en-US" altLang="zh-CN" sz="2800" b="1" dirty="0">
                  <a:solidFill>
                    <a:srgbClr val="FF3300"/>
                  </a:solidFill>
                </a:rPr>
                <a:t>0”</a:t>
              </a:r>
              <a:r>
                <a:rPr lang="zh-CN" altLang="en-US" sz="2800" b="1" dirty="0">
                  <a:solidFill>
                    <a:srgbClr val="FF3300"/>
                  </a:solidFill>
                </a:rPr>
                <a:t>态</a:t>
              </a:r>
              <a:endParaRPr lang="zh-CN" altLang="en-US" sz="2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62000" y="1676400"/>
            <a:ext cx="3124200" cy="579438"/>
            <a:chOff x="480" y="1056"/>
            <a:chExt cx="1968" cy="365"/>
          </a:xfrm>
        </p:grpSpPr>
        <p:sp>
          <p:nvSpPr>
            <p:cNvPr id="19510" name="Text Box 17"/>
            <p:cNvSpPr txBox="1">
              <a:spLocks noChangeArrowheads="1"/>
            </p:cNvSpPr>
            <p:nvPr/>
          </p:nvSpPr>
          <p:spPr bwMode="auto">
            <a:xfrm>
              <a:off x="480" y="1056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</a:rPr>
                <a:t>(1) </a:t>
              </a:r>
              <a:r>
                <a:rPr lang="en-US" altLang="zh-CN" sz="2800" b="1" i="1" dirty="0">
                  <a:solidFill>
                    <a:schemeClr val="accent2"/>
                  </a:solidFill>
                </a:rPr>
                <a:t>S</a:t>
              </a:r>
              <a:r>
                <a:rPr lang="en-US" altLang="zh-CN" sz="3200" b="1" baseline="-25000" dirty="0">
                  <a:solidFill>
                    <a:schemeClr val="accent2"/>
                  </a:solidFill>
                </a:rPr>
                <a:t>D</a:t>
              </a:r>
              <a:r>
                <a:rPr lang="en-US" altLang="zh-CN" sz="3200" b="1" dirty="0">
                  <a:solidFill>
                    <a:schemeClr val="accent2"/>
                  </a:solidFill>
                </a:rPr>
                <a:t>=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1</a:t>
              </a:r>
              <a:r>
                <a:rPr lang="zh-CN" altLang="en-US" sz="3200" b="1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800" b="1" i="1" dirty="0">
                  <a:solidFill>
                    <a:schemeClr val="accent2"/>
                  </a:solidFill>
                </a:rPr>
                <a:t>R</a:t>
              </a:r>
              <a:r>
                <a:rPr lang="en-US" altLang="zh-CN" sz="3200" b="1" baseline="-25000" dirty="0">
                  <a:solidFill>
                    <a:schemeClr val="accent2"/>
                  </a:solidFill>
                </a:rPr>
                <a:t>D </a:t>
              </a:r>
              <a:r>
                <a:rPr lang="en-US" altLang="zh-CN" sz="3200" b="1" dirty="0">
                  <a:solidFill>
                    <a:schemeClr val="accent2"/>
                  </a:solidFill>
                </a:rPr>
                <a:t>= 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9511" name="Line 18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2" name="Line 19"/>
            <p:cNvSpPr>
              <a:spLocks noChangeShapeType="1"/>
            </p:cNvSpPr>
            <p:nvPr/>
          </p:nvSpPr>
          <p:spPr bwMode="auto">
            <a:xfrm>
              <a:off x="1680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5334000" y="43148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400800" y="43148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7162800" y="28670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4572000" y="28670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9469" name="Line 24"/>
          <p:cNvSpPr>
            <a:spLocks noChangeShapeType="1"/>
          </p:cNvSpPr>
          <p:nvPr/>
        </p:nvSpPr>
        <p:spPr bwMode="auto">
          <a:xfrm>
            <a:off x="4572000" y="5105400"/>
            <a:ext cx="228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25"/>
          <p:cNvSpPr>
            <a:spLocks noChangeShapeType="1"/>
          </p:cNvSpPr>
          <p:nvPr/>
        </p:nvSpPr>
        <p:spPr bwMode="auto">
          <a:xfrm>
            <a:off x="7315200" y="5105400"/>
            <a:ext cx="228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71" name="Group 26"/>
          <p:cNvGrpSpPr>
            <a:grpSpLocks/>
          </p:cNvGrpSpPr>
          <p:nvPr/>
        </p:nvGrpSpPr>
        <p:grpSpPr bwMode="auto">
          <a:xfrm>
            <a:off x="4419600" y="2209800"/>
            <a:ext cx="3581400" cy="3419476"/>
            <a:chOff x="2784" y="1392"/>
            <a:chExt cx="2256" cy="2154"/>
          </a:xfrm>
        </p:grpSpPr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19473" name="Group 28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9245" name="Rectangle 29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19509" name="Line 30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74" name="Line 31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Line 32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Line 33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34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Rectangle 35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19479" name="Rectangle 36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19480" name="Text Box 37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19481" name="Oval 38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Line 39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Oval 40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Oval 41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Line 42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6" name="Oval 43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44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45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46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Line 47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Line 48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Line 49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Line 50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4" name="Text Box 51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19495" name="Oval 52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Text Box 53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19497" name="Rectangle 54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19498" name="Rectangle 55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Line 56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Rectangle 57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1" name="Oval 58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02" name="Group 59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19506" name="Line 60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Rectangle 61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19503" name="Group 62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19504" name="Line 63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Rectangle 64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01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25" grpId="0" animBg="1" autoUpdateAnimBg="0"/>
      <p:bldP spid="9236" grpId="0" autoUpdateAnimBg="0"/>
      <p:bldP spid="9237" grpId="0" autoUpdateAnimBg="0"/>
      <p:bldP spid="9238" grpId="0" autoUpdateAnimBg="0"/>
      <p:bldP spid="9239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457200"/>
            <a:ext cx="3581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 eaLnBrk="1" hangingPunct="1"/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21.3.2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宋体" charset="0"/>
                <a:cs typeface="Times New Roman"/>
              </a:rPr>
              <a:t>十进制计数器</a:t>
            </a:r>
            <a:endParaRPr lang="zh-CN" altLang="en-US" sz="28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7620000" cy="2057400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十进制计数器：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计数规律：“逢十进一”。它是用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四位二进制数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表示对应的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十进制数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，所以又称为二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-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十进制计数器。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09600" y="3433763"/>
            <a:ext cx="7772400" cy="1971675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四位二进制可以表示十六种状态，为了表示十进制数的十个状态，需要去掉六种状态，具体去掉哪六种状态，有不同的安排，这里仅介绍广泛使用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8421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编码的十进制计数器。</a:t>
            </a:r>
          </a:p>
        </p:txBody>
      </p:sp>
      <p:grpSp>
        <p:nvGrpSpPr>
          <p:cNvPr id="82949" name="Group 5"/>
          <p:cNvGrpSpPr>
            <a:grpSpLocks/>
          </p:cNvGrpSpPr>
          <p:nvPr/>
        </p:nvGrpSpPr>
        <p:grpSpPr bwMode="auto">
          <a:xfrm>
            <a:off x="533400" y="990600"/>
            <a:ext cx="3505200" cy="161925"/>
            <a:chOff x="288" y="528"/>
            <a:chExt cx="2208" cy="102"/>
          </a:xfrm>
        </p:grpSpPr>
        <p:pic>
          <p:nvPicPr>
            <p:cNvPr id="82954" name="Picture 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5" name="Picture 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6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7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8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59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0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1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2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3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4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5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6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7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8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9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0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1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2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3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4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5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76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950" name="Group 29"/>
          <p:cNvGrpSpPr>
            <a:grpSpLocks/>
          </p:cNvGrpSpPr>
          <p:nvPr/>
        </p:nvGrpSpPr>
        <p:grpSpPr bwMode="auto">
          <a:xfrm>
            <a:off x="5943600" y="533400"/>
            <a:ext cx="1981200" cy="1219200"/>
            <a:chOff x="4224" y="96"/>
            <a:chExt cx="1248" cy="768"/>
          </a:xfrm>
        </p:grpSpPr>
        <p:sp>
          <p:nvSpPr>
            <p:cNvPr id="82952" name="AutoShape 30"/>
            <p:cNvSpPr>
              <a:spLocks noChangeArrowheads="1"/>
            </p:cNvSpPr>
            <p:nvPr/>
          </p:nvSpPr>
          <p:spPr bwMode="auto">
            <a:xfrm>
              <a:off x="4224" y="96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2953" name="AutoShape 31"/>
            <p:cNvSpPr>
              <a:spLocks noChangeArrowheads="1"/>
            </p:cNvSpPr>
            <p:nvPr/>
          </p:nvSpPr>
          <p:spPr bwMode="auto">
            <a:xfrm>
              <a:off x="4992" y="384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8295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12454"/>
              </p:ext>
            </p:extLst>
          </p:nvPr>
        </p:nvGraphicFramePr>
        <p:xfrm>
          <a:off x="6477000" y="4953000"/>
          <a:ext cx="16002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685800" imgH="587045" progId="MS_ClipArt_Gallery.2">
                  <p:embed/>
                </p:oleObj>
              </mc:Choice>
              <mc:Fallback>
                <p:oleObj name="剪辑" r:id="rId3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953000"/>
                        <a:ext cx="16002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86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utoUpdateAnimBg="0"/>
      <p:bldP spid="7782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"/>
          <p:cNvGrpSpPr>
            <a:grpSpLocks/>
          </p:cNvGrpSpPr>
          <p:nvPr/>
        </p:nvGrpSpPr>
        <p:grpSpPr bwMode="auto">
          <a:xfrm>
            <a:off x="685800" y="838200"/>
            <a:ext cx="6961188" cy="5334000"/>
            <a:chOff x="240" y="96"/>
            <a:chExt cx="4385" cy="3360"/>
          </a:xfrm>
        </p:grpSpPr>
        <p:grpSp>
          <p:nvGrpSpPr>
            <p:cNvPr id="83972" name="Group 3"/>
            <p:cNvGrpSpPr>
              <a:grpSpLocks/>
            </p:cNvGrpSpPr>
            <p:nvPr/>
          </p:nvGrpSpPr>
          <p:grpSpPr bwMode="auto">
            <a:xfrm>
              <a:off x="240" y="144"/>
              <a:ext cx="4368" cy="3312"/>
              <a:chOff x="240" y="144"/>
              <a:chExt cx="4368" cy="3312"/>
            </a:xfrm>
          </p:grpSpPr>
          <p:sp>
            <p:nvSpPr>
              <p:cNvPr id="84019" name="Line 4"/>
              <p:cNvSpPr>
                <a:spLocks noChangeShapeType="1"/>
              </p:cNvSpPr>
              <p:nvPr/>
            </p:nvSpPr>
            <p:spPr bwMode="auto">
              <a:xfrm>
                <a:off x="240" y="144"/>
                <a:ext cx="43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020" name="Line 5"/>
              <p:cNvSpPr>
                <a:spLocks noChangeShapeType="1"/>
              </p:cNvSpPr>
              <p:nvPr/>
            </p:nvSpPr>
            <p:spPr bwMode="auto">
              <a:xfrm>
                <a:off x="1152" y="144"/>
                <a:ext cx="0" cy="33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021" name="Line 6"/>
              <p:cNvSpPr>
                <a:spLocks noChangeShapeType="1"/>
              </p:cNvSpPr>
              <p:nvPr/>
            </p:nvSpPr>
            <p:spPr bwMode="auto">
              <a:xfrm>
                <a:off x="3600" y="144"/>
                <a:ext cx="0" cy="33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022" name="Line 7"/>
              <p:cNvSpPr>
                <a:spLocks noChangeShapeType="1"/>
              </p:cNvSpPr>
              <p:nvPr/>
            </p:nvSpPr>
            <p:spPr bwMode="auto">
              <a:xfrm>
                <a:off x="288" y="672"/>
                <a:ext cx="43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023" name="Line 8"/>
              <p:cNvSpPr>
                <a:spLocks noChangeShapeType="1"/>
              </p:cNvSpPr>
              <p:nvPr/>
            </p:nvSpPr>
            <p:spPr bwMode="auto">
              <a:xfrm>
                <a:off x="1152" y="384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3973" name="Group 9"/>
            <p:cNvGrpSpPr>
              <a:grpSpLocks/>
            </p:cNvGrpSpPr>
            <p:nvPr/>
          </p:nvGrpSpPr>
          <p:grpSpPr bwMode="auto">
            <a:xfrm>
              <a:off x="286" y="96"/>
              <a:ext cx="4339" cy="615"/>
              <a:chOff x="286" y="96"/>
              <a:chExt cx="4339" cy="615"/>
            </a:xfrm>
          </p:grpSpPr>
          <p:sp>
            <p:nvSpPr>
              <p:cNvPr id="84011" name="Text Box 10"/>
              <p:cNvSpPr txBox="1">
                <a:spLocks noChangeArrowheads="1"/>
              </p:cNvSpPr>
              <p:nvPr/>
            </p:nvSpPr>
            <p:spPr bwMode="auto">
              <a:xfrm>
                <a:off x="1718" y="96"/>
                <a:ext cx="10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Times New Roman"/>
                    <a:cs typeface="Times New Roman"/>
                  </a:rPr>
                  <a:t>二进制数</a:t>
                </a:r>
                <a:endParaRPr lang="zh-CN" altLang="en-US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4012" name="Text Box 11"/>
              <p:cNvSpPr txBox="1">
                <a:spLocks noChangeArrowheads="1"/>
              </p:cNvSpPr>
              <p:nvPr/>
            </p:nvSpPr>
            <p:spPr bwMode="auto">
              <a:xfrm>
                <a:off x="1248" y="336"/>
                <a:ext cx="53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3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4013" name="Rectangle 12"/>
              <p:cNvSpPr>
                <a:spLocks noChangeArrowheads="1"/>
              </p:cNvSpPr>
              <p:nvPr/>
            </p:nvSpPr>
            <p:spPr bwMode="auto">
              <a:xfrm>
                <a:off x="1911" y="335"/>
                <a:ext cx="38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2</a:t>
                </a:r>
              </a:p>
            </p:txBody>
          </p:sp>
          <p:sp>
            <p:nvSpPr>
              <p:cNvPr id="84014" name="Rectangle 13"/>
              <p:cNvSpPr>
                <a:spLocks noChangeArrowheads="1"/>
              </p:cNvSpPr>
              <p:nvPr/>
            </p:nvSpPr>
            <p:spPr bwMode="auto">
              <a:xfrm>
                <a:off x="2544" y="336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84015" name="Rectangle 14"/>
              <p:cNvSpPr>
                <a:spLocks noChangeArrowheads="1"/>
              </p:cNvSpPr>
              <p:nvPr/>
            </p:nvSpPr>
            <p:spPr bwMode="auto">
              <a:xfrm>
                <a:off x="3159" y="335"/>
                <a:ext cx="38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2800" b="1" baseline="-25000"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84016" name="Text Box 15"/>
              <p:cNvSpPr txBox="1">
                <a:spLocks noChangeArrowheads="1"/>
              </p:cNvSpPr>
              <p:nvPr/>
            </p:nvSpPr>
            <p:spPr bwMode="auto">
              <a:xfrm>
                <a:off x="286" y="163"/>
                <a:ext cx="7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Times New Roman"/>
                    <a:cs typeface="Times New Roman"/>
                  </a:rPr>
                  <a:t>脉冲数</a:t>
                </a:r>
                <a:endParaRPr lang="zh-CN" altLang="en-US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4017" name="Text Box 16"/>
              <p:cNvSpPr txBox="1">
                <a:spLocks noChangeArrowheads="1"/>
              </p:cNvSpPr>
              <p:nvPr/>
            </p:nvSpPr>
            <p:spPr bwMode="auto">
              <a:xfrm>
                <a:off x="500" y="384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(</a:t>
                </a:r>
                <a:r>
                  <a:rPr lang="en-US" altLang="zh-CN" sz="2800" b="1" i="1">
                    <a:latin typeface="Times New Roman"/>
                    <a:cs typeface="Times New Roman"/>
                  </a:rPr>
                  <a:t>C</a:t>
                </a:r>
                <a:r>
                  <a:rPr lang="en-US" altLang="zh-CN" sz="2800" b="1">
                    <a:latin typeface="Times New Roman"/>
                    <a:cs typeface="Times New Roman"/>
                  </a:rPr>
                  <a:t>)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4018" name="Text Box 17"/>
              <p:cNvSpPr txBox="1">
                <a:spLocks noChangeArrowheads="1"/>
              </p:cNvSpPr>
              <p:nvPr/>
            </p:nvSpPr>
            <p:spPr bwMode="auto">
              <a:xfrm>
                <a:off x="3613" y="211"/>
                <a:ext cx="10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Times New Roman"/>
                    <a:cs typeface="Times New Roman"/>
                  </a:rPr>
                  <a:t>十进制数</a:t>
                </a:r>
                <a:endParaRPr lang="zh-CN" altLang="en-US" sz="3200" b="1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3974" name="Group 18"/>
            <p:cNvGrpSpPr>
              <a:grpSpLocks/>
            </p:cNvGrpSpPr>
            <p:nvPr/>
          </p:nvGrpSpPr>
          <p:grpSpPr bwMode="auto">
            <a:xfrm>
              <a:off x="432" y="672"/>
              <a:ext cx="340" cy="2727"/>
              <a:chOff x="432" y="672"/>
              <a:chExt cx="340" cy="2727"/>
            </a:xfrm>
          </p:grpSpPr>
          <p:grpSp>
            <p:nvGrpSpPr>
              <p:cNvPr id="83999" name="Group 19"/>
              <p:cNvGrpSpPr>
                <a:grpSpLocks/>
              </p:cNvGrpSpPr>
              <p:nvPr/>
            </p:nvGrpSpPr>
            <p:grpSpPr bwMode="auto">
              <a:xfrm>
                <a:off x="480" y="672"/>
                <a:ext cx="244" cy="2487"/>
                <a:chOff x="480" y="672"/>
                <a:chExt cx="244" cy="2487"/>
              </a:xfrm>
            </p:grpSpPr>
            <p:sp>
              <p:nvSpPr>
                <p:cNvPr id="84001" name="Rectangle 20"/>
                <p:cNvSpPr>
                  <a:spLocks noChangeArrowheads="1"/>
                </p:cNvSpPr>
                <p:nvPr/>
              </p:nvSpPr>
              <p:spPr bwMode="auto">
                <a:xfrm>
                  <a:off x="496" y="67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84002" name="Rectangle 21"/>
                <p:cNvSpPr>
                  <a:spLocks noChangeArrowheads="1"/>
                </p:cNvSpPr>
                <p:nvPr/>
              </p:nvSpPr>
              <p:spPr bwMode="auto">
                <a:xfrm>
                  <a:off x="480" y="91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84003" name="Rectangle 22"/>
                <p:cNvSpPr>
                  <a:spLocks noChangeArrowheads="1"/>
                </p:cNvSpPr>
                <p:nvPr/>
              </p:nvSpPr>
              <p:spPr bwMode="auto">
                <a:xfrm>
                  <a:off x="480" y="115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84004" name="Rectangle 23"/>
                <p:cNvSpPr>
                  <a:spLocks noChangeArrowheads="1"/>
                </p:cNvSpPr>
                <p:nvPr/>
              </p:nvSpPr>
              <p:spPr bwMode="auto">
                <a:xfrm>
                  <a:off x="480" y="139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3</a:t>
                  </a:r>
                </a:p>
              </p:txBody>
            </p:sp>
            <p:sp>
              <p:nvSpPr>
                <p:cNvPr id="84005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163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4</a:t>
                  </a:r>
                </a:p>
              </p:txBody>
            </p:sp>
            <p:sp>
              <p:nvSpPr>
                <p:cNvPr id="84006" name="Rectangle 25"/>
                <p:cNvSpPr>
                  <a:spLocks noChangeArrowheads="1"/>
                </p:cNvSpPr>
                <p:nvPr/>
              </p:nvSpPr>
              <p:spPr bwMode="auto">
                <a:xfrm>
                  <a:off x="480" y="187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5</a:t>
                  </a:r>
                </a:p>
              </p:txBody>
            </p:sp>
            <p:sp>
              <p:nvSpPr>
                <p:cNvPr id="84007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211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6</a:t>
                  </a:r>
                </a:p>
              </p:txBody>
            </p:sp>
            <p:sp>
              <p:nvSpPr>
                <p:cNvPr id="84008" name="Rectangle 27"/>
                <p:cNvSpPr>
                  <a:spLocks noChangeArrowheads="1"/>
                </p:cNvSpPr>
                <p:nvPr/>
              </p:nvSpPr>
              <p:spPr bwMode="auto">
                <a:xfrm>
                  <a:off x="480" y="235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7</a:t>
                  </a:r>
                </a:p>
              </p:txBody>
            </p:sp>
            <p:sp>
              <p:nvSpPr>
                <p:cNvPr id="84009" name="Rectangle 28"/>
                <p:cNvSpPr>
                  <a:spLocks noChangeArrowheads="1"/>
                </p:cNvSpPr>
                <p:nvPr/>
              </p:nvSpPr>
              <p:spPr bwMode="auto">
                <a:xfrm>
                  <a:off x="480" y="259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8</a:t>
                  </a:r>
                </a:p>
              </p:txBody>
            </p:sp>
            <p:sp>
              <p:nvSpPr>
                <p:cNvPr id="84010" name="Rectangle 29"/>
                <p:cNvSpPr>
                  <a:spLocks noChangeArrowheads="1"/>
                </p:cNvSpPr>
                <p:nvPr/>
              </p:nvSpPr>
              <p:spPr bwMode="auto">
                <a:xfrm>
                  <a:off x="480" y="283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9</a:t>
                  </a:r>
                </a:p>
              </p:txBody>
            </p:sp>
          </p:grpSp>
          <p:sp>
            <p:nvSpPr>
              <p:cNvPr id="84000" name="Rectangle 30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10</a:t>
                </a:r>
              </a:p>
            </p:txBody>
          </p:sp>
        </p:grpSp>
        <p:grpSp>
          <p:nvGrpSpPr>
            <p:cNvPr id="83975" name="Group 31"/>
            <p:cNvGrpSpPr>
              <a:grpSpLocks/>
            </p:cNvGrpSpPr>
            <p:nvPr/>
          </p:nvGrpSpPr>
          <p:grpSpPr bwMode="auto">
            <a:xfrm>
              <a:off x="1384" y="672"/>
              <a:ext cx="2084" cy="2727"/>
              <a:chOff x="1384" y="672"/>
              <a:chExt cx="2084" cy="2727"/>
            </a:xfrm>
          </p:grpSpPr>
          <p:sp>
            <p:nvSpPr>
              <p:cNvPr id="83988" name="Text Box 32"/>
              <p:cNvSpPr txBox="1">
                <a:spLocks noChangeArrowheads="1"/>
              </p:cNvSpPr>
              <p:nvPr/>
            </p:nvSpPr>
            <p:spPr bwMode="auto">
              <a:xfrm>
                <a:off x="1384" y="67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0         0         0         0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3989" name="Rectangle 33"/>
              <p:cNvSpPr>
                <a:spLocks noChangeArrowheads="1"/>
              </p:cNvSpPr>
              <p:nvPr/>
            </p:nvSpPr>
            <p:spPr bwMode="auto">
              <a:xfrm>
                <a:off x="1392" y="91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0         0         0         1</a:t>
                </a:r>
              </a:p>
            </p:txBody>
          </p:sp>
          <p:sp>
            <p:nvSpPr>
              <p:cNvPr id="83990" name="Rectangle 34"/>
              <p:cNvSpPr>
                <a:spLocks noChangeArrowheads="1"/>
              </p:cNvSpPr>
              <p:nvPr/>
            </p:nvSpPr>
            <p:spPr bwMode="auto">
              <a:xfrm>
                <a:off x="1392" y="115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0         0         1         0</a:t>
                </a:r>
              </a:p>
            </p:txBody>
          </p:sp>
          <p:sp>
            <p:nvSpPr>
              <p:cNvPr id="83991" name="Rectangle 35"/>
              <p:cNvSpPr>
                <a:spLocks noChangeArrowheads="1"/>
              </p:cNvSpPr>
              <p:nvPr/>
            </p:nvSpPr>
            <p:spPr bwMode="auto">
              <a:xfrm>
                <a:off x="1392" y="139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0         0         1         1</a:t>
                </a:r>
              </a:p>
            </p:txBody>
          </p:sp>
          <p:sp>
            <p:nvSpPr>
              <p:cNvPr id="83992" name="Rectangle 36"/>
              <p:cNvSpPr>
                <a:spLocks noChangeArrowheads="1"/>
              </p:cNvSpPr>
              <p:nvPr/>
            </p:nvSpPr>
            <p:spPr bwMode="auto">
              <a:xfrm>
                <a:off x="1392" y="163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0         1         0         0</a:t>
                </a:r>
              </a:p>
            </p:txBody>
          </p:sp>
          <p:sp>
            <p:nvSpPr>
              <p:cNvPr id="83993" name="Rectangle 37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0         1         0         1</a:t>
                </a:r>
              </a:p>
            </p:txBody>
          </p:sp>
          <p:sp>
            <p:nvSpPr>
              <p:cNvPr id="83994" name="Rectangle 38"/>
              <p:cNvSpPr>
                <a:spLocks noChangeArrowheads="1"/>
              </p:cNvSpPr>
              <p:nvPr/>
            </p:nvSpPr>
            <p:spPr bwMode="auto">
              <a:xfrm>
                <a:off x="1392" y="211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0         1         1         0</a:t>
                </a:r>
              </a:p>
            </p:txBody>
          </p:sp>
          <p:sp>
            <p:nvSpPr>
              <p:cNvPr id="83995" name="Rectangle 39"/>
              <p:cNvSpPr>
                <a:spLocks noChangeArrowheads="1"/>
              </p:cNvSpPr>
              <p:nvPr/>
            </p:nvSpPr>
            <p:spPr bwMode="auto">
              <a:xfrm>
                <a:off x="1392" y="235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0         1         1         1</a:t>
                </a:r>
              </a:p>
            </p:txBody>
          </p:sp>
          <p:sp>
            <p:nvSpPr>
              <p:cNvPr id="83996" name="Rectangle 40"/>
              <p:cNvSpPr>
                <a:spLocks noChangeArrowheads="1"/>
              </p:cNvSpPr>
              <p:nvPr/>
            </p:nvSpPr>
            <p:spPr bwMode="auto">
              <a:xfrm>
                <a:off x="1392" y="259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1         0         0         0</a:t>
                </a:r>
              </a:p>
            </p:txBody>
          </p:sp>
          <p:sp>
            <p:nvSpPr>
              <p:cNvPr id="83997" name="Rectangle 41"/>
              <p:cNvSpPr>
                <a:spLocks noChangeArrowheads="1"/>
              </p:cNvSpPr>
              <p:nvPr/>
            </p:nvSpPr>
            <p:spPr bwMode="auto">
              <a:xfrm>
                <a:off x="1392" y="283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1         0         0         1</a:t>
                </a:r>
              </a:p>
            </p:txBody>
          </p:sp>
          <p:sp>
            <p:nvSpPr>
              <p:cNvPr id="83998" name="Rectangle 42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0         0         0         0</a:t>
                </a:r>
              </a:p>
            </p:txBody>
          </p:sp>
        </p:grpSp>
        <p:grpSp>
          <p:nvGrpSpPr>
            <p:cNvPr id="83976" name="Group 43"/>
            <p:cNvGrpSpPr>
              <a:grpSpLocks/>
            </p:cNvGrpSpPr>
            <p:nvPr/>
          </p:nvGrpSpPr>
          <p:grpSpPr bwMode="auto">
            <a:xfrm>
              <a:off x="3984" y="672"/>
              <a:ext cx="244" cy="2487"/>
              <a:chOff x="480" y="672"/>
              <a:chExt cx="244" cy="2487"/>
            </a:xfrm>
          </p:grpSpPr>
          <p:sp>
            <p:nvSpPr>
              <p:cNvPr id="83978" name="Rectangle 44"/>
              <p:cNvSpPr>
                <a:spLocks noChangeArrowheads="1"/>
              </p:cNvSpPr>
              <p:nvPr/>
            </p:nvSpPr>
            <p:spPr bwMode="auto">
              <a:xfrm>
                <a:off x="496" y="6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83979" name="Rectangle 45"/>
              <p:cNvSpPr>
                <a:spLocks noChangeArrowheads="1"/>
              </p:cNvSpPr>
              <p:nvPr/>
            </p:nvSpPr>
            <p:spPr bwMode="auto">
              <a:xfrm>
                <a:off x="480" y="91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83980" name="Rectangle 46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2</a:t>
                </a:r>
              </a:p>
            </p:txBody>
          </p:sp>
          <p:sp>
            <p:nvSpPr>
              <p:cNvPr id="83981" name="Rectangle 47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83982" name="Rectangle 48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83983" name="Rectangle 49"/>
              <p:cNvSpPr>
                <a:spLocks noChangeArrowheads="1"/>
              </p:cNvSpPr>
              <p:nvPr/>
            </p:nvSpPr>
            <p:spPr bwMode="auto">
              <a:xfrm>
                <a:off x="480" y="18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5</a:t>
                </a:r>
              </a:p>
            </p:txBody>
          </p:sp>
          <p:sp>
            <p:nvSpPr>
              <p:cNvPr id="83984" name="Rectangle 50"/>
              <p:cNvSpPr>
                <a:spLocks noChangeArrowheads="1"/>
              </p:cNvSpPr>
              <p:nvPr/>
            </p:nvSpPr>
            <p:spPr bwMode="auto">
              <a:xfrm>
                <a:off x="480" y="211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6</a:t>
                </a:r>
              </a:p>
            </p:txBody>
          </p:sp>
          <p:sp>
            <p:nvSpPr>
              <p:cNvPr id="83985" name="Rectangle 51"/>
              <p:cNvSpPr>
                <a:spLocks noChangeArrowheads="1"/>
              </p:cNvSpPr>
              <p:nvPr/>
            </p:nvSpPr>
            <p:spPr bwMode="auto">
              <a:xfrm>
                <a:off x="480" y="235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7</a:t>
                </a:r>
              </a:p>
            </p:txBody>
          </p:sp>
          <p:sp>
            <p:nvSpPr>
              <p:cNvPr id="83986" name="Rectangle 52"/>
              <p:cNvSpPr>
                <a:spLocks noChangeArrowheads="1"/>
              </p:cNvSpPr>
              <p:nvPr/>
            </p:nvSpPr>
            <p:spPr bwMode="auto">
              <a:xfrm>
                <a:off x="480" y="259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8</a:t>
                </a:r>
              </a:p>
            </p:txBody>
          </p:sp>
          <p:sp>
            <p:nvSpPr>
              <p:cNvPr id="83987" name="Rectangle 53"/>
              <p:cNvSpPr>
                <a:spLocks noChangeArrowheads="1"/>
              </p:cNvSpPr>
              <p:nvPr/>
            </p:nvSpPr>
            <p:spPr bwMode="auto">
              <a:xfrm>
                <a:off x="480" y="28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9</a:t>
                </a:r>
              </a:p>
            </p:txBody>
          </p:sp>
        </p:grpSp>
        <p:sp>
          <p:nvSpPr>
            <p:cNvPr id="83977" name="Text Box 54"/>
            <p:cNvSpPr txBox="1">
              <a:spLocks noChangeArrowheads="1"/>
            </p:cNvSpPr>
            <p:nvPr/>
          </p:nvSpPr>
          <p:spPr bwMode="auto">
            <a:xfrm>
              <a:off x="3984" y="30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8903" name="Text Box 55"/>
          <p:cNvSpPr txBox="1">
            <a:spLocks noChangeArrowheads="1"/>
          </p:cNvSpPr>
          <p:nvPr/>
        </p:nvSpPr>
        <p:spPr bwMode="auto">
          <a:xfrm>
            <a:off x="2181712" y="256709"/>
            <a:ext cx="4134465" cy="523220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十进制加法计数器状态表</a:t>
            </a:r>
          </a:p>
        </p:txBody>
      </p:sp>
    </p:spTree>
    <p:extLst>
      <p:ext uri="{BB962C8B-B14F-4D97-AF65-F5344CB8AC3E}">
        <p14:creationId xmlns:p14="http://schemas.microsoft.com/office/powerpoint/2010/main" val="892727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611188" y="1397000"/>
            <a:ext cx="8382000" cy="4624388"/>
            <a:chOff x="480" y="816"/>
            <a:chExt cx="5280" cy="2913"/>
          </a:xfrm>
        </p:grpSpPr>
        <p:sp>
          <p:nvSpPr>
            <p:cNvPr id="84996" name="Oval 3"/>
            <p:cNvSpPr>
              <a:spLocks noChangeArrowheads="1"/>
            </p:cNvSpPr>
            <p:nvPr/>
          </p:nvSpPr>
          <p:spPr bwMode="auto">
            <a:xfrm>
              <a:off x="5250" y="2808"/>
              <a:ext cx="45" cy="4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4997" name="Group 4"/>
            <p:cNvGrpSpPr>
              <a:grpSpLocks/>
            </p:cNvGrpSpPr>
            <p:nvPr/>
          </p:nvGrpSpPr>
          <p:grpSpPr bwMode="auto">
            <a:xfrm>
              <a:off x="5112" y="2448"/>
              <a:ext cx="321" cy="240"/>
              <a:chOff x="3696" y="3264"/>
              <a:chExt cx="528" cy="240"/>
            </a:xfrm>
          </p:grpSpPr>
          <p:sp>
            <p:nvSpPr>
              <p:cNvPr id="85151" name="Line 5"/>
              <p:cNvSpPr>
                <a:spLocks noChangeShapeType="1"/>
              </p:cNvSpPr>
              <p:nvPr/>
            </p:nvSpPr>
            <p:spPr bwMode="auto">
              <a:xfrm>
                <a:off x="3696" y="326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52" name="Line 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53" name="Line 7"/>
              <p:cNvSpPr>
                <a:spLocks noChangeShapeType="1"/>
              </p:cNvSpPr>
              <p:nvPr/>
            </p:nvSpPr>
            <p:spPr bwMode="auto">
              <a:xfrm>
                <a:off x="3840" y="350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54" name="Line 8"/>
              <p:cNvSpPr>
                <a:spLocks noChangeShapeType="1"/>
              </p:cNvSpPr>
              <p:nvPr/>
            </p:nvSpPr>
            <p:spPr bwMode="auto">
              <a:xfrm flipV="1">
                <a:off x="4080" y="326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55" name="Line 9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4998" name="Group 10"/>
            <p:cNvGrpSpPr>
              <a:grpSpLocks/>
            </p:cNvGrpSpPr>
            <p:nvPr/>
          </p:nvGrpSpPr>
          <p:grpSpPr bwMode="auto">
            <a:xfrm>
              <a:off x="5250" y="2688"/>
              <a:ext cx="458" cy="288"/>
              <a:chOff x="4560" y="2976"/>
              <a:chExt cx="480" cy="288"/>
            </a:xfrm>
          </p:grpSpPr>
          <p:sp>
            <p:nvSpPr>
              <p:cNvPr id="85149" name="Text Box 11"/>
              <p:cNvSpPr txBox="1">
                <a:spLocks noChangeArrowheads="1"/>
              </p:cNvSpPr>
              <p:nvPr/>
            </p:nvSpPr>
            <p:spPr bwMode="auto">
              <a:xfrm>
                <a:off x="4560" y="297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66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altLang="zh-CN" b="1" baseline="-10000">
                    <a:solidFill>
                      <a:srgbClr val="0066FF"/>
                    </a:solidFill>
                    <a:latin typeface="Times New Roman"/>
                    <a:cs typeface="Times New Roman"/>
                  </a:rPr>
                  <a:t>D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50" name="Line 12"/>
              <p:cNvSpPr>
                <a:spLocks noChangeShapeType="1"/>
              </p:cNvSpPr>
              <p:nvPr/>
            </p:nvSpPr>
            <p:spPr bwMode="auto">
              <a:xfrm>
                <a:off x="4704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4999" name="Oval 13"/>
            <p:cNvSpPr>
              <a:spLocks noChangeArrowheads="1"/>
            </p:cNvSpPr>
            <p:nvPr/>
          </p:nvSpPr>
          <p:spPr bwMode="auto">
            <a:xfrm>
              <a:off x="4837" y="1783"/>
              <a:ext cx="46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00" name="Group 14"/>
            <p:cNvGrpSpPr>
              <a:grpSpLocks/>
            </p:cNvGrpSpPr>
            <p:nvPr/>
          </p:nvGrpSpPr>
          <p:grpSpPr bwMode="auto">
            <a:xfrm>
              <a:off x="4792" y="2477"/>
              <a:ext cx="91" cy="355"/>
              <a:chOff x="3024" y="2016"/>
              <a:chExt cx="96" cy="336"/>
            </a:xfrm>
          </p:grpSpPr>
          <p:sp>
            <p:nvSpPr>
              <p:cNvPr id="85147" name="Line 15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48" name="Line 16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01" name="Line 17"/>
            <p:cNvSpPr>
              <a:spLocks noChangeShapeType="1"/>
            </p:cNvSpPr>
            <p:nvPr/>
          </p:nvSpPr>
          <p:spPr bwMode="auto">
            <a:xfrm>
              <a:off x="4700" y="2333"/>
              <a:ext cx="1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02" name="Line 18"/>
            <p:cNvSpPr>
              <a:spLocks noChangeShapeType="1"/>
            </p:cNvSpPr>
            <p:nvPr/>
          </p:nvSpPr>
          <p:spPr bwMode="auto">
            <a:xfrm flipV="1">
              <a:off x="4700" y="1805"/>
              <a:ext cx="1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03" name="Rectangle 19"/>
            <p:cNvSpPr>
              <a:spLocks noChangeArrowheads="1"/>
            </p:cNvSpPr>
            <p:nvPr/>
          </p:nvSpPr>
          <p:spPr bwMode="auto">
            <a:xfrm>
              <a:off x="4196" y="1613"/>
              <a:ext cx="504" cy="10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04" name="Oval 20"/>
            <p:cNvSpPr>
              <a:spLocks noChangeArrowheads="1"/>
            </p:cNvSpPr>
            <p:nvPr/>
          </p:nvSpPr>
          <p:spPr bwMode="auto">
            <a:xfrm>
              <a:off x="4700" y="2045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05" name="Group 21"/>
            <p:cNvGrpSpPr>
              <a:grpSpLocks/>
            </p:cNvGrpSpPr>
            <p:nvPr/>
          </p:nvGrpSpPr>
          <p:grpSpPr bwMode="auto">
            <a:xfrm>
              <a:off x="4609" y="1997"/>
              <a:ext cx="91" cy="144"/>
              <a:chOff x="3360" y="2352"/>
              <a:chExt cx="912" cy="1008"/>
            </a:xfrm>
          </p:grpSpPr>
          <p:sp>
            <p:nvSpPr>
              <p:cNvPr id="85145" name="Line 22"/>
              <p:cNvSpPr>
                <a:spLocks noChangeShapeType="1"/>
              </p:cNvSpPr>
              <p:nvPr/>
            </p:nvSpPr>
            <p:spPr bwMode="auto">
              <a:xfrm flipH="1">
                <a:off x="3360" y="2352"/>
                <a:ext cx="864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46" name="Line 23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12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006" name="Group 24"/>
            <p:cNvGrpSpPr>
              <a:grpSpLocks/>
            </p:cNvGrpSpPr>
            <p:nvPr/>
          </p:nvGrpSpPr>
          <p:grpSpPr bwMode="auto">
            <a:xfrm>
              <a:off x="4186" y="2284"/>
              <a:ext cx="233" cy="233"/>
              <a:chOff x="3173" y="3388"/>
              <a:chExt cx="244" cy="233"/>
            </a:xfrm>
          </p:grpSpPr>
          <p:sp>
            <p:nvSpPr>
              <p:cNvPr id="85143" name="Rectangle 25"/>
              <p:cNvSpPr>
                <a:spLocks noChangeArrowheads="1"/>
              </p:cNvSpPr>
              <p:nvPr/>
            </p:nvSpPr>
            <p:spPr bwMode="auto">
              <a:xfrm>
                <a:off x="3173" y="3388"/>
                <a:ext cx="2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44" name="Line 26"/>
              <p:cNvSpPr>
                <a:spLocks noChangeShapeType="1"/>
              </p:cNvSpPr>
              <p:nvPr/>
            </p:nvSpPr>
            <p:spPr bwMode="auto">
              <a:xfrm>
                <a:off x="3216" y="340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07" name="Text Box 27"/>
            <p:cNvSpPr txBox="1">
              <a:spLocks noChangeArrowheads="1"/>
            </p:cNvSpPr>
            <p:nvPr/>
          </p:nvSpPr>
          <p:spPr bwMode="auto">
            <a:xfrm>
              <a:off x="4504" y="1631"/>
              <a:ext cx="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J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08" name="Rectangle 28"/>
            <p:cNvSpPr>
              <a:spLocks noChangeArrowheads="1"/>
            </p:cNvSpPr>
            <p:nvPr/>
          </p:nvSpPr>
          <p:spPr bwMode="auto">
            <a:xfrm>
              <a:off x="4488" y="2188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09" name="Oval 29"/>
            <p:cNvSpPr>
              <a:spLocks noChangeArrowheads="1"/>
            </p:cNvSpPr>
            <p:nvPr/>
          </p:nvSpPr>
          <p:spPr bwMode="auto">
            <a:xfrm>
              <a:off x="4700" y="2429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10" name="Rectangle 30"/>
            <p:cNvSpPr>
              <a:spLocks noChangeArrowheads="1"/>
            </p:cNvSpPr>
            <p:nvPr/>
          </p:nvSpPr>
          <p:spPr bwMode="auto">
            <a:xfrm>
              <a:off x="4176" y="1708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11" name="Line 31"/>
            <p:cNvSpPr>
              <a:spLocks noChangeShapeType="1"/>
            </p:cNvSpPr>
            <p:nvPr/>
          </p:nvSpPr>
          <p:spPr bwMode="auto">
            <a:xfrm>
              <a:off x="4059" y="1805"/>
              <a:ext cx="1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12" name="Oval 32"/>
            <p:cNvSpPr>
              <a:spLocks noChangeArrowheads="1"/>
            </p:cNvSpPr>
            <p:nvPr/>
          </p:nvSpPr>
          <p:spPr bwMode="auto">
            <a:xfrm flipV="1">
              <a:off x="4837" y="2311"/>
              <a:ext cx="46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13" name="Text Box 33"/>
            <p:cNvSpPr txBox="1">
              <a:spLocks noChangeArrowheads="1"/>
            </p:cNvSpPr>
            <p:nvPr/>
          </p:nvSpPr>
          <p:spPr bwMode="auto">
            <a:xfrm>
              <a:off x="4263" y="1901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F0</a:t>
              </a:r>
            </a:p>
          </p:txBody>
        </p:sp>
        <p:grpSp>
          <p:nvGrpSpPr>
            <p:cNvPr id="85014" name="Group 34"/>
            <p:cNvGrpSpPr>
              <a:grpSpLocks/>
            </p:cNvGrpSpPr>
            <p:nvPr/>
          </p:nvGrpSpPr>
          <p:grpSpPr bwMode="auto">
            <a:xfrm>
              <a:off x="3725" y="2498"/>
              <a:ext cx="92" cy="336"/>
              <a:chOff x="3024" y="2016"/>
              <a:chExt cx="96" cy="336"/>
            </a:xfrm>
          </p:grpSpPr>
          <p:sp>
            <p:nvSpPr>
              <p:cNvPr id="85141" name="Line 35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42" name="Line 36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15" name="Rectangle 37"/>
            <p:cNvSpPr>
              <a:spLocks noChangeArrowheads="1"/>
            </p:cNvSpPr>
            <p:nvPr/>
          </p:nvSpPr>
          <p:spPr bwMode="auto">
            <a:xfrm>
              <a:off x="3130" y="1634"/>
              <a:ext cx="504" cy="10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16" name="Oval 38"/>
            <p:cNvSpPr>
              <a:spLocks noChangeArrowheads="1"/>
            </p:cNvSpPr>
            <p:nvPr/>
          </p:nvSpPr>
          <p:spPr bwMode="auto">
            <a:xfrm>
              <a:off x="3634" y="2066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17" name="Group 39"/>
            <p:cNvGrpSpPr>
              <a:grpSpLocks/>
            </p:cNvGrpSpPr>
            <p:nvPr/>
          </p:nvGrpSpPr>
          <p:grpSpPr bwMode="auto">
            <a:xfrm>
              <a:off x="3542" y="2018"/>
              <a:ext cx="92" cy="144"/>
              <a:chOff x="3360" y="2352"/>
              <a:chExt cx="912" cy="1008"/>
            </a:xfrm>
          </p:grpSpPr>
          <p:sp>
            <p:nvSpPr>
              <p:cNvPr id="85139" name="Line 40"/>
              <p:cNvSpPr>
                <a:spLocks noChangeShapeType="1"/>
              </p:cNvSpPr>
              <p:nvPr/>
            </p:nvSpPr>
            <p:spPr bwMode="auto">
              <a:xfrm flipH="1">
                <a:off x="3360" y="2352"/>
                <a:ext cx="864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40" name="Line 41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12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018" name="Group 42"/>
            <p:cNvGrpSpPr>
              <a:grpSpLocks/>
            </p:cNvGrpSpPr>
            <p:nvPr/>
          </p:nvGrpSpPr>
          <p:grpSpPr bwMode="auto">
            <a:xfrm>
              <a:off x="3130" y="2284"/>
              <a:ext cx="233" cy="233"/>
              <a:chOff x="3173" y="3388"/>
              <a:chExt cx="244" cy="233"/>
            </a:xfrm>
          </p:grpSpPr>
          <p:sp>
            <p:nvSpPr>
              <p:cNvPr id="85137" name="Rectangle 43"/>
              <p:cNvSpPr>
                <a:spLocks noChangeArrowheads="1"/>
              </p:cNvSpPr>
              <p:nvPr/>
            </p:nvSpPr>
            <p:spPr bwMode="auto">
              <a:xfrm>
                <a:off x="3173" y="3388"/>
                <a:ext cx="2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38" name="Line 44"/>
              <p:cNvSpPr>
                <a:spLocks noChangeShapeType="1"/>
              </p:cNvSpPr>
              <p:nvPr/>
            </p:nvSpPr>
            <p:spPr bwMode="auto">
              <a:xfrm>
                <a:off x="3216" y="340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19" name="Text Box 45"/>
            <p:cNvSpPr txBox="1">
              <a:spLocks noChangeArrowheads="1"/>
            </p:cNvSpPr>
            <p:nvPr/>
          </p:nvSpPr>
          <p:spPr bwMode="auto">
            <a:xfrm>
              <a:off x="3437" y="1652"/>
              <a:ext cx="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J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20" name="Rectangle 46"/>
            <p:cNvSpPr>
              <a:spLocks noChangeArrowheads="1"/>
            </p:cNvSpPr>
            <p:nvPr/>
          </p:nvSpPr>
          <p:spPr bwMode="auto">
            <a:xfrm>
              <a:off x="3421" y="2209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21" name="Oval 47"/>
            <p:cNvSpPr>
              <a:spLocks noChangeArrowheads="1"/>
            </p:cNvSpPr>
            <p:nvPr/>
          </p:nvSpPr>
          <p:spPr bwMode="auto">
            <a:xfrm>
              <a:off x="3634" y="2450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22" name="Rectangle 48"/>
            <p:cNvSpPr>
              <a:spLocks noChangeArrowheads="1"/>
            </p:cNvSpPr>
            <p:nvPr/>
          </p:nvSpPr>
          <p:spPr bwMode="auto">
            <a:xfrm>
              <a:off x="3105" y="1710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23" name="Line 49"/>
            <p:cNvSpPr>
              <a:spLocks noChangeShapeType="1"/>
            </p:cNvSpPr>
            <p:nvPr/>
          </p:nvSpPr>
          <p:spPr bwMode="auto">
            <a:xfrm>
              <a:off x="2992" y="1826"/>
              <a:ext cx="1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24" name="Text Box 50"/>
            <p:cNvSpPr txBox="1">
              <a:spLocks noChangeArrowheads="1"/>
            </p:cNvSpPr>
            <p:nvPr/>
          </p:nvSpPr>
          <p:spPr bwMode="auto">
            <a:xfrm>
              <a:off x="3196" y="1922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F1</a:t>
              </a:r>
            </a:p>
          </p:txBody>
        </p:sp>
        <p:sp>
          <p:nvSpPr>
            <p:cNvPr id="85025" name="Text Box 51"/>
            <p:cNvSpPr txBox="1">
              <a:spLocks noChangeArrowheads="1"/>
            </p:cNvSpPr>
            <p:nvPr/>
          </p:nvSpPr>
          <p:spPr bwMode="auto">
            <a:xfrm>
              <a:off x="5278" y="2975"/>
              <a:ext cx="2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99"/>
                  </a:solidFill>
                  <a:latin typeface="Times New Roman"/>
                  <a:cs typeface="Times New Roman"/>
                </a:rPr>
                <a:t>C</a:t>
              </a:r>
              <a:endParaRPr lang="en-US" altLang="zh-CN" sz="2800" b="1">
                <a:solidFill>
                  <a:srgbClr val="FF33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5026" name="Text Box 52"/>
            <p:cNvSpPr txBox="1">
              <a:spLocks noChangeArrowheads="1"/>
            </p:cNvSpPr>
            <p:nvPr/>
          </p:nvSpPr>
          <p:spPr bwMode="auto">
            <a:xfrm>
              <a:off x="4654" y="3441"/>
              <a:ext cx="11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99"/>
                  </a:solidFill>
                  <a:latin typeface="Times New Roman"/>
                  <a:cs typeface="Times New Roman"/>
                </a:rPr>
                <a:t>计数脉冲</a:t>
              </a:r>
            </a:p>
          </p:txBody>
        </p:sp>
        <p:grpSp>
          <p:nvGrpSpPr>
            <p:cNvPr id="85027" name="Group 53"/>
            <p:cNvGrpSpPr>
              <a:grpSpLocks/>
            </p:cNvGrpSpPr>
            <p:nvPr/>
          </p:nvGrpSpPr>
          <p:grpSpPr bwMode="auto">
            <a:xfrm>
              <a:off x="4936" y="3264"/>
              <a:ext cx="687" cy="192"/>
              <a:chOff x="288" y="2112"/>
              <a:chExt cx="816" cy="246"/>
            </a:xfrm>
          </p:grpSpPr>
          <p:grpSp>
            <p:nvGrpSpPr>
              <p:cNvPr id="85121" name="Group 54"/>
              <p:cNvGrpSpPr>
                <a:grpSpLocks/>
              </p:cNvGrpSpPr>
              <p:nvPr/>
            </p:nvGrpSpPr>
            <p:grpSpPr bwMode="auto">
              <a:xfrm>
                <a:off x="288" y="2112"/>
                <a:ext cx="336" cy="240"/>
                <a:chOff x="2256" y="3408"/>
                <a:chExt cx="336" cy="240"/>
              </a:xfrm>
            </p:grpSpPr>
            <p:sp>
              <p:nvSpPr>
                <p:cNvPr id="85134" name="Line 55"/>
                <p:cNvSpPr>
                  <a:spLocks noChangeShapeType="1"/>
                </p:cNvSpPr>
                <p:nvPr/>
              </p:nvSpPr>
              <p:spPr bwMode="auto">
                <a:xfrm>
                  <a:off x="2256" y="364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5135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400" y="34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5136" name="Line 57"/>
                <p:cNvSpPr>
                  <a:spLocks noChangeShapeType="1"/>
                </p:cNvSpPr>
                <p:nvPr/>
              </p:nvSpPr>
              <p:spPr bwMode="auto">
                <a:xfrm>
                  <a:off x="2400" y="34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85122" name="Group 58"/>
              <p:cNvGrpSpPr>
                <a:grpSpLocks/>
              </p:cNvGrpSpPr>
              <p:nvPr/>
            </p:nvGrpSpPr>
            <p:grpSpPr bwMode="auto">
              <a:xfrm>
                <a:off x="624" y="2112"/>
                <a:ext cx="144" cy="240"/>
                <a:chOff x="4128" y="3600"/>
                <a:chExt cx="144" cy="240"/>
              </a:xfrm>
            </p:grpSpPr>
            <p:sp>
              <p:nvSpPr>
                <p:cNvPr id="85130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128" y="36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FF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5131" name="Group 60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44" cy="240"/>
                  <a:chOff x="4128" y="3600"/>
                  <a:chExt cx="144" cy="240"/>
                </a:xfrm>
              </p:grpSpPr>
              <p:sp>
                <p:nvSpPr>
                  <p:cNvPr id="8513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4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513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85123" name="Group 63"/>
              <p:cNvGrpSpPr>
                <a:grpSpLocks/>
              </p:cNvGrpSpPr>
              <p:nvPr/>
            </p:nvGrpSpPr>
            <p:grpSpPr bwMode="auto">
              <a:xfrm>
                <a:off x="768" y="2118"/>
                <a:ext cx="336" cy="240"/>
                <a:chOff x="2592" y="3360"/>
                <a:chExt cx="336" cy="240"/>
              </a:xfrm>
            </p:grpSpPr>
            <p:sp>
              <p:nvSpPr>
                <p:cNvPr id="8512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784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FF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5125" name="Group 65"/>
                <p:cNvGrpSpPr>
                  <a:grpSpLocks/>
                </p:cNvGrpSpPr>
                <p:nvPr/>
              </p:nvGrpSpPr>
              <p:grpSpPr bwMode="auto">
                <a:xfrm>
                  <a:off x="2592" y="3360"/>
                  <a:ext cx="336" cy="240"/>
                  <a:chOff x="2880" y="3360"/>
                  <a:chExt cx="336" cy="240"/>
                </a:xfrm>
              </p:grpSpPr>
              <p:sp>
                <p:nvSpPr>
                  <p:cNvPr id="85126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3360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5127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36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512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600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512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360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FF33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sp>
          <p:nvSpPr>
            <p:cNvPr id="85028" name="Line 70"/>
            <p:cNvSpPr>
              <a:spLocks noChangeShapeType="1"/>
            </p:cNvSpPr>
            <p:nvPr/>
          </p:nvSpPr>
          <p:spPr bwMode="auto">
            <a:xfrm>
              <a:off x="4792" y="2108"/>
              <a:ext cx="27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29" name="Line 71"/>
            <p:cNvSpPr>
              <a:spLocks noChangeShapeType="1"/>
            </p:cNvSpPr>
            <p:nvPr/>
          </p:nvSpPr>
          <p:spPr bwMode="auto">
            <a:xfrm>
              <a:off x="3742" y="2112"/>
              <a:ext cx="275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0" name="Line 72"/>
            <p:cNvSpPr>
              <a:spLocks noChangeShapeType="1"/>
            </p:cNvSpPr>
            <p:nvPr/>
          </p:nvSpPr>
          <p:spPr bwMode="auto">
            <a:xfrm>
              <a:off x="4013" y="2112"/>
              <a:ext cx="0" cy="100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1" name="Line 73"/>
            <p:cNvSpPr>
              <a:spLocks noChangeShapeType="1"/>
            </p:cNvSpPr>
            <p:nvPr/>
          </p:nvSpPr>
          <p:spPr bwMode="auto">
            <a:xfrm>
              <a:off x="1776" y="3120"/>
              <a:ext cx="347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2" name="Oval 74"/>
            <p:cNvSpPr>
              <a:spLocks noChangeArrowheads="1"/>
            </p:cNvSpPr>
            <p:nvPr/>
          </p:nvSpPr>
          <p:spPr bwMode="auto">
            <a:xfrm>
              <a:off x="5250" y="3094"/>
              <a:ext cx="44" cy="48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3" name="Line 75"/>
            <p:cNvSpPr>
              <a:spLocks noChangeShapeType="1"/>
            </p:cNvSpPr>
            <p:nvPr/>
          </p:nvSpPr>
          <p:spPr bwMode="auto">
            <a:xfrm>
              <a:off x="5066" y="2112"/>
              <a:ext cx="0" cy="100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34" name="Group 76"/>
            <p:cNvGrpSpPr>
              <a:grpSpLocks/>
            </p:cNvGrpSpPr>
            <p:nvPr/>
          </p:nvGrpSpPr>
          <p:grpSpPr bwMode="auto">
            <a:xfrm>
              <a:off x="3647" y="1809"/>
              <a:ext cx="412" cy="528"/>
              <a:chOff x="3420" y="1584"/>
              <a:chExt cx="336" cy="528"/>
            </a:xfrm>
          </p:grpSpPr>
          <p:sp>
            <p:nvSpPr>
              <p:cNvPr id="85118" name="Line 77"/>
              <p:cNvSpPr>
                <a:spLocks noChangeShapeType="1"/>
              </p:cNvSpPr>
              <p:nvPr/>
            </p:nvSpPr>
            <p:spPr bwMode="auto">
              <a:xfrm>
                <a:off x="3420" y="21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19" name="Line 78"/>
              <p:cNvSpPr>
                <a:spLocks noChangeShapeType="1"/>
              </p:cNvSpPr>
              <p:nvPr/>
            </p:nvSpPr>
            <p:spPr bwMode="auto">
              <a:xfrm flipV="1">
                <a:off x="3612" y="158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20" name="Line 79"/>
              <p:cNvSpPr>
                <a:spLocks noChangeShapeType="1"/>
              </p:cNvSpPr>
              <p:nvPr/>
            </p:nvSpPr>
            <p:spPr bwMode="auto">
              <a:xfrm>
                <a:off x="3420" y="1584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35" name="Line 80"/>
            <p:cNvSpPr>
              <a:spLocks noChangeShapeType="1"/>
            </p:cNvSpPr>
            <p:nvPr/>
          </p:nvSpPr>
          <p:spPr bwMode="auto">
            <a:xfrm>
              <a:off x="1632" y="1536"/>
              <a:ext cx="2427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6" name="Line 81"/>
            <p:cNvSpPr>
              <a:spLocks noChangeShapeType="1"/>
            </p:cNvSpPr>
            <p:nvPr/>
          </p:nvSpPr>
          <p:spPr bwMode="auto">
            <a:xfrm>
              <a:off x="1488" y="2832"/>
              <a:ext cx="3762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7" name="Oval 82"/>
            <p:cNvSpPr>
              <a:spLocks noChangeArrowheads="1"/>
            </p:cNvSpPr>
            <p:nvPr/>
          </p:nvSpPr>
          <p:spPr bwMode="auto">
            <a:xfrm>
              <a:off x="4080" y="2352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38" name="Oval 83"/>
            <p:cNvSpPr>
              <a:spLocks noChangeArrowheads="1"/>
            </p:cNvSpPr>
            <p:nvPr/>
          </p:nvSpPr>
          <p:spPr bwMode="auto">
            <a:xfrm>
              <a:off x="3024" y="2352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39" name="Group 84"/>
            <p:cNvGrpSpPr>
              <a:grpSpLocks/>
            </p:cNvGrpSpPr>
            <p:nvPr/>
          </p:nvGrpSpPr>
          <p:grpSpPr bwMode="auto">
            <a:xfrm>
              <a:off x="2548" y="2477"/>
              <a:ext cx="91" cy="355"/>
              <a:chOff x="3024" y="2016"/>
              <a:chExt cx="96" cy="336"/>
            </a:xfrm>
          </p:grpSpPr>
          <p:sp>
            <p:nvSpPr>
              <p:cNvPr id="85116" name="Line 85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17" name="Line 86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40" name="Rectangle 87"/>
            <p:cNvSpPr>
              <a:spLocks noChangeArrowheads="1"/>
            </p:cNvSpPr>
            <p:nvPr/>
          </p:nvSpPr>
          <p:spPr bwMode="auto">
            <a:xfrm>
              <a:off x="1953" y="1613"/>
              <a:ext cx="503" cy="10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41" name="Oval 88"/>
            <p:cNvSpPr>
              <a:spLocks noChangeArrowheads="1"/>
            </p:cNvSpPr>
            <p:nvPr/>
          </p:nvSpPr>
          <p:spPr bwMode="auto">
            <a:xfrm>
              <a:off x="2456" y="2045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42" name="Group 89"/>
            <p:cNvGrpSpPr>
              <a:grpSpLocks/>
            </p:cNvGrpSpPr>
            <p:nvPr/>
          </p:nvGrpSpPr>
          <p:grpSpPr bwMode="auto">
            <a:xfrm>
              <a:off x="2365" y="1997"/>
              <a:ext cx="91" cy="144"/>
              <a:chOff x="3360" y="2352"/>
              <a:chExt cx="912" cy="1008"/>
            </a:xfrm>
          </p:grpSpPr>
          <p:sp>
            <p:nvSpPr>
              <p:cNvPr id="85114" name="Line 90"/>
              <p:cNvSpPr>
                <a:spLocks noChangeShapeType="1"/>
              </p:cNvSpPr>
              <p:nvPr/>
            </p:nvSpPr>
            <p:spPr bwMode="auto">
              <a:xfrm flipH="1">
                <a:off x="3360" y="2352"/>
                <a:ext cx="864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15" name="Line 91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12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043" name="Group 92"/>
            <p:cNvGrpSpPr>
              <a:grpSpLocks/>
            </p:cNvGrpSpPr>
            <p:nvPr/>
          </p:nvGrpSpPr>
          <p:grpSpPr bwMode="auto">
            <a:xfrm>
              <a:off x="1930" y="2284"/>
              <a:ext cx="233" cy="233"/>
              <a:chOff x="3173" y="3388"/>
              <a:chExt cx="244" cy="233"/>
            </a:xfrm>
          </p:grpSpPr>
          <p:sp>
            <p:nvSpPr>
              <p:cNvPr id="85112" name="Rectangle 93"/>
              <p:cNvSpPr>
                <a:spLocks noChangeArrowheads="1"/>
              </p:cNvSpPr>
              <p:nvPr/>
            </p:nvSpPr>
            <p:spPr bwMode="auto">
              <a:xfrm>
                <a:off x="3173" y="3388"/>
                <a:ext cx="2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13" name="Line 94"/>
              <p:cNvSpPr>
                <a:spLocks noChangeShapeType="1"/>
              </p:cNvSpPr>
              <p:nvPr/>
            </p:nvSpPr>
            <p:spPr bwMode="auto">
              <a:xfrm>
                <a:off x="3216" y="340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44" name="Text Box 95"/>
            <p:cNvSpPr txBox="1">
              <a:spLocks noChangeArrowheads="1"/>
            </p:cNvSpPr>
            <p:nvPr/>
          </p:nvSpPr>
          <p:spPr bwMode="auto">
            <a:xfrm>
              <a:off x="2260" y="1631"/>
              <a:ext cx="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J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45" name="Rectangle 96"/>
            <p:cNvSpPr>
              <a:spLocks noChangeArrowheads="1"/>
            </p:cNvSpPr>
            <p:nvPr/>
          </p:nvSpPr>
          <p:spPr bwMode="auto">
            <a:xfrm>
              <a:off x="2244" y="2188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46" name="Oval 97"/>
            <p:cNvSpPr>
              <a:spLocks noChangeArrowheads="1"/>
            </p:cNvSpPr>
            <p:nvPr/>
          </p:nvSpPr>
          <p:spPr bwMode="auto">
            <a:xfrm>
              <a:off x="2456" y="2429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47" name="Rectangle 98"/>
            <p:cNvSpPr>
              <a:spLocks noChangeArrowheads="1"/>
            </p:cNvSpPr>
            <p:nvPr/>
          </p:nvSpPr>
          <p:spPr bwMode="auto">
            <a:xfrm>
              <a:off x="1945" y="1708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48" name="Line 99"/>
            <p:cNvSpPr>
              <a:spLocks noChangeShapeType="1"/>
            </p:cNvSpPr>
            <p:nvPr/>
          </p:nvSpPr>
          <p:spPr bwMode="auto">
            <a:xfrm>
              <a:off x="1815" y="1805"/>
              <a:ext cx="1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49" name="Text Box 100"/>
            <p:cNvSpPr txBox="1">
              <a:spLocks noChangeArrowheads="1"/>
            </p:cNvSpPr>
            <p:nvPr/>
          </p:nvSpPr>
          <p:spPr bwMode="auto">
            <a:xfrm>
              <a:off x="2019" y="1901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F2</a:t>
              </a:r>
            </a:p>
          </p:txBody>
        </p:sp>
        <p:sp>
          <p:nvSpPr>
            <p:cNvPr id="85050" name="Line 101"/>
            <p:cNvSpPr>
              <a:spLocks noChangeShapeType="1"/>
            </p:cNvSpPr>
            <p:nvPr/>
          </p:nvSpPr>
          <p:spPr bwMode="auto">
            <a:xfrm>
              <a:off x="2548" y="2112"/>
              <a:ext cx="366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1" name="Line 102"/>
            <p:cNvSpPr>
              <a:spLocks noChangeShapeType="1"/>
            </p:cNvSpPr>
            <p:nvPr/>
          </p:nvSpPr>
          <p:spPr bwMode="auto">
            <a:xfrm>
              <a:off x="2914" y="2112"/>
              <a:ext cx="0" cy="100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2" name="Line 103"/>
            <p:cNvSpPr>
              <a:spLocks noChangeShapeType="1"/>
            </p:cNvSpPr>
            <p:nvPr/>
          </p:nvSpPr>
          <p:spPr bwMode="auto">
            <a:xfrm>
              <a:off x="2646" y="1536"/>
              <a:ext cx="0" cy="76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3" name="Line 104"/>
            <p:cNvSpPr>
              <a:spLocks noChangeShapeType="1"/>
            </p:cNvSpPr>
            <p:nvPr/>
          </p:nvSpPr>
          <p:spPr bwMode="auto">
            <a:xfrm>
              <a:off x="2456" y="1728"/>
              <a:ext cx="19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4" name="Line 105"/>
            <p:cNvSpPr>
              <a:spLocks noChangeShapeType="1"/>
            </p:cNvSpPr>
            <p:nvPr/>
          </p:nvSpPr>
          <p:spPr bwMode="auto">
            <a:xfrm>
              <a:off x="2456" y="1824"/>
              <a:ext cx="55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5" name="Line 106"/>
            <p:cNvSpPr>
              <a:spLocks noChangeShapeType="1"/>
            </p:cNvSpPr>
            <p:nvPr/>
          </p:nvSpPr>
          <p:spPr bwMode="auto">
            <a:xfrm>
              <a:off x="2456" y="2400"/>
              <a:ext cx="333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6" name="Line 107"/>
            <p:cNvSpPr>
              <a:spLocks noChangeShapeType="1"/>
            </p:cNvSpPr>
            <p:nvPr/>
          </p:nvSpPr>
          <p:spPr bwMode="auto">
            <a:xfrm>
              <a:off x="2456" y="2304"/>
              <a:ext cx="19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7" name="Oval 108"/>
            <p:cNvSpPr>
              <a:spLocks noChangeArrowheads="1"/>
            </p:cNvSpPr>
            <p:nvPr/>
          </p:nvSpPr>
          <p:spPr bwMode="auto">
            <a:xfrm>
              <a:off x="2627" y="1702"/>
              <a:ext cx="31" cy="32"/>
            </a:xfrm>
            <a:prstGeom prst="ellipse">
              <a:avLst/>
            </a:prstGeom>
            <a:solidFill>
              <a:srgbClr val="000099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8" name="Oval 109"/>
            <p:cNvSpPr>
              <a:spLocks noChangeArrowheads="1"/>
            </p:cNvSpPr>
            <p:nvPr/>
          </p:nvSpPr>
          <p:spPr bwMode="auto">
            <a:xfrm>
              <a:off x="2777" y="1802"/>
              <a:ext cx="30" cy="32"/>
            </a:xfrm>
            <a:prstGeom prst="ellipse">
              <a:avLst/>
            </a:prstGeom>
            <a:solidFill>
              <a:srgbClr val="000099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59" name="Oval 110"/>
            <p:cNvSpPr>
              <a:spLocks noChangeArrowheads="1"/>
            </p:cNvSpPr>
            <p:nvPr/>
          </p:nvSpPr>
          <p:spPr bwMode="auto">
            <a:xfrm>
              <a:off x="1858" y="2352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60" name="Group 111"/>
            <p:cNvGrpSpPr>
              <a:grpSpLocks/>
            </p:cNvGrpSpPr>
            <p:nvPr/>
          </p:nvGrpSpPr>
          <p:grpSpPr bwMode="auto">
            <a:xfrm>
              <a:off x="1411" y="2496"/>
              <a:ext cx="91" cy="355"/>
              <a:chOff x="3024" y="2016"/>
              <a:chExt cx="96" cy="336"/>
            </a:xfrm>
          </p:grpSpPr>
          <p:sp>
            <p:nvSpPr>
              <p:cNvPr id="85110" name="Line 112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11" name="Line 113"/>
              <p:cNvSpPr>
                <a:spLocks noChangeShapeType="1"/>
              </p:cNvSpPr>
              <p:nvPr/>
            </p:nvSpPr>
            <p:spPr bwMode="auto">
              <a:xfrm>
                <a:off x="3120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61" name="Rectangle 114"/>
            <p:cNvSpPr>
              <a:spLocks noChangeArrowheads="1"/>
            </p:cNvSpPr>
            <p:nvPr/>
          </p:nvSpPr>
          <p:spPr bwMode="auto">
            <a:xfrm>
              <a:off x="816" y="1632"/>
              <a:ext cx="503" cy="10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62" name="Oval 115"/>
            <p:cNvSpPr>
              <a:spLocks noChangeArrowheads="1"/>
            </p:cNvSpPr>
            <p:nvPr/>
          </p:nvSpPr>
          <p:spPr bwMode="auto">
            <a:xfrm>
              <a:off x="1319" y="2064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63" name="Group 116"/>
            <p:cNvGrpSpPr>
              <a:grpSpLocks/>
            </p:cNvGrpSpPr>
            <p:nvPr/>
          </p:nvGrpSpPr>
          <p:grpSpPr bwMode="auto">
            <a:xfrm>
              <a:off x="1228" y="2016"/>
              <a:ext cx="91" cy="144"/>
              <a:chOff x="3360" y="2352"/>
              <a:chExt cx="912" cy="1008"/>
            </a:xfrm>
          </p:grpSpPr>
          <p:sp>
            <p:nvSpPr>
              <p:cNvPr id="85108" name="Line 117"/>
              <p:cNvSpPr>
                <a:spLocks noChangeShapeType="1"/>
              </p:cNvSpPr>
              <p:nvPr/>
            </p:nvSpPr>
            <p:spPr bwMode="auto">
              <a:xfrm flipH="1">
                <a:off x="3360" y="2352"/>
                <a:ext cx="864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09" name="Line 118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12" cy="4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064" name="Group 119"/>
            <p:cNvGrpSpPr>
              <a:grpSpLocks/>
            </p:cNvGrpSpPr>
            <p:nvPr/>
          </p:nvGrpSpPr>
          <p:grpSpPr bwMode="auto">
            <a:xfrm>
              <a:off x="793" y="2303"/>
              <a:ext cx="233" cy="233"/>
              <a:chOff x="3173" y="3388"/>
              <a:chExt cx="244" cy="233"/>
            </a:xfrm>
          </p:grpSpPr>
          <p:sp>
            <p:nvSpPr>
              <p:cNvPr id="85106" name="Rectangle 120"/>
              <p:cNvSpPr>
                <a:spLocks noChangeArrowheads="1"/>
              </p:cNvSpPr>
              <p:nvPr/>
            </p:nvSpPr>
            <p:spPr bwMode="auto">
              <a:xfrm>
                <a:off x="3173" y="3388"/>
                <a:ext cx="2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/>
                    <a:cs typeface="Times New Roman"/>
                  </a:rPr>
                  <a:t>Q</a:t>
                </a:r>
                <a:endParaRPr lang="en-US" altLang="zh-CN" sz="28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07" name="Line 121"/>
              <p:cNvSpPr>
                <a:spLocks noChangeShapeType="1"/>
              </p:cNvSpPr>
              <p:nvPr/>
            </p:nvSpPr>
            <p:spPr bwMode="auto">
              <a:xfrm>
                <a:off x="3216" y="340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65" name="Text Box 122"/>
            <p:cNvSpPr txBox="1">
              <a:spLocks noChangeArrowheads="1"/>
            </p:cNvSpPr>
            <p:nvPr/>
          </p:nvSpPr>
          <p:spPr bwMode="auto">
            <a:xfrm>
              <a:off x="1123" y="1650"/>
              <a:ext cx="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J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66" name="Rectangle 123"/>
            <p:cNvSpPr>
              <a:spLocks noChangeArrowheads="1"/>
            </p:cNvSpPr>
            <p:nvPr/>
          </p:nvSpPr>
          <p:spPr bwMode="auto">
            <a:xfrm>
              <a:off x="1107" y="2207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K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67" name="Oval 124"/>
            <p:cNvSpPr>
              <a:spLocks noChangeArrowheads="1"/>
            </p:cNvSpPr>
            <p:nvPr/>
          </p:nvSpPr>
          <p:spPr bwMode="auto">
            <a:xfrm>
              <a:off x="1319" y="2448"/>
              <a:ext cx="92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68" name="Rectangle 125"/>
            <p:cNvSpPr>
              <a:spLocks noChangeArrowheads="1"/>
            </p:cNvSpPr>
            <p:nvPr/>
          </p:nvSpPr>
          <p:spPr bwMode="auto">
            <a:xfrm>
              <a:off x="808" y="1727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/>
                  <a:cs typeface="Times New Roman"/>
                </a:rPr>
                <a:t>Q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5069" name="Text Box 126"/>
            <p:cNvSpPr txBox="1">
              <a:spLocks noChangeArrowheads="1"/>
            </p:cNvSpPr>
            <p:nvPr/>
          </p:nvSpPr>
          <p:spPr bwMode="auto">
            <a:xfrm>
              <a:off x="480" y="816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3200" b="1" baseline="-25000">
                  <a:latin typeface="Times New Roman"/>
                  <a:cs typeface="Times New Roman"/>
                </a:rPr>
                <a:t>3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70" name="Line 127"/>
            <p:cNvSpPr>
              <a:spLocks noChangeShapeType="1"/>
            </p:cNvSpPr>
            <p:nvPr/>
          </p:nvSpPr>
          <p:spPr bwMode="auto">
            <a:xfrm>
              <a:off x="678" y="1824"/>
              <a:ext cx="1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1" name="Text Box 128"/>
            <p:cNvSpPr txBox="1">
              <a:spLocks noChangeArrowheads="1"/>
            </p:cNvSpPr>
            <p:nvPr/>
          </p:nvSpPr>
          <p:spPr bwMode="auto">
            <a:xfrm>
              <a:off x="882" y="1920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latin typeface="Times New Roman"/>
                  <a:cs typeface="Times New Roman"/>
                </a:rPr>
                <a:t>F3</a:t>
              </a:r>
            </a:p>
          </p:txBody>
        </p:sp>
        <p:sp>
          <p:nvSpPr>
            <p:cNvPr id="85072" name="Line 129"/>
            <p:cNvSpPr>
              <a:spLocks noChangeShapeType="1"/>
            </p:cNvSpPr>
            <p:nvPr/>
          </p:nvSpPr>
          <p:spPr bwMode="auto">
            <a:xfrm>
              <a:off x="1416" y="2112"/>
              <a:ext cx="366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3" name="Line 130"/>
            <p:cNvSpPr>
              <a:spLocks noChangeShapeType="1"/>
            </p:cNvSpPr>
            <p:nvPr/>
          </p:nvSpPr>
          <p:spPr bwMode="auto">
            <a:xfrm>
              <a:off x="1776" y="2112"/>
              <a:ext cx="0" cy="100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4" name="Line 131"/>
            <p:cNvSpPr>
              <a:spLocks noChangeShapeType="1"/>
            </p:cNvSpPr>
            <p:nvPr/>
          </p:nvSpPr>
          <p:spPr bwMode="auto">
            <a:xfrm>
              <a:off x="1319" y="2323"/>
              <a:ext cx="328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5" name="Oval 132"/>
            <p:cNvSpPr>
              <a:spLocks noChangeArrowheads="1"/>
            </p:cNvSpPr>
            <p:nvPr/>
          </p:nvSpPr>
          <p:spPr bwMode="auto">
            <a:xfrm>
              <a:off x="1620" y="1916"/>
              <a:ext cx="31" cy="32"/>
            </a:xfrm>
            <a:prstGeom prst="ellipse">
              <a:avLst/>
            </a:prstGeom>
            <a:solidFill>
              <a:srgbClr val="000099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6" name="Line 133"/>
            <p:cNvSpPr>
              <a:spLocks noChangeShapeType="1"/>
            </p:cNvSpPr>
            <p:nvPr/>
          </p:nvSpPr>
          <p:spPr bwMode="auto">
            <a:xfrm flipV="1">
              <a:off x="1815" y="1260"/>
              <a:ext cx="0" cy="5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7" name="Oval 134"/>
            <p:cNvSpPr>
              <a:spLocks noChangeArrowheads="1"/>
            </p:cNvSpPr>
            <p:nvPr/>
          </p:nvSpPr>
          <p:spPr bwMode="auto">
            <a:xfrm>
              <a:off x="1792" y="1199"/>
              <a:ext cx="59" cy="5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78" name="Text Box 135"/>
            <p:cNvSpPr txBox="1">
              <a:spLocks noChangeArrowheads="1"/>
            </p:cNvSpPr>
            <p:nvPr/>
          </p:nvSpPr>
          <p:spPr bwMode="auto">
            <a:xfrm>
              <a:off x="1632" y="816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3200" b="1" baseline="-25000">
                  <a:latin typeface="Times New Roman"/>
                  <a:cs typeface="Times New Roman"/>
                </a:rPr>
                <a:t>2</a:t>
              </a:r>
              <a:endParaRPr lang="en-US" altLang="zh-CN" sz="3200" b="1">
                <a:latin typeface="Times New Roman"/>
                <a:cs typeface="Times New Roman"/>
              </a:endParaRPr>
            </a:p>
          </p:txBody>
        </p:sp>
        <p:sp>
          <p:nvSpPr>
            <p:cNvPr id="85079" name="Oval 136"/>
            <p:cNvSpPr>
              <a:spLocks noChangeArrowheads="1"/>
            </p:cNvSpPr>
            <p:nvPr/>
          </p:nvSpPr>
          <p:spPr bwMode="auto">
            <a:xfrm>
              <a:off x="1797" y="1790"/>
              <a:ext cx="30" cy="32"/>
            </a:xfrm>
            <a:prstGeom prst="ellipse">
              <a:avLst/>
            </a:prstGeom>
            <a:solidFill>
              <a:srgbClr val="000099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0" name="Oval 137"/>
            <p:cNvSpPr>
              <a:spLocks noChangeArrowheads="1"/>
            </p:cNvSpPr>
            <p:nvPr/>
          </p:nvSpPr>
          <p:spPr bwMode="auto">
            <a:xfrm>
              <a:off x="723" y="2371"/>
              <a:ext cx="91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1" name="Line 138"/>
            <p:cNvSpPr>
              <a:spLocks noChangeShapeType="1"/>
            </p:cNvSpPr>
            <p:nvPr/>
          </p:nvSpPr>
          <p:spPr bwMode="auto">
            <a:xfrm>
              <a:off x="495" y="2419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2" name="Line 139"/>
            <p:cNvSpPr>
              <a:spLocks noChangeShapeType="1"/>
            </p:cNvSpPr>
            <p:nvPr/>
          </p:nvSpPr>
          <p:spPr bwMode="auto">
            <a:xfrm>
              <a:off x="1311" y="1939"/>
              <a:ext cx="33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3" name="Line 140"/>
            <p:cNvSpPr>
              <a:spLocks noChangeShapeType="1"/>
            </p:cNvSpPr>
            <p:nvPr/>
          </p:nvSpPr>
          <p:spPr bwMode="auto">
            <a:xfrm flipV="1">
              <a:off x="2784" y="1392"/>
              <a:ext cx="0" cy="100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4" name="Line 141"/>
            <p:cNvSpPr>
              <a:spLocks noChangeShapeType="1"/>
            </p:cNvSpPr>
            <p:nvPr/>
          </p:nvSpPr>
          <p:spPr bwMode="auto">
            <a:xfrm flipH="1">
              <a:off x="1446" y="1392"/>
              <a:ext cx="134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5" name="Line 142"/>
            <p:cNvSpPr>
              <a:spLocks noChangeShapeType="1"/>
            </p:cNvSpPr>
            <p:nvPr/>
          </p:nvSpPr>
          <p:spPr bwMode="auto">
            <a:xfrm>
              <a:off x="1455" y="1411"/>
              <a:ext cx="0" cy="28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86" name="Line 143"/>
            <p:cNvSpPr>
              <a:spLocks noChangeShapeType="1"/>
            </p:cNvSpPr>
            <p:nvPr/>
          </p:nvSpPr>
          <p:spPr bwMode="auto">
            <a:xfrm flipH="1">
              <a:off x="1311" y="1699"/>
              <a:ext cx="14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5087" name="Group 144"/>
            <p:cNvGrpSpPr>
              <a:grpSpLocks/>
            </p:cNvGrpSpPr>
            <p:nvPr/>
          </p:nvGrpSpPr>
          <p:grpSpPr bwMode="auto">
            <a:xfrm>
              <a:off x="2832" y="825"/>
              <a:ext cx="396" cy="1006"/>
              <a:chOff x="1632" y="816"/>
              <a:chExt cx="396" cy="1006"/>
            </a:xfrm>
          </p:grpSpPr>
          <p:sp>
            <p:nvSpPr>
              <p:cNvPr id="85102" name="Line 145"/>
              <p:cNvSpPr>
                <a:spLocks noChangeShapeType="1"/>
              </p:cNvSpPr>
              <p:nvPr/>
            </p:nvSpPr>
            <p:spPr bwMode="auto">
              <a:xfrm flipV="1">
                <a:off x="1815" y="1260"/>
                <a:ext cx="0" cy="5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03" name="Oval 146"/>
              <p:cNvSpPr>
                <a:spLocks noChangeArrowheads="1"/>
              </p:cNvSpPr>
              <p:nvPr/>
            </p:nvSpPr>
            <p:spPr bwMode="auto">
              <a:xfrm>
                <a:off x="1792" y="1199"/>
                <a:ext cx="59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04" name="Text Box 147"/>
              <p:cNvSpPr txBox="1">
                <a:spLocks noChangeArrowheads="1"/>
              </p:cNvSpPr>
              <p:nvPr/>
            </p:nvSpPr>
            <p:spPr bwMode="auto">
              <a:xfrm>
                <a:off x="1632" y="816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3200" b="1" baseline="-25000">
                    <a:latin typeface="Times New Roman"/>
                    <a:cs typeface="Times New Roman"/>
                  </a:rPr>
                  <a:t>1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05" name="Oval 148"/>
              <p:cNvSpPr>
                <a:spLocks noChangeArrowheads="1"/>
              </p:cNvSpPr>
              <p:nvPr/>
            </p:nvSpPr>
            <p:spPr bwMode="auto">
              <a:xfrm>
                <a:off x="1797" y="1790"/>
                <a:ext cx="30" cy="32"/>
              </a:xfrm>
              <a:prstGeom prst="ellipse">
                <a:avLst/>
              </a:prstGeom>
              <a:solidFill>
                <a:srgbClr val="000099"/>
              </a:solidFill>
              <a:ln w="3810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088" name="Group 149"/>
            <p:cNvGrpSpPr>
              <a:grpSpLocks/>
            </p:cNvGrpSpPr>
            <p:nvPr/>
          </p:nvGrpSpPr>
          <p:grpSpPr bwMode="auto">
            <a:xfrm>
              <a:off x="3888" y="816"/>
              <a:ext cx="396" cy="1006"/>
              <a:chOff x="1632" y="816"/>
              <a:chExt cx="396" cy="1006"/>
            </a:xfrm>
          </p:grpSpPr>
          <p:sp>
            <p:nvSpPr>
              <p:cNvPr id="85098" name="Line 150"/>
              <p:cNvSpPr>
                <a:spLocks noChangeShapeType="1"/>
              </p:cNvSpPr>
              <p:nvPr/>
            </p:nvSpPr>
            <p:spPr bwMode="auto">
              <a:xfrm flipV="1">
                <a:off x="1815" y="1260"/>
                <a:ext cx="0" cy="5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099" name="Oval 151"/>
              <p:cNvSpPr>
                <a:spLocks noChangeArrowheads="1"/>
              </p:cNvSpPr>
              <p:nvPr/>
            </p:nvSpPr>
            <p:spPr bwMode="auto">
              <a:xfrm>
                <a:off x="1792" y="1199"/>
                <a:ext cx="59" cy="5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100" name="Text Box 152"/>
              <p:cNvSpPr txBox="1">
                <a:spLocks noChangeArrowheads="1"/>
              </p:cNvSpPr>
              <p:nvPr/>
            </p:nvSpPr>
            <p:spPr bwMode="auto">
              <a:xfrm>
                <a:off x="1632" y="816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/>
                    <a:cs typeface="Times New Roman"/>
                  </a:rPr>
                  <a:t>Q</a:t>
                </a:r>
                <a:r>
                  <a:rPr lang="en-US" altLang="zh-CN" sz="3200" b="1" baseline="-25000">
                    <a:latin typeface="Times New Roman"/>
                    <a:cs typeface="Times New Roman"/>
                  </a:rPr>
                  <a:t>0</a:t>
                </a:r>
                <a:endParaRPr lang="en-US" altLang="zh-CN" sz="3200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5101" name="Oval 153"/>
              <p:cNvSpPr>
                <a:spLocks noChangeArrowheads="1"/>
              </p:cNvSpPr>
              <p:nvPr/>
            </p:nvSpPr>
            <p:spPr bwMode="auto">
              <a:xfrm>
                <a:off x="1797" y="1790"/>
                <a:ext cx="30" cy="32"/>
              </a:xfrm>
              <a:prstGeom prst="ellipse">
                <a:avLst/>
              </a:prstGeom>
              <a:solidFill>
                <a:srgbClr val="000099"/>
              </a:solidFill>
              <a:ln w="3810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5089" name="Oval 154"/>
            <p:cNvSpPr>
              <a:spLocks noChangeArrowheads="1"/>
            </p:cNvSpPr>
            <p:nvPr/>
          </p:nvSpPr>
          <p:spPr bwMode="auto">
            <a:xfrm>
              <a:off x="4060" y="1514"/>
              <a:ext cx="31" cy="32"/>
            </a:xfrm>
            <a:prstGeom prst="ellipse">
              <a:avLst/>
            </a:prstGeom>
            <a:solidFill>
              <a:srgbClr val="000099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0" name="Line 155"/>
            <p:cNvSpPr>
              <a:spLocks noChangeShapeType="1"/>
            </p:cNvSpPr>
            <p:nvPr/>
          </p:nvSpPr>
          <p:spPr bwMode="auto">
            <a:xfrm>
              <a:off x="1632" y="1536"/>
              <a:ext cx="0" cy="79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1" name="Line 156"/>
            <p:cNvSpPr>
              <a:spLocks noChangeShapeType="1"/>
            </p:cNvSpPr>
            <p:nvPr/>
          </p:nvSpPr>
          <p:spPr bwMode="auto">
            <a:xfrm flipV="1">
              <a:off x="672" y="124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2" name="Oval 157"/>
            <p:cNvSpPr>
              <a:spLocks noChangeArrowheads="1"/>
            </p:cNvSpPr>
            <p:nvPr/>
          </p:nvSpPr>
          <p:spPr bwMode="auto">
            <a:xfrm>
              <a:off x="646" y="1176"/>
              <a:ext cx="59" cy="5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3" name="Line 158"/>
            <p:cNvSpPr>
              <a:spLocks noChangeShapeType="1"/>
            </p:cNvSpPr>
            <p:nvPr/>
          </p:nvSpPr>
          <p:spPr bwMode="auto">
            <a:xfrm flipV="1">
              <a:off x="480" y="1321"/>
              <a:ext cx="0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4" name="Line 159"/>
            <p:cNvSpPr>
              <a:spLocks noChangeShapeType="1"/>
            </p:cNvSpPr>
            <p:nvPr/>
          </p:nvSpPr>
          <p:spPr bwMode="auto">
            <a:xfrm>
              <a:off x="480" y="1344"/>
              <a:ext cx="33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5" name="Line 160"/>
            <p:cNvSpPr>
              <a:spLocks noChangeShapeType="1"/>
            </p:cNvSpPr>
            <p:nvPr/>
          </p:nvSpPr>
          <p:spPr bwMode="auto">
            <a:xfrm>
              <a:off x="3792" y="1344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6" name="Line 161"/>
            <p:cNvSpPr>
              <a:spLocks noChangeShapeType="1"/>
            </p:cNvSpPr>
            <p:nvPr/>
          </p:nvSpPr>
          <p:spPr bwMode="auto">
            <a:xfrm flipH="1">
              <a:off x="3648" y="172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5097" name="Line 162"/>
            <p:cNvSpPr>
              <a:spLocks noChangeShapeType="1"/>
            </p:cNvSpPr>
            <p:nvPr/>
          </p:nvSpPr>
          <p:spPr bwMode="auto">
            <a:xfrm flipH="1">
              <a:off x="1319" y="1809"/>
              <a:ext cx="48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80035" name="Text Box 163"/>
          <p:cNvSpPr txBox="1">
            <a:spLocks noChangeArrowheads="1"/>
          </p:cNvSpPr>
          <p:nvPr/>
        </p:nvSpPr>
        <p:spPr bwMode="auto">
          <a:xfrm>
            <a:off x="384175" y="330200"/>
            <a:ext cx="4332288" cy="523875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、十进制同步加法计数器</a:t>
            </a:r>
          </a:p>
        </p:txBody>
      </p:sp>
    </p:spTree>
    <p:extLst>
      <p:ext uri="{BB962C8B-B14F-4D97-AF65-F5344CB8AC3E}">
        <p14:creationId xmlns:p14="http://schemas.microsoft.com/office/powerpoint/2010/main" val="19304045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2"/>
          <p:cNvSpPr>
            <a:spLocks noChangeShapeType="1"/>
          </p:cNvSpPr>
          <p:nvPr/>
        </p:nvSpPr>
        <p:spPr bwMode="auto">
          <a:xfrm>
            <a:off x="8229600" y="1524000"/>
            <a:ext cx="0" cy="3505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1524000"/>
            <a:ext cx="6096000" cy="3581400"/>
            <a:chOff x="864" y="960"/>
            <a:chExt cx="3840" cy="2208"/>
          </a:xfrm>
        </p:grpSpPr>
        <p:sp>
          <p:nvSpPr>
            <p:cNvPr id="86153" name="Line 4"/>
            <p:cNvSpPr>
              <a:spLocks noChangeShapeType="1"/>
            </p:cNvSpPr>
            <p:nvPr/>
          </p:nvSpPr>
          <p:spPr bwMode="auto">
            <a:xfrm>
              <a:off x="86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4" name="Line 5"/>
            <p:cNvSpPr>
              <a:spLocks noChangeShapeType="1"/>
            </p:cNvSpPr>
            <p:nvPr/>
          </p:nvSpPr>
          <p:spPr bwMode="auto">
            <a:xfrm>
              <a:off x="134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5" name="Line 6"/>
            <p:cNvSpPr>
              <a:spLocks noChangeShapeType="1"/>
            </p:cNvSpPr>
            <p:nvPr/>
          </p:nvSpPr>
          <p:spPr bwMode="auto">
            <a:xfrm>
              <a:off x="182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6" name="Line 7"/>
            <p:cNvSpPr>
              <a:spLocks noChangeShapeType="1"/>
            </p:cNvSpPr>
            <p:nvPr/>
          </p:nvSpPr>
          <p:spPr bwMode="auto">
            <a:xfrm>
              <a:off x="230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7" name="Line 8"/>
            <p:cNvSpPr>
              <a:spLocks noChangeShapeType="1"/>
            </p:cNvSpPr>
            <p:nvPr/>
          </p:nvSpPr>
          <p:spPr bwMode="auto">
            <a:xfrm>
              <a:off x="278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8" name="Line 9"/>
            <p:cNvSpPr>
              <a:spLocks noChangeShapeType="1"/>
            </p:cNvSpPr>
            <p:nvPr/>
          </p:nvSpPr>
          <p:spPr bwMode="auto">
            <a:xfrm>
              <a:off x="326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59" name="Line 10"/>
            <p:cNvSpPr>
              <a:spLocks noChangeShapeType="1"/>
            </p:cNvSpPr>
            <p:nvPr/>
          </p:nvSpPr>
          <p:spPr bwMode="auto">
            <a:xfrm>
              <a:off x="422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60" name="Line 11"/>
            <p:cNvSpPr>
              <a:spLocks noChangeShapeType="1"/>
            </p:cNvSpPr>
            <p:nvPr/>
          </p:nvSpPr>
          <p:spPr bwMode="auto">
            <a:xfrm>
              <a:off x="374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61" name="Line 12"/>
            <p:cNvSpPr>
              <a:spLocks noChangeShapeType="1"/>
            </p:cNvSpPr>
            <p:nvPr/>
          </p:nvSpPr>
          <p:spPr bwMode="auto">
            <a:xfrm>
              <a:off x="4704" y="960"/>
              <a:ext cx="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0" y="1981200"/>
            <a:ext cx="1371600" cy="3154363"/>
            <a:chOff x="0" y="1248"/>
            <a:chExt cx="864" cy="1987"/>
          </a:xfrm>
        </p:grpSpPr>
        <p:grpSp>
          <p:nvGrpSpPr>
            <p:cNvPr id="86144" name="Group 14"/>
            <p:cNvGrpSpPr>
              <a:grpSpLocks/>
            </p:cNvGrpSpPr>
            <p:nvPr/>
          </p:nvGrpSpPr>
          <p:grpSpPr bwMode="auto">
            <a:xfrm>
              <a:off x="432" y="1488"/>
              <a:ext cx="432" cy="1680"/>
              <a:chOff x="624" y="1488"/>
              <a:chExt cx="288" cy="1680"/>
            </a:xfrm>
          </p:grpSpPr>
          <p:sp>
            <p:nvSpPr>
              <p:cNvPr id="86149" name="Line 15"/>
              <p:cNvSpPr>
                <a:spLocks noChangeShapeType="1"/>
              </p:cNvSpPr>
              <p:nvPr/>
            </p:nvSpPr>
            <p:spPr bwMode="auto">
              <a:xfrm>
                <a:off x="624" y="316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50" name="Line 16"/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51" name="Line 17"/>
              <p:cNvSpPr>
                <a:spLocks noChangeShapeType="1"/>
              </p:cNvSpPr>
              <p:nvPr/>
            </p:nvSpPr>
            <p:spPr bwMode="auto">
              <a:xfrm>
                <a:off x="624" y="206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52" name="Line 18"/>
              <p:cNvSpPr>
                <a:spLocks noChangeShapeType="1"/>
              </p:cNvSpPr>
              <p:nvPr/>
            </p:nvSpPr>
            <p:spPr bwMode="auto">
              <a:xfrm>
                <a:off x="624" y="259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6145" name="Text Box 19"/>
            <p:cNvSpPr txBox="1">
              <a:spLocks noChangeArrowheads="1"/>
            </p:cNvSpPr>
            <p:nvPr/>
          </p:nvSpPr>
          <p:spPr bwMode="auto">
            <a:xfrm>
              <a:off x="0" y="1248"/>
              <a:ext cx="5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0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86146" name="Rectangle 20"/>
            <p:cNvSpPr>
              <a:spLocks noChangeArrowheads="1"/>
            </p:cNvSpPr>
            <p:nvPr/>
          </p:nvSpPr>
          <p:spPr bwMode="auto">
            <a:xfrm>
              <a:off x="96" y="1824"/>
              <a:ext cx="384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86147" name="Rectangle 21"/>
            <p:cNvSpPr>
              <a:spLocks noChangeArrowheads="1"/>
            </p:cNvSpPr>
            <p:nvPr/>
          </p:nvSpPr>
          <p:spPr bwMode="auto">
            <a:xfrm>
              <a:off x="87" y="2351"/>
              <a:ext cx="383" cy="33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86148" name="Rectangle 22"/>
            <p:cNvSpPr>
              <a:spLocks noChangeArrowheads="1"/>
            </p:cNvSpPr>
            <p:nvPr/>
          </p:nvSpPr>
          <p:spPr bwMode="auto">
            <a:xfrm>
              <a:off x="96" y="2908"/>
              <a:ext cx="384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Q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8229600" y="1905000"/>
            <a:ext cx="457200" cy="3124200"/>
            <a:chOff x="5184" y="1200"/>
            <a:chExt cx="288" cy="1968"/>
          </a:xfrm>
        </p:grpSpPr>
        <p:sp>
          <p:nvSpPr>
            <p:cNvPr id="86138" name="Line 24"/>
            <p:cNvSpPr>
              <a:spLocks noChangeShapeType="1"/>
            </p:cNvSpPr>
            <p:nvPr/>
          </p:nvSpPr>
          <p:spPr bwMode="auto">
            <a:xfrm>
              <a:off x="5184" y="1488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39" name="Line 25"/>
            <p:cNvSpPr>
              <a:spLocks noChangeShapeType="1"/>
            </p:cNvSpPr>
            <p:nvPr/>
          </p:nvSpPr>
          <p:spPr bwMode="auto">
            <a:xfrm>
              <a:off x="5184" y="2592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40" name="Line 26"/>
            <p:cNvSpPr>
              <a:spLocks noChangeShapeType="1"/>
            </p:cNvSpPr>
            <p:nvPr/>
          </p:nvSpPr>
          <p:spPr bwMode="auto">
            <a:xfrm>
              <a:off x="5184" y="2064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41" name="Line 27"/>
            <p:cNvSpPr>
              <a:spLocks noChangeShapeType="1"/>
            </p:cNvSpPr>
            <p:nvPr/>
          </p:nvSpPr>
          <p:spPr bwMode="auto">
            <a:xfrm flipV="1">
              <a:off x="5184" y="1200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42" name="Line 28"/>
            <p:cNvSpPr>
              <a:spLocks noChangeShapeType="1"/>
            </p:cNvSpPr>
            <p:nvPr/>
          </p:nvSpPr>
          <p:spPr bwMode="auto">
            <a:xfrm flipV="1">
              <a:off x="5184" y="2880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143" name="Line 29"/>
            <p:cNvSpPr>
              <a:spLocks noChangeShapeType="1"/>
            </p:cNvSpPr>
            <p:nvPr/>
          </p:nvSpPr>
          <p:spPr bwMode="auto">
            <a:xfrm>
              <a:off x="5184" y="3168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86022" name="Group 30"/>
          <p:cNvGrpSpPr>
            <a:grpSpLocks/>
          </p:cNvGrpSpPr>
          <p:nvPr/>
        </p:nvGrpSpPr>
        <p:grpSpPr bwMode="auto">
          <a:xfrm>
            <a:off x="0" y="609600"/>
            <a:ext cx="8610600" cy="1052513"/>
            <a:chOff x="0" y="384"/>
            <a:chExt cx="5424" cy="663"/>
          </a:xfrm>
        </p:grpSpPr>
        <p:sp>
          <p:nvSpPr>
            <p:cNvPr id="86076" name="Line 31"/>
            <p:cNvSpPr>
              <a:spLocks noChangeShapeType="1"/>
            </p:cNvSpPr>
            <p:nvPr/>
          </p:nvSpPr>
          <p:spPr bwMode="auto">
            <a:xfrm>
              <a:off x="5184" y="960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077" name="Text Box 32"/>
            <p:cNvSpPr txBox="1">
              <a:spLocks noChangeArrowheads="1"/>
            </p:cNvSpPr>
            <p:nvPr/>
          </p:nvSpPr>
          <p:spPr bwMode="auto">
            <a:xfrm>
              <a:off x="0" y="720"/>
              <a:ext cx="43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C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6078" name="Text Box 33"/>
            <p:cNvSpPr txBox="1">
              <a:spLocks noChangeArrowheads="1"/>
            </p:cNvSpPr>
            <p:nvPr/>
          </p:nvSpPr>
          <p:spPr bwMode="auto">
            <a:xfrm>
              <a:off x="672" y="384"/>
              <a:ext cx="192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6079" name="Rectangle 34"/>
            <p:cNvSpPr>
              <a:spLocks noChangeArrowheads="1"/>
            </p:cNvSpPr>
            <p:nvPr/>
          </p:nvSpPr>
          <p:spPr bwMode="auto">
            <a:xfrm>
              <a:off x="110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86080" name="Rectangle 35"/>
            <p:cNvSpPr>
              <a:spLocks noChangeArrowheads="1"/>
            </p:cNvSpPr>
            <p:nvPr/>
          </p:nvSpPr>
          <p:spPr bwMode="auto">
            <a:xfrm>
              <a:off x="1632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86081" name="Rectangle 36"/>
            <p:cNvSpPr>
              <a:spLocks noChangeArrowheads="1"/>
            </p:cNvSpPr>
            <p:nvPr/>
          </p:nvSpPr>
          <p:spPr bwMode="auto">
            <a:xfrm>
              <a:off x="206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86082" name="Rectangle 37"/>
            <p:cNvSpPr>
              <a:spLocks noChangeArrowheads="1"/>
            </p:cNvSpPr>
            <p:nvPr/>
          </p:nvSpPr>
          <p:spPr bwMode="auto">
            <a:xfrm>
              <a:off x="254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86083" name="Rectangle 38"/>
            <p:cNvSpPr>
              <a:spLocks noChangeArrowheads="1"/>
            </p:cNvSpPr>
            <p:nvPr/>
          </p:nvSpPr>
          <p:spPr bwMode="auto">
            <a:xfrm>
              <a:off x="302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86084" name="Rectangle 39"/>
            <p:cNvSpPr>
              <a:spLocks noChangeArrowheads="1"/>
            </p:cNvSpPr>
            <p:nvPr/>
          </p:nvSpPr>
          <p:spPr bwMode="auto">
            <a:xfrm>
              <a:off x="350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7</a:t>
              </a:r>
            </a:p>
          </p:txBody>
        </p:sp>
        <p:sp>
          <p:nvSpPr>
            <p:cNvPr id="86085" name="Rectangle 40"/>
            <p:cNvSpPr>
              <a:spLocks noChangeArrowheads="1"/>
            </p:cNvSpPr>
            <p:nvPr/>
          </p:nvSpPr>
          <p:spPr bwMode="auto">
            <a:xfrm>
              <a:off x="398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/>
                  <a:cs typeface="Times New Roman"/>
                </a:rPr>
                <a:t>8</a:t>
              </a:r>
            </a:p>
          </p:txBody>
        </p:sp>
        <p:sp>
          <p:nvSpPr>
            <p:cNvPr id="86086" name="Rectangle 41"/>
            <p:cNvSpPr>
              <a:spLocks noChangeArrowheads="1"/>
            </p:cNvSpPr>
            <p:nvPr/>
          </p:nvSpPr>
          <p:spPr bwMode="auto">
            <a:xfrm>
              <a:off x="4464" y="384"/>
              <a:ext cx="2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9</a:t>
              </a:r>
            </a:p>
          </p:txBody>
        </p:sp>
        <p:sp>
          <p:nvSpPr>
            <p:cNvPr id="86087" name="Rectangle 42"/>
            <p:cNvSpPr>
              <a:spLocks noChangeArrowheads="1"/>
            </p:cNvSpPr>
            <p:nvPr/>
          </p:nvSpPr>
          <p:spPr bwMode="auto">
            <a:xfrm>
              <a:off x="4896" y="384"/>
              <a:ext cx="340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10</a:t>
              </a:r>
            </a:p>
          </p:txBody>
        </p:sp>
        <p:grpSp>
          <p:nvGrpSpPr>
            <p:cNvPr id="86088" name="Group 43"/>
            <p:cNvGrpSpPr>
              <a:grpSpLocks/>
            </p:cNvGrpSpPr>
            <p:nvPr/>
          </p:nvGrpSpPr>
          <p:grpSpPr bwMode="auto">
            <a:xfrm>
              <a:off x="384" y="672"/>
              <a:ext cx="480" cy="288"/>
              <a:chOff x="384" y="672"/>
              <a:chExt cx="480" cy="288"/>
            </a:xfrm>
          </p:grpSpPr>
          <p:sp>
            <p:nvSpPr>
              <p:cNvPr id="86134" name="Line 44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5" name="Line 45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6" name="Line 46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7" name="Line 4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89" name="Group 48"/>
            <p:cNvGrpSpPr>
              <a:grpSpLocks/>
            </p:cNvGrpSpPr>
            <p:nvPr/>
          </p:nvGrpSpPr>
          <p:grpSpPr bwMode="auto">
            <a:xfrm>
              <a:off x="2784" y="672"/>
              <a:ext cx="480" cy="288"/>
              <a:chOff x="384" y="672"/>
              <a:chExt cx="480" cy="288"/>
            </a:xfrm>
          </p:grpSpPr>
          <p:sp>
            <p:nvSpPr>
              <p:cNvPr id="86130" name="Line 49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1" name="Line 50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2" name="Line 51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33" name="Line 52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0" name="Group 53"/>
            <p:cNvGrpSpPr>
              <a:grpSpLocks/>
            </p:cNvGrpSpPr>
            <p:nvPr/>
          </p:nvGrpSpPr>
          <p:grpSpPr bwMode="auto">
            <a:xfrm>
              <a:off x="3264" y="672"/>
              <a:ext cx="480" cy="288"/>
              <a:chOff x="384" y="672"/>
              <a:chExt cx="480" cy="288"/>
            </a:xfrm>
          </p:grpSpPr>
          <p:sp>
            <p:nvSpPr>
              <p:cNvPr id="86126" name="Line 54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7" name="Line 55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8" name="Line 56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9" name="Line 5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1" name="Group 58"/>
            <p:cNvGrpSpPr>
              <a:grpSpLocks/>
            </p:cNvGrpSpPr>
            <p:nvPr/>
          </p:nvGrpSpPr>
          <p:grpSpPr bwMode="auto">
            <a:xfrm>
              <a:off x="3744" y="672"/>
              <a:ext cx="480" cy="288"/>
              <a:chOff x="384" y="672"/>
              <a:chExt cx="480" cy="288"/>
            </a:xfrm>
          </p:grpSpPr>
          <p:sp>
            <p:nvSpPr>
              <p:cNvPr id="86122" name="Line 59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3" name="Line 60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4" name="Line 61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5" name="Line 62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2" name="Group 63"/>
            <p:cNvGrpSpPr>
              <a:grpSpLocks/>
            </p:cNvGrpSpPr>
            <p:nvPr/>
          </p:nvGrpSpPr>
          <p:grpSpPr bwMode="auto">
            <a:xfrm>
              <a:off x="4224" y="672"/>
              <a:ext cx="480" cy="288"/>
              <a:chOff x="384" y="672"/>
              <a:chExt cx="480" cy="288"/>
            </a:xfrm>
          </p:grpSpPr>
          <p:sp>
            <p:nvSpPr>
              <p:cNvPr id="86118" name="Line 64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9" name="Line 65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0" name="Line 66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21" name="Line 6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3" name="Group 68"/>
            <p:cNvGrpSpPr>
              <a:grpSpLocks/>
            </p:cNvGrpSpPr>
            <p:nvPr/>
          </p:nvGrpSpPr>
          <p:grpSpPr bwMode="auto">
            <a:xfrm>
              <a:off x="4704" y="672"/>
              <a:ext cx="480" cy="288"/>
              <a:chOff x="384" y="672"/>
              <a:chExt cx="480" cy="288"/>
            </a:xfrm>
          </p:grpSpPr>
          <p:sp>
            <p:nvSpPr>
              <p:cNvPr id="86114" name="Line 69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5" name="Line 70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6" name="Line 71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7" name="Line 72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4" name="Group 73"/>
            <p:cNvGrpSpPr>
              <a:grpSpLocks/>
            </p:cNvGrpSpPr>
            <p:nvPr/>
          </p:nvGrpSpPr>
          <p:grpSpPr bwMode="auto">
            <a:xfrm>
              <a:off x="864" y="672"/>
              <a:ext cx="480" cy="288"/>
              <a:chOff x="384" y="672"/>
              <a:chExt cx="480" cy="288"/>
            </a:xfrm>
          </p:grpSpPr>
          <p:sp>
            <p:nvSpPr>
              <p:cNvPr id="86110" name="Line 74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1" name="Line 75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2" name="Line 76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13" name="Line 7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5" name="Group 78"/>
            <p:cNvGrpSpPr>
              <a:grpSpLocks/>
            </p:cNvGrpSpPr>
            <p:nvPr/>
          </p:nvGrpSpPr>
          <p:grpSpPr bwMode="auto">
            <a:xfrm>
              <a:off x="1344" y="672"/>
              <a:ext cx="480" cy="288"/>
              <a:chOff x="384" y="672"/>
              <a:chExt cx="480" cy="288"/>
            </a:xfrm>
          </p:grpSpPr>
          <p:sp>
            <p:nvSpPr>
              <p:cNvPr id="86106" name="Line 79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7" name="Line 80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8" name="Line 81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9" name="Line 82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6" name="Group 83"/>
            <p:cNvGrpSpPr>
              <a:grpSpLocks/>
            </p:cNvGrpSpPr>
            <p:nvPr/>
          </p:nvGrpSpPr>
          <p:grpSpPr bwMode="auto">
            <a:xfrm>
              <a:off x="1824" y="672"/>
              <a:ext cx="480" cy="288"/>
              <a:chOff x="384" y="672"/>
              <a:chExt cx="480" cy="288"/>
            </a:xfrm>
          </p:grpSpPr>
          <p:sp>
            <p:nvSpPr>
              <p:cNvPr id="86102" name="Line 84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3" name="Line 85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4" name="Line 86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5" name="Line 8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097" name="Group 88"/>
            <p:cNvGrpSpPr>
              <a:grpSpLocks/>
            </p:cNvGrpSpPr>
            <p:nvPr/>
          </p:nvGrpSpPr>
          <p:grpSpPr bwMode="auto">
            <a:xfrm>
              <a:off x="2304" y="672"/>
              <a:ext cx="480" cy="288"/>
              <a:chOff x="384" y="672"/>
              <a:chExt cx="480" cy="288"/>
            </a:xfrm>
          </p:grpSpPr>
          <p:sp>
            <p:nvSpPr>
              <p:cNvPr id="86098" name="Line 89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099" name="Line 90"/>
              <p:cNvSpPr>
                <a:spLocks noChangeShapeType="1"/>
              </p:cNvSpPr>
              <p:nvPr/>
            </p:nvSpPr>
            <p:spPr bwMode="auto">
              <a:xfrm flipV="1">
                <a:off x="62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0" name="Line 91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101" name="Line 92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7" name="Group 93"/>
          <p:cNvGrpSpPr>
            <a:grpSpLocks/>
          </p:cNvGrpSpPr>
          <p:nvPr/>
        </p:nvGrpSpPr>
        <p:grpSpPr bwMode="auto">
          <a:xfrm>
            <a:off x="1371600" y="1905000"/>
            <a:ext cx="6858000" cy="3124200"/>
            <a:chOff x="864" y="1200"/>
            <a:chExt cx="4320" cy="1968"/>
          </a:xfrm>
        </p:grpSpPr>
        <p:sp>
          <p:nvSpPr>
            <p:cNvPr id="86025" name="Line 94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6026" name="Group 95"/>
            <p:cNvGrpSpPr>
              <a:grpSpLocks/>
            </p:cNvGrpSpPr>
            <p:nvPr/>
          </p:nvGrpSpPr>
          <p:grpSpPr bwMode="auto">
            <a:xfrm>
              <a:off x="864" y="2304"/>
              <a:ext cx="4320" cy="288"/>
              <a:chOff x="864" y="2304"/>
              <a:chExt cx="4320" cy="288"/>
            </a:xfrm>
          </p:grpSpPr>
          <p:sp>
            <p:nvSpPr>
              <p:cNvPr id="86071" name="Line 96"/>
              <p:cNvSpPr>
                <a:spLocks noChangeShapeType="1"/>
              </p:cNvSpPr>
              <p:nvPr/>
            </p:nvSpPr>
            <p:spPr bwMode="auto">
              <a:xfrm>
                <a:off x="2304" y="2304"/>
                <a:ext cx="19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072" name="Line 97"/>
              <p:cNvSpPr>
                <a:spLocks noChangeShapeType="1"/>
              </p:cNvSpPr>
              <p:nvPr/>
            </p:nvSpPr>
            <p:spPr bwMode="auto">
              <a:xfrm flipV="1">
                <a:off x="2304" y="2304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073" name="Line 98"/>
              <p:cNvSpPr>
                <a:spLocks noChangeShapeType="1"/>
              </p:cNvSpPr>
              <p:nvPr/>
            </p:nvSpPr>
            <p:spPr bwMode="auto">
              <a:xfrm>
                <a:off x="864" y="2592"/>
                <a:ext cx="14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074" name="Line 99"/>
              <p:cNvSpPr>
                <a:spLocks noChangeShapeType="1"/>
              </p:cNvSpPr>
              <p:nvPr/>
            </p:nvSpPr>
            <p:spPr bwMode="auto">
              <a:xfrm flipV="1">
                <a:off x="4224" y="2304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075" name="Line 100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9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6027" name="Line 101"/>
            <p:cNvSpPr>
              <a:spLocks noChangeShapeType="1"/>
            </p:cNvSpPr>
            <p:nvPr/>
          </p:nvSpPr>
          <p:spPr bwMode="auto">
            <a:xfrm>
              <a:off x="4224" y="2880"/>
              <a:ext cx="9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86028" name="Line 102"/>
            <p:cNvSpPr>
              <a:spLocks noChangeShapeType="1"/>
            </p:cNvSpPr>
            <p:nvPr/>
          </p:nvSpPr>
          <p:spPr bwMode="auto">
            <a:xfrm>
              <a:off x="864" y="3168"/>
              <a:ext cx="33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86029" name="Group 103"/>
            <p:cNvGrpSpPr>
              <a:grpSpLocks/>
            </p:cNvGrpSpPr>
            <p:nvPr/>
          </p:nvGrpSpPr>
          <p:grpSpPr bwMode="auto">
            <a:xfrm>
              <a:off x="864" y="1200"/>
              <a:ext cx="4320" cy="288"/>
              <a:chOff x="864" y="1200"/>
              <a:chExt cx="4320" cy="288"/>
            </a:xfrm>
          </p:grpSpPr>
          <p:grpSp>
            <p:nvGrpSpPr>
              <p:cNvPr id="86044" name="Group 104"/>
              <p:cNvGrpSpPr>
                <a:grpSpLocks/>
              </p:cNvGrpSpPr>
              <p:nvPr/>
            </p:nvGrpSpPr>
            <p:grpSpPr bwMode="auto">
              <a:xfrm>
                <a:off x="1344" y="1200"/>
                <a:ext cx="960" cy="288"/>
                <a:chOff x="1152" y="3360"/>
                <a:chExt cx="960" cy="288"/>
              </a:xfrm>
            </p:grpSpPr>
            <p:sp>
              <p:nvSpPr>
                <p:cNvPr id="86066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1632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6067" name="Group 106"/>
                <p:cNvGrpSpPr>
                  <a:grpSpLocks/>
                </p:cNvGrpSpPr>
                <p:nvPr/>
              </p:nvGrpSpPr>
              <p:grpSpPr bwMode="auto">
                <a:xfrm>
                  <a:off x="1152" y="3360"/>
                  <a:ext cx="960" cy="288"/>
                  <a:chOff x="1152" y="3360"/>
                  <a:chExt cx="960" cy="288"/>
                </a:xfrm>
              </p:grpSpPr>
              <p:sp>
                <p:nvSpPr>
                  <p:cNvPr id="8606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69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648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70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360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86045" name="Group 110"/>
              <p:cNvGrpSpPr>
                <a:grpSpLocks/>
              </p:cNvGrpSpPr>
              <p:nvPr/>
            </p:nvGrpSpPr>
            <p:grpSpPr bwMode="auto">
              <a:xfrm>
                <a:off x="864" y="1200"/>
                <a:ext cx="480" cy="288"/>
                <a:chOff x="864" y="1200"/>
                <a:chExt cx="480" cy="288"/>
              </a:xfrm>
            </p:grpSpPr>
            <p:sp>
              <p:nvSpPr>
                <p:cNvPr id="86064" name="Line 111"/>
                <p:cNvSpPr>
                  <a:spLocks noChangeShapeType="1"/>
                </p:cNvSpPr>
                <p:nvPr/>
              </p:nvSpPr>
              <p:spPr bwMode="auto">
                <a:xfrm>
                  <a:off x="864" y="120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6065" name="Line 112"/>
                <p:cNvSpPr>
                  <a:spLocks noChangeShapeType="1"/>
                </p:cNvSpPr>
                <p:nvPr/>
              </p:nvSpPr>
              <p:spPr bwMode="auto">
                <a:xfrm>
                  <a:off x="864" y="1200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86046" name="Group 113"/>
              <p:cNvGrpSpPr>
                <a:grpSpLocks/>
              </p:cNvGrpSpPr>
              <p:nvPr/>
            </p:nvGrpSpPr>
            <p:grpSpPr bwMode="auto">
              <a:xfrm>
                <a:off x="2304" y="1200"/>
                <a:ext cx="960" cy="288"/>
                <a:chOff x="1152" y="3360"/>
                <a:chExt cx="960" cy="288"/>
              </a:xfrm>
            </p:grpSpPr>
            <p:sp>
              <p:nvSpPr>
                <p:cNvPr id="86059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632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6060" name="Group 115"/>
                <p:cNvGrpSpPr>
                  <a:grpSpLocks/>
                </p:cNvGrpSpPr>
                <p:nvPr/>
              </p:nvGrpSpPr>
              <p:grpSpPr bwMode="auto">
                <a:xfrm>
                  <a:off x="1152" y="3360"/>
                  <a:ext cx="960" cy="288"/>
                  <a:chOff x="1152" y="3360"/>
                  <a:chExt cx="960" cy="288"/>
                </a:xfrm>
              </p:grpSpPr>
              <p:sp>
                <p:nvSpPr>
                  <p:cNvPr id="86061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62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648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63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360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86047" name="Group 119"/>
              <p:cNvGrpSpPr>
                <a:grpSpLocks/>
              </p:cNvGrpSpPr>
              <p:nvPr/>
            </p:nvGrpSpPr>
            <p:grpSpPr bwMode="auto">
              <a:xfrm>
                <a:off x="3264" y="1200"/>
                <a:ext cx="960" cy="288"/>
                <a:chOff x="1152" y="3360"/>
                <a:chExt cx="960" cy="288"/>
              </a:xfrm>
            </p:grpSpPr>
            <p:sp>
              <p:nvSpPr>
                <p:cNvPr id="86054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632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6055" name="Group 121"/>
                <p:cNvGrpSpPr>
                  <a:grpSpLocks/>
                </p:cNvGrpSpPr>
                <p:nvPr/>
              </p:nvGrpSpPr>
              <p:grpSpPr bwMode="auto">
                <a:xfrm>
                  <a:off x="1152" y="3360"/>
                  <a:ext cx="960" cy="288"/>
                  <a:chOff x="1152" y="3360"/>
                  <a:chExt cx="960" cy="288"/>
                </a:xfrm>
              </p:grpSpPr>
              <p:sp>
                <p:nvSpPr>
                  <p:cNvPr id="86056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57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648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58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360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86048" name="Group 125"/>
              <p:cNvGrpSpPr>
                <a:grpSpLocks/>
              </p:cNvGrpSpPr>
              <p:nvPr/>
            </p:nvGrpSpPr>
            <p:grpSpPr bwMode="auto">
              <a:xfrm>
                <a:off x="4224" y="1200"/>
                <a:ext cx="960" cy="288"/>
                <a:chOff x="1152" y="3360"/>
                <a:chExt cx="960" cy="288"/>
              </a:xfrm>
            </p:grpSpPr>
            <p:sp>
              <p:nvSpPr>
                <p:cNvPr id="86049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1632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6050" name="Group 127"/>
                <p:cNvGrpSpPr>
                  <a:grpSpLocks/>
                </p:cNvGrpSpPr>
                <p:nvPr/>
              </p:nvGrpSpPr>
              <p:grpSpPr bwMode="auto">
                <a:xfrm>
                  <a:off x="1152" y="3360"/>
                  <a:ext cx="960" cy="288"/>
                  <a:chOff x="1152" y="3360"/>
                  <a:chExt cx="960" cy="288"/>
                </a:xfrm>
              </p:grpSpPr>
              <p:sp>
                <p:nvSpPr>
                  <p:cNvPr id="8605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52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648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53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360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grpSp>
          <p:nvGrpSpPr>
            <p:cNvPr id="86030" name="Group 131"/>
            <p:cNvGrpSpPr>
              <a:grpSpLocks/>
            </p:cNvGrpSpPr>
            <p:nvPr/>
          </p:nvGrpSpPr>
          <p:grpSpPr bwMode="auto">
            <a:xfrm>
              <a:off x="864" y="1776"/>
              <a:ext cx="4320" cy="288"/>
              <a:chOff x="864" y="1776"/>
              <a:chExt cx="4320" cy="288"/>
            </a:xfrm>
          </p:grpSpPr>
          <p:grpSp>
            <p:nvGrpSpPr>
              <p:cNvPr id="86031" name="Group 132"/>
              <p:cNvGrpSpPr>
                <a:grpSpLocks/>
              </p:cNvGrpSpPr>
              <p:nvPr/>
            </p:nvGrpSpPr>
            <p:grpSpPr bwMode="auto">
              <a:xfrm>
                <a:off x="864" y="1776"/>
                <a:ext cx="1440" cy="288"/>
                <a:chOff x="864" y="1776"/>
                <a:chExt cx="1440" cy="288"/>
              </a:xfrm>
            </p:grpSpPr>
            <p:grpSp>
              <p:nvGrpSpPr>
                <p:cNvPr id="86039" name="Group 133"/>
                <p:cNvGrpSpPr>
                  <a:grpSpLocks/>
                </p:cNvGrpSpPr>
                <p:nvPr/>
              </p:nvGrpSpPr>
              <p:grpSpPr bwMode="auto">
                <a:xfrm>
                  <a:off x="864" y="1776"/>
                  <a:ext cx="1440" cy="288"/>
                  <a:chOff x="864" y="1776"/>
                  <a:chExt cx="1440" cy="288"/>
                </a:xfrm>
              </p:grpSpPr>
              <p:sp>
                <p:nvSpPr>
                  <p:cNvPr id="86041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776"/>
                    <a:ext cx="96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42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064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43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4" y="1776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86040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304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86032" name="Line 138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9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86033" name="Group 139"/>
              <p:cNvGrpSpPr>
                <a:grpSpLocks/>
              </p:cNvGrpSpPr>
              <p:nvPr/>
            </p:nvGrpSpPr>
            <p:grpSpPr bwMode="auto">
              <a:xfrm>
                <a:off x="2304" y="1776"/>
                <a:ext cx="1920" cy="288"/>
                <a:chOff x="2304" y="1776"/>
                <a:chExt cx="1920" cy="288"/>
              </a:xfrm>
            </p:grpSpPr>
            <p:sp>
              <p:nvSpPr>
                <p:cNvPr id="8603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3264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6035" name="Group 141"/>
                <p:cNvGrpSpPr>
                  <a:grpSpLocks/>
                </p:cNvGrpSpPr>
                <p:nvPr/>
              </p:nvGrpSpPr>
              <p:grpSpPr bwMode="auto">
                <a:xfrm>
                  <a:off x="2304" y="1776"/>
                  <a:ext cx="1920" cy="288"/>
                  <a:chOff x="2304" y="1776"/>
                  <a:chExt cx="1920" cy="288"/>
                </a:xfrm>
              </p:grpSpPr>
              <p:sp>
                <p:nvSpPr>
                  <p:cNvPr id="86036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776"/>
                    <a:ext cx="96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37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064"/>
                    <a:ext cx="96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6038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24" y="1776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</p:grpSp>
      <p:sp>
        <p:nvSpPr>
          <p:cNvPr id="81041" name="Text Box 145"/>
          <p:cNvSpPr txBox="1">
            <a:spLocks noChangeArrowheads="1"/>
          </p:cNvSpPr>
          <p:nvPr/>
        </p:nvSpPr>
        <p:spPr bwMode="auto">
          <a:xfrm>
            <a:off x="2489041" y="5331947"/>
            <a:ext cx="3775393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十进制计数器工作波形</a:t>
            </a:r>
          </a:p>
        </p:txBody>
      </p:sp>
    </p:spTree>
    <p:extLst>
      <p:ext uri="{BB962C8B-B14F-4D97-AF65-F5344CB8AC3E}">
        <p14:creationId xmlns:p14="http://schemas.microsoft.com/office/powerpoint/2010/main" val="11730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nimBg="1"/>
      <p:bldP spid="81041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250825" y="260350"/>
            <a:ext cx="700311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、集成异步十进制计数器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CT74LS290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280988" y="806278"/>
            <a:ext cx="71132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i="1" dirty="0">
                <a:latin typeface="Times New Roman"/>
                <a:cs typeface="Times New Roman"/>
              </a:rPr>
              <a:t>R</a:t>
            </a:r>
            <a:r>
              <a:rPr lang="en-US" altLang="zh-CN" sz="2400" baseline="-30000" dirty="0">
                <a:latin typeface="Times New Roman"/>
                <a:cs typeface="Times New Roman"/>
              </a:rPr>
              <a:t>OA</a:t>
            </a:r>
            <a:r>
              <a:rPr lang="zh-CN" altLang="en-US" sz="2400" dirty="0">
                <a:latin typeface="Times New Roman"/>
                <a:cs typeface="Times New Roman"/>
              </a:rPr>
              <a:t>和</a:t>
            </a:r>
            <a:r>
              <a:rPr lang="en-US" altLang="zh-CN" sz="2400" i="1" dirty="0">
                <a:latin typeface="Times New Roman"/>
                <a:cs typeface="Times New Roman"/>
              </a:rPr>
              <a:t>R</a:t>
            </a:r>
            <a:r>
              <a:rPr lang="en-US" altLang="zh-CN" sz="2400" baseline="-30000" dirty="0">
                <a:latin typeface="Times New Roman"/>
                <a:cs typeface="Times New Roman"/>
              </a:rPr>
              <a:t>OB</a:t>
            </a:r>
            <a:r>
              <a:rPr lang="zh-CN" altLang="en-US" sz="2400" dirty="0">
                <a:latin typeface="Times New Roman"/>
                <a:cs typeface="Times New Roman"/>
              </a:rPr>
              <a:t>为置</a:t>
            </a:r>
            <a:r>
              <a:rPr lang="en-US" altLang="zh-CN" sz="2400" dirty="0">
                <a:latin typeface="Times New Roman"/>
                <a:cs typeface="Times New Roman"/>
              </a:rPr>
              <a:t>0</a:t>
            </a:r>
            <a:r>
              <a:rPr lang="zh-CN" altLang="en-US" sz="2400" dirty="0">
                <a:latin typeface="Times New Roman"/>
                <a:cs typeface="Times New Roman"/>
              </a:rPr>
              <a:t>输入端，</a:t>
            </a:r>
            <a:r>
              <a:rPr lang="en-US" altLang="zh-CN" sz="2400" i="1" dirty="0">
                <a:latin typeface="Times New Roman"/>
                <a:cs typeface="Times New Roman"/>
              </a:rPr>
              <a:t>R</a:t>
            </a:r>
            <a:r>
              <a:rPr lang="en-US" altLang="zh-CN" sz="2400" baseline="-30000" dirty="0">
                <a:latin typeface="Times New Roman"/>
                <a:cs typeface="Times New Roman"/>
              </a:rPr>
              <a:t>9A</a:t>
            </a:r>
            <a:r>
              <a:rPr lang="zh-CN" altLang="en-US" sz="2400" dirty="0">
                <a:latin typeface="Times New Roman"/>
                <a:cs typeface="Times New Roman"/>
              </a:rPr>
              <a:t>和</a:t>
            </a:r>
            <a:r>
              <a:rPr lang="en-US" altLang="zh-CN" sz="2400" i="1" dirty="0">
                <a:latin typeface="Times New Roman"/>
                <a:cs typeface="Times New Roman"/>
              </a:rPr>
              <a:t>R</a:t>
            </a:r>
            <a:r>
              <a:rPr lang="en-US" altLang="zh-CN" sz="2400" baseline="-30000" dirty="0">
                <a:latin typeface="Times New Roman"/>
                <a:cs typeface="Times New Roman"/>
              </a:rPr>
              <a:t>9B</a:t>
            </a:r>
            <a:r>
              <a:rPr lang="zh-CN" altLang="en-US" sz="2400" dirty="0">
                <a:latin typeface="Times New Roman"/>
                <a:cs typeface="Times New Roman"/>
              </a:rPr>
              <a:t>为置</a:t>
            </a:r>
            <a:r>
              <a:rPr lang="en-US" altLang="zh-CN" sz="2400" dirty="0">
                <a:latin typeface="Times New Roman"/>
                <a:cs typeface="Times New Roman"/>
              </a:rPr>
              <a:t>9</a:t>
            </a:r>
            <a:r>
              <a:rPr lang="zh-CN" altLang="en-US" sz="2400" dirty="0">
                <a:latin typeface="Times New Roman"/>
                <a:cs typeface="Times New Roman"/>
              </a:rPr>
              <a:t>输入端</a:t>
            </a:r>
            <a:r>
              <a:rPr lang="zh-CN" altLang="en-US" sz="2400" b="1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87044" name="Picture 6" descr="8d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b="14410"/>
          <a:stretch>
            <a:fillRect/>
          </a:stretch>
        </p:blipFill>
        <p:spPr bwMode="auto">
          <a:xfrm>
            <a:off x="5314950" y="1238250"/>
            <a:ext cx="360045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8" descr="8d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 r="42882" b="23318"/>
          <a:stretch>
            <a:fillRect/>
          </a:stretch>
        </p:blipFill>
        <p:spPr bwMode="auto">
          <a:xfrm>
            <a:off x="468313" y="1557338"/>
            <a:ext cx="4319587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r="3944"/>
          <a:stretch>
            <a:fillRect/>
          </a:stretch>
        </p:blipFill>
        <p:spPr bwMode="auto">
          <a:xfrm>
            <a:off x="177800" y="4437063"/>
            <a:ext cx="874871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8810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gray">
          <a:xfrm>
            <a:off x="250825" y="241300"/>
            <a:ext cx="6149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、集成同步十进制计数器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CT74LS160</a:t>
            </a:r>
          </a:p>
        </p:txBody>
      </p:sp>
      <p:pic>
        <p:nvPicPr>
          <p:cNvPr id="880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r="45859" b="-476"/>
          <a:stretch>
            <a:fillRect/>
          </a:stretch>
        </p:blipFill>
        <p:spPr bwMode="auto">
          <a:xfrm>
            <a:off x="179388" y="1039813"/>
            <a:ext cx="5472112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08050"/>
            <a:ext cx="31686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606800"/>
            <a:ext cx="815498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786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矩形 1"/>
          <p:cNvSpPr>
            <a:spLocks noChangeArrowheads="1"/>
          </p:cNvSpPr>
          <p:nvPr/>
        </p:nvSpPr>
        <p:spPr bwMode="auto">
          <a:xfrm>
            <a:off x="395288" y="1196975"/>
            <a:ext cx="821213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Times New Roman"/>
                <a:ea typeface="华文楷体" charset="0"/>
                <a:cs typeface="Times New Roman"/>
              </a:rPr>
              <a:t>用集成计数器实现任意模值计数器：</a:t>
            </a:r>
            <a:r>
              <a:rPr lang="en-US" altLang="zh-CN" sz="3200" b="1" dirty="0">
                <a:latin typeface="Times New Roman"/>
                <a:ea typeface="华文楷体" charset="0"/>
                <a:cs typeface="Times New Roman"/>
              </a:rPr>
              <a:t>M</a:t>
            </a:r>
            <a:r>
              <a:rPr lang="zh-CN" altLang="en-US" sz="3200" b="1" dirty="0">
                <a:latin typeface="Times New Roman"/>
                <a:ea typeface="华文楷体" charset="0"/>
                <a:cs typeface="Times New Roman"/>
              </a:rPr>
              <a:t>为要设计的计数值，</a:t>
            </a:r>
            <a:r>
              <a:rPr lang="en-US" altLang="zh-CN" sz="3200" b="1" dirty="0">
                <a:latin typeface="Times New Roman"/>
                <a:ea typeface="华文楷体" charset="0"/>
                <a:cs typeface="Times New Roman"/>
              </a:rPr>
              <a:t>N</a:t>
            </a:r>
            <a:r>
              <a:rPr lang="zh-CN" altLang="en-US" sz="3200" b="1" dirty="0">
                <a:latin typeface="Times New Roman"/>
                <a:ea typeface="华文楷体" charset="0"/>
                <a:cs typeface="Times New Roman"/>
              </a:rPr>
              <a:t>为集成计数器的计数值，</a:t>
            </a:r>
            <a:r>
              <a:rPr lang="zh-CN" altLang="en-US" sz="3200" b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则存在两种情况：</a:t>
            </a:r>
            <a:endParaRPr lang="en-US" altLang="zh-CN" sz="3200" b="1" dirty="0">
              <a:solidFill>
                <a:srgbClr val="FF0000"/>
              </a:solidFill>
              <a:latin typeface="Times New Roman"/>
              <a:ea typeface="华文楷体" charset="0"/>
              <a:cs typeface="Times New Roman"/>
            </a:endParaRPr>
          </a:p>
          <a:p>
            <a:pPr algn="just">
              <a:lnSpc>
                <a:spcPct val="125000"/>
              </a:lnSpc>
              <a:buFont typeface="Wingdings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．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M</a:t>
            </a:r>
            <a:r>
              <a:rPr lang="en-US" altLang="zh-CN" sz="3200" b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&lt;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N</a:t>
            </a:r>
            <a:r>
              <a:rPr lang="zh-CN" altLang="en-US" sz="3200" b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的情况</a:t>
            </a:r>
            <a:endParaRPr lang="en-US" altLang="zh-CN" sz="3200" b="1" dirty="0">
              <a:solidFill>
                <a:srgbClr val="FF0000"/>
              </a:solidFill>
              <a:latin typeface="Times New Roman"/>
              <a:ea typeface="华文楷体" charset="0"/>
              <a:cs typeface="Times New Roman"/>
            </a:endParaRPr>
          </a:p>
          <a:p>
            <a:pPr>
              <a:lnSpc>
                <a:spcPct val="125000"/>
              </a:lnSpc>
              <a:buFont typeface="Wingdings" charset="0"/>
              <a:buNone/>
            </a:pPr>
            <a:r>
              <a:rPr lang="en-US" altLang="zh-CN" sz="3200" b="1" dirty="0">
                <a:latin typeface="Times New Roman"/>
                <a:ea typeface="华文楷体" charset="0"/>
                <a:cs typeface="Times New Roman"/>
              </a:rPr>
              <a:t>    (1)</a:t>
            </a:r>
            <a:r>
              <a:rPr lang="zh-CN" altLang="en-US" sz="3200" b="1" dirty="0">
                <a:latin typeface="Times New Roman"/>
                <a:ea typeface="华文楷体" charset="0"/>
                <a:cs typeface="Times New Roman"/>
              </a:rPr>
              <a:t>置零法</a:t>
            </a:r>
            <a:r>
              <a:rPr lang="en-US" altLang="zh-CN" sz="3200" b="1" dirty="0">
                <a:latin typeface="Times New Roman"/>
                <a:ea typeface="华文楷体" charset="0"/>
                <a:cs typeface="Times New Roman"/>
              </a:rPr>
              <a:t>(</a:t>
            </a:r>
            <a:r>
              <a:rPr lang="zh-CN" altLang="en-US" sz="3200" b="1" dirty="0">
                <a:latin typeface="Times New Roman"/>
                <a:ea typeface="华文楷体" charset="0"/>
                <a:cs typeface="Times New Roman"/>
              </a:rPr>
              <a:t>反馈归零法</a:t>
            </a:r>
            <a:r>
              <a:rPr lang="en-US" altLang="zh-CN" sz="3200" b="1" dirty="0">
                <a:latin typeface="Times New Roman"/>
                <a:ea typeface="华文楷体" charset="0"/>
                <a:cs typeface="Times New Roman"/>
              </a:rPr>
              <a:t>)</a:t>
            </a:r>
            <a:r>
              <a:rPr lang="zh-CN" altLang="en-US" sz="3200" b="1" dirty="0">
                <a:latin typeface="Times New Roman"/>
                <a:ea typeface="华文楷体" charset="0"/>
                <a:cs typeface="Times New Roman"/>
              </a:rPr>
              <a:t>；</a:t>
            </a:r>
            <a:endParaRPr lang="en-US" altLang="zh-CN" sz="3200" b="1" dirty="0">
              <a:latin typeface="Times New Roman"/>
              <a:ea typeface="华文楷体" charset="0"/>
              <a:cs typeface="Times New Roman"/>
            </a:endParaRPr>
          </a:p>
          <a:p>
            <a:pPr>
              <a:lnSpc>
                <a:spcPct val="125000"/>
              </a:lnSpc>
              <a:buFont typeface="Wingdings" charset="0"/>
              <a:buNone/>
            </a:pPr>
            <a:r>
              <a:rPr lang="en-US" altLang="zh-CN" sz="3200" b="1" dirty="0">
                <a:latin typeface="Times New Roman"/>
                <a:ea typeface="华文楷体" charset="0"/>
                <a:cs typeface="Times New Roman"/>
              </a:rPr>
              <a:t>    (2)</a:t>
            </a:r>
            <a:r>
              <a:rPr lang="zh-CN" altLang="en-US" sz="3200" b="1" dirty="0">
                <a:latin typeface="Times New Roman"/>
                <a:ea typeface="华文楷体" charset="0"/>
                <a:cs typeface="Times New Roman"/>
              </a:rPr>
              <a:t>置数法</a:t>
            </a:r>
            <a:r>
              <a:rPr lang="en-US" altLang="zh-CN" sz="3200" b="1" dirty="0">
                <a:latin typeface="Times New Roman"/>
                <a:ea typeface="华文楷体" charset="0"/>
                <a:cs typeface="Times New Roman"/>
              </a:rPr>
              <a:t>(</a:t>
            </a:r>
            <a:r>
              <a:rPr lang="zh-CN" altLang="en-US" sz="3200" b="1" dirty="0">
                <a:latin typeface="Times New Roman"/>
                <a:ea typeface="华文楷体" charset="0"/>
                <a:cs typeface="Times New Roman"/>
              </a:rPr>
              <a:t>反馈置数法</a:t>
            </a:r>
            <a:r>
              <a:rPr lang="en-US" altLang="zh-CN" sz="3200" b="1" dirty="0">
                <a:latin typeface="Times New Roman"/>
                <a:ea typeface="华文楷体" charset="0"/>
                <a:cs typeface="Times New Roman"/>
              </a:rPr>
              <a:t>)</a:t>
            </a:r>
            <a:r>
              <a:rPr lang="zh-CN" altLang="en-US" sz="3200" b="1" dirty="0">
                <a:latin typeface="Times New Roman"/>
                <a:ea typeface="华文楷体" charset="0"/>
                <a:cs typeface="Times New Roman"/>
              </a:rPr>
              <a:t>；</a:t>
            </a:r>
            <a:endParaRPr lang="en-US" altLang="zh-CN" sz="3200" b="1" dirty="0">
              <a:latin typeface="Times New Roman"/>
              <a:ea typeface="华文楷体" charset="0"/>
              <a:cs typeface="Times New Roman"/>
            </a:endParaRPr>
          </a:p>
          <a:p>
            <a:pPr algn="just">
              <a:lnSpc>
                <a:spcPct val="125000"/>
              </a:lnSpc>
              <a:buFont typeface="Wingdings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．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M</a:t>
            </a:r>
            <a:r>
              <a:rPr lang="en-US" altLang="zh-CN" sz="3200" b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&gt;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N</a:t>
            </a:r>
            <a:r>
              <a:rPr lang="zh-CN" altLang="en-US" sz="3200" b="1" dirty="0">
                <a:solidFill>
                  <a:srgbClr val="FF0000"/>
                </a:solidFill>
                <a:latin typeface="Times New Roman"/>
                <a:ea typeface="华文楷体" charset="0"/>
                <a:cs typeface="Times New Roman"/>
              </a:rPr>
              <a:t>的情况</a:t>
            </a:r>
            <a:endParaRPr lang="en-US" altLang="zh-CN" sz="3200" b="1" dirty="0">
              <a:solidFill>
                <a:srgbClr val="FF0000"/>
              </a:solidFill>
              <a:latin typeface="Times New Roman"/>
              <a:ea typeface="华文楷体" charset="0"/>
              <a:cs typeface="Times New Roman"/>
            </a:endParaRPr>
          </a:p>
          <a:p>
            <a:pPr algn="just">
              <a:lnSpc>
                <a:spcPct val="125000"/>
              </a:lnSpc>
              <a:buFont typeface="Wingdings" charset="0"/>
              <a:buNone/>
            </a:pPr>
            <a:r>
              <a:rPr lang="zh-CN" altLang="en-US" sz="3200" b="1" dirty="0">
                <a:latin typeface="Times New Roman"/>
                <a:ea typeface="华文楷体" charset="0"/>
                <a:cs typeface="Times New Roman"/>
              </a:rPr>
              <a:t>利用计数器的级联获得大容量</a:t>
            </a:r>
            <a:r>
              <a:rPr lang="en-US" altLang="zh-CN" sz="3200" b="1" i="1" dirty="0">
                <a:latin typeface="Times New Roman"/>
                <a:ea typeface="华文楷体" charset="0"/>
                <a:cs typeface="Times New Roman"/>
              </a:rPr>
              <a:t>M</a:t>
            </a:r>
            <a:r>
              <a:rPr lang="zh-CN" altLang="en-US" sz="3200" b="1" dirty="0">
                <a:latin typeface="Times New Roman"/>
                <a:ea typeface="华文楷体" charset="0"/>
                <a:cs typeface="Times New Roman"/>
              </a:rPr>
              <a:t>进制计数器；</a:t>
            </a:r>
            <a:endParaRPr lang="en-US" altLang="zh-CN" sz="3200" b="1" dirty="0">
              <a:latin typeface="Times New Roman"/>
              <a:ea typeface="华文楷体" charset="0"/>
              <a:cs typeface="Times New Roman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如何构成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进制计数器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323850" y="866775"/>
            <a:ext cx="3819525" cy="161925"/>
            <a:chOff x="90" y="522"/>
            <a:chExt cx="2406" cy="102"/>
          </a:xfrm>
        </p:grpSpPr>
        <p:pic>
          <p:nvPicPr>
            <p:cNvPr id="89093" name="Picture 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4" name="Picture 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5" name="Picture 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6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7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8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9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0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1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2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3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4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5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6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7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8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9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0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1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2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3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4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5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6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7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52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38188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49250" y="727075"/>
            <a:ext cx="8534400" cy="26670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en-US" altLang="zh-CN" sz="3200" dirty="0">
                <a:latin typeface="Times New Roman"/>
                <a:ea typeface="华文楷体" charset="0"/>
                <a:cs typeface="Times New Roman"/>
              </a:rPr>
              <a:t>[</a:t>
            </a:r>
            <a:r>
              <a:rPr lang="zh-CN" altLang="en-US" sz="3200" dirty="0">
                <a:latin typeface="Times New Roman"/>
                <a:ea typeface="华文楷体" charset="0"/>
                <a:cs typeface="Times New Roman"/>
              </a:rPr>
              <a:t>例</a:t>
            </a:r>
            <a:r>
              <a:rPr lang="en-US" altLang="zh-CN" sz="3200" dirty="0">
                <a:latin typeface="Times New Roman"/>
                <a:ea typeface="华文楷体" charset="0"/>
                <a:cs typeface="Times New Roman"/>
              </a:rPr>
              <a:t>]</a:t>
            </a:r>
            <a:r>
              <a:rPr lang="zh-CN" altLang="en-US" sz="3200" dirty="0">
                <a:latin typeface="Times New Roman"/>
                <a:ea typeface="华文楷体" charset="0"/>
                <a:cs typeface="Times New Roman"/>
              </a:rPr>
              <a:t>采用</a:t>
            </a:r>
            <a:r>
              <a:rPr lang="en-US" altLang="zh-CN" sz="3200" dirty="0">
                <a:latin typeface="Times New Roman"/>
                <a:ea typeface="华文楷体" charset="0"/>
                <a:cs typeface="Times New Roman"/>
              </a:rPr>
              <a:t>CT74LS161</a:t>
            </a:r>
            <a:r>
              <a:rPr lang="zh-CN" altLang="en-US" sz="3200" dirty="0">
                <a:latin typeface="Times New Roman"/>
                <a:ea typeface="华文楷体" charset="0"/>
                <a:cs typeface="Times New Roman"/>
              </a:rPr>
              <a:t>构成</a:t>
            </a:r>
            <a:r>
              <a:rPr lang="en-US" altLang="zh-CN" sz="3200" dirty="0">
                <a:latin typeface="Times New Roman"/>
                <a:ea typeface="华文楷体" charset="0"/>
                <a:cs typeface="Times New Roman"/>
              </a:rPr>
              <a:t>13</a:t>
            </a:r>
            <a:r>
              <a:rPr lang="zh-CN" altLang="en-US" sz="3200" dirty="0">
                <a:latin typeface="Times New Roman"/>
                <a:ea typeface="华文楷体" charset="0"/>
                <a:cs typeface="Times New Roman"/>
              </a:rPr>
              <a:t>进制计数器</a:t>
            </a:r>
            <a:endParaRPr lang="en-US" altLang="zh-CN" sz="3200" dirty="0">
              <a:latin typeface="Times New Roman"/>
              <a:ea typeface="华文楷体" charset="0"/>
              <a:cs typeface="Times New Roman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华文楷体" charset="0"/>
                <a:cs typeface="Times New Roman"/>
              </a:rPr>
              <a:t>置数法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华文楷体" charset="0"/>
                <a:cs typeface="Times New Roman"/>
              </a:rPr>
              <a:t>：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华文楷体" charset="0"/>
              <a:cs typeface="Times New Roman"/>
            </a:endParaRP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2800" dirty="0">
                <a:latin typeface="Times New Roman"/>
                <a:ea typeface="华文楷体" charset="0"/>
                <a:cs typeface="Times New Roman"/>
              </a:rPr>
              <a:t>① 写出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S</a:t>
            </a:r>
            <a:r>
              <a:rPr lang="en-US" altLang="zh-CN" sz="2800" baseline="-25000" dirty="0">
                <a:latin typeface="Times New Roman"/>
                <a:ea typeface="华文楷体" charset="0"/>
                <a:cs typeface="Times New Roman"/>
              </a:rPr>
              <a:t>M-1</a:t>
            </a:r>
            <a:r>
              <a:rPr lang="zh-CN" sz="2800" dirty="0">
                <a:latin typeface="Times New Roman"/>
                <a:ea typeface="华文楷体" charset="0"/>
                <a:cs typeface="Times New Roman"/>
              </a:rPr>
              <a:t>的二进制代码为：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S</a:t>
            </a:r>
            <a:r>
              <a:rPr lang="en-US" altLang="zh-CN" sz="2800" baseline="-25000" dirty="0">
                <a:latin typeface="Times New Roman"/>
                <a:ea typeface="华文楷体" charset="0"/>
                <a:cs typeface="Times New Roman"/>
              </a:rPr>
              <a:t>M-1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=S</a:t>
            </a:r>
            <a:r>
              <a:rPr lang="en-US" altLang="zh-CN" sz="1600" dirty="0">
                <a:latin typeface="Times New Roman"/>
                <a:ea typeface="华文楷体" charset="0"/>
                <a:cs typeface="Times New Roman"/>
              </a:rPr>
              <a:t>13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-</a:t>
            </a:r>
            <a:r>
              <a:rPr lang="en-US" altLang="zh-CN" sz="1800" dirty="0">
                <a:latin typeface="Times New Roman"/>
                <a:ea typeface="华文楷体" charset="0"/>
                <a:cs typeface="Times New Roman"/>
              </a:rPr>
              <a:t>1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=S</a:t>
            </a:r>
            <a:r>
              <a:rPr lang="en-US" altLang="zh-CN" sz="1600" dirty="0">
                <a:latin typeface="Times New Roman"/>
                <a:ea typeface="华文楷体" charset="0"/>
                <a:cs typeface="Times New Roman"/>
              </a:rPr>
              <a:t>12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=1100</a:t>
            </a:r>
            <a:endParaRPr lang="zh-CN" sz="2800" dirty="0">
              <a:latin typeface="Times New Roman"/>
              <a:ea typeface="华文楷体" charset="0"/>
              <a:cs typeface="Times New Roman"/>
            </a:endParaRP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2800" dirty="0">
                <a:latin typeface="Times New Roman"/>
                <a:ea typeface="华文楷体" charset="0"/>
                <a:cs typeface="Times New Roman"/>
              </a:rPr>
              <a:t>② 写出反馈置数函数。由于计数器从</a:t>
            </a:r>
            <a:r>
              <a:rPr lang="en-US" altLang="zh-CN" sz="2800" dirty="0">
                <a:latin typeface="Times New Roman"/>
                <a:ea typeface="华文楷体" charset="0"/>
                <a:cs typeface="Times New Roman"/>
              </a:rPr>
              <a:t>0</a:t>
            </a:r>
            <a:r>
              <a:rPr lang="zh-CN" sz="2800" dirty="0">
                <a:latin typeface="Times New Roman"/>
                <a:ea typeface="华文楷体" charset="0"/>
                <a:cs typeface="Times New Roman"/>
              </a:rPr>
              <a:t>开始计数，因此，反馈置数函数为：</a:t>
            </a: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2800" dirty="0">
                <a:latin typeface="Times New Roman"/>
                <a:ea typeface="华文楷体" charset="0"/>
                <a:cs typeface="Times New Roman"/>
              </a:rPr>
              <a:t>③ 画出连线图。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 dirty="0">
              <a:latin typeface="Times New Roman"/>
              <a:cs typeface="Times New Roman"/>
            </a:endParaRP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4113213"/>
            <a:ext cx="42672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011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439889"/>
              </p:ext>
            </p:extLst>
          </p:nvPr>
        </p:nvGraphicFramePr>
        <p:xfrm>
          <a:off x="4119386" y="2863850"/>
          <a:ext cx="1398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64781" imgH="317362" progId="Equation.3">
                  <p:embed/>
                </p:oleObj>
              </mc:Choice>
              <mc:Fallback>
                <p:oleObj name="公式" r:id="rId3" imgW="96478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386" y="2863850"/>
                        <a:ext cx="1398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288" y="115888"/>
            <a:ext cx="2132012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1</a:t>
            </a:r>
            <a:r>
              <a:rPr lang="zh-CN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、</a:t>
            </a:r>
            <a:r>
              <a:rPr lang="en-US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M&lt;N</a:t>
            </a:r>
            <a:r>
              <a:rPr lang="zh-CN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 pitchFamily="2" charset="-122"/>
                <a:cs typeface="Times New Roman"/>
              </a:rPr>
              <a:t>时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宋体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3847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95288" y="374650"/>
            <a:ext cx="8153400" cy="28194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ea typeface="华文楷体" charset="0"/>
                <a:cs typeface="Times New Roman" charset="0"/>
              </a:rPr>
              <a:t>置零法</a:t>
            </a:r>
            <a:endParaRPr lang="en-US" altLang="zh-CN" sz="3200" b="1">
              <a:effectLst>
                <a:outerShdw blurRad="38100" dist="38100" dir="2700000" algn="tl">
                  <a:srgbClr val="DDDDDD"/>
                </a:outerShdw>
              </a:effectLst>
              <a:ea typeface="华文楷体" charset="0"/>
              <a:cs typeface="Times New Roman" charset="0"/>
            </a:endParaRP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3200">
                <a:ea typeface="华文楷体" charset="0"/>
                <a:cs typeface="Times New Roman" charset="0"/>
              </a:rPr>
              <a:t>① 写出</a:t>
            </a:r>
            <a:r>
              <a:rPr lang="en-US" altLang="zh-CN" sz="3200">
                <a:ea typeface="华文楷体" charset="0"/>
                <a:cs typeface="Times New Roman" charset="0"/>
              </a:rPr>
              <a:t>S</a:t>
            </a:r>
            <a:r>
              <a:rPr lang="en-US" altLang="zh-CN" sz="3200" baseline="-25000">
                <a:ea typeface="华文楷体" charset="0"/>
                <a:cs typeface="Times New Roman" charset="0"/>
              </a:rPr>
              <a:t>13</a:t>
            </a:r>
            <a:r>
              <a:rPr lang="zh-CN" sz="3200">
                <a:ea typeface="华文楷体" charset="0"/>
                <a:cs typeface="Times New Roman" charset="0"/>
              </a:rPr>
              <a:t>的二进制代码，</a:t>
            </a:r>
            <a:r>
              <a:rPr lang="en-US" altLang="zh-CN" sz="3200">
                <a:ea typeface="华文楷体" charset="0"/>
                <a:cs typeface="Times New Roman" charset="0"/>
              </a:rPr>
              <a:t>S</a:t>
            </a:r>
            <a:r>
              <a:rPr lang="en-US" altLang="zh-CN" sz="3200" baseline="-25000">
                <a:ea typeface="华文楷体" charset="0"/>
                <a:cs typeface="Times New Roman" charset="0"/>
              </a:rPr>
              <a:t>13</a:t>
            </a:r>
            <a:r>
              <a:rPr lang="en-US" altLang="zh-CN" sz="3200">
                <a:ea typeface="华文楷体" charset="0"/>
                <a:cs typeface="Times New Roman" charset="0"/>
              </a:rPr>
              <a:t>=1101</a:t>
            </a:r>
            <a:r>
              <a:rPr lang="zh-CN" sz="3200">
                <a:ea typeface="华文楷体" charset="0"/>
                <a:cs typeface="Times New Roman" charset="0"/>
              </a:rPr>
              <a:t>；</a:t>
            </a: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3200">
                <a:ea typeface="华文楷体" charset="0"/>
                <a:cs typeface="Times New Roman" charset="0"/>
              </a:rPr>
              <a:t>② 写出反馈置零函数。由于异步置</a:t>
            </a:r>
            <a:r>
              <a:rPr lang="en-US" altLang="zh-CN" sz="3200">
                <a:ea typeface="华文楷体" charset="0"/>
                <a:cs typeface="Times New Roman" charset="0"/>
              </a:rPr>
              <a:t>0</a:t>
            </a:r>
            <a:r>
              <a:rPr lang="zh-CN" sz="3200">
                <a:ea typeface="华文楷体" charset="0"/>
                <a:cs typeface="Times New Roman" charset="0"/>
              </a:rPr>
              <a:t>信号为低电平</a:t>
            </a:r>
            <a:r>
              <a:rPr lang="en-US" altLang="zh-CN" sz="3200">
                <a:ea typeface="华文楷体" charset="0"/>
                <a:cs typeface="Times New Roman" charset="0"/>
              </a:rPr>
              <a:t>0</a:t>
            </a:r>
            <a:r>
              <a:rPr lang="zh-CN" sz="3200">
                <a:ea typeface="华文楷体" charset="0"/>
                <a:cs typeface="Times New Roman" charset="0"/>
              </a:rPr>
              <a:t>，因此：</a:t>
            </a:r>
            <a:r>
              <a:rPr lang="en-US" altLang="zh-CN" sz="3200">
                <a:ea typeface="华文楷体" charset="0"/>
                <a:cs typeface="Times New Roman" charset="0"/>
              </a:rPr>
              <a:t>                  </a:t>
            </a:r>
            <a:r>
              <a:rPr lang="zh-CN" altLang="en-US" sz="3200">
                <a:ea typeface="华文楷体" charset="0"/>
                <a:cs typeface="Times New Roman" charset="0"/>
              </a:rPr>
              <a:t>；</a:t>
            </a:r>
            <a:endParaRPr lang="en-US" altLang="zh-CN" sz="3200">
              <a:ea typeface="华文楷体" charset="0"/>
              <a:cs typeface="Times New Roman" charset="0"/>
            </a:endParaRPr>
          </a:p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zh-CN" sz="3200">
                <a:ea typeface="华文楷体" charset="0"/>
                <a:cs typeface="Times New Roman" charset="0"/>
              </a:rPr>
              <a:t>③ 画连线图。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/>
          </a:p>
        </p:txBody>
      </p:sp>
      <p:graphicFrame>
        <p:nvGraphicFramePr>
          <p:cNvPr id="91139" name="对象 5"/>
          <p:cNvGraphicFramePr>
            <a:graphicFrameLocks noChangeAspect="1"/>
          </p:cNvGraphicFramePr>
          <p:nvPr/>
        </p:nvGraphicFramePr>
        <p:xfrm>
          <a:off x="3443288" y="2103438"/>
          <a:ext cx="1987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67893" imgH="317362" progId="Equation.3">
                  <p:embed/>
                </p:oleObj>
              </mc:Choice>
              <mc:Fallback>
                <p:oleObj name="公式" r:id="rId2" imgW="1167893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103438"/>
                        <a:ext cx="1987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357563"/>
            <a:ext cx="509905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7319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95313" y="1138238"/>
            <a:ext cx="8153400" cy="10668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latin typeface="华文楷体" charset="0"/>
                <a:ea typeface="华文楷体" charset="0"/>
                <a:cs typeface="华文楷体" charset="0"/>
              </a:rPr>
              <a:t>[</a:t>
            </a:r>
            <a:r>
              <a:rPr lang="zh-CN" altLang="en-US" sz="3200" b="1" dirty="0">
                <a:latin typeface="华文楷体" charset="0"/>
                <a:ea typeface="华文楷体" charset="0"/>
                <a:cs typeface="华文楷体" charset="0"/>
              </a:rPr>
              <a:t>例</a:t>
            </a:r>
            <a:r>
              <a:rPr lang="en-US" altLang="zh-CN" sz="3200" b="1" dirty="0">
                <a:latin typeface="华文楷体" charset="0"/>
                <a:ea typeface="华文楷体" charset="0"/>
                <a:cs typeface="华文楷体" charset="0"/>
              </a:rPr>
              <a:t>]</a:t>
            </a:r>
            <a:r>
              <a:rPr lang="zh-CN" altLang="en-US" sz="3200" b="1" dirty="0">
                <a:latin typeface="华文楷体" charset="0"/>
                <a:ea typeface="华文楷体" charset="0"/>
                <a:cs typeface="华文楷体" charset="0"/>
              </a:rPr>
              <a:t>为由两片</a:t>
            </a:r>
            <a:r>
              <a:rPr lang="en-US" altLang="zh-CN" sz="3200" b="1" dirty="0">
                <a:latin typeface="华文楷体" charset="0"/>
                <a:ea typeface="华文楷体" charset="0"/>
                <a:cs typeface="华文楷体" charset="0"/>
              </a:rPr>
              <a:t>CT74LS290</a:t>
            </a:r>
            <a:r>
              <a:rPr lang="zh-CN" altLang="en-US" sz="3200" b="1" dirty="0">
                <a:latin typeface="华文楷体" charset="0"/>
                <a:ea typeface="华文楷体" charset="0"/>
                <a:cs typeface="华文楷体" charset="0"/>
              </a:rPr>
              <a:t>级联组成的一百进制异步计数器。（</a:t>
            </a:r>
            <a:r>
              <a:rPr lang="en-US" altLang="zh-CN" sz="3200" b="1" dirty="0">
                <a:latin typeface="华文楷体" charset="0"/>
                <a:ea typeface="华文楷体" charset="0"/>
                <a:cs typeface="华文楷体" charset="0"/>
              </a:rPr>
              <a:t>290</a:t>
            </a:r>
            <a:r>
              <a:rPr lang="zh-CN" altLang="en-US" sz="3200" b="1" dirty="0">
                <a:latin typeface="华文楷体" charset="0"/>
                <a:ea typeface="华文楷体" charset="0"/>
                <a:cs typeface="华文楷体" charset="0"/>
              </a:rPr>
              <a:t>进行模</a:t>
            </a:r>
            <a:r>
              <a:rPr lang="en-US" altLang="zh-CN" sz="3200" b="1" dirty="0">
                <a:latin typeface="华文楷体" charset="0"/>
                <a:ea typeface="华文楷体" charset="0"/>
                <a:cs typeface="华文楷体" charset="0"/>
              </a:rPr>
              <a:t>10</a:t>
            </a:r>
            <a:r>
              <a:rPr lang="zh-CN" altLang="en-US" sz="3200" b="1" dirty="0">
                <a:latin typeface="华文楷体" charset="0"/>
                <a:ea typeface="华文楷体" charset="0"/>
                <a:cs typeface="华文楷体" charset="0"/>
              </a:rPr>
              <a:t>计数，两片组合可以进行模</a:t>
            </a:r>
            <a:r>
              <a:rPr lang="en-US" altLang="zh-CN" sz="3200" b="1" dirty="0">
                <a:latin typeface="华文楷体" charset="0"/>
                <a:ea typeface="华文楷体" charset="0"/>
                <a:cs typeface="华文楷体" charset="0"/>
              </a:rPr>
              <a:t>100</a:t>
            </a:r>
            <a:r>
              <a:rPr lang="zh-CN" altLang="en-US" sz="3200" b="1" dirty="0">
                <a:latin typeface="华文楷体" charset="0"/>
                <a:ea typeface="华文楷体" charset="0"/>
                <a:cs typeface="华文楷体" charset="0"/>
              </a:rPr>
              <a:t>计数）</a:t>
            </a:r>
            <a:endParaRPr lang="en-US" altLang="zh-CN" sz="3200" b="1" dirty="0">
              <a:latin typeface="华文楷体" charset="0"/>
              <a:ea typeface="华文楷体" charset="0"/>
              <a:cs typeface="华文楷体" charset="0"/>
            </a:endParaRPr>
          </a:p>
        </p:txBody>
      </p:sp>
      <p:pic>
        <p:nvPicPr>
          <p:cNvPr id="3" name="Picture 4" descr="8D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997200"/>
            <a:ext cx="7943850" cy="29527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84213" y="333375"/>
            <a:ext cx="213201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M&gt;N</a:t>
            </a: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时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64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 descr="40%"/>
          <p:cNvSpPr txBox="1">
            <a:spLocks noChangeArrowheads="1"/>
          </p:cNvSpPr>
          <p:nvPr/>
        </p:nvSpPr>
        <p:spPr bwMode="auto">
          <a:xfrm>
            <a:off x="1066800" y="1052513"/>
            <a:ext cx="2784475" cy="538162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设原态为“</a:t>
            </a:r>
            <a:r>
              <a:rPr lang="en-US" altLang="zh-CN" sz="2800" b="1">
                <a:solidFill>
                  <a:srgbClr val="FF3300"/>
                </a:solidFill>
              </a:rPr>
              <a:t>0”</a:t>
            </a:r>
            <a:r>
              <a:rPr lang="zh-CN" altLang="en-US" sz="2800" b="1">
                <a:solidFill>
                  <a:srgbClr val="FF3300"/>
                </a:solidFill>
              </a:rPr>
              <a:t>态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4724400" y="4724400"/>
            <a:ext cx="3181350" cy="566738"/>
            <a:chOff x="3260" y="3187"/>
            <a:chExt cx="2004" cy="357"/>
          </a:xfrm>
        </p:grpSpPr>
        <p:sp>
          <p:nvSpPr>
            <p:cNvPr id="20536" name="Text Box 4"/>
            <p:cNvSpPr txBox="1">
              <a:spLocks noChangeArrowheads="1"/>
            </p:cNvSpPr>
            <p:nvPr/>
          </p:nvSpPr>
          <p:spPr bwMode="auto">
            <a:xfrm>
              <a:off x="3260" y="318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1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036" y="321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95800" y="2181225"/>
            <a:ext cx="3105150" cy="519113"/>
            <a:chOff x="2928" y="1086"/>
            <a:chExt cx="1956" cy="327"/>
          </a:xfrm>
        </p:grpSpPr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2928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4656" y="108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2390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257800" y="4191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6400800" y="4191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0252" name="Text Box 12" descr="40%"/>
          <p:cNvSpPr txBox="1">
            <a:spLocks noChangeArrowheads="1"/>
          </p:cNvSpPr>
          <p:nvPr/>
        </p:nvSpPr>
        <p:spPr bwMode="auto">
          <a:xfrm>
            <a:off x="5105400" y="990600"/>
            <a:ext cx="2133600" cy="965200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触发器保持“</a:t>
            </a:r>
            <a:r>
              <a:rPr lang="en-US" altLang="zh-CN" sz="2800" b="1">
                <a:solidFill>
                  <a:srgbClr val="FF3300"/>
                </a:solidFill>
              </a:rPr>
              <a:t>0”</a:t>
            </a:r>
            <a:r>
              <a:rPr lang="zh-CN" altLang="en-US" sz="2800" b="1">
                <a:solidFill>
                  <a:srgbClr val="FF3300"/>
                </a:solidFill>
              </a:rPr>
              <a:t>态不变</a:t>
            </a: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 flipV="1">
            <a:off x="6019800" y="5486400"/>
            <a:ext cx="1143000" cy="533400"/>
          </a:xfrm>
          <a:prstGeom prst="wedgeEllipseCallout">
            <a:avLst>
              <a:gd name="adj1" fmla="val 67773"/>
              <a:gd name="adj2" fmla="val 112500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复位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4958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47663" y="2057400"/>
            <a:ext cx="4222750" cy="3595688"/>
            <a:chOff x="271" y="912"/>
            <a:chExt cx="1968" cy="2928"/>
          </a:xfrm>
        </p:grpSpPr>
        <p:sp>
          <p:nvSpPr>
            <p:cNvPr id="20531" name="AutoShape 16" descr="40%"/>
            <p:cNvSpPr>
              <a:spLocks noChangeArrowheads="1"/>
            </p:cNvSpPr>
            <p:nvPr/>
          </p:nvSpPr>
          <p:spPr bwMode="auto">
            <a:xfrm>
              <a:off x="271" y="912"/>
              <a:ext cx="1968" cy="2928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chemeClr val="bg1"/>
              </a:bgClr>
            </a:patt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结论</a:t>
              </a:r>
              <a:r>
                <a:rPr lang="en-US" altLang="zh-CN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:  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不论触发器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原来为何种状态，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当 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=1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，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 dirty="0">
                  <a:solidFill>
                    <a:srgbClr val="FF3300"/>
                  </a:solidFill>
                  <a:latin typeface="Times New Roman"/>
                  <a:cs typeface="Times New Roman"/>
                </a:rPr>
                <a:t>D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=0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时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，</a:t>
              </a:r>
              <a:endParaRPr lang="en-US" altLang="zh-CN" sz="2800" b="1" dirty="0">
                <a:solidFill>
                  <a:srgbClr val="3333CC"/>
                </a:solidFill>
                <a:latin typeface="Times New Roman"/>
                <a:cs typeface="Times New Roman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将使触发器置“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0”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或称为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/>
                  <a:cs typeface="Times New Roman"/>
                </a:rPr>
                <a:t>复位</a:t>
              </a:r>
              <a:r>
                <a:rPr lang="zh-CN" altLang="en-US" sz="2800" b="1" dirty="0">
                  <a:solidFill>
                    <a:srgbClr val="3333CC"/>
                  </a:solidFill>
                  <a:latin typeface="Times New Roman"/>
                  <a:cs typeface="Times New Roman"/>
                </a:rPr>
                <a:t>。</a:t>
              </a:r>
            </a:p>
          </p:txBody>
        </p:sp>
        <p:sp>
          <p:nvSpPr>
            <p:cNvPr id="20532" name="Line 17"/>
            <p:cNvSpPr>
              <a:spLocks noChangeShapeType="1"/>
            </p:cNvSpPr>
            <p:nvPr/>
          </p:nvSpPr>
          <p:spPr bwMode="auto">
            <a:xfrm>
              <a:off x="730" y="2321"/>
              <a:ext cx="135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3" name="Line 18"/>
            <p:cNvSpPr>
              <a:spLocks noChangeShapeType="1"/>
            </p:cNvSpPr>
            <p:nvPr/>
          </p:nvSpPr>
          <p:spPr bwMode="auto">
            <a:xfrm>
              <a:off x="1266" y="2322"/>
              <a:ext cx="135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2" name="Group 19"/>
          <p:cNvGrpSpPr>
            <a:grpSpLocks/>
          </p:cNvGrpSpPr>
          <p:nvPr/>
        </p:nvGrpSpPr>
        <p:grpSpPr bwMode="auto">
          <a:xfrm>
            <a:off x="4419600" y="2057400"/>
            <a:ext cx="3581400" cy="3419476"/>
            <a:chOff x="2784" y="1392"/>
            <a:chExt cx="2256" cy="2154"/>
          </a:xfrm>
        </p:grpSpPr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0494" name="Group 21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0262" name="Rectangle 22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0530" name="Line 23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5" name="Line 24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25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26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Line 27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Rectangle 28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20500" name="Rectangle 29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0501" name="Text Box 30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0502" name="Oval 31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32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Oval 33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Oval 34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35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Oval 36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37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38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Line 39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40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41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Line 42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Line 43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Text Box 44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20516" name="Oval 45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Text Box 46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0518" name="Rectangle 47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0519" name="Rectangle 48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49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Rectangle 50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Oval 51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23" name="Group 52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0527" name="Line 53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4" name="Rectangle 54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0524" name="Group 55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0525" name="Line 56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7" name="Rectangle 57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32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  <p:bldP spid="10249" grpId="0" autoUpdateAnimBg="0"/>
      <p:bldP spid="10250" grpId="0" autoUpdateAnimBg="0"/>
      <p:bldP spid="10251" grpId="0" autoUpdateAnimBg="0"/>
      <p:bldP spid="10252" grpId="0" animBg="1" autoUpdateAnimBg="0"/>
      <p:bldP spid="10253" grpId="0" animBg="1" autoUpdateAnimBg="0"/>
      <p:bldP spid="10254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188" y="476250"/>
            <a:ext cx="8153400" cy="9144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由两片</a:t>
            </a: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CT74LS160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级联成的一百进制同步加法计数器 </a:t>
            </a: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(160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进行模</a:t>
            </a: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10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计数，两片组合可以进行模</a:t>
            </a: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100</a:t>
            </a:r>
            <a:r>
              <a:rPr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计数</a:t>
            </a:r>
            <a:r>
              <a:rPr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华文楷体" charset="0"/>
                <a:ea typeface="华文楷体" charset="0"/>
                <a:cs typeface="华文楷体" charset="0"/>
              </a:rPr>
              <a:t>)</a:t>
            </a:r>
          </a:p>
          <a:p>
            <a:pPr marL="0" lvl="1">
              <a:spcBef>
                <a:spcPct val="20000"/>
              </a:spcBef>
              <a:buClr>
                <a:schemeClr val="hlink"/>
              </a:buClr>
            </a:pPr>
            <a:endParaRPr lang="zh-CN" altLang="en-US" sz="3200" b="1">
              <a:effectLst>
                <a:outerShdw blurRad="38100" dist="38100" dir="2700000" algn="tl">
                  <a:srgbClr val="DDDDDD"/>
                </a:outerShdw>
              </a:effectLst>
              <a:latin typeface="华文楷体" charset="0"/>
              <a:ea typeface="华文楷体" charset="0"/>
              <a:cs typeface="华文楷体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/>
          </a:p>
        </p:txBody>
      </p:sp>
      <p:pic>
        <p:nvPicPr>
          <p:cNvPr id="3" name="Picture 5" descr="8D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708275"/>
            <a:ext cx="7793037" cy="32416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2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250825" y="557213"/>
            <a:ext cx="8281988" cy="11430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charset="0"/>
              <a:buNone/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由两片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4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位二进制数加法计数器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CT74LS161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级联成的五十进制计数器。（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161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可做模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16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计数，两片组合进行模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256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计数，若要实现模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50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计数，需要通过置数法和置零法。）</a:t>
            </a:r>
          </a:p>
        </p:txBody>
      </p:sp>
      <p:pic>
        <p:nvPicPr>
          <p:cNvPr id="3" name="Picture 4" descr="8d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"/>
          <a:stretch>
            <a:fillRect/>
          </a:stretch>
        </p:blipFill>
        <p:spPr bwMode="auto">
          <a:xfrm>
            <a:off x="809625" y="2852738"/>
            <a:ext cx="7146925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2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39750" y="476250"/>
            <a:ext cx="8153400" cy="11430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由两片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CT74LS290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构成的二十三进制计数器（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290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进行模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10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计数，两片组合可以进行模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100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计数，若要实现模</a:t>
            </a:r>
            <a:r>
              <a:rPr lang="en-US" altLang="zh-CN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23</a:t>
            </a:r>
            <a:r>
              <a:rPr lang="zh-CN" alt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+mn-ea"/>
                <a:cs typeface="Times New Roman"/>
              </a:rPr>
              <a:t>计数，需要通过置数法和置零法。 ）</a:t>
            </a:r>
            <a:endParaRPr lang="en-US" altLang="zh-CN" sz="32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  <a:p>
            <a:pPr>
              <a:spcBef>
                <a:spcPct val="20000"/>
              </a:spcBef>
            </a:pPr>
            <a:endParaRPr lang="zh-CN" altLang="en-US" sz="32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pic>
        <p:nvPicPr>
          <p:cNvPr id="3" name="Picture 6" descr="8d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781300"/>
            <a:ext cx="74152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3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304800"/>
            <a:ext cx="67056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21.4  555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楷体_GB2312" charset="0"/>
                <a:cs typeface="Times New Roman"/>
              </a:rPr>
              <a:t>定时器及其应用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77724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    555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定时器是一种将模拟电路和数字电路集成于一体的电子器件。用它可以构成单稳态触发器、多谐振荡器和施密特触发器等多种电路。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555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定时器在工业控制、定时、检测、报警等方面有广泛应用。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52400" y="35052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21.4.1   555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定时器的结构及工作原理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62000" y="4068763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1.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分压器：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由三个等值电阻构成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752475" y="4572000"/>
            <a:ext cx="6410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2.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比较器：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由电压比较器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C1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和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C2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构成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769938" y="5029200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3.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R-S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762000" y="54864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4.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放电开关管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T</a:t>
            </a:r>
          </a:p>
        </p:txBody>
      </p:sp>
      <p:grpSp>
        <p:nvGrpSpPr>
          <p:cNvPr id="96265" name="Group 9"/>
          <p:cNvGrpSpPr>
            <a:grpSpLocks/>
          </p:cNvGrpSpPr>
          <p:nvPr/>
        </p:nvGrpSpPr>
        <p:grpSpPr bwMode="auto">
          <a:xfrm>
            <a:off x="1905000" y="914400"/>
            <a:ext cx="5334000" cy="161925"/>
            <a:chOff x="240" y="576"/>
            <a:chExt cx="3360" cy="102"/>
          </a:xfrm>
        </p:grpSpPr>
        <p:pic>
          <p:nvPicPr>
            <p:cNvPr id="96267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8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9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0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1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2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3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4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5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6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7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8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79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0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1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2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3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4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5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6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7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8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89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0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1" name="Picture 3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2" name="Picture 3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3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4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5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6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7" name="Picture 4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8" name="Picture 4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99" name="Picture 4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300" name="Picture 4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301" name="Picture 4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9626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452876"/>
              </p:ext>
            </p:extLst>
          </p:nvPr>
        </p:nvGraphicFramePr>
        <p:xfrm>
          <a:off x="6934200" y="4800600"/>
          <a:ext cx="16002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685800" imgH="587045" progId="MS_ClipArt_Gallery.2">
                  <p:embed/>
                </p:oleObj>
              </mc:Choice>
              <mc:Fallback>
                <p:oleObj name="剪辑" r:id="rId3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00600"/>
                        <a:ext cx="16002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9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78" grpId="0" autoUpdateAnimBg="0"/>
      <p:bldP spid="105479" grpId="0" autoUpdateAnimBg="0"/>
      <p:bldP spid="105480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2438400" y="1600200"/>
            <a:ext cx="623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CC3300"/>
                </a:solidFill>
                <a:latin typeface="Times New Roman"/>
                <a:cs typeface="Times New Roman"/>
              </a:rPr>
              <a:t>V</a:t>
            </a:r>
            <a:r>
              <a:rPr lang="en-US" altLang="zh-CN" sz="2800" b="1" baseline="-2500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2209800" y="3443288"/>
            <a:ext cx="906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CC3300"/>
                </a:solidFill>
                <a:latin typeface="Times New Roman"/>
                <a:cs typeface="Times New Roman"/>
              </a:rPr>
              <a:t>V</a:t>
            </a:r>
            <a:r>
              <a:rPr lang="en-US" altLang="zh-CN" sz="2800" b="1" baseline="-25000">
                <a:solidFill>
                  <a:srgbClr val="CC3300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391400" y="28956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输出端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457200" y="1219200"/>
            <a:ext cx="1152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zh-CN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电压控制端 </a:t>
            </a:r>
            <a:endParaRPr lang="zh-CN" altLang="en-US" sz="2800" b="1">
              <a:solidFill>
                <a:srgbClr val="CC33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457200" y="1981200"/>
            <a:ext cx="1184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高电平触发端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533400" y="2971800"/>
            <a:ext cx="1133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66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低电平触发端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569481" y="4419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放电端</a:t>
            </a:r>
            <a:endParaRPr lang="zh-CN" altLang="en-US" b="1">
              <a:solidFill>
                <a:srgbClr val="3366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6163558" y="15240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复位端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2173497" y="152400"/>
            <a:ext cx="834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/>
                <a:cs typeface="Times New Roman"/>
              </a:rPr>
              <a:t>CC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1828800" y="5638800"/>
            <a:ext cx="126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分压器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3429000" y="5562600"/>
            <a:ext cx="126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比较器</a:t>
            </a: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5020693" y="5560547"/>
            <a:ext cx="18505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-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触发器</a:t>
            </a:r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455613" y="4876800"/>
            <a:ext cx="126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放电管</a:t>
            </a:r>
          </a:p>
        </p:txBody>
      </p:sp>
      <p:sp>
        <p:nvSpPr>
          <p:cNvPr id="106511" name="AutoShape 1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62000" y="5638800"/>
            <a:ext cx="690563" cy="3778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70980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b="1">
                <a:solidFill>
                  <a:srgbClr val="0099CC"/>
                </a:solidFill>
                <a:latin typeface="Times New Roman"/>
                <a:ea typeface="宋体" pitchFamily="2" charset="-122"/>
                <a:cs typeface="Times New Roman"/>
              </a:rPr>
              <a:t>调转</a:t>
            </a: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3076726" y="5257800"/>
            <a:ext cx="428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9900"/>
                </a:solidFill>
                <a:latin typeface="Times New Roman"/>
                <a:cs typeface="Times New Roman"/>
              </a:rPr>
              <a:t>地</a:t>
            </a:r>
            <a:endParaRPr lang="zh-CN" altLang="en-US" b="1">
              <a:solidFill>
                <a:srgbClr val="3366CC"/>
              </a:solidFill>
              <a:latin typeface="Times New Roman"/>
              <a:cs typeface="Times New Roman"/>
            </a:endParaRP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 flipH="1">
            <a:off x="3429000" y="381000"/>
            <a:ext cx="0" cy="5334000"/>
          </a:xfrm>
          <a:prstGeom prst="line">
            <a:avLst/>
          </a:prstGeom>
          <a:noFill/>
          <a:ln w="38100">
            <a:solidFill>
              <a:srgbClr val="CC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4724400" y="457200"/>
            <a:ext cx="1588" cy="5334000"/>
          </a:xfrm>
          <a:prstGeom prst="line">
            <a:avLst/>
          </a:prstGeom>
          <a:noFill/>
          <a:ln w="38100">
            <a:solidFill>
              <a:srgbClr val="CC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97299" name="Group 19"/>
          <p:cNvGrpSpPr>
            <a:grpSpLocks/>
          </p:cNvGrpSpPr>
          <p:nvPr/>
        </p:nvGrpSpPr>
        <p:grpSpPr bwMode="auto">
          <a:xfrm>
            <a:off x="1447800" y="152400"/>
            <a:ext cx="6457950" cy="5700713"/>
            <a:chOff x="912" y="96"/>
            <a:chExt cx="4068" cy="3591"/>
          </a:xfrm>
        </p:grpSpPr>
        <p:grpSp>
          <p:nvGrpSpPr>
            <p:cNvPr id="97301" name="Group 20"/>
            <p:cNvGrpSpPr>
              <a:grpSpLocks/>
            </p:cNvGrpSpPr>
            <p:nvPr/>
          </p:nvGrpSpPr>
          <p:grpSpPr bwMode="auto">
            <a:xfrm>
              <a:off x="912" y="96"/>
              <a:ext cx="4068" cy="3591"/>
              <a:chOff x="912" y="96"/>
              <a:chExt cx="4068" cy="3591"/>
            </a:xfrm>
          </p:grpSpPr>
          <p:grpSp>
            <p:nvGrpSpPr>
              <p:cNvPr id="97304" name="Group 21"/>
              <p:cNvGrpSpPr>
                <a:grpSpLocks/>
              </p:cNvGrpSpPr>
              <p:nvPr/>
            </p:nvGrpSpPr>
            <p:grpSpPr bwMode="auto">
              <a:xfrm>
                <a:off x="912" y="96"/>
                <a:ext cx="4068" cy="3591"/>
                <a:chOff x="912" y="96"/>
                <a:chExt cx="4068" cy="3591"/>
              </a:xfrm>
            </p:grpSpPr>
            <p:grpSp>
              <p:nvGrpSpPr>
                <p:cNvPr id="97307" name="Group 22"/>
                <p:cNvGrpSpPr>
                  <a:grpSpLocks/>
                </p:cNvGrpSpPr>
                <p:nvPr/>
              </p:nvGrpSpPr>
              <p:grpSpPr bwMode="auto">
                <a:xfrm>
                  <a:off x="912" y="96"/>
                  <a:ext cx="4068" cy="3505"/>
                  <a:chOff x="912" y="96"/>
                  <a:chExt cx="4068" cy="3505"/>
                </a:xfrm>
              </p:grpSpPr>
              <p:grpSp>
                <p:nvGrpSpPr>
                  <p:cNvPr id="9730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912" y="96"/>
                    <a:ext cx="4068" cy="3505"/>
                    <a:chOff x="912" y="96"/>
                    <a:chExt cx="4068" cy="3505"/>
                  </a:xfrm>
                </p:grpSpPr>
                <p:grpSp>
                  <p:nvGrpSpPr>
                    <p:cNvPr id="97311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1" y="371"/>
                      <a:ext cx="3769" cy="3230"/>
                      <a:chOff x="1031" y="371"/>
                      <a:chExt cx="3769" cy="3230"/>
                    </a:xfrm>
                  </p:grpSpPr>
                  <p:sp>
                    <p:nvSpPr>
                      <p:cNvPr id="97319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6" y="624"/>
                        <a:ext cx="94" cy="32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0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8" y="1056"/>
                        <a:ext cx="1030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1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1" y="1440"/>
                        <a:ext cx="1030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grpSp>
                    <p:nvGrpSpPr>
                      <p:cNvPr id="97322" name="Group 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8" y="816"/>
                        <a:ext cx="662" cy="795"/>
                        <a:chOff x="2227" y="741"/>
                        <a:chExt cx="662" cy="795"/>
                      </a:xfrm>
                    </p:grpSpPr>
                    <p:grpSp>
                      <p:nvGrpSpPr>
                        <p:cNvPr id="97391" name="Group 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27" y="741"/>
                          <a:ext cx="662" cy="795"/>
                          <a:chOff x="2064" y="720"/>
                          <a:chExt cx="679" cy="816"/>
                        </a:xfrm>
                      </p:grpSpPr>
                      <p:sp>
                        <p:nvSpPr>
                          <p:cNvPr id="97393" name="Rectangle 3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720"/>
                            <a:ext cx="576" cy="8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94" name="AutoShape 3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5490898">
                            <a:off x="2256" y="768"/>
                            <a:ext cx="144" cy="144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graphicFrame>
                        <p:nvGraphicFramePr>
                          <p:cNvPr id="97395" name="Object 32"/>
                          <p:cNvGraphicFramePr>
                            <a:graphicFrameLocks noChangeAspect="1"/>
                          </p:cNvGraphicFramePr>
                          <p:nvPr/>
                        </p:nvGraphicFramePr>
                        <p:xfrm>
                          <a:off x="2400" y="720"/>
                          <a:ext cx="336" cy="271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name="公式" r:id="rId2" imgW="139579" imgH="114201" progId="Equation.3">
                                  <p:embed/>
                                </p:oleObj>
                              </mc:Choice>
                              <mc:Fallback>
                                <p:oleObj name="公式" r:id="rId2" imgW="139579" imgH="114201" progId="Equation.3">
                                  <p:embed/>
                                  <p:pic>
                                    <p:nvPicPr>
                                      <p:cNvPr id="0" name=""/>
                                      <p:cNvPicPr>
                                        <a:picLocks noChangeAspect="1"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2400" y="720"/>
                                        <a:ext cx="336" cy="271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9525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blurRad="63500" dist="38099" dir="2700000" algn="ctr" rotWithShape="0">
                                                <a:srgbClr val="000000">
                                                  <a:alpha val="74998"/>
                                                </a:srgbClr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sp>
                        <p:nvSpPr>
                          <p:cNvPr id="97396" name="Text Box 3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816"/>
                            <a:ext cx="24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  <a:cs typeface="宋体" charset="0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50000"/>
                              </a:spcBef>
                            </a:pPr>
                            <a:r>
                              <a:rPr lang="en-US" altLang="zh-CN" sz="2800" b="1">
                                <a:latin typeface="Times New Roman"/>
                                <a:cs typeface="Times New Roman"/>
                              </a:rPr>
                              <a:t>+</a:t>
                            </a:r>
                            <a:endParaRPr lang="en-US" altLang="zh-CN" sz="2800" b="1">
                              <a:solidFill>
                                <a:srgbClr val="3333CC"/>
                              </a:solidFill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97" name="Line 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160" y="1344"/>
                            <a:ext cx="9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98" name="Rectangle 3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3" y="912"/>
                            <a:ext cx="25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>
                              <a:spcBef>
                                <a:spcPct val="50000"/>
                              </a:spcBef>
                            </a:pPr>
                            <a:r>
                              <a:rPr lang="en-US" altLang="zh-CN" sz="2800" b="1">
                                <a:latin typeface="Times New Roman"/>
                                <a:cs typeface="Times New Roman"/>
                              </a:rPr>
                              <a:t>+</a:t>
                            </a:r>
                          </a:p>
                        </p:txBody>
                      </p:sp>
                    </p:grpSp>
                    <p:sp>
                      <p:nvSpPr>
                        <p:cNvPr id="97392" name="Text Box 3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1017"/>
                          <a:ext cx="51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  <a:cs typeface="宋体" charset="0"/>
                            </a:defRPr>
                          </a:lvl1pPr>
                          <a:lvl2pPr marL="742950" indent="-28575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2pPr>
                          <a:lvl3pPr marL="11430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3pPr>
                          <a:lvl4pPr marL="16002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4pPr>
                          <a:lvl5pPr marL="20574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CC3300"/>
                              </a:solidFill>
                              <a:latin typeface="Times New Roman"/>
                              <a:cs typeface="Times New Roman"/>
                            </a:rPr>
                            <a:t>C1</a:t>
                          </a:r>
                          <a:endParaRPr lang="en-US" altLang="zh-CN" sz="3200" b="1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97323" name="Group 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30" y="1872"/>
                        <a:ext cx="662" cy="795"/>
                        <a:chOff x="2227" y="1989"/>
                        <a:chExt cx="662" cy="795"/>
                      </a:xfrm>
                    </p:grpSpPr>
                    <p:grpSp>
                      <p:nvGrpSpPr>
                        <p:cNvPr id="97383" name="Group 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27" y="1989"/>
                          <a:ext cx="662" cy="795"/>
                          <a:chOff x="2064" y="720"/>
                          <a:chExt cx="679" cy="816"/>
                        </a:xfrm>
                      </p:grpSpPr>
                      <p:sp>
                        <p:nvSpPr>
                          <p:cNvPr id="97385" name="Rectangle 3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720"/>
                            <a:ext cx="576" cy="8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86" name="AutoShape 4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5490898">
                            <a:off x="2256" y="768"/>
                            <a:ext cx="144" cy="144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graphicFrame>
                        <p:nvGraphicFramePr>
                          <p:cNvPr id="97387" name="Object 41"/>
                          <p:cNvGraphicFramePr>
                            <a:graphicFrameLocks noChangeAspect="1"/>
                          </p:cNvGraphicFramePr>
                          <p:nvPr/>
                        </p:nvGraphicFramePr>
                        <p:xfrm>
                          <a:off x="2400" y="720"/>
                          <a:ext cx="336" cy="271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name="公式" r:id="rId4" imgW="139579" imgH="114201" progId="Equation.3">
                                  <p:embed/>
                                </p:oleObj>
                              </mc:Choice>
                              <mc:Fallback>
                                <p:oleObj name="公式" r:id="rId4" imgW="139579" imgH="114201" progId="Equation.3">
                                  <p:embed/>
                                  <p:pic>
                                    <p:nvPicPr>
                                      <p:cNvPr id="0" name=""/>
                                      <p:cNvPicPr>
                                        <a:picLocks noChangeAspect="1"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2400" y="720"/>
                                        <a:ext cx="336" cy="271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9525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blurRad="63500" dist="38099" dir="2700000" algn="ctr" rotWithShape="0">
                                                <a:srgbClr val="000000">
                                                  <a:alpha val="74998"/>
                                                </a:srgbClr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sp>
                        <p:nvSpPr>
                          <p:cNvPr id="97388" name="Text Box 4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816"/>
                            <a:ext cx="24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  <a:cs typeface="宋体" charset="0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50000"/>
                              </a:spcBef>
                            </a:pPr>
                            <a:r>
                              <a:rPr lang="en-US" altLang="zh-CN" sz="2800" b="1">
                                <a:latin typeface="Times New Roman"/>
                                <a:cs typeface="Times New Roman"/>
                              </a:rPr>
                              <a:t>+</a:t>
                            </a:r>
                            <a:endParaRPr lang="en-US" altLang="zh-CN" sz="2800" b="1">
                              <a:solidFill>
                                <a:srgbClr val="3333CC"/>
                              </a:solidFill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89" name="Line 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160" y="1344"/>
                            <a:ext cx="9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90" name="Rectangle 4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3" y="912"/>
                            <a:ext cx="25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>
                              <a:spcBef>
                                <a:spcPct val="50000"/>
                              </a:spcBef>
                            </a:pPr>
                            <a:r>
                              <a:rPr lang="en-US" altLang="zh-CN" sz="2800" b="1">
                                <a:latin typeface="Times New Roman"/>
                                <a:cs typeface="Times New Roman"/>
                              </a:rPr>
                              <a:t>+</a:t>
                            </a:r>
                          </a:p>
                        </p:txBody>
                      </p:sp>
                    </p:grpSp>
                    <p:sp>
                      <p:nvSpPr>
                        <p:cNvPr id="97384" name="Rectangle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9" y="2265"/>
                          <a:ext cx="39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CC3300"/>
                              </a:solidFill>
                              <a:latin typeface="Times New Roman"/>
                              <a:cs typeface="Times New Roman"/>
                            </a:rPr>
                            <a:t>C2</a:t>
                          </a:r>
                          <a:endParaRPr lang="en-US" altLang="zh-CN" sz="2800" b="1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97324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1200"/>
                        <a:ext cx="328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5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87" y="1488"/>
                        <a:ext cx="234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6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2208"/>
                        <a:ext cx="328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7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87" y="1968"/>
                        <a:ext cx="234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8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43" y="1591"/>
                        <a:ext cx="94" cy="32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29" name="Rectangle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6" y="2592"/>
                        <a:ext cx="94" cy="32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30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8" y="2112"/>
                        <a:ext cx="1030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31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95" y="2448"/>
                        <a:ext cx="375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32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8" y="1509"/>
                        <a:ext cx="187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33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95" y="1920"/>
                        <a:ext cx="515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grpSp>
                    <p:nvGrpSpPr>
                      <p:cNvPr id="97334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27" y="1223"/>
                        <a:ext cx="843" cy="937"/>
                        <a:chOff x="3264" y="1200"/>
                        <a:chExt cx="864" cy="960"/>
                      </a:xfrm>
                    </p:grpSpPr>
                    <p:grpSp>
                      <p:nvGrpSpPr>
                        <p:cNvPr id="97371" name="Group 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64" y="1200"/>
                          <a:ext cx="864" cy="960"/>
                          <a:chOff x="3264" y="960"/>
                          <a:chExt cx="864" cy="960"/>
                        </a:xfrm>
                      </p:grpSpPr>
                      <p:sp>
                        <p:nvSpPr>
                          <p:cNvPr id="97374" name="Rectangle 5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0" y="1056"/>
                            <a:ext cx="672" cy="8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75" name="Oval 5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1680"/>
                            <a:ext cx="96" cy="9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76" name="Oval 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1200"/>
                            <a:ext cx="96" cy="9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77" name="Oval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032" y="1200"/>
                            <a:ext cx="96" cy="9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97378" name="Text Box 6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97" y="1488"/>
                            <a:ext cx="335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  <a:cs typeface="宋体" charset="0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0"/>
                              </a:defRPr>
                            </a:lvl9pPr>
                          </a:lstStyle>
                          <a:p>
                            <a:pPr algn="ctr" eaLnBrk="1" hangingPunct="1">
                              <a:spcBef>
                                <a:spcPct val="50000"/>
                              </a:spcBef>
                            </a:pPr>
                            <a:r>
                              <a:rPr lang="en-US" altLang="zh-CN" sz="2800" b="1" i="1">
                                <a:latin typeface="Times New Roman"/>
                                <a:cs typeface="Times New Roman"/>
                              </a:rPr>
                              <a:t>Q</a:t>
                            </a:r>
                            <a:endParaRPr lang="en-US" altLang="zh-CN" sz="2800" b="1">
                              <a:solidFill>
                                <a:srgbClr val="3333CC"/>
                              </a:solidFill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  <p:grpSp>
                        <p:nvGrpSpPr>
                          <p:cNvPr id="97379" name="Group 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38" y="1104"/>
                            <a:ext cx="304" cy="338"/>
                            <a:chOff x="2729" y="1634"/>
                            <a:chExt cx="304" cy="338"/>
                          </a:xfrm>
                        </p:grpSpPr>
                        <p:sp>
                          <p:nvSpPr>
                            <p:cNvPr id="97381" name="Rectangle 6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29" y="1634"/>
                              <a:ext cx="304" cy="3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>
                                <a:spcBef>
                                  <a:spcPct val="50000"/>
                                </a:spcBef>
                              </a:pPr>
                              <a:r>
                                <a:rPr lang="en-US" altLang="zh-CN" sz="2800" b="1" i="1">
                                  <a:latin typeface="Times New Roman"/>
                                  <a:cs typeface="Times New Roman"/>
                                </a:rPr>
                                <a:t>Q</a:t>
                              </a:r>
                              <a:endParaRPr lang="en-US" altLang="zh-CN" sz="2800" b="1">
                                <a:latin typeface="Times New Roman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97382" name="Line 6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784" y="1680"/>
                              <a:ext cx="192" cy="0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>
                                <a:latin typeface="Times New Roman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7380" name="Oval 6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48" y="960"/>
                            <a:ext cx="96" cy="9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</p:grpSp>
                    <p:sp>
                      <p:nvSpPr>
                        <p:cNvPr id="97372" name="Text Box 6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1344"/>
                          <a:ext cx="48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  <a:cs typeface="宋体" charset="0"/>
                            </a:defRPr>
                          </a:lvl1pPr>
                          <a:lvl2pPr marL="742950" indent="-28575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2pPr>
                          <a:lvl3pPr marL="11430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3pPr>
                          <a:lvl4pPr marL="16002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4pPr>
                          <a:lvl5pPr marL="20574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 i="1">
                              <a:latin typeface="Times New Roman"/>
                              <a:cs typeface="Times New Roman"/>
                            </a:rPr>
                            <a:t>R</a:t>
                          </a:r>
                          <a:r>
                            <a:rPr lang="en-US" altLang="zh-CN" sz="2800" b="1" baseline="-25000">
                              <a:latin typeface="Times New Roman"/>
                              <a:cs typeface="Times New Roman"/>
                            </a:rPr>
                            <a:t>D</a:t>
                          </a:r>
                          <a:endParaRPr lang="en-US" altLang="zh-CN" sz="2800" b="1">
                            <a:solidFill>
                              <a:srgbClr val="3333CC"/>
                            </a:solidFill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97373" name="Rectangle 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9" y="1776"/>
                          <a:ext cx="36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 i="1">
                              <a:latin typeface="Times New Roman"/>
                              <a:cs typeface="Times New Roman"/>
                            </a:rPr>
                            <a:t>S</a:t>
                          </a:r>
                          <a:r>
                            <a:rPr lang="en-US" altLang="zh-CN" sz="2800" b="1" baseline="-25000">
                              <a:latin typeface="Times New Roman"/>
                              <a:cs typeface="Times New Roman"/>
                            </a:rPr>
                            <a:t>D</a:t>
                          </a:r>
                        </a:p>
                      </p:txBody>
                    </p:sp>
                  </p:grpSp>
                  <p:sp>
                    <p:nvSpPr>
                      <p:cNvPr id="97335" name="Text Box 7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20" y="536"/>
                        <a:ext cx="422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  <a:cs typeface="宋体" charset="0"/>
                          </a:defRPr>
                        </a:lvl1pPr>
                        <a:lvl2pPr marL="742950" indent="-28575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2pPr>
                        <a:lvl3pPr marL="11430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3pPr>
                        <a:lvl4pPr marL="16002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4pPr>
                        <a:lvl5pPr marL="20574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2800" b="1">
                            <a:latin typeface="Times New Roman"/>
                            <a:cs typeface="Times New Roman"/>
                          </a:rPr>
                          <a:t>5K</a:t>
                        </a:r>
                        <a:endParaRPr lang="en-US" altLang="zh-CN" sz="28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endParaRPr>
                      </a:p>
                    </p:txBody>
                  </p:sp>
                  <p:grpSp>
                    <p:nvGrpSpPr>
                      <p:cNvPr id="97336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17" y="1592"/>
                        <a:ext cx="527" cy="327"/>
                        <a:chOff x="3552" y="3888"/>
                        <a:chExt cx="540" cy="335"/>
                      </a:xfrm>
                    </p:grpSpPr>
                    <p:sp>
                      <p:nvSpPr>
                        <p:cNvPr id="97369" name="Text Box 7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52" y="3888"/>
                          <a:ext cx="43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  <a:cs typeface="宋体" charset="0"/>
                            </a:defRPr>
                          </a:lvl1pPr>
                          <a:lvl2pPr marL="742950" indent="-28575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2pPr>
                          <a:lvl3pPr marL="11430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3pPr>
                          <a:lvl4pPr marL="16002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4pPr>
                          <a:lvl5pPr marL="20574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latin typeface="Times New Roman"/>
                              <a:cs typeface="Times New Roman"/>
                            </a:rPr>
                            <a:t>5K</a:t>
                          </a:r>
                          <a:endParaRPr lang="en-US" altLang="zh-CN" sz="2800" b="1">
                            <a:solidFill>
                              <a:srgbClr val="3333CC"/>
                            </a:solidFill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  <p:graphicFrame>
                      <p:nvGraphicFramePr>
                        <p:cNvPr id="97370" name="Object 74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852" y="3912"/>
                        <a:ext cx="240" cy="288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name="公式" r:id="rId5" imgW="114201" imgH="139579" progId="Equation.3">
                                <p:embed/>
                              </p:oleObj>
                            </mc:Choice>
                            <mc:Fallback>
                              <p:oleObj name="公式" r:id="rId5" imgW="114201" imgH="139579" progId="Equation.3">
                                <p:embed/>
                                <p:pic>
                                  <p:nvPicPr>
                                    <p:cNvPr id="0" name="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6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852" y="3912"/>
                                      <a:ext cx="240" cy="28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blurRad="63500" dist="38099" dir="2700000" algn="ctr" rotWithShape="0">
                                              <a:srgbClr val="000000">
                                                <a:alpha val="74998"/>
                                              </a:srgbClr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97337" name="Group 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41" y="2544"/>
                        <a:ext cx="538" cy="327"/>
                        <a:chOff x="3552" y="3888"/>
                        <a:chExt cx="552" cy="335"/>
                      </a:xfrm>
                    </p:grpSpPr>
                    <p:sp>
                      <p:nvSpPr>
                        <p:cNvPr id="97367" name="Text Box 7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52" y="3888"/>
                          <a:ext cx="43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  <a:cs typeface="宋体" charset="0"/>
                            </a:defRPr>
                          </a:lvl1pPr>
                          <a:lvl2pPr marL="742950" indent="-28575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2pPr>
                          <a:lvl3pPr marL="11430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3pPr>
                          <a:lvl4pPr marL="16002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4pPr>
                          <a:lvl5pPr marL="20574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charset="0"/>
                              <a:ea typeface="宋体" charset="0"/>
                            </a:defRPr>
                          </a:lvl9pPr>
                        </a:lstStyle>
                        <a:p>
                          <a:pPr algn="ctr" eaLnBrk="1" hangingPunct="1"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latin typeface="Times New Roman"/>
                              <a:cs typeface="Times New Roman"/>
                            </a:rPr>
                            <a:t>5K</a:t>
                          </a:r>
                          <a:endParaRPr lang="en-US" altLang="zh-CN" sz="2800" b="1">
                            <a:solidFill>
                              <a:srgbClr val="3333CC"/>
                            </a:solidFill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  <p:graphicFrame>
                      <p:nvGraphicFramePr>
                        <p:cNvPr id="97368" name="Object 77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864" y="3913"/>
                        <a:ext cx="240" cy="288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name="公式" r:id="rId7" imgW="114201" imgH="139579" progId="Equation.3">
                                <p:embed/>
                              </p:oleObj>
                            </mc:Choice>
                            <mc:Fallback>
                              <p:oleObj name="公式" r:id="rId7" imgW="114201" imgH="139579" progId="Equation.3">
                                <p:embed/>
                                <p:pic>
                                  <p:nvPicPr>
                                    <p:cNvPr id="0" name="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6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864" y="3913"/>
                                      <a:ext cx="240" cy="28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blurRad="63500" dist="38099" dir="2700000" algn="ctr" rotWithShape="0">
                                              <a:srgbClr val="000000">
                                                <a:alpha val="74998"/>
                                              </a:srgbClr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sp>
                    <p:nvSpPr>
                      <p:cNvPr id="97338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07" y="2928"/>
                        <a:ext cx="1" cy="28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39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67" y="2930"/>
                        <a:ext cx="234" cy="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0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67" y="3122"/>
                        <a:ext cx="234" cy="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1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67" y="3408"/>
                        <a:ext cx="515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2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47" y="3600"/>
                        <a:ext cx="94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3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3" y="2928"/>
                        <a:ext cx="140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4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07" y="3072"/>
                        <a:ext cx="1373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5" name="Rectangle 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99" y="3026"/>
                        <a:ext cx="375" cy="9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6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83" y="3072"/>
                        <a:ext cx="1077" cy="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7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95" y="2928"/>
                        <a:ext cx="1" cy="67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8" name="Text Box 8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31" y="2936"/>
                        <a:ext cx="562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  <a:cs typeface="宋体" charset="0"/>
                          </a:defRPr>
                        </a:lvl1pPr>
                        <a:lvl2pPr marL="742950" indent="-28575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2pPr>
                        <a:lvl3pPr marL="11430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3pPr>
                        <a:lvl4pPr marL="16002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4pPr>
                        <a:lvl5pPr marL="20574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2800" b="1">
                            <a:latin typeface="Times New Roman"/>
                            <a:cs typeface="Times New Roman"/>
                          </a:rPr>
                          <a:t>T</a:t>
                        </a:r>
                        <a:endParaRPr lang="en-US" altLang="zh-CN" sz="28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49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68" y="1428"/>
                        <a:ext cx="14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0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88" y="1849"/>
                        <a:ext cx="14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1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68" y="1968"/>
                        <a:ext cx="0" cy="2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2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68" y="1200"/>
                        <a:ext cx="0" cy="28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3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95" y="1920"/>
                        <a:ext cx="0" cy="67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4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67" y="3216"/>
                        <a:ext cx="0" cy="1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5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53" y="455"/>
                        <a:ext cx="0" cy="76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6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441" y="1488"/>
                        <a:ext cx="0" cy="158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7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97" y="960"/>
                        <a:ext cx="0" cy="62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8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97" y="432"/>
                        <a:ext cx="0" cy="1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59" name="Oval 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04" y="1872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0" name="Oval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92" y="384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1" name="Oval 1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6" y="371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2" name="Oval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880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3" name="Oval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4" name="Oval 1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392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5" name="Oval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008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366" name="Rectangle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432"/>
                        <a:ext cx="3552" cy="307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6603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0" y="1920"/>
                      <a:ext cx="222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2</a:t>
                      </a:r>
                    </a:p>
                  </p:txBody>
                </p:sp>
                <p:sp>
                  <p:nvSpPr>
                    <p:cNvPr id="106604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96"/>
                      <a:ext cx="22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4</a:t>
                      </a:r>
                    </a:p>
                  </p:txBody>
                </p:sp>
                <p:sp>
                  <p:nvSpPr>
                    <p:cNvPr id="97314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64"/>
                      <a:ext cx="228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</a:p>
                  </p:txBody>
                </p:sp>
                <p:sp>
                  <p:nvSpPr>
                    <p:cNvPr id="106606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1296"/>
                      <a:ext cx="22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6</a:t>
                      </a:r>
                    </a:p>
                  </p:txBody>
                </p:sp>
                <p:sp>
                  <p:nvSpPr>
                    <p:cNvPr id="106607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0" y="2784"/>
                      <a:ext cx="22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7</a:t>
                      </a:r>
                    </a:p>
                  </p:txBody>
                </p:sp>
                <p:sp>
                  <p:nvSpPr>
                    <p:cNvPr id="106608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96"/>
                      <a:ext cx="22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8</a:t>
                      </a:r>
                    </a:p>
                  </p:txBody>
                </p:sp>
                <p:sp>
                  <p:nvSpPr>
                    <p:cNvPr id="106609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1632"/>
                      <a:ext cx="22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imes New Roman"/>
                          <a:cs typeface="Times New Roman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97310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836" y="3456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06611" name="Rectangle 115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</p:grpSp>
          <p:sp>
            <p:nvSpPr>
              <p:cNvPr id="97305" name="Oval 116"/>
              <p:cNvSpPr>
                <a:spLocks noChangeArrowheads="1"/>
              </p:cNvSpPr>
              <p:nvPr/>
            </p:nvSpPr>
            <p:spPr bwMode="auto">
              <a:xfrm>
                <a:off x="1872" y="1042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7306" name="Oval 117"/>
              <p:cNvSpPr>
                <a:spLocks noChangeArrowheads="1"/>
              </p:cNvSpPr>
              <p:nvPr/>
            </p:nvSpPr>
            <p:spPr bwMode="auto">
              <a:xfrm>
                <a:off x="1872" y="2423"/>
                <a:ext cx="36" cy="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7302" name="Oval 118"/>
            <p:cNvSpPr>
              <a:spLocks noChangeArrowheads="1"/>
            </p:cNvSpPr>
            <p:nvPr/>
          </p:nvSpPr>
          <p:spPr bwMode="auto">
            <a:xfrm flipV="1">
              <a:off x="1865" y="1008"/>
              <a:ext cx="70" cy="7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7303" name="Oval 119"/>
            <p:cNvSpPr>
              <a:spLocks noChangeArrowheads="1"/>
            </p:cNvSpPr>
            <p:nvPr/>
          </p:nvSpPr>
          <p:spPr bwMode="auto">
            <a:xfrm flipV="1">
              <a:off x="1850" y="2400"/>
              <a:ext cx="70" cy="7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97300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681127"/>
              </p:ext>
            </p:extLst>
          </p:nvPr>
        </p:nvGraphicFramePr>
        <p:xfrm>
          <a:off x="2616200" y="893763"/>
          <a:ext cx="371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201" imgH="139579" progId="Equation.3">
                  <p:embed/>
                </p:oleObj>
              </mc:Choice>
              <mc:Fallback>
                <p:oleObj name="公式" r:id="rId8" imgW="114201" imgH="139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893763"/>
                        <a:ext cx="3714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3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106500" grpId="0" autoUpdateAnimBg="0"/>
      <p:bldP spid="106501" grpId="0" autoUpdateAnimBg="0"/>
      <p:bldP spid="106502" grpId="0" autoUpdateAnimBg="0"/>
      <p:bldP spid="106503" grpId="0" autoUpdateAnimBg="0"/>
      <p:bldP spid="106504" grpId="0" autoUpdateAnimBg="0"/>
      <p:bldP spid="106505" grpId="0" autoUpdateAnimBg="0"/>
      <p:bldP spid="106506" grpId="0" autoUpdateAnimBg="0"/>
      <p:bldP spid="106507" grpId="0" autoUpdateAnimBg="0"/>
      <p:bldP spid="106508" grpId="0" autoUpdateAnimBg="0"/>
      <p:bldP spid="106509" grpId="0" autoUpdateAnimBg="0"/>
      <p:bldP spid="106510" grpId="0" autoUpdateAnimBg="0"/>
      <p:bldP spid="106511" grpId="0" animBg="1" autoUpdateAnimBg="0"/>
      <p:bldP spid="106513" grpId="0" animBg="1"/>
      <p:bldP spid="10651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Line 2"/>
          <p:cNvSpPr>
            <a:spLocks noChangeShapeType="1"/>
          </p:cNvSpPr>
          <p:nvPr/>
        </p:nvSpPr>
        <p:spPr bwMode="auto">
          <a:xfrm>
            <a:off x="4597400" y="1676400"/>
            <a:ext cx="3962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40200" y="2286000"/>
            <a:ext cx="4400550" cy="519113"/>
            <a:chOff x="2784" y="1440"/>
            <a:chExt cx="2772" cy="327"/>
          </a:xfrm>
        </p:grpSpPr>
        <p:sp>
          <p:nvSpPr>
            <p:cNvPr id="98402" name="Text Box 4"/>
            <p:cNvSpPr txBox="1">
              <a:spLocks noChangeArrowheads="1"/>
            </p:cNvSpPr>
            <p:nvPr/>
          </p:nvSpPr>
          <p:spPr bwMode="auto">
            <a:xfrm>
              <a:off x="2784" y="1440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&lt;2/3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8403" name="Rectangle 5"/>
            <p:cNvSpPr>
              <a:spLocks noChangeArrowheads="1"/>
            </p:cNvSpPr>
            <p:nvPr/>
          </p:nvSpPr>
          <p:spPr bwMode="auto">
            <a:xfrm>
              <a:off x="3792" y="1440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&lt;1/3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404" name="Text Box 6"/>
            <p:cNvSpPr txBox="1">
              <a:spLocks noChangeArrowheads="1"/>
            </p:cNvSpPr>
            <p:nvPr/>
          </p:nvSpPr>
          <p:spPr bwMode="auto">
            <a:xfrm>
              <a:off x="4896" y="144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8405" name="Rectangle 7"/>
            <p:cNvSpPr>
              <a:spLocks noChangeArrowheads="1"/>
            </p:cNvSpPr>
            <p:nvPr/>
          </p:nvSpPr>
          <p:spPr bwMode="auto">
            <a:xfrm>
              <a:off x="5328" y="14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92600" y="2895600"/>
            <a:ext cx="4248150" cy="519113"/>
            <a:chOff x="2880" y="1824"/>
            <a:chExt cx="2676" cy="327"/>
          </a:xfrm>
        </p:grpSpPr>
        <p:sp>
          <p:nvSpPr>
            <p:cNvPr id="98398" name="Rectangle 9"/>
            <p:cNvSpPr>
              <a:spLocks noChangeArrowheads="1"/>
            </p:cNvSpPr>
            <p:nvPr/>
          </p:nvSpPr>
          <p:spPr bwMode="auto">
            <a:xfrm>
              <a:off x="2880" y="1824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&gt;2/3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399" name="Rectangle 10"/>
            <p:cNvSpPr>
              <a:spLocks noChangeArrowheads="1"/>
            </p:cNvSpPr>
            <p:nvPr/>
          </p:nvSpPr>
          <p:spPr bwMode="auto">
            <a:xfrm>
              <a:off x="3840" y="1824"/>
              <a:ext cx="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&gt;1/3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400" name="Text Box 11"/>
            <p:cNvSpPr txBox="1">
              <a:spLocks noChangeArrowheads="1"/>
            </p:cNvSpPr>
            <p:nvPr/>
          </p:nvSpPr>
          <p:spPr bwMode="auto">
            <a:xfrm>
              <a:off x="4896" y="182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  <a:endParaRPr lang="en-US" altLang="zh-CN" sz="2800" b="1"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8401" name="Rectangle 12"/>
            <p:cNvSpPr>
              <a:spLocks noChangeArrowheads="1"/>
            </p:cNvSpPr>
            <p:nvPr/>
          </p:nvSpPr>
          <p:spPr bwMode="auto">
            <a:xfrm>
              <a:off x="5328" y="18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98309" name="Group 13"/>
          <p:cNvGrpSpPr>
            <a:grpSpLocks/>
          </p:cNvGrpSpPr>
          <p:nvPr/>
        </p:nvGrpSpPr>
        <p:grpSpPr bwMode="auto">
          <a:xfrm>
            <a:off x="7581900" y="4244975"/>
            <a:ext cx="869950" cy="519113"/>
            <a:chOff x="4952" y="2578"/>
            <a:chExt cx="548" cy="327"/>
          </a:xfrm>
        </p:grpSpPr>
        <p:sp>
          <p:nvSpPr>
            <p:cNvPr id="98396" name="Rectangle 14"/>
            <p:cNvSpPr>
              <a:spLocks noChangeArrowheads="1"/>
            </p:cNvSpPr>
            <p:nvPr/>
          </p:nvSpPr>
          <p:spPr bwMode="auto">
            <a:xfrm>
              <a:off x="4952" y="257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98397" name="Rectangle 15"/>
            <p:cNvSpPr>
              <a:spLocks noChangeArrowheads="1"/>
            </p:cNvSpPr>
            <p:nvPr/>
          </p:nvSpPr>
          <p:spPr bwMode="auto">
            <a:xfrm>
              <a:off x="5384" y="257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8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292600" y="3581400"/>
            <a:ext cx="4248150" cy="519113"/>
            <a:chOff x="2880" y="2256"/>
            <a:chExt cx="2676" cy="327"/>
          </a:xfrm>
        </p:grpSpPr>
        <p:sp>
          <p:nvSpPr>
            <p:cNvPr id="98392" name="Rectangle 17"/>
            <p:cNvSpPr>
              <a:spLocks noChangeArrowheads="1"/>
            </p:cNvSpPr>
            <p:nvPr/>
          </p:nvSpPr>
          <p:spPr bwMode="auto">
            <a:xfrm>
              <a:off x="2880" y="2256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&lt;2/3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393" name="Rectangle 18"/>
            <p:cNvSpPr>
              <a:spLocks noChangeArrowheads="1"/>
            </p:cNvSpPr>
            <p:nvPr/>
          </p:nvSpPr>
          <p:spPr bwMode="auto">
            <a:xfrm>
              <a:off x="3840" y="2256"/>
              <a:ext cx="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&gt;1/3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394" name="Text Box 19"/>
            <p:cNvSpPr txBox="1">
              <a:spLocks noChangeArrowheads="1"/>
            </p:cNvSpPr>
            <p:nvPr/>
          </p:nvSpPr>
          <p:spPr bwMode="auto">
            <a:xfrm>
              <a:off x="4896" y="225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98395" name="Rectangle 20"/>
            <p:cNvSpPr>
              <a:spLocks noChangeArrowheads="1"/>
            </p:cNvSpPr>
            <p:nvPr/>
          </p:nvSpPr>
          <p:spPr bwMode="auto">
            <a:xfrm>
              <a:off x="5328" y="225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07541" name="Oval 21"/>
          <p:cNvSpPr>
            <a:spLocks noChangeArrowheads="1"/>
          </p:cNvSpPr>
          <p:nvPr/>
        </p:nvSpPr>
        <p:spPr bwMode="auto">
          <a:xfrm>
            <a:off x="7264400" y="4267200"/>
            <a:ext cx="13716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368800" y="4191000"/>
            <a:ext cx="4171950" cy="519113"/>
            <a:chOff x="2928" y="2640"/>
            <a:chExt cx="2628" cy="327"/>
          </a:xfrm>
        </p:grpSpPr>
        <p:sp>
          <p:nvSpPr>
            <p:cNvPr id="98388" name="Rectangle 23"/>
            <p:cNvSpPr>
              <a:spLocks noChangeArrowheads="1"/>
            </p:cNvSpPr>
            <p:nvPr/>
          </p:nvSpPr>
          <p:spPr bwMode="auto">
            <a:xfrm>
              <a:off x="2928" y="2640"/>
              <a:ext cx="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&gt;2/3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389" name="Rectangle 24"/>
            <p:cNvSpPr>
              <a:spLocks noChangeArrowheads="1"/>
            </p:cNvSpPr>
            <p:nvPr/>
          </p:nvSpPr>
          <p:spPr bwMode="auto">
            <a:xfrm>
              <a:off x="3840" y="2640"/>
              <a:ext cx="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&lt;1/3 </a:t>
              </a: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8390" name="Rectangle 25"/>
            <p:cNvSpPr>
              <a:spLocks noChangeArrowheads="1"/>
            </p:cNvSpPr>
            <p:nvPr/>
          </p:nvSpPr>
          <p:spPr bwMode="auto">
            <a:xfrm>
              <a:off x="4896" y="26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98391" name="Rectangle 26"/>
            <p:cNvSpPr>
              <a:spLocks noChangeArrowheads="1"/>
            </p:cNvSpPr>
            <p:nvPr/>
          </p:nvSpPr>
          <p:spPr bwMode="auto">
            <a:xfrm>
              <a:off x="5328" y="26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0</a:t>
              </a:r>
            </a:p>
          </p:txBody>
        </p:sp>
      </p:grpSp>
      <p:grpSp>
        <p:nvGrpSpPr>
          <p:cNvPr id="98313" name="Group 27"/>
          <p:cNvGrpSpPr>
            <a:grpSpLocks/>
          </p:cNvGrpSpPr>
          <p:nvPr/>
        </p:nvGrpSpPr>
        <p:grpSpPr bwMode="auto">
          <a:xfrm>
            <a:off x="4597400" y="1676400"/>
            <a:ext cx="4114800" cy="3200400"/>
            <a:chOff x="3072" y="1056"/>
            <a:chExt cx="2592" cy="2016"/>
          </a:xfrm>
        </p:grpSpPr>
        <p:sp>
          <p:nvSpPr>
            <p:cNvPr id="98380" name="Line 28"/>
            <p:cNvSpPr>
              <a:spLocks noChangeShapeType="1"/>
            </p:cNvSpPr>
            <p:nvPr/>
          </p:nvSpPr>
          <p:spPr bwMode="auto">
            <a:xfrm>
              <a:off x="3168" y="3072"/>
              <a:ext cx="24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81" name="Line 29"/>
            <p:cNvSpPr>
              <a:spLocks noChangeShapeType="1"/>
            </p:cNvSpPr>
            <p:nvPr/>
          </p:nvSpPr>
          <p:spPr bwMode="auto">
            <a:xfrm>
              <a:off x="4800" y="1056"/>
              <a:ext cx="0" cy="20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82" name="Rectangle 30"/>
            <p:cNvSpPr>
              <a:spLocks noChangeArrowheads="1"/>
            </p:cNvSpPr>
            <p:nvPr/>
          </p:nvSpPr>
          <p:spPr bwMode="auto">
            <a:xfrm>
              <a:off x="4791" y="1056"/>
              <a:ext cx="4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98383" name="Rectangle 31"/>
            <p:cNvSpPr>
              <a:spLocks noChangeArrowheads="1"/>
            </p:cNvSpPr>
            <p:nvPr/>
          </p:nvSpPr>
          <p:spPr bwMode="auto">
            <a:xfrm>
              <a:off x="5266" y="1056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98384" name="Rectangle 32"/>
            <p:cNvSpPr>
              <a:spLocks noChangeArrowheads="1"/>
            </p:cNvSpPr>
            <p:nvPr/>
          </p:nvSpPr>
          <p:spPr bwMode="auto">
            <a:xfrm>
              <a:off x="3207" y="1056"/>
              <a:ext cx="3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98385" name="Rectangle 33"/>
            <p:cNvSpPr>
              <a:spLocks noChangeArrowheads="1"/>
            </p:cNvSpPr>
            <p:nvPr/>
          </p:nvSpPr>
          <p:spPr bwMode="auto">
            <a:xfrm>
              <a:off x="4071" y="1056"/>
              <a:ext cx="3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98386" name="Line 34"/>
            <p:cNvSpPr>
              <a:spLocks noChangeShapeType="1"/>
            </p:cNvSpPr>
            <p:nvPr/>
          </p:nvSpPr>
          <p:spPr bwMode="auto">
            <a:xfrm>
              <a:off x="3840" y="1056"/>
              <a:ext cx="0" cy="20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87" name="Line 35"/>
            <p:cNvSpPr>
              <a:spLocks noChangeShapeType="1"/>
            </p:cNvSpPr>
            <p:nvPr/>
          </p:nvSpPr>
          <p:spPr bwMode="auto">
            <a:xfrm>
              <a:off x="3072" y="1392"/>
              <a:ext cx="25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107556" name="Text Box 36"/>
          <p:cNvSpPr txBox="1">
            <a:spLocks noChangeArrowheads="1"/>
          </p:cNvSpPr>
          <p:nvPr/>
        </p:nvSpPr>
        <p:spPr bwMode="auto">
          <a:xfrm>
            <a:off x="5511800" y="9906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比较结果</a:t>
            </a:r>
          </a:p>
        </p:txBody>
      </p:sp>
      <p:sp>
        <p:nvSpPr>
          <p:cNvPr id="107557" name="AutoShape 37" descr="40%"/>
          <p:cNvSpPr>
            <a:spLocks noChangeArrowheads="1"/>
          </p:cNvSpPr>
          <p:nvPr/>
        </p:nvSpPr>
        <p:spPr bwMode="auto">
          <a:xfrm>
            <a:off x="381000" y="5257800"/>
            <a:ext cx="1219200" cy="533400"/>
          </a:xfrm>
          <a:prstGeom prst="wedgeEllipseCallout">
            <a:avLst>
              <a:gd name="adj1" fmla="val 80468"/>
              <a:gd name="adj2" fmla="val -173810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/>
                <a:cs typeface="Times New Roman"/>
              </a:rPr>
              <a:t>1/3 U</a:t>
            </a:r>
            <a:r>
              <a:rPr lang="en-US" altLang="zh-CN" b="1" baseline="-25000">
                <a:solidFill>
                  <a:srgbClr val="FF3300"/>
                </a:solidFill>
                <a:latin typeface="Times New Roman"/>
                <a:cs typeface="Times New Roman"/>
              </a:rPr>
              <a:t>CC</a:t>
            </a:r>
            <a:endParaRPr lang="en-US" altLang="zh-CN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sp>
        <p:nvSpPr>
          <p:cNvPr id="107558" name="AutoShape 38" descr="40%"/>
          <p:cNvSpPr>
            <a:spLocks noChangeArrowheads="1"/>
          </p:cNvSpPr>
          <p:nvPr/>
        </p:nvSpPr>
        <p:spPr bwMode="auto">
          <a:xfrm>
            <a:off x="6654800" y="5105400"/>
            <a:ext cx="1219200" cy="533400"/>
          </a:xfrm>
          <a:prstGeom prst="wedgeEllipseCallout">
            <a:avLst>
              <a:gd name="adj1" fmla="val 68231"/>
              <a:gd name="adj2" fmla="val -166963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3333CC"/>
                </a:solidFill>
                <a:latin typeface="Times New Roman"/>
                <a:cs typeface="Times New Roman"/>
              </a:rPr>
              <a:t>不允许</a:t>
            </a:r>
            <a:endParaRPr lang="zh-CN" altLang="en-US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sp>
        <p:nvSpPr>
          <p:cNvPr id="107559" name="AutoShape 39" descr="40%"/>
          <p:cNvSpPr>
            <a:spLocks noChangeArrowheads="1"/>
          </p:cNvSpPr>
          <p:nvPr/>
        </p:nvSpPr>
        <p:spPr bwMode="auto">
          <a:xfrm>
            <a:off x="304800" y="685800"/>
            <a:ext cx="1219200" cy="533400"/>
          </a:xfrm>
          <a:prstGeom prst="wedgeEllipseCallout">
            <a:avLst>
              <a:gd name="adj1" fmla="val 92190"/>
              <a:gd name="adj2" fmla="val 189880"/>
            </a:avLst>
          </a:prstGeom>
          <a:pattFill prst="pct40">
            <a:fgClr>
              <a:srgbClr val="FFCCFF"/>
            </a:fgClr>
            <a:bgClr>
              <a:srgbClr val="FFFFFF"/>
            </a:bgClr>
          </a:patt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/>
                <a:cs typeface="Times New Roman"/>
              </a:rPr>
              <a:t>2/3 U</a:t>
            </a:r>
            <a:r>
              <a:rPr lang="en-US" altLang="zh-CN" b="1" baseline="-25000">
                <a:solidFill>
                  <a:srgbClr val="FF3300"/>
                </a:solidFill>
                <a:latin typeface="Times New Roman"/>
                <a:cs typeface="Times New Roman"/>
              </a:rPr>
              <a:t>CC</a:t>
            </a:r>
            <a:endParaRPr lang="en-US" altLang="zh-CN">
              <a:solidFill>
                <a:srgbClr val="FF3300"/>
              </a:solidFill>
              <a:latin typeface="Times New Roman"/>
              <a:cs typeface="Times New Roman"/>
            </a:endParaRPr>
          </a:p>
        </p:txBody>
      </p:sp>
      <p:grpSp>
        <p:nvGrpSpPr>
          <p:cNvPr id="98318" name="Group 40"/>
          <p:cNvGrpSpPr>
            <a:grpSpLocks/>
          </p:cNvGrpSpPr>
          <p:nvPr/>
        </p:nvGrpSpPr>
        <p:grpSpPr bwMode="auto">
          <a:xfrm>
            <a:off x="327025" y="685800"/>
            <a:ext cx="4103688" cy="5334000"/>
            <a:chOff x="206" y="432"/>
            <a:chExt cx="2585" cy="3360"/>
          </a:xfrm>
        </p:grpSpPr>
        <p:sp>
          <p:nvSpPr>
            <p:cNvPr id="98321" name="Rectangle 41"/>
            <p:cNvSpPr>
              <a:spLocks noChangeArrowheads="1"/>
            </p:cNvSpPr>
            <p:nvPr/>
          </p:nvSpPr>
          <p:spPr bwMode="auto">
            <a:xfrm>
              <a:off x="1214" y="816"/>
              <a:ext cx="96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22" name="Line 42"/>
            <p:cNvSpPr>
              <a:spLocks noChangeShapeType="1"/>
            </p:cNvSpPr>
            <p:nvPr/>
          </p:nvSpPr>
          <p:spPr bwMode="auto">
            <a:xfrm>
              <a:off x="1262" y="672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98323" name="Group 43"/>
            <p:cNvGrpSpPr>
              <a:grpSpLocks/>
            </p:cNvGrpSpPr>
            <p:nvPr/>
          </p:nvGrpSpPr>
          <p:grpSpPr bwMode="auto">
            <a:xfrm>
              <a:off x="1598" y="1008"/>
              <a:ext cx="676" cy="816"/>
              <a:chOff x="1728" y="1008"/>
              <a:chExt cx="676" cy="816"/>
            </a:xfrm>
          </p:grpSpPr>
          <p:grpSp>
            <p:nvGrpSpPr>
              <p:cNvPr id="98372" name="Group 44"/>
              <p:cNvGrpSpPr>
                <a:grpSpLocks/>
              </p:cNvGrpSpPr>
              <p:nvPr/>
            </p:nvGrpSpPr>
            <p:grpSpPr bwMode="auto">
              <a:xfrm>
                <a:off x="1728" y="1008"/>
                <a:ext cx="676" cy="816"/>
                <a:chOff x="2064" y="720"/>
                <a:chExt cx="676" cy="816"/>
              </a:xfrm>
            </p:grpSpPr>
            <p:sp>
              <p:nvSpPr>
                <p:cNvPr id="98374" name="Rectangle 45"/>
                <p:cNvSpPr>
                  <a:spLocks noChangeArrowheads="1"/>
                </p:cNvSpPr>
                <p:nvPr/>
              </p:nvSpPr>
              <p:spPr bwMode="auto">
                <a:xfrm>
                  <a:off x="2112" y="720"/>
                  <a:ext cx="576" cy="81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75" name="AutoShape 46"/>
                <p:cNvSpPr>
                  <a:spLocks noChangeArrowheads="1"/>
                </p:cNvSpPr>
                <p:nvPr/>
              </p:nvSpPr>
              <p:spPr bwMode="auto">
                <a:xfrm rot="5490898">
                  <a:off x="2256" y="768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98376" name="Object 47"/>
                <p:cNvGraphicFramePr>
                  <a:graphicFrameLocks noChangeAspect="1"/>
                </p:cNvGraphicFramePr>
                <p:nvPr/>
              </p:nvGraphicFramePr>
              <p:xfrm>
                <a:off x="2400" y="720"/>
                <a:ext cx="336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139579" imgH="114201" progId="Equation.3">
                        <p:embed/>
                      </p:oleObj>
                    </mc:Choice>
                    <mc:Fallback>
                      <p:oleObj name="公式" r:id="rId2" imgW="139579" imgH="1142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720"/>
                              <a:ext cx="336" cy="2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837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064" y="816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+</a:t>
                  </a:r>
                  <a:endParaRPr lang="en-US" altLang="zh-CN" sz="2800" b="1">
                    <a:solidFill>
                      <a:srgbClr val="3333CC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78" name="Line 49"/>
                <p:cNvSpPr>
                  <a:spLocks noChangeShapeType="1"/>
                </p:cNvSpPr>
                <p:nvPr/>
              </p:nvSpPr>
              <p:spPr bwMode="auto">
                <a:xfrm>
                  <a:off x="2160" y="134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79" name="Rectangle 50"/>
                <p:cNvSpPr>
                  <a:spLocks noChangeArrowheads="1"/>
                </p:cNvSpPr>
                <p:nvPr/>
              </p:nvSpPr>
              <p:spPr bwMode="auto">
                <a:xfrm>
                  <a:off x="2496" y="912"/>
                  <a:ext cx="24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+</a:t>
                  </a:r>
                </a:p>
              </p:txBody>
            </p:sp>
          </p:grpSp>
          <p:sp>
            <p:nvSpPr>
              <p:cNvPr id="98373" name="Text Box 51"/>
              <p:cNvSpPr txBox="1">
                <a:spLocks noChangeArrowheads="1"/>
              </p:cNvSpPr>
              <p:nvPr/>
            </p:nvSpPr>
            <p:spPr bwMode="auto">
              <a:xfrm>
                <a:off x="1776" y="1305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C1</a:t>
                </a:r>
              </a:p>
            </p:txBody>
          </p:sp>
        </p:grpSp>
        <p:grpSp>
          <p:nvGrpSpPr>
            <p:cNvPr id="98324" name="Group 52"/>
            <p:cNvGrpSpPr>
              <a:grpSpLocks/>
            </p:cNvGrpSpPr>
            <p:nvPr/>
          </p:nvGrpSpPr>
          <p:grpSpPr bwMode="auto">
            <a:xfrm>
              <a:off x="1598" y="2256"/>
              <a:ext cx="676" cy="816"/>
              <a:chOff x="2064" y="1920"/>
              <a:chExt cx="676" cy="816"/>
            </a:xfrm>
          </p:grpSpPr>
          <p:grpSp>
            <p:nvGrpSpPr>
              <p:cNvPr id="98364" name="Group 53"/>
              <p:cNvGrpSpPr>
                <a:grpSpLocks/>
              </p:cNvGrpSpPr>
              <p:nvPr/>
            </p:nvGrpSpPr>
            <p:grpSpPr bwMode="auto">
              <a:xfrm>
                <a:off x="2064" y="1920"/>
                <a:ext cx="676" cy="816"/>
                <a:chOff x="2064" y="720"/>
                <a:chExt cx="676" cy="816"/>
              </a:xfrm>
            </p:grpSpPr>
            <p:sp>
              <p:nvSpPr>
                <p:cNvPr id="98366" name="Rectangle 54"/>
                <p:cNvSpPr>
                  <a:spLocks noChangeArrowheads="1"/>
                </p:cNvSpPr>
                <p:nvPr/>
              </p:nvSpPr>
              <p:spPr bwMode="auto">
                <a:xfrm>
                  <a:off x="2112" y="720"/>
                  <a:ext cx="576" cy="81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67" name="AutoShape 55"/>
                <p:cNvSpPr>
                  <a:spLocks noChangeArrowheads="1"/>
                </p:cNvSpPr>
                <p:nvPr/>
              </p:nvSpPr>
              <p:spPr bwMode="auto">
                <a:xfrm rot="5490898">
                  <a:off x="2256" y="768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graphicFrame>
              <p:nvGraphicFramePr>
                <p:cNvPr id="98368" name="Object 56"/>
                <p:cNvGraphicFramePr>
                  <a:graphicFrameLocks noChangeAspect="1"/>
                </p:cNvGraphicFramePr>
                <p:nvPr/>
              </p:nvGraphicFramePr>
              <p:xfrm>
                <a:off x="2400" y="720"/>
                <a:ext cx="336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139579" imgH="114201" progId="Equation.3">
                        <p:embed/>
                      </p:oleObj>
                    </mc:Choice>
                    <mc:Fallback>
                      <p:oleObj name="公式" r:id="rId4" imgW="139579" imgH="1142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720"/>
                              <a:ext cx="336" cy="2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836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064" y="816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+</a:t>
                  </a:r>
                  <a:endParaRPr lang="en-US" altLang="zh-CN" sz="2800" b="1">
                    <a:solidFill>
                      <a:srgbClr val="3333CC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70" name="Line 58"/>
                <p:cNvSpPr>
                  <a:spLocks noChangeShapeType="1"/>
                </p:cNvSpPr>
                <p:nvPr/>
              </p:nvSpPr>
              <p:spPr bwMode="auto">
                <a:xfrm>
                  <a:off x="2160" y="134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371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912"/>
                  <a:ext cx="24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/>
                      <a:cs typeface="Times New Roman"/>
                    </a:rPr>
                    <a:t>+</a:t>
                  </a:r>
                </a:p>
              </p:txBody>
            </p:sp>
          </p:grpSp>
          <p:sp>
            <p:nvSpPr>
              <p:cNvPr id="98365" name="Rectangle 60"/>
              <p:cNvSpPr>
                <a:spLocks noChangeArrowheads="1"/>
              </p:cNvSpPr>
              <p:nvPr/>
            </p:nvSpPr>
            <p:spPr bwMode="auto">
              <a:xfrm>
                <a:off x="2205" y="2190"/>
                <a:ext cx="3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C2</a:t>
                </a:r>
              </a:p>
            </p:txBody>
          </p:sp>
        </p:grpSp>
        <p:sp>
          <p:nvSpPr>
            <p:cNvPr id="98325" name="Line 61"/>
            <p:cNvSpPr>
              <a:spLocks noChangeShapeType="1"/>
            </p:cNvSpPr>
            <p:nvPr/>
          </p:nvSpPr>
          <p:spPr bwMode="auto">
            <a:xfrm>
              <a:off x="2222" y="1392"/>
              <a:ext cx="2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26" name="Line 62"/>
            <p:cNvSpPr>
              <a:spLocks noChangeShapeType="1"/>
            </p:cNvSpPr>
            <p:nvPr/>
          </p:nvSpPr>
          <p:spPr bwMode="auto">
            <a:xfrm>
              <a:off x="2222" y="2640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27" name="Rectangle 63"/>
            <p:cNvSpPr>
              <a:spLocks noChangeArrowheads="1"/>
            </p:cNvSpPr>
            <p:nvPr/>
          </p:nvSpPr>
          <p:spPr bwMode="auto">
            <a:xfrm>
              <a:off x="1214" y="1872"/>
              <a:ext cx="96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28" name="Rectangle 64"/>
            <p:cNvSpPr>
              <a:spLocks noChangeArrowheads="1"/>
            </p:cNvSpPr>
            <p:nvPr/>
          </p:nvSpPr>
          <p:spPr bwMode="auto">
            <a:xfrm>
              <a:off x="1214" y="3024"/>
              <a:ext cx="96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29" name="Line 65"/>
            <p:cNvSpPr>
              <a:spLocks noChangeShapeType="1"/>
            </p:cNvSpPr>
            <p:nvPr/>
          </p:nvSpPr>
          <p:spPr bwMode="auto">
            <a:xfrm>
              <a:off x="1262" y="1152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30" name="Line 66"/>
            <p:cNvSpPr>
              <a:spLocks noChangeShapeType="1"/>
            </p:cNvSpPr>
            <p:nvPr/>
          </p:nvSpPr>
          <p:spPr bwMode="auto">
            <a:xfrm>
              <a:off x="1262" y="2208"/>
              <a:ext cx="0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31" name="Line 67"/>
            <p:cNvSpPr>
              <a:spLocks noChangeShapeType="1"/>
            </p:cNvSpPr>
            <p:nvPr/>
          </p:nvSpPr>
          <p:spPr bwMode="auto">
            <a:xfrm>
              <a:off x="590" y="2496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32" name="Line 68"/>
            <p:cNvSpPr>
              <a:spLocks noChangeShapeType="1"/>
            </p:cNvSpPr>
            <p:nvPr/>
          </p:nvSpPr>
          <p:spPr bwMode="auto">
            <a:xfrm>
              <a:off x="1262" y="2880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33" name="Rectangle 69"/>
            <p:cNvSpPr>
              <a:spLocks noChangeArrowheads="1"/>
            </p:cNvSpPr>
            <p:nvPr/>
          </p:nvSpPr>
          <p:spPr bwMode="auto">
            <a:xfrm>
              <a:off x="1166" y="864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</a:p>
          </p:txBody>
        </p:sp>
        <p:sp>
          <p:nvSpPr>
            <p:cNvPr id="98334" name="Rectangle 70"/>
            <p:cNvSpPr>
              <a:spLocks noChangeArrowheads="1"/>
            </p:cNvSpPr>
            <p:nvPr/>
          </p:nvSpPr>
          <p:spPr bwMode="auto">
            <a:xfrm>
              <a:off x="1166" y="2496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>
                  <a:latin typeface="Times New Roman"/>
                  <a:cs typeface="Times New Roman"/>
                </a:rPr>
                <a:t>.</a:t>
              </a:r>
            </a:p>
          </p:txBody>
        </p:sp>
        <p:grpSp>
          <p:nvGrpSpPr>
            <p:cNvPr id="98335" name="Group 71"/>
            <p:cNvGrpSpPr>
              <a:grpSpLocks/>
            </p:cNvGrpSpPr>
            <p:nvPr/>
          </p:nvGrpSpPr>
          <p:grpSpPr bwMode="auto">
            <a:xfrm>
              <a:off x="686" y="816"/>
              <a:ext cx="528" cy="336"/>
              <a:chOff x="3552" y="3888"/>
              <a:chExt cx="528" cy="336"/>
            </a:xfrm>
          </p:grpSpPr>
          <p:sp>
            <p:nvSpPr>
              <p:cNvPr id="98362" name="Text Box 72"/>
              <p:cNvSpPr txBox="1">
                <a:spLocks noChangeArrowheads="1"/>
              </p:cNvSpPr>
              <p:nvPr/>
            </p:nvSpPr>
            <p:spPr bwMode="auto">
              <a:xfrm>
                <a:off x="3552" y="3888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5K</a:t>
                </a:r>
                <a:endPara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endParaRPr>
              </a:p>
            </p:txBody>
          </p:sp>
          <p:graphicFrame>
            <p:nvGraphicFramePr>
              <p:cNvPr id="98363" name="Object 73"/>
              <p:cNvGraphicFramePr>
                <a:graphicFrameLocks noChangeAspect="1"/>
              </p:cNvGraphicFramePr>
              <p:nvPr/>
            </p:nvGraphicFramePr>
            <p:xfrm>
              <a:off x="3840" y="393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114201" imgH="139579" progId="Equation.3">
                      <p:embed/>
                    </p:oleObj>
                  </mc:Choice>
                  <mc:Fallback>
                    <p:oleObj name="公式" r:id="rId5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93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8336" name="Group 74"/>
            <p:cNvGrpSpPr>
              <a:grpSpLocks/>
            </p:cNvGrpSpPr>
            <p:nvPr/>
          </p:nvGrpSpPr>
          <p:grpSpPr bwMode="auto">
            <a:xfrm>
              <a:off x="686" y="1872"/>
              <a:ext cx="528" cy="336"/>
              <a:chOff x="3552" y="3888"/>
              <a:chExt cx="528" cy="336"/>
            </a:xfrm>
          </p:grpSpPr>
          <p:sp>
            <p:nvSpPr>
              <p:cNvPr id="98360" name="Text Box 75"/>
              <p:cNvSpPr txBox="1">
                <a:spLocks noChangeArrowheads="1"/>
              </p:cNvSpPr>
              <p:nvPr/>
            </p:nvSpPr>
            <p:spPr bwMode="auto">
              <a:xfrm>
                <a:off x="3552" y="3888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5K</a:t>
                </a:r>
                <a:endPara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endParaRPr>
              </a:p>
            </p:txBody>
          </p:sp>
          <p:graphicFrame>
            <p:nvGraphicFramePr>
              <p:cNvPr id="98361" name="Object 76"/>
              <p:cNvGraphicFramePr>
                <a:graphicFrameLocks noChangeAspect="1"/>
              </p:cNvGraphicFramePr>
              <p:nvPr/>
            </p:nvGraphicFramePr>
            <p:xfrm>
              <a:off x="3840" y="393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114201" imgH="139579" progId="Equation.3">
                      <p:embed/>
                    </p:oleObj>
                  </mc:Choice>
                  <mc:Fallback>
                    <p:oleObj name="公式" r:id="rId7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93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8337" name="Group 77"/>
            <p:cNvGrpSpPr>
              <a:grpSpLocks/>
            </p:cNvGrpSpPr>
            <p:nvPr/>
          </p:nvGrpSpPr>
          <p:grpSpPr bwMode="auto">
            <a:xfrm>
              <a:off x="638" y="2976"/>
              <a:ext cx="528" cy="336"/>
              <a:chOff x="3552" y="3888"/>
              <a:chExt cx="528" cy="336"/>
            </a:xfrm>
          </p:grpSpPr>
          <p:sp>
            <p:nvSpPr>
              <p:cNvPr id="98358" name="Text Box 78"/>
              <p:cNvSpPr txBox="1">
                <a:spLocks noChangeArrowheads="1"/>
              </p:cNvSpPr>
              <p:nvPr/>
            </p:nvSpPr>
            <p:spPr bwMode="auto">
              <a:xfrm>
                <a:off x="3552" y="3888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/>
                    <a:cs typeface="Times New Roman"/>
                  </a:rPr>
                  <a:t>5K</a:t>
                </a:r>
                <a:endParaRPr lang="en-US" altLang="zh-CN" sz="2800" b="1">
                  <a:solidFill>
                    <a:srgbClr val="3333CC"/>
                  </a:solidFill>
                  <a:latin typeface="Times New Roman"/>
                  <a:cs typeface="Times New Roman"/>
                </a:endParaRPr>
              </a:p>
            </p:txBody>
          </p:sp>
          <p:graphicFrame>
            <p:nvGraphicFramePr>
              <p:cNvPr id="98359" name="Object 79"/>
              <p:cNvGraphicFramePr>
                <a:graphicFrameLocks noChangeAspect="1"/>
              </p:cNvGraphicFramePr>
              <p:nvPr/>
            </p:nvGraphicFramePr>
            <p:xfrm>
              <a:off x="3840" y="393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14201" imgH="139579" progId="Equation.3">
                      <p:embed/>
                    </p:oleObj>
                  </mc:Choice>
                  <mc:Fallback>
                    <p:oleObj name="公式" r:id="rId8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93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8338" name="Rectangle 80"/>
            <p:cNvSpPr>
              <a:spLocks noChangeArrowheads="1"/>
            </p:cNvSpPr>
            <p:nvPr/>
          </p:nvSpPr>
          <p:spPr bwMode="auto">
            <a:xfrm>
              <a:off x="926" y="1200"/>
              <a:ext cx="4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A</a:t>
              </a:r>
              <a:endParaRPr lang="en-US" altLang="zh-CN" sz="2800" b="1" baseline="-25000">
                <a:latin typeface="Times New Roman"/>
                <a:cs typeface="Times New Roman"/>
              </a:endParaRPr>
            </a:p>
          </p:txBody>
        </p:sp>
        <p:sp>
          <p:nvSpPr>
            <p:cNvPr id="98339" name="Rectangle 81"/>
            <p:cNvSpPr>
              <a:spLocks noChangeArrowheads="1"/>
            </p:cNvSpPr>
            <p:nvPr/>
          </p:nvSpPr>
          <p:spPr bwMode="auto">
            <a:xfrm>
              <a:off x="883" y="2640"/>
              <a:ext cx="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3300"/>
                  </a:solidFill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solidFill>
                    <a:srgbClr val="CC3300"/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98340" name="Line 82"/>
            <p:cNvSpPr>
              <a:spLocks noChangeShapeType="1"/>
            </p:cNvSpPr>
            <p:nvPr/>
          </p:nvSpPr>
          <p:spPr bwMode="auto">
            <a:xfrm>
              <a:off x="590" y="1632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1" name="Line 83"/>
            <p:cNvSpPr>
              <a:spLocks noChangeShapeType="1"/>
            </p:cNvSpPr>
            <p:nvPr/>
          </p:nvSpPr>
          <p:spPr bwMode="auto">
            <a:xfrm>
              <a:off x="590" y="1248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2" name="Line 84"/>
            <p:cNvSpPr>
              <a:spLocks noChangeShapeType="1"/>
            </p:cNvSpPr>
            <p:nvPr/>
          </p:nvSpPr>
          <p:spPr bwMode="auto">
            <a:xfrm>
              <a:off x="1262" y="336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3" name="Line 85"/>
            <p:cNvSpPr>
              <a:spLocks noChangeShapeType="1"/>
            </p:cNvSpPr>
            <p:nvPr/>
          </p:nvSpPr>
          <p:spPr bwMode="auto">
            <a:xfrm>
              <a:off x="1214" y="3792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4" name="Oval 86"/>
            <p:cNvSpPr>
              <a:spLocks noChangeArrowheads="1"/>
            </p:cNvSpPr>
            <p:nvPr/>
          </p:nvSpPr>
          <p:spPr bwMode="auto">
            <a:xfrm>
              <a:off x="494" y="1584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5" name="Oval 87"/>
            <p:cNvSpPr>
              <a:spLocks noChangeArrowheads="1"/>
            </p:cNvSpPr>
            <p:nvPr/>
          </p:nvSpPr>
          <p:spPr bwMode="auto">
            <a:xfrm>
              <a:off x="494" y="244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6" name="Oval 88"/>
            <p:cNvSpPr>
              <a:spLocks noChangeArrowheads="1"/>
            </p:cNvSpPr>
            <p:nvPr/>
          </p:nvSpPr>
          <p:spPr bwMode="auto">
            <a:xfrm>
              <a:off x="2558" y="2592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7" name="Oval 89"/>
            <p:cNvSpPr>
              <a:spLocks noChangeArrowheads="1"/>
            </p:cNvSpPr>
            <p:nvPr/>
          </p:nvSpPr>
          <p:spPr bwMode="auto">
            <a:xfrm>
              <a:off x="2510" y="1344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8" name="Oval 90"/>
            <p:cNvSpPr>
              <a:spLocks noChangeArrowheads="1"/>
            </p:cNvSpPr>
            <p:nvPr/>
          </p:nvSpPr>
          <p:spPr bwMode="auto">
            <a:xfrm>
              <a:off x="494" y="1200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49" name="Oval 91"/>
            <p:cNvSpPr>
              <a:spLocks noChangeArrowheads="1"/>
            </p:cNvSpPr>
            <p:nvPr/>
          </p:nvSpPr>
          <p:spPr bwMode="auto">
            <a:xfrm>
              <a:off x="1214" y="576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50" name="Text Box 92"/>
            <p:cNvSpPr txBox="1">
              <a:spLocks noChangeArrowheads="1"/>
            </p:cNvSpPr>
            <p:nvPr/>
          </p:nvSpPr>
          <p:spPr bwMode="auto">
            <a:xfrm>
              <a:off x="1214" y="43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CC</a:t>
              </a:r>
              <a:endParaRPr lang="en-US" alt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98351" name="Rectangle 93"/>
            <p:cNvSpPr>
              <a:spLocks noChangeArrowheads="1"/>
            </p:cNvSpPr>
            <p:nvPr/>
          </p:nvSpPr>
          <p:spPr bwMode="auto">
            <a:xfrm>
              <a:off x="2366" y="1056"/>
              <a:ext cx="4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R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98352" name="Rectangle 94"/>
            <p:cNvSpPr>
              <a:spLocks noChangeArrowheads="1"/>
            </p:cNvSpPr>
            <p:nvPr/>
          </p:nvSpPr>
          <p:spPr bwMode="auto">
            <a:xfrm>
              <a:off x="2352" y="2256"/>
              <a:ext cx="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/>
                  <a:cs typeface="Times New Roman"/>
                </a:rPr>
                <a:t>S</a:t>
              </a:r>
              <a:r>
                <a:rPr lang="en-US" altLang="zh-CN" sz="2800" b="1" baseline="-25000"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98353" name="Text Box 95"/>
            <p:cNvSpPr txBox="1">
              <a:spLocks noChangeArrowheads="1"/>
            </p:cNvSpPr>
            <p:nvPr/>
          </p:nvSpPr>
          <p:spPr bwMode="auto">
            <a:xfrm>
              <a:off x="206" y="110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98354" name="Rectangle 96"/>
            <p:cNvSpPr>
              <a:spLocks noChangeArrowheads="1"/>
            </p:cNvSpPr>
            <p:nvPr/>
          </p:nvSpPr>
          <p:spPr bwMode="auto">
            <a:xfrm>
              <a:off x="254" y="14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98355" name="Rectangle 97"/>
            <p:cNvSpPr>
              <a:spLocks noChangeArrowheads="1"/>
            </p:cNvSpPr>
            <p:nvPr/>
          </p:nvSpPr>
          <p:spPr bwMode="auto">
            <a:xfrm>
              <a:off x="254" y="23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98356" name="Line 98"/>
            <p:cNvSpPr>
              <a:spLocks noChangeShapeType="1"/>
            </p:cNvSpPr>
            <p:nvPr/>
          </p:nvSpPr>
          <p:spPr bwMode="auto">
            <a:xfrm>
              <a:off x="2438" y="112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8357" name="Line 99"/>
            <p:cNvSpPr>
              <a:spLocks noChangeShapeType="1"/>
            </p:cNvSpPr>
            <p:nvPr/>
          </p:nvSpPr>
          <p:spPr bwMode="auto">
            <a:xfrm>
              <a:off x="2414" y="232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sp>
        <p:nvSpPr>
          <p:cNvPr id="98319" name="Line 100"/>
          <p:cNvSpPr>
            <a:spLocks noChangeShapeType="1"/>
          </p:cNvSpPr>
          <p:nvPr/>
        </p:nvSpPr>
        <p:spPr bwMode="auto">
          <a:xfrm>
            <a:off x="7439025" y="17907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98320" name="Line 101"/>
          <p:cNvSpPr>
            <a:spLocks noChangeShapeType="1"/>
          </p:cNvSpPr>
          <p:nvPr/>
        </p:nvSpPr>
        <p:spPr bwMode="auto">
          <a:xfrm>
            <a:off x="8178800" y="17875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9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 animBg="1"/>
      <p:bldP spid="107557" grpId="0" animBg="1" autoUpdateAnimBg="0"/>
      <p:bldP spid="107558" grpId="0" animBg="1" autoUpdateAnimBg="0"/>
      <p:bldP spid="107559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7023100" y="5616575"/>
            <a:ext cx="869950" cy="519113"/>
            <a:chOff x="4952" y="2578"/>
            <a:chExt cx="548" cy="327"/>
          </a:xfrm>
        </p:grpSpPr>
        <p:sp>
          <p:nvSpPr>
            <p:cNvPr id="99417" name="Rectangle 3"/>
            <p:cNvSpPr>
              <a:spLocks noChangeArrowheads="1"/>
            </p:cNvSpPr>
            <p:nvPr/>
          </p:nvSpPr>
          <p:spPr bwMode="auto">
            <a:xfrm>
              <a:off x="4952" y="257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800" b="1">
                <a:latin typeface="Times New Roman"/>
                <a:cs typeface="Times New Roman"/>
              </a:endParaRPr>
            </a:p>
          </p:txBody>
        </p:sp>
        <p:sp>
          <p:nvSpPr>
            <p:cNvPr id="99418" name="Rectangle 4"/>
            <p:cNvSpPr>
              <a:spLocks noChangeArrowheads="1"/>
            </p:cNvSpPr>
            <p:nvPr/>
          </p:nvSpPr>
          <p:spPr bwMode="auto">
            <a:xfrm>
              <a:off x="5384" y="257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800" b="1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514600" y="3581400"/>
            <a:ext cx="5486400" cy="2514600"/>
            <a:chOff x="960" y="2352"/>
            <a:chExt cx="3456" cy="1584"/>
          </a:xfrm>
        </p:grpSpPr>
        <p:sp>
          <p:nvSpPr>
            <p:cNvPr id="99396" name="Line 6"/>
            <p:cNvSpPr>
              <a:spLocks noChangeShapeType="1"/>
            </p:cNvSpPr>
            <p:nvPr/>
          </p:nvSpPr>
          <p:spPr bwMode="auto">
            <a:xfrm>
              <a:off x="1248" y="3936"/>
              <a:ext cx="31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97" name="Line 7"/>
            <p:cNvSpPr>
              <a:spLocks noChangeShapeType="1"/>
            </p:cNvSpPr>
            <p:nvPr/>
          </p:nvSpPr>
          <p:spPr bwMode="auto">
            <a:xfrm>
              <a:off x="1248" y="2352"/>
              <a:ext cx="31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98" name="Line 8"/>
            <p:cNvSpPr>
              <a:spLocks noChangeShapeType="1"/>
            </p:cNvSpPr>
            <p:nvPr/>
          </p:nvSpPr>
          <p:spPr bwMode="auto">
            <a:xfrm>
              <a:off x="2976" y="2352"/>
              <a:ext cx="0" cy="15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1383" y="2352"/>
              <a:ext cx="3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2247" y="2352"/>
              <a:ext cx="3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V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108555" name="Text Box 11"/>
            <p:cNvSpPr txBox="1">
              <a:spLocks noChangeArrowheads="1"/>
            </p:cNvSpPr>
            <p:nvPr/>
          </p:nvSpPr>
          <p:spPr bwMode="auto">
            <a:xfrm>
              <a:off x="960" y="2736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&lt;2/3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  <a:endPara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08556" name="Rectangle 12"/>
            <p:cNvSpPr>
              <a:spLocks noChangeArrowheads="1"/>
            </p:cNvSpPr>
            <p:nvPr/>
          </p:nvSpPr>
          <p:spPr bwMode="auto">
            <a:xfrm>
              <a:off x="1968" y="2736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&lt;1/3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108557" name="Rectangle 13"/>
            <p:cNvSpPr>
              <a:spLocks noChangeArrowheads="1"/>
            </p:cNvSpPr>
            <p:nvPr/>
          </p:nvSpPr>
          <p:spPr bwMode="auto">
            <a:xfrm>
              <a:off x="1056" y="3120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&gt;2/3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2016" y="3120"/>
              <a:ext cx="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&gt;1/3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1056" y="3552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&lt;2/3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2016" y="3552"/>
              <a:ext cx="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&gt;1/3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CC</a:t>
              </a:r>
            </a:p>
          </p:txBody>
        </p:sp>
        <p:sp>
          <p:nvSpPr>
            <p:cNvPr id="99407" name="Line 17"/>
            <p:cNvSpPr>
              <a:spLocks noChangeShapeType="1"/>
            </p:cNvSpPr>
            <p:nvPr/>
          </p:nvSpPr>
          <p:spPr bwMode="auto">
            <a:xfrm>
              <a:off x="2016" y="2352"/>
              <a:ext cx="0" cy="15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408" name="Line 18"/>
            <p:cNvSpPr>
              <a:spLocks noChangeShapeType="1"/>
            </p:cNvSpPr>
            <p:nvPr/>
          </p:nvSpPr>
          <p:spPr bwMode="auto">
            <a:xfrm>
              <a:off x="1248" y="2688"/>
              <a:ext cx="31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108563" name="Rectangle 19"/>
            <p:cNvSpPr>
              <a:spLocks noChangeArrowheads="1"/>
            </p:cNvSpPr>
            <p:nvPr/>
          </p:nvSpPr>
          <p:spPr bwMode="auto">
            <a:xfrm>
              <a:off x="3213" y="2352"/>
              <a:ext cx="2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  <a:endPara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08564" name="Rectangle 20"/>
            <p:cNvSpPr>
              <a:spLocks noChangeArrowheads="1"/>
            </p:cNvSpPr>
            <p:nvPr/>
          </p:nvSpPr>
          <p:spPr bwMode="auto">
            <a:xfrm>
              <a:off x="3825" y="235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T</a:t>
              </a:r>
            </a:p>
          </p:txBody>
        </p:sp>
        <p:sp>
          <p:nvSpPr>
            <p:cNvPr id="108565" name="Rectangle 21"/>
            <p:cNvSpPr>
              <a:spLocks noChangeArrowheads="1"/>
            </p:cNvSpPr>
            <p:nvPr/>
          </p:nvSpPr>
          <p:spPr bwMode="auto">
            <a:xfrm>
              <a:off x="3264" y="273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1</a:t>
              </a:r>
              <a:endPara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08566" name="Rectangle 22"/>
            <p:cNvSpPr>
              <a:spLocks noChangeArrowheads="1"/>
            </p:cNvSpPr>
            <p:nvPr/>
          </p:nvSpPr>
          <p:spPr bwMode="auto">
            <a:xfrm>
              <a:off x="3264" y="31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0</a:t>
              </a:r>
              <a:endPara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108567" name="Text Box 23"/>
            <p:cNvSpPr txBox="1">
              <a:spLocks noChangeArrowheads="1"/>
            </p:cNvSpPr>
            <p:nvPr/>
          </p:nvSpPr>
          <p:spPr bwMode="auto">
            <a:xfrm>
              <a:off x="3024" y="355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保持</a:t>
              </a:r>
              <a:endParaRPr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  <p:sp>
          <p:nvSpPr>
            <p:cNvPr id="108568" name="Text Box 24"/>
            <p:cNvSpPr txBox="1">
              <a:spLocks noChangeArrowheads="1"/>
            </p:cNvSpPr>
            <p:nvPr/>
          </p:nvSpPr>
          <p:spPr bwMode="auto">
            <a:xfrm>
              <a:off x="3648" y="312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导通</a:t>
              </a:r>
            </a:p>
          </p:txBody>
        </p:sp>
        <p:sp>
          <p:nvSpPr>
            <p:cNvPr id="108569" name="Text Box 25"/>
            <p:cNvSpPr txBox="1">
              <a:spLocks noChangeArrowheads="1"/>
            </p:cNvSpPr>
            <p:nvPr/>
          </p:nvSpPr>
          <p:spPr bwMode="auto">
            <a:xfrm>
              <a:off x="3600" y="2736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截止</a:t>
              </a:r>
              <a:endPara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3696" y="3552"/>
              <a:ext cx="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pitchFamily="2" charset="-122"/>
                  <a:cs typeface="Times New Roman"/>
                </a:rPr>
                <a:t>保持</a:t>
              </a:r>
              <a:endPara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  <a:cs typeface="Times New Roman"/>
              </a:endParaRPr>
            </a:p>
          </p:txBody>
        </p:sp>
      </p:grpSp>
      <p:sp>
        <p:nvSpPr>
          <p:cNvPr id="108571" name="Rectangle 27"/>
          <p:cNvSpPr>
            <a:spLocks noChangeArrowheads="1"/>
          </p:cNvSpPr>
          <p:nvPr/>
        </p:nvSpPr>
        <p:spPr bwMode="auto">
          <a:xfrm>
            <a:off x="465138" y="3048000"/>
            <a:ext cx="4289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综上所述，</a:t>
            </a:r>
            <a:r>
              <a:rPr lang="en-US" altLang="zh-CN" sz="2800" b="1">
                <a:solidFill>
                  <a:srgbClr val="FF3300"/>
                </a:solidFill>
                <a:latin typeface="Times New Roman"/>
                <a:cs typeface="Times New Roman"/>
              </a:rPr>
              <a:t>555</a:t>
            </a:r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功能表为：</a:t>
            </a:r>
          </a:p>
        </p:txBody>
      </p:sp>
      <p:graphicFrame>
        <p:nvGraphicFramePr>
          <p:cNvPr id="9933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035614"/>
              </p:ext>
            </p:extLst>
          </p:nvPr>
        </p:nvGraphicFramePr>
        <p:xfrm>
          <a:off x="609600" y="4343400"/>
          <a:ext cx="16002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4046538" imgH="3352800" progId="MS_ClipArt_Gallery.2">
                  <p:embed/>
                </p:oleObj>
              </mc:Choice>
              <mc:Fallback>
                <p:oleObj name="剪辑" r:id="rId2" imgW="4046538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16002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4" name="Group 29"/>
          <p:cNvGrpSpPr>
            <a:grpSpLocks/>
          </p:cNvGrpSpPr>
          <p:nvPr/>
        </p:nvGrpSpPr>
        <p:grpSpPr bwMode="auto">
          <a:xfrm>
            <a:off x="685800" y="381000"/>
            <a:ext cx="4495800" cy="2667000"/>
            <a:chOff x="288" y="144"/>
            <a:chExt cx="2832" cy="1680"/>
          </a:xfrm>
        </p:grpSpPr>
        <p:sp>
          <p:nvSpPr>
            <p:cNvPr id="99360" name="Line 30"/>
            <p:cNvSpPr>
              <a:spLocks noChangeShapeType="1"/>
            </p:cNvSpPr>
            <p:nvPr/>
          </p:nvSpPr>
          <p:spPr bwMode="auto">
            <a:xfrm>
              <a:off x="2496" y="432"/>
              <a:ext cx="0" cy="10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99361" name="Group 31"/>
            <p:cNvGrpSpPr>
              <a:grpSpLocks/>
            </p:cNvGrpSpPr>
            <p:nvPr/>
          </p:nvGrpSpPr>
          <p:grpSpPr bwMode="auto">
            <a:xfrm>
              <a:off x="288" y="1296"/>
              <a:ext cx="384" cy="96"/>
              <a:chOff x="432" y="2304"/>
              <a:chExt cx="384" cy="96"/>
            </a:xfrm>
          </p:grpSpPr>
          <p:sp>
            <p:nvSpPr>
              <p:cNvPr id="99394" name="Line 32"/>
              <p:cNvSpPr>
                <a:spLocks noChangeShapeType="1"/>
              </p:cNvSpPr>
              <p:nvPr/>
            </p:nvSpPr>
            <p:spPr bwMode="auto">
              <a:xfrm>
                <a:off x="528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95" name="Oval 33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9362" name="Line 34"/>
            <p:cNvSpPr>
              <a:spLocks noChangeShapeType="1"/>
            </p:cNvSpPr>
            <p:nvPr/>
          </p:nvSpPr>
          <p:spPr bwMode="auto">
            <a:xfrm>
              <a:off x="864" y="432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99363" name="Group 35"/>
            <p:cNvGrpSpPr>
              <a:grpSpLocks/>
            </p:cNvGrpSpPr>
            <p:nvPr/>
          </p:nvGrpSpPr>
          <p:grpSpPr bwMode="auto">
            <a:xfrm>
              <a:off x="1248" y="144"/>
              <a:ext cx="1632" cy="960"/>
              <a:chOff x="1344" y="912"/>
              <a:chExt cx="1632" cy="960"/>
            </a:xfrm>
          </p:grpSpPr>
          <p:grpSp>
            <p:nvGrpSpPr>
              <p:cNvPr id="99378" name="Group 36"/>
              <p:cNvGrpSpPr>
                <a:grpSpLocks/>
              </p:cNvGrpSpPr>
              <p:nvPr/>
            </p:nvGrpSpPr>
            <p:grpSpPr bwMode="auto">
              <a:xfrm>
                <a:off x="1344" y="912"/>
                <a:ext cx="864" cy="960"/>
                <a:chOff x="3264" y="1200"/>
                <a:chExt cx="864" cy="960"/>
              </a:xfrm>
            </p:grpSpPr>
            <p:grpSp>
              <p:nvGrpSpPr>
                <p:cNvPr id="99382" name="Group 37"/>
                <p:cNvGrpSpPr>
                  <a:grpSpLocks/>
                </p:cNvGrpSpPr>
                <p:nvPr/>
              </p:nvGrpSpPr>
              <p:grpSpPr bwMode="auto">
                <a:xfrm>
                  <a:off x="3264" y="1200"/>
                  <a:ext cx="864" cy="960"/>
                  <a:chOff x="3264" y="960"/>
                  <a:chExt cx="864" cy="960"/>
                </a:xfrm>
              </p:grpSpPr>
              <p:sp>
                <p:nvSpPr>
                  <p:cNvPr id="9938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056"/>
                    <a:ext cx="672" cy="864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9386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68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9387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0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9388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99389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1488"/>
                    <a:ext cx="336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宋体" charset="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>
                        <a:latin typeface="Times New Roman"/>
                        <a:cs typeface="Times New Roman"/>
                      </a:rPr>
                      <a:t>Q</a:t>
                    </a:r>
                    <a:endParaRPr lang="en-US" altLang="zh-CN" sz="2800" b="1">
                      <a:solidFill>
                        <a:srgbClr val="3333CC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99390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741" y="1104"/>
                    <a:ext cx="296" cy="330"/>
                    <a:chOff x="2732" y="1634"/>
                    <a:chExt cx="296" cy="330"/>
                  </a:xfrm>
                </p:grpSpPr>
                <p:sp>
                  <p:nvSpPr>
                    <p:cNvPr id="99392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2" y="1634"/>
                      <a:ext cx="296" cy="3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2800" b="1" i="1">
                          <a:latin typeface="Times New Roman"/>
                          <a:cs typeface="Times New Roman"/>
                        </a:rPr>
                        <a:t>Q</a:t>
                      </a:r>
                      <a:endParaRPr lang="en-US" altLang="zh-CN" sz="2800" b="1"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99393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1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9391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96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9938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312" y="1344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R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D</a:t>
                  </a:r>
                  <a:endParaRPr lang="en-US" altLang="zh-CN" sz="2800" b="1">
                    <a:solidFill>
                      <a:srgbClr val="3333CC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9384" name="Rectangle 48"/>
                <p:cNvSpPr>
                  <a:spLocks noChangeArrowheads="1"/>
                </p:cNvSpPr>
                <p:nvPr/>
              </p:nvSpPr>
              <p:spPr bwMode="auto">
                <a:xfrm>
                  <a:off x="3379" y="1776"/>
                  <a:ext cx="3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/>
                      <a:cs typeface="Times New Roman"/>
                    </a:rPr>
                    <a:t>S</a:t>
                  </a:r>
                  <a:r>
                    <a:rPr lang="en-US" altLang="zh-CN" sz="2800" b="1" baseline="-25000">
                      <a:latin typeface="Times New Roman"/>
                      <a:cs typeface="Times New Roman"/>
                    </a:rPr>
                    <a:t>D</a:t>
                  </a:r>
                </a:p>
              </p:txBody>
            </p:sp>
          </p:grpSp>
          <p:sp>
            <p:nvSpPr>
              <p:cNvPr id="99379" name="Line 49"/>
              <p:cNvSpPr>
                <a:spLocks noChangeShapeType="1"/>
              </p:cNvSpPr>
              <p:nvPr/>
            </p:nvSpPr>
            <p:spPr bwMode="auto">
              <a:xfrm>
                <a:off x="2208" y="1200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80" name="Line 50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81" name="Oval 51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9364" name="Line 52"/>
            <p:cNvSpPr>
              <a:spLocks noChangeShapeType="1"/>
            </p:cNvSpPr>
            <p:nvPr/>
          </p:nvSpPr>
          <p:spPr bwMode="auto">
            <a:xfrm>
              <a:off x="864" y="912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grpSp>
          <p:nvGrpSpPr>
            <p:cNvPr id="99365" name="Group 53"/>
            <p:cNvGrpSpPr>
              <a:grpSpLocks/>
            </p:cNvGrpSpPr>
            <p:nvPr/>
          </p:nvGrpSpPr>
          <p:grpSpPr bwMode="auto">
            <a:xfrm>
              <a:off x="672" y="1344"/>
              <a:ext cx="240" cy="480"/>
              <a:chOff x="1200" y="3072"/>
              <a:chExt cx="240" cy="480"/>
            </a:xfrm>
          </p:grpSpPr>
          <p:sp>
            <p:nvSpPr>
              <p:cNvPr id="99374" name="Line 54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75" name="Line 55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24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76" name="Line 56"/>
              <p:cNvSpPr>
                <a:spLocks noChangeShapeType="1"/>
              </p:cNvSpPr>
              <p:nvPr/>
            </p:nvSpPr>
            <p:spPr bwMode="auto">
              <a:xfrm flipH="1">
                <a:off x="1200" y="3264"/>
                <a:ext cx="24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77" name="Line 57"/>
              <p:cNvSpPr>
                <a:spLocks noChangeShapeType="1"/>
              </p:cNvSpPr>
              <p:nvPr/>
            </p:nvSpPr>
            <p:spPr bwMode="auto">
              <a:xfrm>
                <a:off x="1200" y="336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9366" name="Line 58"/>
            <p:cNvSpPr>
              <a:spLocks noChangeShapeType="1"/>
            </p:cNvSpPr>
            <p:nvPr/>
          </p:nvSpPr>
          <p:spPr bwMode="auto">
            <a:xfrm>
              <a:off x="912" y="1488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67" name="Rectangle 59"/>
            <p:cNvSpPr>
              <a:spLocks noChangeArrowheads="1"/>
            </p:cNvSpPr>
            <p:nvPr/>
          </p:nvSpPr>
          <p:spPr bwMode="auto">
            <a:xfrm>
              <a:off x="1344" y="1440"/>
              <a:ext cx="384" cy="9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68" name="Line 60"/>
            <p:cNvSpPr>
              <a:spLocks noChangeShapeType="1"/>
            </p:cNvSpPr>
            <p:nvPr/>
          </p:nvSpPr>
          <p:spPr bwMode="auto">
            <a:xfrm>
              <a:off x="1728" y="148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69" name="Line 61"/>
            <p:cNvSpPr>
              <a:spLocks noChangeShapeType="1"/>
            </p:cNvSpPr>
            <p:nvPr/>
          </p:nvSpPr>
          <p:spPr bwMode="auto">
            <a:xfrm>
              <a:off x="576" y="182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70" name="Text Box 62"/>
            <p:cNvSpPr txBox="1">
              <a:spLocks noChangeArrowheads="1"/>
            </p:cNvSpPr>
            <p:nvPr/>
          </p:nvSpPr>
          <p:spPr bwMode="auto">
            <a:xfrm>
              <a:off x="336" y="1056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/>
                  <a:cs typeface="Times New Roman"/>
                </a:rPr>
                <a:t>T</a:t>
              </a:r>
            </a:p>
          </p:txBody>
        </p:sp>
        <p:sp>
          <p:nvSpPr>
            <p:cNvPr id="108607" name="Text Box 63"/>
            <p:cNvSpPr txBox="1">
              <a:spLocks noChangeArrowheads="1"/>
            </p:cNvSpPr>
            <p:nvPr/>
          </p:nvSpPr>
          <p:spPr bwMode="auto">
            <a:xfrm>
              <a:off x="2544" y="91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输出</a:t>
              </a:r>
            </a:p>
          </p:txBody>
        </p:sp>
        <p:sp>
          <p:nvSpPr>
            <p:cNvPr id="99372" name="Line 64"/>
            <p:cNvSpPr>
              <a:spLocks noChangeShapeType="1"/>
            </p:cNvSpPr>
            <p:nvPr/>
          </p:nvSpPr>
          <p:spPr bwMode="auto">
            <a:xfrm>
              <a:off x="1392" y="3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73" name="Line 65"/>
            <p:cNvSpPr>
              <a:spLocks noChangeShapeType="1"/>
            </p:cNvSpPr>
            <p:nvPr/>
          </p:nvSpPr>
          <p:spPr bwMode="auto">
            <a:xfrm>
              <a:off x="1416" y="79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5105400" y="762000"/>
            <a:ext cx="3657600" cy="2514600"/>
            <a:chOff x="3072" y="432"/>
            <a:chExt cx="2304" cy="1584"/>
          </a:xfrm>
        </p:grpSpPr>
        <p:grpSp>
          <p:nvGrpSpPr>
            <p:cNvPr id="99336" name="Group 67"/>
            <p:cNvGrpSpPr>
              <a:grpSpLocks/>
            </p:cNvGrpSpPr>
            <p:nvPr/>
          </p:nvGrpSpPr>
          <p:grpSpPr bwMode="auto">
            <a:xfrm>
              <a:off x="3072" y="432"/>
              <a:ext cx="2304" cy="1584"/>
              <a:chOff x="3072" y="384"/>
              <a:chExt cx="2304" cy="1584"/>
            </a:xfrm>
          </p:grpSpPr>
          <p:sp>
            <p:nvSpPr>
              <p:cNvPr id="99339" name="Line 68"/>
              <p:cNvSpPr>
                <a:spLocks noChangeShapeType="1"/>
              </p:cNvSpPr>
              <p:nvPr/>
            </p:nvSpPr>
            <p:spPr bwMode="auto">
              <a:xfrm>
                <a:off x="3072" y="384"/>
                <a:ext cx="22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40" name="Line 69"/>
              <p:cNvSpPr>
                <a:spLocks noChangeShapeType="1"/>
              </p:cNvSpPr>
              <p:nvPr/>
            </p:nvSpPr>
            <p:spPr bwMode="auto">
              <a:xfrm>
                <a:off x="3072" y="720"/>
                <a:ext cx="22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41" name="Line 70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22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99342" name="Line 71"/>
              <p:cNvSpPr>
                <a:spLocks noChangeShapeType="1"/>
              </p:cNvSpPr>
              <p:nvPr/>
            </p:nvSpPr>
            <p:spPr bwMode="auto">
              <a:xfrm>
                <a:off x="4128" y="384"/>
                <a:ext cx="0" cy="15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08616" name="Rectangle 72"/>
              <p:cNvSpPr>
                <a:spLocks noChangeArrowheads="1"/>
              </p:cNvSpPr>
              <p:nvPr/>
            </p:nvSpPr>
            <p:spPr bwMode="auto">
              <a:xfrm>
                <a:off x="3111" y="384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108617" name="Rectangle 73"/>
              <p:cNvSpPr>
                <a:spLocks noChangeArrowheads="1"/>
              </p:cNvSpPr>
              <p:nvPr/>
            </p:nvSpPr>
            <p:spPr bwMode="auto">
              <a:xfrm>
                <a:off x="3634" y="384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  <p:sp>
            <p:nvSpPr>
              <p:cNvPr id="108618" name="Text Box 74"/>
              <p:cNvSpPr txBox="1">
                <a:spLocks noChangeArrowheads="1"/>
              </p:cNvSpPr>
              <p:nvPr/>
            </p:nvSpPr>
            <p:spPr bwMode="auto">
              <a:xfrm>
                <a:off x="3216" y="720"/>
                <a:ext cx="19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1</a:t>
                </a:r>
                <a:endPara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108619" name="Rectangle 75"/>
              <p:cNvSpPr>
                <a:spLocks noChangeArrowheads="1"/>
              </p:cNvSpPr>
              <p:nvPr/>
            </p:nvSpPr>
            <p:spPr bwMode="auto">
              <a:xfrm>
                <a:off x="3696" y="72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108620" name="Rectangle 76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08621" name="Rectangle 77"/>
              <p:cNvSpPr>
                <a:spLocks noChangeArrowheads="1"/>
              </p:cNvSpPr>
              <p:nvPr/>
            </p:nvSpPr>
            <p:spPr bwMode="auto">
              <a:xfrm>
                <a:off x="3216" y="105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0</a:t>
                </a:r>
              </a:p>
            </p:txBody>
          </p:sp>
          <p:sp>
            <p:nvSpPr>
              <p:cNvPr id="108622" name="Rectangle 78"/>
              <p:cNvSpPr>
                <a:spLocks noChangeArrowheads="1"/>
              </p:cNvSpPr>
              <p:nvPr/>
            </p:nvSpPr>
            <p:spPr bwMode="auto">
              <a:xfrm>
                <a:off x="3216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08623" name="Rectangle 79"/>
              <p:cNvSpPr>
                <a:spLocks noChangeArrowheads="1"/>
              </p:cNvSpPr>
              <p:nvPr/>
            </p:nvSpPr>
            <p:spPr bwMode="auto">
              <a:xfrm>
                <a:off x="3696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1</a:t>
                </a:r>
              </a:p>
            </p:txBody>
          </p:sp>
          <p:grpSp>
            <p:nvGrpSpPr>
              <p:cNvPr id="99351" name="Group 80"/>
              <p:cNvGrpSpPr>
                <a:grpSpLocks/>
              </p:cNvGrpSpPr>
              <p:nvPr/>
            </p:nvGrpSpPr>
            <p:grpSpPr bwMode="auto">
              <a:xfrm>
                <a:off x="4080" y="384"/>
                <a:ext cx="1248" cy="1383"/>
                <a:chOff x="4080" y="384"/>
                <a:chExt cx="1248" cy="1383"/>
              </a:xfrm>
            </p:grpSpPr>
            <p:sp>
              <p:nvSpPr>
                <p:cNvPr id="108625" name="Rectangle 81"/>
                <p:cNvSpPr>
                  <a:spLocks noChangeArrowheads="1"/>
                </p:cNvSpPr>
                <p:nvPr/>
              </p:nvSpPr>
              <p:spPr bwMode="auto">
                <a:xfrm>
                  <a:off x="4269" y="384"/>
                  <a:ext cx="29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Q</a:t>
                  </a:r>
                  <a:endPara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8626" name="Rectangle 82"/>
                <p:cNvSpPr>
                  <a:spLocks noChangeArrowheads="1"/>
                </p:cNvSpPr>
                <p:nvPr/>
              </p:nvSpPr>
              <p:spPr bwMode="auto">
                <a:xfrm>
                  <a:off x="4881" y="384"/>
                  <a:ext cx="26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T</a:t>
                  </a:r>
                </a:p>
              </p:txBody>
            </p:sp>
            <p:sp>
              <p:nvSpPr>
                <p:cNvPr id="108627" name="Rectangle 83"/>
                <p:cNvSpPr>
                  <a:spLocks noChangeArrowheads="1"/>
                </p:cNvSpPr>
                <p:nvPr/>
              </p:nvSpPr>
              <p:spPr bwMode="auto">
                <a:xfrm>
                  <a:off x="4320" y="720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08628" name="Rectangle 84"/>
                <p:cNvSpPr>
                  <a:spLocks noChangeArrowheads="1"/>
                </p:cNvSpPr>
                <p:nvPr/>
              </p:nvSpPr>
              <p:spPr bwMode="auto">
                <a:xfrm>
                  <a:off x="4320" y="1056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0862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080" y="1440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/>
                      <a:ea typeface="宋体" pitchFamily="2" charset="-122"/>
                      <a:cs typeface="Times New Roman"/>
                    </a:rPr>
                    <a:t>保持</a:t>
                  </a:r>
                  <a:endParaRPr lang="zh-CN" altLang="en-US" sz="2800" b="1"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/>
                    <a:ea typeface="宋体" pitchFamily="2" charset="-122"/>
                    <a:cs typeface="Times New Roman"/>
                  </a:endParaRPr>
                </a:p>
              </p:txBody>
            </p:sp>
            <p:sp>
              <p:nvSpPr>
                <p:cNvPr id="10863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704" y="1056"/>
                  <a:ext cx="5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/>
                      <a:cs typeface="Times New Roman"/>
                    </a:rPr>
                    <a:t>导通</a:t>
                  </a:r>
                </a:p>
              </p:txBody>
            </p:sp>
            <p:sp>
              <p:nvSpPr>
                <p:cNvPr id="1086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656" y="720"/>
                  <a:ext cx="6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/>
                      <a:ea typeface="宋体" pitchFamily="2" charset="-122"/>
                      <a:cs typeface="Times New Roman"/>
                    </a:rPr>
                    <a:t>截止</a:t>
                  </a:r>
                </a:p>
              </p:txBody>
            </p:sp>
            <p:sp>
              <p:nvSpPr>
                <p:cNvPr id="108632" name="Rectangle 88"/>
                <p:cNvSpPr>
                  <a:spLocks noChangeArrowheads="1"/>
                </p:cNvSpPr>
                <p:nvPr/>
              </p:nvSpPr>
              <p:spPr bwMode="auto">
                <a:xfrm>
                  <a:off x="4752" y="1440"/>
                  <a:ext cx="56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/>
                      <a:ea typeface="宋体" pitchFamily="2" charset="-122"/>
                      <a:cs typeface="Times New Roman"/>
                    </a:rPr>
                    <a:t>保持</a:t>
                  </a:r>
                </a:p>
              </p:txBody>
            </p:sp>
          </p:grpSp>
        </p:grpSp>
        <p:sp>
          <p:nvSpPr>
            <p:cNvPr id="99337" name="Line 89"/>
            <p:cNvSpPr>
              <a:spLocks noChangeShapeType="1"/>
            </p:cNvSpPr>
            <p:nvPr/>
          </p:nvSpPr>
          <p:spPr bwMode="auto">
            <a:xfrm>
              <a:off x="3216" y="4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  <p:sp>
          <p:nvSpPr>
            <p:cNvPr id="99338" name="Line 90"/>
            <p:cNvSpPr>
              <a:spLocks noChangeShapeType="1"/>
            </p:cNvSpPr>
            <p:nvPr/>
          </p:nvSpPr>
          <p:spPr bwMode="auto">
            <a:xfrm>
              <a:off x="3696" y="4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3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0" y="4419600"/>
            <a:ext cx="3105150" cy="519113"/>
            <a:chOff x="2880" y="2784"/>
            <a:chExt cx="1956" cy="327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2880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4608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sp>
        <p:nvSpPr>
          <p:cNvPr id="11269" name="Text Box 5" descr="40%"/>
          <p:cNvSpPr txBox="1">
            <a:spLocks noChangeArrowheads="1"/>
          </p:cNvSpPr>
          <p:nvPr/>
        </p:nvSpPr>
        <p:spPr bwMode="auto">
          <a:xfrm>
            <a:off x="1042988" y="1981200"/>
            <a:ext cx="2736850" cy="538163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设原态为“</a:t>
            </a:r>
            <a:r>
              <a:rPr lang="en-US" altLang="zh-CN" sz="2800" b="1">
                <a:solidFill>
                  <a:srgbClr val="FF3300"/>
                </a:solidFill>
              </a:rPr>
              <a:t>0”</a:t>
            </a:r>
            <a:r>
              <a:rPr lang="zh-CN" altLang="en-US" sz="2800" b="1">
                <a:solidFill>
                  <a:srgbClr val="FF3300"/>
                </a:solidFill>
              </a:rPr>
              <a:t>态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343400" y="1676400"/>
            <a:ext cx="3181350" cy="519113"/>
            <a:chOff x="2880" y="1038"/>
            <a:chExt cx="2004" cy="327"/>
          </a:xfrm>
        </p:grpSpPr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880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</a:t>
              </a: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656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</a:t>
              </a:r>
            </a:p>
          </p:txBody>
        </p:sp>
      </p:grp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267200" y="26384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172200" y="40862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010400" y="27146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105400" y="40862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114800" y="2133600"/>
            <a:ext cx="3505200" cy="762000"/>
            <a:chOff x="2592" y="1344"/>
            <a:chExt cx="2208" cy="480"/>
          </a:xfrm>
        </p:grpSpPr>
        <p:sp>
          <p:nvSpPr>
            <p:cNvPr id="21560" name="AutoShape 14"/>
            <p:cNvSpPr>
              <a:spLocks noChangeArrowheads="1"/>
            </p:cNvSpPr>
            <p:nvPr/>
          </p:nvSpPr>
          <p:spPr bwMode="auto">
            <a:xfrm>
              <a:off x="4623" y="1392"/>
              <a:ext cx="177" cy="432"/>
            </a:xfrm>
            <a:prstGeom prst="curvedLeftArrow">
              <a:avLst>
                <a:gd name="adj1" fmla="val 48814"/>
                <a:gd name="adj2" fmla="val 97627"/>
                <a:gd name="adj3" fmla="val 33333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1" name="AutoShape 15"/>
            <p:cNvSpPr>
              <a:spLocks noChangeArrowheads="1"/>
            </p:cNvSpPr>
            <p:nvPr/>
          </p:nvSpPr>
          <p:spPr bwMode="auto">
            <a:xfrm>
              <a:off x="2592" y="1344"/>
              <a:ext cx="177" cy="432"/>
            </a:xfrm>
            <a:prstGeom prst="curvedRightArrow">
              <a:avLst>
                <a:gd name="adj1" fmla="val 48814"/>
                <a:gd name="adj2" fmla="val 97627"/>
                <a:gd name="adj3" fmla="val 33333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0" y="2743200"/>
            <a:ext cx="2339975" cy="1997075"/>
            <a:chOff x="528" y="1680"/>
            <a:chExt cx="1474" cy="1258"/>
          </a:xfrm>
        </p:grpSpPr>
        <p:sp>
          <p:nvSpPr>
            <p:cNvPr id="21558" name="AutoShape 17"/>
            <p:cNvSpPr>
              <a:spLocks noChangeArrowheads="1"/>
            </p:cNvSpPr>
            <p:nvPr/>
          </p:nvSpPr>
          <p:spPr bwMode="auto">
            <a:xfrm>
              <a:off x="1104" y="1680"/>
              <a:ext cx="384" cy="739"/>
            </a:xfrm>
            <a:prstGeom prst="downArrow">
              <a:avLst>
                <a:gd name="adj1" fmla="val 50000"/>
                <a:gd name="adj2" fmla="val 48112"/>
              </a:avLst>
            </a:prstGeom>
            <a:gradFill rotWithShape="0">
              <a:gsLst>
                <a:gs pos="0">
                  <a:srgbClr val="0099FF"/>
                </a:gs>
                <a:gs pos="100000">
                  <a:srgbClr val="00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559" name="Text Box 18" descr="40%"/>
            <p:cNvSpPr txBox="1">
              <a:spLocks noChangeArrowheads="1"/>
            </p:cNvSpPr>
            <p:nvPr/>
          </p:nvSpPr>
          <p:spPr bwMode="auto">
            <a:xfrm>
              <a:off x="528" y="2611"/>
              <a:ext cx="1474" cy="327"/>
            </a:xfrm>
            <a:prstGeom prst="rect">
              <a:avLst/>
            </a:prstGeom>
            <a:pattFill prst="pct40">
              <a:fgClr>
                <a:srgbClr val="FFFF66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翻转为“</a:t>
              </a:r>
              <a:r>
                <a:rPr lang="en-US" altLang="zh-CN" sz="2800" b="1">
                  <a:solidFill>
                    <a:srgbClr val="FF3300"/>
                  </a:solidFill>
                </a:rPr>
                <a:t>1”</a:t>
              </a:r>
              <a:r>
                <a:rPr lang="zh-CN" altLang="en-US" sz="2800" b="1">
                  <a:solidFill>
                    <a:srgbClr val="FF3300"/>
                  </a:solidFill>
                </a:rPr>
                <a:t>态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914400" y="914400"/>
            <a:ext cx="3124200" cy="579438"/>
            <a:chOff x="480" y="1056"/>
            <a:chExt cx="1968" cy="365"/>
          </a:xfrm>
        </p:grpSpPr>
        <p:sp>
          <p:nvSpPr>
            <p:cNvPr id="21555" name="Text Box 20"/>
            <p:cNvSpPr txBox="1">
              <a:spLocks noChangeArrowheads="1"/>
            </p:cNvSpPr>
            <p:nvPr/>
          </p:nvSpPr>
          <p:spPr bwMode="auto">
            <a:xfrm>
              <a:off x="480" y="1056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</a:rPr>
                <a:t>(2) </a:t>
              </a:r>
              <a:r>
                <a:rPr lang="en-US" altLang="zh-CN" sz="2800" b="1" i="1" dirty="0">
                  <a:solidFill>
                    <a:schemeClr val="accent2"/>
                  </a:solidFill>
                </a:rPr>
                <a:t>S</a:t>
              </a:r>
              <a:r>
                <a:rPr lang="en-US" altLang="zh-CN" sz="3200" b="1" baseline="-25000" dirty="0">
                  <a:solidFill>
                    <a:schemeClr val="accent2"/>
                  </a:solidFill>
                </a:rPr>
                <a:t>D</a:t>
              </a:r>
              <a:r>
                <a:rPr lang="en-US" altLang="zh-CN" sz="3200" b="1" dirty="0">
                  <a:solidFill>
                    <a:schemeClr val="accent2"/>
                  </a:solidFill>
                </a:rPr>
                <a:t>=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0</a:t>
              </a:r>
              <a:r>
                <a:rPr lang="zh-CN" altLang="en-US" sz="3200" b="1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800" b="1" i="1" dirty="0">
                  <a:solidFill>
                    <a:schemeClr val="accent2"/>
                  </a:solidFill>
                </a:rPr>
                <a:t>R</a:t>
              </a:r>
              <a:r>
                <a:rPr lang="en-US" altLang="zh-CN" sz="3200" b="1" baseline="-25000" dirty="0">
                  <a:solidFill>
                    <a:schemeClr val="accent2"/>
                  </a:solidFill>
                </a:rPr>
                <a:t>D </a:t>
              </a:r>
              <a:r>
                <a:rPr lang="en-US" altLang="zh-CN" sz="3200" b="1" dirty="0">
                  <a:solidFill>
                    <a:schemeClr val="accent2"/>
                  </a:solidFill>
                </a:rPr>
                <a:t>= 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556" name="Line 21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7" name="Line 22"/>
            <p:cNvSpPr>
              <a:spLocks noChangeShapeType="1"/>
            </p:cNvSpPr>
            <p:nvPr/>
          </p:nvSpPr>
          <p:spPr bwMode="auto">
            <a:xfrm>
              <a:off x="1680" y="1104"/>
              <a:ext cx="1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16" name="Group 23"/>
          <p:cNvGrpSpPr>
            <a:grpSpLocks/>
          </p:cNvGrpSpPr>
          <p:nvPr/>
        </p:nvGrpSpPr>
        <p:grpSpPr bwMode="auto">
          <a:xfrm>
            <a:off x="4267200" y="1981200"/>
            <a:ext cx="3581400" cy="3419476"/>
            <a:chOff x="2784" y="1392"/>
            <a:chExt cx="2256" cy="2154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024" y="140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Q</a:t>
              </a:r>
            </a:p>
          </p:txBody>
        </p:sp>
        <p:grpSp>
          <p:nvGrpSpPr>
            <p:cNvPr id="21518" name="Group 25"/>
            <p:cNvGrpSpPr>
              <a:grpSpLocks/>
            </p:cNvGrpSpPr>
            <p:nvPr/>
          </p:nvGrpSpPr>
          <p:grpSpPr bwMode="auto">
            <a:xfrm>
              <a:off x="4368" y="1392"/>
              <a:ext cx="335" cy="330"/>
              <a:chOff x="4010" y="1152"/>
              <a:chExt cx="335" cy="330"/>
            </a:xfrm>
          </p:grpSpPr>
          <p:sp>
            <p:nvSpPr>
              <p:cNvPr id="11290" name="Rectangle 26"/>
              <p:cNvSpPr>
                <a:spLocks noChangeArrowheads="1"/>
              </p:cNvSpPr>
              <p:nvPr/>
            </p:nvSpPr>
            <p:spPr bwMode="auto">
              <a:xfrm>
                <a:off x="4010" y="1152"/>
                <a:ext cx="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Q</a:t>
                </a:r>
                <a:endParaRPr lang="en-US" altLang="zh-CN" sz="2800" b="1" i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endParaRPr>
              </a:p>
            </p:txBody>
          </p:sp>
          <p:sp>
            <p:nvSpPr>
              <p:cNvPr id="21554" name="Line 27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9" name="Line 28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9"/>
            <p:cNvSpPr>
              <a:spLocks noChangeShapeType="1"/>
            </p:cNvSpPr>
            <p:nvPr/>
          </p:nvSpPr>
          <p:spPr bwMode="auto">
            <a:xfrm>
              <a:off x="4608" y="3216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30"/>
            <p:cNvSpPr>
              <a:spLocks noChangeShapeType="1"/>
            </p:cNvSpPr>
            <p:nvPr/>
          </p:nvSpPr>
          <p:spPr bwMode="auto">
            <a:xfrm>
              <a:off x="3329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31"/>
            <p:cNvSpPr>
              <a:spLocks noChangeShapeType="1"/>
            </p:cNvSpPr>
            <p:nvPr/>
          </p:nvSpPr>
          <p:spPr bwMode="auto">
            <a:xfrm>
              <a:off x="4001" y="30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Rectangle 32"/>
            <p:cNvSpPr>
              <a:spLocks noChangeArrowheads="1"/>
            </p:cNvSpPr>
            <p:nvPr/>
          </p:nvSpPr>
          <p:spPr bwMode="auto">
            <a:xfrm>
              <a:off x="3041" y="1689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b="1"/>
                <a:t>.</a:t>
              </a:r>
            </a:p>
          </p:txBody>
        </p:sp>
        <p:sp>
          <p:nvSpPr>
            <p:cNvPr id="21524" name="Rectangle 33"/>
            <p:cNvSpPr>
              <a:spLocks noChangeArrowheads="1"/>
            </p:cNvSpPr>
            <p:nvPr/>
          </p:nvSpPr>
          <p:spPr bwMode="auto">
            <a:xfrm>
              <a:off x="3089" y="2361"/>
              <a:ext cx="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G1</a:t>
              </a:r>
            </a:p>
          </p:txBody>
        </p:sp>
        <p:sp>
          <p:nvSpPr>
            <p:cNvPr id="21525" name="Text Box 34"/>
            <p:cNvSpPr txBox="1">
              <a:spLocks noChangeArrowheads="1"/>
            </p:cNvSpPr>
            <p:nvPr/>
          </p:nvSpPr>
          <p:spPr bwMode="auto">
            <a:xfrm>
              <a:off x="4145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1526" name="Oval 35"/>
            <p:cNvSpPr>
              <a:spLocks noChangeArrowheads="1"/>
            </p:cNvSpPr>
            <p:nvPr/>
          </p:nvSpPr>
          <p:spPr bwMode="auto">
            <a:xfrm>
              <a:off x="3089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36"/>
            <p:cNvSpPr>
              <a:spLocks noChangeShapeType="1"/>
            </p:cNvSpPr>
            <p:nvPr/>
          </p:nvSpPr>
          <p:spPr bwMode="auto">
            <a:xfrm flipV="1">
              <a:off x="3137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Oval 37"/>
            <p:cNvSpPr>
              <a:spLocks noChangeArrowheads="1"/>
            </p:cNvSpPr>
            <p:nvPr/>
          </p:nvSpPr>
          <p:spPr bwMode="auto">
            <a:xfrm>
              <a:off x="3089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Oval 38"/>
            <p:cNvSpPr>
              <a:spLocks noChangeArrowheads="1"/>
            </p:cNvSpPr>
            <p:nvPr/>
          </p:nvSpPr>
          <p:spPr bwMode="auto">
            <a:xfrm>
              <a:off x="4433" y="216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39"/>
            <p:cNvSpPr>
              <a:spLocks noChangeShapeType="1"/>
            </p:cNvSpPr>
            <p:nvPr/>
          </p:nvSpPr>
          <p:spPr bwMode="auto">
            <a:xfrm flipV="1">
              <a:off x="4481" y="183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Oval 40"/>
            <p:cNvSpPr>
              <a:spLocks noChangeArrowheads="1"/>
            </p:cNvSpPr>
            <p:nvPr/>
          </p:nvSpPr>
          <p:spPr bwMode="auto">
            <a:xfrm>
              <a:off x="4433" y="1737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41"/>
            <p:cNvSpPr>
              <a:spLocks noChangeShapeType="1"/>
            </p:cNvSpPr>
            <p:nvPr/>
          </p:nvSpPr>
          <p:spPr bwMode="auto">
            <a:xfrm>
              <a:off x="4673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42"/>
            <p:cNvSpPr>
              <a:spLocks noChangeShapeType="1"/>
            </p:cNvSpPr>
            <p:nvPr/>
          </p:nvSpPr>
          <p:spPr bwMode="auto">
            <a:xfrm>
              <a:off x="3137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43"/>
            <p:cNvSpPr>
              <a:spLocks noChangeShapeType="1"/>
            </p:cNvSpPr>
            <p:nvPr/>
          </p:nvSpPr>
          <p:spPr bwMode="auto">
            <a:xfrm flipV="1">
              <a:off x="4241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44"/>
            <p:cNvSpPr>
              <a:spLocks noChangeShapeType="1"/>
            </p:cNvSpPr>
            <p:nvPr/>
          </p:nvSpPr>
          <p:spPr bwMode="auto">
            <a:xfrm>
              <a:off x="4001" y="202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45"/>
            <p:cNvSpPr>
              <a:spLocks noChangeShapeType="1"/>
            </p:cNvSpPr>
            <p:nvPr/>
          </p:nvSpPr>
          <p:spPr bwMode="auto">
            <a:xfrm flipV="1">
              <a:off x="3329" y="279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46"/>
            <p:cNvSpPr>
              <a:spLocks noChangeShapeType="1"/>
            </p:cNvSpPr>
            <p:nvPr/>
          </p:nvSpPr>
          <p:spPr bwMode="auto">
            <a:xfrm>
              <a:off x="3617" y="2025"/>
              <a:ext cx="38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47"/>
            <p:cNvSpPr>
              <a:spLocks noChangeShapeType="1"/>
            </p:cNvSpPr>
            <p:nvPr/>
          </p:nvSpPr>
          <p:spPr bwMode="auto">
            <a:xfrm flipH="1">
              <a:off x="3569" y="2025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Text Box 48"/>
            <p:cNvSpPr txBox="1">
              <a:spLocks noChangeArrowheads="1"/>
            </p:cNvSpPr>
            <p:nvPr/>
          </p:nvSpPr>
          <p:spPr bwMode="auto">
            <a:xfrm>
              <a:off x="4385" y="1689"/>
              <a:ext cx="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1"/>
                <a:t>.</a:t>
              </a:r>
              <a:endParaRPr lang="en-US" altLang="zh-CN"/>
            </a:p>
          </p:txBody>
        </p:sp>
        <p:sp>
          <p:nvSpPr>
            <p:cNvPr id="21540" name="Oval 49"/>
            <p:cNvSpPr>
              <a:spLocks noChangeArrowheads="1"/>
            </p:cNvSpPr>
            <p:nvPr/>
          </p:nvSpPr>
          <p:spPr bwMode="auto">
            <a:xfrm>
              <a:off x="4626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Text Box 50"/>
            <p:cNvSpPr txBox="1">
              <a:spLocks noChangeArrowheads="1"/>
            </p:cNvSpPr>
            <p:nvPr/>
          </p:nvSpPr>
          <p:spPr bwMode="auto">
            <a:xfrm>
              <a:off x="2832" y="236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&amp;</a:t>
              </a:r>
              <a:endParaRPr lang="en-US" altLang="zh-CN"/>
            </a:p>
          </p:txBody>
        </p:sp>
        <p:sp>
          <p:nvSpPr>
            <p:cNvPr id="21542" name="Rectangle 51"/>
            <p:cNvSpPr>
              <a:spLocks noChangeArrowheads="1"/>
            </p:cNvSpPr>
            <p:nvPr/>
          </p:nvSpPr>
          <p:spPr bwMode="auto">
            <a:xfrm>
              <a:off x="4464" y="236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/>
                  <a:cs typeface="Times New Roman"/>
                </a:rPr>
                <a:t>G2</a:t>
              </a:r>
            </a:p>
          </p:txBody>
        </p:sp>
        <p:sp>
          <p:nvSpPr>
            <p:cNvPr id="21543" name="Rectangle 52"/>
            <p:cNvSpPr>
              <a:spLocks noChangeArrowheads="1"/>
            </p:cNvSpPr>
            <p:nvPr/>
          </p:nvSpPr>
          <p:spPr bwMode="auto">
            <a:xfrm>
              <a:off x="2784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53"/>
            <p:cNvSpPr>
              <a:spLocks noChangeShapeType="1"/>
            </p:cNvSpPr>
            <p:nvPr/>
          </p:nvSpPr>
          <p:spPr bwMode="auto">
            <a:xfrm>
              <a:off x="2976" y="279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Rectangle 54"/>
            <p:cNvSpPr>
              <a:spLocks noChangeArrowheads="1"/>
            </p:cNvSpPr>
            <p:nvPr/>
          </p:nvSpPr>
          <p:spPr bwMode="auto">
            <a:xfrm>
              <a:off x="4128" y="2265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Oval 55"/>
            <p:cNvSpPr>
              <a:spLocks noChangeArrowheads="1"/>
            </p:cNvSpPr>
            <p:nvPr/>
          </p:nvSpPr>
          <p:spPr bwMode="auto">
            <a:xfrm>
              <a:off x="2928" y="3129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47" name="Group 56"/>
            <p:cNvGrpSpPr>
              <a:grpSpLocks/>
            </p:cNvGrpSpPr>
            <p:nvPr/>
          </p:nvGrpSpPr>
          <p:grpSpPr bwMode="auto">
            <a:xfrm>
              <a:off x="2832" y="3216"/>
              <a:ext cx="379" cy="330"/>
              <a:chOff x="3024" y="3456"/>
              <a:chExt cx="379" cy="330"/>
            </a:xfrm>
          </p:grpSpPr>
          <p:sp>
            <p:nvSpPr>
              <p:cNvPr id="21551" name="Line 57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Rectangle 58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37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S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  <p:grpSp>
          <p:nvGrpSpPr>
            <p:cNvPr id="21548" name="Group 59"/>
            <p:cNvGrpSpPr>
              <a:grpSpLocks/>
            </p:cNvGrpSpPr>
            <p:nvPr/>
          </p:nvGrpSpPr>
          <p:grpSpPr bwMode="auto">
            <a:xfrm>
              <a:off x="4560" y="3216"/>
              <a:ext cx="404" cy="330"/>
              <a:chOff x="3024" y="3456"/>
              <a:chExt cx="404" cy="330"/>
            </a:xfrm>
          </p:grpSpPr>
          <p:sp>
            <p:nvSpPr>
              <p:cNvPr id="21549" name="Line 60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Rectangle 61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40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R</a:t>
                </a:r>
                <a:r>
                  <a:rPr lang="en-US" altLang="zh-CN" sz="2800" b="1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/>
                    <a:cs typeface="Times New Roman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2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 autoUpdateAnimBg="0"/>
      <p:bldP spid="11273" grpId="0" autoUpdateAnimBg="0"/>
      <p:bldP spid="11274" grpId="0" autoUpdateAnimBg="0"/>
      <p:bldP spid="11275" grpId="0" autoUpdateAnimBg="0"/>
      <p:bldP spid="1127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4856</Words>
  <Application>Microsoft Office PowerPoint</Application>
  <PresentationFormat>全屏显示(4:3)</PresentationFormat>
  <Paragraphs>1475</Paragraphs>
  <Slides>86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86</vt:i4>
      </vt:variant>
    </vt:vector>
  </HeadingPairs>
  <TitlesOfParts>
    <vt:vector size="101" baseType="lpstr">
      <vt:lpstr>华文楷体</vt:lpstr>
      <vt:lpstr>华文新魏</vt:lpstr>
      <vt:lpstr>宋体</vt:lpstr>
      <vt:lpstr>Arial</vt:lpstr>
      <vt:lpstr>Calibri</vt:lpstr>
      <vt:lpstr>Times New Roman</vt:lpstr>
      <vt:lpstr>Wingdings</vt:lpstr>
      <vt:lpstr>Office 主题</vt:lpstr>
      <vt:lpstr>公式</vt:lpstr>
      <vt:lpstr>剪辑</vt:lpstr>
      <vt:lpstr>BMP 图象</vt:lpstr>
      <vt:lpstr>文档</vt:lpstr>
      <vt:lpstr>图片</vt:lpstr>
      <vt:lpstr>Equation</vt:lpstr>
      <vt:lpstr>Visio</vt:lpstr>
      <vt:lpstr>第21章 时序逻辑电路</vt:lpstr>
      <vt:lpstr>第21章 时序逻辑电路</vt:lpstr>
      <vt:lpstr>PowerPoint 演示文稿</vt:lpstr>
      <vt:lpstr>21.1  双稳态触发器</vt:lpstr>
      <vt:lpstr>21.1 双稳态触发器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21.4  计数器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21.4  555定时器及其应用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第21章 时序逻辑电路</dc:title>
  <dc:creator>mac perch</dc:creator>
  <cp:lastModifiedBy>林 洋</cp:lastModifiedBy>
  <cp:revision>99</cp:revision>
  <dcterms:created xsi:type="dcterms:W3CDTF">2017-02-17T07:49:03Z</dcterms:created>
  <dcterms:modified xsi:type="dcterms:W3CDTF">2023-05-27T03:57:36Z</dcterms:modified>
</cp:coreProperties>
</file>