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95"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D0FF"/>
    <a:srgbClr val="2628EB"/>
    <a:srgbClr val="131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96" d="100"/>
          <a:sy n="96" d="100"/>
        </p:scale>
        <p:origin x="-1428" y="-64"/>
      </p:cViewPr>
      <p:guideLst>
        <p:guide orient="horz" pos="2121"/>
        <p:guide pos="285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emf"/><Relationship Id="rId4"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png"/><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44.png"/><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5" Type="http://schemas.openxmlformats.org/officeDocument/2006/relationships/image" Target="../media/image16.emf"/><Relationship Id="rId4"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wmf"/><Relationship Id="rId4"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888086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charset="0"/>
              </a:defRPr>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anose="02020603050405020304" charset="0"/>
              </a:defRPr>
            </a:lvl1pPr>
          </a:lstStyle>
          <a:p>
            <a:fld id="{C4F10BBC-C661-1446-94E5-B9BFDB638C73}" type="datetimeFigureOut">
              <a:rPr kumimoji="1" lang="zh-CN" altLang="en-US" smtClean="0"/>
              <a:t>2021/4/5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anose="02020603050405020304" charset="0"/>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anose="02020603050405020304" charset="0"/>
              </a:defRPr>
            </a:lvl1pPr>
          </a:lstStyle>
          <a:p>
            <a:fld id="{35E8BC15-BCFB-AA40-ACE1-5D8AB2DFDE39}" type="slidenum">
              <a:rPr kumimoji="1" lang="zh-CN" altLang="en-US" smtClean="0"/>
              <a:t>‹#›</a:t>
            </a:fld>
            <a:endParaRPr kumimoji="1" lang="zh-CN" altLang="en-US"/>
          </a:p>
        </p:txBody>
      </p:sp>
    </p:spTree>
    <p:extLst>
      <p:ext uri="{BB962C8B-B14F-4D97-AF65-F5344CB8AC3E}">
        <p14:creationId xmlns:p14="http://schemas.microsoft.com/office/powerpoint/2010/main" val="18079108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panose="02020603050405020304" charset="0"/>
        <a:ea typeface="+mn-ea"/>
        <a:cs typeface="+mn-cs"/>
      </a:defRPr>
    </a:lvl1pPr>
    <a:lvl2pPr marL="457200" algn="l" defTabSz="457200" rtl="0" eaLnBrk="1" latinLnBrk="0" hangingPunct="1">
      <a:defRPr sz="1200" kern="1200">
        <a:solidFill>
          <a:schemeClr val="tx1"/>
        </a:solidFill>
        <a:latin typeface="Times New Roman" panose="02020603050405020304" charset="0"/>
        <a:ea typeface="+mn-ea"/>
        <a:cs typeface="+mn-cs"/>
      </a:defRPr>
    </a:lvl2pPr>
    <a:lvl3pPr marL="914400" algn="l" defTabSz="457200" rtl="0" eaLnBrk="1" latinLnBrk="0" hangingPunct="1">
      <a:defRPr sz="1200" kern="1200">
        <a:solidFill>
          <a:schemeClr val="tx1"/>
        </a:solidFill>
        <a:latin typeface="Times New Roman" panose="02020603050405020304" charset="0"/>
        <a:ea typeface="+mn-ea"/>
        <a:cs typeface="+mn-cs"/>
      </a:defRPr>
    </a:lvl3pPr>
    <a:lvl4pPr marL="1371600" algn="l" defTabSz="457200" rtl="0" eaLnBrk="1" latinLnBrk="0" hangingPunct="1">
      <a:defRPr sz="1200" kern="1200">
        <a:solidFill>
          <a:schemeClr val="tx1"/>
        </a:solidFill>
        <a:latin typeface="Times New Roman" panose="02020603050405020304" charset="0"/>
        <a:ea typeface="+mn-ea"/>
        <a:cs typeface="+mn-cs"/>
      </a:defRPr>
    </a:lvl4pPr>
    <a:lvl5pPr marL="1828800" algn="l" defTabSz="457200" rtl="0" eaLnBrk="1" latinLnBrk="0" hangingPunct="1">
      <a:defRPr sz="1200" kern="1200">
        <a:solidFill>
          <a:schemeClr val="tx1"/>
        </a:solidFill>
        <a:latin typeface="Times New Roman" panose="0202060305040502030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669DD881-1007-CC44-9FE3-406E50FFD17D}" type="slidenum">
              <a:rPr lang="en-US" altLang="zh-CN"/>
              <a:t>11</a:t>
            </a:fld>
            <a:endParaRPr lang="en-US" altLang="zh-CN"/>
          </a:p>
        </p:txBody>
      </p:sp>
      <p:sp>
        <p:nvSpPr>
          <p:cNvPr id="92163" name="Rectangle 2"/>
          <p:cNvSpPr>
            <a:spLocks noGrp="1" noRot="1" noChangeAspect="1" noChangeArrowheads="1" noTextEdit="1"/>
          </p:cNvSpPr>
          <p:nvPr>
            <p:ph type="sldImg"/>
          </p:nvPr>
        </p:nvSpPr>
        <p:spPr>
          <a:solidFill>
            <a:srgbClr val="FFFFFF"/>
          </a:solidFill>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C5C5CACC-E3FC-8A49-BC78-2FE7F488E838}" type="slidenum">
              <a:rPr lang="en-US" altLang="zh-CN"/>
              <a:t>17</a:t>
            </a:fld>
            <a:endParaRPr lang="en-US" altLang="zh-CN"/>
          </a:p>
        </p:txBody>
      </p:sp>
      <p:sp>
        <p:nvSpPr>
          <p:cNvPr id="93187" name="Rectangle 2"/>
          <p:cNvSpPr>
            <a:spLocks noGrp="1" noRot="1" noChangeAspect="1" noChangeArrowheads="1" noTextEdit="1"/>
          </p:cNvSpPr>
          <p:nvPr>
            <p:ph type="sldImg"/>
          </p:nvPr>
        </p:nvSpPr>
        <p:spPr>
          <a:solidFill>
            <a:srgbClr val="FFFFFF"/>
          </a:solidFill>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t>‹#›</a:t>
            </a:fld>
            <a:endParaRPr kumimoji="0" lang="en-US" dirty="0">
              <a:solidFill>
                <a:schemeClr val="accent3">
                  <a:shade val="7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defRPr>
            </a:lvl1pPr>
          </a:lstStyle>
          <a:p>
            <a:fld id="{68C2560D-EC28-3B41-86E8-18F1CE0113B4}" type="datetimeFigureOut">
              <a:rPr lang="en-US" smtClean="0"/>
              <a:t>4/5/2021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defRPr>
            </a:lvl1pPr>
          </a:lstStyle>
          <a:p>
            <a:fld id="{2066355A-084C-D24E-9AD2-7E4FC41EA6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Times New Roman" panose="02020603050405020304" charset="0"/>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Times New Roman" panose="02020603050405020304" charset="0"/>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Times New Roman" panose="02020603050405020304" charset="0"/>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Times New Roman" panose="02020603050405020304" charset="0"/>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ppt/slides/ppt/slides/yfq9.exe" TargetMode="External"/><Relationship Id="rId3" Type="http://schemas.openxmlformats.org/officeDocument/2006/relationships/oleObject" Target="../embeddings/oleObject17.bin"/><Relationship Id="rId7"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8.bin"/><Relationship Id="rId4" Type="http://schemas.openxmlformats.org/officeDocument/2006/relationships/image" Target="../media/image17.emf"/><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5.emf"/><Relationship Id="rId3" Type="http://schemas.openxmlformats.org/officeDocument/2006/relationships/notesSlide" Target="../notesSlides/notesSlide1.xml"/><Relationship Id="rId7" Type="http://schemas.openxmlformats.org/officeDocument/2006/relationships/image" Target="../media/image22.emf"/><Relationship Id="rId12" Type="http://schemas.openxmlformats.org/officeDocument/2006/relationships/oleObject" Target="../embeddings/oleObject23.bin"/><Relationship Id="rId2" Type="http://schemas.openxmlformats.org/officeDocument/2006/relationships/slideLayout" Target="../slideLayouts/slideLayout1.xml"/><Relationship Id="rId16" Type="http://schemas.openxmlformats.org/officeDocument/2006/relationships/hyperlink" Target="ppt/slides/ppt/slides/yfq9.exe" TargetMode="External"/><Relationship Id="rId1" Type="http://schemas.openxmlformats.org/officeDocument/2006/relationships/vmlDrawing" Target="../drawings/vmlDrawing7.vml"/><Relationship Id="rId6" Type="http://schemas.openxmlformats.org/officeDocument/2006/relationships/oleObject" Target="../embeddings/oleObject20.bin"/><Relationship Id="rId11" Type="http://schemas.openxmlformats.org/officeDocument/2006/relationships/image" Target="../media/image24.emf"/><Relationship Id="rId5" Type="http://schemas.openxmlformats.org/officeDocument/2006/relationships/image" Target="../media/image21.emf"/><Relationship Id="rId15" Type="http://schemas.openxmlformats.org/officeDocument/2006/relationships/image" Target="../media/image26.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3.emf"/><Relationship Id="rId1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8.emf"/><Relationship Id="rId5" Type="http://schemas.openxmlformats.org/officeDocument/2006/relationships/oleObject" Target="../embeddings/oleObject26.bin"/><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4.wmf"/><Relationship Id="rId17" Type="http://schemas.openxmlformats.org/officeDocument/2006/relationships/image" Target="../media/image36.wmf"/><Relationship Id="rId2" Type="http://schemas.openxmlformats.org/officeDocument/2006/relationships/slideLayout" Target="../slideLayouts/slideLayout1.xml"/><Relationship Id="rId16" Type="http://schemas.openxmlformats.org/officeDocument/2006/relationships/oleObject" Target="../embeddings/oleObject34.bin"/><Relationship Id="rId1" Type="http://schemas.openxmlformats.org/officeDocument/2006/relationships/vmlDrawing" Target="../drawings/vmlDrawing9.vml"/><Relationship Id="rId6" Type="http://schemas.openxmlformats.org/officeDocument/2006/relationships/image" Target="../media/image31.e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hyperlink" Target="ppt/slides/ppt/slides/yfq10.exe" TargetMode="External"/><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31.bin"/><Relationship Id="rId14" Type="http://schemas.openxmlformats.org/officeDocument/2006/relationships/image" Target="../media/image35.emf"/></Relationships>
</file>

<file path=ppt/slides/_rels/slide1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8.e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7.emf"/><Relationship Id="rId17" Type="http://schemas.openxmlformats.org/officeDocument/2006/relationships/hyperlink" Target="ppt/slides/ppt/slides/yfq2.exe" TargetMode="External"/><Relationship Id="rId2" Type="http://schemas.openxmlformats.org/officeDocument/2006/relationships/slideLayout" Target="../slideLayouts/slideLayout1.xml"/><Relationship Id="rId16" Type="http://schemas.openxmlformats.org/officeDocument/2006/relationships/image" Target="../media/image49.emf"/><Relationship Id="rId1" Type="http://schemas.openxmlformats.org/officeDocument/2006/relationships/vmlDrawing" Target="../drawings/vmlDrawing11.vml"/><Relationship Id="rId6" Type="http://schemas.openxmlformats.org/officeDocument/2006/relationships/image" Target="../media/image43.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6.emf"/><Relationship Id="rId4" Type="http://schemas.openxmlformats.org/officeDocument/2006/relationships/image" Target="../media/image42.emf"/><Relationship Id="rId9" Type="http://schemas.openxmlformats.org/officeDocument/2006/relationships/oleObject" Target="../embeddings/oleObject43.bin"/><Relationship Id="rId14" Type="http://schemas.openxmlformats.org/officeDocument/2006/relationships/image" Target="../media/image4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7.bin"/><Relationship Id="rId7" Type="http://schemas.openxmlformats.org/officeDocument/2006/relationships/image" Target="../media/image52.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1.emf"/><Relationship Id="rId5" Type="http://schemas.openxmlformats.org/officeDocument/2006/relationships/oleObject" Target="../embeddings/oleObject48.bin"/><Relationship Id="rId4" Type="http://schemas.openxmlformats.org/officeDocument/2006/relationships/image" Target="../media/image50.emf"/></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2.xml"/><Relationship Id="rId7" Type="http://schemas.openxmlformats.org/officeDocument/2006/relationships/image" Target="../media/image54.e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50.bin"/><Relationship Id="rId5" Type="http://schemas.openxmlformats.org/officeDocument/2006/relationships/image" Target="../media/image53.emf"/><Relationship Id="rId4" Type="http://schemas.openxmlformats.org/officeDocument/2006/relationships/oleObject" Target="../embeddings/oleObject49.bin"/><Relationship Id="rId9" Type="http://schemas.openxmlformats.org/officeDocument/2006/relationships/hyperlink" Target="ppt/slides/ppt/slides/yfq1.ex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hyperlink" Target="ppt/slides/ppt/slides/yfq7.exe" TargetMode="External"/><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hyperlink" Target="ppt/slides/ppt/slides/yfq8.exe" TargetMode="External"/><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3.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bwMode="auto">
          <a:xfrm>
            <a:off x="381000" y="457200"/>
            <a:ext cx="8534400" cy="762000"/>
          </a:xfrm>
          <a:ln>
            <a:miter lim="800000"/>
          </a:ln>
        </p:spPr>
        <p:txBody>
          <a:bodyPr vert="horz" wrap="square" lIns="90000" tIns="45720" rIns="90000" bIns="45720" numCol="1" anchor="t" anchorCtr="0" compatLnSpc="1"/>
          <a:lstStyle/>
          <a:p>
            <a:pPr eaLnBrk="1" hangingPunct="1"/>
            <a:r>
              <a:rPr lang="en-US" altLang="zh-CN" sz="3600" b="1">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16.3</a:t>
            </a:r>
            <a:r>
              <a:rPr lang="en-US" altLang="zh-CN"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  </a:t>
            </a:r>
            <a:r>
              <a:rPr lang="zh-CN" altLang="en-US" sz="36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运算放大器在信号运算方面的运用</a:t>
            </a:r>
          </a:p>
        </p:txBody>
      </p:sp>
      <p:sp>
        <p:nvSpPr>
          <p:cNvPr id="132100" name="Text Box 4"/>
          <p:cNvSpPr txBox="1">
            <a:spLocks noChangeArrowheads="1"/>
          </p:cNvSpPr>
          <p:nvPr/>
        </p:nvSpPr>
        <p:spPr bwMode="auto">
          <a:xfrm>
            <a:off x="762000" y="1447800"/>
            <a:ext cx="7391400" cy="180022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i="0"/>
              <a:t>    </a:t>
            </a:r>
            <a:r>
              <a:rPr lang="zh-CN" altLang="en-US" sz="2800" i="0"/>
              <a:t>集成运算放大器与外部电阻、电容、半导体器件等构成闭环电路后，能对各种模拟信号进行比例、加法、减法、微分、积分、对数、反对数、乘法和除法等运算。</a:t>
            </a:r>
          </a:p>
        </p:txBody>
      </p:sp>
      <p:sp>
        <p:nvSpPr>
          <p:cNvPr id="132101" name="Text Box 5"/>
          <p:cNvSpPr txBox="1">
            <a:spLocks noChangeArrowheads="1"/>
          </p:cNvSpPr>
          <p:nvPr/>
        </p:nvSpPr>
        <p:spPr bwMode="auto">
          <a:xfrm>
            <a:off x="762000" y="3200400"/>
            <a:ext cx="7467600" cy="265430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i="0"/>
              <a:t>    </a:t>
            </a:r>
            <a:r>
              <a:rPr lang="zh-CN" altLang="en-US" sz="2800" i="0">
                <a:solidFill>
                  <a:srgbClr val="FF0000"/>
                </a:solidFill>
              </a:rPr>
              <a:t>运算放大器工作在线性区时，通常要引入深度负反馈。</a:t>
            </a:r>
            <a:r>
              <a:rPr lang="zh-CN" altLang="en-US" sz="2800" i="0"/>
              <a:t>所以，</a:t>
            </a:r>
            <a:r>
              <a:rPr lang="zh-CN" altLang="en-US" sz="2800" i="0">
                <a:solidFill>
                  <a:srgbClr val="FF0000"/>
                </a:solidFill>
              </a:rPr>
              <a:t>它的输出电压和输入电压的关系基本决定于反馈电路和输入电路的结构和参数，而与运算放大器本身的参数关系不大。</a:t>
            </a:r>
            <a:r>
              <a:rPr lang="zh-CN" altLang="en-US" sz="2800" i="0"/>
              <a:t>改变输入电路和反馈电路的结构形式，就可以实现不同的运算。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up)">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Effect transition="in" filter="wipe(up)">
                                      <p:cBhvr>
                                        <p:cTn id="12"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bwMode="auto">
          <a:xfrm>
            <a:off x="533400" y="457200"/>
            <a:ext cx="4495800" cy="685800"/>
          </a:xfrm>
          <a:ln>
            <a:miter lim="800000"/>
          </a:ln>
        </p:spPr>
        <p:txBody>
          <a:bodyPr vert="horz" wrap="square" lIns="91440" tIns="45720" rIns="91440" bIns="45720" numCol="1" anchor="t" anchorCtr="0" compatLnSpc="1"/>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16.3.2    </a:t>
            </a:r>
            <a:r>
              <a:rPr lang="zh-CN" altLang="en-US"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加法运算电路</a:t>
            </a:r>
            <a:endParaRPr lang="zh-CN" altLang="en-US" sz="320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endParaRPr>
          </a:p>
        </p:txBody>
      </p:sp>
      <p:sp>
        <p:nvSpPr>
          <p:cNvPr id="70659" name="Rectangle 3"/>
          <p:cNvSpPr>
            <a:spLocks noGrp="1" noChangeArrowheads="1"/>
          </p:cNvSpPr>
          <p:nvPr>
            <p:ph type="subTitle" idx="1"/>
          </p:nvPr>
        </p:nvSpPr>
        <p:spPr bwMode="auto">
          <a:xfrm>
            <a:off x="381000" y="1447800"/>
            <a:ext cx="4038600" cy="609600"/>
          </a:xfrm>
          <a:ln>
            <a:miter lim="800000"/>
          </a:ln>
        </p:spPr>
        <p:txBody>
          <a:bodyPr vert="horz" wrap="square" lIns="91440" tIns="45720" rIns="91440" bIns="45720" numCol="1" anchor="t" anchorCtr="0" compatLnSpc="1"/>
          <a:lstStyle/>
          <a:p>
            <a:pPr algn="l" eaLnBrk="1" hangingPunct="1"/>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 1.  </a:t>
            </a:r>
            <a:r>
              <a:rPr lang="zh-CN" altLang="en-US"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反相加法运算电路</a:t>
            </a:r>
          </a:p>
        </p:txBody>
      </p:sp>
      <p:sp>
        <p:nvSpPr>
          <p:cNvPr id="70660" name="Text Box 4"/>
          <p:cNvSpPr txBox="1">
            <a:spLocks noChangeArrowheads="1"/>
          </p:cNvSpPr>
          <p:nvPr/>
        </p:nvSpPr>
        <p:spPr bwMode="auto">
          <a:xfrm>
            <a:off x="4953000" y="3302000"/>
            <a:ext cx="3886200" cy="60483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zh-CN" altLang="en-US" sz="2800" i="0" dirty="0">
                <a:solidFill>
                  <a:srgbClr val="000099"/>
                </a:solidFill>
                <a:latin typeface="Times New Roman" panose="02020603050405020304"/>
                <a:ea typeface="+mn-ea"/>
                <a:cs typeface="Times New Roman" panose="02020603050405020304"/>
                <a:sym typeface="Symbol" panose="05050102010706020507" charset="0"/>
              </a:rPr>
              <a:t>因</a:t>
            </a:r>
            <a:r>
              <a:rPr lang="zh-CN" altLang="en-US" sz="2800" i="0" dirty="0">
                <a:solidFill>
                  <a:srgbClr val="000099"/>
                </a:solidFill>
                <a:latin typeface="Times New Roman" panose="02020603050405020304"/>
                <a:ea typeface="+mn-ea"/>
                <a:cs typeface="Times New Roman" panose="02020603050405020304"/>
              </a:rPr>
              <a:t>虚短</a:t>
            </a:r>
            <a:r>
              <a:rPr lang="en-US" altLang="zh-CN" sz="2800" i="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rPr>
              <a:t>u</a:t>
            </a:r>
            <a:r>
              <a:rPr lang="en-US" altLang="zh-CN" sz="2800" baseline="-25000" dirty="0">
                <a:latin typeface="Times New Roman" panose="02020603050405020304"/>
                <a:ea typeface="+mn-ea"/>
                <a:cs typeface="Times New Roman" panose="02020603050405020304"/>
              </a:rPr>
              <a:t>–</a:t>
            </a:r>
            <a:r>
              <a:rPr lang="en-US" altLang="zh-CN" sz="2800" dirty="0">
                <a:latin typeface="Times New Roman" panose="02020603050405020304"/>
                <a:ea typeface="+mn-ea"/>
                <a:cs typeface="Times New Roman" panose="02020603050405020304"/>
              </a:rPr>
              <a:t>= u</a:t>
            </a:r>
            <a:r>
              <a:rPr lang="en-US" altLang="zh-CN" sz="2800" baseline="-25000" dirty="0">
                <a:latin typeface="Times New Roman" panose="02020603050405020304"/>
                <a:ea typeface="+mn-ea"/>
                <a:cs typeface="Times New Roman" panose="02020603050405020304"/>
              </a:rPr>
              <a:t>+</a:t>
            </a:r>
            <a:r>
              <a:rPr lang="en-US" altLang="zh-CN" sz="2800" dirty="0">
                <a:latin typeface="Times New Roman" panose="02020603050405020304"/>
                <a:ea typeface="+mn-ea"/>
                <a:cs typeface="Times New Roman" panose="02020603050405020304"/>
              </a:rPr>
              <a:t>= </a:t>
            </a:r>
            <a:r>
              <a:rPr lang="en-US" altLang="zh-CN" sz="2800" i="0" dirty="0">
                <a:latin typeface="Times New Roman" panose="02020603050405020304"/>
                <a:ea typeface="+mn-ea"/>
                <a:cs typeface="Times New Roman" panose="02020603050405020304"/>
              </a:rPr>
              <a:t>0</a:t>
            </a:r>
          </a:p>
        </p:txBody>
      </p:sp>
      <p:graphicFrame>
        <p:nvGraphicFramePr>
          <p:cNvPr id="70661" name="Object 5"/>
          <p:cNvGraphicFramePr>
            <a:graphicFrameLocks noChangeAspect="1"/>
          </p:cNvGraphicFramePr>
          <p:nvPr/>
        </p:nvGraphicFramePr>
        <p:xfrm>
          <a:off x="4800601" y="3794125"/>
          <a:ext cx="3733800" cy="1106488"/>
        </p:xfrm>
        <a:graphic>
          <a:graphicData uri="http://schemas.openxmlformats.org/presentationml/2006/ole">
            <mc:AlternateContent xmlns:mc="http://schemas.openxmlformats.org/markup-compatibility/2006">
              <mc:Choice xmlns:v="urn:schemas-microsoft-com:vml" Requires="v">
                <p:oleObj spid="_x0000_s51425" name="Equation" r:id="rId3" imgW="1739900" imgH="419100" progId="Equation.3">
                  <p:embed/>
                </p:oleObj>
              </mc:Choice>
              <mc:Fallback>
                <p:oleObj name="Equation" r:id="rId3" imgW="1739900" imgH="419100" progId="Equation.3">
                  <p:embed/>
                  <p:pic>
                    <p:nvPicPr>
                      <p:cNvPr id="0" name="图片 513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3794125"/>
                        <a:ext cx="3733800" cy="1106488"/>
                      </a:xfrm>
                      <a:prstGeom prst="rect">
                        <a:avLst/>
                      </a:prstGeom>
                      <a:noFill/>
                      <a:ln>
                        <a:noFill/>
                      </a:ln>
                      <a:effectLst/>
                    </p:spPr>
                  </p:pic>
                </p:oleObj>
              </mc:Fallback>
            </mc:AlternateContent>
          </a:graphicData>
        </a:graphic>
      </p:graphicFrame>
      <p:sp>
        <p:nvSpPr>
          <p:cNvPr id="70663" name="Text Box 7"/>
          <p:cNvSpPr txBox="1">
            <a:spLocks noChangeArrowheads="1"/>
          </p:cNvSpPr>
          <p:nvPr/>
        </p:nvSpPr>
        <p:spPr bwMode="auto">
          <a:xfrm>
            <a:off x="609600" y="4876800"/>
            <a:ext cx="3505200" cy="103187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i="0"/>
              <a:t>  </a:t>
            </a:r>
            <a:r>
              <a:rPr lang="zh-CN" altLang="en-US" sz="2800" i="0">
                <a:solidFill>
                  <a:srgbClr val="CC0000"/>
                </a:solidFill>
              </a:rPr>
              <a:t>平衡电阻：</a:t>
            </a:r>
            <a:endParaRPr lang="zh-CN" altLang="en-US" sz="2800" i="0"/>
          </a:p>
          <a:p>
            <a:pPr eaLnBrk="1" hangingPunct="1">
              <a:lnSpc>
                <a:spcPct val="110000"/>
              </a:lnSpc>
            </a:pPr>
            <a:r>
              <a:rPr lang="zh-CN" altLang="en-US" sz="2800" i="0"/>
              <a:t> </a:t>
            </a:r>
            <a:r>
              <a:rPr lang="en-US" altLang="zh-CN" sz="2800"/>
              <a:t>R</a:t>
            </a:r>
            <a:r>
              <a:rPr lang="en-US" altLang="zh-CN" sz="2800" i="0" baseline="-25000"/>
              <a:t>2</a:t>
            </a:r>
            <a:r>
              <a:rPr lang="en-US" altLang="zh-CN" sz="2800"/>
              <a:t>= R</a:t>
            </a:r>
            <a:r>
              <a:rPr lang="en-US" altLang="zh-CN" sz="2800" i="0" baseline="-25000"/>
              <a:t>i1</a:t>
            </a:r>
            <a:r>
              <a:rPr lang="en-US" altLang="zh-CN" sz="2800" baseline="-25000"/>
              <a:t> </a:t>
            </a:r>
            <a:r>
              <a:rPr lang="en-US" altLang="zh-CN" sz="2800"/>
              <a:t>// R</a:t>
            </a:r>
            <a:r>
              <a:rPr lang="en-US" altLang="zh-CN" sz="2800" i="0" baseline="-25000"/>
              <a:t>i2</a:t>
            </a:r>
            <a:r>
              <a:rPr lang="en-US" altLang="zh-CN" sz="2800" baseline="-25000"/>
              <a:t> </a:t>
            </a:r>
            <a:r>
              <a:rPr lang="en-US" altLang="zh-CN" sz="2800"/>
              <a:t>// R</a:t>
            </a:r>
            <a:r>
              <a:rPr lang="en-US" altLang="zh-CN" sz="2800" i="0" baseline="-25000"/>
              <a:t>F</a:t>
            </a:r>
            <a:endParaRPr lang="en-US" altLang="zh-CN" sz="2800"/>
          </a:p>
        </p:txBody>
      </p:sp>
      <p:grpSp>
        <p:nvGrpSpPr>
          <p:cNvPr id="2" name="Group 93"/>
          <p:cNvGrpSpPr/>
          <p:nvPr/>
        </p:nvGrpSpPr>
        <p:grpSpPr bwMode="auto">
          <a:xfrm>
            <a:off x="990600" y="2147888"/>
            <a:ext cx="1724025" cy="1357312"/>
            <a:chOff x="624" y="1353"/>
            <a:chExt cx="1086" cy="855"/>
          </a:xfrm>
        </p:grpSpPr>
        <p:sp>
          <p:nvSpPr>
            <p:cNvPr id="51283" name="Line 9"/>
            <p:cNvSpPr>
              <a:spLocks noChangeShapeType="1"/>
            </p:cNvSpPr>
            <p:nvPr/>
          </p:nvSpPr>
          <p:spPr bwMode="auto">
            <a:xfrm>
              <a:off x="1300" y="1823"/>
              <a:ext cx="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284" name="Line 10"/>
            <p:cNvSpPr>
              <a:spLocks noChangeShapeType="1"/>
            </p:cNvSpPr>
            <p:nvPr/>
          </p:nvSpPr>
          <p:spPr bwMode="auto">
            <a:xfrm>
              <a:off x="672" y="1706"/>
              <a:ext cx="227"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51285" name="Line 11"/>
            <p:cNvSpPr>
              <a:spLocks noChangeShapeType="1"/>
            </p:cNvSpPr>
            <p:nvPr/>
          </p:nvSpPr>
          <p:spPr bwMode="auto">
            <a:xfrm>
              <a:off x="685" y="2208"/>
              <a:ext cx="227"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51286" name="Line 12"/>
            <p:cNvSpPr>
              <a:spLocks noChangeShapeType="1"/>
            </p:cNvSpPr>
            <p:nvPr/>
          </p:nvSpPr>
          <p:spPr bwMode="auto">
            <a:xfrm>
              <a:off x="1385" y="1728"/>
              <a:ext cx="247"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51287" name="Text Box 13"/>
            <p:cNvSpPr txBox="1">
              <a:spLocks noChangeArrowheads="1"/>
            </p:cNvSpPr>
            <p:nvPr/>
          </p:nvSpPr>
          <p:spPr bwMode="auto">
            <a:xfrm>
              <a:off x="624" y="1353"/>
              <a:ext cx="46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i</a:t>
              </a:r>
              <a:r>
                <a:rPr lang="en-US" altLang="zh-CN" sz="2800" i="0" baseline="-25000">
                  <a:solidFill>
                    <a:srgbClr val="000099"/>
                  </a:solidFill>
                </a:rPr>
                <a:t>i2</a:t>
              </a:r>
            </a:p>
          </p:txBody>
        </p:sp>
        <p:sp>
          <p:nvSpPr>
            <p:cNvPr id="51288" name="Text Box 14"/>
            <p:cNvSpPr txBox="1">
              <a:spLocks noChangeArrowheads="1"/>
            </p:cNvSpPr>
            <p:nvPr/>
          </p:nvSpPr>
          <p:spPr bwMode="auto">
            <a:xfrm>
              <a:off x="624" y="1833"/>
              <a:ext cx="480"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i</a:t>
              </a:r>
              <a:r>
                <a:rPr lang="en-US" altLang="zh-CN" sz="2800" i="0" baseline="-25000">
                  <a:solidFill>
                    <a:srgbClr val="000099"/>
                  </a:solidFill>
                </a:rPr>
                <a:t>i1</a:t>
              </a:r>
            </a:p>
          </p:txBody>
        </p:sp>
        <p:sp>
          <p:nvSpPr>
            <p:cNvPr id="51289" name="Text Box 15"/>
            <p:cNvSpPr txBox="1">
              <a:spLocks noChangeArrowheads="1"/>
            </p:cNvSpPr>
            <p:nvPr/>
          </p:nvSpPr>
          <p:spPr bwMode="auto">
            <a:xfrm>
              <a:off x="1359" y="1401"/>
              <a:ext cx="351"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i</a:t>
              </a:r>
              <a:r>
                <a:rPr lang="en-US" altLang="zh-CN" sz="2800" i="0" baseline="-25000">
                  <a:solidFill>
                    <a:srgbClr val="000099"/>
                  </a:solidFill>
                </a:rPr>
                <a:t>f</a:t>
              </a:r>
              <a:endParaRPr lang="en-US" altLang="zh-CN" sz="2800" b="0" i="0">
                <a:solidFill>
                  <a:srgbClr val="000099"/>
                </a:solidFill>
              </a:endParaRPr>
            </a:p>
          </p:txBody>
        </p:sp>
      </p:grpSp>
      <p:graphicFrame>
        <p:nvGraphicFramePr>
          <p:cNvPr id="70672" name="Object 16"/>
          <p:cNvGraphicFramePr>
            <a:graphicFrameLocks noChangeAspect="1"/>
          </p:cNvGraphicFramePr>
          <p:nvPr/>
        </p:nvGraphicFramePr>
        <p:xfrm>
          <a:off x="4419600" y="2182813"/>
          <a:ext cx="4419600" cy="1100137"/>
        </p:xfrm>
        <a:graphic>
          <a:graphicData uri="http://schemas.openxmlformats.org/presentationml/2006/ole">
            <mc:AlternateContent xmlns:mc="http://schemas.openxmlformats.org/markup-compatibility/2006">
              <mc:Choice xmlns:v="urn:schemas-microsoft-com:vml" Requires="v">
                <p:oleObj spid="_x0000_s51426" name="公式" r:id="rId5" imgW="2197100" imgH="393700" progId="Equation.3">
                  <p:embed/>
                </p:oleObj>
              </mc:Choice>
              <mc:Fallback>
                <p:oleObj name="公式" r:id="rId5" imgW="2197100" imgH="393700" progId="Equation.3">
                  <p:embed/>
                  <p:pic>
                    <p:nvPicPr>
                      <p:cNvPr id="0" name="图片 513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182813"/>
                        <a:ext cx="4419600" cy="1100137"/>
                      </a:xfrm>
                      <a:prstGeom prst="rect">
                        <a:avLst/>
                      </a:prstGeom>
                      <a:noFill/>
                      <a:ln>
                        <a:noFill/>
                      </a:ln>
                      <a:effectLst/>
                    </p:spPr>
                  </p:pic>
                </p:oleObj>
              </mc:Fallback>
            </mc:AlternateContent>
          </a:graphicData>
        </a:graphic>
      </p:graphicFrame>
      <p:grpSp>
        <p:nvGrpSpPr>
          <p:cNvPr id="51209" name="Group 17"/>
          <p:cNvGrpSpPr/>
          <p:nvPr/>
        </p:nvGrpSpPr>
        <p:grpSpPr bwMode="auto">
          <a:xfrm>
            <a:off x="381000" y="990600"/>
            <a:ext cx="3952875" cy="171450"/>
            <a:chOff x="144" y="468"/>
            <a:chExt cx="2490" cy="108"/>
          </a:xfrm>
        </p:grpSpPr>
        <p:pic>
          <p:nvPicPr>
            <p:cNvPr id="51256" name="Picture 18"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 y="474"/>
              <a:ext cx="102" cy="102"/>
            </a:xfrm>
            <a:prstGeom prst="rect">
              <a:avLst/>
            </a:prstGeom>
            <a:noFill/>
            <a:ln>
              <a:noFill/>
            </a:ln>
          </p:spPr>
        </p:pic>
        <p:pic>
          <p:nvPicPr>
            <p:cNvPr id="51257" name="Picture 19"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 y="474"/>
              <a:ext cx="102" cy="102"/>
            </a:xfrm>
            <a:prstGeom prst="rect">
              <a:avLst/>
            </a:prstGeom>
            <a:noFill/>
            <a:ln>
              <a:noFill/>
            </a:ln>
          </p:spPr>
        </p:pic>
        <p:pic>
          <p:nvPicPr>
            <p:cNvPr id="51258" name="Picture 20"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 y="474"/>
              <a:ext cx="102" cy="102"/>
            </a:xfrm>
            <a:prstGeom prst="rect">
              <a:avLst/>
            </a:prstGeom>
            <a:noFill/>
            <a:ln>
              <a:noFill/>
            </a:ln>
          </p:spPr>
        </p:pic>
        <p:pic>
          <p:nvPicPr>
            <p:cNvPr id="51259" name="Picture 21"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 y="474"/>
              <a:ext cx="102" cy="102"/>
            </a:xfrm>
            <a:prstGeom prst="rect">
              <a:avLst/>
            </a:prstGeom>
            <a:noFill/>
            <a:ln>
              <a:noFill/>
            </a:ln>
          </p:spPr>
        </p:pic>
        <p:pic>
          <p:nvPicPr>
            <p:cNvPr id="51260" name="Picture 22"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4" y="474"/>
              <a:ext cx="102" cy="102"/>
            </a:xfrm>
            <a:prstGeom prst="rect">
              <a:avLst/>
            </a:prstGeom>
            <a:noFill/>
            <a:ln>
              <a:noFill/>
            </a:ln>
          </p:spPr>
        </p:pic>
        <p:pic>
          <p:nvPicPr>
            <p:cNvPr id="51261" name="Picture 23"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 y="474"/>
              <a:ext cx="102" cy="102"/>
            </a:xfrm>
            <a:prstGeom prst="rect">
              <a:avLst/>
            </a:prstGeom>
            <a:noFill/>
            <a:ln>
              <a:noFill/>
            </a:ln>
          </p:spPr>
        </p:pic>
        <p:pic>
          <p:nvPicPr>
            <p:cNvPr id="51262" name="Picture 24"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0" y="474"/>
              <a:ext cx="102" cy="102"/>
            </a:xfrm>
            <a:prstGeom prst="rect">
              <a:avLst/>
            </a:prstGeom>
            <a:noFill/>
            <a:ln>
              <a:noFill/>
            </a:ln>
          </p:spPr>
        </p:pic>
        <p:pic>
          <p:nvPicPr>
            <p:cNvPr id="51263" name="Picture 25"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2" y="474"/>
              <a:ext cx="102" cy="102"/>
            </a:xfrm>
            <a:prstGeom prst="rect">
              <a:avLst/>
            </a:prstGeom>
            <a:noFill/>
            <a:ln>
              <a:noFill/>
            </a:ln>
          </p:spPr>
        </p:pic>
        <p:pic>
          <p:nvPicPr>
            <p:cNvPr id="51264" name="Picture 26"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 y="474"/>
              <a:ext cx="102" cy="102"/>
            </a:xfrm>
            <a:prstGeom prst="rect">
              <a:avLst/>
            </a:prstGeom>
            <a:noFill/>
            <a:ln>
              <a:noFill/>
            </a:ln>
          </p:spPr>
        </p:pic>
        <p:pic>
          <p:nvPicPr>
            <p:cNvPr id="51265" name="Picture 27"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0" y="474"/>
              <a:ext cx="102" cy="102"/>
            </a:xfrm>
            <a:prstGeom prst="rect">
              <a:avLst/>
            </a:prstGeom>
            <a:noFill/>
            <a:ln>
              <a:noFill/>
            </a:ln>
          </p:spPr>
        </p:pic>
        <p:pic>
          <p:nvPicPr>
            <p:cNvPr id="51266" name="Picture 28"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6" y="474"/>
              <a:ext cx="102" cy="102"/>
            </a:xfrm>
            <a:prstGeom prst="rect">
              <a:avLst/>
            </a:prstGeom>
            <a:noFill/>
            <a:ln>
              <a:noFill/>
            </a:ln>
          </p:spPr>
        </p:pic>
        <p:pic>
          <p:nvPicPr>
            <p:cNvPr id="51267" name="Picture 29"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 y="474"/>
              <a:ext cx="102" cy="102"/>
            </a:xfrm>
            <a:prstGeom prst="rect">
              <a:avLst/>
            </a:prstGeom>
            <a:noFill/>
            <a:ln>
              <a:noFill/>
            </a:ln>
          </p:spPr>
        </p:pic>
        <p:pic>
          <p:nvPicPr>
            <p:cNvPr id="51268" name="Picture 30"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 y="474"/>
              <a:ext cx="102" cy="102"/>
            </a:xfrm>
            <a:prstGeom prst="rect">
              <a:avLst/>
            </a:prstGeom>
            <a:noFill/>
            <a:ln>
              <a:noFill/>
            </a:ln>
          </p:spPr>
        </p:pic>
        <p:pic>
          <p:nvPicPr>
            <p:cNvPr id="51269" name="Picture 31"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8" y="474"/>
              <a:ext cx="102" cy="102"/>
            </a:xfrm>
            <a:prstGeom prst="rect">
              <a:avLst/>
            </a:prstGeom>
            <a:noFill/>
            <a:ln>
              <a:noFill/>
            </a:ln>
          </p:spPr>
        </p:pic>
        <p:pic>
          <p:nvPicPr>
            <p:cNvPr id="51270" name="Picture 32"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8" y="474"/>
              <a:ext cx="102" cy="102"/>
            </a:xfrm>
            <a:prstGeom prst="rect">
              <a:avLst/>
            </a:prstGeom>
            <a:noFill/>
            <a:ln>
              <a:noFill/>
            </a:ln>
          </p:spPr>
        </p:pic>
        <p:pic>
          <p:nvPicPr>
            <p:cNvPr id="51271" name="Picture 33"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4" y="474"/>
              <a:ext cx="102" cy="102"/>
            </a:xfrm>
            <a:prstGeom prst="rect">
              <a:avLst/>
            </a:prstGeom>
            <a:noFill/>
            <a:ln>
              <a:noFill/>
            </a:ln>
          </p:spPr>
        </p:pic>
        <p:pic>
          <p:nvPicPr>
            <p:cNvPr id="51272" name="Picture 34"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4" y="474"/>
              <a:ext cx="102" cy="102"/>
            </a:xfrm>
            <a:prstGeom prst="rect">
              <a:avLst/>
            </a:prstGeom>
            <a:noFill/>
            <a:ln>
              <a:noFill/>
            </a:ln>
          </p:spPr>
        </p:pic>
        <p:pic>
          <p:nvPicPr>
            <p:cNvPr id="51273" name="Picture 35"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6" y="474"/>
              <a:ext cx="102" cy="102"/>
            </a:xfrm>
            <a:prstGeom prst="rect">
              <a:avLst/>
            </a:prstGeom>
            <a:noFill/>
            <a:ln>
              <a:noFill/>
            </a:ln>
          </p:spPr>
        </p:pic>
        <p:pic>
          <p:nvPicPr>
            <p:cNvPr id="51274" name="Picture 36"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2" y="474"/>
              <a:ext cx="102" cy="102"/>
            </a:xfrm>
            <a:prstGeom prst="rect">
              <a:avLst/>
            </a:prstGeom>
            <a:noFill/>
            <a:ln>
              <a:noFill/>
            </a:ln>
          </p:spPr>
        </p:pic>
        <p:pic>
          <p:nvPicPr>
            <p:cNvPr id="51275" name="Picture 37"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2" y="474"/>
              <a:ext cx="102" cy="102"/>
            </a:xfrm>
            <a:prstGeom prst="rect">
              <a:avLst/>
            </a:prstGeom>
            <a:noFill/>
            <a:ln>
              <a:noFill/>
            </a:ln>
          </p:spPr>
        </p:pic>
        <p:grpSp>
          <p:nvGrpSpPr>
            <p:cNvPr id="51276" name="Group 38"/>
            <p:cNvGrpSpPr/>
            <p:nvPr/>
          </p:nvGrpSpPr>
          <p:grpSpPr bwMode="auto">
            <a:xfrm>
              <a:off x="144" y="468"/>
              <a:ext cx="582" cy="102"/>
              <a:chOff x="4698" y="720"/>
              <a:chExt cx="582" cy="102"/>
            </a:xfrm>
          </p:grpSpPr>
          <p:pic>
            <p:nvPicPr>
              <p:cNvPr id="51277" name="Picture 39"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51278" name="Picture 40"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51279" name="Picture 41"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51280" name="Picture 42"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51281" name="Picture 43"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51282" name="Picture 44" descr="C:\Program Files\Microsoft Office\Clipart\Bullets\Green and Black Diamo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5" name="Group 92"/>
          <p:cNvGrpSpPr/>
          <p:nvPr/>
        </p:nvGrpSpPr>
        <p:grpSpPr bwMode="auto">
          <a:xfrm>
            <a:off x="396875" y="2209800"/>
            <a:ext cx="4464050" cy="2743200"/>
            <a:chOff x="250" y="1392"/>
            <a:chExt cx="2812" cy="1728"/>
          </a:xfrm>
        </p:grpSpPr>
        <p:sp>
          <p:nvSpPr>
            <p:cNvPr id="51215" name="Text Box 49"/>
            <p:cNvSpPr txBox="1">
              <a:spLocks noChangeArrowheads="1"/>
            </p:cNvSpPr>
            <p:nvPr/>
          </p:nvSpPr>
          <p:spPr bwMode="auto">
            <a:xfrm>
              <a:off x="259" y="1545"/>
              <a:ext cx="461"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a:solidFill>
                    <a:srgbClr val="000099"/>
                  </a:solidFill>
                  <a:latin typeface="Times New Roman" panose="02020603050405020304"/>
                  <a:ea typeface="+mn-ea"/>
                  <a:cs typeface="Times New Roman" panose="02020603050405020304"/>
                </a:rPr>
                <a:t>u</a:t>
              </a:r>
              <a:r>
                <a:rPr lang="en-US" altLang="zh-CN" sz="2800" b="0" i="0" baseline="-25000">
                  <a:solidFill>
                    <a:srgbClr val="000099"/>
                  </a:solidFill>
                  <a:latin typeface="Times New Roman" panose="02020603050405020304"/>
                  <a:ea typeface="+mn-ea"/>
                  <a:cs typeface="Times New Roman" panose="02020603050405020304"/>
                </a:rPr>
                <a:t>i2</a:t>
              </a:r>
              <a:endParaRPr lang="en-US" altLang="zh-CN" sz="2800" b="0" i="0">
                <a:solidFill>
                  <a:srgbClr val="000099"/>
                </a:solidFill>
                <a:latin typeface="Times New Roman" panose="02020603050405020304"/>
                <a:ea typeface="+mn-ea"/>
                <a:cs typeface="Times New Roman" panose="02020603050405020304"/>
              </a:endParaRPr>
            </a:p>
          </p:txBody>
        </p:sp>
        <p:sp>
          <p:nvSpPr>
            <p:cNvPr id="51216" name="Text Box 50"/>
            <p:cNvSpPr txBox="1">
              <a:spLocks noChangeArrowheads="1"/>
            </p:cNvSpPr>
            <p:nvPr/>
          </p:nvSpPr>
          <p:spPr bwMode="auto">
            <a:xfrm>
              <a:off x="2544" y="2457"/>
              <a:ext cx="51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a:solidFill>
                    <a:srgbClr val="000099"/>
                  </a:solidFill>
                  <a:latin typeface="Times New Roman" panose="02020603050405020304"/>
                  <a:ea typeface="+mn-ea"/>
                  <a:cs typeface="Times New Roman" panose="02020603050405020304"/>
                </a:rPr>
                <a:t>u</a:t>
              </a:r>
              <a:r>
                <a:rPr lang="en-US" altLang="zh-CN" sz="2800" b="0" i="0" baseline="-25000">
                  <a:solidFill>
                    <a:srgbClr val="000099"/>
                  </a:solidFill>
                  <a:latin typeface="Times New Roman" panose="02020603050405020304"/>
                  <a:ea typeface="+mn-ea"/>
                  <a:cs typeface="Times New Roman" panose="02020603050405020304"/>
                </a:rPr>
                <a:t>o</a:t>
              </a:r>
              <a:endParaRPr lang="en-US" altLang="zh-CN" sz="2800" b="0" i="0">
                <a:solidFill>
                  <a:srgbClr val="000099"/>
                </a:solidFill>
                <a:latin typeface="Times New Roman" panose="02020603050405020304"/>
                <a:ea typeface="+mn-ea"/>
                <a:cs typeface="Times New Roman" panose="02020603050405020304"/>
              </a:endParaRPr>
            </a:p>
          </p:txBody>
        </p:sp>
        <p:sp>
          <p:nvSpPr>
            <p:cNvPr id="51217" name="Rectangle 51"/>
            <p:cNvSpPr>
              <a:spLocks noChangeArrowheads="1"/>
            </p:cNvSpPr>
            <p:nvPr/>
          </p:nvSpPr>
          <p:spPr bwMode="auto">
            <a:xfrm>
              <a:off x="1672" y="1392"/>
              <a:ext cx="680" cy="327"/>
            </a:xfrm>
            <a:prstGeom prst="rect">
              <a:avLst/>
            </a:prstGeom>
            <a:noFill/>
            <a:ln>
              <a:noFill/>
            </a:ln>
          </p:spPr>
          <p:txBody>
            <a:bodyPr>
              <a:spAutoFit/>
            </a:bodyPr>
            <a:lstStyle/>
            <a:p>
              <a:r>
                <a:rPr lang="en-US" altLang="zh-CN" sz="2800">
                  <a:latin typeface="Times New Roman" panose="02020603050405020304"/>
                  <a:cs typeface="Times New Roman" panose="02020603050405020304"/>
                </a:rPr>
                <a:t>R</a:t>
              </a:r>
              <a:r>
                <a:rPr lang="en-US" altLang="zh-CN" sz="2800" i="0" baseline="-25000">
                  <a:latin typeface="Times New Roman" panose="02020603050405020304"/>
                  <a:cs typeface="Times New Roman" panose="02020603050405020304"/>
                </a:rPr>
                <a:t>F</a:t>
              </a:r>
              <a:endParaRPr lang="en-US" altLang="zh-CN" sz="2800" baseline="-25000">
                <a:latin typeface="Times New Roman" panose="02020603050405020304"/>
                <a:cs typeface="Times New Roman" panose="02020603050405020304"/>
              </a:endParaRPr>
            </a:p>
          </p:txBody>
        </p:sp>
        <p:sp>
          <p:nvSpPr>
            <p:cNvPr id="51218" name="Rectangle 52"/>
            <p:cNvSpPr>
              <a:spLocks noChangeArrowheads="1"/>
            </p:cNvSpPr>
            <p:nvPr/>
          </p:nvSpPr>
          <p:spPr bwMode="auto">
            <a:xfrm>
              <a:off x="1667" y="1733"/>
              <a:ext cx="309" cy="96"/>
            </a:xfrm>
            <a:prstGeom prst="rect">
              <a:avLst/>
            </a:prstGeom>
            <a:noFill/>
            <a:ln w="38100">
              <a:solidFill>
                <a:schemeClr val="tx1"/>
              </a:solidFill>
              <a:miter lim="800000"/>
            </a:ln>
          </p:spPr>
          <p:txBody>
            <a:bodyPr wrap="none" anchor="ctr"/>
            <a:lstStyle/>
            <a:p>
              <a:endParaRPr lang="zh-CN" altLang="en-US">
                <a:latin typeface="Times New Roman" panose="02020603050405020304"/>
                <a:cs typeface="Times New Roman" panose="02020603050405020304"/>
              </a:endParaRPr>
            </a:p>
          </p:txBody>
        </p:sp>
        <p:sp>
          <p:nvSpPr>
            <p:cNvPr id="51219" name="Line 53"/>
            <p:cNvSpPr>
              <a:spLocks noChangeShapeType="1"/>
            </p:cNvSpPr>
            <p:nvPr/>
          </p:nvSpPr>
          <p:spPr bwMode="auto">
            <a:xfrm>
              <a:off x="2312" y="1780"/>
              <a:ext cx="0" cy="627"/>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20" name="Text Box 54"/>
            <p:cNvSpPr txBox="1">
              <a:spLocks noChangeArrowheads="1"/>
            </p:cNvSpPr>
            <p:nvPr/>
          </p:nvSpPr>
          <p:spPr bwMode="auto">
            <a:xfrm>
              <a:off x="250" y="2025"/>
              <a:ext cx="51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a:solidFill>
                    <a:srgbClr val="000099"/>
                  </a:solidFill>
                  <a:latin typeface="Times New Roman" panose="02020603050405020304"/>
                  <a:ea typeface="+mn-ea"/>
                  <a:cs typeface="Times New Roman" panose="02020603050405020304"/>
                </a:rPr>
                <a:t>u</a:t>
              </a:r>
              <a:r>
                <a:rPr lang="en-US" altLang="zh-CN" sz="2800" b="0" i="0" baseline="-25000">
                  <a:solidFill>
                    <a:srgbClr val="000099"/>
                  </a:solidFill>
                  <a:latin typeface="Times New Roman" panose="02020603050405020304"/>
                  <a:ea typeface="+mn-ea"/>
                  <a:cs typeface="Times New Roman" panose="02020603050405020304"/>
                </a:rPr>
                <a:t>i1</a:t>
              </a:r>
              <a:endParaRPr lang="en-US" altLang="zh-CN" sz="2800" b="0" i="0">
                <a:solidFill>
                  <a:srgbClr val="000099"/>
                </a:solidFill>
                <a:latin typeface="Times New Roman" panose="02020603050405020304"/>
                <a:ea typeface="+mn-ea"/>
                <a:cs typeface="Times New Roman" panose="02020603050405020304"/>
              </a:endParaRPr>
            </a:p>
          </p:txBody>
        </p:sp>
        <p:sp>
          <p:nvSpPr>
            <p:cNvPr id="51221" name="Rectangle 55"/>
            <p:cNvSpPr>
              <a:spLocks noChangeArrowheads="1"/>
            </p:cNvSpPr>
            <p:nvPr/>
          </p:nvSpPr>
          <p:spPr bwMode="auto">
            <a:xfrm>
              <a:off x="919" y="2547"/>
              <a:ext cx="310" cy="94"/>
            </a:xfrm>
            <a:prstGeom prst="rect">
              <a:avLst/>
            </a:prstGeom>
            <a:noFill/>
            <a:ln w="38100">
              <a:solidFill>
                <a:schemeClr val="tx1"/>
              </a:solidFill>
              <a:miter lim="800000"/>
            </a:ln>
          </p:spPr>
          <p:txBody>
            <a:bodyPr wrap="none" anchor="ctr"/>
            <a:lstStyle/>
            <a:p>
              <a:endParaRPr lang="zh-CN" altLang="en-US">
                <a:latin typeface="Times New Roman" panose="02020603050405020304"/>
                <a:cs typeface="Times New Roman" panose="02020603050405020304"/>
              </a:endParaRPr>
            </a:p>
          </p:txBody>
        </p:sp>
        <p:sp>
          <p:nvSpPr>
            <p:cNvPr id="51222" name="Text Box 56"/>
            <p:cNvSpPr txBox="1">
              <a:spLocks noChangeArrowheads="1"/>
            </p:cNvSpPr>
            <p:nvPr/>
          </p:nvSpPr>
          <p:spPr bwMode="auto">
            <a:xfrm>
              <a:off x="863" y="1401"/>
              <a:ext cx="65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a:latin typeface="Times New Roman" panose="02020603050405020304"/>
                  <a:ea typeface="+mn-ea"/>
                  <a:cs typeface="Times New Roman" panose="02020603050405020304"/>
                </a:rPr>
                <a:t>R</a:t>
              </a:r>
              <a:r>
                <a:rPr lang="en-US" altLang="zh-CN" sz="2800" b="0" i="0" baseline="-25000">
                  <a:latin typeface="Times New Roman" panose="02020603050405020304"/>
                  <a:ea typeface="+mn-ea"/>
                  <a:cs typeface="Times New Roman" panose="02020603050405020304"/>
                </a:rPr>
                <a:t>i2</a:t>
              </a:r>
            </a:p>
          </p:txBody>
        </p:sp>
        <p:sp>
          <p:nvSpPr>
            <p:cNvPr id="51223" name="Rectangle 57"/>
            <p:cNvSpPr>
              <a:spLocks noChangeArrowheads="1"/>
            </p:cNvSpPr>
            <p:nvPr/>
          </p:nvSpPr>
          <p:spPr bwMode="auto">
            <a:xfrm>
              <a:off x="919" y="2238"/>
              <a:ext cx="310" cy="94"/>
            </a:xfrm>
            <a:prstGeom prst="rect">
              <a:avLst/>
            </a:prstGeom>
            <a:noFill/>
            <a:ln w="38100">
              <a:solidFill>
                <a:schemeClr val="tx1"/>
              </a:solidFill>
              <a:miter lim="800000"/>
            </a:ln>
          </p:spPr>
          <p:txBody>
            <a:bodyPr wrap="none" anchor="ctr"/>
            <a:lstStyle/>
            <a:p>
              <a:endParaRPr lang="zh-CN" altLang="en-US">
                <a:latin typeface="Times New Roman" panose="02020603050405020304"/>
                <a:cs typeface="Times New Roman" panose="02020603050405020304"/>
              </a:endParaRPr>
            </a:p>
          </p:txBody>
        </p:sp>
        <p:sp>
          <p:nvSpPr>
            <p:cNvPr id="51224" name="Line 58"/>
            <p:cNvSpPr>
              <a:spLocks noChangeShapeType="1"/>
            </p:cNvSpPr>
            <p:nvPr/>
          </p:nvSpPr>
          <p:spPr bwMode="auto">
            <a:xfrm>
              <a:off x="1344" y="1780"/>
              <a:ext cx="0" cy="53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25" name="Rectangle 59"/>
            <p:cNvSpPr>
              <a:spLocks noChangeArrowheads="1"/>
            </p:cNvSpPr>
            <p:nvPr/>
          </p:nvSpPr>
          <p:spPr bwMode="auto">
            <a:xfrm>
              <a:off x="913" y="1920"/>
              <a:ext cx="383" cy="327"/>
            </a:xfrm>
            <a:prstGeom prst="rect">
              <a:avLst/>
            </a:prstGeom>
            <a:noFill/>
            <a:ln>
              <a:noFill/>
            </a:ln>
          </p:spPr>
          <p:txBody>
            <a:bodyPr wrap="none">
              <a:spAutoFit/>
            </a:bodyPr>
            <a:lstStyle/>
            <a:p>
              <a:r>
                <a:rPr lang="en-US" altLang="zh-CN" sz="2800">
                  <a:latin typeface="Times New Roman" panose="02020603050405020304"/>
                  <a:cs typeface="Times New Roman" panose="02020603050405020304"/>
                </a:rPr>
                <a:t>R</a:t>
              </a:r>
              <a:r>
                <a:rPr lang="en-US" altLang="zh-CN" sz="2800" i="0" baseline="-25000">
                  <a:latin typeface="Times New Roman" panose="02020603050405020304"/>
                  <a:cs typeface="Times New Roman" panose="02020603050405020304"/>
                </a:rPr>
                <a:t>i1</a:t>
              </a:r>
            </a:p>
          </p:txBody>
        </p:sp>
        <p:sp>
          <p:nvSpPr>
            <p:cNvPr id="51226" name="Line 60"/>
            <p:cNvSpPr>
              <a:spLocks noChangeShapeType="1"/>
            </p:cNvSpPr>
            <p:nvPr/>
          </p:nvSpPr>
          <p:spPr bwMode="auto">
            <a:xfrm>
              <a:off x="1967" y="1780"/>
              <a:ext cx="349"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27" name="Line 61"/>
            <p:cNvSpPr>
              <a:spLocks noChangeShapeType="1"/>
            </p:cNvSpPr>
            <p:nvPr/>
          </p:nvSpPr>
          <p:spPr bwMode="auto">
            <a:xfrm flipH="1">
              <a:off x="653" y="2283"/>
              <a:ext cx="258"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28" name="Line 62"/>
            <p:cNvSpPr>
              <a:spLocks noChangeShapeType="1"/>
            </p:cNvSpPr>
            <p:nvPr/>
          </p:nvSpPr>
          <p:spPr bwMode="auto">
            <a:xfrm flipH="1">
              <a:off x="576" y="2594"/>
              <a:ext cx="354"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grpSp>
          <p:nvGrpSpPr>
            <p:cNvPr id="51229" name="Group 63"/>
            <p:cNvGrpSpPr/>
            <p:nvPr/>
          </p:nvGrpSpPr>
          <p:grpSpPr bwMode="auto">
            <a:xfrm>
              <a:off x="480" y="2583"/>
              <a:ext cx="178" cy="183"/>
              <a:chOff x="720" y="2736"/>
              <a:chExt cx="185" cy="192"/>
            </a:xfrm>
          </p:grpSpPr>
          <p:sp>
            <p:nvSpPr>
              <p:cNvPr id="51254" name="Line 64"/>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55" name="Line 65"/>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grpSp>
        <p:sp>
          <p:nvSpPr>
            <p:cNvPr id="51230" name="Line 66"/>
            <p:cNvSpPr>
              <a:spLocks noChangeShapeType="1"/>
            </p:cNvSpPr>
            <p:nvPr/>
          </p:nvSpPr>
          <p:spPr bwMode="auto">
            <a:xfrm>
              <a:off x="1206" y="1780"/>
              <a:ext cx="456"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grpSp>
          <p:nvGrpSpPr>
            <p:cNvPr id="51231" name="Group 67"/>
            <p:cNvGrpSpPr/>
            <p:nvPr/>
          </p:nvGrpSpPr>
          <p:grpSpPr bwMode="auto">
            <a:xfrm>
              <a:off x="1229" y="1802"/>
              <a:ext cx="1273" cy="946"/>
              <a:chOff x="1686" y="1600"/>
              <a:chExt cx="1061" cy="792"/>
            </a:xfrm>
          </p:grpSpPr>
          <p:sp>
            <p:nvSpPr>
              <p:cNvPr id="51244" name="Rectangle 68"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a:cs typeface="Times New Roman" panose="02020603050405020304"/>
                </a:endParaRPr>
              </a:p>
            </p:txBody>
          </p:sp>
          <p:sp>
            <p:nvSpPr>
              <p:cNvPr id="51245" name="Text Box 69"/>
              <p:cNvSpPr txBox="1">
                <a:spLocks noChangeArrowheads="1"/>
              </p:cNvSpPr>
              <p:nvPr/>
            </p:nvSpPr>
            <p:spPr bwMode="auto">
              <a:xfrm>
                <a:off x="1970" y="2096"/>
                <a:ext cx="221" cy="27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i="0">
                    <a:latin typeface="Times New Roman" panose="02020603050405020304"/>
                    <a:ea typeface="+mn-ea"/>
                    <a:cs typeface="Times New Roman" panose="02020603050405020304"/>
                  </a:rPr>
                  <a:t>+</a:t>
                </a:r>
              </a:p>
            </p:txBody>
          </p:sp>
          <p:sp>
            <p:nvSpPr>
              <p:cNvPr id="51246" name="Text Box 70"/>
              <p:cNvSpPr txBox="1">
                <a:spLocks noChangeArrowheads="1"/>
              </p:cNvSpPr>
              <p:nvPr/>
            </p:nvSpPr>
            <p:spPr bwMode="auto">
              <a:xfrm>
                <a:off x="2286" y="1955"/>
                <a:ext cx="402" cy="27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i="0">
                    <a:latin typeface="Times New Roman" panose="02020603050405020304"/>
                    <a:ea typeface="+mn-ea"/>
                    <a:cs typeface="Times New Roman" panose="02020603050405020304"/>
                  </a:rPr>
                  <a:t>+</a:t>
                </a:r>
              </a:p>
            </p:txBody>
          </p:sp>
          <p:sp>
            <p:nvSpPr>
              <p:cNvPr id="51247" name="Text Box 71"/>
              <p:cNvSpPr txBox="1">
                <a:spLocks noChangeArrowheads="1"/>
              </p:cNvSpPr>
              <p:nvPr/>
            </p:nvSpPr>
            <p:spPr bwMode="auto">
              <a:xfrm>
                <a:off x="2186" y="1737"/>
                <a:ext cx="529" cy="24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b="0" i="0">
                    <a:latin typeface="Times New Roman" panose="02020603050405020304"/>
                    <a:ea typeface="+mn-ea"/>
                    <a:cs typeface="Times New Roman" panose="02020603050405020304"/>
                    <a:sym typeface="Symbol" panose="05050102010706020507" charset="0"/>
                  </a:rPr>
                  <a:t></a:t>
                </a:r>
                <a:endParaRPr lang="en-US" altLang="zh-CN" sz="2400" b="0" i="0">
                  <a:latin typeface="Times New Roman" panose="02020603050405020304"/>
                  <a:ea typeface="+mn-ea"/>
                  <a:cs typeface="Times New Roman" panose="02020603050405020304"/>
                </a:endParaRPr>
              </a:p>
            </p:txBody>
          </p:sp>
          <p:sp>
            <p:nvSpPr>
              <p:cNvPr id="51248" name="Line 72"/>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49" name="Line 73"/>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50" name="Line 74"/>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51" name="Line 75"/>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52" name="Text Box 76"/>
              <p:cNvSpPr txBox="1">
                <a:spLocks noChangeArrowheads="1"/>
              </p:cNvSpPr>
              <p:nvPr/>
            </p:nvSpPr>
            <p:spPr bwMode="auto">
              <a:xfrm>
                <a:off x="1975" y="1824"/>
                <a:ext cx="329" cy="27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i="0">
                    <a:latin typeface="Times New Roman" panose="02020603050405020304"/>
                    <a:ea typeface="+mn-ea"/>
                    <a:cs typeface="Times New Roman" panose="02020603050405020304"/>
                  </a:rPr>
                  <a:t>–</a:t>
                </a:r>
              </a:p>
            </p:txBody>
          </p:sp>
          <p:sp>
            <p:nvSpPr>
              <p:cNvPr id="51253" name="Text Box 77"/>
              <p:cNvSpPr txBox="1">
                <a:spLocks noChangeArrowheads="1"/>
              </p:cNvSpPr>
              <p:nvPr/>
            </p:nvSpPr>
            <p:spPr bwMode="auto">
              <a:xfrm rot="5400000">
                <a:off x="2078" y="1769"/>
                <a:ext cx="206" cy="242"/>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b="0" i="0">
                    <a:latin typeface="Times New Roman" panose="02020603050405020304"/>
                    <a:ea typeface="+mn-ea"/>
                    <a:cs typeface="Times New Roman" panose="02020603050405020304"/>
                    <a:sym typeface="Symbol" panose="05050102010706020507" charset="0"/>
                  </a:rPr>
                  <a:t></a:t>
                </a:r>
                <a:endParaRPr kumimoji="0" lang="en-US" altLang="zh-CN" sz="2400" b="0" i="0">
                  <a:latin typeface="Times New Roman" panose="02020603050405020304"/>
                  <a:ea typeface="+mn-ea"/>
                  <a:cs typeface="Times New Roman" panose="02020603050405020304"/>
                </a:endParaRPr>
              </a:p>
            </p:txBody>
          </p:sp>
        </p:grpSp>
        <p:sp>
          <p:nvSpPr>
            <p:cNvPr id="51232" name="Oval 78"/>
            <p:cNvSpPr>
              <a:spLocks noChangeArrowheads="1"/>
            </p:cNvSpPr>
            <p:nvPr/>
          </p:nvSpPr>
          <p:spPr bwMode="auto">
            <a:xfrm>
              <a:off x="595" y="2252"/>
              <a:ext cx="76" cy="75"/>
            </a:xfrm>
            <a:prstGeom prst="ellipse">
              <a:avLst/>
            </a:prstGeom>
            <a:noFill/>
            <a:ln w="38100">
              <a:solidFill>
                <a:srgbClr val="000000"/>
              </a:solidFill>
              <a:round/>
            </a:ln>
          </p:spPr>
          <p:txBody>
            <a:bodyPr wrap="none" anchor="ctr"/>
            <a:lstStyle/>
            <a:p>
              <a:endParaRPr lang="zh-CN" altLang="en-US">
                <a:latin typeface="Times New Roman" panose="02020603050405020304"/>
                <a:cs typeface="Times New Roman" panose="02020603050405020304"/>
              </a:endParaRPr>
            </a:p>
          </p:txBody>
        </p:sp>
        <p:sp>
          <p:nvSpPr>
            <p:cNvPr id="51233" name="Oval 79"/>
            <p:cNvSpPr>
              <a:spLocks noChangeArrowheads="1"/>
            </p:cNvSpPr>
            <p:nvPr/>
          </p:nvSpPr>
          <p:spPr bwMode="auto">
            <a:xfrm>
              <a:off x="2496" y="2357"/>
              <a:ext cx="76" cy="76"/>
            </a:xfrm>
            <a:prstGeom prst="ellipse">
              <a:avLst/>
            </a:prstGeom>
            <a:noFill/>
            <a:ln w="38100">
              <a:solidFill>
                <a:srgbClr val="000000"/>
              </a:solidFill>
              <a:round/>
            </a:ln>
          </p:spPr>
          <p:txBody>
            <a:bodyPr wrap="none" anchor="ctr"/>
            <a:lstStyle/>
            <a:p>
              <a:endParaRPr lang="zh-CN" altLang="en-US">
                <a:latin typeface="Times New Roman" panose="02020603050405020304"/>
                <a:cs typeface="Times New Roman" panose="02020603050405020304"/>
              </a:endParaRPr>
            </a:p>
          </p:txBody>
        </p:sp>
        <p:sp>
          <p:nvSpPr>
            <p:cNvPr id="51234" name="Rectangle 80"/>
            <p:cNvSpPr>
              <a:spLocks noChangeArrowheads="1"/>
            </p:cNvSpPr>
            <p:nvPr/>
          </p:nvSpPr>
          <p:spPr bwMode="auto">
            <a:xfrm>
              <a:off x="892" y="1745"/>
              <a:ext cx="309" cy="94"/>
            </a:xfrm>
            <a:prstGeom prst="rect">
              <a:avLst/>
            </a:prstGeom>
            <a:noFill/>
            <a:ln w="38100">
              <a:solidFill>
                <a:schemeClr val="tx1"/>
              </a:solidFill>
              <a:miter lim="800000"/>
            </a:ln>
          </p:spPr>
          <p:txBody>
            <a:bodyPr wrap="none" anchor="ctr"/>
            <a:lstStyle/>
            <a:p>
              <a:endParaRPr lang="zh-CN" altLang="en-US">
                <a:latin typeface="Times New Roman" panose="02020603050405020304"/>
                <a:cs typeface="Times New Roman" panose="02020603050405020304"/>
              </a:endParaRPr>
            </a:p>
          </p:txBody>
        </p:sp>
        <p:sp>
          <p:nvSpPr>
            <p:cNvPr id="51235" name="Line 81"/>
            <p:cNvSpPr>
              <a:spLocks noChangeShapeType="1"/>
            </p:cNvSpPr>
            <p:nvPr/>
          </p:nvSpPr>
          <p:spPr bwMode="auto">
            <a:xfrm flipH="1">
              <a:off x="653" y="1780"/>
              <a:ext cx="258"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36" name="Oval 82"/>
            <p:cNvSpPr>
              <a:spLocks noChangeArrowheads="1"/>
            </p:cNvSpPr>
            <p:nvPr/>
          </p:nvSpPr>
          <p:spPr bwMode="auto">
            <a:xfrm>
              <a:off x="595" y="1750"/>
              <a:ext cx="76" cy="75"/>
            </a:xfrm>
            <a:prstGeom prst="ellipse">
              <a:avLst/>
            </a:prstGeom>
            <a:noFill/>
            <a:ln w="38100">
              <a:solidFill>
                <a:srgbClr val="000000"/>
              </a:solidFill>
              <a:round/>
            </a:ln>
          </p:spPr>
          <p:txBody>
            <a:bodyPr wrap="none" anchor="ctr"/>
            <a:lstStyle/>
            <a:p>
              <a:endParaRPr lang="zh-CN" altLang="en-US">
                <a:latin typeface="Times New Roman" panose="02020603050405020304"/>
                <a:cs typeface="Times New Roman" panose="02020603050405020304"/>
              </a:endParaRPr>
            </a:p>
          </p:txBody>
        </p:sp>
        <p:sp>
          <p:nvSpPr>
            <p:cNvPr id="51237" name="Text Box 83"/>
            <p:cNvSpPr txBox="1">
              <a:spLocks noChangeArrowheads="1"/>
            </p:cNvSpPr>
            <p:nvPr/>
          </p:nvSpPr>
          <p:spPr bwMode="auto">
            <a:xfrm>
              <a:off x="920" y="2592"/>
              <a:ext cx="42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a:latin typeface="Times New Roman" panose="02020603050405020304"/>
                  <a:ea typeface="+mn-ea"/>
                  <a:cs typeface="Times New Roman" panose="02020603050405020304"/>
                </a:rPr>
                <a:t>R</a:t>
              </a:r>
              <a:r>
                <a:rPr lang="en-US" altLang="zh-CN" sz="2800" b="0" i="0" baseline="-25000">
                  <a:latin typeface="Times New Roman" panose="02020603050405020304"/>
                  <a:ea typeface="+mn-ea"/>
                  <a:cs typeface="Times New Roman" panose="02020603050405020304"/>
                </a:rPr>
                <a:t>2</a:t>
              </a:r>
              <a:endParaRPr lang="en-US" altLang="zh-CN" sz="2800" b="0" i="0">
                <a:latin typeface="Times New Roman" panose="02020603050405020304"/>
                <a:ea typeface="+mn-ea"/>
                <a:cs typeface="Times New Roman" panose="02020603050405020304"/>
              </a:endParaRPr>
            </a:p>
          </p:txBody>
        </p:sp>
        <p:grpSp>
          <p:nvGrpSpPr>
            <p:cNvPr id="51238" name="Group 84"/>
            <p:cNvGrpSpPr/>
            <p:nvPr/>
          </p:nvGrpSpPr>
          <p:grpSpPr bwMode="auto">
            <a:xfrm>
              <a:off x="2438" y="2937"/>
              <a:ext cx="178" cy="183"/>
              <a:chOff x="720" y="2736"/>
              <a:chExt cx="185" cy="192"/>
            </a:xfrm>
          </p:grpSpPr>
          <p:sp>
            <p:nvSpPr>
              <p:cNvPr id="51242" name="Line 85"/>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sp>
            <p:nvSpPr>
              <p:cNvPr id="51243" name="Line 86"/>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a:cs typeface="Times New Roman" panose="02020603050405020304"/>
                </a:endParaRPr>
              </a:p>
            </p:txBody>
          </p:sp>
        </p:grpSp>
        <p:sp>
          <p:nvSpPr>
            <p:cNvPr id="51239" name="Oval 87"/>
            <p:cNvSpPr>
              <a:spLocks noChangeArrowheads="1"/>
            </p:cNvSpPr>
            <p:nvPr/>
          </p:nvSpPr>
          <p:spPr bwMode="auto">
            <a:xfrm>
              <a:off x="2496" y="2873"/>
              <a:ext cx="76" cy="75"/>
            </a:xfrm>
            <a:prstGeom prst="ellipse">
              <a:avLst/>
            </a:prstGeom>
            <a:noFill/>
            <a:ln w="38100">
              <a:solidFill>
                <a:srgbClr val="000000"/>
              </a:solidFill>
              <a:round/>
            </a:ln>
          </p:spPr>
          <p:txBody>
            <a:bodyPr wrap="none" anchor="ctr"/>
            <a:lstStyle/>
            <a:p>
              <a:endParaRPr lang="zh-CN" altLang="en-US">
                <a:latin typeface="Times New Roman" panose="02020603050405020304"/>
                <a:cs typeface="Times New Roman" panose="02020603050405020304"/>
              </a:endParaRPr>
            </a:p>
          </p:txBody>
        </p:sp>
        <p:sp>
          <p:nvSpPr>
            <p:cNvPr id="51240" name="Text Box 88"/>
            <p:cNvSpPr txBox="1">
              <a:spLocks noChangeArrowheads="1"/>
            </p:cNvSpPr>
            <p:nvPr/>
          </p:nvSpPr>
          <p:spPr bwMode="auto">
            <a:xfrm>
              <a:off x="2554" y="2214"/>
              <a:ext cx="34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i="0">
                  <a:solidFill>
                    <a:srgbClr val="FF0000"/>
                  </a:solidFill>
                  <a:latin typeface="Times New Roman" panose="02020603050405020304"/>
                  <a:ea typeface="+mn-ea"/>
                  <a:cs typeface="Times New Roman" panose="02020603050405020304"/>
                </a:rPr>
                <a:t>+</a:t>
              </a:r>
            </a:p>
          </p:txBody>
        </p:sp>
        <p:sp>
          <p:nvSpPr>
            <p:cNvPr id="51241" name="Text Box 89"/>
            <p:cNvSpPr txBox="1">
              <a:spLocks noChangeArrowheads="1"/>
            </p:cNvSpPr>
            <p:nvPr/>
          </p:nvSpPr>
          <p:spPr bwMode="auto">
            <a:xfrm>
              <a:off x="2554" y="2730"/>
              <a:ext cx="34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i="0">
                  <a:solidFill>
                    <a:srgbClr val="FF0000"/>
                  </a:solidFill>
                  <a:latin typeface="Times New Roman" panose="02020603050405020304"/>
                  <a:ea typeface="+mn-ea"/>
                  <a:cs typeface="Times New Roman" panose="02020603050405020304"/>
                </a:rPr>
                <a:t>–</a:t>
              </a:r>
            </a:p>
          </p:txBody>
        </p:sp>
      </p:grpSp>
      <p:sp>
        <p:nvSpPr>
          <p:cNvPr id="70746" name="Rectangle 90"/>
          <p:cNvSpPr>
            <a:spLocks noChangeArrowheads="1"/>
          </p:cNvSpPr>
          <p:nvPr/>
        </p:nvSpPr>
        <p:spPr bwMode="auto">
          <a:xfrm>
            <a:off x="4800600" y="990600"/>
            <a:ext cx="2794000" cy="519113"/>
          </a:xfrm>
          <a:prstGeom prst="rect">
            <a:avLst/>
          </a:prstGeom>
          <a:noFill/>
          <a:ln>
            <a:noFill/>
          </a:ln>
        </p:spPr>
        <p:txBody>
          <a:bodyPr>
            <a:spAutoFit/>
          </a:bodyPr>
          <a:lstStyle/>
          <a:p>
            <a:pPr>
              <a:spcBef>
                <a:spcPct val="50000"/>
              </a:spcBef>
            </a:pPr>
            <a:r>
              <a:rPr lang="zh-CN" altLang="en-US" sz="2800" b="1" i="0" dirty="0">
                <a:solidFill>
                  <a:srgbClr val="000099"/>
                </a:solidFill>
                <a:latin typeface="Times New Roman" panose="02020603050405020304"/>
                <a:cs typeface="Times New Roman" panose="02020603050405020304"/>
                <a:sym typeface="Symbol" panose="05050102010706020507" charset="0"/>
              </a:rPr>
              <a:t>因</a:t>
            </a:r>
            <a:r>
              <a:rPr lang="zh-CN" altLang="en-US" sz="2800" b="1" i="0" dirty="0">
                <a:solidFill>
                  <a:srgbClr val="000099"/>
                </a:solidFill>
                <a:latin typeface="Times New Roman" panose="02020603050405020304"/>
                <a:cs typeface="Times New Roman" panose="02020603050405020304"/>
              </a:rPr>
              <a:t>虚断</a:t>
            </a:r>
            <a:r>
              <a:rPr lang="zh-CN" altLang="en-US" sz="2800" b="1" i="0" dirty="0">
                <a:latin typeface="Times New Roman" panose="02020603050405020304"/>
                <a:cs typeface="Times New Roman" panose="02020603050405020304"/>
              </a:rPr>
              <a:t>，</a:t>
            </a:r>
            <a:r>
              <a:rPr lang="en-US" altLang="zh-CN" sz="2800" b="1" dirty="0" err="1">
                <a:latin typeface="Times New Roman" panose="02020603050405020304"/>
                <a:cs typeface="Times New Roman" panose="02020603050405020304"/>
                <a:sym typeface="Symbol" panose="05050102010706020507" charset="0"/>
              </a:rPr>
              <a:t>i</a:t>
            </a:r>
            <a:r>
              <a:rPr lang="en-US" altLang="zh-CN" sz="2800" b="1" baseline="-25000" dirty="0">
                <a:latin typeface="Times New Roman" panose="02020603050405020304"/>
                <a:cs typeface="Times New Roman" panose="02020603050405020304"/>
                <a:sym typeface="Symbol" panose="05050102010706020507" charset="0"/>
              </a:rPr>
              <a:t>– </a:t>
            </a:r>
            <a:r>
              <a:rPr lang="en-US" altLang="zh-CN" sz="2800" b="1" i="0" dirty="0">
                <a:latin typeface="Times New Roman" panose="02020603050405020304"/>
                <a:cs typeface="Times New Roman" panose="02020603050405020304"/>
                <a:sym typeface="Symbol" panose="05050102010706020507" charset="0"/>
              </a:rPr>
              <a:t>= 0 </a:t>
            </a:r>
            <a:r>
              <a:rPr lang="en-US" altLang="zh-CN" sz="2800" b="1" i="0" dirty="0">
                <a:latin typeface="Times New Roman" panose="02020603050405020304"/>
                <a:cs typeface="Times New Roman" panose="02020603050405020304"/>
              </a:rPr>
              <a:t> </a:t>
            </a:r>
          </a:p>
        </p:txBody>
      </p:sp>
      <p:sp>
        <p:nvSpPr>
          <p:cNvPr id="70747" name="Rectangle 91"/>
          <p:cNvSpPr>
            <a:spLocks noChangeArrowheads="1"/>
          </p:cNvSpPr>
          <p:nvPr/>
        </p:nvSpPr>
        <p:spPr bwMode="auto">
          <a:xfrm>
            <a:off x="4800600" y="1614488"/>
            <a:ext cx="2895600" cy="523220"/>
          </a:xfrm>
          <a:prstGeom prst="rect">
            <a:avLst/>
          </a:prstGeom>
          <a:noFill/>
          <a:ln>
            <a:noFill/>
          </a:ln>
        </p:spPr>
        <p:txBody>
          <a:bodyPr>
            <a:spAutoFit/>
          </a:bodyPr>
          <a:lstStyle/>
          <a:p>
            <a:pPr>
              <a:spcBef>
                <a:spcPct val="50000"/>
              </a:spcBef>
            </a:pPr>
            <a:r>
              <a:rPr lang="zh-CN" altLang="en-US" sz="2800" b="1" i="0" dirty="0">
                <a:solidFill>
                  <a:schemeClr val="tx2"/>
                </a:solidFill>
                <a:latin typeface="Times New Roman" panose="02020603050405020304"/>
                <a:cs typeface="Times New Roman" panose="02020603050405020304"/>
                <a:sym typeface="Symbol" panose="05050102010706020507" charset="0"/>
              </a:rPr>
              <a:t>所以</a:t>
            </a:r>
            <a:r>
              <a:rPr lang="zh-CN" altLang="en-US" sz="2800" b="1" i="0" dirty="0">
                <a:latin typeface="Times New Roman" panose="02020603050405020304"/>
                <a:cs typeface="Times New Roman" panose="02020603050405020304"/>
                <a:sym typeface="Symbol" panose="05050102010706020507" charset="0"/>
              </a:rPr>
              <a:t>  </a:t>
            </a:r>
            <a:r>
              <a:rPr lang="en-US" altLang="zh-CN" sz="2800" b="1" i="1" dirty="0">
                <a:latin typeface="Times New Roman" panose="02020603050405020304"/>
                <a:cs typeface="Times New Roman" panose="02020603050405020304"/>
                <a:sym typeface="Symbol" panose="05050102010706020507" charset="0"/>
              </a:rPr>
              <a:t>i</a:t>
            </a:r>
            <a:r>
              <a:rPr lang="en-US" altLang="zh-CN" sz="2800" b="1" i="1" baseline="-25000" dirty="0">
                <a:latin typeface="Times New Roman" panose="02020603050405020304"/>
                <a:cs typeface="Times New Roman" panose="02020603050405020304"/>
              </a:rPr>
              <a:t>i1</a:t>
            </a:r>
            <a:r>
              <a:rPr lang="en-US" altLang="zh-CN" sz="2800" b="1" i="1" dirty="0">
                <a:latin typeface="Times New Roman" panose="02020603050405020304"/>
                <a:cs typeface="Times New Roman" panose="02020603050405020304"/>
                <a:sym typeface="Symbol" panose="05050102010706020507" charset="0"/>
              </a:rPr>
              <a:t>+ i</a:t>
            </a:r>
            <a:r>
              <a:rPr lang="en-US" altLang="zh-CN" sz="2800" b="1" i="1" baseline="-25000" dirty="0">
                <a:latin typeface="Times New Roman" panose="02020603050405020304"/>
                <a:cs typeface="Times New Roman" panose="02020603050405020304"/>
              </a:rPr>
              <a:t>i2 </a:t>
            </a:r>
            <a:r>
              <a:rPr lang="en-US" altLang="zh-CN" sz="2800" b="1" i="1" dirty="0">
                <a:latin typeface="Times New Roman" panose="02020603050405020304"/>
                <a:cs typeface="Times New Roman" panose="02020603050405020304"/>
                <a:sym typeface="Symbol" panose="05050102010706020507" charset="0"/>
              </a:rPr>
              <a:t>= </a:t>
            </a:r>
            <a:r>
              <a:rPr lang="en-US" altLang="zh-CN" sz="2800" b="1" i="1" dirty="0">
                <a:latin typeface="Times New Roman" panose="02020603050405020304"/>
                <a:cs typeface="Times New Roman" panose="02020603050405020304"/>
              </a:rPr>
              <a:t>i</a:t>
            </a:r>
            <a:r>
              <a:rPr lang="en-US" altLang="zh-CN" sz="2800" b="1" i="1" baseline="-25000" dirty="0">
                <a:latin typeface="Times New Roman" panose="02020603050405020304"/>
                <a:cs typeface="Times New Roman" panose="02020603050405020304"/>
              </a:rPr>
              <a:t>f</a:t>
            </a:r>
            <a:r>
              <a:rPr lang="en-US" altLang="zh-CN" sz="2800" b="1" i="1" dirty="0">
                <a:latin typeface="Times New Roman" panose="02020603050405020304"/>
                <a:cs typeface="Times New Roman" panose="02020603050405020304"/>
              </a:rPr>
              <a:t> </a:t>
            </a:r>
          </a:p>
        </p:txBody>
      </p:sp>
      <p:sp>
        <p:nvSpPr>
          <p:cNvPr id="70750" name="AutoShape 94">
            <a:hlinkClick r:id="rId8" action="ppaction://program"/>
          </p:cNvPr>
          <p:cNvSpPr>
            <a:spLocks noChangeArrowheads="1"/>
          </p:cNvSpPr>
          <p:nvPr/>
        </p:nvSpPr>
        <p:spPr bwMode="auto">
          <a:xfrm>
            <a:off x="4572000" y="5334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a:r>
              <a:rPr lang="zh-CN" altLang="en-US" sz="1600" i="0">
                <a:solidFill>
                  <a:srgbClr val="006600"/>
                </a:solidFill>
                <a:latin typeface="Times New Roman" panose="02020603050405020304" charset="0"/>
              </a:rPr>
              <a:t>动画</a:t>
            </a:r>
          </a:p>
        </p:txBody>
      </p:sp>
      <p:pic>
        <p:nvPicPr>
          <p:cNvPr id="51214" name="Picture 90" descr="C:\Users\Hou\Desktop\图片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6488" y="4946650"/>
            <a:ext cx="3695700" cy="1176338"/>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746"/>
                                        </p:tgtEl>
                                        <p:attrNameLst>
                                          <p:attrName>style.visibility</p:attrName>
                                        </p:attrNameLst>
                                      </p:cBhvr>
                                      <p:to>
                                        <p:strVal val="visible"/>
                                      </p:to>
                                    </p:set>
                                    <p:animEffect transition="in" filter="wipe(left)">
                                      <p:cBhvr>
                                        <p:cTn id="22" dur="500"/>
                                        <p:tgtEl>
                                          <p:spTgt spid="707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747"/>
                                        </p:tgtEl>
                                        <p:attrNameLst>
                                          <p:attrName>style.visibility</p:attrName>
                                        </p:attrNameLst>
                                      </p:cBhvr>
                                      <p:to>
                                        <p:strVal val="visible"/>
                                      </p:to>
                                    </p:set>
                                    <p:animEffect transition="in" filter="wipe(left)">
                                      <p:cBhvr>
                                        <p:cTn id="27" dur="500"/>
                                        <p:tgtEl>
                                          <p:spTgt spid="707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0672"/>
                                        </p:tgtEl>
                                        <p:attrNameLst>
                                          <p:attrName>style.visibility</p:attrName>
                                        </p:attrNameLst>
                                      </p:cBhvr>
                                      <p:to>
                                        <p:strVal val="visible"/>
                                      </p:to>
                                    </p:set>
                                    <p:animEffect transition="in" filter="wipe(left)">
                                      <p:cBhvr>
                                        <p:cTn id="32" dur="500"/>
                                        <p:tgtEl>
                                          <p:spTgt spid="706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660"/>
                                        </p:tgtEl>
                                        <p:attrNameLst>
                                          <p:attrName>style.visibility</p:attrName>
                                        </p:attrNameLst>
                                      </p:cBhvr>
                                      <p:to>
                                        <p:strVal val="visible"/>
                                      </p:to>
                                    </p:set>
                                    <p:animEffect transition="in" filter="wipe(left)">
                                      <p:cBhvr>
                                        <p:cTn id="37" dur="500"/>
                                        <p:tgtEl>
                                          <p:spTgt spid="706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0661"/>
                                        </p:tgtEl>
                                        <p:attrNameLst>
                                          <p:attrName>style.visibility</p:attrName>
                                        </p:attrNameLst>
                                      </p:cBhvr>
                                      <p:to>
                                        <p:strVal val="visible"/>
                                      </p:to>
                                    </p:set>
                                    <p:animEffect transition="in" filter="wipe(left)">
                                      <p:cBhvr>
                                        <p:cTn id="42" dur="500"/>
                                        <p:tgtEl>
                                          <p:spTgt spid="706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1214"/>
                                        </p:tgtEl>
                                        <p:attrNameLst>
                                          <p:attrName>style.visibility</p:attrName>
                                        </p:attrNameLst>
                                      </p:cBhvr>
                                      <p:to>
                                        <p:strVal val="visible"/>
                                      </p:to>
                                    </p:set>
                                    <p:animEffect transition="in" filter="wipe(down)">
                                      <p:cBhvr>
                                        <p:cTn id="47" dur="500"/>
                                        <p:tgtEl>
                                          <p:spTgt spid="5121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70663"/>
                                        </p:tgtEl>
                                        <p:attrNameLst>
                                          <p:attrName>style.visibility</p:attrName>
                                        </p:attrNameLst>
                                      </p:cBhvr>
                                      <p:to>
                                        <p:strVal val="visible"/>
                                      </p:to>
                                    </p:set>
                                    <p:animEffect transition="in" filter="randombar(horizontal)">
                                      <p:cBhvr>
                                        <p:cTn id="52" dur="500"/>
                                        <p:tgtEl>
                                          <p:spTgt spid="70663"/>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70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autoUpdateAnimBg="0"/>
      <p:bldP spid="70660" grpId="0" autoUpdateAnimBg="0"/>
      <p:bldP spid="70663" grpId="0" autoUpdateAnimBg="0"/>
      <p:bldP spid="70746" grpId="0" autoUpdateAnimBg="0"/>
      <p:bldP spid="70747" grpId="0" autoUpdateAnimBg="0"/>
      <p:bldP spid="7075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subTitle" idx="1"/>
          </p:nvPr>
        </p:nvSpPr>
        <p:spPr bwMode="auto">
          <a:xfrm>
            <a:off x="457200" y="152400"/>
            <a:ext cx="3657600" cy="609600"/>
          </a:xfrm>
          <a:ln>
            <a:miter lim="800000"/>
          </a:ln>
        </p:spPr>
        <p:txBody>
          <a:bodyPr vert="horz" wrap="square" lIns="91440" tIns="45720" rIns="91440" bIns="45720" numCol="1" anchor="t" anchorCtr="0" compatLnSpc="1"/>
          <a:lstStyle/>
          <a:p>
            <a:pPr algn="l" eaLnBrk="1" hangingPunct="1"/>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2.  </a:t>
            </a:r>
            <a:r>
              <a:rPr lang="zh-CN" altLang="en-US"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同相加法运算电路</a:t>
            </a:r>
            <a:endParaRPr lang="zh-CN" altLang="en-US" sz="280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endParaRPr>
          </a:p>
        </p:txBody>
      </p:sp>
      <p:sp>
        <p:nvSpPr>
          <p:cNvPr id="71683" name="Text Box 3"/>
          <p:cNvSpPr txBox="1">
            <a:spLocks noChangeArrowheads="1"/>
          </p:cNvSpPr>
          <p:nvPr/>
        </p:nvSpPr>
        <p:spPr bwMode="auto">
          <a:xfrm>
            <a:off x="4495800" y="458788"/>
            <a:ext cx="4495800" cy="9890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zh-CN" altLang="en-US" sz="2800" i="0">
                <a:solidFill>
                  <a:srgbClr val="CC0000"/>
                </a:solidFill>
                <a:effectLst>
                  <a:outerShdw blurRad="38100" dist="38100" dir="2700000" algn="tl">
                    <a:srgbClr val="DDDDDD"/>
                  </a:outerShdw>
                </a:effectLst>
              </a:rPr>
              <a:t>方法</a:t>
            </a:r>
            <a:r>
              <a:rPr lang="en-US" altLang="zh-CN" sz="2800" i="0">
                <a:solidFill>
                  <a:srgbClr val="CC0000"/>
                </a:solidFill>
                <a:effectLst>
                  <a:outerShdw blurRad="38100" dist="38100" dir="2700000" algn="tl">
                    <a:srgbClr val="DDDDDD"/>
                  </a:outerShdw>
                </a:effectLst>
              </a:rPr>
              <a:t>1:  </a:t>
            </a:r>
            <a:r>
              <a:rPr lang="zh-CN" altLang="en-US" sz="2800" i="0">
                <a:solidFill>
                  <a:srgbClr val="CC0000"/>
                </a:solidFill>
                <a:effectLst>
                  <a:outerShdw blurRad="38100" dist="38100" dir="2700000" algn="tl">
                    <a:srgbClr val="DDDDDD"/>
                  </a:outerShdw>
                </a:effectLst>
              </a:rPr>
              <a:t>根据叠加原理</a:t>
            </a:r>
            <a:endParaRPr lang="zh-CN" altLang="en-US" sz="2800" i="0">
              <a:solidFill>
                <a:srgbClr val="0000FF"/>
              </a:solidFill>
              <a:effectLst>
                <a:outerShdw blurRad="38100" dist="38100" dir="2700000" algn="tl">
                  <a:srgbClr val="DDDDDD"/>
                </a:outerShdw>
              </a:effectLst>
            </a:endParaRPr>
          </a:p>
          <a:p>
            <a:pPr eaLnBrk="1" hangingPunct="1">
              <a:spcBef>
                <a:spcPct val="10000"/>
              </a:spcBef>
            </a:pPr>
            <a:r>
              <a:rPr lang="zh-CN" altLang="en-US" sz="2800" i="0">
                <a:solidFill>
                  <a:srgbClr val="FF3300"/>
                </a:solidFill>
                <a:effectLst>
                  <a:outerShdw blurRad="38100" dist="38100" dir="2700000" algn="tl">
                    <a:srgbClr val="DDDDDD"/>
                  </a:outerShdw>
                </a:effectLst>
              </a:rPr>
              <a:t> </a:t>
            </a: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i1</a:t>
            </a:r>
            <a:r>
              <a:rPr lang="zh-CN" altLang="en-US" sz="2800" i="0">
                <a:effectLst>
                  <a:outerShdw blurRad="38100" dist="38100" dir="2700000" algn="tl">
                    <a:srgbClr val="DDDDDD"/>
                  </a:outerShdw>
                </a:effectLst>
              </a:rPr>
              <a:t>单独作用</a:t>
            </a:r>
            <a:r>
              <a:rPr lang="en-US" altLang="zh-CN" sz="2800" i="0">
                <a:effectLst>
                  <a:outerShdw blurRad="38100" dist="38100" dir="2700000" algn="tl">
                    <a:srgbClr val="DDDDDD"/>
                  </a:outerShdw>
                </a:effectLst>
              </a:rPr>
              <a:t>(</a:t>
            </a: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i2</a:t>
            </a:r>
            <a:r>
              <a:rPr lang="zh-CN" altLang="en-US" sz="2800" i="0">
                <a:effectLst>
                  <a:outerShdw blurRad="38100" dist="38100" dir="2700000" algn="tl">
                    <a:srgbClr val="DDDDDD"/>
                  </a:outerShdw>
                </a:effectLst>
              </a:rPr>
              <a:t>＝</a:t>
            </a:r>
            <a:r>
              <a:rPr lang="en-US" altLang="zh-CN" sz="2800" i="0">
                <a:effectLst>
                  <a:outerShdw blurRad="38100" dist="38100" dir="2700000" algn="tl">
                    <a:srgbClr val="DDDDDD"/>
                  </a:outerShdw>
                </a:effectLst>
              </a:rPr>
              <a:t>0)</a:t>
            </a:r>
            <a:r>
              <a:rPr lang="zh-CN" altLang="en-US" sz="2800" i="0">
                <a:effectLst>
                  <a:outerShdw blurRad="38100" dist="38100" dir="2700000" algn="tl">
                    <a:srgbClr val="DDDDDD"/>
                  </a:outerShdw>
                </a:effectLst>
              </a:rPr>
              <a:t>时，</a:t>
            </a:r>
            <a:endParaRPr lang="zh-CN" altLang="en-US" sz="2800" i="0">
              <a:solidFill>
                <a:srgbClr val="FF3300"/>
              </a:solidFill>
              <a:effectLst>
                <a:outerShdw blurRad="38100" dist="38100" dir="2700000" algn="tl">
                  <a:srgbClr val="DDDDDD"/>
                </a:outerShdw>
              </a:effectLst>
            </a:endParaRPr>
          </a:p>
        </p:txBody>
      </p:sp>
      <p:graphicFrame>
        <p:nvGraphicFramePr>
          <p:cNvPr id="71684" name="Object 4"/>
          <p:cNvGraphicFramePr>
            <a:graphicFrameLocks noChangeAspect="1"/>
          </p:cNvGraphicFramePr>
          <p:nvPr/>
        </p:nvGraphicFramePr>
        <p:xfrm>
          <a:off x="4664075" y="1692275"/>
          <a:ext cx="2711450" cy="1066800"/>
        </p:xfrm>
        <a:graphic>
          <a:graphicData uri="http://schemas.openxmlformats.org/presentationml/2006/ole">
            <mc:AlternateContent xmlns:mc="http://schemas.openxmlformats.org/markup-compatibility/2006">
              <mc:Choice xmlns:v="urn:schemas-microsoft-com:vml" Requires="v">
                <p:oleObj spid="_x0000_s52897" name="Equation" r:id="rId4" imgW="1282700" imgH="393700" progId="Equation.3">
                  <p:embed/>
                </p:oleObj>
              </mc:Choice>
              <mc:Fallback>
                <p:oleObj name="Equation" r:id="rId4" imgW="1282700" imgH="393700" progId="Equation.3">
                  <p:embed/>
                  <p:pic>
                    <p:nvPicPr>
                      <p:cNvPr id="0" name="图片 527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075" y="1692275"/>
                        <a:ext cx="2711450" cy="1066800"/>
                      </a:xfrm>
                      <a:prstGeom prst="rect">
                        <a:avLst/>
                      </a:prstGeom>
                      <a:noFill/>
                      <a:ln>
                        <a:noFill/>
                      </a:ln>
                      <a:effectLst/>
                    </p:spPr>
                  </p:pic>
                </p:oleObj>
              </mc:Fallback>
            </mc:AlternateContent>
          </a:graphicData>
        </a:graphic>
      </p:graphicFrame>
      <p:sp>
        <p:nvSpPr>
          <p:cNvPr id="71685" name="Text Box 5"/>
          <p:cNvSpPr txBox="1">
            <a:spLocks noChangeArrowheads="1"/>
          </p:cNvSpPr>
          <p:nvPr/>
        </p:nvSpPr>
        <p:spPr bwMode="auto">
          <a:xfrm>
            <a:off x="609600" y="3519488"/>
            <a:ext cx="38100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t>同理，</a:t>
            </a:r>
            <a:r>
              <a:rPr lang="en-US" altLang="zh-CN" sz="2800"/>
              <a:t>u</a:t>
            </a:r>
            <a:r>
              <a:rPr lang="en-US" altLang="zh-CN" sz="2800" i="0" baseline="-25000"/>
              <a:t>i2</a:t>
            </a:r>
            <a:r>
              <a:rPr lang="zh-CN" altLang="en-US" sz="2800" i="0"/>
              <a:t>单独作用时</a:t>
            </a:r>
          </a:p>
        </p:txBody>
      </p:sp>
      <p:graphicFrame>
        <p:nvGraphicFramePr>
          <p:cNvPr id="71686" name="Object 6"/>
          <p:cNvGraphicFramePr>
            <a:graphicFrameLocks noChangeAspect="1"/>
          </p:cNvGraphicFramePr>
          <p:nvPr/>
        </p:nvGraphicFramePr>
        <p:xfrm>
          <a:off x="4648200" y="2808288"/>
          <a:ext cx="2590800" cy="1069975"/>
        </p:xfrm>
        <a:graphic>
          <a:graphicData uri="http://schemas.openxmlformats.org/presentationml/2006/ole">
            <mc:AlternateContent xmlns:mc="http://schemas.openxmlformats.org/markup-compatibility/2006">
              <mc:Choice xmlns:v="urn:schemas-microsoft-com:vml" Requires="v">
                <p:oleObj spid="_x0000_s52898" name="Equation" r:id="rId6" imgW="1206500" imgH="393700" progId="Equation.3">
                  <p:embed/>
                </p:oleObj>
              </mc:Choice>
              <mc:Fallback>
                <p:oleObj name="Equation" r:id="rId6" imgW="1206500" imgH="393700" progId="Equation.3">
                  <p:embed/>
                  <p:pic>
                    <p:nvPicPr>
                      <p:cNvPr id="0" name="图片 527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808288"/>
                        <a:ext cx="2590800" cy="1069975"/>
                      </a:xfrm>
                      <a:prstGeom prst="rect">
                        <a:avLst/>
                      </a:prstGeom>
                      <a:noFill/>
                      <a:ln>
                        <a:noFill/>
                      </a:ln>
                      <a:effectLst/>
                    </p:spPr>
                  </p:pic>
                </p:oleObj>
              </mc:Fallback>
            </mc:AlternateContent>
          </a:graphicData>
        </a:graphic>
      </p:graphicFrame>
      <p:grpSp>
        <p:nvGrpSpPr>
          <p:cNvPr id="2" name="Group 67"/>
          <p:cNvGrpSpPr/>
          <p:nvPr/>
        </p:nvGrpSpPr>
        <p:grpSpPr bwMode="auto">
          <a:xfrm>
            <a:off x="6662738" y="1143000"/>
            <a:ext cx="2328862" cy="1447800"/>
            <a:chOff x="4197" y="720"/>
            <a:chExt cx="1467" cy="912"/>
          </a:xfrm>
        </p:grpSpPr>
        <p:grpSp>
          <p:nvGrpSpPr>
            <p:cNvPr id="52280" name="Group 8"/>
            <p:cNvGrpSpPr/>
            <p:nvPr/>
          </p:nvGrpSpPr>
          <p:grpSpPr bwMode="auto">
            <a:xfrm>
              <a:off x="4896" y="720"/>
              <a:ext cx="768" cy="912"/>
              <a:chOff x="2856" y="918"/>
              <a:chExt cx="1290" cy="2452"/>
            </a:xfrm>
          </p:grpSpPr>
          <p:sp>
            <p:nvSpPr>
              <p:cNvPr id="52282" name="Freeform 9"/>
              <p:cNvSpPr/>
              <p:nvPr/>
            </p:nvSpPr>
            <p:spPr bwMode="auto">
              <a:xfrm>
                <a:off x="2856" y="1669"/>
                <a:ext cx="505" cy="835"/>
              </a:xfrm>
              <a:custGeom>
                <a:avLst/>
                <a:gdLst>
                  <a:gd name="T0" fmla="*/ 267 w 505"/>
                  <a:gd name="T1" fmla="*/ 124 h 835"/>
                  <a:gd name="T2" fmla="*/ 319 w 505"/>
                  <a:gd name="T3" fmla="*/ 72 h 835"/>
                  <a:gd name="T4" fmla="*/ 392 w 505"/>
                  <a:gd name="T5" fmla="*/ 21 h 835"/>
                  <a:gd name="T6" fmla="*/ 443 w 505"/>
                  <a:gd name="T7" fmla="*/ 0 h 835"/>
                  <a:gd name="T8" fmla="*/ 505 w 505"/>
                  <a:gd name="T9" fmla="*/ 4 h 835"/>
                  <a:gd name="T10" fmla="*/ 505 w 505"/>
                  <a:gd name="T11" fmla="*/ 52 h 835"/>
                  <a:gd name="T12" fmla="*/ 474 w 505"/>
                  <a:gd name="T13" fmla="*/ 93 h 835"/>
                  <a:gd name="T14" fmla="*/ 416 w 505"/>
                  <a:gd name="T15" fmla="*/ 124 h 835"/>
                  <a:gd name="T16" fmla="*/ 271 w 505"/>
                  <a:gd name="T17" fmla="*/ 190 h 835"/>
                  <a:gd name="T18" fmla="*/ 133 w 505"/>
                  <a:gd name="T19" fmla="*/ 269 h 835"/>
                  <a:gd name="T20" fmla="*/ 75 w 505"/>
                  <a:gd name="T21" fmla="*/ 289 h 835"/>
                  <a:gd name="T22" fmla="*/ 55 w 505"/>
                  <a:gd name="T23" fmla="*/ 320 h 835"/>
                  <a:gd name="T24" fmla="*/ 75 w 505"/>
                  <a:gd name="T25" fmla="*/ 351 h 835"/>
                  <a:gd name="T26" fmla="*/ 195 w 505"/>
                  <a:gd name="T27" fmla="*/ 467 h 835"/>
                  <a:gd name="T28" fmla="*/ 250 w 505"/>
                  <a:gd name="T29" fmla="*/ 505 h 835"/>
                  <a:gd name="T30" fmla="*/ 332 w 505"/>
                  <a:gd name="T31" fmla="*/ 570 h 835"/>
                  <a:gd name="T32" fmla="*/ 416 w 505"/>
                  <a:gd name="T33" fmla="*/ 632 h 835"/>
                  <a:gd name="T34" fmla="*/ 412 w 505"/>
                  <a:gd name="T35" fmla="*/ 663 h 835"/>
                  <a:gd name="T36" fmla="*/ 350 w 505"/>
                  <a:gd name="T37" fmla="*/ 673 h 835"/>
                  <a:gd name="T38" fmla="*/ 257 w 505"/>
                  <a:gd name="T39" fmla="*/ 673 h 835"/>
                  <a:gd name="T40" fmla="*/ 199 w 505"/>
                  <a:gd name="T41" fmla="*/ 704 h 835"/>
                  <a:gd name="T42" fmla="*/ 178 w 505"/>
                  <a:gd name="T43" fmla="*/ 783 h 835"/>
                  <a:gd name="T44" fmla="*/ 178 w 505"/>
                  <a:gd name="T45" fmla="*/ 825 h 835"/>
                  <a:gd name="T46" fmla="*/ 154 w 505"/>
                  <a:gd name="T47" fmla="*/ 835 h 835"/>
                  <a:gd name="T48" fmla="*/ 116 w 505"/>
                  <a:gd name="T49" fmla="*/ 797 h 835"/>
                  <a:gd name="T50" fmla="*/ 123 w 505"/>
                  <a:gd name="T51" fmla="*/ 731 h 835"/>
                  <a:gd name="T52" fmla="*/ 157 w 505"/>
                  <a:gd name="T53" fmla="*/ 683 h 835"/>
                  <a:gd name="T54" fmla="*/ 226 w 505"/>
                  <a:gd name="T55" fmla="*/ 642 h 835"/>
                  <a:gd name="T56" fmla="*/ 301 w 505"/>
                  <a:gd name="T57" fmla="*/ 622 h 835"/>
                  <a:gd name="T58" fmla="*/ 308 w 505"/>
                  <a:gd name="T59" fmla="*/ 601 h 835"/>
                  <a:gd name="T60" fmla="*/ 271 w 505"/>
                  <a:gd name="T61" fmla="*/ 560 h 835"/>
                  <a:gd name="T62" fmla="*/ 113 w 505"/>
                  <a:gd name="T63" fmla="*/ 457 h 835"/>
                  <a:gd name="T64" fmla="*/ 65 w 505"/>
                  <a:gd name="T65" fmla="*/ 416 h 835"/>
                  <a:gd name="T66" fmla="*/ 20 w 505"/>
                  <a:gd name="T67" fmla="*/ 361 h 835"/>
                  <a:gd name="T68" fmla="*/ 0 w 505"/>
                  <a:gd name="T69" fmla="*/ 299 h 835"/>
                  <a:gd name="T70" fmla="*/ 13 w 505"/>
                  <a:gd name="T71" fmla="*/ 262 h 835"/>
                  <a:gd name="T72" fmla="*/ 92 w 505"/>
                  <a:gd name="T73" fmla="*/ 238 h 835"/>
                  <a:gd name="T74" fmla="*/ 188 w 505"/>
                  <a:gd name="T75" fmla="*/ 197 h 835"/>
                  <a:gd name="T76" fmla="*/ 250 w 505"/>
                  <a:gd name="T77" fmla="*/ 154 h 835"/>
                  <a:gd name="T78" fmla="*/ 267 w 505"/>
                  <a:gd name="T79" fmla="*/ 124 h 8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5"/>
                  <a:gd name="T121" fmla="*/ 0 h 835"/>
                  <a:gd name="T122" fmla="*/ 505 w 505"/>
                  <a:gd name="T123" fmla="*/ 835 h 8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5" h="835">
                    <a:moveTo>
                      <a:pt x="267" y="124"/>
                    </a:moveTo>
                    <a:lnTo>
                      <a:pt x="319" y="72"/>
                    </a:lnTo>
                    <a:lnTo>
                      <a:pt x="392" y="21"/>
                    </a:lnTo>
                    <a:lnTo>
                      <a:pt x="443" y="0"/>
                    </a:lnTo>
                    <a:lnTo>
                      <a:pt x="505" y="4"/>
                    </a:lnTo>
                    <a:lnTo>
                      <a:pt x="505" y="52"/>
                    </a:lnTo>
                    <a:lnTo>
                      <a:pt x="474" y="93"/>
                    </a:lnTo>
                    <a:lnTo>
                      <a:pt x="416" y="124"/>
                    </a:lnTo>
                    <a:lnTo>
                      <a:pt x="271" y="190"/>
                    </a:lnTo>
                    <a:lnTo>
                      <a:pt x="133" y="269"/>
                    </a:lnTo>
                    <a:lnTo>
                      <a:pt x="75" y="289"/>
                    </a:lnTo>
                    <a:lnTo>
                      <a:pt x="55" y="320"/>
                    </a:lnTo>
                    <a:lnTo>
                      <a:pt x="75" y="351"/>
                    </a:lnTo>
                    <a:lnTo>
                      <a:pt x="195" y="467"/>
                    </a:lnTo>
                    <a:lnTo>
                      <a:pt x="250" y="505"/>
                    </a:lnTo>
                    <a:lnTo>
                      <a:pt x="332" y="570"/>
                    </a:lnTo>
                    <a:lnTo>
                      <a:pt x="416" y="632"/>
                    </a:lnTo>
                    <a:lnTo>
                      <a:pt x="412" y="663"/>
                    </a:lnTo>
                    <a:lnTo>
                      <a:pt x="350" y="673"/>
                    </a:lnTo>
                    <a:lnTo>
                      <a:pt x="257" y="673"/>
                    </a:lnTo>
                    <a:lnTo>
                      <a:pt x="199" y="704"/>
                    </a:lnTo>
                    <a:lnTo>
                      <a:pt x="178" y="783"/>
                    </a:lnTo>
                    <a:lnTo>
                      <a:pt x="178" y="825"/>
                    </a:lnTo>
                    <a:lnTo>
                      <a:pt x="154" y="835"/>
                    </a:lnTo>
                    <a:lnTo>
                      <a:pt x="116" y="797"/>
                    </a:lnTo>
                    <a:lnTo>
                      <a:pt x="123" y="731"/>
                    </a:lnTo>
                    <a:lnTo>
                      <a:pt x="157" y="683"/>
                    </a:lnTo>
                    <a:lnTo>
                      <a:pt x="226" y="642"/>
                    </a:lnTo>
                    <a:lnTo>
                      <a:pt x="301" y="622"/>
                    </a:lnTo>
                    <a:lnTo>
                      <a:pt x="308" y="601"/>
                    </a:lnTo>
                    <a:lnTo>
                      <a:pt x="271" y="560"/>
                    </a:lnTo>
                    <a:lnTo>
                      <a:pt x="113" y="457"/>
                    </a:lnTo>
                    <a:lnTo>
                      <a:pt x="65" y="416"/>
                    </a:lnTo>
                    <a:lnTo>
                      <a:pt x="20" y="361"/>
                    </a:lnTo>
                    <a:lnTo>
                      <a:pt x="0" y="299"/>
                    </a:lnTo>
                    <a:lnTo>
                      <a:pt x="13" y="262"/>
                    </a:lnTo>
                    <a:lnTo>
                      <a:pt x="92" y="238"/>
                    </a:lnTo>
                    <a:lnTo>
                      <a:pt x="188" y="197"/>
                    </a:lnTo>
                    <a:lnTo>
                      <a:pt x="250" y="154"/>
                    </a:lnTo>
                    <a:lnTo>
                      <a:pt x="267" y="124"/>
                    </a:lnTo>
                    <a:close/>
                  </a:path>
                </a:pathLst>
              </a:custGeom>
              <a:solidFill>
                <a:schemeClr val="tx1"/>
              </a:solidFill>
              <a:ln w="9525">
                <a:solidFill>
                  <a:schemeClr val="tx1"/>
                </a:solidFill>
                <a:round/>
              </a:ln>
            </p:spPr>
            <p:txBody>
              <a:bodyPr/>
              <a:lstStyle/>
              <a:p>
                <a:endParaRPr lang="zh-CN" altLang="en-US">
                  <a:latin typeface="Times New Roman" panose="02020603050405020304" charset="0"/>
                </a:endParaRPr>
              </a:p>
            </p:txBody>
          </p:sp>
          <p:sp>
            <p:nvSpPr>
              <p:cNvPr id="52283" name="Freeform 10"/>
              <p:cNvSpPr/>
              <p:nvPr/>
            </p:nvSpPr>
            <p:spPr bwMode="auto">
              <a:xfrm>
                <a:off x="3306" y="1632"/>
                <a:ext cx="351" cy="799"/>
              </a:xfrm>
              <a:custGeom>
                <a:avLst/>
                <a:gdLst>
                  <a:gd name="T0" fmla="*/ 75 w 351"/>
                  <a:gd name="T1" fmla="*/ 61 h 799"/>
                  <a:gd name="T2" fmla="*/ 106 w 351"/>
                  <a:gd name="T3" fmla="*/ 10 h 799"/>
                  <a:gd name="T4" fmla="*/ 144 w 351"/>
                  <a:gd name="T5" fmla="*/ 0 h 799"/>
                  <a:gd name="T6" fmla="*/ 196 w 351"/>
                  <a:gd name="T7" fmla="*/ 0 h 799"/>
                  <a:gd name="T8" fmla="*/ 261 w 351"/>
                  <a:gd name="T9" fmla="*/ 37 h 799"/>
                  <a:gd name="T10" fmla="*/ 302 w 351"/>
                  <a:gd name="T11" fmla="*/ 120 h 799"/>
                  <a:gd name="T12" fmla="*/ 333 w 351"/>
                  <a:gd name="T13" fmla="*/ 227 h 799"/>
                  <a:gd name="T14" fmla="*/ 351 w 351"/>
                  <a:gd name="T15" fmla="*/ 336 h 799"/>
                  <a:gd name="T16" fmla="*/ 351 w 351"/>
                  <a:gd name="T17" fmla="*/ 484 h 799"/>
                  <a:gd name="T18" fmla="*/ 313 w 351"/>
                  <a:gd name="T19" fmla="*/ 645 h 799"/>
                  <a:gd name="T20" fmla="*/ 258 w 351"/>
                  <a:gd name="T21" fmla="*/ 740 h 799"/>
                  <a:gd name="T22" fmla="*/ 185 w 351"/>
                  <a:gd name="T23" fmla="*/ 788 h 799"/>
                  <a:gd name="T24" fmla="*/ 117 w 351"/>
                  <a:gd name="T25" fmla="*/ 799 h 799"/>
                  <a:gd name="T26" fmla="*/ 65 w 351"/>
                  <a:gd name="T27" fmla="*/ 768 h 799"/>
                  <a:gd name="T28" fmla="*/ 24 w 351"/>
                  <a:gd name="T29" fmla="*/ 730 h 799"/>
                  <a:gd name="T30" fmla="*/ 13 w 351"/>
                  <a:gd name="T31" fmla="*/ 669 h 799"/>
                  <a:gd name="T32" fmla="*/ 0 w 351"/>
                  <a:gd name="T33" fmla="*/ 552 h 799"/>
                  <a:gd name="T34" fmla="*/ 10 w 351"/>
                  <a:gd name="T35" fmla="*/ 408 h 799"/>
                  <a:gd name="T36" fmla="*/ 41 w 351"/>
                  <a:gd name="T37" fmla="*/ 258 h 799"/>
                  <a:gd name="T38" fmla="*/ 61 w 351"/>
                  <a:gd name="T39" fmla="*/ 150 h 799"/>
                  <a:gd name="T40" fmla="*/ 75 w 351"/>
                  <a:gd name="T41" fmla="*/ 61 h 7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1"/>
                  <a:gd name="T64" fmla="*/ 0 h 799"/>
                  <a:gd name="T65" fmla="*/ 351 w 351"/>
                  <a:gd name="T66" fmla="*/ 799 h 7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1" h="799">
                    <a:moveTo>
                      <a:pt x="75" y="61"/>
                    </a:moveTo>
                    <a:lnTo>
                      <a:pt x="106" y="10"/>
                    </a:lnTo>
                    <a:lnTo>
                      <a:pt x="144" y="0"/>
                    </a:lnTo>
                    <a:lnTo>
                      <a:pt x="196" y="0"/>
                    </a:lnTo>
                    <a:lnTo>
                      <a:pt x="261" y="37"/>
                    </a:lnTo>
                    <a:lnTo>
                      <a:pt x="302" y="120"/>
                    </a:lnTo>
                    <a:lnTo>
                      <a:pt x="333" y="227"/>
                    </a:lnTo>
                    <a:lnTo>
                      <a:pt x="351" y="336"/>
                    </a:lnTo>
                    <a:lnTo>
                      <a:pt x="351" y="484"/>
                    </a:lnTo>
                    <a:lnTo>
                      <a:pt x="313" y="645"/>
                    </a:lnTo>
                    <a:lnTo>
                      <a:pt x="258" y="740"/>
                    </a:lnTo>
                    <a:lnTo>
                      <a:pt x="185" y="788"/>
                    </a:lnTo>
                    <a:lnTo>
                      <a:pt x="117" y="799"/>
                    </a:lnTo>
                    <a:lnTo>
                      <a:pt x="65" y="768"/>
                    </a:lnTo>
                    <a:lnTo>
                      <a:pt x="24" y="730"/>
                    </a:lnTo>
                    <a:lnTo>
                      <a:pt x="13" y="669"/>
                    </a:lnTo>
                    <a:lnTo>
                      <a:pt x="0" y="552"/>
                    </a:lnTo>
                    <a:lnTo>
                      <a:pt x="10" y="408"/>
                    </a:lnTo>
                    <a:lnTo>
                      <a:pt x="41" y="258"/>
                    </a:lnTo>
                    <a:lnTo>
                      <a:pt x="61" y="150"/>
                    </a:lnTo>
                    <a:lnTo>
                      <a:pt x="75" y="61"/>
                    </a:lnTo>
                    <a:close/>
                  </a:path>
                </a:pathLst>
              </a:custGeom>
              <a:solidFill>
                <a:schemeClr val="tx1"/>
              </a:solidFill>
              <a:ln w="9525">
                <a:solidFill>
                  <a:schemeClr val="tx1"/>
                </a:solidFill>
                <a:round/>
              </a:ln>
            </p:spPr>
            <p:txBody>
              <a:bodyPr/>
              <a:lstStyle/>
              <a:p>
                <a:endParaRPr lang="zh-CN" altLang="en-US">
                  <a:latin typeface="Times New Roman" panose="02020603050405020304" charset="0"/>
                </a:endParaRPr>
              </a:p>
            </p:txBody>
          </p:sp>
          <p:sp>
            <p:nvSpPr>
              <p:cNvPr id="52284" name="Freeform 11"/>
              <p:cNvSpPr/>
              <p:nvPr/>
            </p:nvSpPr>
            <p:spPr bwMode="auto">
              <a:xfrm>
                <a:off x="3403" y="2327"/>
                <a:ext cx="205" cy="1043"/>
              </a:xfrm>
              <a:custGeom>
                <a:avLst/>
                <a:gdLst>
                  <a:gd name="T0" fmla="*/ 99 w 205"/>
                  <a:gd name="T1" fmla="*/ 185 h 1043"/>
                  <a:gd name="T2" fmla="*/ 71 w 205"/>
                  <a:gd name="T3" fmla="*/ 116 h 1043"/>
                  <a:gd name="T4" fmla="*/ 71 w 205"/>
                  <a:gd name="T5" fmla="*/ 41 h 1043"/>
                  <a:gd name="T6" fmla="*/ 109 w 205"/>
                  <a:gd name="T7" fmla="*/ 0 h 1043"/>
                  <a:gd name="T8" fmla="*/ 153 w 205"/>
                  <a:gd name="T9" fmla="*/ 20 h 1043"/>
                  <a:gd name="T10" fmla="*/ 184 w 205"/>
                  <a:gd name="T11" fmla="*/ 92 h 1043"/>
                  <a:gd name="T12" fmla="*/ 201 w 205"/>
                  <a:gd name="T13" fmla="*/ 216 h 1043"/>
                  <a:gd name="T14" fmla="*/ 205 w 205"/>
                  <a:gd name="T15" fmla="*/ 370 h 1043"/>
                  <a:gd name="T16" fmla="*/ 194 w 205"/>
                  <a:gd name="T17" fmla="*/ 504 h 1043"/>
                  <a:gd name="T18" fmla="*/ 174 w 205"/>
                  <a:gd name="T19" fmla="*/ 648 h 1043"/>
                  <a:gd name="T20" fmla="*/ 174 w 205"/>
                  <a:gd name="T21" fmla="*/ 823 h 1043"/>
                  <a:gd name="T22" fmla="*/ 201 w 205"/>
                  <a:gd name="T23" fmla="*/ 895 h 1043"/>
                  <a:gd name="T24" fmla="*/ 191 w 205"/>
                  <a:gd name="T25" fmla="*/ 929 h 1043"/>
                  <a:gd name="T26" fmla="*/ 143 w 205"/>
                  <a:gd name="T27" fmla="*/ 940 h 1043"/>
                  <a:gd name="T28" fmla="*/ 92 w 205"/>
                  <a:gd name="T29" fmla="*/ 988 h 1043"/>
                  <a:gd name="T30" fmla="*/ 68 w 205"/>
                  <a:gd name="T31" fmla="*/ 1029 h 1043"/>
                  <a:gd name="T32" fmla="*/ 10 w 205"/>
                  <a:gd name="T33" fmla="*/ 1043 h 1043"/>
                  <a:gd name="T34" fmla="*/ 0 w 205"/>
                  <a:gd name="T35" fmla="*/ 998 h 1043"/>
                  <a:gd name="T36" fmla="*/ 20 w 205"/>
                  <a:gd name="T37" fmla="*/ 960 h 1043"/>
                  <a:gd name="T38" fmla="*/ 92 w 205"/>
                  <a:gd name="T39" fmla="*/ 929 h 1043"/>
                  <a:gd name="T40" fmla="*/ 143 w 205"/>
                  <a:gd name="T41" fmla="*/ 906 h 1043"/>
                  <a:gd name="T42" fmla="*/ 160 w 205"/>
                  <a:gd name="T43" fmla="*/ 885 h 1043"/>
                  <a:gd name="T44" fmla="*/ 140 w 205"/>
                  <a:gd name="T45" fmla="*/ 827 h 1043"/>
                  <a:gd name="T46" fmla="*/ 123 w 205"/>
                  <a:gd name="T47" fmla="*/ 709 h 1043"/>
                  <a:gd name="T48" fmla="*/ 119 w 205"/>
                  <a:gd name="T49" fmla="*/ 569 h 1043"/>
                  <a:gd name="T50" fmla="*/ 123 w 205"/>
                  <a:gd name="T51" fmla="*/ 476 h 1043"/>
                  <a:gd name="T52" fmla="*/ 129 w 205"/>
                  <a:gd name="T53" fmla="*/ 350 h 1043"/>
                  <a:gd name="T54" fmla="*/ 119 w 205"/>
                  <a:gd name="T55" fmla="*/ 237 h 1043"/>
                  <a:gd name="T56" fmla="*/ 99 w 205"/>
                  <a:gd name="T57" fmla="*/ 185 h 10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5"/>
                  <a:gd name="T88" fmla="*/ 0 h 1043"/>
                  <a:gd name="T89" fmla="*/ 205 w 205"/>
                  <a:gd name="T90" fmla="*/ 1043 h 10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5" h="1043">
                    <a:moveTo>
                      <a:pt x="99" y="185"/>
                    </a:moveTo>
                    <a:lnTo>
                      <a:pt x="71" y="116"/>
                    </a:lnTo>
                    <a:lnTo>
                      <a:pt x="71" y="41"/>
                    </a:lnTo>
                    <a:lnTo>
                      <a:pt x="109" y="0"/>
                    </a:lnTo>
                    <a:lnTo>
                      <a:pt x="153" y="20"/>
                    </a:lnTo>
                    <a:lnTo>
                      <a:pt x="184" y="92"/>
                    </a:lnTo>
                    <a:lnTo>
                      <a:pt x="201" y="216"/>
                    </a:lnTo>
                    <a:lnTo>
                      <a:pt x="205" y="370"/>
                    </a:lnTo>
                    <a:lnTo>
                      <a:pt x="194" y="504"/>
                    </a:lnTo>
                    <a:lnTo>
                      <a:pt x="174" y="648"/>
                    </a:lnTo>
                    <a:lnTo>
                      <a:pt x="174" y="823"/>
                    </a:lnTo>
                    <a:lnTo>
                      <a:pt x="201" y="895"/>
                    </a:lnTo>
                    <a:lnTo>
                      <a:pt x="191" y="929"/>
                    </a:lnTo>
                    <a:lnTo>
                      <a:pt x="143" y="940"/>
                    </a:lnTo>
                    <a:lnTo>
                      <a:pt x="92" y="988"/>
                    </a:lnTo>
                    <a:lnTo>
                      <a:pt x="68" y="1029"/>
                    </a:lnTo>
                    <a:lnTo>
                      <a:pt x="10" y="1043"/>
                    </a:lnTo>
                    <a:lnTo>
                      <a:pt x="0" y="998"/>
                    </a:lnTo>
                    <a:lnTo>
                      <a:pt x="20" y="960"/>
                    </a:lnTo>
                    <a:lnTo>
                      <a:pt x="92" y="929"/>
                    </a:lnTo>
                    <a:lnTo>
                      <a:pt x="143" y="906"/>
                    </a:lnTo>
                    <a:lnTo>
                      <a:pt x="160" y="885"/>
                    </a:lnTo>
                    <a:lnTo>
                      <a:pt x="140" y="827"/>
                    </a:lnTo>
                    <a:lnTo>
                      <a:pt x="123" y="709"/>
                    </a:lnTo>
                    <a:lnTo>
                      <a:pt x="119" y="569"/>
                    </a:lnTo>
                    <a:lnTo>
                      <a:pt x="123" y="476"/>
                    </a:lnTo>
                    <a:lnTo>
                      <a:pt x="129" y="350"/>
                    </a:lnTo>
                    <a:lnTo>
                      <a:pt x="119" y="237"/>
                    </a:lnTo>
                    <a:lnTo>
                      <a:pt x="99" y="185"/>
                    </a:lnTo>
                    <a:close/>
                  </a:path>
                </a:pathLst>
              </a:custGeom>
              <a:solidFill>
                <a:schemeClr val="tx1"/>
              </a:solidFill>
              <a:ln w="9525">
                <a:solidFill>
                  <a:schemeClr val="tx1"/>
                </a:solidFill>
                <a:round/>
              </a:ln>
            </p:spPr>
            <p:txBody>
              <a:bodyPr/>
              <a:lstStyle/>
              <a:p>
                <a:endParaRPr lang="zh-CN" altLang="en-US">
                  <a:latin typeface="Times New Roman" panose="02020603050405020304" charset="0"/>
                </a:endParaRPr>
              </a:p>
            </p:txBody>
          </p:sp>
          <p:sp>
            <p:nvSpPr>
              <p:cNvPr id="52285" name="Freeform 12"/>
              <p:cNvSpPr/>
              <p:nvPr/>
            </p:nvSpPr>
            <p:spPr bwMode="auto">
              <a:xfrm>
                <a:off x="3115" y="2329"/>
                <a:ext cx="320" cy="1040"/>
              </a:xfrm>
              <a:custGeom>
                <a:avLst/>
                <a:gdLst>
                  <a:gd name="T0" fmla="*/ 197 w 320"/>
                  <a:gd name="T1" fmla="*/ 96 h 1040"/>
                  <a:gd name="T2" fmla="*/ 231 w 320"/>
                  <a:gd name="T3" fmla="*/ 31 h 1040"/>
                  <a:gd name="T4" fmla="*/ 272 w 320"/>
                  <a:gd name="T5" fmla="*/ 0 h 1040"/>
                  <a:gd name="T6" fmla="*/ 320 w 320"/>
                  <a:gd name="T7" fmla="*/ 20 h 1040"/>
                  <a:gd name="T8" fmla="*/ 313 w 320"/>
                  <a:gd name="T9" fmla="*/ 82 h 1040"/>
                  <a:gd name="T10" fmla="*/ 282 w 320"/>
                  <a:gd name="T11" fmla="*/ 126 h 1040"/>
                  <a:gd name="T12" fmla="*/ 221 w 320"/>
                  <a:gd name="T13" fmla="*/ 237 h 1040"/>
                  <a:gd name="T14" fmla="*/ 180 w 320"/>
                  <a:gd name="T15" fmla="*/ 343 h 1040"/>
                  <a:gd name="T16" fmla="*/ 156 w 320"/>
                  <a:gd name="T17" fmla="*/ 456 h 1040"/>
                  <a:gd name="T18" fmla="*/ 159 w 320"/>
                  <a:gd name="T19" fmla="*/ 566 h 1040"/>
                  <a:gd name="T20" fmla="*/ 197 w 320"/>
                  <a:gd name="T21" fmla="*/ 713 h 1040"/>
                  <a:gd name="T22" fmla="*/ 228 w 320"/>
                  <a:gd name="T23" fmla="*/ 855 h 1040"/>
                  <a:gd name="T24" fmla="*/ 272 w 320"/>
                  <a:gd name="T25" fmla="*/ 916 h 1040"/>
                  <a:gd name="T26" fmla="*/ 269 w 320"/>
                  <a:gd name="T27" fmla="*/ 951 h 1040"/>
                  <a:gd name="T28" fmla="*/ 231 w 320"/>
                  <a:gd name="T29" fmla="*/ 968 h 1040"/>
                  <a:gd name="T30" fmla="*/ 145 w 320"/>
                  <a:gd name="T31" fmla="*/ 981 h 1040"/>
                  <a:gd name="T32" fmla="*/ 84 w 320"/>
                  <a:gd name="T33" fmla="*/ 1019 h 1040"/>
                  <a:gd name="T34" fmla="*/ 52 w 320"/>
                  <a:gd name="T35" fmla="*/ 1040 h 1040"/>
                  <a:gd name="T36" fmla="*/ 0 w 320"/>
                  <a:gd name="T37" fmla="*/ 992 h 1040"/>
                  <a:gd name="T38" fmla="*/ 11 w 320"/>
                  <a:gd name="T39" fmla="*/ 961 h 1040"/>
                  <a:gd name="T40" fmla="*/ 62 w 320"/>
                  <a:gd name="T41" fmla="*/ 940 h 1040"/>
                  <a:gd name="T42" fmla="*/ 128 w 320"/>
                  <a:gd name="T43" fmla="*/ 930 h 1040"/>
                  <a:gd name="T44" fmla="*/ 190 w 320"/>
                  <a:gd name="T45" fmla="*/ 930 h 1040"/>
                  <a:gd name="T46" fmla="*/ 200 w 320"/>
                  <a:gd name="T47" fmla="*/ 910 h 1040"/>
                  <a:gd name="T48" fmla="*/ 190 w 320"/>
                  <a:gd name="T49" fmla="*/ 875 h 1040"/>
                  <a:gd name="T50" fmla="*/ 138 w 320"/>
                  <a:gd name="T51" fmla="*/ 741 h 1040"/>
                  <a:gd name="T52" fmla="*/ 104 w 320"/>
                  <a:gd name="T53" fmla="*/ 610 h 1040"/>
                  <a:gd name="T54" fmla="*/ 87 w 320"/>
                  <a:gd name="T55" fmla="*/ 515 h 1040"/>
                  <a:gd name="T56" fmla="*/ 84 w 320"/>
                  <a:gd name="T57" fmla="*/ 426 h 1040"/>
                  <a:gd name="T58" fmla="*/ 97 w 320"/>
                  <a:gd name="T59" fmla="*/ 340 h 1040"/>
                  <a:gd name="T60" fmla="*/ 128 w 320"/>
                  <a:gd name="T61" fmla="*/ 251 h 1040"/>
                  <a:gd name="T62" fmla="*/ 176 w 320"/>
                  <a:gd name="T63" fmla="*/ 133 h 1040"/>
                  <a:gd name="T64" fmla="*/ 197 w 320"/>
                  <a:gd name="T65" fmla="*/ 96 h 10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0"/>
                  <a:gd name="T100" fmla="*/ 0 h 1040"/>
                  <a:gd name="T101" fmla="*/ 320 w 320"/>
                  <a:gd name="T102" fmla="*/ 1040 h 10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0" h="1040">
                    <a:moveTo>
                      <a:pt x="197" y="96"/>
                    </a:moveTo>
                    <a:lnTo>
                      <a:pt x="231" y="31"/>
                    </a:lnTo>
                    <a:lnTo>
                      <a:pt x="272" y="0"/>
                    </a:lnTo>
                    <a:lnTo>
                      <a:pt x="320" y="20"/>
                    </a:lnTo>
                    <a:lnTo>
                      <a:pt x="313" y="82"/>
                    </a:lnTo>
                    <a:lnTo>
                      <a:pt x="282" y="126"/>
                    </a:lnTo>
                    <a:lnTo>
                      <a:pt x="221" y="237"/>
                    </a:lnTo>
                    <a:lnTo>
                      <a:pt x="180" y="343"/>
                    </a:lnTo>
                    <a:lnTo>
                      <a:pt x="156" y="456"/>
                    </a:lnTo>
                    <a:lnTo>
                      <a:pt x="159" y="566"/>
                    </a:lnTo>
                    <a:lnTo>
                      <a:pt x="197" y="713"/>
                    </a:lnTo>
                    <a:lnTo>
                      <a:pt x="228" y="855"/>
                    </a:lnTo>
                    <a:lnTo>
                      <a:pt x="272" y="916"/>
                    </a:lnTo>
                    <a:lnTo>
                      <a:pt x="269" y="951"/>
                    </a:lnTo>
                    <a:lnTo>
                      <a:pt x="231" y="968"/>
                    </a:lnTo>
                    <a:lnTo>
                      <a:pt x="145" y="981"/>
                    </a:lnTo>
                    <a:lnTo>
                      <a:pt x="84" y="1019"/>
                    </a:lnTo>
                    <a:lnTo>
                      <a:pt x="52" y="1040"/>
                    </a:lnTo>
                    <a:lnTo>
                      <a:pt x="0" y="992"/>
                    </a:lnTo>
                    <a:lnTo>
                      <a:pt x="11" y="961"/>
                    </a:lnTo>
                    <a:lnTo>
                      <a:pt x="62" y="940"/>
                    </a:lnTo>
                    <a:lnTo>
                      <a:pt x="128" y="930"/>
                    </a:lnTo>
                    <a:lnTo>
                      <a:pt x="190" y="930"/>
                    </a:lnTo>
                    <a:lnTo>
                      <a:pt x="200" y="910"/>
                    </a:lnTo>
                    <a:lnTo>
                      <a:pt x="190" y="875"/>
                    </a:lnTo>
                    <a:lnTo>
                      <a:pt x="138" y="741"/>
                    </a:lnTo>
                    <a:lnTo>
                      <a:pt x="104" y="610"/>
                    </a:lnTo>
                    <a:lnTo>
                      <a:pt x="87" y="515"/>
                    </a:lnTo>
                    <a:lnTo>
                      <a:pt x="84" y="426"/>
                    </a:lnTo>
                    <a:lnTo>
                      <a:pt x="97" y="340"/>
                    </a:lnTo>
                    <a:lnTo>
                      <a:pt x="128" y="251"/>
                    </a:lnTo>
                    <a:lnTo>
                      <a:pt x="176" y="133"/>
                    </a:lnTo>
                    <a:lnTo>
                      <a:pt x="197" y="96"/>
                    </a:lnTo>
                    <a:close/>
                  </a:path>
                </a:pathLst>
              </a:custGeom>
              <a:solidFill>
                <a:schemeClr val="tx1"/>
              </a:solidFill>
              <a:ln w="9525">
                <a:solidFill>
                  <a:schemeClr val="tx1"/>
                </a:solidFill>
                <a:round/>
              </a:ln>
            </p:spPr>
            <p:txBody>
              <a:bodyPr/>
              <a:lstStyle/>
              <a:p>
                <a:endParaRPr lang="zh-CN" altLang="en-US">
                  <a:latin typeface="Times New Roman" panose="02020603050405020304" charset="0"/>
                </a:endParaRPr>
              </a:p>
            </p:txBody>
          </p:sp>
          <p:sp>
            <p:nvSpPr>
              <p:cNvPr id="52286" name="Freeform 13"/>
              <p:cNvSpPr/>
              <p:nvPr/>
            </p:nvSpPr>
            <p:spPr bwMode="auto">
              <a:xfrm>
                <a:off x="3176" y="1033"/>
                <a:ext cx="412" cy="543"/>
              </a:xfrm>
              <a:custGeom>
                <a:avLst/>
                <a:gdLst>
                  <a:gd name="T0" fmla="*/ 151 w 412"/>
                  <a:gd name="T1" fmla="*/ 454 h 543"/>
                  <a:gd name="T2" fmla="*/ 182 w 412"/>
                  <a:gd name="T3" fmla="*/ 522 h 543"/>
                  <a:gd name="T4" fmla="*/ 254 w 412"/>
                  <a:gd name="T5" fmla="*/ 543 h 543"/>
                  <a:gd name="T6" fmla="*/ 316 w 412"/>
                  <a:gd name="T7" fmla="*/ 536 h 543"/>
                  <a:gd name="T8" fmla="*/ 367 w 412"/>
                  <a:gd name="T9" fmla="*/ 492 h 543"/>
                  <a:gd name="T10" fmla="*/ 408 w 412"/>
                  <a:gd name="T11" fmla="*/ 402 h 543"/>
                  <a:gd name="T12" fmla="*/ 412 w 412"/>
                  <a:gd name="T13" fmla="*/ 296 h 543"/>
                  <a:gd name="T14" fmla="*/ 398 w 412"/>
                  <a:gd name="T15" fmla="*/ 203 h 543"/>
                  <a:gd name="T16" fmla="*/ 340 w 412"/>
                  <a:gd name="T17" fmla="*/ 99 h 543"/>
                  <a:gd name="T18" fmla="*/ 298 w 412"/>
                  <a:gd name="T19" fmla="*/ 51 h 543"/>
                  <a:gd name="T20" fmla="*/ 254 w 412"/>
                  <a:gd name="T21" fmla="*/ 21 h 543"/>
                  <a:gd name="T22" fmla="*/ 213 w 412"/>
                  <a:gd name="T23" fmla="*/ 0 h 543"/>
                  <a:gd name="T24" fmla="*/ 141 w 412"/>
                  <a:gd name="T25" fmla="*/ 7 h 543"/>
                  <a:gd name="T26" fmla="*/ 103 w 412"/>
                  <a:gd name="T27" fmla="*/ 69 h 543"/>
                  <a:gd name="T28" fmla="*/ 83 w 412"/>
                  <a:gd name="T29" fmla="*/ 134 h 543"/>
                  <a:gd name="T30" fmla="*/ 83 w 412"/>
                  <a:gd name="T31" fmla="*/ 238 h 543"/>
                  <a:gd name="T32" fmla="*/ 100 w 412"/>
                  <a:gd name="T33" fmla="*/ 337 h 543"/>
                  <a:gd name="T34" fmla="*/ 120 w 412"/>
                  <a:gd name="T35" fmla="*/ 392 h 543"/>
                  <a:gd name="T36" fmla="*/ 6 w 412"/>
                  <a:gd name="T37" fmla="*/ 474 h 543"/>
                  <a:gd name="T38" fmla="*/ 0 w 412"/>
                  <a:gd name="T39" fmla="*/ 505 h 543"/>
                  <a:gd name="T40" fmla="*/ 17 w 412"/>
                  <a:gd name="T41" fmla="*/ 522 h 543"/>
                  <a:gd name="T42" fmla="*/ 141 w 412"/>
                  <a:gd name="T43" fmla="*/ 430 h 543"/>
                  <a:gd name="T44" fmla="*/ 151 w 412"/>
                  <a:gd name="T45" fmla="*/ 454 h 5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2"/>
                  <a:gd name="T70" fmla="*/ 0 h 543"/>
                  <a:gd name="T71" fmla="*/ 412 w 412"/>
                  <a:gd name="T72" fmla="*/ 543 h 5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2" h="543">
                    <a:moveTo>
                      <a:pt x="151" y="454"/>
                    </a:moveTo>
                    <a:lnTo>
                      <a:pt x="182" y="522"/>
                    </a:lnTo>
                    <a:lnTo>
                      <a:pt x="254" y="543"/>
                    </a:lnTo>
                    <a:lnTo>
                      <a:pt x="316" y="536"/>
                    </a:lnTo>
                    <a:lnTo>
                      <a:pt x="367" y="492"/>
                    </a:lnTo>
                    <a:lnTo>
                      <a:pt x="408" y="402"/>
                    </a:lnTo>
                    <a:lnTo>
                      <a:pt x="412" y="296"/>
                    </a:lnTo>
                    <a:lnTo>
                      <a:pt x="398" y="203"/>
                    </a:lnTo>
                    <a:lnTo>
                      <a:pt x="340" y="99"/>
                    </a:lnTo>
                    <a:lnTo>
                      <a:pt x="298" y="51"/>
                    </a:lnTo>
                    <a:lnTo>
                      <a:pt x="254" y="21"/>
                    </a:lnTo>
                    <a:lnTo>
                      <a:pt x="213" y="0"/>
                    </a:lnTo>
                    <a:lnTo>
                      <a:pt x="141" y="7"/>
                    </a:lnTo>
                    <a:lnTo>
                      <a:pt x="103" y="69"/>
                    </a:lnTo>
                    <a:lnTo>
                      <a:pt x="83" y="134"/>
                    </a:lnTo>
                    <a:lnTo>
                      <a:pt x="83" y="238"/>
                    </a:lnTo>
                    <a:lnTo>
                      <a:pt x="100" y="337"/>
                    </a:lnTo>
                    <a:lnTo>
                      <a:pt x="120" y="392"/>
                    </a:lnTo>
                    <a:lnTo>
                      <a:pt x="6" y="474"/>
                    </a:lnTo>
                    <a:lnTo>
                      <a:pt x="0" y="505"/>
                    </a:lnTo>
                    <a:lnTo>
                      <a:pt x="17" y="522"/>
                    </a:lnTo>
                    <a:lnTo>
                      <a:pt x="141" y="430"/>
                    </a:lnTo>
                    <a:lnTo>
                      <a:pt x="151" y="454"/>
                    </a:lnTo>
                    <a:close/>
                  </a:path>
                </a:pathLst>
              </a:custGeom>
              <a:solidFill>
                <a:schemeClr val="tx1"/>
              </a:solidFill>
              <a:ln w="9525">
                <a:solidFill>
                  <a:schemeClr val="tx1"/>
                </a:solidFill>
                <a:round/>
              </a:ln>
            </p:spPr>
            <p:txBody>
              <a:bodyPr/>
              <a:lstStyle/>
              <a:p>
                <a:endParaRPr lang="zh-CN" altLang="en-US">
                  <a:latin typeface="Times New Roman" panose="02020603050405020304" charset="0"/>
                </a:endParaRPr>
              </a:p>
            </p:txBody>
          </p:sp>
          <p:sp>
            <p:nvSpPr>
              <p:cNvPr id="52287" name="Freeform 14"/>
              <p:cNvSpPr/>
              <p:nvPr/>
            </p:nvSpPr>
            <p:spPr bwMode="auto">
              <a:xfrm>
                <a:off x="3327" y="918"/>
                <a:ext cx="819" cy="908"/>
              </a:xfrm>
              <a:custGeom>
                <a:avLst/>
                <a:gdLst>
                  <a:gd name="T0" fmla="*/ 545 w 819"/>
                  <a:gd name="T1" fmla="*/ 628 h 908"/>
                  <a:gd name="T2" fmla="*/ 504 w 819"/>
                  <a:gd name="T3" fmla="*/ 669 h 908"/>
                  <a:gd name="T4" fmla="*/ 417 w 819"/>
                  <a:gd name="T5" fmla="*/ 720 h 908"/>
                  <a:gd name="T6" fmla="*/ 339 w 819"/>
                  <a:gd name="T7" fmla="*/ 751 h 908"/>
                  <a:gd name="T8" fmla="*/ 284 w 819"/>
                  <a:gd name="T9" fmla="*/ 782 h 908"/>
                  <a:gd name="T10" fmla="*/ 232 w 819"/>
                  <a:gd name="T11" fmla="*/ 823 h 908"/>
                  <a:gd name="T12" fmla="*/ 226 w 819"/>
                  <a:gd name="T13" fmla="*/ 895 h 908"/>
                  <a:gd name="T14" fmla="*/ 277 w 819"/>
                  <a:gd name="T15" fmla="*/ 908 h 908"/>
                  <a:gd name="T16" fmla="*/ 407 w 819"/>
                  <a:gd name="T17" fmla="*/ 833 h 908"/>
                  <a:gd name="T18" fmla="*/ 504 w 819"/>
                  <a:gd name="T19" fmla="*/ 744 h 908"/>
                  <a:gd name="T20" fmla="*/ 617 w 819"/>
                  <a:gd name="T21" fmla="*/ 631 h 908"/>
                  <a:gd name="T22" fmla="*/ 709 w 819"/>
                  <a:gd name="T23" fmla="*/ 559 h 908"/>
                  <a:gd name="T24" fmla="*/ 788 w 819"/>
                  <a:gd name="T25" fmla="*/ 504 h 908"/>
                  <a:gd name="T26" fmla="*/ 819 w 819"/>
                  <a:gd name="T27" fmla="*/ 477 h 908"/>
                  <a:gd name="T28" fmla="*/ 808 w 819"/>
                  <a:gd name="T29" fmla="*/ 443 h 908"/>
                  <a:gd name="T30" fmla="*/ 771 w 819"/>
                  <a:gd name="T31" fmla="*/ 395 h 908"/>
                  <a:gd name="T32" fmla="*/ 634 w 819"/>
                  <a:gd name="T33" fmla="*/ 320 h 908"/>
                  <a:gd name="T34" fmla="*/ 504 w 819"/>
                  <a:gd name="T35" fmla="*/ 250 h 908"/>
                  <a:gd name="T36" fmla="*/ 345 w 819"/>
                  <a:gd name="T37" fmla="*/ 178 h 908"/>
                  <a:gd name="T38" fmla="*/ 287 w 819"/>
                  <a:gd name="T39" fmla="*/ 137 h 908"/>
                  <a:gd name="T40" fmla="*/ 226 w 819"/>
                  <a:gd name="T41" fmla="*/ 82 h 908"/>
                  <a:gd name="T42" fmla="*/ 164 w 819"/>
                  <a:gd name="T43" fmla="*/ 21 h 908"/>
                  <a:gd name="T44" fmla="*/ 109 w 819"/>
                  <a:gd name="T45" fmla="*/ 0 h 908"/>
                  <a:gd name="T46" fmla="*/ 0 w 819"/>
                  <a:gd name="T47" fmla="*/ 76 h 908"/>
                  <a:gd name="T48" fmla="*/ 7 w 819"/>
                  <a:gd name="T49" fmla="*/ 147 h 908"/>
                  <a:gd name="T50" fmla="*/ 27 w 819"/>
                  <a:gd name="T51" fmla="*/ 175 h 908"/>
                  <a:gd name="T52" fmla="*/ 82 w 819"/>
                  <a:gd name="T53" fmla="*/ 164 h 908"/>
                  <a:gd name="T54" fmla="*/ 72 w 819"/>
                  <a:gd name="T55" fmla="*/ 134 h 908"/>
                  <a:gd name="T56" fmla="*/ 51 w 819"/>
                  <a:gd name="T57" fmla="*/ 123 h 908"/>
                  <a:gd name="T58" fmla="*/ 41 w 819"/>
                  <a:gd name="T59" fmla="*/ 86 h 908"/>
                  <a:gd name="T60" fmla="*/ 102 w 819"/>
                  <a:gd name="T61" fmla="*/ 45 h 908"/>
                  <a:gd name="T62" fmla="*/ 154 w 819"/>
                  <a:gd name="T63" fmla="*/ 86 h 908"/>
                  <a:gd name="T64" fmla="*/ 154 w 819"/>
                  <a:gd name="T65" fmla="*/ 123 h 908"/>
                  <a:gd name="T66" fmla="*/ 133 w 819"/>
                  <a:gd name="T67" fmla="*/ 168 h 908"/>
                  <a:gd name="T68" fmla="*/ 150 w 819"/>
                  <a:gd name="T69" fmla="*/ 199 h 908"/>
                  <a:gd name="T70" fmla="*/ 253 w 819"/>
                  <a:gd name="T71" fmla="*/ 226 h 908"/>
                  <a:gd name="T72" fmla="*/ 294 w 819"/>
                  <a:gd name="T73" fmla="*/ 188 h 908"/>
                  <a:gd name="T74" fmla="*/ 431 w 819"/>
                  <a:gd name="T75" fmla="*/ 271 h 908"/>
                  <a:gd name="T76" fmla="*/ 545 w 819"/>
                  <a:gd name="T77" fmla="*/ 323 h 908"/>
                  <a:gd name="T78" fmla="*/ 607 w 819"/>
                  <a:gd name="T79" fmla="*/ 354 h 908"/>
                  <a:gd name="T80" fmla="*/ 668 w 819"/>
                  <a:gd name="T81" fmla="*/ 385 h 908"/>
                  <a:gd name="T82" fmla="*/ 716 w 819"/>
                  <a:gd name="T83" fmla="*/ 426 h 908"/>
                  <a:gd name="T84" fmla="*/ 747 w 819"/>
                  <a:gd name="T85" fmla="*/ 467 h 908"/>
                  <a:gd name="T86" fmla="*/ 719 w 819"/>
                  <a:gd name="T87" fmla="*/ 497 h 908"/>
                  <a:gd name="T88" fmla="*/ 654 w 819"/>
                  <a:gd name="T89" fmla="*/ 539 h 908"/>
                  <a:gd name="T90" fmla="*/ 586 w 819"/>
                  <a:gd name="T91" fmla="*/ 586 h 908"/>
                  <a:gd name="T92" fmla="*/ 545 w 819"/>
                  <a:gd name="T93" fmla="*/ 628 h 9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19"/>
                  <a:gd name="T142" fmla="*/ 0 h 908"/>
                  <a:gd name="T143" fmla="*/ 819 w 819"/>
                  <a:gd name="T144" fmla="*/ 908 h 9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19" h="908">
                    <a:moveTo>
                      <a:pt x="545" y="628"/>
                    </a:moveTo>
                    <a:lnTo>
                      <a:pt x="504" y="669"/>
                    </a:lnTo>
                    <a:lnTo>
                      <a:pt x="417" y="720"/>
                    </a:lnTo>
                    <a:lnTo>
                      <a:pt x="339" y="751"/>
                    </a:lnTo>
                    <a:lnTo>
                      <a:pt x="284" y="782"/>
                    </a:lnTo>
                    <a:lnTo>
                      <a:pt x="232" y="823"/>
                    </a:lnTo>
                    <a:lnTo>
                      <a:pt x="226" y="895"/>
                    </a:lnTo>
                    <a:lnTo>
                      <a:pt x="277" y="908"/>
                    </a:lnTo>
                    <a:lnTo>
                      <a:pt x="407" y="833"/>
                    </a:lnTo>
                    <a:lnTo>
                      <a:pt x="504" y="744"/>
                    </a:lnTo>
                    <a:lnTo>
                      <a:pt x="617" y="631"/>
                    </a:lnTo>
                    <a:lnTo>
                      <a:pt x="709" y="559"/>
                    </a:lnTo>
                    <a:lnTo>
                      <a:pt x="788" y="504"/>
                    </a:lnTo>
                    <a:lnTo>
                      <a:pt x="819" y="477"/>
                    </a:lnTo>
                    <a:lnTo>
                      <a:pt x="808" y="443"/>
                    </a:lnTo>
                    <a:lnTo>
                      <a:pt x="771" y="395"/>
                    </a:lnTo>
                    <a:lnTo>
                      <a:pt x="634" y="320"/>
                    </a:lnTo>
                    <a:lnTo>
                      <a:pt x="504" y="250"/>
                    </a:lnTo>
                    <a:lnTo>
                      <a:pt x="345" y="178"/>
                    </a:lnTo>
                    <a:lnTo>
                      <a:pt x="287" y="137"/>
                    </a:lnTo>
                    <a:lnTo>
                      <a:pt x="226" y="82"/>
                    </a:lnTo>
                    <a:lnTo>
                      <a:pt x="164" y="21"/>
                    </a:lnTo>
                    <a:lnTo>
                      <a:pt x="109" y="0"/>
                    </a:lnTo>
                    <a:lnTo>
                      <a:pt x="0" y="76"/>
                    </a:lnTo>
                    <a:lnTo>
                      <a:pt x="7" y="147"/>
                    </a:lnTo>
                    <a:lnTo>
                      <a:pt x="27" y="175"/>
                    </a:lnTo>
                    <a:lnTo>
                      <a:pt x="82" y="164"/>
                    </a:lnTo>
                    <a:lnTo>
                      <a:pt x="72" y="134"/>
                    </a:lnTo>
                    <a:lnTo>
                      <a:pt x="51" y="123"/>
                    </a:lnTo>
                    <a:lnTo>
                      <a:pt x="41" y="86"/>
                    </a:lnTo>
                    <a:lnTo>
                      <a:pt x="102" y="45"/>
                    </a:lnTo>
                    <a:lnTo>
                      <a:pt x="154" y="86"/>
                    </a:lnTo>
                    <a:lnTo>
                      <a:pt x="154" y="123"/>
                    </a:lnTo>
                    <a:lnTo>
                      <a:pt x="133" y="168"/>
                    </a:lnTo>
                    <a:lnTo>
                      <a:pt x="150" y="199"/>
                    </a:lnTo>
                    <a:lnTo>
                      <a:pt x="253" y="226"/>
                    </a:lnTo>
                    <a:lnTo>
                      <a:pt x="294" y="188"/>
                    </a:lnTo>
                    <a:lnTo>
                      <a:pt x="431" y="271"/>
                    </a:lnTo>
                    <a:lnTo>
                      <a:pt x="545" y="323"/>
                    </a:lnTo>
                    <a:lnTo>
                      <a:pt x="607" y="354"/>
                    </a:lnTo>
                    <a:lnTo>
                      <a:pt x="668" y="385"/>
                    </a:lnTo>
                    <a:lnTo>
                      <a:pt x="716" y="426"/>
                    </a:lnTo>
                    <a:lnTo>
                      <a:pt x="747" y="467"/>
                    </a:lnTo>
                    <a:lnTo>
                      <a:pt x="719" y="497"/>
                    </a:lnTo>
                    <a:lnTo>
                      <a:pt x="654" y="539"/>
                    </a:lnTo>
                    <a:lnTo>
                      <a:pt x="586" y="586"/>
                    </a:lnTo>
                    <a:lnTo>
                      <a:pt x="545" y="628"/>
                    </a:lnTo>
                    <a:close/>
                  </a:path>
                </a:pathLst>
              </a:custGeom>
              <a:solidFill>
                <a:schemeClr val="tx1"/>
              </a:solidFill>
              <a:ln w="9525">
                <a:solidFill>
                  <a:schemeClr val="tx1"/>
                </a:solidFill>
                <a:round/>
              </a:ln>
            </p:spPr>
            <p:txBody>
              <a:bodyPr/>
              <a:lstStyle/>
              <a:p>
                <a:endParaRPr lang="zh-CN" altLang="en-US">
                  <a:latin typeface="Times New Roman" panose="02020603050405020304" charset="0"/>
                </a:endParaRPr>
              </a:p>
            </p:txBody>
          </p:sp>
        </p:grpSp>
        <p:graphicFrame>
          <p:nvGraphicFramePr>
            <p:cNvPr id="52281" name="Object 15"/>
            <p:cNvGraphicFramePr>
              <a:graphicFrameLocks noChangeAspect="1"/>
            </p:cNvGraphicFramePr>
            <p:nvPr/>
          </p:nvGraphicFramePr>
          <p:xfrm>
            <a:off x="4197" y="960"/>
            <a:ext cx="651" cy="325"/>
          </p:xfrm>
          <a:graphic>
            <a:graphicData uri="http://schemas.openxmlformats.org/presentationml/2006/ole">
              <mc:AlternateContent xmlns:mc="http://schemas.openxmlformats.org/markup-compatibility/2006">
                <mc:Choice xmlns:v="urn:schemas-microsoft-com:vml" Requires="v">
                  <p:oleObj spid="_x0000_s52899" name="Equation" r:id="rId8" imgW="393700" imgH="114300" progId="Equation.3">
                    <p:embed/>
                  </p:oleObj>
                </mc:Choice>
                <mc:Fallback>
                  <p:oleObj name="Equation" r:id="rId8" imgW="393700" imgH="114300" progId="Equation.3">
                    <p:embed/>
                    <p:pic>
                      <p:nvPicPr>
                        <p:cNvPr id="0" name="图片 527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7" y="960"/>
                          <a:ext cx="651" cy="325"/>
                        </a:xfrm>
                        <a:prstGeom prst="rect">
                          <a:avLst/>
                        </a:prstGeom>
                        <a:solidFill>
                          <a:srgbClr val="F3F4C4"/>
                        </a:solidFill>
                        <a:ln w="9525">
                          <a:solidFill>
                            <a:schemeClr val="tx1"/>
                          </a:solidFill>
                          <a:miter lim="800000"/>
                          <a:headEnd/>
                          <a:tailEnd/>
                        </a:ln>
                        <a:effectLst/>
                      </p:spPr>
                    </p:pic>
                  </p:oleObj>
                </mc:Fallback>
              </mc:AlternateContent>
            </a:graphicData>
          </a:graphic>
        </p:graphicFrame>
      </p:grpSp>
      <p:graphicFrame>
        <p:nvGraphicFramePr>
          <p:cNvPr id="71696" name="Object 16"/>
          <p:cNvGraphicFramePr>
            <a:graphicFrameLocks noChangeAspect="1"/>
          </p:cNvGraphicFramePr>
          <p:nvPr/>
        </p:nvGraphicFramePr>
        <p:xfrm>
          <a:off x="682625" y="3946525"/>
          <a:ext cx="4286250" cy="1119188"/>
        </p:xfrm>
        <a:graphic>
          <a:graphicData uri="http://schemas.openxmlformats.org/presentationml/2006/ole">
            <mc:AlternateContent xmlns:mc="http://schemas.openxmlformats.org/markup-compatibility/2006">
              <mc:Choice xmlns:v="urn:schemas-microsoft-com:vml" Requires="v">
                <p:oleObj spid="_x0000_s52900" name="Equation" r:id="rId10" imgW="2095500" imgH="419100" progId="Equation.3">
                  <p:embed/>
                </p:oleObj>
              </mc:Choice>
              <mc:Fallback>
                <p:oleObj name="Equation" r:id="rId10" imgW="2095500" imgH="419100" progId="Equation.3">
                  <p:embed/>
                  <p:pic>
                    <p:nvPicPr>
                      <p:cNvPr id="0" name="图片 527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625" y="3946525"/>
                        <a:ext cx="4286250" cy="1119188"/>
                      </a:xfrm>
                      <a:prstGeom prst="rect">
                        <a:avLst/>
                      </a:prstGeom>
                      <a:noFill/>
                      <a:ln>
                        <a:noFill/>
                      </a:ln>
                      <a:effectLst/>
                    </p:spPr>
                  </p:pic>
                </p:oleObj>
              </mc:Fallback>
            </mc:AlternateContent>
          </a:graphicData>
        </a:graphic>
      </p:graphicFrame>
      <p:graphicFrame>
        <p:nvGraphicFramePr>
          <p:cNvPr id="71697" name="Object 17"/>
          <p:cNvGraphicFramePr>
            <a:graphicFrameLocks noChangeAspect="1"/>
          </p:cNvGraphicFramePr>
          <p:nvPr/>
        </p:nvGraphicFramePr>
        <p:xfrm>
          <a:off x="5181600" y="3762375"/>
          <a:ext cx="3505200" cy="1114425"/>
        </p:xfrm>
        <a:graphic>
          <a:graphicData uri="http://schemas.openxmlformats.org/presentationml/2006/ole">
            <mc:AlternateContent xmlns:mc="http://schemas.openxmlformats.org/markup-compatibility/2006">
              <mc:Choice xmlns:v="urn:schemas-microsoft-com:vml" Requires="v">
                <p:oleObj spid="_x0000_s52901" name="Equation" r:id="rId12" imgW="1739900" imgH="393700" progId="Equation.3">
                  <p:embed/>
                </p:oleObj>
              </mc:Choice>
              <mc:Fallback>
                <p:oleObj name="Equation" r:id="rId12" imgW="1739900" imgH="393700" progId="Equation.3">
                  <p:embed/>
                  <p:pic>
                    <p:nvPicPr>
                      <p:cNvPr id="0" name="图片 527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3762375"/>
                        <a:ext cx="3505200" cy="1114425"/>
                      </a:xfrm>
                      <a:prstGeom prst="rect">
                        <a:avLst/>
                      </a:prstGeom>
                      <a:noFill/>
                      <a:ln>
                        <a:noFill/>
                      </a:ln>
                      <a:effectLst/>
                    </p:spPr>
                  </p:pic>
                </p:oleObj>
              </mc:Fallback>
            </mc:AlternateContent>
          </a:graphicData>
        </a:graphic>
      </p:graphicFrame>
      <p:graphicFrame>
        <p:nvGraphicFramePr>
          <p:cNvPr id="71698" name="Object 18"/>
          <p:cNvGraphicFramePr>
            <a:graphicFrameLocks noChangeAspect="1"/>
          </p:cNvGraphicFramePr>
          <p:nvPr/>
        </p:nvGraphicFramePr>
        <p:xfrm>
          <a:off x="914400" y="5113338"/>
          <a:ext cx="6705600" cy="1125537"/>
        </p:xfrm>
        <a:graphic>
          <a:graphicData uri="http://schemas.openxmlformats.org/presentationml/2006/ole">
            <mc:AlternateContent xmlns:mc="http://schemas.openxmlformats.org/markup-compatibility/2006">
              <mc:Choice xmlns:v="urn:schemas-microsoft-com:vml" Requires="v">
                <p:oleObj spid="_x0000_s52902" name="公式" r:id="rId14" imgW="3314700" imgH="393700" progId="Equation.3">
                  <p:embed/>
                </p:oleObj>
              </mc:Choice>
              <mc:Fallback>
                <p:oleObj name="公式" r:id="rId14" imgW="3314700" imgH="393700" progId="Equation.3">
                  <p:embed/>
                  <p:pic>
                    <p:nvPicPr>
                      <p:cNvPr id="0" name="图片 527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5113338"/>
                        <a:ext cx="6705600" cy="1125537"/>
                      </a:xfrm>
                      <a:prstGeom prst="rect">
                        <a:avLst/>
                      </a:prstGeom>
                      <a:noFill/>
                      <a:ln w="38100">
                        <a:solidFill>
                          <a:srgbClr val="FF0000"/>
                        </a:solidFill>
                        <a:miter lim="800000"/>
                        <a:headEnd/>
                        <a:tailEnd/>
                      </a:ln>
                      <a:effectLst/>
                    </p:spPr>
                  </p:pic>
                </p:oleObj>
              </mc:Fallback>
            </mc:AlternateContent>
          </a:graphicData>
        </a:graphic>
      </p:graphicFrame>
      <p:grpSp>
        <p:nvGrpSpPr>
          <p:cNvPr id="4" name="Group 66"/>
          <p:cNvGrpSpPr/>
          <p:nvPr/>
        </p:nvGrpSpPr>
        <p:grpSpPr bwMode="auto">
          <a:xfrm>
            <a:off x="685800" y="547688"/>
            <a:ext cx="4114800" cy="3040062"/>
            <a:chOff x="432" y="345"/>
            <a:chExt cx="2592" cy="1915"/>
          </a:xfrm>
        </p:grpSpPr>
        <p:sp>
          <p:nvSpPr>
            <p:cNvPr id="52237" name="Text Box 23"/>
            <p:cNvSpPr txBox="1">
              <a:spLocks noChangeArrowheads="1"/>
            </p:cNvSpPr>
            <p:nvPr/>
          </p:nvSpPr>
          <p:spPr bwMode="auto">
            <a:xfrm>
              <a:off x="432" y="1670"/>
              <a:ext cx="422" cy="326"/>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i2</a:t>
              </a:r>
              <a:endParaRPr lang="en-US" altLang="zh-CN" sz="2800" b="0" i="0">
                <a:solidFill>
                  <a:srgbClr val="000099"/>
                </a:solidFill>
              </a:endParaRPr>
            </a:p>
          </p:txBody>
        </p:sp>
        <p:sp>
          <p:nvSpPr>
            <p:cNvPr id="52238" name="Text Box 24"/>
            <p:cNvSpPr txBox="1">
              <a:spLocks noChangeArrowheads="1"/>
            </p:cNvSpPr>
            <p:nvPr/>
          </p:nvSpPr>
          <p:spPr bwMode="auto">
            <a:xfrm>
              <a:off x="2550" y="1353"/>
              <a:ext cx="47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52239" name="Rectangle 25"/>
            <p:cNvSpPr>
              <a:spLocks noChangeArrowheads="1"/>
            </p:cNvSpPr>
            <p:nvPr/>
          </p:nvSpPr>
          <p:spPr bwMode="auto">
            <a:xfrm>
              <a:off x="1764" y="345"/>
              <a:ext cx="623" cy="32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52240" name="Rectangle 26"/>
            <p:cNvSpPr>
              <a:spLocks noChangeArrowheads="1"/>
            </p:cNvSpPr>
            <p:nvPr/>
          </p:nvSpPr>
          <p:spPr bwMode="auto">
            <a:xfrm>
              <a:off x="1786" y="667"/>
              <a:ext cx="283" cy="91"/>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2241" name="Line 27"/>
            <p:cNvSpPr>
              <a:spLocks noChangeShapeType="1"/>
            </p:cNvSpPr>
            <p:nvPr/>
          </p:nvSpPr>
          <p:spPr bwMode="auto">
            <a:xfrm>
              <a:off x="2377" y="712"/>
              <a:ext cx="0" cy="59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42" name="Text Box 28"/>
            <p:cNvSpPr txBox="1">
              <a:spLocks noChangeArrowheads="1"/>
            </p:cNvSpPr>
            <p:nvPr/>
          </p:nvSpPr>
          <p:spPr bwMode="auto">
            <a:xfrm>
              <a:off x="438" y="1234"/>
              <a:ext cx="47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i1</a:t>
              </a:r>
              <a:endParaRPr lang="en-US" altLang="zh-CN" sz="2800" i="0">
                <a:solidFill>
                  <a:srgbClr val="000099"/>
                </a:solidFill>
              </a:endParaRPr>
            </a:p>
          </p:txBody>
        </p:sp>
        <p:sp>
          <p:nvSpPr>
            <p:cNvPr id="52243" name="Rectangle 29"/>
            <p:cNvSpPr>
              <a:spLocks noChangeArrowheads="1"/>
            </p:cNvSpPr>
            <p:nvPr/>
          </p:nvSpPr>
          <p:spPr bwMode="auto">
            <a:xfrm>
              <a:off x="1102" y="1442"/>
              <a:ext cx="283" cy="9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2244" name="Text Box 30"/>
            <p:cNvSpPr txBox="1">
              <a:spLocks noChangeArrowheads="1"/>
            </p:cNvSpPr>
            <p:nvPr/>
          </p:nvSpPr>
          <p:spPr bwMode="auto">
            <a:xfrm>
              <a:off x="1051" y="1933"/>
              <a:ext cx="59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i2</a:t>
              </a:r>
            </a:p>
          </p:txBody>
        </p:sp>
        <p:sp>
          <p:nvSpPr>
            <p:cNvPr id="52245" name="Rectangle 31"/>
            <p:cNvSpPr>
              <a:spLocks noChangeArrowheads="1"/>
            </p:cNvSpPr>
            <p:nvPr/>
          </p:nvSpPr>
          <p:spPr bwMode="auto">
            <a:xfrm>
              <a:off x="1102" y="1148"/>
              <a:ext cx="283" cy="9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2246" name="Line 32"/>
            <p:cNvSpPr>
              <a:spLocks noChangeShapeType="1"/>
            </p:cNvSpPr>
            <p:nvPr/>
          </p:nvSpPr>
          <p:spPr bwMode="auto">
            <a:xfrm>
              <a:off x="1491" y="712"/>
              <a:ext cx="0" cy="50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47" name="Rectangle 33"/>
            <p:cNvSpPr>
              <a:spLocks noChangeArrowheads="1"/>
            </p:cNvSpPr>
            <p:nvPr/>
          </p:nvSpPr>
          <p:spPr bwMode="auto">
            <a:xfrm>
              <a:off x="1069" y="1507"/>
              <a:ext cx="442" cy="33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i1</a:t>
              </a:r>
            </a:p>
          </p:txBody>
        </p:sp>
        <p:sp>
          <p:nvSpPr>
            <p:cNvPr id="52248" name="Line 34"/>
            <p:cNvSpPr>
              <a:spLocks noChangeShapeType="1"/>
            </p:cNvSpPr>
            <p:nvPr/>
          </p:nvSpPr>
          <p:spPr bwMode="auto">
            <a:xfrm>
              <a:off x="2082" y="712"/>
              <a:ext cx="29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49" name="Line 35"/>
            <p:cNvSpPr>
              <a:spLocks noChangeShapeType="1"/>
            </p:cNvSpPr>
            <p:nvPr/>
          </p:nvSpPr>
          <p:spPr bwMode="auto">
            <a:xfrm flipH="1">
              <a:off x="858" y="1191"/>
              <a:ext cx="23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50" name="Line 36"/>
            <p:cNvSpPr>
              <a:spLocks noChangeShapeType="1"/>
            </p:cNvSpPr>
            <p:nvPr/>
          </p:nvSpPr>
          <p:spPr bwMode="auto">
            <a:xfrm flipH="1">
              <a:off x="811" y="1486"/>
              <a:ext cx="30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2251" name="Group 37"/>
            <p:cNvGrpSpPr/>
            <p:nvPr/>
          </p:nvGrpSpPr>
          <p:grpSpPr bwMode="auto">
            <a:xfrm>
              <a:off x="775" y="1185"/>
              <a:ext cx="162" cy="174"/>
              <a:chOff x="720" y="2736"/>
              <a:chExt cx="185" cy="192"/>
            </a:xfrm>
          </p:grpSpPr>
          <p:sp>
            <p:nvSpPr>
              <p:cNvPr id="52278" name="Line 38"/>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79" name="Line 39"/>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2252" name="Line 40"/>
            <p:cNvSpPr>
              <a:spLocks noChangeShapeType="1"/>
            </p:cNvSpPr>
            <p:nvPr/>
          </p:nvSpPr>
          <p:spPr bwMode="auto">
            <a:xfrm>
              <a:off x="1491" y="712"/>
              <a:ext cx="29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2253" name="Group 41"/>
            <p:cNvGrpSpPr/>
            <p:nvPr/>
          </p:nvGrpSpPr>
          <p:grpSpPr bwMode="auto">
            <a:xfrm>
              <a:off x="1385" y="733"/>
              <a:ext cx="1165" cy="900"/>
              <a:chOff x="1686" y="1600"/>
              <a:chExt cx="1061" cy="792"/>
            </a:xfrm>
          </p:grpSpPr>
          <p:sp>
            <p:nvSpPr>
              <p:cNvPr id="52268" name="Rectangle 42"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2269" name="Text Box 43"/>
              <p:cNvSpPr txBox="1">
                <a:spLocks noChangeArrowheads="1"/>
              </p:cNvSpPr>
              <p:nvPr/>
            </p:nvSpPr>
            <p:spPr bwMode="auto">
              <a:xfrm>
                <a:off x="1968" y="2096"/>
                <a:ext cx="223" cy="28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2270" name="Text Box 44"/>
              <p:cNvSpPr txBox="1">
                <a:spLocks noChangeArrowheads="1"/>
              </p:cNvSpPr>
              <p:nvPr/>
            </p:nvSpPr>
            <p:spPr bwMode="auto">
              <a:xfrm>
                <a:off x="2286" y="1955"/>
                <a:ext cx="401"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2271" name="Text Box 45"/>
              <p:cNvSpPr txBox="1">
                <a:spLocks noChangeArrowheads="1"/>
              </p:cNvSpPr>
              <p:nvPr/>
            </p:nvSpPr>
            <p:spPr bwMode="auto">
              <a:xfrm>
                <a:off x="2185" y="1737"/>
                <a:ext cx="527" cy="25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52272" name="Line 46"/>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73" name="Line 47"/>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74" name="Line 48"/>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52275" name="Line 49"/>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76" name="Text Box 50"/>
              <p:cNvSpPr txBox="1">
                <a:spLocks noChangeArrowheads="1"/>
              </p:cNvSpPr>
              <p:nvPr/>
            </p:nvSpPr>
            <p:spPr bwMode="auto">
              <a:xfrm>
                <a:off x="1974" y="1823"/>
                <a:ext cx="330"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2277" name="Text Box 51"/>
              <p:cNvSpPr txBox="1">
                <a:spLocks noChangeArrowheads="1"/>
              </p:cNvSpPr>
              <p:nvPr/>
            </p:nvSpPr>
            <p:spPr bwMode="auto">
              <a:xfrm rot="5400000">
                <a:off x="2069" y="1761"/>
                <a:ext cx="206" cy="262"/>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52254" name="Oval 52"/>
            <p:cNvSpPr>
              <a:spLocks noChangeArrowheads="1"/>
            </p:cNvSpPr>
            <p:nvPr/>
          </p:nvSpPr>
          <p:spPr bwMode="auto">
            <a:xfrm>
              <a:off x="753" y="1442"/>
              <a:ext cx="69"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2255" name="Oval 53"/>
            <p:cNvSpPr>
              <a:spLocks noChangeArrowheads="1"/>
            </p:cNvSpPr>
            <p:nvPr/>
          </p:nvSpPr>
          <p:spPr bwMode="auto">
            <a:xfrm>
              <a:off x="2545" y="1261"/>
              <a:ext cx="69"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2256" name="Rectangle 54"/>
            <p:cNvSpPr>
              <a:spLocks noChangeArrowheads="1"/>
            </p:cNvSpPr>
            <p:nvPr/>
          </p:nvSpPr>
          <p:spPr bwMode="auto">
            <a:xfrm>
              <a:off x="1077" y="1878"/>
              <a:ext cx="283" cy="9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2257" name="Line 55"/>
            <p:cNvSpPr>
              <a:spLocks noChangeShapeType="1"/>
            </p:cNvSpPr>
            <p:nvPr/>
          </p:nvSpPr>
          <p:spPr bwMode="auto">
            <a:xfrm flipH="1">
              <a:off x="783" y="1911"/>
              <a:ext cx="28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58" name="Oval 56"/>
            <p:cNvSpPr>
              <a:spLocks noChangeArrowheads="1"/>
            </p:cNvSpPr>
            <p:nvPr/>
          </p:nvSpPr>
          <p:spPr bwMode="auto">
            <a:xfrm>
              <a:off x="736" y="1878"/>
              <a:ext cx="70"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2259" name="Text Box 57"/>
            <p:cNvSpPr txBox="1">
              <a:spLocks noChangeArrowheads="1"/>
            </p:cNvSpPr>
            <p:nvPr/>
          </p:nvSpPr>
          <p:spPr bwMode="auto">
            <a:xfrm>
              <a:off x="1053" y="825"/>
              <a:ext cx="38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1</a:t>
              </a:r>
              <a:endParaRPr lang="en-US" altLang="zh-CN" sz="2800" i="0"/>
            </a:p>
          </p:txBody>
        </p:sp>
        <p:grpSp>
          <p:nvGrpSpPr>
            <p:cNvPr id="52260" name="Group 58"/>
            <p:cNvGrpSpPr/>
            <p:nvPr/>
          </p:nvGrpSpPr>
          <p:grpSpPr bwMode="auto">
            <a:xfrm>
              <a:off x="2492" y="1814"/>
              <a:ext cx="163" cy="173"/>
              <a:chOff x="720" y="2736"/>
              <a:chExt cx="185" cy="192"/>
            </a:xfrm>
          </p:grpSpPr>
          <p:sp>
            <p:nvSpPr>
              <p:cNvPr id="52266" name="Line 59"/>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267" name="Line 60"/>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2261" name="Oval 61"/>
            <p:cNvSpPr>
              <a:spLocks noChangeArrowheads="1"/>
            </p:cNvSpPr>
            <p:nvPr/>
          </p:nvSpPr>
          <p:spPr bwMode="auto">
            <a:xfrm>
              <a:off x="2545" y="1752"/>
              <a:ext cx="69"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2262" name="Text Box 62"/>
            <p:cNvSpPr txBox="1">
              <a:spLocks noChangeArrowheads="1"/>
            </p:cNvSpPr>
            <p:nvPr/>
          </p:nvSpPr>
          <p:spPr bwMode="auto">
            <a:xfrm>
              <a:off x="2598" y="1125"/>
              <a:ext cx="31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2263" name="Text Box 63"/>
            <p:cNvSpPr txBox="1">
              <a:spLocks noChangeArrowheads="1"/>
            </p:cNvSpPr>
            <p:nvPr/>
          </p:nvSpPr>
          <p:spPr bwMode="auto">
            <a:xfrm>
              <a:off x="2598" y="1616"/>
              <a:ext cx="31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2264" name="Line 64"/>
            <p:cNvSpPr>
              <a:spLocks noChangeShapeType="1"/>
            </p:cNvSpPr>
            <p:nvPr/>
          </p:nvSpPr>
          <p:spPr bwMode="auto">
            <a:xfrm>
              <a:off x="1357" y="1933"/>
              <a:ext cx="184"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2265" name="Line 65"/>
            <p:cNvSpPr>
              <a:spLocks noChangeShapeType="1"/>
            </p:cNvSpPr>
            <p:nvPr/>
          </p:nvSpPr>
          <p:spPr bwMode="auto">
            <a:xfrm>
              <a:off x="1544" y="1482"/>
              <a:ext cx="0" cy="461"/>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71748" name="AutoShape 68">
            <a:hlinkClick r:id="rId16" action="ppaction://program"/>
          </p:cNvPr>
          <p:cNvSpPr>
            <a:spLocks noChangeArrowheads="1"/>
          </p:cNvSpPr>
          <p:nvPr/>
        </p:nvSpPr>
        <p:spPr bwMode="auto">
          <a:xfrm>
            <a:off x="3886200" y="2286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a:r>
              <a:rPr lang="zh-CN" altLang="en-US" sz="1600" i="0">
                <a:solidFill>
                  <a:srgbClr val="006600"/>
                </a:solidFill>
                <a:latin typeface="Times New Roman" panose="02020603050405020304" charset="0"/>
              </a:rPr>
              <a:t>动画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Effect transition="in" filter="wipe(left)">
                                      <p:cBhvr>
                                        <p:cTn id="12" dur="500"/>
                                        <p:tgtEl>
                                          <p:spTgt spid="716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wipe(left)">
                                      <p:cBhvr>
                                        <p:cTn id="17" dur="500"/>
                                        <p:tgtEl>
                                          <p:spTgt spid="716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684"/>
                                        </p:tgtEl>
                                        <p:attrNameLst>
                                          <p:attrName>style.visibility</p:attrName>
                                        </p:attrNameLst>
                                      </p:cBhvr>
                                      <p:to>
                                        <p:strVal val="visible"/>
                                      </p:to>
                                    </p:set>
                                    <p:animEffect transition="in" filter="wipe(left)">
                                      <p:cBhvr>
                                        <p:cTn id="27" dur="500"/>
                                        <p:tgtEl>
                                          <p:spTgt spid="716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86"/>
                                        </p:tgtEl>
                                        <p:attrNameLst>
                                          <p:attrName>style.visibility</p:attrName>
                                        </p:attrNameLst>
                                      </p:cBhvr>
                                      <p:to>
                                        <p:strVal val="visible"/>
                                      </p:to>
                                    </p:set>
                                    <p:animEffect transition="in" filter="wipe(left)">
                                      <p:cBhvr>
                                        <p:cTn id="32" dur="500"/>
                                        <p:tgtEl>
                                          <p:spTgt spid="716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697"/>
                                        </p:tgtEl>
                                        <p:attrNameLst>
                                          <p:attrName>style.visibility</p:attrName>
                                        </p:attrNameLst>
                                      </p:cBhvr>
                                      <p:to>
                                        <p:strVal val="visible"/>
                                      </p:to>
                                    </p:set>
                                    <p:animEffect transition="in" filter="wipe(left)">
                                      <p:cBhvr>
                                        <p:cTn id="37" dur="500"/>
                                        <p:tgtEl>
                                          <p:spTgt spid="716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685"/>
                                        </p:tgtEl>
                                        <p:attrNameLst>
                                          <p:attrName>style.visibility</p:attrName>
                                        </p:attrNameLst>
                                      </p:cBhvr>
                                      <p:to>
                                        <p:strVal val="visible"/>
                                      </p:to>
                                    </p:set>
                                    <p:animEffect transition="in" filter="wipe(left)">
                                      <p:cBhvr>
                                        <p:cTn id="42" dur="500"/>
                                        <p:tgtEl>
                                          <p:spTgt spid="716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1696"/>
                                        </p:tgtEl>
                                        <p:attrNameLst>
                                          <p:attrName>style.visibility</p:attrName>
                                        </p:attrNameLst>
                                      </p:cBhvr>
                                      <p:to>
                                        <p:strVal val="visible"/>
                                      </p:to>
                                    </p:set>
                                    <p:animEffect transition="in" filter="wipe(left)">
                                      <p:cBhvr>
                                        <p:cTn id="47" dur="500"/>
                                        <p:tgtEl>
                                          <p:spTgt spid="7169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1698"/>
                                        </p:tgtEl>
                                        <p:attrNameLst>
                                          <p:attrName>style.visibility</p:attrName>
                                        </p:attrNameLst>
                                      </p:cBhvr>
                                      <p:to>
                                        <p:strVal val="visible"/>
                                      </p:to>
                                    </p:set>
                                    <p:animEffect transition="in" filter="wipe(left)">
                                      <p:cBhvr>
                                        <p:cTn id="52" dur="500"/>
                                        <p:tgtEl>
                                          <p:spTgt spid="71698"/>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7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5" grpId="0" autoUpdateAnimBg="0"/>
      <p:bldP spid="7174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57200" y="471488"/>
            <a:ext cx="16002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30000"/>
              </a:spcBef>
            </a:pPr>
            <a:r>
              <a:rPr lang="zh-CN" altLang="en-US" sz="2800" i="0">
                <a:solidFill>
                  <a:srgbClr val="CC0000"/>
                </a:solidFill>
                <a:latin typeface="Times New Roman" panose="02020603050405020304"/>
                <a:cs typeface="Times New Roman" panose="02020603050405020304"/>
              </a:rPr>
              <a:t>方法</a:t>
            </a:r>
            <a:r>
              <a:rPr lang="en-US" altLang="zh-CN" sz="2800" i="0">
                <a:solidFill>
                  <a:srgbClr val="CC0000"/>
                </a:solidFill>
                <a:latin typeface="Times New Roman" panose="02020603050405020304"/>
                <a:cs typeface="Times New Roman" panose="02020603050405020304"/>
              </a:rPr>
              <a:t>2</a:t>
            </a:r>
            <a:r>
              <a:rPr lang="zh-CN" altLang="en-US" sz="2800" i="0">
                <a:solidFill>
                  <a:srgbClr val="CC0000"/>
                </a:solidFill>
                <a:latin typeface="Times New Roman" panose="02020603050405020304"/>
                <a:cs typeface="Times New Roman" panose="02020603050405020304"/>
              </a:rPr>
              <a:t>：</a:t>
            </a:r>
          </a:p>
        </p:txBody>
      </p:sp>
      <p:graphicFrame>
        <p:nvGraphicFramePr>
          <p:cNvPr id="73731" name="Object 3"/>
          <p:cNvGraphicFramePr>
            <a:graphicFrameLocks noChangeAspect="1"/>
          </p:cNvGraphicFramePr>
          <p:nvPr/>
        </p:nvGraphicFramePr>
        <p:xfrm>
          <a:off x="457200" y="3276600"/>
          <a:ext cx="4829175" cy="1139825"/>
        </p:xfrm>
        <a:graphic>
          <a:graphicData uri="http://schemas.openxmlformats.org/presentationml/2006/ole">
            <mc:AlternateContent xmlns:mc="http://schemas.openxmlformats.org/markup-compatibility/2006">
              <mc:Choice xmlns:v="urn:schemas-microsoft-com:vml" Requires="v">
                <p:oleObj spid="_x0000_s54609" name="Equation" r:id="rId3" imgW="2476500" imgH="393700" progId="Equation.3">
                  <p:embed/>
                </p:oleObj>
              </mc:Choice>
              <mc:Fallback>
                <p:oleObj name="Equation" r:id="rId3" imgW="2476500" imgH="393700" progId="Equation.3">
                  <p:embed/>
                  <p:pic>
                    <p:nvPicPr>
                      <p:cNvPr id="0" name="图片 545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76600"/>
                        <a:ext cx="4829175" cy="1139825"/>
                      </a:xfrm>
                      <a:prstGeom prst="rect">
                        <a:avLst/>
                      </a:prstGeom>
                      <a:noFill/>
                      <a:ln>
                        <a:noFill/>
                      </a:ln>
                      <a:effectLst/>
                    </p:spPr>
                  </p:pic>
                </p:oleObj>
              </mc:Fallback>
            </mc:AlternateContent>
          </a:graphicData>
        </a:graphic>
      </p:graphicFrame>
      <p:sp>
        <p:nvSpPr>
          <p:cNvPr id="53252" name="Text Box 4"/>
          <p:cNvSpPr txBox="1">
            <a:spLocks noChangeArrowheads="1"/>
          </p:cNvSpPr>
          <p:nvPr/>
        </p:nvSpPr>
        <p:spPr bwMode="auto">
          <a:xfrm>
            <a:off x="1143000" y="5084763"/>
            <a:ext cx="39624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sz="2800" i="0">
              <a:latin typeface="Times New Roman" panose="02020603050405020304"/>
              <a:cs typeface="Times New Roman" panose="02020603050405020304"/>
            </a:endParaRPr>
          </a:p>
        </p:txBody>
      </p:sp>
      <p:graphicFrame>
        <p:nvGraphicFramePr>
          <p:cNvPr id="73733" name="Object 5"/>
          <p:cNvGraphicFramePr>
            <a:graphicFrameLocks noChangeAspect="1"/>
          </p:cNvGraphicFramePr>
          <p:nvPr/>
        </p:nvGraphicFramePr>
        <p:xfrm>
          <a:off x="714375" y="871538"/>
          <a:ext cx="2562225" cy="1109662"/>
        </p:xfrm>
        <a:graphic>
          <a:graphicData uri="http://schemas.openxmlformats.org/presentationml/2006/ole">
            <mc:AlternateContent xmlns:mc="http://schemas.openxmlformats.org/markup-compatibility/2006">
              <mc:Choice xmlns:v="urn:schemas-microsoft-com:vml" Requires="v">
                <p:oleObj spid="_x0000_s54610" name="Equation" r:id="rId5" imgW="1143000" imgH="393700" progId="Equation.3">
                  <p:embed/>
                </p:oleObj>
              </mc:Choice>
              <mc:Fallback>
                <p:oleObj name="Equation" r:id="rId5" imgW="1143000" imgH="393700" progId="Equation.3">
                  <p:embed/>
                  <p:pic>
                    <p:nvPicPr>
                      <p:cNvPr id="0" name="图片 545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871538"/>
                        <a:ext cx="2562225" cy="1109662"/>
                      </a:xfrm>
                      <a:prstGeom prst="rect">
                        <a:avLst/>
                      </a:prstGeom>
                      <a:noFill/>
                      <a:ln>
                        <a:noFill/>
                      </a:ln>
                      <a:effectLst/>
                    </p:spPr>
                  </p:pic>
                </p:oleObj>
              </mc:Fallback>
            </mc:AlternateContent>
          </a:graphicData>
        </a:graphic>
      </p:graphicFrame>
      <p:sp>
        <p:nvSpPr>
          <p:cNvPr id="73734" name="Text Box 6"/>
          <p:cNvSpPr txBox="1">
            <a:spLocks noChangeArrowheads="1"/>
          </p:cNvSpPr>
          <p:nvPr/>
        </p:nvSpPr>
        <p:spPr bwMode="auto">
          <a:xfrm>
            <a:off x="5638800" y="3201988"/>
            <a:ext cx="3124200" cy="989012"/>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i="0">
                <a:solidFill>
                  <a:srgbClr val="CC0000"/>
                </a:solidFill>
                <a:effectLst>
                  <a:outerShdw blurRad="38100" dist="38100" dir="2700000" algn="tl">
                    <a:srgbClr val="DDDDDD"/>
                  </a:outerShdw>
                </a:effectLst>
                <a:latin typeface="Times New Roman" panose="02020603050405020304"/>
                <a:cs typeface="Times New Roman" panose="02020603050405020304"/>
              </a:rPr>
              <a:t> </a:t>
            </a:r>
            <a:r>
              <a:rPr lang="zh-CN" altLang="en-US" sz="2800" i="0">
                <a:solidFill>
                  <a:srgbClr val="CC0000"/>
                </a:solidFill>
                <a:effectLst>
                  <a:outerShdw blurRad="38100" dist="38100" dir="2700000" algn="tl">
                    <a:srgbClr val="DDDDDD"/>
                  </a:outerShdw>
                </a:effectLst>
                <a:latin typeface="Times New Roman" panose="02020603050405020304"/>
                <a:cs typeface="Times New Roman" panose="02020603050405020304"/>
              </a:rPr>
              <a:t>平衡电阻：</a:t>
            </a:r>
          </a:p>
          <a:p>
            <a:pPr eaLnBrk="1" hangingPunct="1">
              <a:spcBef>
                <a:spcPct val="10000"/>
              </a:spcBef>
            </a:pPr>
            <a:r>
              <a:rPr lang="zh-CN" altLang="en-US" sz="2800" i="0">
                <a:solidFill>
                  <a:srgbClr val="CC0000"/>
                </a:solidFill>
                <a:effectLst>
                  <a:outerShdw blurRad="38100" dist="38100" dir="2700000" algn="tl">
                    <a:srgbClr val="DDDDDD"/>
                  </a:outerShdw>
                </a:effectLst>
                <a:latin typeface="Times New Roman" panose="02020603050405020304"/>
                <a:cs typeface="Times New Roman" panose="02020603050405020304"/>
              </a:rPr>
              <a:t> </a:t>
            </a:r>
            <a:r>
              <a:rPr lang="en-US" altLang="zh-CN" sz="2800">
                <a:solidFill>
                  <a:srgbClr val="CC0000"/>
                </a:solidFill>
                <a:effectLst>
                  <a:outerShdw blurRad="38100" dist="38100" dir="2700000" algn="tl">
                    <a:srgbClr val="DDDDDD"/>
                  </a:outerShdw>
                </a:effectLst>
                <a:latin typeface="Times New Roman" panose="02020603050405020304"/>
                <a:cs typeface="Times New Roman" panose="02020603050405020304"/>
              </a:rPr>
              <a:t>R</a:t>
            </a:r>
            <a:r>
              <a:rPr lang="en-US" altLang="zh-CN" sz="2800" i="0" baseline="-25000">
                <a:solidFill>
                  <a:srgbClr val="CC0000"/>
                </a:solidFill>
                <a:effectLst>
                  <a:outerShdw blurRad="38100" dist="38100" dir="2700000" algn="tl">
                    <a:srgbClr val="DDDDDD"/>
                  </a:outerShdw>
                </a:effectLst>
                <a:latin typeface="Times New Roman" panose="02020603050405020304"/>
                <a:cs typeface="Times New Roman" panose="02020603050405020304"/>
              </a:rPr>
              <a:t>i1 </a:t>
            </a:r>
            <a:r>
              <a:rPr lang="en-US" altLang="zh-CN" sz="2800">
                <a:solidFill>
                  <a:srgbClr val="CC0000"/>
                </a:solidFill>
                <a:effectLst>
                  <a:outerShdw blurRad="38100" dist="38100" dir="2700000" algn="tl">
                    <a:srgbClr val="DDDDDD"/>
                  </a:outerShdw>
                </a:effectLst>
                <a:latin typeface="Times New Roman" panose="02020603050405020304"/>
                <a:cs typeface="Times New Roman" panose="02020603050405020304"/>
              </a:rPr>
              <a:t>// R</a:t>
            </a:r>
            <a:r>
              <a:rPr lang="en-US" altLang="zh-CN" sz="2800" i="0" baseline="-25000">
                <a:solidFill>
                  <a:srgbClr val="CC0000"/>
                </a:solidFill>
                <a:effectLst>
                  <a:outerShdw blurRad="38100" dist="38100" dir="2700000" algn="tl">
                    <a:srgbClr val="DDDDDD"/>
                  </a:outerShdw>
                </a:effectLst>
                <a:latin typeface="Times New Roman" panose="02020603050405020304"/>
                <a:cs typeface="Times New Roman" panose="02020603050405020304"/>
              </a:rPr>
              <a:t>i2</a:t>
            </a:r>
            <a:r>
              <a:rPr lang="en-US" altLang="zh-CN" sz="2800" baseline="-25000">
                <a:solidFill>
                  <a:srgbClr val="CC0000"/>
                </a:solidFill>
                <a:effectLst>
                  <a:outerShdw blurRad="38100" dist="38100" dir="2700000" algn="tl">
                    <a:srgbClr val="DDDDDD"/>
                  </a:outerShdw>
                </a:effectLst>
                <a:latin typeface="Times New Roman" panose="02020603050405020304"/>
                <a:cs typeface="Times New Roman" panose="02020603050405020304"/>
              </a:rPr>
              <a:t> </a:t>
            </a:r>
            <a:r>
              <a:rPr lang="en-US" altLang="zh-CN" sz="2800">
                <a:solidFill>
                  <a:srgbClr val="CC0000"/>
                </a:solidFill>
                <a:effectLst>
                  <a:outerShdw blurRad="38100" dist="38100" dir="2700000" algn="tl">
                    <a:srgbClr val="DDDDDD"/>
                  </a:outerShdw>
                </a:effectLst>
                <a:latin typeface="Times New Roman" panose="02020603050405020304"/>
                <a:cs typeface="Times New Roman" panose="02020603050405020304"/>
              </a:rPr>
              <a:t>= R</a:t>
            </a:r>
            <a:r>
              <a:rPr lang="en-US" altLang="zh-CN" sz="2800" i="0" baseline="-25000">
                <a:solidFill>
                  <a:srgbClr val="CC0000"/>
                </a:solidFill>
                <a:effectLst>
                  <a:outerShdw blurRad="38100" dist="38100" dir="2700000" algn="tl">
                    <a:srgbClr val="DDDDDD"/>
                  </a:outerShdw>
                </a:effectLst>
                <a:latin typeface="Times New Roman" panose="02020603050405020304"/>
                <a:cs typeface="Times New Roman" panose="02020603050405020304"/>
              </a:rPr>
              <a:t>1</a:t>
            </a:r>
            <a:r>
              <a:rPr lang="en-US" altLang="zh-CN" sz="2800" baseline="-25000">
                <a:solidFill>
                  <a:srgbClr val="CC0000"/>
                </a:solidFill>
                <a:effectLst>
                  <a:outerShdw blurRad="38100" dist="38100" dir="2700000" algn="tl">
                    <a:srgbClr val="DDDDDD"/>
                  </a:outerShdw>
                </a:effectLst>
                <a:latin typeface="Times New Roman" panose="02020603050405020304"/>
                <a:cs typeface="Times New Roman" panose="02020603050405020304"/>
              </a:rPr>
              <a:t> </a:t>
            </a:r>
            <a:r>
              <a:rPr lang="en-US" altLang="zh-CN" sz="2800">
                <a:solidFill>
                  <a:srgbClr val="CC0000"/>
                </a:solidFill>
                <a:effectLst>
                  <a:outerShdw blurRad="38100" dist="38100" dir="2700000" algn="tl">
                    <a:srgbClr val="DDDDDD"/>
                  </a:outerShdw>
                </a:effectLst>
                <a:latin typeface="Times New Roman" panose="02020603050405020304"/>
                <a:cs typeface="Times New Roman" panose="02020603050405020304"/>
              </a:rPr>
              <a:t>// R</a:t>
            </a:r>
            <a:r>
              <a:rPr lang="en-US" altLang="zh-CN" sz="2800" i="0" baseline="-25000">
                <a:solidFill>
                  <a:srgbClr val="CC0000"/>
                </a:solidFill>
                <a:effectLst>
                  <a:outerShdw blurRad="38100" dist="38100" dir="2700000" algn="tl">
                    <a:srgbClr val="DDDDDD"/>
                  </a:outerShdw>
                </a:effectLst>
                <a:latin typeface="Times New Roman" panose="02020603050405020304"/>
                <a:cs typeface="Times New Roman" panose="02020603050405020304"/>
              </a:rPr>
              <a:t>F</a:t>
            </a:r>
            <a:endParaRPr lang="en-US" altLang="zh-CN" sz="2800" baseline="-25000">
              <a:solidFill>
                <a:srgbClr val="CC0000"/>
              </a:solidFill>
              <a:effectLst>
                <a:outerShdw blurRad="38100" dist="38100" dir="2700000" algn="tl">
                  <a:srgbClr val="DDDDDD"/>
                </a:outerShdw>
              </a:effectLst>
              <a:latin typeface="Times New Roman" panose="02020603050405020304"/>
              <a:cs typeface="Times New Roman" panose="02020603050405020304"/>
            </a:endParaRPr>
          </a:p>
        </p:txBody>
      </p:sp>
      <p:sp>
        <p:nvSpPr>
          <p:cNvPr id="53255" name="Text Box 7"/>
          <p:cNvSpPr txBox="1">
            <a:spLocks noChangeArrowheads="1"/>
          </p:cNvSpPr>
          <p:nvPr/>
        </p:nvSpPr>
        <p:spPr bwMode="auto">
          <a:xfrm>
            <a:off x="6172200" y="1524000"/>
            <a:ext cx="533400" cy="5191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3300"/>
                </a:solidFill>
                <a:latin typeface="Times New Roman" panose="02020603050405020304"/>
                <a:cs typeface="Times New Roman" panose="02020603050405020304"/>
              </a:rPr>
              <a:t>u</a:t>
            </a:r>
            <a:r>
              <a:rPr lang="en-US" altLang="zh-CN" sz="2800" baseline="-25000">
                <a:solidFill>
                  <a:srgbClr val="FF3300"/>
                </a:solidFill>
                <a:latin typeface="Times New Roman" panose="02020603050405020304"/>
                <a:cs typeface="Times New Roman" panose="02020603050405020304"/>
              </a:rPr>
              <a:t>+</a:t>
            </a:r>
            <a:endParaRPr lang="en-US" altLang="zh-CN" sz="2800" i="0" baseline="-25000">
              <a:solidFill>
                <a:srgbClr val="FF3300"/>
              </a:solidFill>
              <a:latin typeface="Times New Roman" panose="02020603050405020304"/>
              <a:cs typeface="Times New Roman" panose="02020603050405020304"/>
            </a:endParaRPr>
          </a:p>
        </p:txBody>
      </p:sp>
      <p:graphicFrame>
        <p:nvGraphicFramePr>
          <p:cNvPr id="73737" name="Object 9"/>
          <p:cNvGraphicFramePr>
            <a:graphicFrameLocks noChangeAspect="1"/>
          </p:cNvGraphicFramePr>
          <p:nvPr/>
        </p:nvGraphicFramePr>
        <p:xfrm>
          <a:off x="481013" y="4516438"/>
          <a:ext cx="6453187" cy="1065212"/>
        </p:xfrm>
        <a:graphic>
          <a:graphicData uri="http://schemas.openxmlformats.org/presentationml/2006/ole">
            <mc:AlternateContent xmlns:mc="http://schemas.openxmlformats.org/markup-compatibility/2006">
              <mc:Choice xmlns:v="urn:schemas-microsoft-com:vml" Requires="v">
                <p:oleObj spid="_x0000_s54611" name="公式" r:id="rId7" imgW="3314700" imgH="393700" progId="Equation.3">
                  <p:embed/>
                </p:oleObj>
              </mc:Choice>
              <mc:Fallback>
                <p:oleObj name="公式" r:id="rId7" imgW="3314700" imgH="393700" progId="Equation.3">
                  <p:embed/>
                  <p:pic>
                    <p:nvPicPr>
                      <p:cNvPr id="0" name="图片 545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13" y="4516438"/>
                        <a:ext cx="6453187" cy="1065212"/>
                      </a:xfrm>
                      <a:prstGeom prst="rect">
                        <a:avLst/>
                      </a:prstGeom>
                      <a:noFill/>
                      <a:ln>
                        <a:noFill/>
                      </a:ln>
                      <a:effectLst/>
                    </p:spPr>
                  </p:pic>
                </p:oleObj>
              </mc:Fallback>
            </mc:AlternateContent>
          </a:graphicData>
        </a:graphic>
      </p:graphicFrame>
      <p:grpSp>
        <p:nvGrpSpPr>
          <p:cNvPr id="2" name="Group 58"/>
          <p:cNvGrpSpPr/>
          <p:nvPr/>
        </p:nvGrpSpPr>
        <p:grpSpPr bwMode="auto">
          <a:xfrm>
            <a:off x="398463" y="1905000"/>
            <a:ext cx="2133600" cy="990600"/>
            <a:chOff x="251" y="1200"/>
            <a:chExt cx="1344" cy="624"/>
          </a:xfrm>
        </p:grpSpPr>
        <p:sp>
          <p:nvSpPr>
            <p:cNvPr id="53312" name="AutoShape 59" descr="90%"/>
            <p:cNvSpPr>
              <a:spLocks noChangeArrowheads="1"/>
            </p:cNvSpPr>
            <p:nvPr/>
          </p:nvSpPr>
          <p:spPr bwMode="auto">
            <a:xfrm rot="-611553">
              <a:off x="251" y="1200"/>
              <a:ext cx="1344" cy="624"/>
            </a:xfrm>
            <a:prstGeom prst="irregularSeal1">
              <a:avLst/>
            </a:prstGeom>
            <a:pattFill prst="pct90">
              <a:fgClr>
                <a:srgbClr val="CCFF33"/>
              </a:fgClr>
              <a:bgClr>
                <a:schemeClr val="bg1"/>
              </a:bgClr>
            </a:pattFill>
            <a:ln w="38100">
              <a:solidFill>
                <a:srgbClr val="006600"/>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3313" name="Text Box 60" descr="90%"/>
            <p:cNvSpPr txBox="1">
              <a:spLocks noChangeArrowheads="1"/>
            </p:cNvSpPr>
            <p:nvPr/>
          </p:nvSpPr>
          <p:spPr bwMode="auto">
            <a:xfrm rot="-611553">
              <a:off x="589" y="1341"/>
              <a:ext cx="566" cy="327"/>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a:solidFill>
                    <a:srgbClr val="CC0000"/>
                  </a:solidFill>
                  <a:latin typeface="Times New Roman" panose="02020603050405020304"/>
                  <a:ea typeface="楷体_GB2312" charset="0"/>
                  <a:cs typeface="Times New Roman" panose="02020603050405020304"/>
                </a:rPr>
                <a:t>思考</a:t>
              </a:r>
              <a:endParaRPr lang="zh-CN" altLang="en-US" sz="2800" i="0">
                <a:solidFill>
                  <a:srgbClr val="CC0000"/>
                </a:solidFill>
                <a:latin typeface="Times New Roman" panose="02020603050405020304"/>
                <a:ea typeface="楷体_GB2312" charset="0"/>
                <a:cs typeface="Times New Roman" panose="02020603050405020304"/>
              </a:endParaRPr>
            </a:p>
          </p:txBody>
        </p:sp>
      </p:grpSp>
      <p:grpSp>
        <p:nvGrpSpPr>
          <p:cNvPr id="3" name="Group 61"/>
          <p:cNvGrpSpPr/>
          <p:nvPr/>
        </p:nvGrpSpPr>
        <p:grpSpPr bwMode="auto">
          <a:xfrm>
            <a:off x="3370263" y="1828800"/>
            <a:ext cx="1219200" cy="1447800"/>
            <a:chOff x="2856" y="918"/>
            <a:chExt cx="1290" cy="2452"/>
          </a:xfrm>
        </p:grpSpPr>
        <p:sp>
          <p:nvSpPr>
            <p:cNvPr id="53306" name="Freeform 62"/>
            <p:cNvSpPr/>
            <p:nvPr/>
          </p:nvSpPr>
          <p:spPr bwMode="auto">
            <a:xfrm>
              <a:off x="2856" y="1669"/>
              <a:ext cx="505" cy="835"/>
            </a:xfrm>
            <a:custGeom>
              <a:avLst/>
              <a:gdLst>
                <a:gd name="T0" fmla="*/ 267 w 505"/>
                <a:gd name="T1" fmla="*/ 124 h 835"/>
                <a:gd name="T2" fmla="*/ 319 w 505"/>
                <a:gd name="T3" fmla="*/ 72 h 835"/>
                <a:gd name="T4" fmla="*/ 392 w 505"/>
                <a:gd name="T5" fmla="*/ 21 h 835"/>
                <a:gd name="T6" fmla="*/ 443 w 505"/>
                <a:gd name="T7" fmla="*/ 0 h 835"/>
                <a:gd name="T8" fmla="*/ 505 w 505"/>
                <a:gd name="T9" fmla="*/ 4 h 835"/>
                <a:gd name="T10" fmla="*/ 505 w 505"/>
                <a:gd name="T11" fmla="*/ 52 h 835"/>
                <a:gd name="T12" fmla="*/ 474 w 505"/>
                <a:gd name="T13" fmla="*/ 93 h 835"/>
                <a:gd name="T14" fmla="*/ 416 w 505"/>
                <a:gd name="T15" fmla="*/ 124 h 835"/>
                <a:gd name="T16" fmla="*/ 271 w 505"/>
                <a:gd name="T17" fmla="*/ 190 h 835"/>
                <a:gd name="T18" fmla="*/ 133 w 505"/>
                <a:gd name="T19" fmla="*/ 269 h 835"/>
                <a:gd name="T20" fmla="*/ 75 w 505"/>
                <a:gd name="T21" fmla="*/ 289 h 835"/>
                <a:gd name="T22" fmla="*/ 55 w 505"/>
                <a:gd name="T23" fmla="*/ 320 h 835"/>
                <a:gd name="T24" fmla="*/ 75 w 505"/>
                <a:gd name="T25" fmla="*/ 351 h 835"/>
                <a:gd name="T26" fmla="*/ 195 w 505"/>
                <a:gd name="T27" fmla="*/ 467 h 835"/>
                <a:gd name="T28" fmla="*/ 250 w 505"/>
                <a:gd name="T29" fmla="*/ 505 h 835"/>
                <a:gd name="T30" fmla="*/ 332 w 505"/>
                <a:gd name="T31" fmla="*/ 570 h 835"/>
                <a:gd name="T32" fmla="*/ 416 w 505"/>
                <a:gd name="T33" fmla="*/ 632 h 835"/>
                <a:gd name="T34" fmla="*/ 412 w 505"/>
                <a:gd name="T35" fmla="*/ 663 h 835"/>
                <a:gd name="T36" fmla="*/ 350 w 505"/>
                <a:gd name="T37" fmla="*/ 673 h 835"/>
                <a:gd name="T38" fmla="*/ 257 w 505"/>
                <a:gd name="T39" fmla="*/ 673 h 835"/>
                <a:gd name="T40" fmla="*/ 199 w 505"/>
                <a:gd name="T41" fmla="*/ 704 h 835"/>
                <a:gd name="T42" fmla="*/ 178 w 505"/>
                <a:gd name="T43" fmla="*/ 783 h 835"/>
                <a:gd name="T44" fmla="*/ 178 w 505"/>
                <a:gd name="T45" fmla="*/ 825 h 835"/>
                <a:gd name="T46" fmla="*/ 154 w 505"/>
                <a:gd name="T47" fmla="*/ 835 h 835"/>
                <a:gd name="T48" fmla="*/ 116 w 505"/>
                <a:gd name="T49" fmla="*/ 797 h 835"/>
                <a:gd name="T50" fmla="*/ 123 w 505"/>
                <a:gd name="T51" fmla="*/ 731 h 835"/>
                <a:gd name="T52" fmla="*/ 157 w 505"/>
                <a:gd name="T53" fmla="*/ 683 h 835"/>
                <a:gd name="T54" fmla="*/ 226 w 505"/>
                <a:gd name="T55" fmla="*/ 642 h 835"/>
                <a:gd name="T56" fmla="*/ 301 w 505"/>
                <a:gd name="T57" fmla="*/ 622 h 835"/>
                <a:gd name="T58" fmla="*/ 308 w 505"/>
                <a:gd name="T59" fmla="*/ 601 h 835"/>
                <a:gd name="T60" fmla="*/ 271 w 505"/>
                <a:gd name="T61" fmla="*/ 560 h 835"/>
                <a:gd name="T62" fmla="*/ 113 w 505"/>
                <a:gd name="T63" fmla="*/ 457 h 835"/>
                <a:gd name="T64" fmla="*/ 65 w 505"/>
                <a:gd name="T65" fmla="*/ 416 h 835"/>
                <a:gd name="T66" fmla="*/ 20 w 505"/>
                <a:gd name="T67" fmla="*/ 361 h 835"/>
                <a:gd name="T68" fmla="*/ 0 w 505"/>
                <a:gd name="T69" fmla="*/ 299 h 835"/>
                <a:gd name="T70" fmla="*/ 13 w 505"/>
                <a:gd name="T71" fmla="*/ 262 h 835"/>
                <a:gd name="T72" fmla="*/ 92 w 505"/>
                <a:gd name="T73" fmla="*/ 238 h 835"/>
                <a:gd name="T74" fmla="*/ 188 w 505"/>
                <a:gd name="T75" fmla="*/ 197 h 835"/>
                <a:gd name="T76" fmla="*/ 250 w 505"/>
                <a:gd name="T77" fmla="*/ 154 h 835"/>
                <a:gd name="T78" fmla="*/ 267 w 505"/>
                <a:gd name="T79" fmla="*/ 124 h 8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5"/>
                <a:gd name="T121" fmla="*/ 0 h 835"/>
                <a:gd name="T122" fmla="*/ 505 w 505"/>
                <a:gd name="T123" fmla="*/ 835 h 8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5" h="835">
                  <a:moveTo>
                    <a:pt x="267" y="124"/>
                  </a:moveTo>
                  <a:lnTo>
                    <a:pt x="319" y="72"/>
                  </a:lnTo>
                  <a:lnTo>
                    <a:pt x="392" y="21"/>
                  </a:lnTo>
                  <a:lnTo>
                    <a:pt x="443" y="0"/>
                  </a:lnTo>
                  <a:lnTo>
                    <a:pt x="505" y="4"/>
                  </a:lnTo>
                  <a:lnTo>
                    <a:pt x="505" y="52"/>
                  </a:lnTo>
                  <a:lnTo>
                    <a:pt x="474" y="93"/>
                  </a:lnTo>
                  <a:lnTo>
                    <a:pt x="416" y="124"/>
                  </a:lnTo>
                  <a:lnTo>
                    <a:pt x="271" y="190"/>
                  </a:lnTo>
                  <a:lnTo>
                    <a:pt x="133" y="269"/>
                  </a:lnTo>
                  <a:lnTo>
                    <a:pt x="75" y="289"/>
                  </a:lnTo>
                  <a:lnTo>
                    <a:pt x="55" y="320"/>
                  </a:lnTo>
                  <a:lnTo>
                    <a:pt x="75" y="351"/>
                  </a:lnTo>
                  <a:lnTo>
                    <a:pt x="195" y="467"/>
                  </a:lnTo>
                  <a:lnTo>
                    <a:pt x="250" y="505"/>
                  </a:lnTo>
                  <a:lnTo>
                    <a:pt x="332" y="570"/>
                  </a:lnTo>
                  <a:lnTo>
                    <a:pt x="416" y="632"/>
                  </a:lnTo>
                  <a:lnTo>
                    <a:pt x="412" y="663"/>
                  </a:lnTo>
                  <a:lnTo>
                    <a:pt x="350" y="673"/>
                  </a:lnTo>
                  <a:lnTo>
                    <a:pt x="257" y="673"/>
                  </a:lnTo>
                  <a:lnTo>
                    <a:pt x="199" y="704"/>
                  </a:lnTo>
                  <a:lnTo>
                    <a:pt x="178" y="783"/>
                  </a:lnTo>
                  <a:lnTo>
                    <a:pt x="178" y="825"/>
                  </a:lnTo>
                  <a:lnTo>
                    <a:pt x="154" y="835"/>
                  </a:lnTo>
                  <a:lnTo>
                    <a:pt x="116" y="797"/>
                  </a:lnTo>
                  <a:lnTo>
                    <a:pt x="123" y="731"/>
                  </a:lnTo>
                  <a:lnTo>
                    <a:pt x="157" y="683"/>
                  </a:lnTo>
                  <a:lnTo>
                    <a:pt x="226" y="642"/>
                  </a:lnTo>
                  <a:lnTo>
                    <a:pt x="301" y="622"/>
                  </a:lnTo>
                  <a:lnTo>
                    <a:pt x="308" y="601"/>
                  </a:lnTo>
                  <a:lnTo>
                    <a:pt x="271" y="560"/>
                  </a:lnTo>
                  <a:lnTo>
                    <a:pt x="113" y="457"/>
                  </a:lnTo>
                  <a:lnTo>
                    <a:pt x="65" y="416"/>
                  </a:lnTo>
                  <a:lnTo>
                    <a:pt x="20" y="361"/>
                  </a:lnTo>
                  <a:lnTo>
                    <a:pt x="0" y="299"/>
                  </a:lnTo>
                  <a:lnTo>
                    <a:pt x="13" y="262"/>
                  </a:lnTo>
                  <a:lnTo>
                    <a:pt x="92" y="238"/>
                  </a:lnTo>
                  <a:lnTo>
                    <a:pt x="188" y="197"/>
                  </a:lnTo>
                  <a:lnTo>
                    <a:pt x="250" y="154"/>
                  </a:lnTo>
                  <a:lnTo>
                    <a:pt x="267" y="124"/>
                  </a:lnTo>
                  <a:close/>
                </a:path>
              </a:pathLst>
            </a:custGeom>
            <a:solidFill>
              <a:schemeClr val="tx1"/>
            </a:solidFill>
            <a:ln w="9525">
              <a:solidFill>
                <a:srgbClr val="006600"/>
              </a:solidFill>
              <a:round/>
            </a:ln>
          </p:spPr>
          <p:txBody>
            <a:bodyPr/>
            <a:lstStyle/>
            <a:p>
              <a:endParaRPr lang="zh-CN" altLang="en-US" b="1">
                <a:latin typeface="Times New Roman" panose="02020603050405020304"/>
                <a:cs typeface="Times New Roman" panose="02020603050405020304"/>
              </a:endParaRPr>
            </a:p>
          </p:txBody>
        </p:sp>
        <p:sp>
          <p:nvSpPr>
            <p:cNvPr id="53307" name="Freeform 63"/>
            <p:cNvSpPr/>
            <p:nvPr/>
          </p:nvSpPr>
          <p:spPr bwMode="auto">
            <a:xfrm>
              <a:off x="3306" y="1632"/>
              <a:ext cx="351" cy="799"/>
            </a:xfrm>
            <a:custGeom>
              <a:avLst/>
              <a:gdLst>
                <a:gd name="T0" fmla="*/ 75 w 351"/>
                <a:gd name="T1" fmla="*/ 61 h 799"/>
                <a:gd name="T2" fmla="*/ 106 w 351"/>
                <a:gd name="T3" fmla="*/ 10 h 799"/>
                <a:gd name="T4" fmla="*/ 144 w 351"/>
                <a:gd name="T5" fmla="*/ 0 h 799"/>
                <a:gd name="T6" fmla="*/ 196 w 351"/>
                <a:gd name="T7" fmla="*/ 0 h 799"/>
                <a:gd name="T8" fmla="*/ 261 w 351"/>
                <a:gd name="T9" fmla="*/ 37 h 799"/>
                <a:gd name="T10" fmla="*/ 302 w 351"/>
                <a:gd name="T11" fmla="*/ 120 h 799"/>
                <a:gd name="T12" fmla="*/ 333 w 351"/>
                <a:gd name="T13" fmla="*/ 227 h 799"/>
                <a:gd name="T14" fmla="*/ 351 w 351"/>
                <a:gd name="T15" fmla="*/ 336 h 799"/>
                <a:gd name="T16" fmla="*/ 351 w 351"/>
                <a:gd name="T17" fmla="*/ 484 h 799"/>
                <a:gd name="T18" fmla="*/ 313 w 351"/>
                <a:gd name="T19" fmla="*/ 645 h 799"/>
                <a:gd name="T20" fmla="*/ 258 w 351"/>
                <a:gd name="T21" fmla="*/ 740 h 799"/>
                <a:gd name="T22" fmla="*/ 185 w 351"/>
                <a:gd name="T23" fmla="*/ 788 h 799"/>
                <a:gd name="T24" fmla="*/ 117 w 351"/>
                <a:gd name="T25" fmla="*/ 799 h 799"/>
                <a:gd name="T26" fmla="*/ 65 w 351"/>
                <a:gd name="T27" fmla="*/ 768 h 799"/>
                <a:gd name="T28" fmla="*/ 24 w 351"/>
                <a:gd name="T29" fmla="*/ 730 h 799"/>
                <a:gd name="T30" fmla="*/ 13 w 351"/>
                <a:gd name="T31" fmla="*/ 669 h 799"/>
                <a:gd name="T32" fmla="*/ 0 w 351"/>
                <a:gd name="T33" fmla="*/ 552 h 799"/>
                <a:gd name="T34" fmla="*/ 10 w 351"/>
                <a:gd name="T35" fmla="*/ 408 h 799"/>
                <a:gd name="T36" fmla="*/ 41 w 351"/>
                <a:gd name="T37" fmla="*/ 258 h 799"/>
                <a:gd name="T38" fmla="*/ 61 w 351"/>
                <a:gd name="T39" fmla="*/ 150 h 799"/>
                <a:gd name="T40" fmla="*/ 75 w 351"/>
                <a:gd name="T41" fmla="*/ 61 h 7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1"/>
                <a:gd name="T64" fmla="*/ 0 h 799"/>
                <a:gd name="T65" fmla="*/ 351 w 351"/>
                <a:gd name="T66" fmla="*/ 799 h 7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1" h="799">
                  <a:moveTo>
                    <a:pt x="75" y="61"/>
                  </a:moveTo>
                  <a:lnTo>
                    <a:pt x="106" y="10"/>
                  </a:lnTo>
                  <a:lnTo>
                    <a:pt x="144" y="0"/>
                  </a:lnTo>
                  <a:lnTo>
                    <a:pt x="196" y="0"/>
                  </a:lnTo>
                  <a:lnTo>
                    <a:pt x="261" y="37"/>
                  </a:lnTo>
                  <a:lnTo>
                    <a:pt x="302" y="120"/>
                  </a:lnTo>
                  <a:lnTo>
                    <a:pt x="333" y="227"/>
                  </a:lnTo>
                  <a:lnTo>
                    <a:pt x="351" y="336"/>
                  </a:lnTo>
                  <a:lnTo>
                    <a:pt x="351" y="484"/>
                  </a:lnTo>
                  <a:lnTo>
                    <a:pt x="313" y="645"/>
                  </a:lnTo>
                  <a:lnTo>
                    <a:pt x="258" y="740"/>
                  </a:lnTo>
                  <a:lnTo>
                    <a:pt x="185" y="788"/>
                  </a:lnTo>
                  <a:lnTo>
                    <a:pt x="117" y="799"/>
                  </a:lnTo>
                  <a:lnTo>
                    <a:pt x="65" y="768"/>
                  </a:lnTo>
                  <a:lnTo>
                    <a:pt x="24" y="730"/>
                  </a:lnTo>
                  <a:lnTo>
                    <a:pt x="13" y="669"/>
                  </a:lnTo>
                  <a:lnTo>
                    <a:pt x="0" y="552"/>
                  </a:lnTo>
                  <a:lnTo>
                    <a:pt x="10" y="408"/>
                  </a:lnTo>
                  <a:lnTo>
                    <a:pt x="41" y="258"/>
                  </a:lnTo>
                  <a:lnTo>
                    <a:pt x="61" y="150"/>
                  </a:lnTo>
                  <a:lnTo>
                    <a:pt x="75" y="61"/>
                  </a:lnTo>
                  <a:close/>
                </a:path>
              </a:pathLst>
            </a:custGeom>
            <a:solidFill>
              <a:schemeClr val="tx1"/>
            </a:solidFill>
            <a:ln w="9525">
              <a:solidFill>
                <a:srgbClr val="006600"/>
              </a:solidFill>
              <a:round/>
            </a:ln>
          </p:spPr>
          <p:txBody>
            <a:bodyPr/>
            <a:lstStyle/>
            <a:p>
              <a:endParaRPr lang="zh-CN" altLang="en-US" b="1">
                <a:latin typeface="Times New Roman" panose="02020603050405020304"/>
                <a:cs typeface="Times New Roman" panose="02020603050405020304"/>
              </a:endParaRPr>
            </a:p>
          </p:txBody>
        </p:sp>
        <p:sp>
          <p:nvSpPr>
            <p:cNvPr id="53308" name="Freeform 64"/>
            <p:cNvSpPr/>
            <p:nvPr/>
          </p:nvSpPr>
          <p:spPr bwMode="auto">
            <a:xfrm>
              <a:off x="3403" y="2327"/>
              <a:ext cx="205" cy="1043"/>
            </a:xfrm>
            <a:custGeom>
              <a:avLst/>
              <a:gdLst>
                <a:gd name="T0" fmla="*/ 99 w 205"/>
                <a:gd name="T1" fmla="*/ 185 h 1043"/>
                <a:gd name="T2" fmla="*/ 71 w 205"/>
                <a:gd name="T3" fmla="*/ 116 h 1043"/>
                <a:gd name="T4" fmla="*/ 71 w 205"/>
                <a:gd name="T5" fmla="*/ 41 h 1043"/>
                <a:gd name="T6" fmla="*/ 109 w 205"/>
                <a:gd name="T7" fmla="*/ 0 h 1043"/>
                <a:gd name="T8" fmla="*/ 153 w 205"/>
                <a:gd name="T9" fmla="*/ 20 h 1043"/>
                <a:gd name="T10" fmla="*/ 184 w 205"/>
                <a:gd name="T11" fmla="*/ 92 h 1043"/>
                <a:gd name="T12" fmla="*/ 201 w 205"/>
                <a:gd name="T13" fmla="*/ 216 h 1043"/>
                <a:gd name="T14" fmla="*/ 205 w 205"/>
                <a:gd name="T15" fmla="*/ 370 h 1043"/>
                <a:gd name="T16" fmla="*/ 194 w 205"/>
                <a:gd name="T17" fmla="*/ 504 h 1043"/>
                <a:gd name="T18" fmla="*/ 174 w 205"/>
                <a:gd name="T19" fmla="*/ 648 h 1043"/>
                <a:gd name="T20" fmla="*/ 174 w 205"/>
                <a:gd name="T21" fmla="*/ 823 h 1043"/>
                <a:gd name="T22" fmla="*/ 201 w 205"/>
                <a:gd name="T23" fmla="*/ 895 h 1043"/>
                <a:gd name="T24" fmla="*/ 191 w 205"/>
                <a:gd name="T25" fmla="*/ 929 h 1043"/>
                <a:gd name="T26" fmla="*/ 143 w 205"/>
                <a:gd name="T27" fmla="*/ 940 h 1043"/>
                <a:gd name="T28" fmla="*/ 92 w 205"/>
                <a:gd name="T29" fmla="*/ 988 h 1043"/>
                <a:gd name="T30" fmla="*/ 68 w 205"/>
                <a:gd name="T31" fmla="*/ 1029 h 1043"/>
                <a:gd name="T32" fmla="*/ 10 w 205"/>
                <a:gd name="T33" fmla="*/ 1043 h 1043"/>
                <a:gd name="T34" fmla="*/ 0 w 205"/>
                <a:gd name="T35" fmla="*/ 998 h 1043"/>
                <a:gd name="T36" fmla="*/ 20 w 205"/>
                <a:gd name="T37" fmla="*/ 960 h 1043"/>
                <a:gd name="T38" fmla="*/ 92 w 205"/>
                <a:gd name="T39" fmla="*/ 929 h 1043"/>
                <a:gd name="T40" fmla="*/ 143 w 205"/>
                <a:gd name="T41" fmla="*/ 906 h 1043"/>
                <a:gd name="T42" fmla="*/ 160 w 205"/>
                <a:gd name="T43" fmla="*/ 885 h 1043"/>
                <a:gd name="T44" fmla="*/ 140 w 205"/>
                <a:gd name="T45" fmla="*/ 827 h 1043"/>
                <a:gd name="T46" fmla="*/ 123 w 205"/>
                <a:gd name="T47" fmla="*/ 709 h 1043"/>
                <a:gd name="T48" fmla="*/ 119 w 205"/>
                <a:gd name="T49" fmla="*/ 569 h 1043"/>
                <a:gd name="T50" fmla="*/ 123 w 205"/>
                <a:gd name="T51" fmla="*/ 476 h 1043"/>
                <a:gd name="T52" fmla="*/ 129 w 205"/>
                <a:gd name="T53" fmla="*/ 350 h 1043"/>
                <a:gd name="T54" fmla="*/ 119 w 205"/>
                <a:gd name="T55" fmla="*/ 237 h 1043"/>
                <a:gd name="T56" fmla="*/ 99 w 205"/>
                <a:gd name="T57" fmla="*/ 185 h 10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5"/>
                <a:gd name="T88" fmla="*/ 0 h 1043"/>
                <a:gd name="T89" fmla="*/ 205 w 205"/>
                <a:gd name="T90" fmla="*/ 1043 h 10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5" h="1043">
                  <a:moveTo>
                    <a:pt x="99" y="185"/>
                  </a:moveTo>
                  <a:lnTo>
                    <a:pt x="71" y="116"/>
                  </a:lnTo>
                  <a:lnTo>
                    <a:pt x="71" y="41"/>
                  </a:lnTo>
                  <a:lnTo>
                    <a:pt x="109" y="0"/>
                  </a:lnTo>
                  <a:lnTo>
                    <a:pt x="153" y="20"/>
                  </a:lnTo>
                  <a:lnTo>
                    <a:pt x="184" y="92"/>
                  </a:lnTo>
                  <a:lnTo>
                    <a:pt x="201" y="216"/>
                  </a:lnTo>
                  <a:lnTo>
                    <a:pt x="205" y="370"/>
                  </a:lnTo>
                  <a:lnTo>
                    <a:pt x="194" y="504"/>
                  </a:lnTo>
                  <a:lnTo>
                    <a:pt x="174" y="648"/>
                  </a:lnTo>
                  <a:lnTo>
                    <a:pt x="174" y="823"/>
                  </a:lnTo>
                  <a:lnTo>
                    <a:pt x="201" y="895"/>
                  </a:lnTo>
                  <a:lnTo>
                    <a:pt x="191" y="929"/>
                  </a:lnTo>
                  <a:lnTo>
                    <a:pt x="143" y="940"/>
                  </a:lnTo>
                  <a:lnTo>
                    <a:pt x="92" y="988"/>
                  </a:lnTo>
                  <a:lnTo>
                    <a:pt x="68" y="1029"/>
                  </a:lnTo>
                  <a:lnTo>
                    <a:pt x="10" y="1043"/>
                  </a:lnTo>
                  <a:lnTo>
                    <a:pt x="0" y="998"/>
                  </a:lnTo>
                  <a:lnTo>
                    <a:pt x="20" y="960"/>
                  </a:lnTo>
                  <a:lnTo>
                    <a:pt x="92" y="929"/>
                  </a:lnTo>
                  <a:lnTo>
                    <a:pt x="143" y="906"/>
                  </a:lnTo>
                  <a:lnTo>
                    <a:pt x="160" y="885"/>
                  </a:lnTo>
                  <a:lnTo>
                    <a:pt x="140" y="827"/>
                  </a:lnTo>
                  <a:lnTo>
                    <a:pt x="123" y="709"/>
                  </a:lnTo>
                  <a:lnTo>
                    <a:pt x="119" y="569"/>
                  </a:lnTo>
                  <a:lnTo>
                    <a:pt x="123" y="476"/>
                  </a:lnTo>
                  <a:lnTo>
                    <a:pt x="129" y="350"/>
                  </a:lnTo>
                  <a:lnTo>
                    <a:pt x="119" y="237"/>
                  </a:lnTo>
                  <a:lnTo>
                    <a:pt x="99" y="185"/>
                  </a:lnTo>
                  <a:close/>
                </a:path>
              </a:pathLst>
            </a:custGeom>
            <a:solidFill>
              <a:schemeClr val="tx1"/>
            </a:solidFill>
            <a:ln w="9525">
              <a:solidFill>
                <a:srgbClr val="006600"/>
              </a:solidFill>
              <a:round/>
            </a:ln>
          </p:spPr>
          <p:txBody>
            <a:bodyPr/>
            <a:lstStyle/>
            <a:p>
              <a:endParaRPr lang="zh-CN" altLang="en-US" b="1">
                <a:latin typeface="Times New Roman" panose="02020603050405020304"/>
                <a:cs typeface="Times New Roman" panose="02020603050405020304"/>
              </a:endParaRPr>
            </a:p>
          </p:txBody>
        </p:sp>
        <p:sp>
          <p:nvSpPr>
            <p:cNvPr id="53309" name="Freeform 65"/>
            <p:cNvSpPr/>
            <p:nvPr/>
          </p:nvSpPr>
          <p:spPr bwMode="auto">
            <a:xfrm>
              <a:off x="3115" y="2329"/>
              <a:ext cx="320" cy="1040"/>
            </a:xfrm>
            <a:custGeom>
              <a:avLst/>
              <a:gdLst>
                <a:gd name="T0" fmla="*/ 197 w 320"/>
                <a:gd name="T1" fmla="*/ 96 h 1040"/>
                <a:gd name="T2" fmla="*/ 231 w 320"/>
                <a:gd name="T3" fmla="*/ 31 h 1040"/>
                <a:gd name="T4" fmla="*/ 272 w 320"/>
                <a:gd name="T5" fmla="*/ 0 h 1040"/>
                <a:gd name="T6" fmla="*/ 320 w 320"/>
                <a:gd name="T7" fmla="*/ 20 h 1040"/>
                <a:gd name="T8" fmla="*/ 313 w 320"/>
                <a:gd name="T9" fmla="*/ 82 h 1040"/>
                <a:gd name="T10" fmla="*/ 282 w 320"/>
                <a:gd name="T11" fmla="*/ 126 h 1040"/>
                <a:gd name="T12" fmla="*/ 221 w 320"/>
                <a:gd name="T13" fmla="*/ 237 h 1040"/>
                <a:gd name="T14" fmla="*/ 180 w 320"/>
                <a:gd name="T15" fmla="*/ 343 h 1040"/>
                <a:gd name="T16" fmla="*/ 156 w 320"/>
                <a:gd name="T17" fmla="*/ 456 h 1040"/>
                <a:gd name="T18" fmla="*/ 159 w 320"/>
                <a:gd name="T19" fmla="*/ 566 h 1040"/>
                <a:gd name="T20" fmla="*/ 197 w 320"/>
                <a:gd name="T21" fmla="*/ 713 h 1040"/>
                <a:gd name="T22" fmla="*/ 228 w 320"/>
                <a:gd name="T23" fmla="*/ 855 h 1040"/>
                <a:gd name="T24" fmla="*/ 272 w 320"/>
                <a:gd name="T25" fmla="*/ 916 h 1040"/>
                <a:gd name="T26" fmla="*/ 269 w 320"/>
                <a:gd name="T27" fmla="*/ 951 h 1040"/>
                <a:gd name="T28" fmla="*/ 231 w 320"/>
                <a:gd name="T29" fmla="*/ 968 h 1040"/>
                <a:gd name="T30" fmla="*/ 145 w 320"/>
                <a:gd name="T31" fmla="*/ 981 h 1040"/>
                <a:gd name="T32" fmla="*/ 84 w 320"/>
                <a:gd name="T33" fmla="*/ 1019 h 1040"/>
                <a:gd name="T34" fmla="*/ 52 w 320"/>
                <a:gd name="T35" fmla="*/ 1040 h 1040"/>
                <a:gd name="T36" fmla="*/ 0 w 320"/>
                <a:gd name="T37" fmla="*/ 992 h 1040"/>
                <a:gd name="T38" fmla="*/ 11 w 320"/>
                <a:gd name="T39" fmla="*/ 961 h 1040"/>
                <a:gd name="T40" fmla="*/ 62 w 320"/>
                <a:gd name="T41" fmla="*/ 940 h 1040"/>
                <a:gd name="T42" fmla="*/ 128 w 320"/>
                <a:gd name="T43" fmla="*/ 930 h 1040"/>
                <a:gd name="T44" fmla="*/ 190 w 320"/>
                <a:gd name="T45" fmla="*/ 930 h 1040"/>
                <a:gd name="T46" fmla="*/ 200 w 320"/>
                <a:gd name="T47" fmla="*/ 910 h 1040"/>
                <a:gd name="T48" fmla="*/ 190 w 320"/>
                <a:gd name="T49" fmla="*/ 875 h 1040"/>
                <a:gd name="T50" fmla="*/ 138 w 320"/>
                <a:gd name="T51" fmla="*/ 741 h 1040"/>
                <a:gd name="T52" fmla="*/ 104 w 320"/>
                <a:gd name="T53" fmla="*/ 610 h 1040"/>
                <a:gd name="T54" fmla="*/ 87 w 320"/>
                <a:gd name="T55" fmla="*/ 515 h 1040"/>
                <a:gd name="T56" fmla="*/ 84 w 320"/>
                <a:gd name="T57" fmla="*/ 426 h 1040"/>
                <a:gd name="T58" fmla="*/ 97 w 320"/>
                <a:gd name="T59" fmla="*/ 340 h 1040"/>
                <a:gd name="T60" fmla="*/ 128 w 320"/>
                <a:gd name="T61" fmla="*/ 251 h 1040"/>
                <a:gd name="T62" fmla="*/ 176 w 320"/>
                <a:gd name="T63" fmla="*/ 133 h 1040"/>
                <a:gd name="T64" fmla="*/ 197 w 320"/>
                <a:gd name="T65" fmla="*/ 96 h 10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0"/>
                <a:gd name="T100" fmla="*/ 0 h 1040"/>
                <a:gd name="T101" fmla="*/ 320 w 320"/>
                <a:gd name="T102" fmla="*/ 1040 h 10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0" h="1040">
                  <a:moveTo>
                    <a:pt x="197" y="96"/>
                  </a:moveTo>
                  <a:lnTo>
                    <a:pt x="231" y="31"/>
                  </a:lnTo>
                  <a:lnTo>
                    <a:pt x="272" y="0"/>
                  </a:lnTo>
                  <a:lnTo>
                    <a:pt x="320" y="20"/>
                  </a:lnTo>
                  <a:lnTo>
                    <a:pt x="313" y="82"/>
                  </a:lnTo>
                  <a:lnTo>
                    <a:pt x="282" y="126"/>
                  </a:lnTo>
                  <a:lnTo>
                    <a:pt x="221" y="237"/>
                  </a:lnTo>
                  <a:lnTo>
                    <a:pt x="180" y="343"/>
                  </a:lnTo>
                  <a:lnTo>
                    <a:pt x="156" y="456"/>
                  </a:lnTo>
                  <a:lnTo>
                    <a:pt x="159" y="566"/>
                  </a:lnTo>
                  <a:lnTo>
                    <a:pt x="197" y="713"/>
                  </a:lnTo>
                  <a:lnTo>
                    <a:pt x="228" y="855"/>
                  </a:lnTo>
                  <a:lnTo>
                    <a:pt x="272" y="916"/>
                  </a:lnTo>
                  <a:lnTo>
                    <a:pt x="269" y="951"/>
                  </a:lnTo>
                  <a:lnTo>
                    <a:pt x="231" y="968"/>
                  </a:lnTo>
                  <a:lnTo>
                    <a:pt x="145" y="981"/>
                  </a:lnTo>
                  <a:lnTo>
                    <a:pt x="84" y="1019"/>
                  </a:lnTo>
                  <a:lnTo>
                    <a:pt x="52" y="1040"/>
                  </a:lnTo>
                  <a:lnTo>
                    <a:pt x="0" y="992"/>
                  </a:lnTo>
                  <a:lnTo>
                    <a:pt x="11" y="961"/>
                  </a:lnTo>
                  <a:lnTo>
                    <a:pt x="62" y="940"/>
                  </a:lnTo>
                  <a:lnTo>
                    <a:pt x="128" y="930"/>
                  </a:lnTo>
                  <a:lnTo>
                    <a:pt x="190" y="930"/>
                  </a:lnTo>
                  <a:lnTo>
                    <a:pt x="200" y="910"/>
                  </a:lnTo>
                  <a:lnTo>
                    <a:pt x="190" y="875"/>
                  </a:lnTo>
                  <a:lnTo>
                    <a:pt x="138" y="741"/>
                  </a:lnTo>
                  <a:lnTo>
                    <a:pt x="104" y="610"/>
                  </a:lnTo>
                  <a:lnTo>
                    <a:pt x="87" y="515"/>
                  </a:lnTo>
                  <a:lnTo>
                    <a:pt x="84" y="426"/>
                  </a:lnTo>
                  <a:lnTo>
                    <a:pt x="97" y="340"/>
                  </a:lnTo>
                  <a:lnTo>
                    <a:pt x="128" y="251"/>
                  </a:lnTo>
                  <a:lnTo>
                    <a:pt x="176" y="133"/>
                  </a:lnTo>
                  <a:lnTo>
                    <a:pt x="197" y="96"/>
                  </a:lnTo>
                  <a:close/>
                </a:path>
              </a:pathLst>
            </a:custGeom>
            <a:solidFill>
              <a:schemeClr val="tx1"/>
            </a:solidFill>
            <a:ln w="9525">
              <a:solidFill>
                <a:srgbClr val="006600"/>
              </a:solidFill>
              <a:round/>
            </a:ln>
          </p:spPr>
          <p:txBody>
            <a:bodyPr/>
            <a:lstStyle/>
            <a:p>
              <a:endParaRPr lang="zh-CN" altLang="en-US" b="1">
                <a:latin typeface="Times New Roman" panose="02020603050405020304"/>
                <a:cs typeface="Times New Roman" panose="02020603050405020304"/>
              </a:endParaRPr>
            </a:p>
          </p:txBody>
        </p:sp>
        <p:sp>
          <p:nvSpPr>
            <p:cNvPr id="53310" name="Freeform 66"/>
            <p:cNvSpPr/>
            <p:nvPr/>
          </p:nvSpPr>
          <p:spPr bwMode="auto">
            <a:xfrm>
              <a:off x="3176" y="1033"/>
              <a:ext cx="412" cy="543"/>
            </a:xfrm>
            <a:custGeom>
              <a:avLst/>
              <a:gdLst>
                <a:gd name="T0" fmla="*/ 151 w 412"/>
                <a:gd name="T1" fmla="*/ 454 h 543"/>
                <a:gd name="T2" fmla="*/ 182 w 412"/>
                <a:gd name="T3" fmla="*/ 522 h 543"/>
                <a:gd name="T4" fmla="*/ 254 w 412"/>
                <a:gd name="T5" fmla="*/ 543 h 543"/>
                <a:gd name="T6" fmla="*/ 316 w 412"/>
                <a:gd name="T7" fmla="*/ 536 h 543"/>
                <a:gd name="T8" fmla="*/ 367 w 412"/>
                <a:gd name="T9" fmla="*/ 492 h 543"/>
                <a:gd name="T10" fmla="*/ 408 w 412"/>
                <a:gd name="T11" fmla="*/ 402 h 543"/>
                <a:gd name="T12" fmla="*/ 412 w 412"/>
                <a:gd name="T13" fmla="*/ 296 h 543"/>
                <a:gd name="T14" fmla="*/ 398 w 412"/>
                <a:gd name="T15" fmla="*/ 203 h 543"/>
                <a:gd name="T16" fmla="*/ 340 w 412"/>
                <a:gd name="T17" fmla="*/ 99 h 543"/>
                <a:gd name="T18" fmla="*/ 298 w 412"/>
                <a:gd name="T19" fmla="*/ 51 h 543"/>
                <a:gd name="T20" fmla="*/ 254 w 412"/>
                <a:gd name="T21" fmla="*/ 21 h 543"/>
                <a:gd name="T22" fmla="*/ 213 w 412"/>
                <a:gd name="T23" fmla="*/ 0 h 543"/>
                <a:gd name="T24" fmla="*/ 141 w 412"/>
                <a:gd name="T25" fmla="*/ 7 h 543"/>
                <a:gd name="T26" fmla="*/ 103 w 412"/>
                <a:gd name="T27" fmla="*/ 69 h 543"/>
                <a:gd name="T28" fmla="*/ 83 w 412"/>
                <a:gd name="T29" fmla="*/ 134 h 543"/>
                <a:gd name="T30" fmla="*/ 83 w 412"/>
                <a:gd name="T31" fmla="*/ 238 h 543"/>
                <a:gd name="T32" fmla="*/ 100 w 412"/>
                <a:gd name="T33" fmla="*/ 337 h 543"/>
                <a:gd name="T34" fmla="*/ 120 w 412"/>
                <a:gd name="T35" fmla="*/ 392 h 543"/>
                <a:gd name="T36" fmla="*/ 6 w 412"/>
                <a:gd name="T37" fmla="*/ 474 h 543"/>
                <a:gd name="T38" fmla="*/ 0 w 412"/>
                <a:gd name="T39" fmla="*/ 505 h 543"/>
                <a:gd name="T40" fmla="*/ 17 w 412"/>
                <a:gd name="T41" fmla="*/ 522 h 543"/>
                <a:gd name="T42" fmla="*/ 141 w 412"/>
                <a:gd name="T43" fmla="*/ 430 h 543"/>
                <a:gd name="T44" fmla="*/ 151 w 412"/>
                <a:gd name="T45" fmla="*/ 454 h 5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2"/>
                <a:gd name="T70" fmla="*/ 0 h 543"/>
                <a:gd name="T71" fmla="*/ 412 w 412"/>
                <a:gd name="T72" fmla="*/ 543 h 5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2" h="543">
                  <a:moveTo>
                    <a:pt x="151" y="454"/>
                  </a:moveTo>
                  <a:lnTo>
                    <a:pt x="182" y="522"/>
                  </a:lnTo>
                  <a:lnTo>
                    <a:pt x="254" y="543"/>
                  </a:lnTo>
                  <a:lnTo>
                    <a:pt x="316" y="536"/>
                  </a:lnTo>
                  <a:lnTo>
                    <a:pt x="367" y="492"/>
                  </a:lnTo>
                  <a:lnTo>
                    <a:pt x="408" y="402"/>
                  </a:lnTo>
                  <a:lnTo>
                    <a:pt x="412" y="296"/>
                  </a:lnTo>
                  <a:lnTo>
                    <a:pt x="398" y="203"/>
                  </a:lnTo>
                  <a:lnTo>
                    <a:pt x="340" y="99"/>
                  </a:lnTo>
                  <a:lnTo>
                    <a:pt x="298" y="51"/>
                  </a:lnTo>
                  <a:lnTo>
                    <a:pt x="254" y="21"/>
                  </a:lnTo>
                  <a:lnTo>
                    <a:pt x="213" y="0"/>
                  </a:lnTo>
                  <a:lnTo>
                    <a:pt x="141" y="7"/>
                  </a:lnTo>
                  <a:lnTo>
                    <a:pt x="103" y="69"/>
                  </a:lnTo>
                  <a:lnTo>
                    <a:pt x="83" y="134"/>
                  </a:lnTo>
                  <a:lnTo>
                    <a:pt x="83" y="238"/>
                  </a:lnTo>
                  <a:lnTo>
                    <a:pt x="100" y="337"/>
                  </a:lnTo>
                  <a:lnTo>
                    <a:pt x="120" y="392"/>
                  </a:lnTo>
                  <a:lnTo>
                    <a:pt x="6" y="474"/>
                  </a:lnTo>
                  <a:lnTo>
                    <a:pt x="0" y="505"/>
                  </a:lnTo>
                  <a:lnTo>
                    <a:pt x="17" y="522"/>
                  </a:lnTo>
                  <a:lnTo>
                    <a:pt x="141" y="430"/>
                  </a:lnTo>
                  <a:lnTo>
                    <a:pt x="151" y="454"/>
                  </a:lnTo>
                  <a:close/>
                </a:path>
              </a:pathLst>
            </a:custGeom>
            <a:solidFill>
              <a:schemeClr val="tx1"/>
            </a:solidFill>
            <a:ln w="9525">
              <a:solidFill>
                <a:srgbClr val="006600"/>
              </a:solidFill>
              <a:round/>
            </a:ln>
          </p:spPr>
          <p:txBody>
            <a:bodyPr/>
            <a:lstStyle/>
            <a:p>
              <a:endParaRPr lang="zh-CN" altLang="en-US" b="1">
                <a:latin typeface="Times New Roman" panose="02020603050405020304"/>
                <a:cs typeface="Times New Roman" panose="02020603050405020304"/>
              </a:endParaRPr>
            </a:p>
          </p:txBody>
        </p:sp>
        <p:sp>
          <p:nvSpPr>
            <p:cNvPr id="53311" name="Freeform 67"/>
            <p:cNvSpPr/>
            <p:nvPr/>
          </p:nvSpPr>
          <p:spPr bwMode="auto">
            <a:xfrm>
              <a:off x="3327" y="918"/>
              <a:ext cx="819" cy="908"/>
            </a:xfrm>
            <a:custGeom>
              <a:avLst/>
              <a:gdLst>
                <a:gd name="T0" fmla="*/ 545 w 819"/>
                <a:gd name="T1" fmla="*/ 628 h 908"/>
                <a:gd name="T2" fmla="*/ 504 w 819"/>
                <a:gd name="T3" fmla="*/ 669 h 908"/>
                <a:gd name="T4" fmla="*/ 417 w 819"/>
                <a:gd name="T5" fmla="*/ 720 h 908"/>
                <a:gd name="T6" fmla="*/ 339 w 819"/>
                <a:gd name="T7" fmla="*/ 751 h 908"/>
                <a:gd name="T8" fmla="*/ 284 w 819"/>
                <a:gd name="T9" fmla="*/ 782 h 908"/>
                <a:gd name="T10" fmla="*/ 232 w 819"/>
                <a:gd name="T11" fmla="*/ 823 h 908"/>
                <a:gd name="T12" fmla="*/ 226 w 819"/>
                <a:gd name="T13" fmla="*/ 895 h 908"/>
                <a:gd name="T14" fmla="*/ 277 w 819"/>
                <a:gd name="T15" fmla="*/ 908 h 908"/>
                <a:gd name="T16" fmla="*/ 407 w 819"/>
                <a:gd name="T17" fmla="*/ 833 h 908"/>
                <a:gd name="T18" fmla="*/ 504 w 819"/>
                <a:gd name="T19" fmla="*/ 744 h 908"/>
                <a:gd name="T20" fmla="*/ 617 w 819"/>
                <a:gd name="T21" fmla="*/ 631 h 908"/>
                <a:gd name="T22" fmla="*/ 709 w 819"/>
                <a:gd name="T23" fmla="*/ 559 h 908"/>
                <a:gd name="T24" fmla="*/ 788 w 819"/>
                <a:gd name="T25" fmla="*/ 504 h 908"/>
                <a:gd name="T26" fmla="*/ 819 w 819"/>
                <a:gd name="T27" fmla="*/ 477 h 908"/>
                <a:gd name="T28" fmla="*/ 808 w 819"/>
                <a:gd name="T29" fmla="*/ 443 h 908"/>
                <a:gd name="T30" fmla="*/ 771 w 819"/>
                <a:gd name="T31" fmla="*/ 395 h 908"/>
                <a:gd name="T32" fmla="*/ 634 w 819"/>
                <a:gd name="T33" fmla="*/ 320 h 908"/>
                <a:gd name="T34" fmla="*/ 504 w 819"/>
                <a:gd name="T35" fmla="*/ 250 h 908"/>
                <a:gd name="T36" fmla="*/ 345 w 819"/>
                <a:gd name="T37" fmla="*/ 178 h 908"/>
                <a:gd name="T38" fmla="*/ 287 w 819"/>
                <a:gd name="T39" fmla="*/ 137 h 908"/>
                <a:gd name="T40" fmla="*/ 226 w 819"/>
                <a:gd name="T41" fmla="*/ 82 h 908"/>
                <a:gd name="T42" fmla="*/ 164 w 819"/>
                <a:gd name="T43" fmla="*/ 21 h 908"/>
                <a:gd name="T44" fmla="*/ 109 w 819"/>
                <a:gd name="T45" fmla="*/ 0 h 908"/>
                <a:gd name="T46" fmla="*/ 0 w 819"/>
                <a:gd name="T47" fmla="*/ 76 h 908"/>
                <a:gd name="T48" fmla="*/ 7 w 819"/>
                <a:gd name="T49" fmla="*/ 147 h 908"/>
                <a:gd name="T50" fmla="*/ 27 w 819"/>
                <a:gd name="T51" fmla="*/ 175 h 908"/>
                <a:gd name="T52" fmla="*/ 82 w 819"/>
                <a:gd name="T53" fmla="*/ 164 h 908"/>
                <a:gd name="T54" fmla="*/ 72 w 819"/>
                <a:gd name="T55" fmla="*/ 134 h 908"/>
                <a:gd name="T56" fmla="*/ 51 w 819"/>
                <a:gd name="T57" fmla="*/ 123 h 908"/>
                <a:gd name="T58" fmla="*/ 41 w 819"/>
                <a:gd name="T59" fmla="*/ 86 h 908"/>
                <a:gd name="T60" fmla="*/ 102 w 819"/>
                <a:gd name="T61" fmla="*/ 45 h 908"/>
                <a:gd name="T62" fmla="*/ 154 w 819"/>
                <a:gd name="T63" fmla="*/ 86 h 908"/>
                <a:gd name="T64" fmla="*/ 154 w 819"/>
                <a:gd name="T65" fmla="*/ 123 h 908"/>
                <a:gd name="T66" fmla="*/ 133 w 819"/>
                <a:gd name="T67" fmla="*/ 168 h 908"/>
                <a:gd name="T68" fmla="*/ 150 w 819"/>
                <a:gd name="T69" fmla="*/ 199 h 908"/>
                <a:gd name="T70" fmla="*/ 253 w 819"/>
                <a:gd name="T71" fmla="*/ 226 h 908"/>
                <a:gd name="T72" fmla="*/ 294 w 819"/>
                <a:gd name="T73" fmla="*/ 188 h 908"/>
                <a:gd name="T74" fmla="*/ 431 w 819"/>
                <a:gd name="T75" fmla="*/ 271 h 908"/>
                <a:gd name="T76" fmla="*/ 545 w 819"/>
                <a:gd name="T77" fmla="*/ 323 h 908"/>
                <a:gd name="T78" fmla="*/ 607 w 819"/>
                <a:gd name="T79" fmla="*/ 354 h 908"/>
                <a:gd name="T80" fmla="*/ 668 w 819"/>
                <a:gd name="T81" fmla="*/ 385 h 908"/>
                <a:gd name="T82" fmla="*/ 716 w 819"/>
                <a:gd name="T83" fmla="*/ 426 h 908"/>
                <a:gd name="T84" fmla="*/ 747 w 819"/>
                <a:gd name="T85" fmla="*/ 467 h 908"/>
                <a:gd name="T86" fmla="*/ 719 w 819"/>
                <a:gd name="T87" fmla="*/ 497 h 908"/>
                <a:gd name="T88" fmla="*/ 654 w 819"/>
                <a:gd name="T89" fmla="*/ 539 h 908"/>
                <a:gd name="T90" fmla="*/ 586 w 819"/>
                <a:gd name="T91" fmla="*/ 586 h 908"/>
                <a:gd name="T92" fmla="*/ 545 w 819"/>
                <a:gd name="T93" fmla="*/ 628 h 9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19"/>
                <a:gd name="T142" fmla="*/ 0 h 908"/>
                <a:gd name="T143" fmla="*/ 819 w 819"/>
                <a:gd name="T144" fmla="*/ 908 h 9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19" h="908">
                  <a:moveTo>
                    <a:pt x="545" y="628"/>
                  </a:moveTo>
                  <a:lnTo>
                    <a:pt x="504" y="669"/>
                  </a:lnTo>
                  <a:lnTo>
                    <a:pt x="417" y="720"/>
                  </a:lnTo>
                  <a:lnTo>
                    <a:pt x="339" y="751"/>
                  </a:lnTo>
                  <a:lnTo>
                    <a:pt x="284" y="782"/>
                  </a:lnTo>
                  <a:lnTo>
                    <a:pt x="232" y="823"/>
                  </a:lnTo>
                  <a:lnTo>
                    <a:pt x="226" y="895"/>
                  </a:lnTo>
                  <a:lnTo>
                    <a:pt x="277" y="908"/>
                  </a:lnTo>
                  <a:lnTo>
                    <a:pt x="407" y="833"/>
                  </a:lnTo>
                  <a:lnTo>
                    <a:pt x="504" y="744"/>
                  </a:lnTo>
                  <a:lnTo>
                    <a:pt x="617" y="631"/>
                  </a:lnTo>
                  <a:lnTo>
                    <a:pt x="709" y="559"/>
                  </a:lnTo>
                  <a:lnTo>
                    <a:pt x="788" y="504"/>
                  </a:lnTo>
                  <a:lnTo>
                    <a:pt x="819" y="477"/>
                  </a:lnTo>
                  <a:lnTo>
                    <a:pt x="808" y="443"/>
                  </a:lnTo>
                  <a:lnTo>
                    <a:pt x="771" y="395"/>
                  </a:lnTo>
                  <a:lnTo>
                    <a:pt x="634" y="320"/>
                  </a:lnTo>
                  <a:lnTo>
                    <a:pt x="504" y="250"/>
                  </a:lnTo>
                  <a:lnTo>
                    <a:pt x="345" y="178"/>
                  </a:lnTo>
                  <a:lnTo>
                    <a:pt x="287" y="137"/>
                  </a:lnTo>
                  <a:lnTo>
                    <a:pt x="226" y="82"/>
                  </a:lnTo>
                  <a:lnTo>
                    <a:pt x="164" y="21"/>
                  </a:lnTo>
                  <a:lnTo>
                    <a:pt x="109" y="0"/>
                  </a:lnTo>
                  <a:lnTo>
                    <a:pt x="0" y="76"/>
                  </a:lnTo>
                  <a:lnTo>
                    <a:pt x="7" y="147"/>
                  </a:lnTo>
                  <a:lnTo>
                    <a:pt x="27" y="175"/>
                  </a:lnTo>
                  <a:lnTo>
                    <a:pt x="82" y="164"/>
                  </a:lnTo>
                  <a:lnTo>
                    <a:pt x="72" y="134"/>
                  </a:lnTo>
                  <a:lnTo>
                    <a:pt x="51" y="123"/>
                  </a:lnTo>
                  <a:lnTo>
                    <a:pt x="41" y="86"/>
                  </a:lnTo>
                  <a:lnTo>
                    <a:pt x="102" y="45"/>
                  </a:lnTo>
                  <a:lnTo>
                    <a:pt x="154" y="86"/>
                  </a:lnTo>
                  <a:lnTo>
                    <a:pt x="154" y="123"/>
                  </a:lnTo>
                  <a:lnTo>
                    <a:pt x="133" y="168"/>
                  </a:lnTo>
                  <a:lnTo>
                    <a:pt x="150" y="199"/>
                  </a:lnTo>
                  <a:lnTo>
                    <a:pt x="253" y="226"/>
                  </a:lnTo>
                  <a:lnTo>
                    <a:pt x="294" y="188"/>
                  </a:lnTo>
                  <a:lnTo>
                    <a:pt x="431" y="271"/>
                  </a:lnTo>
                  <a:lnTo>
                    <a:pt x="545" y="323"/>
                  </a:lnTo>
                  <a:lnTo>
                    <a:pt x="607" y="354"/>
                  </a:lnTo>
                  <a:lnTo>
                    <a:pt x="668" y="385"/>
                  </a:lnTo>
                  <a:lnTo>
                    <a:pt x="716" y="426"/>
                  </a:lnTo>
                  <a:lnTo>
                    <a:pt x="747" y="467"/>
                  </a:lnTo>
                  <a:lnTo>
                    <a:pt x="719" y="497"/>
                  </a:lnTo>
                  <a:lnTo>
                    <a:pt x="654" y="539"/>
                  </a:lnTo>
                  <a:lnTo>
                    <a:pt x="586" y="586"/>
                  </a:lnTo>
                  <a:lnTo>
                    <a:pt x="545" y="628"/>
                  </a:lnTo>
                  <a:close/>
                </a:path>
              </a:pathLst>
            </a:custGeom>
            <a:solidFill>
              <a:schemeClr val="tx1"/>
            </a:solidFill>
            <a:ln w="9525">
              <a:solidFill>
                <a:srgbClr val="006600"/>
              </a:solidFill>
              <a:round/>
            </a:ln>
          </p:spPr>
          <p:txBody>
            <a:bodyPr/>
            <a:lstStyle/>
            <a:p>
              <a:endParaRPr lang="zh-CN" altLang="en-US" b="1">
                <a:latin typeface="Times New Roman" panose="02020603050405020304"/>
                <a:cs typeface="Times New Roman" panose="02020603050405020304"/>
              </a:endParaRPr>
            </a:p>
          </p:txBody>
        </p:sp>
      </p:grpSp>
      <p:sp>
        <p:nvSpPr>
          <p:cNvPr id="73796" name="Rectangle 68"/>
          <p:cNvSpPr>
            <a:spLocks noChangeArrowheads="1"/>
          </p:cNvSpPr>
          <p:nvPr/>
        </p:nvSpPr>
        <p:spPr bwMode="auto">
          <a:xfrm>
            <a:off x="2432050" y="2057400"/>
            <a:ext cx="1007808" cy="584776"/>
          </a:xfrm>
          <a:prstGeom prst="rect">
            <a:avLst/>
          </a:prstGeom>
          <a:noFill/>
          <a:ln>
            <a:noFill/>
          </a:ln>
        </p:spPr>
        <p:txBody>
          <a:bodyPr wrap="none">
            <a:spAutoFit/>
          </a:bodyPr>
          <a:lstStyle/>
          <a:p>
            <a:pPr>
              <a:spcBef>
                <a:spcPct val="50000"/>
              </a:spcBef>
            </a:pPr>
            <a:r>
              <a:rPr lang="en-US" altLang="zh-CN" sz="3200" b="1" dirty="0">
                <a:solidFill>
                  <a:srgbClr val="CC0000"/>
                </a:solidFill>
                <a:latin typeface="Times New Roman" panose="02020603050405020304"/>
                <a:cs typeface="Times New Roman" panose="02020603050405020304"/>
              </a:rPr>
              <a:t>u</a:t>
            </a:r>
            <a:r>
              <a:rPr lang="en-US" altLang="zh-CN" sz="3200" b="1" baseline="-25000" dirty="0">
                <a:solidFill>
                  <a:srgbClr val="CC0000"/>
                </a:solidFill>
                <a:latin typeface="Times New Roman" panose="02020603050405020304"/>
                <a:cs typeface="Times New Roman" panose="02020603050405020304"/>
              </a:rPr>
              <a:t>+</a:t>
            </a:r>
            <a:r>
              <a:rPr lang="en-US" altLang="zh-CN" sz="3200" b="1" i="0" dirty="0">
                <a:solidFill>
                  <a:srgbClr val="CC0000"/>
                </a:solidFill>
                <a:latin typeface="Times New Roman" panose="02020603050405020304"/>
                <a:cs typeface="Times New Roman" panose="02020603050405020304"/>
              </a:rPr>
              <a:t>=?</a:t>
            </a:r>
            <a:endParaRPr lang="en-US" altLang="zh-CN" sz="3200" b="1" baseline="-25000" dirty="0">
              <a:solidFill>
                <a:srgbClr val="CC0000"/>
              </a:solidFill>
              <a:latin typeface="Times New Roman" panose="02020603050405020304"/>
              <a:cs typeface="Times New Roman" panose="02020603050405020304"/>
            </a:endParaRPr>
          </a:p>
        </p:txBody>
      </p:sp>
      <p:sp>
        <p:nvSpPr>
          <p:cNvPr id="73797" name="Text Box 69"/>
          <p:cNvSpPr txBox="1">
            <a:spLocks noChangeArrowheads="1"/>
          </p:cNvSpPr>
          <p:nvPr/>
        </p:nvSpPr>
        <p:spPr bwMode="auto">
          <a:xfrm>
            <a:off x="228600" y="5638800"/>
            <a:ext cx="8610600" cy="954107"/>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spcBef>
                <a:spcPct val="20000"/>
              </a:spcBef>
            </a:pPr>
            <a:r>
              <a:rPr lang="zh-CN" altLang="en-US" sz="2800" i="0" dirty="0">
                <a:solidFill>
                  <a:srgbClr val="000099"/>
                </a:solidFill>
                <a:effectLst>
                  <a:outerShdw blurRad="38100" dist="38100" dir="2700000" algn="tl">
                    <a:srgbClr val="DDDDDD"/>
                  </a:outerShdw>
                </a:effectLst>
                <a:latin typeface="Times New Roman" panose="02020603050405020304"/>
                <a:cs typeface="Times New Roman" panose="02020603050405020304"/>
              </a:rPr>
              <a:t>也可写出 </a:t>
            </a:r>
            <a:r>
              <a:rPr lang="en-US" altLang="zh-CN" sz="2800" dirty="0">
                <a:solidFill>
                  <a:srgbClr val="000099"/>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rPr>
              <a:t>–</a:t>
            </a:r>
            <a:r>
              <a:rPr lang="zh-CN" altLang="en-US" sz="2800" i="0" dirty="0">
                <a:solidFill>
                  <a:srgbClr val="000099"/>
                </a:solidFill>
                <a:effectLst>
                  <a:outerShdw blurRad="38100" dist="38100" dir="2700000" algn="tl">
                    <a:srgbClr val="DDDDDD"/>
                  </a:outerShdw>
                </a:effectLst>
                <a:latin typeface="Times New Roman" panose="02020603050405020304"/>
                <a:cs typeface="Times New Roman" panose="02020603050405020304"/>
              </a:rPr>
              <a:t>和 </a:t>
            </a:r>
            <a:r>
              <a:rPr lang="en-US" altLang="zh-CN" sz="2800" dirty="0">
                <a:solidFill>
                  <a:srgbClr val="000099"/>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rPr>
              <a:t>+</a:t>
            </a:r>
            <a:r>
              <a:rPr lang="zh-CN" altLang="en-US" sz="2800" i="0" dirty="0">
                <a:solidFill>
                  <a:srgbClr val="000099"/>
                </a:solidFill>
                <a:effectLst>
                  <a:outerShdw blurRad="38100" dist="38100" dir="2700000" algn="tl">
                    <a:srgbClr val="DDDDDD"/>
                  </a:outerShdw>
                </a:effectLst>
                <a:latin typeface="Times New Roman" panose="02020603050405020304"/>
                <a:cs typeface="Times New Roman" panose="02020603050405020304"/>
              </a:rPr>
              <a:t>的表达式，利用 </a:t>
            </a:r>
            <a:r>
              <a:rPr lang="en-US" altLang="zh-CN" sz="2800" dirty="0">
                <a:solidFill>
                  <a:srgbClr val="000099"/>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rPr>
              <a:t>–</a:t>
            </a:r>
            <a:r>
              <a:rPr lang="en-US" altLang="zh-CN" sz="2800" i="0" dirty="0">
                <a:solidFill>
                  <a:srgbClr val="000099"/>
                </a:solidFill>
                <a:effectLst>
                  <a:outerShdw blurRad="38100" dist="38100" dir="2700000" algn="tl">
                    <a:srgbClr val="DDDDDD"/>
                  </a:outerShdw>
                </a:effectLst>
                <a:latin typeface="Times New Roman" panose="02020603050405020304"/>
                <a:cs typeface="Times New Roman" panose="02020603050405020304"/>
              </a:rPr>
              <a:t>= </a:t>
            </a:r>
            <a:r>
              <a:rPr lang="en-US" altLang="zh-CN" sz="2800" dirty="0">
                <a:solidFill>
                  <a:srgbClr val="000099"/>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rPr>
              <a:t>+ </a:t>
            </a:r>
            <a:r>
              <a:rPr lang="zh-CN" altLang="en-US" sz="2800" i="0" dirty="0">
                <a:solidFill>
                  <a:srgbClr val="000099"/>
                </a:solidFill>
                <a:effectLst>
                  <a:outerShdw blurRad="38100" dist="38100" dir="2700000" algn="tl">
                    <a:srgbClr val="DDDDDD"/>
                  </a:outerShdw>
                </a:effectLst>
                <a:latin typeface="Times New Roman" panose="02020603050405020304"/>
                <a:cs typeface="Times New Roman" panose="02020603050405020304"/>
              </a:rPr>
              <a:t>的性质求解。</a:t>
            </a:r>
          </a:p>
        </p:txBody>
      </p:sp>
      <p:grpSp>
        <p:nvGrpSpPr>
          <p:cNvPr id="53261" name="Group 70"/>
          <p:cNvGrpSpPr/>
          <p:nvPr/>
        </p:nvGrpSpPr>
        <p:grpSpPr bwMode="auto">
          <a:xfrm>
            <a:off x="4648200" y="228600"/>
            <a:ext cx="4114800" cy="3040063"/>
            <a:chOff x="432" y="345"/>
            <a:chExt cx="2592" cy="1915"/>
          </a:xfrm>
        </p:grpSpPr>
        <p:sp>
          <p:nvSpPr>
            <p:cNvPr id="53263" name="Text Box 71"/>
            <p:cNvSpPr txBox="1">
              <a:spLocks noChangeArrowheads="1"/>
            </p:cNvSpPr>
            <p:nvPr/>
          </p:nvSpPr>
          <p:spPr bwMode="auto">
            <a:xfrm>
              <a:off x="432" y="1670"/>
              <a:ext cx="422" cy="33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latin typeface="Times New Roman" panose="02020603050405020304"/>
                  <a:cs typeface="Times New Roman" panose="02020603050405020304"/>
                </a:rPr>
                <a:t>u</a:t>
              </a:r>
              <a:r>
                <a:rPr lang="en-US" altLang="zh-CN" sz="2800" i="0" baseline="-25000">
                  <a:solidFill>
                    <a:srgbClr val="000099"/>
                  </a:solidFill>
                  <a:latin typeface="Times New Roman" panose="02020603050405020304"/>
                  <a:cs typeface="Times New Roman" panose="02020603050405020304"/>
                </a:rPr>
                <a:t>i2</a:t>
              </a:r>
              <a:endParaRPr lang="en-US" altLang="zh-CN" sz="2800" i="0">
                <a:solidFill>
                  <a:srgbClr val="000099"/>
                </a:solidFill>
                <a:latin typeface="Times New Roman" panose="02020603050405020304"/>
                <a:cs typeface="Times New Roman" panose="02020603050405020304"/>
              </a:endParaRPr>
            </a:p>
          </p:txBody>
        </p:sp>
        <p:sp>
          <p:nvSpPr>
            <p:cNvPr id="53264" name="Text Box 72"/>
            <p:cNvSpPr txBox="1">
              <a:spLocks noChangeArrowheads="1"/>
            </p:cNvSpPr>
            <p:nvPr/>
          </p:nvSpPr>
          <p:spPr bwMode="auto">
            <a:xfrm>
              <a:off x="2550" y="1353"/>
              <a:ext cx="47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latin typeface="Times New Roman" panose="02020603050405020304"/>
                  <a:cs typeface="Times New Roman" panose="02020603050405020304"/>
                </a:rPr>
                <a:t>u</a:t>
              </a:r>
              <a:r>
                <a:rPr lang="en-US" altLang="zh-CN" sz="2800" i="0" baseline="-25000">
                  <a:solidFill>
                    <a:srgbClr val="000099"/>
                  </a:solidFill>
                  <a:latin typeface="Times New Roman" panose="02020603050405020304"/>
                  <a:cs typeface="Times New Roman" panose="02020603050405020304"/>
                </a:rPr>
                <a:t>o</a:t>
              </a:r>
              <a:endParaRPr lang="en-US" altLang="zh-CN" sz="2800" i="0">
                <a:solidFill>
                  <a:srgbClr val="000099"/>
                </a:solidFill>
                <a:latin typeface="Times New Roman" panose="02020603050405020304"/>
                <a:cs typeface="Times New Roman" panose="02020603050405020304"/>
              </a:endParaRPr>
            </a:p>
          </p:txBody>
        </p:sp>
        <p:sp>
          <p:nvSpPr>
            <p:cNvPr id="53265" name="Rectangle 73"/>
            <p:cNvSpPr>
              <a:spLocks noChangeArrowheads="1"/>
            </p:cNvSpPr>
            <p:nvPr/>
          </p:nvSpPr>
          <p:spPr bwMode="auto">
            <a:xfrm>
              <a:off x="1764" y="345"/>
              <a:ext cx="623" cy="32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53266" name="Rectangle 74"/>
            <p:cNvSpPr>
              <a:spLocks noChangeArrowheads="1"/>
            </p:cNvSpPr>
            <p:nvPr/>
          </p:nvSpPr>
          <p:spPr bwMode="auto">
            <a:xfrm>
              <a:off x="1786" y="667"/>
              <a:ext cx="283" cy="91"/>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3267" name="Line 75"/>
            <p:cNvSpPr>
              <a:spLocks noChangeShapeType="1"/>
            </p:cNvSpPr>
            <p:nvPr/>
          </p:nvSpPr>
          <p:spPr bwMode="auto">
            <a:xfrm>
              <a:off x="2377" y="712"/>
              <a:ext cx="0" cy="597"/>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268" name="Text Box 76"/>
            <p:cNvSpPr txBox="1">
              <a:spLocks noChangeArrowheads="1"/>
            </p:cNvSpPr>
            <p:nvPr/>
          </p:nvSpPr>
          <p:spPr bwMode="auto">
            <a:xfrm>
              <a:off x="438" y="1234"/>
              <a:ext cx="47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latin typeface="Times New Roman" panose="02020603050405020304"/>
                  <a:cs typeface="Times New Roman" panose="02020603050405020304"/>
                </a:rPr>
                <a:t>u</a:t>
              </a:r>
              <a:r>
                <a:rPr lang="en-US" altLang="zh-CN" sz="2800" i="0" baseline="-25000">
                  <a:solidFill>
                    <a:srgbClr val="000099"/>
                  </a:solidFill>
                  <a:latin typeface="Times New Roman" panose="02020603050405020304"/>
                  <a:cs typeface="Times New Roman" panose="02020603050405020304"/>
                </a:rPr>
                <a:t>i1</a:t>
              </a:r>
              <a:endParaRPr lang="en-US" altLang="zh-CN" sz="2800" i="0">
                <a:solidFill>
                  <a:srgbClr val="000099"/>
                </a:solidFill>
                <a:latin typeface="Times New Roman" panose="02020603050405020304"/>
                <a:cs typeface="Times New Roman" panose="02020603050405020304"/>
              </a:endParaRPr>
            </a:p>
          </p:txBody>
        </p:sp>
        <p:sp>
          <p:nvSpPr>
            <p:cNvPr id="53269" name="Rectangle 77"/>
            <p:cNvSpPr>
              <a:spLocks noChangeArrowheads="1"/>
            </p:cNvSpPr>
            <p:nvPr/>
          </p:nvSpPr>
          <p:spPr bwMode="auto">
            <a:xfrm>
              <a:off x="1102" y="1442"/>
              <a:ext cx="283" cy="90"/>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3270" name="Text Box 78"/>
            <p:cNvSpPr txBox="1">
              <a:spLocks noChangeArrowheads="1"/>
            </p:cNvSpPr>
            <p:nvPr/>
          </p:nvSpPr>
          <p:spPr bwMode="auto">
            <a:xfrm>
              <a:off x="1051" y="1933"/>
              <a:ext cx="59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latin typeface="Times New Roman" panose="02020603050405020304"/>
                  <a:cs typeface="Times New Roman" panose="02020603050405020304"/>
                </a:rPr>
                <a:t>R</a:t>
              </a:r>
              <a:r>
                <a:rPr lang="en-US" altLang="zh-CN" sz="2800" i="0" baseline="-25000">
                  <a:latin typeface="Times New Roman" panose="02020603050405020304"/>
                  <a:cs typeface="Times New Roman" panose="02020603050405020304"/>
                </a:rPr>
                <a:t>i2</a:t>
              </a:r>
            </a:p>
          </p:txBody>
        </p:sp>
        <p:sp>
          <p:nvSpPr>
            <p:cNvPr id="53271" name="Rectangle 79"/>
            <p:cNvSpPr>
              <a:spLocks noChangeArrowheads="1"/>
            </p:cNvSpPr>
            <p:nvPr/>
          </p:nvSpPr>
          <p:spPr bwMode="auto">
            <a:xfrm>
              <a:off x="1102" y="1148"/>
              <a:ext cx="283" cy="90"/>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3272" name="Line 80"/>
            <p:cNvSpPr>
              <a:spLocks noChangeShapeType="1"/>
            </p:cNvSpPr>
            <p:nvPr/>
          </p:nvSpPr>
          <p:spPr bwMode="auto">
            <a:xfrm>
              <a:off x="1491" y="712"/>
              <a:ext cx="0" cy="504"/>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273" name="Rectangle 81"/>
            <p:cNvSpPr>
              <a:spLocks noChangeArrowheads="1"/>
            </p:cNvSpPr>
            <p:nvPr/>
          </p:nvSpPr>
          <p:spPr bwMode="auto">
            <a:xfrm>
              <a:off x="1069" y="1507"/>
              <a:ext cx="442" cy="33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i1</a:t>
              </a:r>
            </a:p>
          </p:txBody>
        </p:sp>
        <p:sp>
          <p:nvSpPr>
            <p:cNvPr id="53274" name="Line 82"/>
            <p:cNvSpPr>
              <a:spLocks noChangeShapeType="1"/>
            </p:cNvSpPr>
            <p:nvPr/>
          </p:nvSpPr>
          <p:spPr bwMode="auto">
            <a:xfrm>
              <a:off x="2082" y="712"/>
              <a:ext cx="29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275" name="Line 83"/>
            <p:cNvSpPr>
              <a:spLocks noChangeShapeType="1"/>
            </p:cNvSpPr>
            <p:nvPr/>
          </p:nvSpPr>
          <p:spPr bwMode="auto">
            <a:xfrm flipH="1">
              <a:off x="858" y="1191"/>
              <a:ext cx="236"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276" name="Line 84"/>
            <p:cNvSpPr>
              <a:spLocks noChangeShapeType="1"/>
            </p:cNvSpPr>
            <p:nvPr/>
          </p:nvSpPr>
          <p:spPr bwMode="auto">
            <a:xfrm flipH="1">
              <a:off x="811" y="1486"/>
              <a:ext cx="309"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nvGrpSpPr>
            <p:cNvPr id="53277" name="Group 85"/>
            <p:cNvGrpSpPr/>
            <p:nvPr/>
          </p:nvGrpSpPr>
          <p:grpSpPr bwMode="auto">
            <a:xfrm>
              <a:off x="775" y="1185"/>
              <a:ext cx="162" cy="174"/>
              <a:chOff x="720" y="2736"/>
              <a:chExt cx="185" cy="192"/>
            </a:xfrm>
          </p:grpSpPr>
          <p:sp>
            <p:nvSpPr>
              <p:cNvPr id="53304" name="Line 86"/>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305" name="Line 87"/>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sp>
          <p:nvSpPr>
            <p:cNvPr id="53278" name="Line 88"/>
            <p:cNvSpPr>
              <a:spLocks noChangeShapeType="1"/>
            </p:cNvSpPr>
            <p:nvPr/>
          </p:nvSpPr>
          <p:spPr bwMode="auto">
            <a:xfrm>
              <a:off x="1491" y="712"/>
              <a:ext cx="296"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nvGrpSpPr>
            <p:cNvPr id="53279" name="Group 89"/>
            <p:cNvGrpSpPr/>
            <p:nvPr/>
          </p:nvGrpSpPr>
          <p:grpSpPr bwMode="auto">
            <a:xfrm>
              <a:off x="1385" y="733"/>
              <a:ext cx="1165" cy="900"/>
              <a:chOff x="1686" y="1600"/>
              <a:chExt cx="1061" cy="792"/>
            </a:xfrm>
          </p:grpSpPr>
          <p:sp>
            <p:nvSpPr>
              <p:cNvPr id="53294" name="Rectangle 90"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3295" name="Text Box 91"/>
              <p:cNvSpPr txBox="1">
                <a:spLocks noChangeArrowheads="1"/>
              </p:cNvSpPr>
              <p:nvPr/>
            </p:nvSpPr>
            <p:spPr bwMode="auto">
              <a:xfrm>
                <a:off x="1968" y="2096"/>
                <a:ext cx="223" cy="29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cs typeface="Times New Roman" panose="02020603050405020304"/>
                  </a:rPr>
                  <a:t>+</a:t>
                </a:r>
              </a:p>
            </p:txBody>
          </p:sp>
          <p:sp>
            <p:nvSpPr>
              <p:cNvPr id="53296" name="Text Box 92"/>
              <p:cNvSpPr txBox="1">
                <a:spLocks noChangeArrowheads="1"/>
              </p:cNvSpPr>
              <p:nvPr/>
            </p:nvSpPr>
            <p:spPr bwMode="auto">
              <a:xfrm>
                <a:off x="2286" y="1955"/>
                <a:ext cx="401"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cs typeface="Times New Roman" panose="02020603050405020304"/>
                  </a:rPr>
                  <a:t>+</a:t>
                </a:r>
              </a:p>
            </p:txBody>
          </p:sp>
          <p:sp>
            <p:nvSpPr>
              <p:cNvPr id="53297" name="Text Box 93"/>
              <p:cNvSpPr txBox="1">
                <a:spLocks noChangeArrowheads="1"/>
              </p:cNvSpPr>
              <p:nvPr/>
            </p:nvSpPr>
            <p:spPr bwMode="auto">
              <a:xfrm>
                <a:off x="2185" y="1737"/>
                <a:ext cx="527" cy="25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latin typeface="Times New Roman" panose="02020603050405020304"/>
                    <a:ea typeface="创艺简宋体" charset="0"/>
                    <a:cs typeface="Times New Roman" panose="02020603050405020304"/>
                    <a:sym typeface="Symbol" panose="05050102010706020507" charset="0"/>
                  </a:rPr>
                  <a:t></a:t>
                </a:r>
                <a:endParaRPr lang="en-US" altLang="zh-CN" sz="2400" i="0">
                  <a:latin typeface="Times New Roman" panose="02020603050405020304"/>
                  <a:cs typeface="Times New Roman" panose="02020603050405020304"/>
                </a:endParaRPr>
              </a:p>
            </p:txBody>
          </p:sp>
          <p:sp>
            <p:nvSpPr>
              <p:cNvPr id="53298" name="Line 94"/>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299" name="Line 95"/>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300" name="Line 96"/>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301" name="Line 97"/>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302" name="Text Box 98"/>
              <p:cNvSpPr txBox="1">
                <a:spLocks noChangeArrowheads="1"/>
              </p:cNvSpPr>
              <p:nvPr/>
            </p:nvSpPr>
            <p:spPr bwMode="auto">
              <a:xfrm>
                <a:off x="1974" y="1823"/>
                <a:ext cx="330"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cs typeface="Times New Roman" panose="02020603050405020304"/>
                  </a:rPr>
                  <a:t>–</a:t>
                </a:r>
              </a:p>
            </p:txBody>
          </p:sp>
          <p:sp>
            <p:nvSpPr>
              <p:cNvPr id="53303" name="Text Box 99"/>
              <p:cNvSpPr txBox="1">
                <a:spLocks noChangeArrowheads="1"/>
              </p:cNvSpPr>
              <p:nvPr/>
            </p:nvSpPr>
            <p:spPr bwMode="auto">
              <a:xfrm rot="5400000">
                <a:off x="2064" y="1760"/>
                <a:ext cx="216" cy="265"/>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latin typeface="Times New Roman" panose="02020603050405020304"/>
                    <a:cs typeface="Times New Roman" panose="02020603050405020304"/>
                    <a:sym typeface="Symbol" panose="05050102010706020507" charset="0"/>
                  </a:rPr>
                  <a:t></a:t>
                </a:r>
                <a:endParaRPr kumimoji="0" lang="en-US" altLang="zh-CN" sz="2400" i="0">
                  <a:latin typeface="Times New Roman" panose="02020603050405020304"/>
                  <a:cs typeface="Times New Roman" panose="02020603050405020304"/>
                </a:endParaRPr>
              </a:p>
            </p:txBody>
          </p:sp>
        </p:grpSp>
        <p:sp>
          <p:nvSpPr>
            <p:cNvPr id="53280" name="Oval 100"/>
            <p:cNvSpPr>
              <a:spLocks noChangeArrowheads="1"/>
            </p:cNvSpPr>
            <p:nvPr/>
          </p:nvSpPr>
          <p:spPr bwMode="auto">
            <a:xfrm>
              <a:off x="753" y="1442"/>
              <a:ext cx="69" cy="72"/>
            </a:xfrm>
            <a:prstGeom prst="ellips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53281" name="Oval 101"/>
            <p:cNvSpPr>
              <a:spLocks noChangeArrowheads="1"/>
            </p:cNvSpPr>
            <p:nvPr/>
          </p:nvSpPr>
          <p:spPr bwMode="auto">
            <a:xfrm>
              <a:off x="2545" y="1261"/>
              <a:ext cx="69" cy="72"/>
            </a:xfrm>
            <a:prstGeom prst="ellips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53282" name="Rectangle 102"/>
            <p:cNvSpPr>
              <a:spLocks noChangeArrowheads="1"/>
            </p:cNvSpPr>
            <p:nvPr/>
          </p:nvSpPr>
          <p:spPr bwMode="auto">
            <a:xfrm>
              <a:off x="1077" y="1878"/>
              <a:ext cx="283" cy="90"/>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3283" name="Line 103"/>
            <p:cNvSpPr>
              <a:spLocks noChangeShapeType="1"/>
            </p:cNvSpPr>
            <p:nvPr/>
          </p:nvSpPr>
          <p:spPr bwMode="auto">
            <a:xfrm flipH="1">
              <a:off x="783" y="1911"/>
              <a:ext cx="286"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284" name="Oval 104"/>
            <p:cNvSpPr>
              <a:spLocks noChangeArrowheads="1"/>
            </p:cNvSpPr>
            <p:nvPr/>
          </p:nvSpPr>
          <p:spPr bwMode="auto">
            <a:xfrm>
              <a:off x="736" y="1878"/>
              <a:ext cx="70" cy="72"/>
            </a:xfrm>
            <a:prstGeom prst="ellips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53285" name="Text Box 105"/>
            <p:cNvSpPr txBox="1">
              <a:spLocks noChangeArrowheads="1"/>
            </p:cNvSpPr>
            <p:nvPr/>
          </p:nvSpPr>
          <p:spPr bwMode="auto">
            <a:xfrm>
              <a:off x="1053" y="825"/>
              <a:ext cx="38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latin typeface="Times New Roman" panose="02020603050405020304"/>
                  <a:cs typeface="Times New Roman" panose="02020603050405020304"/>
                </a:rPr>
                <a:t>R</a:t>
              </a:r>
              <a:r>
                <a:rPr lang="en-US" altLang="zh-CN" sz="2800" i="0" baseline="-25000">
                  <a:latin typeface="Times New Roman" panose="02020603050405020304"/>
                  <a:cs typeface="Times New Roman" panose="02020603050405020304"/>
                </a:rPr>
                <a:t>1</a:t>
              </a:r>
              <a:endParaRPr lang="en-US" altLang="zh-CN" sz="2800" i="0">
                <a:latin typeface="Times New Roman" panose="02020603050405020304"/>
                <a:cs typeface="Times New Roman" panose="02020603050405020304"/>
              </a:endParaRPr>
            </a:p>
          </p:txBody>
        </p:sp>
        <p:grpSp>
          <p:nvGrpSpPr>
            <p:cNvPr id="53286" name="Group 106"/>
            <p:cNvGrpSpPr/>
            <p:nvPr/>
          </p:nvGrpSpPr>
          <p:grpSpPr bwMode="auto">
            <a:xfrm>
              <a:off x="2492" y="1814"/>
              <a:ext cx="163" cy="173"/>
              <a:chOff x="720" y="2736"/>
              <a:chExt cx="185" cy="192"/>
            </a:xfrm>
          </p:grpSpPr>
          <p:sp>
            <p:nvSpPr>
              <p:cNvPr id="53292" name="Line 107"/>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3293" name="Line 108"/>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sp>
          <p:nvSpPr>
            <p:cNvPr id="53287" name="Oval 109"/>
            <p:cNvSpPr>
              <a:spLocks noChangeArrowheads="1"/>
            </p:cNvSpPr>
            <p:nvPr/>
          </p:nvSpPr>
          <p:spPr bwMode="auto">
            <a:xfrm>
              <a:off x="2545" y="1752"/>
              <a:ext cx="69" cy="72"/>
            </a:xfrm>
            <a:prstGeom prst="ellips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53288" name="Text Box 110"/>
            <p:cNvSpPr txBox="1">
              <a:spLocks noChangeArrowheads="1"/>
            </p:cNvSpPr>
            <p:nvPr/>
          </p:nvSpPr>
          <p:spPr bwMode="auto">
            <a:xfrm>
              <a:off x="2598" y="1125"/>
              <a:ext cx="31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latin typeface="Times New Roman" panose="02020603050405020304"/>
                  <a:cs typeface="Times New Roman" panose="02020603050405020304"/>
                </a:rPr>
                <a:t>+</a:t>
              </a:r>
            </a:p>
          </p:txBody>
        </p:sp>
        <p:sp>
          <p:nvSpPr>
            <p:cNvPr id="53289" name="Text Box 111"/>
            <p:cNvSpPr txBox="1">
              <a:spLocks noChangeArrowheads="1"/>
            </p:cNvSpPr>
            <p:nvPr/>
          </p:nvSpPr>
          <p:spPr bwMode="auto">
            <a:xfrm>
              <a:off x="2598" y="1616"/>
              <a:ext cx="31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latin typeface="Times New Roman" panose="02020603050405020304"/>
                  <a:cs typeface="Times New Roman" panose="02020603050405020304"/>
                </a:rPr>
                <a:t>–</a:t>
              </a:r>
            </a:p>
          </p:txBody>
        </p:sp>
        <p:sp>
          <p:nvSpPr>
            <p:cNvPr id="53290" name="Line 112"/>
            <p:cNvSpPr>
              <a:spLocks noChangeShapeType="1"/>
            </p:cNvSpPr>
            <p:nvPr/>
          </p:nvSpPr>
          <p:spPr bwMode="auto">
            <a:xfrm>
              <a:off x="1357" y="1933"/>
              <a:ext cx="184" cy="0"/>
            </a:xfrm>
            <a:prstGeom prst="lin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53291" name="Line 113"/>
            <p:cNvSpPr>
              <a:spLocks noChangeShapeType="1"/>
            </p:cNvSpPr>
            <p:nvPr/>
          </p:nvSpPr>
          <p:spPr bwMode="auto">
            <a:xfrm>
              <a:off x="1544" y="1482"/>
              <a:ext cx="0" cy="461"/>
            </a:xfrm>
            <a:prstGeom prst="lin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grpSp>
      <p:sp>
        <p:nvSpPr>
          <p:cNvPr id="73736" name="Line 8"/>
          <p:cNvSpPr>
            <a:spLocks noChangeShapeType="1"/>
          </p:cNvSpPr>
          <p:nvPr/>
        </p:nvSpPr>
        <p:spPr bwMode="auto">
          <a:xfrm flipH="1" flipV="1">
            <a:off x="6477000" y="2057400"/>
            <a:ext cx="528638" cy="704850"/>
          </a:xfrm>
          <a:prstGeom prst="line">
            <a:avLst/>
          </a:prstGeom>
          <a:noFill/>
          <a:ln w="57150">
            <a:solidFill>
              <a:srgbClr val="FF3300"/>
            </a:solidFill>
            <a:round/>
            <a:tailEnd type="triangle" w="med" len="med"/>
          </a:ln>
        </p:spPr>
        <p:txBody>
          <a:bodyPr wrap="none" anchor="ctr"/>
          <a:lstStyle/>
          <a:p>
            <a:endParaRPr lang="zh-CN" altLang="en-US" b="1">
              <a:latin typeface="Times New Roman" panose="02020603050405020304"/>
              <a:cs typeface="Times New Roman" panose="020206030504050203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wipe(left)">
                                      <p:cBhvr>
                                        <p:cTn id="7" dur="500"/>
                                        <p:tgtEl>
                                          <p:spTgt spid="737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box(out)">
                                      <p:cBhvr>
                                        <p:cTn id="12" dur="500"/>
                                        <p:tgtEl>
                                          <p:spTgt spid="737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wipe(left)">
                                      <p:cBhvr>
                                        <p:cTn id="17" dur="500"/>
                                        <p:tgtEl>
                                          <p:spTgt spid="737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3736"/>
                                        </p:tgtEl>
                                        <p:attrNameLst>
                                          <p:attrName>style.visibility</p:attrName>
                                        </p:attrNameLst>
                                      </p:cBhvr>
                                      <p:to>
                                        <p:strVal val="visible"/>
                                      </p:to>
                                    </p:set>
                                    <p:animEffect transition="in" filter="wipe(right)">
                                      <p:cBhvr>
                                        <p:cTn id="22" dur="500"/>
                                        <p:tgtEl>
                                          <p:spTgt spid="7373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3796"/>
                                        </p:tgtEl>
                                        <p:attrNameLst>
                                          <p:attrName>style.visibility</p:attrName>
                                        </p:attrNameLst>
                                      </p:cBhvr>
                                      <p:to>
                                        <p:strVal val="visible"/>
                                      </p:to>
                                    </p:set>
                                    <p:animEffect transition="in" filter="wipe(left)">
                                      <p:cBhvr>
                                        <p:cTn id="26" dur="500"/>
                                        <p:tgtEl>
                                          <p:spTgt spid="7379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CC0000"/>
                                      </p:to>
                                    </p:animClr>
                                  </p:subTnLst>
                                </p:cTn>
                              </p:par>
                            </p:childTnLst>
                          </p:cTn>
                        </p:par>
                        <p:par>
                          <p:cTn id="31" fill="hold">
                            <p:stCondLst>
                              <p:cond delay="1500"/>
                            </p:stCondLst>
                            <p:childTnLst>
                              <p:par>
                                <p:cTn id="32" presetID="19" presetClass="entr" presetSubtype="1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0" fill="hold"/>
                                        <p:tgtEl>
                                          <p:spTgt spid="2"/>
                                        </p:tgtEl>
                                        <p:attrNameLst>
                                          <p:attrName>ppt_w</p:attrName>
                                        </p:attrNameLst>
                                      </p:cBhvr>
                                      <p:tavLst>
                                        <p:tav tm="0" fmla="#ppt_w*sin(2.5*pi*$)">
                                          <p:val>
                                            <p:fltVal val="0"/>
                                          </p:val>
                                        </p:tav>
                                        <p:tav tm="100000">
                                          <p:val>
                                            <p:fltVal val="1"/>
                                          </p:val>
                                        </p:tav>
                                      </p:tavLst>
                                    </p:anim>
                                    <p:anim calcmode="lin" valueType="num">
                                      <p:cBhvr>
                                        <p:cTn id="35"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3731"/>
                                        </p:tgtEl>
                                        <p:attrNameLst>
                                          <p:attrName>style.visibility</p:attrName>
                                        </p:attrNameLst>
                                      </p:cBhvr>
                                      <p:to>
                                        <p:strVal val="visible"/>
                                      </p:to>
                                    </p:set>
                                    <p:animEffect transition="in" filter="wipe(left)">
                                      <p:cBhvr>
                                        <p:cTn id="40" dur="500"/>
                                        <p:tgtEl>
                                          <p:spTgt spid="737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3737"/>
                                        </p:tgtEl>
                                        <p:attrNameLst>
                                          <p:attrName>style.visibility</p:attrName>
                                        </p:attrNameLst>
                                      </p:cBhvr>
                                      <p:to>
                                        <p:strVal val="visible"/>
                                      </p:to>
                                    </p:set>
                                    <p:animEffect transition="in" filter="wipe(left)">
                                      <p:cBhvr>
                                        <p:cTn id="45" dur="500"/>
                                        <p:tgtEl>
                                          <p:spTgt spid="737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3797"/>
                                        </p:tgtEl>
                                        <p:attrNameLst>
                                          <p:attrName>style.visibility</p:attrName>
                                        </p:attrNameLst>
                                      </p:cBhvr>
                                      <p:to>
                                        <p:strVal val="visible"/>
                                      </p:to>
                                    </p:set>
                                    <p:animEffect transition="in" filter="wipe(left)">
                                      <p:cBhvr>
                                        <p:cTn id="50" dur="500"/>
                                        <p:tgtEl>
                                          <p:spTgt spid="7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4" grpId="0" autoUpdateAnimBg="0"/>
      <p:bldP spid="73796" grpId="0" autoUpdateAnimBg="0"/>
      <p:bldP spid="73797" grpId="0" autoUpdateAnimBg="0"/>
      <p:bldP spid="7373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bwMode="auto">
          <a:xfrm>
            <a:off x="609600" y="228600"/>
            <a:ext cx="6248400" cy="45720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16.3.3   </a:t>
            </a:r>
            <a:r>
              <a:rPr lang="zh-CN" altLang="en-US"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减法运算电路</a:t>
            </a:r>
            <a:endParaRPr lang="zh-CN" altLang="en-US" sz="320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endParaRPr>
          </a:p>
        </p:txBody>
      </p:sp>
      <p:sp>
        <p:nvSpPr>
          <p:cNvPr id="75779" name="Text Box 3"/>
          <p:cNvSpPr txBox="1">
            <a:spLocks noChangeArrowheads="1"/>
          </p:cNvSpPr>
          <p:nvPr/>
        </p:nvSpPr>
        <p:spPr bwMode="auto">
          <a:xfrm>
            <a:off x="5257800" y="1141413"/>
            <a:ext cx="25908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CC0000"/>
                </a:solidFill>
              </a:rPr>
              <a:t>由虚断可得：</a:t>
            </a:r>
            <a:endParaRPr lang="zh-CN" altLang="en-US" sz="2800" b="0" i="0">
              <a:solidFill>
                <a:srgbClr val="CC0000"/>
              </a:solidFill>
            </a:endParaRPr>
          </a:p>
        </p:txBody>
      </p:sp>
      <p:graphicFrame>
        <p:nvGraphicFramePr>
          <p:cNvPr id="75780" name="Object 4"/>
          <p:cNvGraphicFramePr>
            <a:graphicFrameLocks noChangeAspect="1"/>
          </p:cNvGraphicFramePr>
          <p:nvPr/>
        </p:nvGraphicFramePr>
        <p:xfrm>
          <a:off x="5365750" y="1562100"/>
          <a:ext cx="2662238" cy="1089025"/>
        </p:xfrm>
        <a:graphic>
          <a:graphicData uri="http://schemas.openxmlformats.org/presentationml/2006/ole">
            <mc:AlternateContent xmlns:mc="http://schemas.openxmlformats.org/markup-compatibility/2006">
              <mc:Choice xmlns:v="urn:schemas-microsoft-com:vml" Requires="v">
                <p:oleObj spid="_x0000_s56081" name="Equation" r:id="rId3" imgW="1206500" imgH="419100" progId="Equation.3">
                  <p:embed/>
                </p:oleObj>
              </mc:Choice>
              <mc:Fallback>
                <p:oleObj name="Equation" r:id="rId3" imgW="1206500" imgH="419100" progId="Equation.3">
                  <p:embed/>
                  <p:pic>
                    <p:nvPicPr>
                      <p:cNvPr id="0" name="图片 559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0" y="1562100"/>
                        <a:ext cx="2662238" cy="1089025"/>
                      </a:xfrm>
                      <a:prstGeom prst="rect">
                        <a:avLst/>
                      </a:prstGeom>
                      <a:noFill/>
                      <a:ln>
                        <a:noFill/>
                      </a:ln>
                      <a:effectLst/>
                    </p:spPr>
                  </p:pic>
                </p:oleObj>
              </mc:Fallback>
            </mc:AlternateContent>
          </a:graphicData>
        </a:graphic>
      </p:graphicFrame>
      <p:grpSp>
        <p:nvGrpSpPr>
          <p:cNvPr id="2" name="Group 5"/>
          <p:cNvGrpSpPr/>
          <p:nvPr/>
        </p:nvGrpSpPr>
        <p:grpSpPr bwMode="auto">
          <a:xfrm>
            <a:off x="5086350" y="4191000"/>
            <a:ext cx="3524250" cy="611188"/>
            <a:chOff x="324" y="2702"/>
            <a:chExt cx="2604" cy="385"/>
          </a:xfrm>
        </p:grpSpPr>
        <p:sp>
          <p:nvSpPr>
            <p:cNvPr id="54349" name="Text Box 6"/>
            <p:cNvSpPr txBox="1">
              <a:spLocks noChangeArrowheads="1"/>
            </p:cNvSpPr>
            <p:nvPr/>
          </p:nvSpPr>
          <p:spPr bwMode="auto">
            <a:xfrm>
              <a:off x="324" y="2736"/>
              <a:ext cx="230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CC0000"/>
                  </a:solidFill>
                </a:rPr>
                <a:t>由虚短可得：</a:t>
              </a:r>
            </a:p>
          </p:txBody>
        </p:sp>
        <p:graphicFrame>
          <p:nvGraphicFramePr>
            <p:cNvPr id="54350" name="Object 7"/>
            <p:cNvGraphicFramePr>
              <a:graphicFrameLocks noChangeAspect="1"/>
            </p:cNvGraphicFramePr>
            <p:nvPr/>
          </p:nvGraphicFramePr>
          <p:xfrm>
            <a:off x="1792" y="2702"/>
            <a:ext cx="1136" cy="385"/>
          </p:xfrm>
          <a:graphic>
            <a:graphicData uri="http://schemas.openxmlformats.org/presentationml/2006/ole">
              <mc:AlternateContent xmlns:mc="http://schemas.openxmlformats.org/markup-compatibility/2006">
                <mc:Choice xmlns:v="urn:schemas-microsoft-com:vml" Requires="v">
                  <p:oleObj spid="_x0000_s56082" name="公式" r:id="rId5" imgW="482600" imgH="114300" progId="Equation.3">
                    <p:embed/>
                  </p:oleObj>
                </mc:Choice>
                <mc:Fallback>
                  <p:oleObj name="公式" r:id="rId5" imgW="482600" imgH="114300" progId="Equation.3">
                    <p:embed/>
                    <p:pic>
                      <p:nvPicPr>
                        <p:cNvPr id="0" name="图片 559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 y="2702"/>
                          <a:ext cx="1136" cy="385"/>
                        </a:xfrm>
                        <a:prstGeom prst="rect">
                          <a:avLst/>
                        </a:prstGeom>
                        <a:noFill/>
                        <a:ln>
                          <a:noFill/>
                        </a:ln>
                        <a:effectLst/>
                      </p:spPr>
                    </p:pic>
                  </p:oleObj>
                </mc:Fallback>
              </mc:AlternateContent>
            </a:graphicData>
          </a:graphic>
        </p:graphicFrame>
      </p:grpSp>
      <p:sp>
        <p:nvSpPr>
          <p:cNvPr id="75784" name="Text Box 8"/>
          <p:cNvSpPr txBox="1">
            <a:spLocks noChangeArrowheads="1"/>
          </p:cNvSpPr>
          <p:nvPr/>
        </p:nvSpPr>
        <p:spPr bwMode="auto">
          <a:xfrm>
            <a:off x="5257800" y="608013"/>
            <a:ext cx="2438400" cy="519112"/>
          </a:xfrm>
          <a:prstGeom prst="rect">
            <a:avLst/>
          </a:prstGeom>
          <a:noFill/>
          <a:ln w="9525">
            <a:noFill/>
            <a:miter lim="800000"/>
          </a:ln>
          <a:effectLst/>
        </p:spPr>
        <p:txBody>
          <a:bodyPr>
            <a:spAutoFit/>
          </a:bodyPr>
          <a:lstStyle/>
          <a:p>
            <a:pPr>
              <a:spcBef>
                <a:spcPct val="50000"/>
              </a:spcBef>
              <a:defRPr/>
            </a:pPr>
            <a:r>
              <a:rPr lang="zh-CN" altLang="en-US" sz="2800" i="0">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分析方法</a:t>
            </a:r>
            <a:r>
              <a:rPr lang="en-US" altLang="zh-CN" sz="2800" i="0">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1</a:t>
            </a:r>
            <a:r>
              <a:rPr lang="zh-CN" altLang="en-US" sz="2800" i="0">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a:t>
            </a:r>
          </a:p>
        </p:txBody>
      </p:sp>
      <p:grpSp>
        <p:nvGrpSpPr>
          <p:cNvPr id="3" name="Group 12"/>
          <p:cNvGrpSpPr/>
          <p:nvPr/>
        </p:nvGrpSpPr>
        <p:grpSpPr bwMode="auto">
          <a:xfrm>
            <a:off x="457200" y="609600"/>
            <a:ext cx="3962400" cy="2690813"/>
            <a:chOff x="192" y="432"/>
            <a:chExt cx="2496" cy="1695"/>
          </a:xfrm>
        </p:grpSpPr>
        <p:sp>
          <p:nvSpPr>
            <p:cNvPr id="54293" name="Text Box 13"/>
            <p:cNvSpPr txBox="1">
              <a:spLocks noChangeArrowheads="1"/>
            </p:cNvSpPr>
            <p:nvPr/>
          </p:nvSpPr>
          <p:spPr bwMode="auto">
            <a:xfrm>
              <a:off x="528" y="1536"/>
              <a:ext cx="38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i2</a:t>
              </a:r>
              <a:endParaRPr lang="en-US" altLang="zh-CN" sz="2800" b="0" i="0">
                <a:solidFill>
                  <a:srgbClr val="000099"/>
                </a:solidFill>
              </a:endParaRPr>
            </a:p>
          </p:txBody>
        </p:sp>
        <p:sp>
          <p:nvSpPr>
            <p:cNvPr id="54294" name="Text Box 14"/>
            <p:cNvSpPr txBox="1">
              <a:spLocks noChangeArrowheads="1"/>
            </p:cNvSpPr>
            <p:nvPr/>
          </p:nvSpPr>
          <p:spPr bwMode="auto">
            <a:xfrm>
              <a:off x="2256" y="1344"/>
              <a:ext cx="43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54295" name="Rectangle 15"/>
            <p:cNvSpPr>
              <a:spLocks noChangeArrowheads="1"/>
            </p:cNvSpPr>
            <p:nvPr/>
          </p:nvSpPr>
          <p:spPr bwMode="auto">
            <a:xfrm>
              <a:off x="1497" y="432"/>
              <a:ext cx="567" cy="32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54296" name="Rectangle 16"/>
            <p:cNvSpPr>
              <a:spLocks noChangeArrowheads="1"/>
            </p:cNvSpPr>
            <p:nvPr/>
          </p:nvSpPr>
          <p:spPr bwMode="auto">
            <a:xfrm>
              <a:off x="1517" y="758"/>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4297" name="Line 17"/>
            <p:cNvSpPr>
              <a:spLocks noChangeShapeType="1"/>
            </p:cNvSpPr>
            <p:nvPr/>
          </p:nvSpPr>
          <p:spPr bwMode="auto">
            <a:xfrm>
              <a:off x="2055" y="797"/>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298" name="Text Box 18"/>
            <p:cNvSpPr txBox="1">
              <a:spLocks noChangeArrowheads="1"/>
            </p:cNvSpPr>
            <p:nvPr/>
          </p:nvSpPr>
          <p:spPr bwMode="auto">
            <a:xfrm>
              <a:off x="192" y="1353"/>
              <a:ext cx="43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i1</a:t>
              </a:r>
              <a:endParaRPr lang="en-US" altLang="zh-CN" sz="2800" i="0">
                <a:solidFill>
                  <a:srgbClr val="000099"/>
                </a:solidFill>
              </a:endParaRPr>
            </a:p>
          </p:txBody>
        </p:sp>
        <p:sp>
          <p:nvSpPr>
            <p:cNvPr id="54299" name="Rectangle 19"/>
            <p:cNvSpPr>
              <a:spLocks noChangeArrowheads="1"/>
            </p:cNvSpPr>
            <p:nvPr/>
          </p:nvSpPr>
          <p:spPr bwMode="auto">
            <a:xfrm>
              <a:off x="894" y="1440"/>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4300" name="Text Box 20"/>
            <p:cNvSpPr txBox="1">
              <a:spLocks noChangeArrowheads="1"/>
            </p:cNvSpPr>
            <p:nvPr/>
          </p:nvSpPr>
          <p:spPr bwMode="auto">
            <a:xfrm>
              <a:off x="1327" y="1632"/>
              <a:ext cx="54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3</a:t>
              </a:r>
            </a:p>
          </p:txBody>
        </p:sp>
        <p:sp>
          <p:nvSpPr>
            <p:cNvPr id="54301" name="Rectangle 21"/>
            <p:cNvSpPr>
              <a:spLocks noChangeArrowheads="1"/>
            </p:cNvSpPr>
            <p:nvPr/>
          </p:nvSpPr>
          <p:spPr bwMode="auto">
            <a:xfrm>
              <a:off x="894" y="118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4302" name="Line 22"/>
            <p:cNvSpPr>
              <a:spLocks noChangeShapeType="1"/>
            </p:cNvSpPr>
            <p:nvPr/>
          </p:nvSpPr>
          <p:spPr bwMode="auto">
            <a:xfrm>
              <a:off x="1248" y="797"/>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03" name="Rectangle 23"/>
            <p:cNvSpPr>
              <a:spLocks noChangeArrowheads="1"/>
            </p:cNvSpPr>
            <p:nvPr/>
          </p:nvSpPr>
          <p:spPr bwMode="auto">
            <a:xfrm>
              <a:off x="864" y="1497"/>
              <a:ext cx="400" cy="33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2</a:t>
              </a:r>
            </a:p>
          </p:txBody>
        </p:sp>
        <p:sp>
          <p:nvSpPr>
            <p:cNvPr id="54304" name="Line 24"/>
            <p:cNvSpPr>
              <a:spLocks noChangeShapeType="1"/>
            </p:cNvSpPr>
            <p:nvPr/>
          </p:nvSpPr>
          <p:spPr bwMode="auto">
            <a:xfrm>
              <a:off x="1786" y="797"/>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05" name="Line 25"/>
            <p:cNvSpPr>
              <a:spLocks noChangeShapeType="1"/>
            </p:cNvSpPr>
            <p:nvPr/>
          </p:nvSpPr>
          <p:spPr bwMode="auto">
            <a:xfrm flipH="1">
              <a:off x="480" y="1219"/>
              <a:ext cx="41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06" name="Line 26"/>
            <p:cNvSpPr>
              <a:spLocks noChangeShapeType="1"/>
            </p:cNvSpPr>
            <p:nvPr/>
          </p:nvSpPr>
          <p:spPr bwMode="auto">
            <a:xfrm flipH="1">
              <a:off x="790" y="1479"/>
              <a:ext cx="12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4307" name="Group 27"/>
            <p:cNvGrpSpPr/>
            <p:nvPr/>
          </p:nvGrpSpPr>
          <p:grpSpPr bwMode="auto">
            <a:xfrm>
              <a:off x="1228" y="1872"/>
              <a:ext cx="123" cy="172"/>
              <a:chOff x="720" y="2736"/>
              <a:chExt cx="185" cy="192"/>
            </a:xfrm>
          </p:grpSpPr>
          <p:sp>
            <p:nvSpPr>
              <p:cNvPr id="54347" name="Line 28"/>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48" name="Line 29"/>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4308" name="Line 30"/>
            <p:cNvSpPr>
              <a:spLocks noChangeShapeType="1"/>
            </p:cNvSpPr>
            <p:nvPr/>
          </p:nvSpPr>
          <p:spPr bwMode="auto">
            <a:xfrm>
              <a:off x="1248" y="797"/>
              <a:ext cx="2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4309" name="Group 31"/>
            <p:cNvGrpSpPr/>
            <p:nvPr/>
          </p:nvGrpSpPr>
          <p:grpSpPr bwMode="auto">
            <a:xfrm>
              <a:off x="1152" y="816"/>
              <a:ext cx="1061" cy="823"/>
              <a:chOff x="1686" y="1600"/>
              <a:chExt cx="1061" cy="823"/>
            </a:xfrm>
          </p:grpSpPr>
          <p:sp>
            <p:nvSpPr>
              <p:cNvPr id="54337" name="Rectangle 32"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4338" name="Text Box 33"/>
              <p:cNvSpPr txBox="1">
                <a:spLocks noChangeArrowheads="1"/>
              </p:cNvSpPr>
              <p:nvPr/>
            </p:nvSpPr>
            <p:spPr bwMode="auto">
              <a:xfrm>
                <a:off x="1968" y="2096"/>
                <a:ext cx="22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4339" name="Text Box 34"/>
              <p:cNvSpPr txBox="1">
                <a:spLocks noChangeArrowheads="1"/>
              </p:cNvSpPr>
              <p:nvPr/>
            </p:nvSpPr>
            <p:spPr bwMode="auto">
              <a:xfrm>
                <a:off x="2286" y="1955"/>
                <a:ext cx="40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4340" name="Text Box 35"/>
              <p:cNvSpPr txBox="1">
                <a:spLocks noChangeArrowheads="1"/>
              </p:cNvSpPr>
              <p:nvPr/>
            </p:nvSpPr>
            <p:spPr bwMode="auto">
              <a:xfrm>
                <a:off x="2185" y="1737"/>
                <a:ext cx="527"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54341" name="Line 36"/>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42" name="Line 37"/>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43" name="Line 38"/>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54344" name="Line 39"/>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45" name="Text Box 40"/>
              <p:cNvSpPr txBox="1">
                <a:spLocks noChangeArrowheads="1"/>
              </p:cNvSpPr>
              <p:nvPr/>
            </p:nvSpPr>
            <p:spPr bwMode="auto">
              <a:xfrm>
                <a:off x="1975" y="1824"/>
                <a:ext cx="32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4346" name="Text Box 41"/>
              <p:cNvSpPr txBox="1">
                <a:spLocks noChangeArrowheads="1"/>
              </p:cNvSpPr>
              <p:nvPr/>
            </p:nvSpPr>
            <p:spPr bwMode="auto">
              <a:xfrm rot="5400000">
                <a:off x="2043" y="1749"/>
                <a:ext cx="234" cy="288"/>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54310" name="Oval 42"/>
            <p:cNvSpPr>
              <a:spLocks noChangeArrowheads="1"/>
            </p:cNvSpPr>
            <p:nvPr/>
          </p:nvSpPr>
          <p:spPr bwMode="auto">
            <a:xfrm>
              <a:off x="720" y="1462"/>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4311" name="Oval 43"/>
            <p:cNvSpPr>
              <a:spLocks noChangeArrowheads="1"/>
            </p:cNvSpPr>
            <p:nvPr/>
          </p:nvSpPr>
          <p:spPr bwMode="auto">
            <a:xfrm>
              <a:off x="2208" y="1281"/>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4312" name="Rectangle 44"/>
            <p:cNvSpPr>
              <a:spLocks noChangeArrowheads="1"/>
            </p:cNvSpPr>
            <p:nvPr/>
          </p:nvSpPr>
          <p:spPr bwMode="auto">
            <a:xfrm rot="-5400000">
              <a:off x="1165" y="172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4313" name="Oval 45"/>
            <p:cNvSpPr>
              <a:spLocks noChangeArrowheads="1"/>
            </p:cNvSpPr>
            <p:nvPr/>
          </p:nvSpPr>
          <p:spPr bwMode="auto">
            <a:xfrm>
              <a:off x="432" y="1185"/>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4314" name="Text Box 46"/>
            <p:cNvSpPr txBox="1">
              <a:spLocks noChangeArrowheads="1"/>
            </p:cNvSpPr>
            <p:nvPr/>
          </p:nvSpPr>
          <p:spPr bwMode="auto">
            <a:xfrm>
              <a:off x="847" y="864"/>
              <a:ext cx="35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1</a:t>
              </a:r>
              <a:endParaRPr lang="en-US" altLang="zh-CN" sz="2800" i="0"/>
            </a:p>
          </p:txBody>
        </p:sp>
        <p:grpSp>
          <p:nvGrpSpPr>
            <p:cNvPr id="54315" name="Group 47"/>
            <p:cNvGrpSpPr/>
            <p:nvPr/>
          </p:nvGrpSpPr>
          <p:grpSpPr bwMode="auto">
            <a:xfrm>
              <a:off x="2160" y="1713"/>
              <a:ext cx="148" cy="207"/>
              <a:chOff x="2160" y="1713"/>
              <a:chExt cx="148" cy="207"/>
            </a:xfrm>
          </p:grpSpPr>
          <p:grpSp>
            <p:nvGrpSpPr>
              <p:cNvPr id="54333" name="Group 48"/>
              <p:cNvGrpSpPr/>
              <p:nvPr/>
            </p:nvGrpSpPr>
            <p:grpSpPr bwMode="auto">
              <a:xfrm>
                <a:off x="2160" y="1767"/>
                <a:ext cx="148" cy="153"/>
                <a:chOff x="720" y="2736"/>
                <a:chExt cx="185" cy="192"/>
              </a:xfrm>
            </p:grpSpPr>
            <p:sp>
              <p:nvSpPr>
                <p:cNvPr id="54335" name="Line 49"/>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36" name="Line 50"/>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4334" name="Oval 51"/>
              <p:cNvSpPr>
                <a:spLocks noChangeArrowheads="1"/>
              </p:cNvSpPr>
              <p:nvPr/>
            </p:nvSpPr>
            <p:spPr bwMode="auto">
              <a:xfrm>
                <a:off x="2208"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54316" name="Text Box 52"/>
            <p:cNvSpPr txBox="1">
              <a:spLocks noChangeArrowheads="1"/>
            </p:cNvSpPr>
            <p:nvPr/>
          </p:nvSpPr>
          <p:spPr bwMode="auto">
            <a:xfrm>
              <a:off x="2256" y="1161"/>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4317" name="Text Box 53"/>
            <p:cNvSpPr txBox="1">
              <a:spLocks noChangeArrowheads="1"/>
            </p:cNvSpPr>
            <p:nvPr/>
          </p:nvSpPr>
          <p:spPr bwMode="auto">
            <a:xfrm>
              <a:off x="2256" y="1593"/>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4318" name="Line 54"/>
            <p:cNvSpPr>
              <a:spLocks noChangeShapeType="1"/>
            </p:cNvSpPr>
            <p:nvPr/>
          </p:nvSpPr>
          <p:spPr bwMode="auto">
            <a:xfrm>
              <a:off x="1296" y="1488"/>
              <a:ext cx="0" cy="136"/>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54319" name="Group 55"/>
            <p:cNvGrpSpPr/>
            <p:nvPr/>
          </p:nvGrpSpPr>
          <p:grpSpPr bwMode="auto">
            <a:xfrm>
              <a:off x="668" y="1920"/>
              <a:ext cx="148" cy="207"/>
              <a:chOff x="2160" y="1713"/>
              <a:chExt cx="148" cy="207"/>
            </a:xfrm>
          </p:grpSpPr>
          <p:grpSp>
            <p:nvGrpSpPr>
              <p:cNvPr id="54329" name="Group 56"/>
              <p:cNvGrpSpPr/>
              <p:nvPr/>
            </p:nvGrpSpPr>
            <p:grpSpPr bwMode="auto">
              <a:xfrm>
                <a:off x="2160" y="1767"/>
                <a:ext cx="148" cy="153"/>
                <a:chOff x="720" y="2736"/>
                <a:chExt cx="185" cy="192"/>
              </a:xfrm>
            </p:grpSpPr>
            <p:sp>
              <p:nvSpPr>
                <p:cNvPr id="54331" name="Line 57"/>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32" name="Line 58"/>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4330" name="Oval 59"/>
              <p:cNvSpPr>
                <a:spLocks noChangeArrowheads="1"/>
              </p:cNvSpPr>
              <p:nvPr/>
            </p:nvSpPr>
            <p:spPr bwMode="auto">
              <a:xfrm>
                <a:off x="2208"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54320" name="Text Box 60"/>
            <p:cNvSpPr txBox="1">
              <a:spLocks noChangeArrowheads="1"/>
            </p:cNvSpPr>
            <p:nvPr/>
          </p:nvSpPr>
          <p:spPr bwMode="auto">
            <a:xfrm>
              <a:off x="215" y="1065"/>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grpSp>
          <p:nvGrpSpPr>
            <p:cNvPr id="54321" name="Group 61"/>
            <p:cNvGrpSpPr/>
            <p:nvPr/>
          </p:nvGrpSpPr>
          <p:grpSpPr bwMode="auto">
            <a:xfrm>
              <a:off x="380" y="1920"/>
              <a:ext cx="148" cy="207"/>
              <a:chOff x="2160" y="1713"/>
              <a:chExt cx="148" cy="207"/>
            </a:xfrm>
          </p:grpSpPr>
          <p:grpSp>
            <p:nvGrpSpPr>
              <p:cNvPr id="54325" name="Group 62"/>
              <p:cNvGrpSpPr/>
              <p:nvPr/>
            </p:nvGrpSpPr>
            <p:grpSpPr bwMode="auto">
              <a:xfrm>
                <a:off x="2160" y="1767"/>
                <a:ext cx="148" cy="153"/>
                <a:chOff x="720" y="2736"/>
                <a:chExt cx="185" cy="192"/>
              </a:xfrm>
            </p:grpSpPr>
            <p:sp>
              <p:nvSpPr>
                <p:cNvPr id="54327" name="Line 63"/>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4328" name="Line 64"/>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4326" name="Oval 65"/>
              <p:cNvSpPr>
                <a:spLocks noChangeArrowheads="1"/>
              </p:cNvSpPr>
              <p:nvPr/>
            </p:nvSpPr>
            <p:spPr bwMode="auto">
              <a:xfrm>
                <a:off x="2208"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54322" name="Text Box 66"/>
            <p:cNvSpPr txBox="1">
              <a:spLocks noChangeArrowheads="1"/>
            </p:cNvSpPr>
            <p:nvPr/>
          </p:nvSpPr>
          <p:spPr bwMode="auto">
            <a:xfrm>
              <a:off x="528" y="1344"/>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4323" name="Text Box 67"/>
            <p:cNvSpPr txBox="1">
              <a:spLocks noChangeArrowheads="1"/>
            </p:cNvSpPr>
            <p:nvPr/>
          </p:nvSpPr>
          <p:spPr bwMode="auto">
            <a:xfrm>
              <a:off x="192" y="1776"/>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4324" name="Text Box 68"/>
            <p:cNvSpPr txBox="1">
              <a:spLocks noChangeArrowheads="1"/>
            </p:cNvSpPr>
            <p:nvPr/>
          </p:nvSpPr>
          <p:spPr bwMode="auto">
            <a:xfrm>
              <a:off x="528" y="1785"/>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grpSp>
      <p:sp>
        <p:nvSpPr>
          <p:cNvPr id="75845" name="Text Box 69"/>
          <p:cNvSpPr txBox="1">
            <a:spLocks noChangeArrowheads="1"/>
          </p:cNvSpPr>
          <p:nvPr/>
        </p:nvSpPr>
        <p:spPr bwMode="auto">
          <a:xfrm>
            <a:off x="228600" y="3519488"/>
            <a:ext cx="49530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en-US" altLang="zh-CN" sz="2800" i="0">
                <a:solidFill>
                  <a:schemeClr val="tx2"/>
                </a:solidFill>
              </a:rPr>
              <a:t>  </a:t>
            </a:r>
            <a:r>
              <a:rPr lang="zh-CN" altLang="en-US" sz="2800" i="0">
                <a:solidFill>
                  <a:schemeClr val="tx2"/>
                </a:solidFill>
              </a:rPr>
              <a:t>如果取  </a:t>
            </a:r>
            <a:r>
              <a:rPr lang="en-US" altLang="zh-CN" sz="2800">
                <a:solidFill>
                  <a:schemeClr val="tx2"/>
                </a:solidFill>
              </a:rPr>
              <a:t>R</a:t>
            </a:r>
            <a:r>
              <a:rPr lang="en-US" altLang="zh-CN" sz="2800" i="0" baseline="-25000">
                <a:solidFill>
                  <a:schemeClr val="tx2"/>
                </a:solidFill>
              </a:rPr>
              <a:t>1</a:t>
            </a:r>
            <a:r>
              <a:rPr lang="en-US" altLang="zh-CN" sz="2800" baseline="-25000">
                <a:solidFill>
                  <a:schemeClr val="tx2"/>
                </a:solidFill>
              </a:rPr>
              <a:t> </a:t>
            </a:r>
            <a:r>
              <a:rPr lang="en-US" altLang="zh-CN" sz="2800">
                <a:solidFill>
                  <a:schemeClr val="tx2"/>
                </a:solidFill>
              </a:rPr>
              <a:t>= R</a:t>
            </a:r>
            <a:r>
              <a:rPr lang="en-US" altLang="zh-CN" sz="2800" i="0" baseline="-25000">
                <a:solidFill>
                  <a:schemeClr val="tx2"/>
                </a:solidFill>
              </a:rPr>
              <a:t>2</a:t>
            </a:r>
            <a:r>
              <a:rPr lang="en-US" altLang="zh-CN" sz="2800">
                <a:solidFill>
                  <a:schemeClr val="tx2"/>
                </a:solidFill>
              </a:rPr>
              <a:t> </a:t>
            </a:r>
            <a:r>
              <a:rPr lang="zh-CN" altLang="en-US" sz="2800" i="0">
                <a:solidFill>
                  <a:schemeClr val="tx2"/>
                </a:solidFill>
              </a:rPr>
              <a:t>，</a:t>
            </a:r>
            <a:r>
              <a:rPr lang="en-US" altLang="zh-CN" sz="2800">
                <a:solidFill>
                  <a:schemeClr val="tx2"/>
                </a:solidFill>
              </a:rPr>
              <a:t>R</a:t>
            </a:r>
            <a:r>
              <a:rPr lang="en-US" altLang="zh-CN" sz="2800" i="0" baseline="-25000">
                <a:solidFill>
                  <a:schemeClr val="tx2"/>
                </a:solidFill>
              </a:rPr>
              <a:t>3</a:t>
            </a:r>
            <a:r>
              <a:rPr lang="en-US" altLang="zh-CN" sz="2800" baseline="-25000">
                <a:solidFill>
                  <a:schemeClr val="tx2"/>
                </a:solidFill>
              </a:rPr>
              <a:t> </a:t>
            </a:r>
            <a:r>
              <a:rPr lang="en-US" altLang="zh-CN" sz="2800">
                <a:solidFill>
                  <a:schemeClr val="tx2"/>
                </a:solidFill>
              </a:rPr>
              <a:t>= R</a:t>
            </a:r>
            <a:r>
              <a:rPr lang="en-US" altLang="zh-CN" sz="2800" i="0" baseline="-25000">
                <a:solidFill>
                  <a:schemeClr val="tx2"/>
                </a:solidFill>
              </a:rPr>
              <a:t>F</a:t>
            </a:r>
            <a:r>
              <a:rPr lang="en-US" altLang="zh-CN" sz="2800">
                <a:solidFill>
                  <a:schemeClr val="tx2"/>
                </a:solidFill>
              </a:rPr>
              <a:t> </a:t>
            </a:r>
          </a:p>
        </p:txBody>
      </p:sp>
      <p:graphicFrame>
        <p:nvGraphicFramePr>
          <p:cNvPr id="75846" name="Object 70"/>
          <p:cNvGraphicFramePr>
            <a:graphicFrameLocks noChangeAspect="1"/>
          </p:cNvGraphicFramePr>
          <p:nvPr/>
        </p:nvGraphicFramePr>
        <p:xfrm>
          <a:off x="815182" y="3898329"/>
          <a:ext cx="2484438" cy="965836"/>
        </p:xfrm>
        <a:graphic>
          <a:graphicData uri="http://schemas.openxmlformats.org/presentationml/2006/ole">
            <mc:AlternateContent xmlns:mc="http://schemas.openxmlformats.org/markup-compatibility/2006">
              <mc:Choice xmlns:v="urn:schemas-microsoft-com:vml" Requires="v">
                <p:oleObj spid="_x0000_s56083" name="公式" r:id="rId7" imgW="1243330" imgH="466090" progId="Equation.3">
                  <p:embed/>
                </p:oleObj>
              </mc:Choice>
              <mc:Fallback>
                <p:oleObj name="公式" r:id="rId7" imgW="1243330" imgH="466090" progId="Equation.3">
                  <p:embed/>
                  <p:pic>
                    <p:nvPicPr>
                      <p:cNvPr id="0" name="图片 55928"/>
                      <p:cNvPicPr>
                        <a:picLocks noChangeAspect="1" noChangeArrowheads="1"/>
                      </p:cNvPicPr>
                      <p:nvPr/>
                    </p:nvPicPr>
                    <p:blipFill>
                      <a:blip r:embed="rId8"/>
                      <a:srcRect/>
                      <a:stretch>
                        <a:fillRect/>
                      </a:stretch>
                    </p:blipFill>
                    <p:spPr bwMode="auto">
                      <a:xfrm>
                        <a:off x="815182" y="3898329"/>
                        <a:ext cx="2484438" cy="965836"/>
                      </a:xfrm>
                      <a:prstGeom prst="rect">
                        <a:avLst/>
                      </a:prstGeom>
                      <a:noFill/>
                      <a:ln>
                        <a:noFill/>
                      </a:ln>
                      <a:effectLst/>
                    </p:spPr>
                  </p:pic>
                </p:oleObj>
              </mc:Fallback>
            </mc:AlternateContent>
          </a:graphicData>
        </a:graphic>
      </p:graphicFrame>
      <p:sp>
        <p:nvSpPr>
          <p:cNvPr id="75847" name="Text Box 71"/>
          <p:cNvSpPr txBox="1">
            <a:spLocks noChangeArrowheads="1"/>
          </p:cNvSpPr>
          <p:nvPr/>
        </p:nvSpPr>
        <p:spPr bwMode="auto">
          <a:xfrm>
            <a:off x="0" y="4724400"/>
            <a:ext cx="3886200" cy="523220"/>
          </a:xfrm>
          <a:prstGeom prst="rect">
            <a:avLst/>
          </a:prstGeom>
          <a:noFill/>
          <a:ln>
            <a:noFill/>
          </a:ln>
        </p:spPr>
        <p:txBody>
          <a:bodyPr wrap="squar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en-US" altLang="zh-CN" sz="2800" i="0" dirty="0">
                <a:solidFill>
                  <a:schemeClr val="tx2"/>
                </a:solidFill>
                <a:latin typeface="Times New Roman" panose="02020603050405020304"/>
                <a:ea typeface="+mn-ea"/>
                <a:cs typeface="Times New Roman" panose="02020603050405020304"/>
              </a:rPr>
              <a:t>  </a:t>
            </a:r>
            <a:r>
              <a:rPr lang="zh-CN" altLang="en-US" sz="2800" i="0" dirty="0">
                <a:solidFill>
                  <a:schemeClr val="tx2"/>
                </a:solidFill>
                <a:latin typeface="Times New Roman" panose="02020603050405020304"/>
                <a:ea typeface="+mn-ea"/>
                <a:cs typeface="Times New Roman" panose="02020603050405020304"/>
              </a:rPr>
              <a:t>如  </a:t>
            </a:r>
            <a:r>
              <a:rPr lang="en-US" altLang="zh-CN" sz="2800" dirty="0">
                <a:solidFill>
                  <a:schemeClr val="tx2"/>
                </a:solidFill>
                <a:latin typeface="Times New Roman" panose="02020603050405020304"/>
                <a:ea typeface="+mn-ea"/>
                <a:cs typeface="Times New Roman" panose="02020603050405020304"/>
              </a:rPr>
              <a:t>R</a:t>
            </a:r>
            <a:r>
              <a:rPr lang="en-US" altLang="zh-CN" sz="2800" i="0" baseline="-25000" dirty="0">
                <a:solidFill>
                  <a:schemeClr val="tx2"/>
                </a:solidFill>
                <a:latin typeface="Times New Roman" panose="02020603050405020304"/>
                <a:ea typeface="+mn-ea"/>
                <a:cs typeface="Times New Roman" panose="02020603050405020304"/>
              </a:rPr>
              <a:t>1</a:t>
            </a:r>
            <a:r>
              <a:rPr lang="en-US" altLang="zh-CN" sz="2800" baseline="-25000" dirty="0">
                <a:solidFill>
                  <a:schemeClr val="tx2"/>
                </a:solidFill>
                <a:latin typeface="Times New Roman" panose="02020603050405020304"/>
                <a:ea typeface="+mn-ea"/>
                <a:cs typeface="Times New Roman" panose="02020603050405020304"/>
              </a:rPr>
              <a:t> </a:t>
            </a:r>
            <a:r>
              <a:rPr lang="en-US" altLang="zh-CN" sz="2800" dirty="0">
                <a:solidFill>
                  <a:schemeClr val="tx2"/>
                </a:solidFill>
                <a:latin typeface="Times New Roman" panose="02020603050405020304"/>
                <a:ea typeface="+mn-ea"/>
                <a:cs typeface="Times New Roman" panose="02020603050405020304"/>
              </a:rPr>
              <a:t>= R</a:t>
            </a:r>
            <a:r>
              <a:rPr lang="en-US" altLang="zh-CN" sz="2800" i="0" baseline="-25000" dirty="0">
                <a:solidFill>
                  <a:schemeClr val="tx2"/>
                </a:solidFill>
                <a:latin typeface="Times New Roman" panose="02020603050405020304"/>
                <a:ea typeface="+mn-ea"/>
                <a:cs typeface="Times New Roman" panose="02020603050405020304"/>
              </a:rPr>
              <a:t>2</a:t>
            </a:r>
            <a:r>
              <a:rPr lang="en-US" altLang="zh-CN" sz="2800" dirty="0">
                <a:solidFill>
                  <a:schemeClr val="tx2"/>
                </a:solidFill>
                <a:latin typeface="Times New Roman" panose="02020603050405020304"/>
                <a:ea typeface="+mn-ea"/>
                <a:cs typeface="Times New Roman" panose="02020603050405020304"/>
              </a:rPr>
              <a:t> </a:t>
            </a:r>
            <a:r>
              <a:rPr lang="en-US" altLang="zh-CN" sz="2800" i="0" dirty="0">
                <a:solidFill>
                  <a:schemeClr val="tx2"/>
                </a:solidFill>
                <a:latin typeface="Times New Roman" panose="02020603050405020304"/>
                <a:ea typeface="+mn-ea"/>
                <a:cs typeface="Times New Roman" panose="02020603050405020304"/>
              </a:rPr>
              <a:t>= </a:t>
            </a:r>
            <a:r>
              <a:rPr lang="en-US" altLang="zh-CN" sz="2800" dirty="0">
                <a:solidFill>
                  <a:schemeClr val="tx2"/>
                </a:solidFill>
                <a:latin typeface="Times New Roman" panose="02020603050405020304"/>
                <a:ea typeface="+mn-ea"/>
                <a:cs typeface="Times New Roman" panose="02020603050405020304"/>
              </a:rPr>
              <a:t>R</a:t>
            </a:r>
            <a:r>
              <a:rPr lang="en-US" altLang="zh-CN" sz="2800" i="0" baseline="-25000" dirty="0">
                <a:solidFill>
                  <a:schemeClr val="tx2"/>
                </a:solidFill>
                <a:latin typeface="Times New Roman" panose="02020603050405020304"/>
                <a:ea typeface="+mn-ea"/>
                <a:cs typeface="Times New Roman" panose="02020603050405020304"/>
              </a:rPr>
              <a:t>3</a:t>
            </a:r>
            <a:r>
              <a:rPr lang="en-US" altLang="zh-CN" sz="2800" baseline="-25000" dirty="0">
                <a:solidFill>
                  <a:schemeClr val="tx2"/>
                </a:solidFill>
                <a:latin typeface="Times New Roman" panose="02020603050405020304"/>
                <a:ea typeface="+mn-ea"/>
                <a:cs typeface="Times New Roman" panose="02020603050405020304"/>
              </a:rPr>
              <a:t> </a:t>
            </a:r>
            <a:r>
              <a:rPr lang="en-US" altLang="zh-CN" sz="2800" dirty="0">
                <a:solidFill>
                  <a:schemeClr val="tx2"/>
                </a:solidFill>
                <a:latin typeface="Times New Roman" panose="02020603050405020304"/>
                <a:ea typeface="+mn-ea"/>
                <a:cs typeface="Times New Roman" panose="02020603050405020304"/>
              </a:rPr>
              <a:t>= R</a:t>
            </a:r>
            <a:r>
              <a:rPr lang="en-US" altLang="zh-CN" sz="2800" i="0" baseline="-25000" dirty="0">
                <a:solidFill>
                  <a:schemeClr val="tx2"/>
                </a:solidFill>
                <a:latin typeface="Times New Roman" panose="02020603050405020304"/>
                <a:ea typeface="+mn-ea"/>
                <a:cs typeface="Times New Roman" panose="02020603050405020304"/>
              </a:rPr>
              <a:t>F</a:t>
            </a:r>
            <a:r>
              <a:rPr lang="en-US" altLang="zh-CN" sz="2800" dirty="0">
                <a:solidFill>
                  <a:schemeClr val="tx2"/>
                </a:solidFill>
                <a:latin typeface="Times New Roman" panose="02020603050405020304"/>
                <a:ea typeface="+mn-ea"/>
                <a:cs typeface="Times New Roman" panose="02020603050405020304"/>
              </a:rPr>
              <a:t> </a:t>
            </a:r>
          </a:p>
        </p:txBody>
      </p:sp>
      <p:graphicFrame>
        <p:nvGraphicFramePr>
          <p:cNvPr id="75848" name="Object 72" descr="75%"/>
          <p:cNvGraphicFramePr>
            <a:graphicFrameLocks noChangeAspect="1"/>
          </p:cNvGraphicFramePr>
          <p:nvPr/>
        </p:nvGraphicFramePr>
        <p:xfrm>
          <a:off x="228600" y="5337175"/>
          <a:ext cx="3200400" cy="560388"/>
        </p:xfrm>
        <a:graphic>
          <a:graphicData uri="http://schemas.openxmlformats.org/presentationml/2006/ole">
            <mc:AlternateContent xmlns:mc="http://schemas.openxmlformats.org/markup-compatibility/2006">
              <mc:Choice xmlns:v="urn:schemas-microsoft-com:vml" Requires="v">
                <p:oleObj spid="_x0000_s56084" name="公式" r:id="rId9" imgW="1308100" imgH="127000" progId="Equation.3">
                  <p:embed/>
                </p:oleObj>
              </mc:Choice>
              <mc:Fallback>
                <p:oleObj name="公式" r:id="rId9" imgW="1308100" imgH="127000" progId="Equation.3">
                  <p:embed/>
                  <p:pic>
                    <p:nvPicPr>
                      <p:cNvPr id="0" name="图片 559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5337175"/>
                        <a:ext cx="3200400" cy="560388"/>
                      </a:xfrm>
                      <a:prstGeom prst="rect">
                        <a:avLst/>
                      </a:prstGeom>
                      <a:noFill/>
                      <a:ln w="28575">
                        <a:solidFill>
                          <a:srgbClr val="006600"/>
                        </a:solidFill>
                        <a:miter lim="800000"/>
                        <a:headEnd/>
                        <a:tailEnd/>
                      </a:ln>
                      <a:effectLst/>
                    </p:spPr>
                  </p:pic>
                </p:oleObj>
              </mc:Fallback>
            </mc:AlternateContent>
          </a:graphicData>
        </a:graphic>
      </p:graphicFrame>
      <p:sp>
        <p:nvSpPr>
          <p:cNvPr id="75849" name="Rectangle 73"/>
          <p:cNvSpPr>
            <a:spLocks noChangeArrowheads="1"/>
          </p:cNvSpPr>
          <p:nvPr/>
        </p:nvSpPr>
        <p:spPr bwMode="auto">
          <a:xfrm>
            <a:off x="2239963" y="3048000"/>
            <a:ext cx="2766695" cy="518160"/>
          </a:xfrm>
          <a:prstGeom prst="rect">
            <a:avLst/>
          </a:prstGeom>
          <a:noFill/>
          <a:ln>
            <a:noFill/>
          </a:ln>
        </p:spPr>
        <p:txBody>
          <a:bodyPr wrap="none">
            <a:spAutoFit/>
          </a:bodyPr>
          <a:lstStyle/>
          <a:p>
            <a:pPr eaLnBrk="0" hangingPunct="0">
              <a:spcBef>
                <a:spcPct val="50000"/>
              </a:spcBef>
            </a:pPr>
            <a:r>
              <a:rPr lang="en-US" altLang="zh-CN" sz="2800" b="1" i="1" dirty="0">
                <a:solidFill>
                  <a:srgbClr val="CC0000"/>
                </a:solidFill>
                <a:latin typeface="Times New Roman" panose="02020603050405020304" charset="0"/>
              </a:rPr>
              <a:t>R</a:t>
            </a:r>
            <a:r>
              <a:rPr lang="en-US" altLang="zh-CN" sz="2800" b="1" i="1" baseline="-25000" dirty="0">
                <a:solidFill>
                  <a:srgbClr val="CC0000"/>
                </a:solidFill>
                <a:latin typeface="Times New Roman" panose="02020603050405020304" charset="0"/>
              </a:rPr>
              <a:t>2</a:t>
            </a:r>
            <a:r>
              <a:rPr lang="en-US" altLang="zh-CN" sz="2800" b="1" i="1" dirty="0">
                <a:solidFill>
                  <a:srgbClr val="CC0000"/>
                </a:solidFill>
                <a:latin typeface="Times New Roman" panose="02020603050405020304" charset="0"/>
              </a:rPr>
              <a:t> // R</a:t>
            </a:r>
            <a:r>
              <a:rPr lang="en-US" altLang="zh-CN" sz="2800" b="1" i="1" baseline="-25000" dirty="0">
                <a:solidFill>
                  <a:srgbClr val="CC0000"/>
                </a:solidFill>
                <a:latin typeface="Times New Roman" panose="02020603050405020304" charset="0"/>
              </a:rPr>
              <a:t>3 </a:t>
            </a:r>
            <a:r>
              <a:rPr lang="en-US" altLang="zh-CN" sz="2800" b="1" i="1" dirty="0">
                <a:solidFill>
                  <a:srgbClr val="CC0000"/>
                </a:solidFill>
                <a:latin typeface="Times New Roman" panose="02020603050405020304" charset="0"/>
              </a:rPr>
              <a:t>= R</a:t>
            </a:r>
            <a:r>
              <a:rPr lang="en-US" altLang="zh-CN" sz="2800" b="1" i="1" baseline="-25000" dirty="0">
                <a:solidFill>
                  <a:srgbClr val="CC0000"/>
                </a:solidFill>
                <a:latin typeface="Times New Roman" panose="02020603050405020304" charset="0"/>
              </a:rPr>
              <a:t>1 </a:t>
            </a:r>
            <a:r>
              <a:rPr lang="en-US" altLang="zh-CN" sz="2800" b="1" i="1" dirty="0">
                <a:solidFill>
                  <a:srgbClr val="CC0000"/>
                </a:solidFill>
                <a:latin typeface="Times New Roman" panose="02020603050405020304" charset="0"/>
              </a:rPr>
              <a:t>// R</a:t>
            </a:r>
            <a:r>
              <a:rPr lang="en-US" altLang="zh-CN" sz="2800" b="1" i="1" baseline="-25000" dirty="0">
                <a:solidFill>
                  <a:srgbClr val="CC0000"/>
                </a:solidFill>
                <a:latin typeface="Times New Roman" panose="02020603050405020304" charset="0"/>
              </a:rPr>
              <a:t>F</a:t>
            </a:r>
          </a:p>
        </p:txBody>
      </p:sp>
      <p:sp>
        <p:nvSpPr>
          <p:cNvPr id="75850" name="Rectangle 74" descr="40%"/>
          <p:cNvSpPr>
            <a:spLocks noChangeArrowheads="1"/>
          </p:cNvSpPr>
          <p:nvPr/>
        </p:nvSpPr>
        <p:spPr bwMode="auto">
          <a:xfrm>
            <a:off x="501650" y="5957888"/>
            <a:ext cx="5954713" cy="523875"/>
          </a:xfrm>
          <a:prstGeom prst="rect">
            <a:avLst/>
          </a:prstGeom>
          <a:noFill/>
          <a:ln>
            <a:noFill/>
          </a:ln>
        </p:spPr>
        <p:txBody>
          <a:bodyPr wrap="none">
            <a:spAutoFit/>
          </a:bodyPr>
          <a:lstStyle/>
          <a:p>
            <a:pPr eaLnBrk="0" hangingPunct="0">
              <a:spcBef>
                <a:spcPct val="50000"/>
              </a:spcBef>
            </a:pPr>
            <a:r>
              <a:rPr lang="zh-CN" altLang="en-US" sz="2800" b="1" i="0" dirty="0">
                <a:solidFill>
                  <a:srgbClr val="CC0000"/>
                </a:solidFill>
                <a:effectLst>
                  <a:outerShdw blurRad="38100" dist="38100" dir="2700000" algn="tl">
                    <a:srgbClr val="DDDDDD"/>
                  </a:outerShdw>
                </a:effectLst>
                <a:latin typeface="Times New Roman" panose="02020603050405020304" charset="0"/>
              </a:rPr>
              <a:t>输出与两个输入信号的差值成正比。</a:t>
            </a:r>
          </a:p>
        </p:txBody>
      </p:sp>
      <p:sp>
        <p:nvSpPr>
          <p:cNvPr id="75851" name="AutoShape 75" descr="40%"/>
          <p:cNvSpPr>
            <a:spLocks noChangeArrowheads="1"/>
          </p:cNvSpPr>
          <p:nvPr/>
        </p:nvSpPr>
        <p:spPr bwMode="auto">
          <a:xfrm>
            <a:off x="3429000" y="533400"/>
            <a:ext cx="2209800" cy="1143000"/>
          </a:xfrm>
          <a:prstGeom prst="wedgeEllipseCallout">
            <a:avLst>
              <a:gd name="adj1" fmla="val -68606"/>
              <a:gd name="adj2" fmla="val 49861"/>
            </a:avLst>
          </a:prstGeom>
          <a:pattFill prst="pct40">
            <a:fgClr>
              <a:srgbClr val="CCFF66"/>
            </a:fgClr>
            <a:bgClr>
              <a:srgbClr val="FFFFFF"/>
            </a:bgClr>
          </a:pattFill>
          <a:ln w="38100">
            <a:solidFill>
              <a:srgbClr val="006600"/>
            </a:solidFill>
            <a:miter lim="800000"/>
          </a:ln>
        </p:spPr>
        <p:txBody>
          <a:bodyPr wrap="none" anchor="ctr"/>
          <a:lstStyle/>
          <a:p>
            <a:pPr algn="ctr">
              <a:lnSpc>
                <a:spcPct val="110000"/>
              </a:lnSpc>
            </a:pPr>
            <a:r>
              <a:rPr lang="zh-CN" altLang="en-US" sz="2800" b="1" i="0">
                <a:solidFill>
                  <a:srgbClr val="FF3300"/>
                </a:solidFill>
                <a:latin typeface="Times New Roman" panose="02020603050405020304" charset="0"/>
              </a:rPr>
              <a:t>常用做测量</a:t>
            </a:r>
          </a:p>
          <a:p>
            <a:pPr algn="ctr">
              <a:lnSpc>
                <a:spcPct val="110000"/>
              </a:lnSpc>
            </a:pPr>
            <a:r>
              <a:rPr lang="zh-CN" altLang="en-US" sz="2800" b="1" i="0">
                <a:solidFill>
                  <a:srgbClr val="FF3300"/>
                </a:solidFill>
                <a:latin typeface="Times New Roman" panose="02020603050405020304" charset="0"/>
              </a:rPr>
              <a:t>放大电路</a:t>
            </a:r>
          </a:p>
        </p:txBody>
      </p:sp>
      <p:graphicFrame>
        <p:nvGraphicFramePr>
          <p:cNvPr id="54287" name="Object 7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6085" name="Equation" r:id="rId11" imgW="114300" imgH="215900" progId="Equation.3">
                  <p:embed/>
                </p:oleObj>
              </mc:Choice>
              <mc:Fallback>
                <p:oleObj name="Equation" r:id="rId11" imgW="114300" imgH="215900" progId="Equation.3">
                  <p:embed/>
                  <p:pic>
                    <p:nvPicPr>
                      <p:cNvPr id="0" name="图片 559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p:spPr>
                  </p:pic>
                </p:oleObj>
              </mc:Fallback>
            </mc:AlternateContent>
          </a:graphicData>
        </a:graphic>
      </p:graphicFrame>
      <p:grpSp>
        <p:nvGrpSpPr>
          <p:cNvPr id="12" name="Group 77"/>
          <p:cNvGrpSpPr/>
          <p:nvPr/>
        </p:nvGrpSpPr>
        <p:grpSpPr bwMode="auto">
          <a:xfrm>
            <a:off x="3810000" y="4876800"/>
            <a:ext cx="5111750" cy="1066800"/>
            <a:chOff x="2400" y="3165"/>
            <a:chExt cx="3220" cy="675"/>
          </a:xfrm>
        </p:grpSpPr>
        <p:sp>
          <p:nvSpPr>
            <p:cNvPr id="54291" name="Rectangle 78"/>
            <p:cNvSpPr>
              <a:spLocks noChangeArrowheads="1"/>
            </p:cNvSpPr>
            <p:nvPr/>
          </p:nvSpPr>
          <p:spPr bwMode="auto">
            <a:xfrm>
              <a:off x="2400" y="3165"/>
              <a:ext cx="3216" cy="675"/>
            </a:xfrm>
            <a:prstGeom prst="rect">
              <a:avLst/>
            </a:prstGeom>
            <a:noFill/>
            <a:ln w="28575">
              <a:solidFill>
                <a:srgbClr val="006600"/>
              </a:solidFill>
              <a:miter lim="800000"/>
            </a:ln>
          </p:spPr>
          <p:txBody>
            <a:bodyPr/>
            <a:lstStyle/>
            <a:p>
              <a:endParaRPr lang="zh-CN" altLang="en-US">
                <a:latin typeface="Times New Roman" panose="02020603050405020304" charset="0"/>
              </a:endParaRPr>
            </a:p>
          </p:txBody>
        </p:sp>
        <p:graphicFrame>
          <p:nvGraphicFramePr>
            <p:cNvPr id="54292" name="Object 79"/>
            <p:cNvGraphicFramePr>
              <a:graphicFrameLocks noChangeAspect="1"/>
            </p:cNvGraphicFramePr>
            <p:nvPr/>
          </p:nvGraphicFramePr>
          <p:xfrm>
            <a:off x="2400" y="3168"/>
            <a:ext cx="3220" cy="643"/>
          </p:xfrm>
          <a:graphic>
            <a:graphicData uri="http://schemas.openxmlformats.org/presentationml/2006/ole">
              <mc:AlternateContent xmlns:mc="http://schemas.openxmlformats.org/markup-compatibility/2006">
                <mc:Choice xmlns:v="urn:schemas-microsoft-com:vml" Requires="v">
                  <p:oleObj spid="_x0000_s56086" name="Equation" r:id="rId13" imgW="2705100" imgH="393700" progId="Equation.3">
                    <p:embed/>
                  </p:oleObj>
                </mc:Choice>
                <mc:Fallback>
                  <p:oleObj name="Equation" r:id="rId13" imgW="2705100" imgH="393700" progId="Equation.3">
                    <p:embed/>
                    <p:pic>
                      <p:nvPicPr>
                        <p:cNvPr id="0" name="图片 559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 y="3168"/>
                          <a:ext cx="3220" cy="643"/>
                        </a:xfrm>
                        <a:prstGeom prst="rect">
                          <a:avLst/>
                        </a:prstGeom>
                        <a:noFill/>
                        <a:ln>
                          <a:noFill/>
                        </a:ln>
                        <a:effectLst/>
                      </p:spPr>
                    </p:pic>
                  </p:oleObj>
                </mc:Fallback>
              </mc:AlternateContent>
            </a:graphicData>
          </a:graphic>
        </p:graphicFrame>
      </p:grpSp>
      <p:sp>
        <p:nvSpPr>
          <p:cNvPr id="75859" name="AutoShape 83">
            <a:hlinkClick r:id="rId15" action="ppaction://program"/>
          </p:cNvPr>
          <p:cNvSpPr>
            <a:spLocks noChangeArrowheads="1"/>
          </p:cNvSpPr>
          <p:nvPr/>
        </p:nvSpPr>
        <p:spPr bwMode="auto">
          <a:xfrm>
            <a:off x="4267200" y="43434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a:r>
              <a:rPr lang="zh-CN" altLang="en-US" sz="1600" i="0">
                <a:solidFill>
                  <a:srgbClr val="006600"/>
                </a:solidFill>
                <a:latin typeface="Times New Roman" panose="02020603050405020304" charset="0"/>
              </a:rPr>
              <a:t>动画</a:t>
            </a:r>
          </a:p>
        </p:txBody>
      </p:sp>
      <p:graphicFrame>
        <p:nvGraphicFramePr>
          <p:cNvPr id="54290" name="对象 3"/>
          <p:cNvGraphicFramePr>
            <a:graphicFrameLocks noChangeAspect="1"/>
          </p:cNvGraphicFramePr>
          <p:nvPr/>
        </p:nvGraphicFramePr>
        <p:xfrm>
          <a:off x="4968875" y="2609850"/>
          <a:ext cx="4140200" cy="1035050"/>
        </p:xfrm>
        <a:graphic>
          <a:graphicData uri="http://schemas.openxmlformats.org/presentationml/2006/ole">
            <mc:AlternateContent xmlns:mc="http://schemas.openxmlformats.org/markup-compatibility/2006">
              <mc:Choice xmlns:v="urn:schemas-microsoft-com:vml" Requires="v">
                <p:oleObj spid="_x0000_s56087" name="公式" r:id="rId16" imgW="1727200" imgH="431800" progId="Equation.3">
                  <p:embed/>
                </p:oleObj>
              </mc:Choice>
              <mc:Fallback>
                <p:oleObj name="公式" r:id="rId16" imgW="1727200" imgH="431800" progId="Equation.3">
                  <p:embed/>
                  <p:pic>
                    <p:nvPicPr>
                      <p:cNvPr id="0" name="图片 559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8875" y="2609850"/>
                        <a:ext cx="4140200" cy="1035050"/>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784">
                                            <p:txEl>
                                              <p:pRg st="0" end="0"/>
                                            </p:txEl>
                                          </p:spTgt>
                                        </p:tgtEl>
                                        <p:attrNameLst>
                                          <p:attrName>style.visibility</p:attrName>
                                        </p:attrNameLst>
                                      </p:cBhvr>
                                      <p:to>
                                        <p:strVal val="visible"/>
                                      </p:to>
                                    </p:set>
                                    <p:animEffect transition="in" filter="box(out)">
                                      <p:cBhvr>
                                        <p:cTn id="12" dur="500"/>
                                        <p:tgtEl>
                                          <p:spTgt spid="757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9"/>
                                        </p:tgtEl>
                                        <p:attrNameLst>
                                          <p:attrName>style.visibility</p:attrName>
                                        </p:attrNameLst>
                                      </p:cBhvr>
                                      <p:to>
                                        <p:strVal val="visible"/>
                                      </p:to>
                                    </p:set>
                                    <p:animEffect transition="in" filter="wipe(left)">
                                      <p:cBhvr>
                                        <p:cTn id="17" dur="500"/>
                                        <p:tgtEl>
                                          <p:spTgt spid="7577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5780"/>
                                        </p:tgtEl>
                                        <p:attrNameLst>
                                          <p:attrName>style.visibility</p:attrName>
                                        </p:attrNameLst>
                                      </p:cBhvr>
                                      <p:to>
                                        <p:strVal val="visible"/>
                                      </p:to>
                                    </p:set>
                                    <p:animEffect transition="in" filter="wipe(left)">
                                      <p:cBhvr>
                                        <p:cTn id="21" dur="500"/>
                                        <p:tgtEl>
                                          <p:spTgt spid="757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4290"/>
                                        </p:tgtEl>
                                        <p:attrNameLst>
                                          <p:attrName>style.visibility</p:attrName>
                                        </p:attrNameLst>
                                      </p:cBhvr>
                                      <p:to>
                                        <p:strVal val="visible"/>
                                      </p:to>
                                    </p:set>
                                    <p:animEffect transition="in" filter="wipe(down)">
                                      <p:cBhvr>
                                        <p:cTn id="26" dur="500"/>
                                        <p:tgtEl>
                                          <p:spTgt spid="542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5849"/>
                                        </p:tgtEl>
                                        <p:attrNameLst>
                                          <p:attrName>style.visibility</p:attrName>
                                        </p:attrNameLst>
                                      </p:cBhvr>
                                      <p:to>
                                        <p:strVal val="visible"/>
                                      </p:to>
                                    </p:set>
                                    <p:animEffect transition="in" filter="wipe(left)">
                                      <p:cBhvr>
                                        <p:cTn id="41" dur="500"/>
                                        <p:tgtEl>
                                          <p:spTgt spid="7584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5845"/>
                                        </p:tgtEl>
                                        <p:attrNameLst>
                                          <p:attrName>style.visibility</p:attrName>
                                        </p:attrNameLst>
                                      </p:cBhvr>
                                      <p:to>
                                        <p:strVal val="visible"/>
                                      </p:to>
                                    </p:set>
                                    <p:animEffect transition="in" filter="wipe(left)">
                                      <p:cBhvr>
                                        <p:cTn id="46" dur="500"/>
                                        <p:tgtEl>
                                          <p:spTgt spid="7584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5846"/>
                                        </p:tgtEl>
                                        <p:attrNameLst>
                                          <p:attrName>style.visibility</p:attrName>
                                        </p:attrNameLst>
                                      </p:cBhvr>
                                      <p:to>
                                        <p:strVal val="visible"/>
                                      </p:to>
                                    </p:set>
                                    <p:animEffect transition="in" filter="wipe(left)">
                                      <p:cBhvr>
                                        <p:cTn id="51" dur="500"/>
                                        <p:tgtEl>
                                          <p:spTgt spid="7584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5847"/>
                                        </p:tgtEl>
                                        <p:attrNameLst>
                                          <p:attrName>style.visibility</p:attrName>
                                        </p:attrNameLst>
                                      </p:cBhvr>
                                      <p:to>
                                        <p:strVal val="visible"/>
                                      </p:to>
                                    </p:set>
                                    <p:animEffect transition="in" filter="wipe(left)">
                                      <p:cBhvr>
                                        <p:cTn id="56" dur="500"/>
                                        <p:tgtEl>
                                          <p:spTgt spid="758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5848"/>
                                        </p:tgtEl>
                                        <p:attrNameLst>
                                          <p:attrName>style.visibility</p:attrName>
                                        </p:attrNameLst>
                                      </p:cBhvr>
                                      <p:to>
                                        <p:strVal val="visible"/>
                                      </p:to>
                                    </p:set>
                                    <p:animEffect transition="in" filter="wipe(left)">
                                      <p:cBhvr>
                                        <p:cTn id="61" dur="500"/>
                                        <p:tgtEl>
                                          <p:spTgt spid="7584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5850"/>
                                        </p:tgtEl>
                                        <p:attrNameLst>
                                          <p:attrName>style.visibility</p:attrName>
                                        </p:attrNameLst>
                                      </p:cBhvr>
                                      <p:to>
                                        <p:strVal val="visible"/>
                                      </p:to>
                                    </p:set>
                                    <p:animEffect transition="in" filter="wipe(left)">
                                      <p:cBhvr>
                                        <p:cTn id="66" dur="500"/>
                                        <p:tgtEl>
                                          <p:spTgt spid="75850"/>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7585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75851"/>
                                        </p:tgtEl>
                                        <p:attrNameLst>
                                          <p:attrName>style.visibility</p:attrName>
                                        </p:attrNameLst>
                                      </p:cBhvr>
                                      <p:to>
                                        <p:strVal val="visible"/>
                                      </p:to>
                                    </p:set>
                                    <p:animEffect transition="in" filter="wipe(right)">
                                      <p:cBhvr>
                                        <p:cTn id="74" dur="500"/>
                                        <p:tgtEl>
                                          <p:spTgt spid="7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784" grpId="0" build="p" autoUpdateAnimBg="0"/>
      <p:bldP spid="75845" grpId="0" autoUpdateAnimBg="0"/>
      <p:bldP spid="75847" grpId="0" autoUpdateAnimBg="0"/>
      <p:bldP spid="75849" grpId="0" autoUpdateAnimBg="0"/>
      <p:bldP spid="75850" grpId="0" autoUpdateAnimBg="0"/>
      <p:bldP spid="75851" grpId="0" animBg="1" autoUpdateAnimBg="0"/>
      <p:bldP spid="7585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81000" y="304800"/>
            <a:ext cx="8458200" cy="15017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zh-CN" altLang="en-US" sz="2800" i="0" dirty="0">
                <a:solidFill>
                  <a:srgbClr val="CC0000"/>
                </a:solidFill>
                <a:effectLst>
                  <a:outerShdw blurRad="38100" dist="38100" dir="2700000" algn="tl">
                    <a:srgbClr val="DDDDDD"/>
                  </a:outerShdw>
                </a:effectLst>
              </a:rPr>
              <a:t>分析方法</a:t>
            </a:r>
            <a:r>
              <a:rPr lang="en-US" altLang="zh-CN" sz="2800" i="0" dirty="0">
                <a:solidFill>
                  <a:srgbClr val="CC0000"/>
                </a:solidFill>
                <a:effectLst>
                  <a:outerShdw blurRad="38100" dist="38100" dir="2700000" algn="tl">
                    <a:srgbClr val="DDDDDD"/>
                  </a:outerShdw>
                </a:effectLst>
              </a:rPr>
              <a:t>2</a:t>
            </a:r>
            <a:r>
              <a:rPr lang="zh-CN" altLang="en-US" sz="2800" i="0" dirty="0">
                <a:solidFill>
                  <a:srgbClr val="CC0000"/>
                </a:solidFill>
                <a:effectLst>
                  <a:outerShdw blurRad="38100" dist="38100" dir="2700000" algn="tl">
                    <a:srgbClr val="DDDDDD"/>
                  </a:outerShdw>
                </a:effectLst>
              </a:rPr>
              <a:t>：利用叠加原理</a:t>
            </a:r>
            <a:endParaRPr lang="zh-CN" altLang="en-US" sz="2800" b="0" i="0" dirty="0">
              <a:solidFill>
                <a:schemeClr val="hlink"/>
              </a:solidFill>
              <a:effectLst>
                <a:outerShdw blurRad="38100" dist="38100" dir="2700000" algn="tl">
                  <a:srgbClr val="DDDDDD"/>
                </a:outerShdw>
              </a:effectLst>
            </a:endParaRPr>
          </a:p>
          <a:p>
            <a:pPr eaLnBrk="1" hangingPunct="1">
              <a:lnSpc>
                <a:spcPct val="110000"/>
              </a:lnSpc>
            </a:pPr>
            <a:r>
              <a:rPr lang="zh-CN" altLang="en-US" sz="2800" i="0" dirty="0">
                <a:effectLst>
                  <a:outerShdw blurRad="38100" dist="38100" dir="2700000" algn="tl">
                    <a:srgbClr val="DDDDDD"/>
                  </a:outerShdw>
                </a:effectLst>
              </a:rPr>
              <a:t> </a:t>
            </a:r>
            <a:r>
              <a:rPr lang="zh-CN" altLang="en-US" sz="2800" i="0" dirty="0" smtClean="0">
                <a:effectLst>
                  <a:outerShdw blurRad="38100" dist="38100" dir="2700000" algn="tl">
                    <a:srgbClr val="DDDDDD"/>
                  </a:outerShdw>
                </a:effectLst>
              </a:rPr>
              <a:t>  </a:t>
            </a:r>
            <a:r>
              <a:rPr lang="zh-CN" altLang="en-US" sz="2800" i="0" dirty="0">
                <a:effectLst>
                  <a:outerShdw blurRad="38100" dist="38100" dir="2700000" algn="tl">
                    <a:srgbClr val="DDDDDD"/>
                  </a:outerShdw>
                </a:effectLst>
              </a:rPr>
              <a:t>减法运算电路可看作是反相比例运算电路与同相比例运算电路的叠加。</a:t>
            </a:r>
          </a:p>
        </p:txBody>
      </p:sp>
      <p:graphicFrame>
        <p:nvGraphicFramePr>
          <p:cNvPr id="76803" name="Object 3"/>
          <p:cNvGraphicFramePr>
            <a:graphicFrameLocks noChangeAspect="1"/>
          </p:cNvGraphicFramePr>
          <p:nvPr/>
        </p:nvGraphicFramePr>
        <p:xfrm>
          <a:off x="762000" y="2713038"/>
          <a:ext cx="2590800" cy="1046162"/>
        </p:xfrm>
        <a:graphic>
          <a:graphicData uri="http://schemas.openxmlformats.org/presentationml/2006/ole">
            <mc:AlternateContent xmlns:mc="http://schemas.openxmlformats.org/markup-compatibility/2006">
              <mc:Choice xmlns:v="urn:schemas-microsoft-com:vml" Requires="v">
                <p:oleObj spid="_x0000_s56881" name="Equation" r:id="rId3" imgW="1244600" imgH="393700" progId="Equation.3">
                  <p:embed/>
                </p:oleObj>
              </mc:Choice>
              <mc:Fallback>
                <p:oleObj name="Equation" r:id="rId3" imgW="1244600" imgH="393700" progId="Equation.3">
                  <p:embed/>
                  <p:pic>
                    <p:nvPicPr>
                      <p:cNvPr id="0" name="图片 567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713038"/>
                        <a:ext cx="2590800" cy="1046162"/>
                      </a:xfrm>
                      <a:prstGeom prst="rect">
                        <a:avLst/>
                      </a:prstGeom>
                      <a:noFill/>
                      <a:ln>
                        <a:noFill/>
                      </a:ln>
                      <a:effectLst/>
                    </p:spPr>
                  </p:pic>
                </p:oleObj>
              </mc:Fallback>
            </mc:AlternateContent>
          </a:graphicData>
        </a:graphic>
      </p:graphicFrame>
      <p:graphicFrame>
        <p:nvGraphicFramePr>
          <p:cNvPr id="76804" name="Object 4"/>
          <p:cNvGraphicFramePr>
            <a:graphicFrameLocks noChangeAspect="1"/>
          </p:cNvGraphicFramePr>
          <p:nvPr/>
        </p:nvGraphicFramePr>
        <p:xfrm>
          <a:off x="1323975" y="3754438"/>
          <a:ext cx="3143250" cy="1006475"/>
        </p:xfrm>
        <a:graphic>
          <a:graphicData uri="http://schemas.openxmlformats.org/presentationml/2006/ole">
            <mc:AlternateContent xmlns:mc="http://schemas.openxmlformats.org/markup-compatibility/2006">
              <mc:Choice xmlns:v="urn:schemas-microsoft-com:vml" Requires="v">
                <p:oleObj spid="_x0000_s56882" name="Equation" r:id="rId5" imgW="1663700" imgH="419100" progId="Equation.3">
                  <p:embed/>
                </p:oleObj>
              </mc:Choice>
              <mc:Fallback>
                <p:oleObj name="Equation" r:id="rId5" imgW="1663700" imgH="419100" progId="Equation.3">
                  <p:embed/>
                  <p:pic>
                    <p:nvPicPr>
                      <p:cNvPr id="0" name="图片 567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975" y="3754438"/>
                        <a:ext cx="3143250" cy="1006475"/>
                      </a:xfrm>
                      <a:prstGeom prst="rect">
                        <a:avLst/>
                      </a:prstGeom>
                      <a:noFill/>
                      <a:ln>
                        <a:noFill/>
                      </a:ln>
                      <a:effectLst/>
                    </p:spPr>
                  </p:pic>
                </p:oleObj>
              </mc:Fallback>
            </mc:AlternateContent>
          </a:graphicData>
        </a:graphic>
      </p:graphicFrame>
      <p:graphicFrame>
        <p:nvGraphicFramePr>
          <p:cNvPr id="76805" name="Object 5" descr="40%"/>
          <p:cNvGraphicFramePr>
            <a:graphicFrameLocks noChangeAspect="1"/>
          </p:cNvGraphicFramePr>
          <p:nvPr/>
        </p:nvGraphicFramePr>
        <p:xfrm>
          <a:off x="1317625" y="5391150"/>
          <a:ext cx="4321175" cy="1025525"/>
        </p:xfrm>
        <a:graphic>
          <a:graphicData uri="http://schemas.openxmlformats.org/presentationml/2006/ole">
            <mc:AlternateContent xmlns:mc="http://schemas.openxmlformats.org/markup-compatibility/2006">
              <mc:Choice xmlns:v="urn:schemas-microsoft-com:vml" Requires="v">
                <p:oleObj spid="_x0000_s56883" name="Equation" r:id="rId7" imgW="2374900" imgH="419100" progId="Equation.3">
                  <p:embed/>
                </p:oleObj>
              </mc:Choice>
              <mc:Fallback>
                <p:oleObj name="Equation" r:id="rId7" imgW="2374900" imgH="419100" progId="Equation.3">
                  <p:embed/>
                  <p:pic>
                    <p:nvPicPr>
                      <p:cNvPr id="0" name="图片 567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7625" y="5391150"/>
                        <a:ext cx="4321175" cy="1025525"/>
                      </a:xfrm>
                      <a:prstGeom prst="rect">
                        <a:avLst/>
                      </a:prstGeom>
                      <a:noFill/>
                      <a:ln>
                        <a:noFill/>
                      </a:ln>
                      <a:effectLst/>
                    </p:spPr>
                  </p:pic>
                </p:oleObj>
              </mc:Fallback>
            </mc:AlternateContent>
          </a:graphicData>
        </a:graphic>
      </p:graphicFrame>
      <p:sp>
        <p:nvSpPr>
          <p:cNvPr id="55302" name="Text Box 6"/>
          <p:cNvSpPr txBox="1">
            <a:spLocks noChangeArrowheads="1"/>
          </p:cNvSpPr>
          <p:nvPr/>
        </p:nvSpPr>
        <p:spPr bwMode="auto">
          <a:xfrm>
            <a:off x="6096000" y="2438400"/>
            <a:ext cx="533400" cy="5191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3300"/>
                </a:solidFill>
              </a:rPr>
              <a:t>u</a:t>
            </a:r>
            <a:r>
              <a:rPr lang="en-US" altLang="zh-CN" sz="2800" baseline="-25000">
                <a:solidFill>
                  <a:srgbClr val="FF3300"/>
                </a:solidFill>
              </a:rPr>
              <a:t>+</a:t>
            </a:r>
          </a:p>
        </p:txBody>
      </p:sp>
      <p:graphicFrame>
        <p:nvGraphicFramePr>
          <p:cNvPr id="76867" name="Object 67"/>
          <p:cNvGraphicFramePr>
            <a:graphicFrameLocks noChangeAspect="1"/>
          </p:cNvGraphicFramePr>
          <p:nvPr/>
        </p:nvGraphicFramePr>
        <p:xfrm>
          <a:off x="844550" y="1789113"/>
          <a:ext cx="2127250" cy="1031875"/>
        </p:xfrm>
        <a:graphic>
          <a:graphicData uri="http://schemas.openxmlformats.org/presentationml/2006/ole">
            <mc:AlternateContent xmlns:mc="http://schemas.openxmlformats.org/markup-compatibility/2006">
              <mc:Choice xmlns:v="urn:schemas-microsoft-com:vml" Requires="v">
                <p:oleObj spid="_x0000_s56884" name="Equation" r:id="rId9" imgW="1003300" imgH="393700" progId="Equation.3">
                  <p:embed/>
                </p:oleObj>
              </mc:Choice>
              <mc:Fallback>
                <p:oleObj name="Equation" r:id="rId9" imgW="1003300" imgH="393700" progId="Equation.3">
                  <p:embed/>
                  <p:pic>
                    <p:nvPicPr>
                      <p:cNvPr id="0" name="图片 567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4550" y="1789113"/>
                        <a:ext cx="2127250" cy="1031875"/>
                      </a:xfrm>
                      <a:prstGeom prst="rect">
                        <a:avLst/>
                      </a:prstGeom>
                      <a:noFill/>
                      <a:ln>
                        <a:noFill/>
                      </a:ln>
                      <a:effectLst/>
                    </p:spPr>
                  </p:pic>
                </p:oleObj>
              </mc:Fallback>
            </mc:AlternateContent>
          </a:graphicData>
        </a:graphic>
      </p:graphicFrame>
      <p:graphicFrame>
        <p:nvGraphicFramePr>
          <p:cNvPr id="76868" name="Object 68"/>
          <p:cNvGraphicFramePr>
            <a:graphicFrameLocks noChangeAspect="1"/>
          </p:cNvGraphicFramePr>
          <p:nvPr/>
        </p:nvGraphicFramePr>
        <p:xfrm>
          <a:off x="762000" y="4724400"/>
          <a:ext cx="2209800" cy="674688"/>
        </p:xfrm>
        <a:graphic>
          <a:graphicData uri="http://schemas.openxmlformats.org/presentationml/2006/ole">
            <mc:AlternateContent xmlns:mc="http://schemas.openxmlformats.org/markup-compatibility/2006">
              <mc:Choice xmlns:v="urn:schemas-microsoft-com:vml" Requires="v">
                <p:oleObj spid="_x0000_s56885" name="公式" r:id="rId11" imgW="876300" imgH="139700" progId="Equation.3">
                  <p:embed/>
                </p:oleObj>
              </mc:Choice>
              <mc:Fallback>
                <p:oleObj name="公式" r:id="rId11" imgW="876300" imgH="139700" progId="Equation.3">
                  <p:embed/>
                  <p:pic>
                    <p:nvPicPr>
                      <p:cNvPr id="0" name="图片 567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4724400"/>
                        <a:ext cx="2209800" cy="674688"/>
                      </a:xfrm>
                      <a:prstGeom prst="rect">
                        <a:avLst/>
                      </a:prstGeom>
                      <a:noFill/>
                      <a:ln>
                        <a:noFill/>
                      </a:ln>
                      <a:effectLst/>
                    </p:spPr>
                  </p:pic>
                </p:oleObj>
              </mc:Fallback>
            </mc:AlternateContent>
          </a:graphicData>
        </a:graphic>
      </p:graphicFrame>
      <p:grpSp>
        <p:nvGrpSpPr>
          <p:cNvPr id="55305" name="Group 69"/>
          <p:cNvGrpSpPr/>
          <p:nvPr/>
        </p:nvGrpSpPr>
        <p:grpSpPr bwMode="auto">
          <a:xfrm>
            <a:off x="4572000" y="1271588"/>
            <a:ext cx="3962400" cy="2690812"/>
            <a:chOff x="192" y="432"/>
            <a:chExt cx="2496" cy="1695"/>
          </a:xfrm>
        </p:grpSpPr>
        <p:sp>
          <p:nvSpPr>
            <p:cNvPr id="55306" name="Text Box 70"/>
            <p:cNvSpPr txBox="1">
              <a:spLocks noChangeArrowheads="1"/>
            </p:cNvSpPr>
            <p:nvPr/>
          </p:nvSpPr>
          <p:spPr bwMode="auto">
            <a:xfrm>
              <a:off x="528" y="1536"/>
              <a:ext cx="38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latin typeface="Times New Roman" panose="02020603050405020304"/>
                  <a:cs typeface="Times New Roman" panose="02020603050405020304"/>
                </a:rPr>
                <a:t>u</a:t>
              </a:r>
              <a:r>
                <a:rPr lang="en-US" altLang="zh-CN" sz="2800" baseline="-25000">
                  <a:solidFill>
                    <a:srgbClr val="000099"/>
                  </a:solidFill>
                  <a:latin typeface="Times New Roman" panose="02020603050405020304"/>
                  <a:cs typeface="Times New Roman" panose="02020603050405020304"/>
                </a:rPr>
                <a:t>i2</a:t>
              </a:r>
              <a:endParaRPr lang="en-US" altLang="zh-CN" sz="2800">
                <a:solidFill>
                  <a:srgbClr val="000099"/>
                </a:solidFill>
                <a:latin typeface="Times New Roman" panose="02020603050405020304"/>
                <a:cs typeface="Times New Roman" panose="02020603050405020304"/>
              </a:endParaRPr>
            </a:p>
          </p:txBody>
        </p:sp>
        <p:sp>
          <p:nvSpPr>
            <p:cNvPr id="55307" name="Text Box 71"/>
            <p:cNvSpPr txBox="1">
              <a:spLocks noChangeArrowheads="1"/>
            </p:cNvSpPr>
            <p:nvPr/>
          </p:nvSpPr>
          <p:spPr bwMode="auto">
            <a:xfrm>
              <a:off x="2256" y="1344"/>
              <a:ext cx="43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55308" name="Rectangle 72"/>
            <p:cNvSpPr>
              <a:spLocks noChangeArrowheads="1"/>
            </p:cNvSpPr>
            <p:nvPr/>
          </p:nvSpPr>
          <p:spPr bwMode="auto">
            <a:xfrm>
              <a:off x="1497" y="432"/>
              <a:ext cx="567" cy="32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55309" name="Rectangle 73"/>
            <p:cNvSpPr>
              <a:spLocks noChangeArrowheads="1"/>
            </p:cNvSpPr>
            <p:nvPr/>
          </p:nvSpPr>
          <p:spPr bwMode="auto">
            <a:xfrm>
              <a:off x="1517" y="758"/>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5310" name="Line 74"/>
            <p:cNvSpPr>
              <a:spLocks noChangeShapeType="1"/>
            </p:cNvSpPr>
            <p:nvPr/>
          </p:nvSpPr>
          <p:spPr bwMode="auto">
            <a:xfrm>
              <a:off x="2055" y="797"/>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11" name="Text Box 75"/>
            <p:cNvSpPr txBox="1">
              <a:spLocks noChangeArrowheads="1"/>
            </p:cNvSpPr>
            <p:nvPr/>
          </p:nvSpPr>
          <p:spPr bwMode="auto">
            <a:xfrm>
              <a:off x="192" y="1353"/>
              <a:ext cx="43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i1</a:t>
              </a:r>
              <a:endParaRPr lang="en-US" altLang="zh-CN" sz="2800" i="0">
                <a:solidFill>
                  <a:srgbClr val="000099"/>
                </a:solidFill>
              </a:endParaRPr>
            </a:p>
          </p:txBody>
        </p:sp>
        <p:sp>
          <p:nvSpPr>
            <p:cNvPr id="55312" name="Rectangle 76"/>
            <p:cNvSpPr>
              <a:spLocks noChangeArrowheads="1"/>
            </p:cNvSpPr>
            <p:nvPr/>
          </p:nvSpPr>
          <p:spPr bwMode="auto">
            <a:xfrm>
              <a:off x="894" y="1440"/>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5313" name="Text Box 77"/>
            <p:cNvSpPr txBox="1">
              <a:spLocks noChangeArrowheads="1"/>
            </p:cNvSpPr>
            <p:nvPr/>
          </p:nvSpPr>
          <p:spPr bwMode="auto">
            <a:xfrm>
              <a:off x="1327" y="1632"/>
              <a:ext cx="54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3</a:t>
              </a:r>
            </a:p>
          </p:txBody>
        </p:sp>
        <p:sp>
          <p:nvSpPr>
            <p:cNvPr id="55314" name="Rectangle 78"/>
            <p:cNvSpPr>
              <a:spLocks noChangeArrowheads="1"/>
            </p:cNvSpPr>
            <p:nvPr/>
          </p:nvSpPr>
          <p:spPr bwMode="auto">
            <a:xfrm>
              <a:off x="894" y="118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5315" name="Line 79"/>
            <p:cNvSpPr>
              <a:spLocks noChangeShapeType="1"/>
            </p:cNvSpPr>
            <p:nvPr/>
          </p:nvSpPr>
          <p:spPr bwMode="auto">
            <a:xfrm>
              <a:off x="1248" y="797"/>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16" name="Rectangle 80"/>
            <p:cNvSpPr>
              <a:spLocks noChangeArrowheads="1"/>
            </p:cNvSpPr>
            <p:nvPr/>
          </p:nvSpPr>
          <p:spPr bwMode="auto">
            <a:xfrm>
              <a:off x="864" y="1497"/>
              <a:ext cx="400" cy="330"/>
            </a:xfrm>
            <a:prstGeom prst="rect">
              <a:avLst/>
            </a:prstGeom>
            <a:noFill/>
            <a:ln>
              <a:noFill/>
            </a:ln>
          </p:spPr>
          <p:txBody>
            <a:bodyPr wrap="none">
              <a:spAutoFit/>
            </a:bodyPr>
            <a:lstStyle/>
            <a:p>
              <a:r>
                <a:rPr lang="en-US" altLang="zh-CN" sz="2800" b="1" i="1">
                  <a:latin typeface="Times New Roman" panose="02020603050405020304"/>
                  <a:cs typeface="Times New Roman" panose="02020603050405020304"/>
                </a:rPr>
                <a:t>R</a:t>
              </a:r>
              <a:r>
                <a:rPr lang="en-US" altLang="zh-CN" sz="2800" b="1" i="1" baseline="-25000">
                  <a:latin typeface="Times New Roman" panose="02020603050405020304"/>
                  <a:cs typeface="Times New Roman" panose="02020603050405020304"/>
                </a:rPr>
                <a:t>2</a:t>
              </a:r>
            </a:p>
          </p:txBody>
        </p:sp>
        <p:sp>
          <p:nvSpPr>
            <p:cNvPr id="55317" name="Line 81"/>
            <p:cNvSpPr>
              <a:spLocks noChangeShapeType="1"/>
            </p:cNvSpPr>
            <p:nvPr/>
          </p:nvSpPr>
          <p:spPr bwMode="auto">
            <a:xfrm>
              <a:off x="1786" y="797"/>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18" name="Line 82"/>
            <p:cNvSpPr>
              <a:spLocks noChangeShapeType="1"/>
            </p:cNvSpPr>
            <p:nvPr/>
          </p:nvSpPr>
          <p:spPr bwMode="auto">
            <a:xfrm flipH="1">
              <a:off x="480" y="1219"/>
              <a:ext cx="41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19" name="Line 83"/>
            <p:cNvSpPr>
              <a:spLocks noChangeShapeType="1"/>
            </p:cNvSpPr>
            <p:nvPr/>
          </p:nvSpPr>
          <p:spPr bwMode="auto">
            <a:xfrm flipH="1">
              <a:off x="790" y="1479"/>
              <a:ext cx="12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5320" name="Group 84"/>
            <p:cNvGrpSpPr/>
            <p:nvPr/>
          </p:nvGrpSpPr>
          <p:grpSpPr bwMode="auto">
            <a:xfrm>
              <a:off x="1228" y="1872"/>
              <a:ext cx="123" cy="172"/>
              <a:chOff x="720" y="2736"/>
              <a:chExt cx="185" cy="192"/>
            </a:xfrm>
          </p:grpSpPr>
          <p:sp>
            <p:nvSpPr>
              <p:cNvPr id="55360" name="Line 85"/>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61" name="Line 86"/>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5321" name="Line 87"/>
            <p:cNvSpPr>
              <a:spLocks noChangeShapeType="1"/>
            </p:cNvSpPr>
            <p:nvPr/>
          </p:nvSpPr>
          <p:spPr bwMode="auto">
            <a:xfrm>
              <a:off x="1248" y="797"/>
              <a:ext cx="2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5322" name="Group 88"/>
            <p:cNvGrpSpPr/>
            <p:nvPr/>
          </p:nvGrpSpPr>
          <p:grpSpPr bwMode="auto">
            <a:xfrm>
              <a:off x="1152" y="816"/>
              <a:ext cx="1061" cy="823"/>
              <a:chOff x="1686" y="1600"/>
              <a:chExt cx="1061" cy="823"/>
            </a:xfrm>
          </p:grpSpPr>
          <p:sp>
            <p:nvSpPr>
              <p:cNvPr id="55350" name="Rectangle 89"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5351" name="Text Box 90"/>
              <p:cNvSpPr txBox="1">
                <a:spLocks noChangeArrowheads="1"/>
              </p:cNvSpPr>
              <p:nvPr/>
            </p:nvSpPr>
            <p:spPr bwMode="auto">
              <a:xfrm>
                <a:off x="1968" y="2096"/>
                <a:ext cx="22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5352" name="Text Box 91"/>
              <p:cNvSpPr txBox="1">
                <a:spLocks noChangeArrowheads="1"/>
              </p:cNvSpPr>
              <p:nvPr/>
            </p:nvSpPr>
            <p:spPr bwMode="auto">
              <a:xfrm>
                <a:off x="2286" y="1955"/>
                <a:ext cx="40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5353" name="Text Box 92"/>
              <p:cNvSpPr txBox="1">
                <a:spLocks noChangeArrowheads="1"/>
              </p:cNvSpPr>
              <p:nvPr/>
            </p:nvSpPr>
            <p:spPr bwMode="auto">
              <a:xfrm>
                <a:off x="2185" y="1737"/>
                <a:ext cx="527"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55354" name="Line 93"/>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55" name="Line 94"/>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56" name="Line 95"/>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55357" name="Line 96"/>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58" name="Text Box 97"/>
              <p:cNvSpPr txBox="1">
                <a:spLocks noChangeArrowheads="1"/>
              </p:cNvSpPr>
              <p:nvPr/>
            </p:nvSpPr>
            <p:spPr bwMode="auto">
              <a:xfrm>
                <a:off x="1975" y="1824"/>
                <a:ext cx="32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5359" name="Text Box 98"/>
              <p:cNvSpPr txBox="1">
                <a:spLocks noChangeArrowheads="1"/>
              </p:cNvSpPr>
              <p:nvPr/>
            </p:nvSpPr>
            <p:spPr bwMode="auto">
              <a:xfrm rot="5400000">
                <a:off x="2043" y="1749"/>
                <a:ext cx="234" cy="288"/>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55323" name="Oval 99"/>
            <p:cNvSpPr>
              <a:spLocks noChangeArrowheads="1"/>
            </p:cNvSpPr>
            <p:nvPr/>
          </p:nvSpPr>
          <p:spPr bwMode="auto">
            <a:xfrm>
              <a:off x="720" y="1462"/>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5324" name="Oval 100"/>
            <p:cNvSpPr>
              <a:spLocks noChangeArrowheads="1"/>
            </p:cNvSpPr>
            <p:nvPr/>
          </p:nvSpPr>
          <p:spPr bwMode="auto">
            <a:xfrm>
              <a:off x="2208" y="1281"/>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5325" name="Rectangle 101"/>
            <p:cNvSpPr>
              <a:spLocks noChangeArrowheads="1"/>
            </p:cNvSpPr>
            <p:nvPr/>
          </p:nvSpPr>
          <p:spPr bwMode="auto">
            <a:xfrm rot="-5400000">
              <a:off x="1165" y="172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5326" name="Oval 102"/>
            <p:cNvSpPr>
              <a:spLocks noChangeArrowheads="1"/>
            </p:cNvSpPr>
            <p:nvPr/>
          </p:nvSpPr>
          <p:spPr bwMode="auto">
            <a:xfrm>
              <a:off x="432" y="1185"/>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5327" name="Text Box 103"/>
            <p:cNvSpPr txBox="1">
              <a:spLocks noChangeArrowheads="1"/>
            </p:cNvSpPr>
            <p:nvPr/>
          </p:nvSpPr>
          <p:spPr bwMode="auto">
            <a:xfrm>
              <a:off x="847" y="864"/>
              <a:ext cx="35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1</a:t>
              </a:r>
              <a:endParaRPr lang="en-US" altLang="zh-CN" sz="2800" i="0"/>
            </a:p>
          </p:txBody>
        </p:sp>
        <p:grpSp>
          <p:nvGrpSpPr>
            <p:cNvPr id="55328" name="Group 104"/>
            <p:cNvGrpSpPr/>
            <p:nvPr/>
          </p:nvGrpSpPr>
          <p:grpSpPr bwMode="auto">
            <a:xfrm>
              <a:off x="2160" y="1713"/>
              <a:ext cx="148" cy="207"/>
              <a:chOff x="2160" y="1713"/>
              <a:chExt cx="148" cy="207"/>
            </a:xfrm>
          </p:grpSpPr>
          <p:grpSp>
            <p:nvGrpSpPr>
              <p:cNvPr id="55346" name="Group 105"/>
              <p:cNvGrpSpPr/>
              <p:nvPr/>
            </p:nvGrpSpPr>
            <p:grpSpPr bwMode="auto">
              <a:xfrm>
                <a:off x="2160" y="1767"/>
                <a:ext cx="148" cy="153"/>
                <a:chOff x="720" y="2736"/>
                <a:chExt cx="185" cy="192"/>
              </a:xfrm>
            </p:grpSpPr>
            <p:sp>
              <p:nvSpPr>
                <p:cNvPr id="55348" name="Line 106"/>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49" name="Line 107"/>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5347" name="Oval 108"/>
              <p:cNvSpPr>
                <a:spLocks noChangeArrowheads="1"/>
              </p:cNvSpPr>
              <p:nvPr/>
            </p:nvSpPr>
            <p:spPr bwMode="auto">
              <a:xfrm>
                <a:off x="2208"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55329" name="Text Box 109"/>
            <p:cNvSpPr txBox="1">
              <a:spLocks noChangeArrowheads="1"/>
            </p:cNvSpPr>
            <p:nvPr/>
          </p:nvSpPr>
          <p:spPr bwMode="auto">
            <a:xfrm>
              <a:off x="2256" y="1161"/>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5330" name="Text Box 110"/>
            <p:cNvSpPr txBox="1">
              <a:spLocks noChangeArrowheads="1"/>
            </p:cNvSpPr>
            <p:nvPr/>
          </p:nvSpPr>
          <p:spPr bwMode="auto">
            <a:xfrm>
              <a:off x="2256" y="1593"/>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5331" name="Line 111"/>
            <p:cNvSpPr>
              <a:spLocks noChangeShapeType="1"/>
            </p:cNvSpPr>
            <p:nvPr/>
          </p:nvSpPr>
          <p:spPr bwMode="auto">
            <a:xfrm>
              <a:off x="1296" y="1488"/>
              <a:ext cx="0" cy="136"/>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55332" name="Group 112"/>
            <p:cNvGrpSpPr/>
            <p:nvPr/>
          </p:nvGrpSpPr>
          <p:grpSpPr bwMode="auto">
            <a:xfrm>
              <a:off x="668" y="1920"/>
              <a:ext cx="148" cy="207"/>
              <a:chOff x="2160" y="1713"/>
              <a:chExt cx="148" cy="207"/>
            </a:xfrm>
          </p:grpSpPr>
          <p:grpSp>
            <p:nvGrpSpPr>
              <p:cNvPr id="55342" name="Group 113"/>
              <p:cNvGrpSpPr/>
              <p:nvPr/>
            </p:nvGrpSpPr>
            <p:grpSpPr bwMode="auto">
              <a:xfrm>
                <a:off x="2160" y="1767"/>
                <a:ext cx="148" cy="153"/>
                <a:chOff x="720" y="2736"/>
                <a:chExt cx="185" cy="192"/>
              </a:xfrm>
            </p:grpSpPr>
            <p:sp>
              <p:nvSpPr>
                <p:cNvPr id="55344" name="Line 114"/>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45" name="Line 115"/>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5343" name="Oval 116"/>
              <p:cNvSpPr>
                <a:spLocks noChangeArrowheads="1"/>
              </p:cNvSpPr>
              <p:nvPr/>
            </p:nvSpPr>
            <p:spPr bwMode="auto">
              <a:xfrm>
                <a:off x="2208"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55333" name="Text Box 117"/>
            <p:cNvSpPr txBox="1">
              <a:spLocks noChangeArrowheads="1"/>
            </p:cNvSpPr>
            <p:nvPr/>
          </p:nvSpPr>
          <p:spPr bwMode="auto">
            <a:xfrm>
              <a:off x="215" y="1065"/>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grpSp>
          <p:nvGrpSpPr>
            <p:cNvPr id="55334" name="Group 118"/>
            <p:cNvGrpSpPr/>
            <p:nvPr/>
          </p:nvGrpSpPr>
          <p:grpSpPr bwMode="auto">
            <a:xfrm>
              <a:off x="380" y="1920"/>
              <a:ext cx="148" cy="207"/>
              <a:chOff x="2160" y="1713"/>
              <a:chExt cx="148" cy="207"/>
            </a:xfrm>
          </p:grpSpPr>
          <p:grpSp>
            <p:nvGrpSpPr>
              <p:cNvPr id="55338" name="Group 119"/>
              <p:cNvGrpSpPr/>
              <p:nvPr/>
            </p:nvGrpSpPr>
            <p:grpSpPr bwMode="auto">
              <a:xfrm>
                <a:off x="2160" y="1767"/>
                <a:ext cx="148" cy="153"/>
                <a:chOff x="720" y="2736"/>
                <a:chExt cx="185" cy="192"/>
              </a:xfrm>
            </p:grpSpPr>
            <p:sp>
              <p:nvSpPr>
                <p:cNvPr id="55340" name="Line 120"/>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5341" name="Line 121"/>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5339" name="Oval 122"/>
              <p:cNvSpPr>
                <a:spLocks noChangeArrowheads="1"/>
              </p:cNvSpPr>
              <p:nvPr/>
            </p:nvSpPr>
            <p:spPr bwMode="auto">
              <a:xfrm>
                <a:off x="2208"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55335" name="Text Box 123"/>
            <p:cNvSpPr txBox="1">
              <a:spLocks noChangeArrowheads="1"/>
            </p:cNvSpPr>
            <p:nvPr/>
          </p:nvSpPr>
          <p:spPr bwMode="auto">
            <a:xfrm>
              <a:off x="528" y="1344"/>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5336" name="Text Box 124"/>
            <p:cNvSpPr txBox="1">
              <a:spLocks noChangeArrowheads="1"/>
            </p:cNvSpPr>
            <p:nvPr/>
          </p:nvSpPr>
          <p:spPr bwMode="auto">
            <a:xfrm>
              <a:off x="192" y="1776"/>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sp>
          <p:nvSpPr>
            <p:cNvPr id="55337" name="Text Box 125"/>
            <p:cNvSpPr txBox="1">
              <a:spLocks noChangeArrowheads="1"/>
            </p:cNvSpPr>
            <p:nvPr/>
          </p:nvSpPr>
          <p:spPr bwMode="auto">
            <a:xfrm>
              <a:off x="528" y="1785"/>
              <a:ext cx="2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wipe(up)">
                                      <p:cBhvr>
                                        <p:cTn id="7" dur="500"/>
                                        <p:tgtEl>
                                          <p:spTgt spid="768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animEffect transition="in" filter="wipe(up)">
                                      <p:cBhvr>
                                        <p:cTn id="12" dur="500"/>
                                        <p:tgtEl>
                                          <p:spTgt spid="768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67"/>
                                        </p:tgtEl>
                                        <p:attrNameLst>
                                          <p:attrName>style.visibility</p:attrName>
                                        </p:attrNameLst>
                                      </p:cBhvr>
                                      <p:to>
                                        <p:strVal val="visible"/>
                                      </p:to>
                                    </p:set>
                                    <p:animEffect transition="in" filter="wipe(left)">
                                      <p:cBhvr>
                                        <p:cTn id="17" dur="500"/>
                                        <p:tgtEl>
                                          <p:spTgt spid="768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03"/>
                                        </p:tgtEl>
                                        <p:attrNameLst>
                                          <p:attrName>style.visibility</p:attrName>
                                        </p:attrNameLst>
                                      </p:cBhvr>
                                      <p:to>
                                        <p:strVal val="visible"/>
                                      </p:to>
                                    </p:set>
                                    <p:animEffect transition="in" filter="wipe(left)">
                                      <p:cBhvr>
                                        <p:cTn id="22" dur="500"/>
                                        <p:tgtEl>
                                          <p:spTgt spid="7680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6804"/>
                                        </p:tgtEl>
                                        <p:attrNameLst>
                                          <p:attrName>style.visibility</p:attrName>
                                        </p:attrNameLst>
                                      </p:cBhvr>
                                      <p:to>
                                        <p:strVal val="visible"/>
                                      </p:to>
                                    </p:set>
                                    <p:animEffect transition="in" filter="box(out)">
                                      <p:cBhvr>
                                        <p:cTn id="27" dur="500"/>
                                        <p:tgtEl>
                                          <p:spTgt spid="768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6868"/>
                                        </p:tgtEl>
                                        <p:attrNameLst>
                                          <p:attrName>style.visibility</p:attrName>
                                        </p:attrNameLst>
                                      </p:cBhvr>
                                      <p:to>
                                        <p:strVal val="visible"/>
                                      </p:to>
                                    </p:set>
                                    <p:animEffect transition="in" filter="wipe(left)">
                                      <p:cBhvr>
                                        <p:cTn id="32" dur="500"/>
                                        <p:tgtEl>
                                          <p:spTgt spid="768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6805"/>
                                        </p:tgtEl>
                                        <p:attrNameLst>
                                          <p:attrName>style.visibility</p:attrName>
                                        </p:attrNameLst>
                                      </p:cBhvr>
                                      <p:to>
                                        <p:strVal val="visible"/>
                                      </p:to>
                                    </p:set>
                                    <p:animEffect transition="in" filter="wipe(left)">
                                      <p:cBhvr>
                                        <p:cTn id="3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bwMode="auto">
          <a:xfrm>
            <a:off x="614363" y="273050"/>
            <a:ext cx="4338637" cy="48895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16.3.4   </a:t>
            </a:r>
            <a:r>
              <a:rPr lang="zh-CN" altLang="en-US"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积分运算电路</a:t>
            </a:r>
            <a:endParaRPr lang="zh-CN" altLang="en-US" sz="320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endParaRPr>
          </a:p>
        </p:txBody>
      </p:sp>
      <p:sp>
        <p:nvSpPr>
          <p:cNvPr id="77827" name="Text Box 3"/>
          <p:cNvSpPr txBox="1">
            <a:spLocks noChangeArrowheads="1"/>
          </p:cNvSpPr>
          <p:nvPr/>
        </p:nvSpPr>
        <p:spPr bwMode="auto">
          <a:xfrm>
            <a:off x="4572000" y="1143000"/>
            <a:ext cx="4343400" cy="9890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i="0"/>
              <a:t>   </a:t>
            </a:r>
            <a:r>
              <a:rPr lang="zh-CN" altLang="en-US" sz="2800" i="0"/>
              <a:t>由虚短及虚断性质可得</a:t>
            </a:r>
          </a:p>
          <a:p>
            <a:pPr eaLnBrk="1" hangingPunct="1">
              <a:spcBef>
                <a:spcPct val="10000"/>
              </a:spcBef>
            </a:pPr>
            <a:r>
              <a:rPr lang="zh-CN" altLang="en-US" sz="2800"/>
              <a:t>     </a:t>
            </a:r>
            <a:r>
              <a:rPr lang="en-US" altLang="zh-CN" sz="2800"/>
              <a:t>i</a:t>
            </a:r>
            <a:r>
              <a:rPr lang="en-US" altLang="zh-CN" sz="2800" i="0" baseline="-25000"/>
              <a:t>1</a:t>
            </a:r>
            <a:r>
              <a:rPr lang="en-US" altLang="zh-CN" sz="2800"/>
              <a:t> = i</a:t>
            </a:r>
            <a:r>
              <a:rPr lang="en-US" altLang="zh-CN" sz="2800" i="0" baseline="-25000"/>
              <a:t>f</a:t>
            </a:r>
            <a:endParaRPr lang="en-US" altLang="zh-CN" sz="2800"/>
          </a:p>
        </p:txBody>
      </p:sp>
      <p:graphicFrame>
        <p:nvGraphicFramePr>
          <p:cNvPr id="77828" name="Object 4"/>
          <p:cNvGraphicFramePr>
            <a:graphicFrameLocks noChangeAspect="1"/>
          </p:cNvGraphicFramePr>
          <p:nvPr/>
        </p:nvGraphicFramePr>
        <p:xfrm>
          <a:off x="4781550" y="3121025"/>
          <a:ext cx="2152650" cy="1101725"/>
        </p:xfrm>
        <a:graphic>
          <a:graphicData uri="http://schemas.openxmlformats.org/presentationml/2006/ole">
            <mc:AlternateContent xmlns:mc="http://schemas.openxmlformats.org/markup-compatibility/2006">
              <mc:Choice xmlns:v="urn:schemas-microsoft-com:vml" Requires="v">
                <p:oleObj spid="_x0000_s58129" name="Equation" r:id="rId3" imgW="977900" imgH="419100" progId="Equation.3">
                  <p:embed/>
                </p:oleObj>
              </mc:Choice>
              <mc:Fallback>
                <p:oleObj name="Equation" r:id="rId3" imgW="977900" imgH="419100" progId="Equation.3">
                  <p:embed/>
                  <p:pic>
                    <p:nvPicPr>
                      <p:cNvPr id="0" name="图片 579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3121025"/>
                        <a:ext cx="2152650" cy="1101725"/>
                      </a:xfrm>
                      <a:prstGeom prst="rect">
                        <a:avLst/>
                      </a:prstGeom>
                      <a:noFill/>
                      <a:ln>
                        <a:noFill/>
                      </a:ln>
                      <a:effectLst/>
                    </p:spPr>
                  </p:pic>
                </p:oleObj>
              </mc:Fallback>
            </mc:AlternateContent>
          </a:graphicData>
        </a:graphic>
      </p:graphicFrame>
      <p:graphicFrame>
        <p:nvGraphicFramePr>
          <p:cNvPr id="77829" name="Object 5"/>
          <p:cNvGraphicFramePr>
            <a:graphicFrameLocks noChangeAspect="1"/>
          </p:cNvGraphicFramePr>
          <p:nvPr/>
        </p:nvGraphicFramePr>
        <p:xfrm>
          <a:off x="6858000" y="3140075"/>
          <a:ext cx="1600200" cy="966788"/>
        </p:xfrm>
        <a:graphic>
          <a:graphicData uri="http://schemas.openxmlformats.org/presentationml/2006/ole">
            <mc:AlternateContent xmlns:mc="http://schemas.openxmlformats.org/markup-compatibility/2006">
              <mc:Choice xmlns:v="urn:schemas-microsoft-com:vml" Requires="v">
                <p:oleObj spid="_x0000_s58130" name="Equation" r:id="rId5" imgW="774700" imgH="368300" progId="Equation.3">
                  <p:embed/>
                </p:oleObj>
              </mc:Choice>
              <mc:Fallback>
                <p:oleObj name="Equation" r:id="rId5" imgW="774700" imgH="368300" progId="Equation.3">
                  <p:embed/>
                  <p:pic>
                    <p:nvPicPr>
                      <p:cNvPr id="0" name="图片 579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140075"/>
                        <a:ext cx="1600200" cy="966788"/>
                      </a:xfrm>
                      <a:prstGeom prst="rect">
                        <a:avLst/>
                      </a:prstGeom>
                      <a:noFill/>
                      <a:ln>
                        <a:noFill/>
                      </a:ln>
                      <a:effectLst/>
                    </p:spPr>
                  </p:pic>
                </p:oleObj>
              </mc:Fallback>
            </mc:AlternateContent>
          </a:graphicData>
        </a:graphic>
      </p:graphicFrame>
      <p:graphicFrame>
        <p:nvGraphicFramePr>
          <p:cNvPr id="77830" name="Object 6" descr="40%"/>
          <p:cNvGraphicFramePr>
            <a:graphicFrameLocks noChangeAspect="1"/>
          </p:cNvGraphicFramePr>
          <p:nvPr/>
        </p:nvGraphicFramePr>
        <p:xfrm>
          <a:off x="5410200" y="4479925"/>
          <a:ext cx="2784475" cy="1162050"/>
        </p:xfrm>
        <a:graphic>
          <a:graphicData uri="http://schemas.openxmlformats.org/presentationml/2006/ole">
            <mc:AlternateContent xmlns:mc="http://schemas.openxmlformats.org/markup-compatibility/2006">
              <mc:Choice xmlns:v="urn:schemas-microsoft-com:vml" Requires="v">
                <p:oleObj spid="_x0000_s58131" name="Equation" r:id="rId7" imgW="1397000" imgH="419100" progId="Equation.3">
                  <p:embed/>
                </p:oleObj>
              </mc:Choice>
              <mc:Fallback>
                <p:oleObj name="Equation" r:id="rId7" imgW="1397000" imgH="419100" progId="Equation.3">
                  <p:embed/>
                  <p:pic>
                    <p:nvPicPr>
                      <p:cNvPr id="0" name="图片 579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79925"/>
                        <a:ext cx="2784475" cy="1162050"/>
                      </a:xfrm>
                      <a:prstGeom prst="rect">
                        <a:avLst/>
                      </a:prstGeom>
                      <a:pattFill prst="pct40">
                        <a:fgClr>
                          <a:srgbClr val="FFCCFF"/>
                        </a:fgClr>
                        <a:bgClr>
                          <a:srgbClr val="FFFFFF"/>
                        </a:bgClr>
                      </a:pattFill>
                      <a:ln w="19050">
                        <a:solidFill>
                          <a:srgbClr val="FF3300"/>
                        </a:solidFill>
                        <a:miter lim="800000"/>
                        <a:headEnd/>
                        <a:tailEnd/>
                      </a:ln>
                      <a:effectLst/>
                    </p:spPr>
                  </p:pic>
                </p:oleObj>
              </mc:Fallback>
            </mc:AlternateContent>
          </a:graphicData>
        </a:graphic>
      </p:graphicFrame>
      <p:graphicFrame>
        <p:nvGraphicFramePr>
          <p:cNvPr id="77831" name="Object 7" descr="40%"/>
          <p:cNvGraphicFramePr>
            <a:graphicFrameLocks noChangeAspect="1"/>
          </p:cNvGraphicFramePr>
          <p:nvPr/>
        </p:nvGraphicFramePr>
        <p:xfrm>
          <a:off x="6477000" y="2133600"/>
          <a:ext cx="1882775" cy="950913"/>
        </p:xfrm>
        <a:graphic>
          <a:graphicData uri="http://schemas.openxmlformats.org/presentationml/2006/ole">
            <mc:AlternateContent xmlns:mc="http://schemas.openxmlformats.org/markup-compatibility/2006">
              <mc:Choice xmlns:v="urn:schemas-microsoft-com:vml" Requires="v">
                <p:oleObj spid="_x0000_s58132" name="Equation" r:id="rId9" imgW="889000" imgH="368300" progId="Equation.3">
                  <p:embed/>
                </p:oleObj>
              </mc:Choice>
              <mc:Fallback>
                <p:oleObj name="Equation" r:id="rId9" imgW="889000" imgH="368300" progId="Equation.3">
                  <p:embed/>
                  <p:pic>
                    <p:nvPicPr>
                      <p:cNvPr id="0" name="图片 579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2133600"/>
                        <a:ext cx="1882775" cy="950913"/>
                      </a:xfrm>
                      <a:prstGeom prst="rect">
                        <a:avLst/>
                      </a:prstGeom>
                      <a:noFill/>
                      <a:ln>
                        <a:noFill/>
                      </a:ln>
                      <a:effectLst/>
                    </p:spPr>
                  </p:pic>
                </p:oleObj>
              </mc:Fallback>
            </mc:AlternateContent>
          </a:graphicData>
        </a:graphic>
      </p:graphicFrame>
      <p:graphicFrame>
        <p:nvGraphicFramePr>
          <p:cNvPr id="77832" name="Object 8"/>
          <p:cNvGraphicFramePr>
            <a:graphicFrameLocks noChangeAspect="1"/>
          </p:cNvGraphicFramePr>
          <p:nvPr/>
        </p:nvGraphicFramePr>
        <p:xfrm>
          <a:off x="5102225" y="2178050"/>
          <a:ext cx="1146175" cy="1022350"/>
        </p:xfrm>
        <a:graphic>
          <a:graphicData uri="http://schemas.openxmlformats.org/presentationml/2006/ole">
            <mc:AlternateContent xmlns:mc="http://schemas.openxmlformats.org/markup-compatibility/2006">
              <mc:Choice xmlns:v="urn:schemas-microsoft-com:vml" Requires="v">
                <p:oleObj spid="_x0000_s58133" name="Equation" r:id="rId11" imgW="469900" imgH="393700" progId="Equation.3">
                  <p:embed/>
                </p:oleObj>
              </mc:Choice>
              <mc:Fallback>
                <p:oleObj name="Equation" r:id="rId11" imgW="469900" imgH="393700" progId="Equation.3">
                  <p:embed/>
                  <p:pic>
                    <p:nvPicPr>
                      <p:cNvPr id="0" name="图片 579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2225" y="2178050"/>
                        <a:ext cx="1146175" cy="1022350"/>
                      </a:xfrm>
                      <a:prstGeom prst="rect">
                        <a:avLst/>
                      </a:prstGeom>
                      <a:noFill/>
                      <a:ln>
                        <a:noFill/>
                      </a:ln>
                      <a:effectLst/>
                    </p:spPr>
                  </p:pic>
                </p:oleObj>
              </mc:Fallback>
            </mc:AlternateContent>
          </a:graphicData>
        </a:graphic>
      </p:graphicFrame>
      <p:sp>
        <p:nvSpPr>
          <p:cNvPr id="77833" name="AutoShape 9" descr="90%"/>
          <p:cNvSpPr>
            <a:spLocks noChangeArrowheads="1"/>
          </p:cNvSpPr>
          <p:nvPr/>
        </p:nvSpPr>
        <p:spPr bwMode="auto">
          <a:xfrm>
            <a:off x="990600" y="762000"/>
            <a:ext cx="1071563" cy="609600"/>
          </a:xfrm>
          <a:prstGeom prst="wedgeEllipseCallout">
            <a:avLst>
              <a:gd name="adj1" fmla="val 81111"/>
              <a:gd name="adj2" fmla="val -9116"/>
            </a:avLst>
          </a:prstGeom>
          <a:pattFill prst="pct90">
            <a:fgClr>
              <a:srgbClr val="CCFF33"/>
            </a:fgClr>
            <a:bgClr>
              <a:schemeClr val="bg1"/>
            </a:bgClr>
          </a:pattFill>
          <a:ln w="28575">
            <a:solidFill>
              <a:srgbClr val="006600"/>
            </a:solidFill>
            <a:miter lim="800000"/>
          </a:ln>
        </p:spPr>
        <p:txBody>
          <a:bodyPr anchor="ctr"/>
          <a:lstStyle/>
          <a:p>
            <a:pPr algn="ctr"/>
            <a:r>
              <a:rPr lang="en-US" altLang="zh-CN" sz="2800">
                <a:latin typeface="Times New Roman" panose="02020603050405020304" charset="0"/>
                <a:ea typeface="楷体_GB2312" charset="0"/>
                <a:cs typeface="楷体_GB2312" charset="0"/>
              </a:rPr>
              <a:t>i</a:t>
            </a:r>
            <a:r>
              <a:rPr lang="en-US" altLang="zh-CN" sz="2800" i="0" baseline="-25000">
                <a:latin typeface="Times New Roman" panose="02020603050405020304" charset="0"/>
                <a:ea typeface="楷体_GB2312" charset="0"/>
                <a:cs typeface="楷体_GB2312" charset="0"/>
              </a:rPr>
              <a:t>f </a:t>
            </a:r>
            <a:r>
              <a:rPr lang="en-US" altLang="zh-CN" sz="2800" i="0">
                <a:latin typeface="Times New Roman" panose="02020603050405020304" charset="0"/>
                <a:ea typeface="楷体_GB2312" charset="0"/>
                <a:cs typeface="楷体_GB2312" charset="0"/>
              </a:rPr>
              <a:t>=?</a:t>
            </a:r>
          </a:p>
        </p:txBody>
      </p:sp>
      <p:grpSp>
        <p:nvGrpSpPr>
          <p:cNvPr id="2" name="Group 13"/>
          <p:cNvGrpSpPr/>
          <p:nvPr/>
        </p:nvGrpSpPr>
        <p:grpSpPr bwMode="auto">
          <a:xfrm>
            <a:off x="1362075" y="685800"/>
            <a:ext cx="1533525" cy="1295400"/>
            <a:chOff x="1008" y="2265"/>
            <a:chExt cx="966" cy="720"/>
          </a:xfrm>
        </p:grpSpPr>
        <p:sp>
          <p:nvSpPr>
            <p:cNvPr id="56383" name="Text Box 14"/>
            <p:cNvSpPr txBox="1">
              <a:spLocks noChangeArrowheads="1"/>
            </p:cNvSpPr>
            <p:nvPr/>
          </p:nvSpPr>
          <p:spPr bwMode="auto">
            <a:xfrm>
              <a:off x="1628" y="2265"/>
              <a:ext cx="346" cy="28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i="0" baseline="-25000">
                  <a:solidFill>
                    <a:schemeClr val="accent2"/>
                  </a:solidFill>
                </a:rPr>
                <a:t>f</a:t>
              </a:r>
              <a:endParaRPr lang="en-US" altLang="zh-CN" sz="2800" i="0">
                <a:solidFill>
                  <a:schemeClr val="accent2"/>
                </a:solidFill>
              </a:endParaRPr>
            </a:p>
          </p:txBody>
        </p:sp>
        <p:sp>
          <p:nvSpPr>
            <p:cNvPr id="56384" name="Text Box 15"/>
            <p:cNvSpPr txBox="1">
              <a:spLocks noChangeArrowheads="1"/>
            </p:cNvSpPr>
            <p:nvPr/>
          </p:nvSpPr>
          <p:spPr bwMode="auto">
            <a:xfrm>
              <a:off x="1008" y="2658"/>
              <a:ext cx="269"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i="0" baseline="-25000">
                  <a:solidFill>
                    <a:schemeClr val="accent2"/>
                  </a:solidFill>
                </a:rPr>
                <a:t>1</a:t>
              </a:r>
              <a:endParaRPr lang="en-US" altLang="zh-CN" sz="2800" i="0">
                <a:solidFill>
                  <a:schemeClr val="accent2"/>
                </a:solidFill>
              </a:endParaRPr>
            </a:p>
          </p:txBody>
        </p:sp>
        <p:sp>
          <p:nvSpPr>
            <p:cNvPr id="56385" name="Line 16"/>
            <p:cNvSpPr>
              <a:spLocks noChangeShapeType="1"/>
            </p:cNvSpPr>
            <p:nvPr/>
          </p:nvSpPr>
          <p:spPr bwMode="auto">
            <a:xfrm>
              <a:off x="1709" y="2575"/>
              <a:ext cx="192"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56386" name="Line 17"/>
            <p:cNvSpPr>
              <a:spLocks noChangeShapeType="1"/>
            </p:cNvSpPr>
            <p:nvPr/>
          </p:nvSpPr>
          <p:spPr bwMode="auto">
            <a:xfrm>
              <a:off x="1037" y="2985"/>
              <a:ext cx="230"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grpSp>
      <p:grpSp>
        <p:nvGrpSpPr>
          <p:cNvPr id="3" name="Group 69"/>
          <p:cNvGrpSpPr/>
          <p:nvPr/>
        </p:nvGrpSpPr>
        <p:grpSpPr bwMode="auto">
          <a:xfrm>
            <a:off x="690563" y="777875"/>
            <a:ext cx="4414837" cy="2422525"/>
            <a:chOff x="435" y="490"/>
            <a:chExt cx="2781" cy="1526"/>
          </a:xfrm>
        </p:grpSpPr>
        <p:sp>
          <p:nvSpPr>
            <p:cNvPr id="56340" name="Text Box 19"/>
            <p:cNvSpPr txBox="1">
              <a:spLocks noChangeArrowheads="1"/>
            </p:cNvSpPr>
            <p:nvPr/>
          </p:nvSpPr>
          <p:spPr bwMode="auto">
            <a:xfrm>
              <a:off x="2573" y="1417"/>
              <a:ext cx="64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56341" name="Rectangle 20"/>
            <p:cNvSpPr>
              <a:spLocks noChangeArrowheads="1"/>
            </p:cNvSpPr>
            <p:nvPr/>
          </p:nvSpPr>
          <p:spPr bwMode="auto">
            <a:xfrm>
              <a:off x="2180" y="490"/>
              <a:ext cx="644" cy="327"/>
            </a:xfrm>
            <a:prstGeom prst="rect">
              <a:avLst/>
            </a:prstGeom>
            <a:noFill/>
            <a:ln>
              <a:noFill/>
            </a:ln>
          </p:spPr>
          <p:txBody>
            <a:bodyPr>
              <a:spAutoFit/>
            </a:bodyPr>
            <a:lstStyle/>
            <a:p>
              <a:r>
                <a:rPr lang="en-US" altLang="zh-CN" sz="2800">
                  <a:latin typeface="Times New Roman" panose="02020603050405020304" charset="0"/>
                </a:rPr>
                <a:t>C</a:t>
              </a:r>
              <a:r>
                <a:rPr lang="en-US" altLang="zh-CN" sz="2800" i="0" baseline="-25000">
                  <a:latin typeface="Times New Roman" panose="02020603050405020304" charset="0"/>
                </a:rPr>
                <a:t>F</a:t>
              </a:r>
              <a:endParaRPr lang="en-US" altLang="zh-CN" sz="2800" baseline="-25000">
                <a:latin typeface="Times New Roman" panose="02020603050405020304" charset="0"/>
              </a:endParaRPr>
            </a:p>
          </p:txBody>
        </p:sp>
        <p:sp>
          <p:nvSpPr>
            <p:cNvPr id="56342" name="Line 21"/>
            <p:cNvSpPr>
              <a:spLocks noChangeShapeType="1"/>
            </p:cNvSpPr>
            <p:nvPr/>
          </p:nvSpPr>
          <p:spPr bwMode="auto">
            <a:xfrm>
              <a:off x="2442" y="850"/>
              <a:ext cx="0" cy="59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43" name="Text Box 22"/>
            <p:cNvSpPr txBox="1">
              <a:spLocks noChangeArrowheads="1"/>
            </p:cNvSpPr>
            <p:nvPr/>
          </p:nvSpPr>
          <p:spPr bwMode="auto">
            <a:xfrm>
              <a:off x="435" y="1401"/>
              <a:ext cx="34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56344" name="Rectangle 23"/>
            <p:cNvSpPr>
              <a:spLocks noChangeArrowheads="1"/>
            </p:cNvSpPr>
            <p:nvPr/>
          </p:nvSpPr>
          <p:spPr bwMode="auto">
            <a:xfrm>
              <a:off x="1123" y="1580"/>
              <a:ext cx="294" cy="9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6345" name="Text Box 24"/>
            <p:cNvSpPr txBox="1">
              <a:spLocks noChangeArrowheads="1"/>
            </p:cNvSpPr>
            <p:nvPr/>
          </p:nvSpPr>
          <p:spPr bwMode="auto">
            <a:xfrm>
              <a:off x="1089" y="1635"/>
              <a:ext cx="401"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2</a:t>
              </a:r>
              <a:endParaRPr lang="en-US" altLang="zh-CN" sz="2800" i="0"/>
            </a:p>
          </p:txBody>
        </p:sp>
        <p:sp>
          <p:nvSpPr>
            <p:cNvPr id="56346" name="Rectangle 25"/>
            <p:cNvSpPr>
              <a:spLocks noChangeArrowheads="1"/>
            </p:cNvSpPr>
            <p:nvPr/>
          </p:nvSpPr>
          <p:spPr bwMode="auto">
            <a:xfrm>
              <a:off x="1123" y="1286"/>
              <a:ext cx="294" cy="9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6347" name="Line 26"/>
            <p:cNvSpPr>
              <a:spLocks noChangeShapeType="1"/>
            </p:cNvSpPr>
            <p:nvPr/>
          </p:nvSpPr>
          <p:spPr bwMode="auto">
            <a:xfrm>
              <a:off x="1526" y="850"/>
              <a:ext cx="0" cy="50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48" name="Rectangle 27"/>
            <p:cNvSpPr>
              <a:spLocks noChangeArrowheads="1"/>
            </p:cNvSpPr>
            <p:nvPr/>
          </p:nvSpPr>
          <p:spPr bwMode="auto">
            <a:xfrm>
              <a:off x="1084" y="926"/>
              <a:ext cx="400" cy="33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1</a:t>
              </a:r>
            </a:p>
          </p:txBody>
        </p:sp>
        <p:sp>
          <p:nvSpPr>
            <p:cNvPr id="56349" name="Line 28"/>
            <p:cNvSpPr>
              <a:spLocks noChangeShapeType="1"/>
            </p:cNvSpPr>
            <p:nvPr/>
          </p:nvSpPr>
          <p:spPr bwMode="auto">
            <a:xfrm>
              <a:off x="2016" y="850"/>
              <a:ext cx="43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50" name="Line 29"/>
            <p:cNvSpPr>
              <a:spLocks noChangeShapeType="1"/>
            </p:cNvSpPr>
            <p:nvPr/>
          </p:nvSpPr>
          <p:spPr bwMode="auto">
            <a:xfrm flipH="1">
              <a:off x="775" y="1329"/>
              <a:ext cx="34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51" name="Line 30"/>
            <p:cNvSpPr>
              <a:spLocks noChangeShapeType="1"/>
            </p:cNvSpPr>
            <p:nvPr/>
          </p:nvSpPr>
          <p:spPr bwMode="auto">
            <a:xfrm flipH="1">
              <a:off x="1036" y="1624"/>
              <a:ext cx="8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6352" name="Group 31"/>
            <p:cNvGrpSpPr/>
            <p:nvPr/>
          </p:nvGrpSpPr>
          <p:grpSpPr bwMode="auto">
            <a:xfrm>
              <a:off x="948" y="1624"/>
              <a:ext cx="169" cy="174"/>
              <a:chOff x="720" y="2736"/>
              <a:chExt cx="185" cy="192"/>
            </a:xfrm>
          </p:grpSpPr>
          <p:sp>
            <p:nvSpPr>
              <p:cNvPr id="56381" name="Line 32"/>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82" name="Line 33"/>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6353" name="Line 34"/>
            <p:cNvSpPr>
              <a:spLocks noChangeShapeType="1"/>
            </p:cNvSpPr>
            <p:nvPr/>
          </p:nvSpPr>
          <p:spPr bwMode="auto">
            <a:xfrm>
              <a:off x="1526" y="850"/>
              <a:ext cx="43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6354" name="Group 35"/>
            <p:cNvGrpSpPr/>
            <p:nvPr/>
          </p:nvGrpSpPr>
          <p:grpSpPr bwMode="auto">
            <a:xfrm>
              <a:off x="2540" y="1896"/>
              <a:ext cx="185" cy="120"/>
              <a:chOff x="2448" y="2832"/>
              <a:chExt cx="185" cy="96"/>
            </a:xfrm>
          </p:grpSpPr>
          <p:sp>
            <p:nvSpPr>
              <p:cNvPr id="56379" name="Line 36"/>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80" name="Line 37"/>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56355" name="Group 38"/>
            <p:cNvGrpSpPr/>
            <p:nvPr/>
          </p:nvGrpSpPr>
          <p:grpSpPr bwMode="auto">
            <a:xfrm>
              <a:off x="653" y="1896"/>
              <a:ext cx="164" cy="120"/>
              <a:chOff x="432" y="2832"/>
              <a:chExt cx="185" cy="96"/>
            </a:xfrm>
          </p:grpSpPr>
          <p:sp>
            <p:nvSpPr>
              <p:cNvPr id="56377" name="Line 39"/>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78" name="Line 40"/>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6356" name="Rectangle 41"/>
            <p:cNvSpPr>
              <a:spLocks noChangeArrowheads="1"/>
            </p:cNvSpPr>
            <p:nvPr/>
          </p:nvSpPr>
          <p:spPr bwMode="auto">
            <a:xfrm>
              <a:off x="480" y="1161"/>
              <a:ext cx="244"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6357" name="Rectangle 42"/>
            <p:cNvSpPr>
              <a:spLocks noChangeArrowheads="1"/>
            </p:cNvSpPr>
            <p:nvPr/>
          </p:nvSpPr>
          <p:spPr bwMode="auto">
            <a:xfrm>
              <a:off x="2685" y="1253"/>
              <a:ext cx="245"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6358" name="Rectangle 43"/>
            <p:cNvSpPr>
              <a:spLocks noChangeArrowheads="1"/>
            </p:cNvSpPr>
            <p:nvPr/>
          </p:nvSpPr>
          <p:spPr bwMode="auto">
            <a:xfrm>
              <a:off x="492" y="1689"/>
              <a:ext cx="228"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6359" name="Rectangle 44"/>
            <p:cNvSpPr>
              <a:spLocks noChangeArrowheads="1"/>
            </p:cNvSpPr>
            <p:nvPr/>
          </p:nvSpPr>
          <p:spPr bwMode="auto">
            <a:xfrm>
              <a:off x="2616" y="1635"/>
              <a:ext cx="361" cy="327"/>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56360" name="Group 45"/>
            <p:cNvGrpSpPr/>
            <p:nvPr/>
          </p:nvGrpSpPr>
          <p:grpSpPr bwMode="auto">
            <a:xfrm>
              <a:off x="1417" y="872"/>
              <a:ext cx="1205" cy="899"/>
              <a:chOff x="1686" y="1600"/>
              <a:chExt cx="1061" cy="792"/>
            </a:xfrm>
          </p:grpSpPr>
          <p:sp>
            <p:nvSpPr>
              <p:cNvPr id="56367" name="Rectangle 46"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6368" name="Text Box 47"/>
              <p:cNvSpPr txBox="1">
                <a:spLocks noChangeArrowheads="1"/>
              </p:cNvSpPr>
              <p:nvPr/>
            </p:nvSpPr>
            <p:spPr bwMode="auto">
              <a:xfrm>
                <a:off x="1969" y="2096"/>
                <a:ext cx="224"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6369" name="Text Box 48"/>
              <p:cNvSpPr txBox="1">
                <a:spLocks noChangeArrowheads="1"/>
              </p:cNvSpPr>
              <p:nvPr/>
            </p:nvSpPr>
            <p:spPr bwMode="auto">
              <a:xfrm>
                <a:off x="2288" y="1955"/>
                <a:ext cx="400"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6370" name="Text Box 49"/>
              <p:cNvSpPr txBox="1">
                <a:spLocks noChangeArrowheads="1"/>
              </p:cNvSpPr>
              <p:nvPr/>
            </p:nvSpPr>
            <p:spPr bwMode="auto">
              <a:xfrm>
                <a:off x="2186" y="1738"/>
                <a:ext cx="526" cy="25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56371" name="Line 50"/>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72" name="Line 51"/>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73" name="Line 52"/>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56374" name="Line 53"/>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6375" name="Text Box 54"/>
              <p:cNvSpPr txBox="1">
                <a:spLocks noChangeArrowheads="1"/>
              </p:cNvSpPr>
              <p:nvPr/>
            </p:nvSpPr>
            <p:spPr bwMode="auto">
              <a:xfrm>
                <a:off x="1976" y="1824"/>
                <a:ext cx="328"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6376" name="Text Box 55"/>
              <p:cNvSpPr txBox="1">
                <a:spLocks noChangeArrowheads="1"/>
              </p:cNvSpPr>
              <p:nvPr/>
            </p:nvSpPr>
            <p:spPr bwMode="auto">
              <a:xfrm rot="5400000">
                <a:off x="2074" y="1766"/>
                <a:ext cx="206" cy="253"/>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56361" name="Oval 56"/>
            <p:cNvSpPr>
              <a:spLocks noChangeArrowheads="1"/>
            </p:cNvSpPr>
            <p:nvPr/>
          </p:nvSpPr>
          <p:spPr bwMode="auto">
            <a:xfrm>
              <a:off x="708" y="1290"/>
              <a:ext cx="71"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6362" name="Oval 57"/>
            <p:cNvSpPr>
              <a:spLocks noChangeArrowheads="1"/>
            </p:cNvSpPr>
            <p:nvPr/>
          </p:nvSpPr>
          <p:spPr bwMode="auto">
            <a:xfrm>
              <a:off x="2616" y="1399"/>
              <a:ext cx="72"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6363" name="Oval 58"/>
            <p:cNvSpPr>
              <a:spLocks noChangeArrowheads="1"/>
            </p:cNvSpPr>
            <p:nvPr/>
          </p:nvSpPr>
          <p:spPr bwMode="auto">
            <a:xfrm>
              <a:off x="708" y="1835"/>
              <a:ext cx="71"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6364" name="Oval 59"/>
            <p:cNvSpPr>
              <a:spLocks noChangeArrowheads="1"/>
            </p:cNvSpPr>
            <p:nvPr/>
          </p:nvSpPr>
          <p:spPr bwMode="auto">
            <a:xfrm>
              <a:off x="2599" y="1835"/>
              <a:ext cx="72" cy="72"/>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6365" name="Line 60"/>
            <p:cNvSpPr>
              <a:spLocks noChangeShapeType="1"/>
            </p:cNvSpPr>
            <p:nvPr/>
          </p:nvSpPr>
          <p:spPr bwMode="auto">
            <a:xfrm>
              <a:off x="1962" y="741"/>
              <a:ext cx="0" cy="215"/>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6366" name="Line 61"/>
            <p:cNvSpPr>
              <a:spLocks noChangeShapeType="1"/>
            </p:cNvSpPr>
            <p:nvPr/>
          </p:nvSpPr>
          <p:spPr bwMode="auto">
            <a:xfrm>
              <a:off x="2016" y="741"/>
              <a:ext cx="0" cy="215"/>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nvGrpSpPr>
          <p:cNvPr id="8" name="Group 62"/>
          <p:cNvGrpSpPr/>
          <p:nvPr/>
        </p:nvGrpSpPr>
        <p:grpSpPr bwMode="auto">
          <a:xfrm>
            <a:off x="2743200" y="609600"/>
            <a:ext cx="777875" cy="866775"/>
            <a:chOff x="1488" y="528"/>
            <a:chExt cx="448" cy="500"/>
          </a:xfrm>
        </p:grpSpPr>
        <p:sp>
          <p:nvSpPr>
            <p:cNvPr id="56337" name="Rectangle 63"/>
            <p:cNvSpPr>
              <a:spLocks noChangeArrowheads="1"/>
            </p:cNvSpPr>
            <p:nvPr/>
          </p:nvSpPr>
          <p:spPr bwMode="auto">
            <a:xfrm>
              <a:off x="1584" y="528"/>
              <a:ext cx="332" cy="299"/>
            </a:xfrm>
            <a:prstGeom prst="rect">
              <a:avLst/>
            </a:prstGeom>
            <a:noFill/>
            <a:ln>
              <a:noFill/>
            </a:ln>
          </p:spPr>
          <p:txBody>
            <a:bodyPr>
              <a:spAutoFit/>
            </a:bodyPr>
            <a:lstStyle/>
            <a:p>
              <a:r>
                <a:rPr lang="en-US" altLang="zh-CN" sz="2800" b="1" i="1" dirty="0" err="1">
                  <a:solidFill>
                    <a:srgbClr val="000099"/>
                  </a:solidFill>
                  <a:latin typeface="Times New Roman" panose="02020603050405020304"/>
                  <a:cs typeface="Times New Roman" panose="02020603050405020304"/>
                </a:rPr>
                <a:t>u</a:t>
              </a:r>
              <a:r>
                <a:rPr lang="en-US" altLang="zh-CN" sz="2800" b="1" i="1" baseline="-25000" dirty="0" err="1">
                  <a:solidFill>
                    <a:srgbClr val="000099"/>
                  </a:solidFill>
                  <a:latin typeface="Times New Roman" panose="02020603050405020304"/>
                  <a:cs typeface="Times New Roman" panose="02020603050405020304"/>
                </a:rPr>
                <a:t>C</a:t>
              </a:r>
              <a:endParaRPr lang="en-US" altLang="zh-CN" sz="2800" b="1" i="1" baseline="-25000" dirty="0">
                <a:solidFill>
                  <a:srgbClr val="000099"/>
                </a:solidFill>
                <a:latin typeface="Times New Roman" panose="02020603050405020304"/>
                <a:cs typeface="Times New Roman" panose="02020603050405020304"/>
              </a:endParaRPr>
            </a:p>
          </p:txBody>
        </p:sp>
        <p:sp>
          <p:nvSpPr>
            <p:cNvPr id="56338" name="Rectangle 64"/>
            <p:cNvSpPr>
              <a:spLocks noChangeArrowheads="1"/>
            </p:cNvSpPr>
            <p:nvPr/>
          </p:nvSpPr>
          <p:spPr bwMode="auto">
            <a:xfrm>
              <a:off x="1488" y="720"/>
              <a:ext cx="223" cy="300"/>
            </a:xfrm>
            <a:prstGeom prst="rect">
              <a:avLst/>
            </a:prstGeom>
            <a:noFill/>
            <a:ln>
              <a:noFill/>
            </a:ln>
          </p:spPr>
          <p:txBody>
            <a:bodyPr wrap="none">
              <a:spAutoFit/>
            </a:bodyPr>
            <a:lstStyle/>
            <a:p>
              <a:pPr>
                <a:spcBef>
                  <a:spcPct val="50000"/>
                </a:spcBef>
              </a:pPr>
              <a:r>
                <a:rPr lang="en-US" altLang="zh-CN" sz="2800" i="0">
                  <a:solidFill>
                    <a:srgbClr val="003399"/>
                  </a:solidFill>
                  <a:latin typeface="Times New Roman" panose="02020603050405020304" charset="0"/>
                </a:rPr>
                <a:t>+</a:t>
              </a:r>
            </a:p>
          </p:txBody>
        </p:sp>
        <p:sp>
          <p:nvSpPr>
            <p:cNvPr id="56339" name="Rectangle 65"/>
            <p:cNvSpPr>
              <a:spLocks noChangeArrowheads="1"/>
            </p:cNvSpPr>
            <p:nvPr/>
          </p:nvSpPr>
          <p:spPr bwMode="auto">
            <a:xfrm>
              <a:off x="1728" y="729"/>
              <a:ext cx="208" cy="299"/>
            </a:xfrm>
            <a:prstGeom prst="rect">
              <a:avLst/>
            </a:prstGeom>
            <a:noFill/>
            <a:ln>
              <a:noFill/>
            </a:ln>
          </p:spPr>
          <p:txBody>
            <a:bodyPr wrap="none">
              <a:spAutoFit/>
            </a:bodyPr>
            <a:lstStyle/>
            <a:p>
              <a:pPr>
                <a:spcBef>
                  <a:spcPct val="50000"/>
                </a:spcBef>
              </a:pPr>
              <a:r>
                <a:rPr lang="en-US" altLang="zh-CN" sz="2800" i="0">
                  <a:solidFill>
                    <a:srgbClr val="003399"/>
                  </a:solidFill>
                  <a:latin typeface="Times New Roman" panose="02020603050405020304" charset="0"/>
                </a:rPr>
                <a:t>–</a:t>
              </a:r>
            </a:p>
          </p:txBody>
        </p:sp>
      </p:grpSp>
      <p:sp>
        <p:nvSpPr>
          <p:cNvPr id="77890" name="Text Box 66"/>
          <p:cNvSpPr txBox="1">
            <a:spLocks noChangeArrowheads="1"/>
          </p:cNvSpPr>
          <p:nvPr/>
        </p:nvSpPr>
        <p:spPr bwMode="auto">
          <a:xfrm>
            <a:off x="533400" y="3321050"/>
            <a:ext cx="4043363"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000099"/>
                </a:solidFill>
                <a:effectLst>
                  <a:outerShdw blurRad="38100" dist="38100" dir="2700000" algn="tl">
                    <a:srgbClr val="DDDDDD"/>
                  </a:outerShdw>
                </a:effectLst>
              </a:rPr>
              <a:t>    </a:t>
            </a:r>
            <a:r>
              <a:rPr lang="zh-CN" altLang="en-US" sz="2800" i="0">
                <a:solidFill>
                  <a:srgbClr val="CC0000"/>
                </a:solidFill>
                <a:effectLst>
                  <a:outerShdw blurRad="38100" dist="38100" dir="2700000" algn="tl">
                    <a:srgbClr val="DDDDDD"/>
                  </a:outerShdw>
                </a:effectLst>
              </a:rPr>
              <a:t>当电容</a:t>
            </a:r>
            <a:r>
              <a:rPr lang="en-US" altLang="zh-CN" sz="2800">
                <a:solidFill>
                  <a:srgbClr val="CC0000"/>
                </a:solidFill>
                <a:effectLst>
                  <a:outerShdw blurRad="38100" dist="38100" dir="2700000" algn="tl">
                    <a:srgbClr val="DDDDDD"/>
                  </a:outerShdw>
                </a:effectLst>
              </a:rPr>
              <a:t>C</a:t>
            </a:r>
            <a:r>
              <a:rPr lang="en-US" altLang="zh-CN" sz="2800" i="0" baseline="-25000">
                <a:solidFill>
                  <a:srgbClr val="CC0000"/>
                </a:solidFill>
                <a:effectLst>
                  <a:outerShdw blurRad="38100" dist="38100" dir="2700000" algn="tl">
                    <a:srgbClr val="DDDDDD"/>
                  </a:outerShdw>
                </a:effectLst>
              </a:rPr>
              <a:t>F</a:t>
            </a:r>
            <a:r>
              <a:rPr lang="zh-CN" altLang="en-US" sz="2800" i="0">
                <a:solidFill>
                  <a:srgbClr val="CC0000"/>
                </a:solidFill>
                <a:effectLst>
                  <a:outerShdw blurRad="38100" dist="38100" dir="2700000" algn="tl">
                    <a:srgbClr val="DDDDDD"/>
                  </a:outerShdw>
                </a:effectLst>
              </a:rPr>
              <a:t>的初始电压为 </a:t>
            </a:r>
            <a:r>
              <a:rPr lang="en-US" altLang="zh-CN" sz="2800">
                <a:solidFill>
                  <a:srgbClr val="CC0000"/>
                </a:solidFill>
                <a:effectLst>
                  <a:outerShdw blurRad="38100" dist="38100" dir="2700000" algn="tl">
                    <a:srgbClr val="DDDDDD"/>
                  </a:outerShdw>
                </a:effectLst>
              </a:rPr>
              <a:t>u</a:t>
            </a:r>
            <a:r>
              <a:rPr lang="en-US" altLang="zh-CN" sz="2800" baseline="-25000">
                <a:solidFill>
                  <a:srgbClr val="CC0000"/>
                </a:solidFill>
                <a:effectLst>
                  <a:outerShdw blurRad="38100" dist="38100" dir="2700000" algn="tl">
                    <a:srgbClr val="DDDDDD"/>
                  </a:outerShdw>
                </a:effectLst>
              </a:rPr>
              <a:t>C</a:t>
            </a:r>
            <a:r>
              <a:rPr lang="en-US" altLang="zh-CN" sz="2800" i="0">
                <a:solidFill>
                  <a:srgbClr val="CC0000"/>
                </a:solidFill>
                <a:effectLst>
                  <a:outerShdw blurRad="38100" dist="38100" dir="2700000" algn="tl">
                    <a:srgbClr val="DDDDDD"/>
                  </a:outerShdw>
                </a:effectLst>
              </a:rPr>
              <a:t>(</a:t>
            </a:r>
            <a:r>
              <a:rPr lang="en-US" altLang="zh-CN" sz="2800">
                <a:solidFill>
                  <a:srgbClr val="CC0000"/>
                </a:solidFill>
                <a:effectLst>
                  <a:outerShdw blurRad="38100" dist="38100" dir="2700000" algn="tl">
                    <a:srgbClr val="DDDDDD"/>
                  </a:outerShdw>
                </a:effectLst>
              </a:rPr>
              <a:t>t</a:t>
            </a:r>
            <a:r>
              <a:rPr lang="en-US" altLang="zh-CN" sz="2800" i="0" baseline="-25000">
                <a:solidFill>
                  <a:srgbClr val="CC0000"/>
                </a:solidFill>
                <a:effectLst>
                  <a:outerShdw blurRad="38100" dist="38100" dir="2700000" algn="tl">
                    <a:srgbClr val="DDDDDD"/>
                  </a:outerShdw>
                </a:effectLst>
              </a:rPr>
              <a:t>0</a:t>
            </a:r>
            <a:r>
              <a:rPr lang="en-US" altLang="zh-CN" sz="2800" i="0">
                <a:solidFill>
                  <a:srgbClr val="CC0000"/>
                </a:solidFill>
                <a:effectLst>
                  <a:outerShdw blurRad="38100" dist="38100" dir="2700000" algn="tl">
                    <a:srgbClr val="DDDDDD"/>
                  </a:outerShdw>
                </a:effectLst>
              </a:rPr>
              <a:t>) </a:t>
            </a:r>
            <a:r>
              <a:rPr lang="zh-CN" altLang="en-US" sz="2800" i="0">
                <a:solidFill>
                  <a:srgbClr val="CC0000"/>
                </a:solidFill>
                <a:effectLst>
                  <a:outerShdw blurRad="38100" dist="38100" dir="2700000" algn="tl">
                    <a:srgbClr val="DDDDDD"/>
                  </a:outerShdw>
                </a:effectLst>
              </a:rPr>
              <a:t>时</a:t>
            </a:r>
            <a:r>
              <a:rPr lang="zh-CN" altLang="en-US" sz="2800" i="0">
                <a:solidFill>
                  <a:srgbClr val="000099"/>
                </a:solidFill>
                <a:effectLst>
                  <a:outerShdw blurRad="38100" dist="38100" dir="2700000" algn="tl">
                    <a:srgbClr val="DDDDDD"/>
                  </a:outerShdw>
                </a:effectLst>
              </a:rPr>
              <a:t>，则有</a:t>
            </a:r>
          </a:p>
        </p:txBody>
      </p:sp>
      <p:graphicFrame>
        <p:nvGraphicFramePr>
          <p:cNvPr id="77891" name="Object 67" descr="40%"/>
          <p:cNvGraphicFramePr>
            <a:graphicFrameLocks noChangeAspect="1"/>
          </p:cNvGraphicFramePr>
          <p:nvPr/>
        </p:nvGraphicFramePr>
        <p:xfrm>
          <a:off x="627063" y="4300538"/>
          <a:ext cx="4386262" cy="1192212"/>
        </p:xfrm>
        <a:graphic>
          <a:graphicData uri="http://schemas.openxmlformats.org/presentationml/2006/ole">
            <mc:AlternateContent xmlns:mc="http://schemas.openxmlformats.org/markup-compatibility/2006">
              <mc:Choice xmlns:v="urn:schemas-microsoft-com:vml" Requires="v">
                <p:oleObj spid="_x0000_s58134" name="Equation" r:id="rId13" imgW="2311400" imgH="469900" progId="Equation.3">
                  <p:embed/>
                </p:oleObj>
              </mc:Choice>
              <mc:Fallback>
                <p:oleObj name="Equation" r:id="rId13" imgW="2311400" imgH="469900" progId="Equation.3">
                  <p:embed/>
                  <p:pic>
                    <p:nvPicPr>
                      <p:cNvPr id="0" name="图片 579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7063" y="4300538"/>
                        <a:ext cx="4386262" cy="1192212"/>
                      </a:xfrm>
                      <a:prstGeom prst="rect">
                        <a:avLst/>
                      </a:prstGeom>
                      <a:noFill/>
                      <a:ln>
                        <a:noFill/>
                      </a:ln>
                      <a:effectLst/>
                    </p:spPr>
                  </p:pic>
                </p:oleObj>
              </mc:Fallback>
            </mc:AlternateContent>
          </a:graphicData>
        </a:graphic>
      </p:graphicFrame>
      <p:graphicFrame>
        <p:nvGraphicFramePr>
          <p:cNvPr id="77892" name="Object 68" descr="40%"/>
          <p:cNvGraphicFramePr>
            <a:graphicFrameLocks noChangeAspect="1"/>
          </p:cNvGraphicFramePr>
          <p:nvPr/>
        </p:nvGraphicFramePr>
        <p:xfrm>
          <a:off x="665163" y="5405438"/>
          <a:ext cx="4394200" cy="1106487"/>
        </p:xfrm>
        <a:graphic>
          <a:graphicData uri="http://schemas.openxmlformats.org/presentationml/2006/ole">
            <mc:AlternateContent xmlns:mc="http://schemas.openxmlformats.org/markup-compatibility/2006">
              <mc:Choice xmlns:v="urn:schemas-microsoft-com:vml" Requires="v">
                <p:oleObj spid="_x0000_s58135" name="公式" r:id="rId15" imgW="2298700" imgH="419100" progId="Equation.3">
                  <p:embed/>
                </p:oleObj>
              </mc:Choice>
              <mc:Fallback>
                <p:oleObj name="公式" r:id="rId15" imgW="2298700" imgH="419100" progId="Equation.3">
                  <p:embed/>
                  <p:pic>
                    <p:nvPicPr>
                      <p:cNvPr id="0" name="图片 579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163" y="5405438"/>
                        <a:ext cx="4394200" cy="1106487"/>
                      </a:xfrm>
                      <a:prstGeom prst="rect">
                        <a:avLst/>
                      </a:prstGeom>
                      <a:noFill/>
                      <a:ln>
                        <a:noFill/>
                      </a:ln>
                      <a:effectLst/>
                    </p:spPr>
                  </p:pic>
                </p:oleObj>
              </mc:Fallback>
            </mc:AlternateContent>
          </a:graphicData>
        </a:graphic>
      </p:graphicFrame>
      <p:sp>
        <p:nvSpPr>
          <p:cNvPr id="77894" name="AutoShape 70">
            <a:hlinkClick r:id="rId17" action="ppaction://program"/>
          </p:cNvPr>
          <p:cNvSpPr>
            <a:spLocks noChangeArrowheads="1"/>
          </p:cNvSpPr>
          <p:nvPr/>
        </p:nvSpPr>
        <p:spPr bwMode="auto">
          <a:xfrm>
            <a:off x="4572000" y="3810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a:r>
              <a:rPr lang="zh-CN" altLang="en-US" sz="1600" i="0">
                <a:solidFill>
                  <a:srgbClr val="006600"/>
                </a:solidFill>
                <a:latin typeface="Times New Roman" panose="02020603050405020304" charset="0"/>
              </a:rPr>
              <a:t>动画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7"/>
                                        </p:tgtEl>
                                        <p:attrNameLst>
                                          <p:attrName>style.visibility</p:attrName>
                                        </p:attrNameLst>
                                      </p:cBhvr>
                                      <p:to>
                                        <p:strVal val="visible"/>
                                      </p:to>
                                    </p:set>
                                    <p:animEffect transition="in" filter="wipe(left)">
                                      <p:cBhvr>
                                        <p:cTn id="17" dur="500"/>
                                        <p:tgtEl>
                                          <p:spTgt spid="778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7832"/>
                                        </p:tgtEl>
                                        <p:attrNameLst>
                                          <p:attrName>style.visibility</p:attrName>
                                        </p:attrNameLst>
                                      </p:cBhvr>
                                      <p:to>
                                        <p:strVal val="visible"/>
                                      </p:to>
                                    </p:set>
                                    <p:animEffect transition="in" filter="wipe(left)">
                                      <p:cBhvr>
                                        <p:cTn id="22" dur="500"/>
                                        <p:tgtEl>
                                          <p:spTgt spid="778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33"/>
                                        </p:tgtEl>
                                        <p:attrNameLst>
                                          <p:attrName>style.visibility</p:attrName>
                                        </p:attrNameLst>
                                      </p:cBhvr>
                                      <p:to>
                                        <p:strVal val="visible"/>
                                      </p:to>
                                    </p:set>
                                    <p:animEffect transition="in" filter="wipe(left)">
                                      <p:cBhvr>
                                        <p:cTn id="27" dur="500"/>
                                        <p:tgtEl>
                                          <p:spTgt spid="778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7831"/>
                                        </p:tgtEl>
                                        <p:attrNameLst>
                                          <p:attrName>style.visibility</p:attrName>
                                        </p:attrNameLst>
                                      </p:cBhvr>
                                      <p:to>
                                        <p:strVal val="visible"/>
                                      </p:to>
                                    </p:set>
                                    <p:animEffect transition="in" filter="wipe(left)">
                                      <p:cBhvr>
                                        <p:cTn id="37" dur="500"/>
                                        <p:tgtEl>
                                          <p:spTgt spid="778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7828"/>
                                        </p:tgtEl>
                                        <p:attrNameLst>
                                          <p:attrName>style.visibility</p:attrName>
                                        </p:attrNameLst>
                                      </p:cBhvr>
                                      <p:to>
                                        <p:strVal val="visible"/>
                                      </p:to>
                                    </p:set>
                                    <p:animEffect transition="in" filter="wipe(left)">
                                      <p:cBhvr>
                                        <p:cTn id="42" dur="500"/>
                                        <p:tgtEl>
                                          <p:spTgt spid="77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7829"/>
                                        </p:tgtEl>
                                        <p:attrNameLst>
                                          <p:attrName>style.visibility</p:attrName>
                                        </p:attrNameLst>
                                      </p:cBhvr>
                                      <p:to>
                                        <p:strVal val="visible"/>
                                      </p:to>
                                    </p:set>
                                    <p:animEffect transition="in" filter="wipe(left)">
                                      <p:cBhvr>
                                        <p:cTn id="47" dur="500"/>
                                        <p:tgtEl>
                                          <p:spTgt spid="7782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7830"/>
                                        </p:tgtEl>
                                        <p:attrNameLst>
                                          <p:attrName>style.visibility</p:attrName>
                                        </p:attrNameLst>
                                      </p:cBhvr>
                                      <p:to>
                                        <p:strVal val="visible"/>
                                      </p:to>
                                    </p:set>
                                    <p:animEffect transition="in" filter="dissolve">
                                      <p:cBhvr>
                                        <p:cTn id="52" dur="500"/>
                                        <p:tgtEl>
                                          <p:spTgt spid="778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890"/>
                                        </p:tgtEl>
                                        <p:attrNameLst>
                                          <p:attrName>style.visibility</p:attrName>
                                        </p:attrNameLst>
                                      </p:cBhvr>
                                      <p:to>
                                        <p:strVal val="visible"/>
                                      </p:to>
                                    </p:set>
                                    <p:animEffect transition="in" filter="wipe(left)">
                                      <p:cBhvr>
                                        <p:cTn id="57" dur="500"/>
                                        <p:tgtEl>
                                          <p:spTgt spid="7789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nodeType="clickEffect">
                                  <p:stCondLst>
                                    <p:cond delay="0"/>
                                  </p:stCondLst>
                                  <p:childTnLst>
                                    <p:set>
                                      <p:cBhvr>
                                        <p:cTn id="61" dur="1" fill="hold">
                                          <p:stCondLst>
                                            <p:cond delay="0"/>
                                          </p:stCondLst>
                                        </p:cTn>
                                        <p:tgtEl>
                                          <p:spTgt spid="77891"/>
                                        </p:tgtEl>
                                        <p:attrNameLst>
                                          <p:attrName>style.visibility</p:attrName>
                                        </p:attrNameLst>
                                      </p:cBhvr>
                                      <p:to>
                                        <p:strVal val="visible"/>
                                      </p:to>
                                    </p:set>
                                    <p:animEffect transition="in" filter="blinds(vertical)">
                                      <p:cBhvr>
                                        <p:cTn id="62" dur="500"/>
                                        <p:tgtEl>
                                          <p:spTgt spid="7789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nodeType="clickEffect">
                                  <p:stCondLst>
                                    <p:cond delay="0"/>
                                  </p:stCondLst>
                                  <p:childTnLst>
                                    <p:set>
                                      <p:cBhvr>
                                        <p:cTn id="66" dur="1" fill="hold">
                                          <p:stCondLst>
                                            <p:cond delay="0"/>
                                          </p:stCondLst>
                                        </p:cTn>
                                        <p:tgtEl>
                                          <p:spTgt spid="77892"/>
                                        </p:tgtEl>
                                        <p:attrNameLst>
                                          <p:attrName>style.visibility</p:attrName>
                                        </p:attrNameLst>
                                      </p:cBhvr>
                                      <p:to>
                                        <p:strVal val="visible"/>
                                      </p:to>
                                    </p:set>
                                    <p:animEffect transition="in" filter="blinds(vertical)">
                                      <p:cBhvr>
                                        <p:cTn id="67" dur="500"/>
                                        <p:tgtEl>
                                          <p:spTgt spid="77892"/>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7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33" grpId="0" animBg="1" autoUpdateAnimBg="0"/>
      <p:bldP spid="77890" grpId="0" autoUpdateAnimBg="0"/>
      <p:bldP spid="7789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04800" y="319088"/>
            <a:ext cx="89154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30000"/>
              </a:spcBef>
            </a:pPr>
            <a:r>
              <a:rPr lang="zh-CN" altLang="en-US" sz="2800" i="0">
                <a:effectLst>
                  <a:outerShdw blurRad="38100" dist="38100" dir="2700000" algn="tl">
                    <a:srgbClr val="DDDDDD"/>
                  </a:outerShdw>
                </a:effectLst>
              </a:rPr>
              <a:t>若输入信号电压为恒定直流量，即 </a:t>
            </a:r>
            <a:r>
              <a:rPr lang="en-US" altLang="zh-CN" sz="2800">
                <a:solidFill>
                  <a:srgbClr val="CC0000"/>
                </a:solidFill>
                <a:effectLst>
                  <a:outerShdw blurRad="38100" dist="38100" dir="2700000" algn="tl">
                    <a:srgbClr val="DDDDDD"/>
                  </a:outerShdw>
                </a:effectLst>
              </a:rPr>
              <a:t>u</a:t>
            </a:r>
            <a:r>
              <a:rPr lang="en-US" altLang="zh-CN" sz="2800" i="0" baseline="-25000">
                <a:solidFill>
                  <a:srgbClr val="CC0000"/>
                </a:solidFill>
                <a:effectLst>
                  <a:outerShdw blurRad="38100" dist="38100" dir="2700000" algn="tl">
                    <a:srgbClr val="DDDDDD"/>
                  </a:outerShdw>
                </a:effectLst>
              </a:rPr>
              <a:t>i</a:t>
            </a:r>
            <a:r>
              <a:rPr lang="en-US" altLang="zh-CN" sz="2800">
                <a:solidFill>
                  <a:srgbClr val="CC0000"/>
                </a:solidFill>
                <a:effectLst>
                  <a:outerShdw blurRad="38100" dist="38100" dir="2700000" algn="tl">
                    <a:srgbClr val="DDDDDD"/>
                  </a:outerShdw>
                </a:effectLst>
              </a:rPr>
              <a:t>= U</a:t>
            </a:r>
            <a:r>
              <a:rPr lang="en-US" altLang="zh-CN" sz="2800" i="0" baseline="-25000">
                <a:solidFill>
                  <a:srgbClr val="CC0000"/>
                </a:solidFill>
                <a:effectLst>
                  <a:outerShdw blurRad="38100" dist="38100" dir="2700000" algn="tl">
                    <a:srgbClr val="DDDDDD"/>
                  </a:outerShdw>
                </a:effectLst>
              </a:rPr>
              <a:t>i</a:t>
            </a:r>
            <a:r>
              <a:rPr lang="en-US" altLang="zh-CN" sz="2800" baseline="-25000">
                <a:solidFill>
                  <a:srgbClr val="CC0000"/>
                </a:solidFill>
                <a:effectLst>
                  <a:outerShdw blurRad="38100" dist="38100" dir="2700000" algn="tl">
                    <a:srgbClr val="DDDDDD"/>
                  </a:outerShdw>
                </a:effectLst>
              </a:rPr>
              <a:t> </a:t>
            </a:r>
            <a:r>
              <a:rPr lang="zh-CN" altLang="en-US" sz="2800" i="0">
                <a:solidFill>
                  <a:srgbClr val="CC0000"/>
                </a:solidFill>
                <a:effectLst>
                  <a:outerShdw blurRad="38100" dist="38100" dir="2700000" algn="tl">
                    <a:srgbClr val="DDDDDD"/>
                  </a:outerShdw>
                </a:effectLst>
              </a:rPr>
              <a:t>时</a:t>
            </a:r>
            <a:r>
              <a:rPr lang="zh-CN" altLang="en-US" sz="2800" i="0">
                <a:effectLst>
                  <a:outerShdw blurRad="38100" dist="38100" dir="2700000" algn="tl">
                    <a:srgbClr val="DDDDDD"/>
                  </a:outerShdw>
                </a:effectLst>
              </a:rPr>
              <a:t>，则</a:t>
            </a:r>
          </a:p>
        </p:txBody>
      </p:sp>
      <p:graphicFrame>
        <p:nvGraphicFramePr>
          <p:cNvPr id="78851" name="Object 3"/>
          <p:cNvGraphicFramePr>
            <a:graphicFrameLocks noChangeAspect="1"/>
          </p:cNvGraphicFramePr>
          <p:nvPr/>
        </p:nvGraphicFramePr>
        <p:xfrm>
          <a:off x="727075" y="822325"/>
          <a:ext cx="2473325" cy="1004888"/>
        </p:xfrm>
        <a:graphic>
          <a:graphicData uri="http://schemas.openxmlformats.org/presentationml/2006/ole">
            <mc:AlternateContent xmlns:mc="http://schemas.openxmlformats.org/markup-compatibility/2006">
              <mc:Choice xmlns:v="urn:schemas-microsoft-com:vml" Requires="v">
                <p:oleObj spid="_x0000_s58593" name="Equation" r:id="rId3" imgW="1435100" imgH="419100" progId="Equation.3">
                  <p:embed/>
                </p:oleObj>
              </mc:Choice>
              <mc:Fallback>
                <p:oleObj name="Equation" r:id="rId3" imgW="1435100" imgH="419100" progId="Equation.3">
                  <p:embed/>
                  <p:pic>
                    <p:nvPicPr>
                      <p:cNvPr id="0" name="图片 58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822325"/>
                        <a:ext cx="2473325" cy="1004888"/>
                      </a:xfrm>
                      <a:prstGeom prst="rect">
                        <a:avLst/>
                      </a:prstGeom>
                      <a:noFill/>
                      <a:ln>
                        <a:noFill/>
                      </a:ln>
                      <a:effectLst/>
                    </p:spPr>
                  </p:pic>
                </p:oleObj>
              </mc:Fallback>
            </mc:AlternateContent>
          </a:graphicData>
        </a:graphic>
      </p:graphicFrame>
      <p:sp>
        <p:nvSpPr>
          <p:cNvPr id="78853" name="Line 5"/>
          <p:cNvSpPr>
            <a:spLocks noChangeShapeType="1"/>
          </p:cNvSpPr>
          <p:nvPr/>
        </p:nvSpPr>
        <p:spPr bwMode="auto">
          <a:xfrm flipV="1">
            <a:off x="4724400" y="2578100"/>
            <a:ext cx="838200" cy="83820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78854" name="Line 6"/>
          <p:cNvSpPr>
            <a:spLocks noChangeShapeType="1"/>
          </p:cNvSpPr>
          <p:nvPr/>
        </p:nvSpPr>
        <p:spPr bwMode="auto">
          <a:xfrm>
            <a:off x="5562600" y="2578100"/>
            <a:ext cx="1447800"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78855" name="Line 7"/>
          <p:cNvSpPr>
            <a:spLocks noChangeShapeType="1"/>
          </p:cNvSpPr>
          <p:nvPr/>
        </p:nvSpPr>
        <p:spPr bwMode="auto">
          <a:xfrm rot="16156646" flipV="1">
            <a:off x="4723607" y="3415506"/>
            <a:ext cx="838200" cy="836613"/>
          </a:xfrm>
          <a:prstGeom prst="line">
            <a:avLst/>
          </a:prstGeom>
          <a:noFill/>
          <a:ln w="38100">
            <a:solidFill>
              <a:srgbClr val="339933"/>
            </a:solidFill>
            <a:round/>
          </a:ln>
        </p:spPr>
        <p:txBody>
          <a:bodyPr wrap="none" anchor="ctr"/>
          <a:lstStyle/>
          <a:p>
            <a:endParaRPr lang="zh-CN" altLang="en-US">
              <a:latin typeface="Times New Roman" panose="02020603050405020304" charset="0"/>
            </a:endParaRPr>
          </a:p>
        </p:txBody>
      </p:sp>
      <p:sp>
        <p:nvSpPr>
          <p:cNvPr id="78856" name="Line 8"/>
          <p:cNvSpPr>
            <a:spLocks noChangeShapeType="1"/>
          </p:cNvSpPr>
          <p:nvPr/>
        </p:nvSpPr>
        <p:spPr bwMode="auto">
          <a:xfrm rot="10800000">
            <a:off x="5562600" y="4254500"/>
            <a:ext cx="1447800" cy="0"/>
          </a:xfrm>
          <a:prstGeom prst="line">
            <a:avLst/>
          </a:prstGeom>
          <a:noFill/>
          <a:ln w="38100">
            <a:solidFill>
              <a:srgbClr val="339933"/>
            </a:solidFill>
            <a:round/>
          </a:ln>
        </p:spPr>
        <p:txBody>
          <a:bodyPr wrap="none" anchor="ctr"/>
          <a:lstStyle/>
          <a:p>
            <a:endParaRPr lang="zh-CN" altLang="en-US">
              <a:latin typeface="Times New Roman" panose="02020603050405020304" charset="0"/>
            </a:endParaRPr>
          </a:p>
        </p:txBody>
      </p:sp>
      <p:sp>
        <p:nvSpPr>
          <p:cNvPr id="78857" name="Line 9"/>
          <p:cNvSpPr>
            <a:spLocks noChangeShapeType="1"/>
          </p:cNvSpPr>
          <p:nvPr/>
        </p:nvSpPr>
        <p:spPr bwMode="auto">
          <a:xfrm>
            <a:off x="4724400" y="2578100"/>
            <a:ext cx="838200" cy="0"/>
          </a:xfrm>
          <a:prstGeom prst="line">
            <a:avLst/>
          </a:prstGeom>
          <a:noFill/>
          <a:ln w="28575">
            <a:solidFill>
              <a:schemeClr val="accent2"/>
            </a:solidFill>
            <a:prstDash val="sysDot"/>
            <a:round/>
          </a:ln>
        </p:spPr>
        <p:txBody>
          <a:bodyPr wrap="none" anchor="ctr"/>
          <a:lstStyle/>
          <a:p>
            <a:endParaRPr lang="zh-CN" altLang="en-US">
              <a:latin typeface="Times New Roman" panose="02020603050405020304" charset="0"/>
            </a:endParaRPr>
          </a:p>
        </p:txBody>
      </p:sp>
      <p:sp>
        <p:nvSpPr>
          <p:cNvPr id="78858" name="Line 10"/>
          <p:cNvSpPr>
            <a:spLocks noChangeShapeType="1"/>
          </p:cNvSpPr>
          <p:nvPr/>
        </p:nvSpPr>
        <p:spPr bwMode="auto">
          <a:xfrm flipH="1">
            <a:off x="4724400" y="4254500"/>
            <a:ext cx="838200" cy="0"/>
          </a:xfrm>
          <a:prstGeom prst="line">
            <a:avLst/>
          </a:prstGeom>
          <a:noFill/>
          <a:ln w="28575">
            <a:solidFill>
              <a:schemeClr val="accent2"/>
            </a:solidFill>
            <a:prstDash val="sysDot"/>
            <a:round/>
          </a:ln>
        </p:spPr>
        <p:txBody>
          <a:bodyPr wrap="none" anchor="ctr"/>
          <a:lstStyle/>
          <a:p>
            <a:endParaRPr lang="zh-CN" altLang="en-US">
              <a:latin typeface="Times New Roman" panose="02020603050405020304" charset="0"/>
            </a:endParaRPr>
          </a:p>
        </p:txBody>
      </p:sp>
      <p:grpSp>
        <p:nvGrpSpPr>
          <p:cNvPr id="2" name="Group 42"/>
          <p:cNvGrpSpPr/>
          <p:nvPr/>
        </p:nvGrpSpPr>
        <p:grpSpPr bwMode="auto">
          <a:xfrm>
            <a:off x="533400" y="1843088"/>
            <a:ext cx="2971800" cy="2500312"/>
            <a:chOff x="336" y="1161"/>
            <a:chExt cx="1872" cy="1575"/>
          </a:xfrm>
        </p:grpSpPr>
        <p:sp>
          <p:nvSpPr>
            <p:cNvPr id="57378" name="Text Box 12"/>
            <p:cNvSpPr txBox="1">
              <a:spLocks noChangeArrowheads="1"/>
            </p:cNvSpPr>
            <p:nvPr/>
          </p:nvSpPr>
          <p:spPr bwMode="auto">
            <a:xfrm>
              <a:off x="576" y="1161"/>
              <a:ext cx="33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u</a:t>
              </a:r>
              <a:r>
                <a:rPr lang="en-US" altLang="zh-CN" sz="2800" i="0" baseline="-25000"/>
                <a:t>i</a:t>
              </a:r>
              <a:endParaRPr lang="en-US" altLang="zh-CN" sz="2800" i="0"/>
            </a:p>
          </p:txBody>
        </p:sp>
        <p:sp>
          <p:nvSpPr>
            <p:cNvPr id="57379" name="Line 13"/>
            <p:cNvSpPr>
              <a:spLocks noChangeShapeType="1"/>
            </p:cNvSpPr>
            <p:nvPr/>
          </p:nvSpPr>
          <p:spPr bwMode="auto">
            <a:xfrm flipV="1">
              <a:off x="528" y="1296"/>
              <a:ext cx="0" cy="144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57380" name="Line 14"/>
            <p:cNvSpPr>
              <a:spLocks noChangeShapeType="1"/>
            </p:cNvSpPr>
            <p:nvPr/>
          </p:nvSpPr>
          <p:spPr bwMode="auto">
            <a:xfrm>
              <a:off x="528" y="2016"/>
              <a:ext cx="1584" cy="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57381" name="Text Box 15"/>
            <p:cNvSpPr txBox="1">
              <a:spLocks noChangeArrowheads="1"/>
            </p:cNvSpPr>
            <p:nvPr/>
          </p:nvSpPr>
          <p:spPr bwMode="auto">
            <a:xfrm>
              <a:off x="1968" y="1977"/>
              <a:ext cx="240"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t</a:t>
              </a:r>
              <a:endParaRPr lang="en-US" altLang="zh-CN" sz="2800" b="0" i="0"/>
            </a:p>
          </p:txBody>
        </p:sp>
        <p:sp>
          <p:nvSpPr>
            <p:cNvPr id="57382" name="Text Box 16"/>
            <p:cNvSpPr txBox="1">
              <a:spLocks noChangeArrowheads="1"/>
            </p:cNvSpPr>
            <p:nvPr/>
          </p:nvSpPr>
          <p:spPr bwMode="auto">
            <a:xfrm>
              <a:off x="336" y="1910"/>
              <a:ext cx="240" cy="2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O</a:t>
              </a:r>
              <a:endParaRPr lang="en-US" altLang="zh-CN" b="0"/>
            </a:p>
          </p:txBody>
        </p:sp>
      </p:grpSp>
      <p:sp>
        <p:nvSpPr>
          <p:cNvPr id="78865" name="Line 17"/>
          <p:cNvSpPr>
            <a:spLocks noChangeShapeType="1"/>
          </p:cNvSpPr>
          <p:nvPr/>
        </p:nvSpPr>
        <p:spPr bwMode="auto">
          <a:xfrm>
            <a:off x="838200" y="2743200"/>
            <a:ext cx="1676400" cy="0"/>
          </a:xfrm>
          <a:prstGeom prst="line">
            <a:avLst/>
          </a:prstGeom>
          <a:noFill/>
          <a:ln w="38100">
            <a:solidFill>
              <a:srgbClr val="008000"/>
            </a:solidFill>
            <a:round/>
          </a:ln>
        </p:spPr>
        <p:txBody>
          <a:bodyPr wrap="none" anchor="ctr"/>
          <a:lstStyle/>
          <a:p>
            <a:endParaRPr lang="zh-CN" altLang="en-US">
              <a:latin typeface="Times New Roman" panose="02020603050405020304" charset="0"/>
            </a:endParaRPr>
          </a:p>
        </p:txBody>
      </p:sp>
      <p:sp>
        <p:nvSpPr>
          <p:cNvPr id="78866" name="Line 18"/>
          <p:cNvSpPr>
            <a:spLocks noChangeShapeType="1"/>
          </p:cNvSpPr>
          <p:nvPr/>
        </p:nvSpPr>
        <p:spPr bwMode="auto">
          <a:xfrm>
            <a:off x="838200" y="3657600"/>
            <a:ext cx="1676400"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aphicFrame>
        <p:nvGraphicFramePr>
          <p:cNvPr id="78867" name="Object 19"/>
          <p:cNvGraphicFramePr>
            <a:graphicFrameLocks noChangeAspect="1"/>
          </p:cNvGraphicFramePr>
          <p:nvPr/>
        </p:nvGraphicFramePr>
        <p:xfrm>
          <a:off x="5689600" y="768350"/>
          <a:ext cx="2844800" cy="1079500"/>
        </p:xfrm>
        <a:graphic>
          <a:graphicData uri="http://schemas.openxmlformats.org/presentationml/2006/ole">
            <mc:AlternateContent xmlns:mc="http://schemas.openxmlformats.org/markup-compatibility/2006">
              <mc:Choice xmlns:v="urn:schemas-microsoft-com:vml" Requires="v">
                <p:oleObj spid="_x0000_s58594" name="公式" r:id="rId5" imgW="1511300" imgH="469900" progId="Equation.3">
                  <p:embed/>
                </p:oleObj>
              </mc:Choice>
              <mc:Fallback>
                <p:oleObj name="公式" r:id="rId5" imgW="1511300" imgH="469900" progId="Equation.3">
                  <p:embed/>
                  <p:pic>
                    <p:nvPicPr>
                      <p:cNvPr id="0" name="图片 585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600" y="768350"/>
                        <a:ext cx="2844800" cy="1079500"/>
                      </a:xfrm>
                      <a:prstGeom prst="rect">
                        <a:avLst/>
                      </a:prstGeom>
                      <a:noFill/>
                      <a:ln>
                        <a:noFill/>
                      </a:ln>
                      <a:effectLst/>
                    </p:spPr>
                  </p:pic>
                </p:oleObj>
              </mc:Fallback>
            </mc:AlternateContent>
          </a:graphicData>
        </a:graphic>
      </p:graphicFrame>
      <p:sp>
        <p:nvSpPr>
          <p:cNvPr id="78868" name="AutoShape 20" descr="60%"/>
          <p:cNvSpPr>
            <a:spLocks noChangeArrowheads="1"/>
          </p:cNvSpPr>
          <p:nvPr/>
        </p:nvSpPr>
        <p:spPr bwMode="auto">
          <a:xfrm>
            <a:off x="6248400" y="3505200"/>
            <a:ext cx="1447800" cy="609600"/>
          </a:xfrm>
          <a:prstGeom prst="wedgeRoundRectCallout">
            <a:avLst>
              <a:gd name="adj1" fmla="val -45833"/>
              <a:gd name="adj2" fmla="val 70051"/>
              <a:gd name="adj3" fmla="val 16667"/>
            </a:avLst>
          </a:prstGeom>
          <a:pattFill prst="pct60">
            <a:fgClr>
              <a:srgbClr val="FFFF00"/>
            </a:fgClr>
            <a:bgClr>
              <a:srgbClr val="FFFFFF"/>
            </a:bgClr>
          </a:pattFill>
          <a:ln w="28575">
            <a:solidFill>
              <a:srgbClr val="000099"/>
            </a:solidFill>
            <a:miter lim="800000"/>
          </a:ln>
        </p:spPr>
        <p:txBody>
          <a:bodyPr wrap="none" anchor="ctr"/>
          <a:lstStyle/>
          <a:p>
            <a:pPr algn="ctr" eaLnBrk="0" hangingPunct="0">
              <a:spcBef>
                <a:spcPct val="50000"/>
              </a:spcBef>
            </a:pPr>
            <a:r>
              <a:rPr lang="zh-CN" altLang="en-US" sz="2400" i="0">
                <a:latin typeface="Times New Roman" panose="02020603050405020304" charset="0"/>
              </a:rPr>
              <a:t>积分饱和</a:t>
            </a:r>
          </a:p>
        </p:txBody>
      </p:sp>
      <p:sp>
        <p:nvSpPr>
          <p:cNvPr id="78869" name="AutoShape 21" descr="90%"/>
          <p:cNvSpPr>
            <a:spLocks noChangeArrowheads="1"/>
          </p:cNvSpPr>
          <p:nvPr/>
        </p:nvSpPr>
        <p:spPr bwMode="auto">
          <a:xfrm>
            <a:off x="7086600" y="1752600"/>
            <a:ext cx="1981200" cy="609600"/>
          </a:xfrm>
          <a:prstGeom prst="wedgeRoundRectCallout">
            <a:avLst>
              <a:gd name="adj1" fmla="val -31731"/>
              <a:gd name="adj2" fmla="val -95574"/>
              <a:gd name="adj3" fmla="val 16667"/>
            </a:avLst>
          </a:prstGeom>
          <a:pattFill prst="pct90">
            <a:fgClr>
              <a:srgbClr val="CCFF33"/>
            </a:fgClr>
            <a:bgClr>
              <a:srgbClr val="FFFFFF"/>
            </a:bgClr>
          </a:pattFill>
          <a:ln w="38100">
            <a:solidFill>
              <a:srgbClr val="339933"/>
            </a:solidFill>
            <a:miter lim="800000"/>
          </a:ln>
        </p:spPr>
        <p:txBody>
          <a:bodyPr wrap="none" anchor="ctr"/>
          <a:lstStyle/>
          <a:p>
            <a:pPr algn="ctr" eaLnBrk="0" hangingPunct="0">
              <a:spcBef>
                <a:spcPct val="50000"/>
              </a:spcBef>
            </a:pPr>
            <a:r>
              <a:rPr lang="zh-CN" altLang="en-US" sz="2400" i="0">
                <a:solidFill>
                  <a:srgbClr val="FF0000"/>
                </a:solidFill>
                <a:latin typeface="Times New Roman" panose="02020603050405020304" charset="0"/>
              </a:rPr>
              <a:t>线性积分时间</a:t>
            </a:r>
          </a:p>
        </p:txBody>
      </p:sp>
      <p:sp>
        <p:nvSpPr>
          <p:cNvPr id="78870" name="AutoShape 22" descr="60%"/>
          <p:cNvSpPr>
            <a:spLocks noChangeArrowheads="1"/>
          </p:cNvSpPr>
          <p:nvPr/>
        </p:nvSpPr>
        <p:spPr bwMode="auto">
          <a:xfrm>
            <a:off x="6172200" y="2743200"/>
            <a:ext cx="1981200" cy="609600"/>
          </a:xfrm>
          <a:prstGeom prst="wedgeRoundRectCallout">
            <a:avLst>
              <a:gd name="adj1" fmla="val -78606"/>
              <a:gd name="adj2" fmla="val -2343"/>
              <a:gd name="adj3" fmla="val 16667"/>
            </a:avLst>
          </a:prstGeom>
          <a:pattFill prst="pct60">
            <a:fgClr>
              <a:srgbClr val="FFFF00"/>
            </a:fgClr>
            <a:bgClr>
              <a:srgbClr val="FFFFFF"/>
            </a:bgClr>
          </a:pattFill>
          <a:ln w="28575">
            <a:solidFill>
              <a:srgbClr val="000099"/>
            </a:solidFill>
            <a:miter lim="800000"/>
          </a:ln>
        </p:spPr>
        <p:txBody>
          <a:bodyPr wrap="none" anchor="ctr"/>
          <a:lstStyle/>
          <a:p>
            <a:pPr algn="ctr" eaLnBrk="0" hangingPunct="0">
              <a:spcBef>
                <a:spcPct val="50000"/>
              </a:spcBef>
            </a:pPr>
            <a:r>
              <a:rPr lang="zh-CN" altLang="en-US" sz="2400" i="0">
                <a:latin typeface="Times New Roman" panose="02020603050405020304" charset="0"/>
              </a:rPr>
              <a:t>线性积分时间</a:t>
            </a:r>
          </a:p>
        </p:txBody>
      </p:sp>
      <p:sp>
        <p:nvSpPr>
          <p:cNvPr id="78871" name="Line 23"/>
          <p:cNvSpPr>
            <a:spLocks noChangeShapeType="1"/>
          </p:cNvSpPr>
          <p:nvPr/>
        </p:nvSpPr>
        <p:spPr bwMode="auto">
          <a:xfrm>
            <a:off x="5562600" y="2590800"/>
            <a:ext cx="0" cy="1600200"/>
          </a:xfrm>
          <a:prstGeom prst="line">
            <a:avLst/>
          </a:prstGeom>
          <a:noFill/>
          <a:ln w="28575">
            <a:solidFill>
              <a:srgbClr val="9900CC"/>
            </a:solidFill>
            <a:prstDash val="dash"/>
            <a:round/>
          </a:ln>
        </p:spPr>
        <p:txBody>
          <a:bodyPr wrap="none" anchor="ctr"/>
          <a:lstStyle/>
          <a:p>
            <a:endParaRPr lang="zh-CN" altLang="en-US">
              <a:latin typeface="Times New Roman" panose="02020603050405020304" charset="0"/>
            </a:endParaRPr>
          </a:p>
        </p:txBody>
      </p:sp>
      <p:sp>
        <p:nvSpPr>
          <p:cNvPr id="78872" name="Text Box 24"/>
          <p:cNvSpPr txBox="1">
            <a:spLocks noChangeArrowheads="1"/>
          </p:cNvSpPr>
          <p:nvPr/>
        </p:nvSpPr>
        <p:spPr bwMode="auto">
          <a:xfrm>
            <a:off x="3733800" y="3962400"/>
            <a:ext cx="990600" cy="45720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cs typeface="Times New Roman" panose="02020603050405020304" charset="0"/>
              </a:rPr>
              <a:t>–</a:t>
            </a:r>
            <a:r>
              <a:rPr lang="en-US" altLang="zh-CN" sz="2400"/>
              <a:t>U</a:t>
            </a:r>
            <a:r>
              <a:rPr lang="en-US" altLang="zh-CN" sz="2400" i="0" baseline="-25000"/>
              <a:t>o(sat)</a:t>
            </a:r>
            <a:endParaRPr lang="en-US" altLang="zh-CN" sz="2400" b="0" i="0"/>
          </a:p>
        </p:txBody>
      </p:sp>
      <p:grpSp>
        <p:nvGrpSpPr>
          <p:cNvPr id="3" name="Group 41"/>
          <p:cNvGrpSpPr/>
          <p:nvPr/>
        </p:nvGrpSpPr>
        <p:grpSpPr bwMode="auto">
          <a:xfrm>
            <a:off x="3657600" y="1843088"/>
            <a:ext cx="4648200" cy="2805112"/>
            <a:chOff x="2304" y="1161"/>
            <a:chExt cx="2928" cy="1767"/>
          </a:xfrm>
        </p:grpSpPr>
        <p:grpSp>
          <p:nvGrpSpPr>
            <p:cNvPr id="57371" name="Group 40"/>
            <p:cNvGrpSpPr/>
            <p:nvPr/>
          </p:nvGrpSpPr>
          <p:grpSpPr bwMode="auto">
            <a:xfrm>
              <a:off x="2976" y="1344"/>
              <a:ext cx="2016" cy="1584"/>
              <a:chOff x="2976" y="1344"/>
              <a:chExt cx="2016" cy="1584"/>
            </a:xfrm>
          </p:grpSpPr>
          <p:sp>
            <p:nvSpPr>
              <p:cNvPr id="57376" name="Line 27"/>
              <p:cNvSpPr>
                <a:spLocks noChangeShapeType="1"/>
              </p:cNvSpPr>
              <p:nvPr/>
            </p:nvSpPr>
            <p:spPr bwMode="auto">
              <a:xfrm flipV="1">
                <a:off x="2976" y="1344"/>
                <a:ext cx="0" cy="1584"/>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57377" name="Line 28"/>
              <p:cNvSpPr>
                <a:spLocks noChangeShapeType="1"/>
              </p:cNvSpPr>
              <p:nvPr/>
            </p:nvSpPr>
            <p:spPr bwMode="auto">
              <a:xfrm>
                <a:off x="2976" y="2160"/>
                <a:ext cx="2016" cy="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grpSp>
        <p:sp>
          <p:nvSpPr>
            <p:cNvPr id="57372" name="Text Box 29"/>
            <p:cNvSpPr txBox="1">
              <a:spLocks noChangeArrowheads="1"/>
            </p:cNvSpPr>
            <p:nvPr/>
          </p:nvSpPr>
          <p:spPr bwMode="auto">
            <a:xfrm>
              <a:off x="3014" y="1161"/>
              <a:ext cx="34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a:t>u</a:t>
              </a:r>
              <a:r>
                <a:rPr lang="en-US" altLang="zh-CN" sz="2800" i="0" baseline="-25000"/>
                <a:t>o</a:t>
              </a:r>
              <a:endParaRPr lang="en-US" altLang="zh-CN" sz="2800" b="0" i="0"/>
            </a:p>
          </p:txBody>
        </p:sp>
        <p:sp>
          <p:nvSpPr>
            <p:cNvPr id="57373" name="Text Box 30"/>
            <p:cNvSpPr txBox="1">
              <a:spLocks noChangeArrowheads="1"/>
            </p:cNvSpPr>
            <p:nvPr/>
          </p:nvSpPr>
          <p:spPr bwMode="auto">
            <a:xfrm>
              <a:off x="4896" y="2121"/>
              <a:ext cx="33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a:t>t</a:t>
              </a:r>
              <a:endParaRPr lang="en-US" altLang="zh-CN" sz="2800" b="0" i="0"/>
            </a:p>
          </p:txBody>
        </p:sp>
        <p:sp>
          <p:nvSpPr>
            <p:cNvPr id="57374" name="Text Box 31"/>
            <p:cNvSpPr txBox="1">
              <a:spLocks noChangeArrowheads="1"/>
            </p:cNvSpPr>
            <p:nvPr/>
          </p:nvSpPr>
          <p:spPr bwMode="auto">
            <a:xfrm>
              <a:off x="2784" y="2054"/>
              <a:ext cx="240" cy="2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O</a:t>
              </a:r>
              <a:endParaRPr lang="en-US" altLang="zh-CN" b="0"/>
            </a:p>
          </p:txBody>
        </p:sp>
        <p:sp>
          <p:nvSpPr>
            <p:cNvPr id="57375" name="Text Box 32"/>
            <p:cNvSpPr txBox="1">
              <a:spLocks noChangeArrowheads="1"/>
            </p:cNvSpPr>
            <p:nvPr/>
          </p:nvSpPr>
          <p:spPr bwMode="auto">
            <a:xfrm>
              <a:off x="2304" y="1488"/>
              <a:ext cx="720"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t>+ </a:t>
              </a:r>
              <a:r>
                <a:rPr lang="en-US" altLang="zh-CN" sz="2400"/>
                <a:t>U</a:t>
              </a:r>
              <a:r>
                <a:rPr lang="en-US" altLang="zh-CN" sz="2400" i="0" baseline="-25000"/>
                <a:t>o(sat)</a:t>
              </a:r>
            </a:p>
          </p:txBody>
        </p:sp>
      </p:grpSp>
      <p:sp>
        <p:nvSpPr>
          <p:cNvPr id="78884" name="Text Box 36"/>
          <p:cNvSpPr txBox="1">
            <a:spLocks noChangeArrowheads="1"/>
          </p:cNvSpPr>
          <p:nvPr/>
        </p:nvSpPr>
        <p:spPr bwMode="auto">
          <a:xfrm>
            <a:off x="5562600" y="4419600"/>
            <a:ext cx="1828800" cy="5191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a:t>u</a:t>
            </a:r>
            <a:r>
              <a:rPr lang="en-US" altLang="zh-CN" sz="2800" i="0" baseline="-25000"/>
              <a:t>i</a:t>
            </a:r>
            <a:r>
              <a:rPr lang="en-US" altLang="zh-CN" sz="2800"/>
              <a:t> = U</a:t>
            </a:r>
            <a:r>
              <a:rPr lang="en-US" altLang="zh-CN" sz="2800" i="0" baseline="-25000"/>
              <a:t>i  </a:t>
            </a:r>
            <a:r>
              <a:rPr lang="en-US" altLang="zh-CN" sz="2800" i="0"/>
              <a:t>&gt; 0</a:t>
            </a:r>
            <a:r>
              <a:rPr lang="en-US" altLang="zh-CN" sz="2800"/>
              <a:t> </a:t>
            </a:r>
          </a:p>
        </p:txBody>
      </p:sp>
      <p:sp>
        <p:nvSpPr>
          <p:cNvPr id="78885" name="Text Box 37"/>
          <p:cNvSpPr txBox="1">
            <a:spLocks noChangeArrowheads="1"/>
          </p:cNvSpPr>
          <p:nvPr/>
        </p:nvSpPr>
        <p:spPr bwMode="auto">
          <a:xfrm>
            <a:off x="5334000" y="2057400"/>
            <a:ext cx="19812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a:t>u</a:t>
            </a:r>
            <a:r>
              <a:rPr lang="en-US" altLang="zh-CN" sz="2800" i="0" baseline="-25000"/>
              <a:t>i</a:t>
            </a:r>
            <a:r>
              <a:rPr lang="en-US" altLang="zh-CN" sz="2800"/>
              <a:t> = </a:t>
            </a:r>
            <a:r>
              <a:rPr lang="en-US" altLang="zh-CN" sz="2800">
                <a:effectLst>
                  <a:outerShdw blurRad="38100" dist="38100" dir="2700000" algn="tl">
                    <a:srgbClr val="DDDDDD"/>
                  </a:outerShdw>
                </a:effectLst>
                <a:cs typeface="Times New Roman" panose="02020603050405020304" charset="0"/>
              </a:rPr>
              <a:t>–</a:t>
            </a:r>
            <a:r>
              <a:rPr lang="en-US" altLang="zh-CN" sz="2800"/>
              <a:t>U</a:t>
            </a:r>
            <a:r>
              <a:rPr lang="en-US" altLang="zh-CN" sz="2800" i="0" baseline="-25000"/>
              <a:t>i </a:t>
            </a:r>
            <a:r>
              <a:rPr lang="en-US" altLang="zh-CN" sz="2800" i="0"/>
              <a:t>&lt; 0</a:t>
            </a:r>
            <a:r>
              <a:rPr lang="en-US" altLang="zh-CN" sz="2800"/>
              <a:t> </a:t>
            </a:r>
          </a:p>
        </p:txBody>
      </p:sp>
      <p:sp>
        <p:nvSpPr>
          <p:cNvPr id="78886" name="Text Box 38"/>
          <p:cNvSpPr txBox="1">
            <a:spLocks noChangeArrowheads="1"/>
          </p:cNvSpPr>
          <p:nvPr/>
        </p:nvSpPr>
        <p:spPr bwMode="auto">
          <a:xfrm>
            <a:off x="457200" y="4951413"/>
            <a:ext cx="8229600" cy="137318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sz="2800" i="0"/>
              <a:t>    采用集成运算放大器组成的积分电路，由于充电电流基本上是恒定的，故 </a:t>
            </a:r>
            <a:r>
              <a:rPr lang="en-US" altLang="zh-CN" sz="2800"/>
              <a:t>u</a:t>
            </a:r>
            <a:r>
              <a:rPr lang="en-US" altLang="zh-CN" sz="2800" i="0" baseline="-25000"/>
              <a:t>o </a:t>
            </a:r>
            <a:r>
              <a:rPr lang="zh-CN" sz="2800" i="0"/>
              <a:t>是时间 </a:t>
            </a:r>
            <a:r>
              <a:rPr lang="en-US" altLang="zh-CN" sz="2800"/>
              <a:t>t </a:t>
            </a:r>
            <a:r>
              <a:rPr lang="zh-CN" sz="2800" i="0"/>
              <a:t>的一次函数，从而提高了它的线性度。</a:t>
            </a:r>
            <a:endParaRPr lang="zh-CN" altLang="en-US" sz="2800" i="0"/>
          </a:p>
        </p:txBody>
      </p:sp>
      <p:sp>
        <p:nvSpPr>
          <p:cNvPr id="78887" name="AutoShape 39" descr="40%"/>
          <p:cNvSpPr>
            <a:spLocks noChangeArrowheads="1"/>
          </p:cNvSpPr>
          <p:nvPr/>
        </p:nvSpPr>
        <p:spPr bwMode="auto">
          <a:xfrm>
            <a:off x="1295400" y="3670300"/>
            <a:ext cx="2743200" cy="1143000"/>
          </a:xfrm>
          <a:prstGeom prst="wedgeEllipseCallout">
            <a:avLst>
              <a:gd name="adj1" fmla="val 83681"/>
              <a:gd name="adj2" fmla="val -46528"/>
            </a:avLst>
          </a:prstGeom>
          <a:pattFill prst="pct40">
            <a:fgClr>
              <a:srgbClr val="CCFF66"/>
            </a:fgClr>
            <a:bgClr>
              <a:srgbClr val="FFFFFF"/>
            </a:bgClr>
          </a:pattFill>
          <a:ln w="28575">
            <a:solidFill>
              <a:srgbClr val="000099"/>
            </a:solidFill>
            <a:miter lim="800000"/>
          </a:ln>
        </p:spPr>
        <p:txBody>
          <a:bodyPr wrap="none" anchor="ctr"/>
          <a:lstStyle/>
          <a:p>
            <a:pPr algn="ctr">
              <a:lnSpc>
                <a:spcPct val="120000"/>
              </a:lnSpc>
            </a:pPr>
            <a:r>
              <a:rPr lang="zh-CN" altLang="en-US" sz="2800" i="0">
                <a:latin typeface="Times New Roman" panose="02020603050405020304" charset="0"/>
              </a:rPr>
              <a:t>输出电压随时</a:t>
            </a:r>
          </a:p>
          <a:p>
            <a:pPr algn="ctr">
              <a:lnSpc>
                <a:spcPct val="120000"/>
              </a:lnSpc>
            </a:pPr>
            <a:r>
              <a:rPr lang="zh-CN" altLang="en-US" sz="2800" i="0">
                <a:latin typeface="Times New Roman" panose="02020603050405020304" charset="0"/>
              </a:rPr>
              <a:t>间线性变化</a:t>
            </a:r>
          </a:p>
        </p:txBody>
      </p:sp>
      <p:sp>
        <p:nvSpPr>
          <p:cNvPr id="78891" name="Rectangle 43"/>
          <p:cNvSpPr>
            <a:spLocks noChangeArrowheads="1"/>
          </p:cNvSpPr>
          <p:nvPr/>
        </p:nvSpPr>
        <p:spPr bwMode="auto">
          <a:xfrm>
            <a:off x="330200" y="2438400"/>
            <a:ext cx="508000" cy="519113"/>
          </a:xfrm>
          <a:prstGeom prst="rect">
            <a:avLst/>
          </a:prstGeom>
          <a:noFill/>
          <a:ln w="9525">
            <a:noFill/>
            <a:miter lim="800000"/>
          </a:ln>
          <a:effectLst/>
        </p:spPr>
        <p:txBody>
          <a:bodyPr wrap="none">
            <a:spAutoFit/>
          </a:bodyPr>
          <a:lstStyle/>
          <a:p>
            <a:r>
              <a:rPr lang="en-US" altLang="zh-CN" sz="2800">
                <a:effectLst>
                  <a:outerShdw blurRad="38100" dist="38100" dir="2700000" algn="tl">
                    <a:srgbClr val="DDDDDD"/>
                  </a:outerShdw>
                </a:effectLst>
                <a:latin typeface="Times New Roman" panose="02020603050405020304" charset="0"/>
              </a:rPr>
              <a:t>U</a:t>
            </a:r>
            <a:r>
              <a:rPr lang="en-US" altLang="zh-CN" sz="2800" i="0" baseline="-25000">
                <a:effectLst>
                  <a:outerShdw blurRad="38100" dist="38100" dir="2700000" algn="tl">
                    <a:srgbClr val="DDDDDD"/>
                  </a:outerShdw>
                </a:effectLst>
                <a:latin typeface="Times New Roman" panose="02020603050405020304" charset="0"/>
              </a:rPr>
              <a:t>i</a:t>
            </a:r>
          </a:p>
        </p:txBody>
      </p:sp>
      <p:sp>
        <p:nvSpPr>
          <p:cNvPr id="78893" name="Rectangle 45"/>
          <p:cNvSpPr>
            <a:spLocks noChangeArrowheads="1"/>
          </p:cNvSpPr>
          <p:nvPr/>
        </p:nvSpPr>
        <p:spPr bwMode="auto">
          <a:xfrm>
            <a:off x="152400" y="3352800"/>
            <a:ext cx="685800" cy="519113"/>
          </a:xfrm>
          <a:prstGeom prst="rect">
            <a:avLst/>
          </a:prstGeom>
          <a:noFill/>
          <a:ln w="9525">
            <a:noFill/>
            <a:miter lim="800000"/>
          </a:ln>
          <a:effectLst/>
        </p:spPr>
        <p:txBody>
          <a:bodyPr wrap="none">
            <a:spAutoFit/>
          </a:bodyPr>
          <a:lstStyle/>
          <a:p>
            <a:r>
              <a:rPr lang="en-US" altLang="zh-CN" sz="2800">
                <a:effectLst>
                  <a:outerShdw blurRad="38100" dist="38100" dir="2700000" algn="tl">
                    <a:srgbClr val="DDDDDD"/>
                  </a:outerShdw>
                </a:effectLst>
                <a:latin typeface="Times New Roman" panose="02020603050405020304" charset="0"/>
                <a:cs typeface="Times New Roman" panose="02020603050405020304" charset="0"/>
              </a:rPr>
              <a:t>–</a:t>
            </a:r>
            <a:r>
              <a:rPr lang="en-US" altLang="zh-CN" sz="2800">
                <a:effectLst>
                  <a:outerShdw blurRad="38100" dist="38100" dir="2700000" algn="tl">
                    <a:srgbClr val="DDDDDD"/>
                  </a:outerShdw>
                </a:effectLst>
                <a:latin typeface="Times New Roman" panose="02020603050405020304" charset="0"/>
              </a:rPr>
              <a:t>U</a:t>
            </a:r>
            <a:r>
              <a:rPr lang="en-US" altLang="zh-CN" sz="2800" i="0" baseline="-25000">
                <a:effectLst>
                  <a:outerShdw blurRad="38100" dist="38100" dir="2700000" algn="tl">
                    <a:srgbClr val="DDDDDD"/>
                  </a:outerShdw>
                </a:effectLst>
                <a:latin typeface="Times New Roman" panose="02020603050405020304" charset="0"/>
              </a:rPr>
              <a:t>i</a:t>
            </a:r>
          </a:p>
        </p:txBody>
      </p:sp>
      <p:pic>
        <p:nvPicPr>
          <p:cNvPr id="57370" name="Picture 39" descr="C:\Users\Hou\Desktop\图片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7700" y="757238"/>
            <a:ext cx="1816100" cy="12319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linds(vertical)">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78865"/>
                                        </p:tgtEl>
                                        <p:attrNameLst>
                                          <p:attrName>style.visibility</p:attrName>
                                        </p:attrNameLst>
                                      </p:cBhvr>
                                      <p:to>
                                        <p:strVal val="visible"/>
                                      </p:to>
                                    </p:set>
                                    <p:anim calcmode="lin" valueType="num">
                                      <p:cBhvr>
                                        <p:cTn id="17" dur="500" fill="hold"/>
                                        <p:tgtEl>
                                          <p:spTgt spid="78865"/>
                                        </p:tgtEl>
                                        <p:attrNameLst>
                                          <p:attrName>ppt_x</p:attrName>
                                        </p:attrNameLst>
                                      </p:cBhvr>
                                      <p:tavLst>
                                        <p:tav tm="0">
                                          <p:val>
                                            <p:strVal val="#ppt_x-#ppt_w/2"/>
                                          </p:val>
                                        </p:tav>
                                        <p:tav tm="100000">
                                          <p:val>
                                            <p:strVal val="#ppt_x"/>
                                          </p:val>
                                        </p:tav>
                                      </p:tavLst>
                                    </p:anim>
                                    <p:anim calcmode="lin" valueType="num">
                                      <p:cBhvr>
                                        <p:cTn id="18" dur="500" fill="hold"/>
                                        <p:tgtEl>
                                          <p:spTgt spid="78865"/>
                                        </p:tgtEl>
                                        <p:attrNameLst>
                                          <p:attrName>ppt_y</p:attrName>
                                        </p:attrNameLst>
                                      </p:cBhvr>
                                      <p:tavLst>
                                        <p:tav tm="0">
                                          <p:val>
                                            <p:strVal val="#ppt_y"/>
                                          </p:val>
                                        </p:tav>
                                        <p:tav tm="100000">
                                          <p:val>
                                            <p:strVal val="#ppt_y"/>
                                          </p:val>
                                        </p:tav>
                                      </p:tavLst>
                                    </p:anim>
                                    <p:anim calcmode="lin" valueType="num">
                                      <p:cBhvr>
                                        <p:cTn id="19" dur="500" fill="hold"/>
                                        <p:tgtEl>
                                          <p:spTgt spid="78865"/>
                                        </p:tgtEl>
                                        <p:attrNameLst>
                                          <p:attrName>ppt_w</p:attrName>
                                        </p:attrNameLst>
                                      </p:cBhvr>
                                      <p:tavLst>
                                        <p:tav tm="0">
                                          <p:val>
                                            <p:fltVal val="0"/>
                                          </p:val>
                                        </p:tav>
                                        <p:tav tm="100000">
                                          <p:val>
                                            <p:strVal val="#ppt_w"/>
                                          </p:val>
                                        </p:tav>
                                      </p:tavLst>
                                    </p:anim>
                                    <p:anim calcmode="lin" valueType="num">
                                      <p:cBhvr>
                                        <p:cTn id="20" dur="500" fill="hold"/>
                                        <p:tgtEl>
                                          <p:spTgt spid="78865"/>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7889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7887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8884"/>
                                        </p:tgtEl>
                                        <p:attrNameLst>
                                          <p:attrName>style.visibility</p:attrName>
                                        </p:attrNameLst>
                                      </p:cBhvr>
                                      <p:to>
                                        <p:strVal val="visible"/>
                                      </p:to>
                                    </p:set>
                                    <p:animEffect transition="in" filter="blinds(horizontal)">
                                      <p:cBhvr>
                                        <p:cTn id="36" dur="500"/>
                                        <p:tgtEl>
                                          <p:spTgt spid="78884"/>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78855"/>
                                        </p:tgtEl>
                                        <p:attrNameLst>
                                          <p:attrName>style.visibility</p:attrName>
                                        </p:attrNameLst>
                                      </p:cBhvr>
                                      <p:to>
                                        <p:strVal val="visible"/>
                                      </p:to>
                                    </p:set>
                                    <p:animEffect transition="in" filter="strips(downRight)">
                                      <p:cBhvr>
                                        <p:cTn id="41" dur="500"/>
                                        <p:tgtEl>
                                          <p:spTgt spid="7885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78887"/>
                                        </p:tgtEl>
                                        <p:attrNameLst>
                                          <p:attrName>style.visibility</p:attrName>
                                        </p:attrNameLst>
                                      </p:cBhvr>
                                      <p:to>
                                        <p:strVal val="visible"/>
                                      </p:to>
                                    </p:set>
                                    <p:animEffect transition="in" filter="wipe(left)">
                                      <p:cBhvr>
                                        <p:cTn id="45" dur="500"/>
                                        <p:tgtEl>
                                          <p:spTgt spid="78887"/>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78858"/>
                                        </p:tgtEl>
                                        <p:attrNameLst>
                                          <p:attrName>style.visibility</p:attrName>
                                        </p:attrNameLst>
                                      </p:cBhvr>
                                      <p:to>
                                        <p:strVal val="visible"/>
                                      </p:to>
                                    </p:set>
                                    <p:anim calcmode="lin" valueType="num">
                                      <p:cBhvr>
                                        <p:cTn id="50" dur="500" fill="hold"/>
                                        <p:tgtEl>
                                          <p:spTgt spid="78858"/>
                                        </p:tgtEl>
                                        <p:attrNameLst>
                                          <p:attrName>ppt_x</p:attrName>
                                        </p:attrNameLst>
                                      </p:cBhvr>
                                      <p:tavLst>
                                        <p:tav tm="0">
                                          <p:val>
                                            <p:strVal val="#ppt_x-#ppt_w/2"/>
                                          </p:val>
                                        </p:tav>
                                        <p:tav tm="100000">
                                          <p:val>
                                            <p:strVal val="#ppt_x"/>
                                          </p:val>
                                        </p:tav>
                                      </p:tavLst>
                                    </p:anim>
                                    <p:anim calcmode="lin" valueType="num">
                                      <p:cBhvr>
                                        <p:cTn id="51" dur="500" fill="hold"/>
                                        <p:tgtEl>
                                          <p:spTgt spid="78858"/>
                                        </p:tgtEl>
                                        <p:attrNameLst>
                                          <p:attrName>ppt_y</p:attrName>
                                        </p:attrNameLst>
                                      </p:cBhvr>
                                      <p:tavLst>
                                        <p:tav tm="0">
                                          <p:val>
                                            <p:strVal val="#ppt_y"/>
                                          </p:val>
                                        </p:tav>
                                        <p:tav tm="100000">
                                          <p:val>
                                            <p:strVal val="#ppt_y"/>
                                          </p:val>
                                        </p:tav>
                                      </p:tavLst>
                                    </p:anim>
                                    <p:anim calcmode="lin" valueType="num">
                                      <p:cBhvr>
                                        <p:cTn id="52" dur="500" fill="hold"/>
                                        <p:tgtEl>
                                          <p:spTgt spid="78858"/>
                                        </p:tgtEl>
                                        <p:attrNameLst>
                                          <p:attrName>ppt_w</p:attrName>
                                        </p:attrNameLst>
                                      </p:cBhvr>
                                      <p:tavLst>
                                        <p:tav tm="0">
                                          <p:val>
                                            <p:fltVal val="0"/>
                                          </p:val>
                                        </p:tav>
                                        <p:tav tm="100000">
                                          <p:val>
                                            <p:strVal val="#ppt_w"/>
                                          </p:val>
                                        </p:tav>
                                      </p:tavLst>
                                    </p:anim>
                                    <p:anim calcmode="lin" valueType="num">
                                      <p:cBhvr>
                                        <p:cTn id="53" dur="500" fill="hold"/>
                                        <p:tgtEl>
                                          <p:spTgt spid="78858"/>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78856"/>
                                        </p:tgtEl>
                                        <p:attrNameLst>
                                          <p:attrName>style.visibility</p:attrName>
                                        </p:attrNameLst>
                                      </p:cBhvr>
                                      <p:to>
                                        <p:strVal val="visible"/>
                                      </p:to>
                                    </p:set>
                                    <p:anim calcmode="lin" valueType="num">
                                      <p:cBhvr>
                                        <p:cTn id="58" dur="500" fill="hold"/>
                                        <p:tgtEl>
                                          <p:spTgt spid="78856"/>
                                        </p:tgtEl>
                                        <p:attrNameLst>
                                          <p:attrName>ppt_x</p:attrName>
                                        </p:attrNameLst>
                                      </p:cBhvr>
                                      <p:tavLst>
                                        <p:tav tm="0">
                                          <p:val>
                                            <p:strVal val="#ppt_x-#ppt_w/2"/>
                                          </p:val>
                                        </p:tav>
                                        <p:tav tm="100000">
                                          <p:val>
                                            <p:strVal val="#ppt_x"/>
                                          </p:val>
                                        </p:tav>
                                      </p:tavLst>
                                    </p:anim>
                                    <p:anim calcmode="lin" valueType="num">
                                      <p:cBhvr>
                                        <p:cTn id="59" dur="500" fill="hold"/>
                                        <p:tgtEl>
                                          <p:spTgt spid="78856"/>
                                        </p:tgtEl>
                                        <p:attrNameLst>
                                          <p:attrName>ppt_y</p:attrName>
                                        </p:attrNameLst>
                                      </p:cBhvr>
                                      <p:tavLst>
                                        <p:tav tm="0">
                                          <p:val>
                                            <p:strVal val="#ppt_y"/>
                                          </p:val>
                                        </p:tav>
                                        <p:tav tm="100000">
                                          <p:val>
                                            <p:strVal val="#ppt_y"/>
                                          </p:val>
                                        </p:tav>
                                      </p:tavLst>
                                    </p:anim>
                                    <p:anim calcmode="lin" valueType="num">
                                      <p:cBhvr>
                                        <p:cTn id="60" dur="500" fill="hold"/>
                                        <p:tgtEl>
                                          <p:spTgt spid="78856"/>
                                        </p:tgtEl>
                                        <p:attrNameLst>
                                          <p:attrName>ppt_w</p:attrName>
                                        </p:attrNameLst>
                                      </p:cBhvr>
                                      <p:tavLst>
                                        <p:tav tm="0">
                                          <p:val>
                                            <p:fltVal val="0"/>
                                          </p:val>
                                        </p:tav>
                                        <p:tav tm="100000">
                                          <p:val>
                                            <p:strVal val="#ppt_w"/>
                                          </p:val>
                                        </p:tav>
                                      </p:tavLst>
                                    </p:anim>
                                    <p:anim calcmode="lin" valueType="num">
                                      <p:cBhvr>
                                        <p:cTn id="61" dur="500" fill="hold"/>
                                        <p:tgtEl>
                                          <p:spTgt spid="78856"/>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868"/>
                                        </p:tgtEl>
                                        <p:attrNameLst>
                                          <p:attrName>style.visibility</p:attrName>
                                        </p:attrNameLst>
                                      </p:cBhvr>
                                      <p:to>
                                        <p:strVal val="visible"/>
                                      </p:to>
                                    </p:set>
                                    <p:animEffect transition="in" filter="wipe(up)">
                                      <p:cBhvr>
                                        <p:cTn id="66" dur="500"/>
                                        <p:tgtEl>
                                          <p:spTgt spid="78868"/>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78866"/>
                                        </p:tgtEl>
                                        <p:attrNameLst>
                                          <p:attrName>style.visibility</p:attrName>
                                        </p:attrNameLst>
                                      </p:cBhvr>
                                      <p:to>
                                        <p:strVal val="visible"/>
                                      </p:to>
                                    </p:set>
                                    <p:anim calcmode="lin" valueType="num">
                                      <p:cBhvr>
                                        <p:cTn id="71" dur="500" fill="hold"/>
                                        <p:tgtEl>
                                          <p:spTgt spid="78866"/>
                                        </p:tgtEl>
                                        <p:attrNameLst>
                                          <p:attrName>ppt_x</p:attrName>
                                        </p:attrNameLst>
                                      </p:cBhvr>
                                      <p:tavLst>
                                        <p:tav tm="0">
                                          <p:val>
                                            <p:strVal val="#ppt_x-#ppt_w/2"/>
                                          </p:val>
                                        </p:tav>
                                        <p:tav tm="100000">
                                          <p:val>
                                            <p:strVal val="#ppt_x"/>
                                          </p:val>
                                        </p:tav>
                                      </p:tavLst>
                                    </p:anim>
                                    <p:anim calcmode="lin" valueType="num">
                                      <p:cBhvr>
                                        <p:cTn id="72" dur="500" fill="hold"/>
                                        <p:tgtEl>
                                          <p:spTgt spid="78866"/>
                                        </p:tgtEl>
                                        <p:attrNameLst>
                                          <p:attrName>ppt_y</p:attrName>
                                        </p:attrNameLst>
                                      </p:cBhvr>
                                      <p:tavLst>
                                        <p:tav tm="0">
                                          <p:val>
                                            <p:strVal val="#ppt_y"/>
                                          </p:val>
                                        </p:tav>
                                        <p:tav tm="100000">
                                          <p:val>
                                            <p:strVal val="#ppt_y"/>
                                          </p:val>
                                        </p:tav>
                                      </p:tavLst>
                                    </p:anim>
                                    <p:anim calcmode="lin" valueType="num">
                                      <p:cBhvr>
                                        <p:cTn id="73" dur="500" fill="hold"/>
                                        <p:tgtEl>
                                          <p:spTgt spid="78866"/>
                                        </p:tgtEl>
                                        <p:attrNameLst>
                                          <p:attrName>ppt_w</p:attrName>
                                        </p:attrNameLst>
                                      </p:cBhvr>
                                      <p:tavLst>
                                        <p:tav tm="0">
                                          <p:val>
                                            <p:fltVal val="0"/>
                                          </p:val>
                                        </p:tav>
                                        <p:tav tm="100000">
                                          <p:val>
                                            <p:strVal val="#ppt_w"/>
                                          </p:val>
                                        </p:tav>
                                      </p:tavLst>
                                    </p:anim>
                                    <p:anim calcmode="lin" valueType="num">
                                      <p:cBhvr>
                                        <p:cTn id="74" dur="500" fill="hold"/>
                                        <p:tgtEl>
                                          <p:spTgt spid="78866"/>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7889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8885"/>
                                        </p:tgtEl>
                                        <p:attrNameLst>
                                          <p:attrName>style.visibility</p:attrName>
                                        </p:attrNameLst>
                                      </p:cBhvr>
                                      <p:to>
                                        <p:strVal val="visible"/>
                                      </p:to>
                                    </p:set>
                                    <p:animEffect transition="in" filter="blinds(horizontal)">
                                      <p:cBhvr>
                                        <p:cTn id="82" dur="500"/>
                                        <p:tgtEl>
                                          <p:spTgt spid="78885"/>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3" fill="hold" grpId="0" nodeType="clickEffect">
                                  <p:stCondLst>
                                    <p:cond delay="0"/>
                                  </p:stCondLst>
                                  <p:childTnLst>
                                    <p:set>
                                      <p:cBhvr>
                                        <p:cTn id="86" dur="1" fill="hold">
                                          <p:stCondLst>
                                            <p:cond delay="0"/>
                                          </p:stCondLst>
                                        </p:cTn>
                                        <p:tgtEl>
                                          <p:spTgt spid="78853"/>
                                        </p:tgtEl>
                                        <p:attrNameLst>
                                          <p:attrName>style.visibility</p:attrName>
                                        </p:attrNameLst>
                                      </p:cBhvr>
                                      <p:to>
                                        <p:strVal val="visible"/>
                                      </p:to>
                                    </p:set>
                                    <p:animEffect transition="in" filter="strips(upRight)">
                                      <p:cBhvr>
                                        <p:cTn id="87" dur="500"/>
                                        <p:tgtEl>
                                          <p:spTgt spid="78853"/>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childTnLst>
                                    <p:set>
                                      <p:cBhvr>
                                        <p:cTn id="91" dur="1" fill="hold">
                                          <p:stCondLst>
                                            <p:cond delay="0"/>
                                          </p:stCondLst>
                                        </p:cTn>
                                        <p:tgtEl>
                                          <p:spTgt spid="78857"/>
                                        </p:tgtEl>
                                        <p:attrNameLst>
                                          <p:attrName>style.visibility</p:attrName>
                                        </p:attrNameLst>
                                      </p:cBhvr>
                                      <p:to>
                                        <p:strVal val="visible"/>
                                      </p:to>
                                    </p:set>
                                    <p:anim calcmode="lin" valueType="num">
                                      <p:cBhvr>
                                        <p:cTn id="92" dur="500" fill="hold"/>
                                        <p:tgtEl>
                                          <p:spTgt spid="78857"/>
                                        </p:tgtEl>
                                        <p:attrNameLst>
                                          <p:attrName>ppt_x</p:attrName>
                                        </p:attrNameLst>
                                      </p:cBhvr>
                                      <p:tavLst>
                                        <p:tav tm="0">
                                          <p:val>
                                            <p:strVal val="#ppt_x-#ppt_w/2"/>
                                          </p:val>
                                        </p:tav>
                                        <p:tav tm="100000">
                                          <p:val>
                                            <p:strVal val="#ppt_x"/>
                                          </p:val>
                                        </p:tav>
                                      </p:tavLst>
                                    </p:anim>
                                    <p:anim calcmode="lin" valueType="num">
                                      <p:cBhvr>
                                        <p:cTn id="93" dur="500" fill="hold"/>
                                        <p:tgtEl>
                                          <p:spTgt spid="78857"/>
                                        </p:tgtEl>
                                        <p:attrNameLst>
                                          <p:attrName>ppt_y</p:attrName>
                                        </p:attrNameLst>
                                      </p:cBhvr>
                                      <p:tavLst>
                                        <p:tav tm="0">
                                          <p:val>
                                            <p:strVal val="#ppt_y"/>
                                          </p:val>
                                        </p:tav>
                                        <p:tav tm="100000">
                                          <p:val>
                                            <p:strVal val="#ppt_y"/>
                                          </p:val>
                                        </p:tav>
                                      </p:tavLst>
                                    </p:anim>
                                    <p:anim calcmode="lin" valueType="num">
                                      <p:cBhvr>
                                        <p:cTn id="94" dur="500" fill="hold"/>
                                        <p:tgtEl>
                                          <p:spTgt spid="78857"/>
                                        </p:tgtEl>
                                        <p:attrNameLst>
                                          <p:attrName>ppt_w</p:attrName>
                                        </p:attrNameLst>
                                      </p:cBhvr>
                                      <p:tavLst>
                                        <p:tav tm="0">
                                          <p:val>
                                            <p:fltVal val="0"/>
                                          </p:val>
                                        </p:tav>
                                        <p:tav tm="100000">
                                          <p:val>
                                            <p:strVal val="#ppt_w"/>
                                          </p:val>
                                        </p:tav>
                                      </p:tavLst>
                                    </p:anim>
                                    <p:anim calcmode="lin" valueType="num">
                                      <p:cBhvr>
                                        <p:cTn id="95" dur="500" fill="hold"/>
                                        <p:tgtEl>
                                          <p:spTgt spid="78857"/>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8" fill="hold" grpId="0" nodeType="clickEffect">
                                  <p:stCondLst>
                                    <p:cond delay="0"/>
                                  </p:stCondLst>
                                  <p:childTnLst>
                                    <p:set>
                                      <p:cBhvr>
                                        <p:cTn id="99" dur="1" fill="hold">
                                          <p:stCondLst>
                                            <p:cond delay="0"/>
                                          </p:stCondLst>
                                        </p:cTn>
                                        <p:tgtEl>
                                          <p:spTgt spid="78854"/>
                                        </p:tgtEl>
                                        <p:attrNameLst>
                                          <p:attrName>style.visibility</p:attrName>
                                        </p:attrNameLst>
                                      </p:cBhvr>
                                      <p:to>
                                        <p:strVal val="visible"/>
                                      </p:to>
                                    </p:set>
                                    <p:anim calcmode="lin" valueType="num">
                                      <p:cBhvr>
                                        <p:cTn id="100" dur="500" fill="hold"/>
                                        <p:tgtEl>
                                          <p:spTgt spid="78854"/>
                                        </p:tgtEl>
                                        <p:attrNameLst>
                                          <p:attrName>ppt_x</p:attrName>
                                        </p:attrNameLst>
                                      </p:cBhvr>
                                      <p:tavLst>
                                        <p:tav tm="0">
                                          <p:val>
                                            <p:strVal val="#ppt_x-#ppt_w/2"/>
                                          </p:val>
                                        </p:tav>
                                        <p:tav tm="100000">
                                          <p:val>
                                            <p:strVal val="#ppt_x"/>
                                          </p:val>
                                        </p:tav>
                                      </p:tavLst>
                                    </p:anim>
                                    <p:anim calcmode="lin" valueType="num">
                                      <p:cBhvr>
                                        <p:cTn id="101" dur="500" fill="hold"/>
                                        <p:tgtEl>
                                          <p:spTgt spid="78854"/>
                                        </p:tgtEl>
                                        <p:attrNameLst>
                                          <p:attrName>ppt_y</p:attrName>
                                        </p:attrNameLst>
                                      </p:cBhvr>
                                      <p:tavLst>
                                        <p:tav tm="0">
                                          <p:val>
                                            <p:strVal val="#ppt_y"/>
                                          </p:val>
                                        </p:tav>
                                        <p:tav tm="100000">
                                          <p:val>
                                            <p:strVal val="#ppt_y"/>
                                          </p:val>
                                        </p:tav>
                                      </p:tavLst>
                                    </p:anim>
                                    <p:anim calcmode="lin" valueType="num">
                                      <p:cBhvr>
                                        <p:cTn id="102" dur="500" fill="hold"/>
                                        <p:tgtEl>
                                          <p:spTgt spid="78854"/>
                                        </p:tgtEl>
                                        <p:attrNameLst>
                                          <p:attrName>ppt_w</p:attrName>
                                        </p:attrNameLst>
                                      </p:cBhvr>
                                      <p:tavLst>
                                        <p:tav tm="0">
                                          <p:val>
                                            <p:fltVal val="0"/>
                                          </p:val>
                                        </p:tav>
                                        <p:tav tm="100000">
                                          <p:val>
                                            <p:strVal val="#ppt_w"/>
                                          </p:val>
                                        </p:tav>
                                      </p:tavLst>
                                    </p:anim>
                                    <p:anim calcmode="lin" valueType="num">
                                      <p:cBhvr>
                                        <p:cTn id="103" dur="500" fill="hold"/>
                                        <p:tgtEl>
                                          <p:spTgt spid="78854"/>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78871"/>
                                        </p:tgtEl>
                                        <p:attrNameLst>
                                          <p:attrName>style.visibility</p:attrName>
                                        </p:attrNameLst>
                                      </p:cBhvr>
                                      <p:to>
                                        <p:strVal val="visible"/>
                                      </p:to>
                                    </p:set>
                                    <p:animEffect transition="in" filter="blinds(horizontal)">
                                      <p:cBhvr>
                                        <p:cTn id="108" dur="500"/>
                                        <p:tgtEl>
                                          <p:spTgt spid="7887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78870"/>
                                        </p:tgtEl>
                                        <p:attrNameLst>
                                          <p:attrName>style.visibility</p:attrName>
                                        </p:attrNameLst>
                                      </p:cBhvr>
                                      <p:to>
                                        <p:strVal val="visible"/>
                                      </p:to>
                                    </p:set>
                                    <p:animEffect transition="in" filter="wipe(up)">
                                      <p:cBhvr>
                                        <p:cTn id="113" dur="500"/>
                                        <p:tgtEl>
                                          <p:spTgt spid="7887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78867"/>
                                        </p:tgtEl>
                                        <p:attrNameLst>
                                          <p:attrName>style.visibility</p:attrName>
                                        </p:attrNameLst>
                                      </p:cBhvr>
                                      <p:to>
                                        <p:strVal val="visible"/>
                                      </p:to>
                                    </p:set>
                                    <p:animEffect transition="in" filter="wipe(left)">
                                      <p:cBhvr>
                                        <p:cTn id="118" dur="500"/>
                                        <p:tgtEl>
                                          <p:spTgt spid="7886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78869"/>
                                        </p:tgtEl>
                                        <p:attrNameLst>
                                          <p:attrName>style.visibility</p:attrName>
                                        </p:attrNameLst>
                                      </p:cBhvr>
                                      <p:to>
                                        <p:strVal val="visible"/>
                                      </p:to>
                                    </p:set>
                                    <p:animEffect transition="in" filter="wipe(down)">
                                      <p:cBhvr>
                                        <p:cTn id="123" dur="500"/>
                                        <p:tgtEl>
                                          <p:spTgt spid="7886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78886"/>
                                        </p:tgtEl>
                                        <p:attrNameLst>
                                          <p:attrName>style.visibility</p:attrName>
                                        </p:attrNameLst>
                                      </p:cBhvr>
                                      <p:to>
                                        <p:strVal val="visible"/>
                                      </p:to>
                                    </p:set>
                                    <p:animEffect transition="in" filter="wipe(left)">
                                      <p:cBhvr>
                                        <p:cTn id="128" dur="500"/>
                                        <p:tgtEl>
                                          <p:spTgt spid="7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P spid="78854" grpId="0" animBg="1"/>
      <p:bldP spid="78855" grpId="0" animBg="1"/>
      <p:bldP spid="78856" grpId="0" animBg="1"/>
      <p:bldP spid="78857" grpId="0" animBg="1"/>
      <p:bldP spid="78858" grpId="0" animBg="1"/>
      <p:bldP spid="78865" grpId="0" animBg="1"/>
      <p:bldP spid="78866" grpId="0" animBg="1"/>
      <p:bldP spid="78868" grpId="0" animBg="1" autoUpdateAnimBg="0"/>
      <p:bldP spid="78869" grpId="0" animBg="1" autoUpdateAnimBg="0"/>
      <p:bldP spid="78870" grpId="0" animBg="1" autoUpdateAnimBg="0"/>
      <p:bldP spid="78871" grpId="0" animBg="1"/>
      <p:bldP spid="78872" grpId="0" autoUpdateAnimBg="0"/>
      <p:bldP spid="78884" grpId="0" autoUpdateAnimBg="0"/>
      <p:bldP spid="78885" grpId="0" autoUpdateAnimBg="0"/>
      <p:bldP spid="78886" grpId="0" autoUpdateAnimBg="0"/>
      <p:bldP spid="78887" grpId="0" animBg="1" autoUpdateAnimBg="0"/>
      <p:bldP spid="78891" grpId="0" autoUpdateAnimBg="0"/>
      <p:bldP spid="7889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bwMode="auto">
          <a:xfrm>
            <a:off x="533400" y="304800"/>
            <a:ext cx="4419600" cy="38100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16.3.5   </a:t>
            </a:r>
            <a:r>
              <a:rPr lang="zh-CN" altLang="en-US"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微分运算电路</a:t>
            </a:r>
            <a:endParaRPr lang="zh-CN" altLang="en-US" sz="320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endParaRPr>
          </a:p>
        </p:txBody>
      </p:sp>
      <p:graphicFrame>
        <p:nvGraphicFramePr>
          <p:cNvPr id="80899" name="Object 3"/>
          <p:cNvGraphicFramePr>
            <a:graphicFrameLocks noChangeAspect="1"/>
          </p:cNvGraphicFramePr>
          <p:nvPr/>
        </p:nvGraphicFramePr>
        <p:xfrm>
          <a:off x="5486400" y="1966913"/>
          <a:ext cx="2117725" cy="1012825"/>
        </p:xfrm>
        <a:graphic>
          <a:graphicData uri="http://schemas.openxmlformats.org/presentationml/2006/ole">
            <mc:AlternateContent xmlns:mc="http://schemas.openxmlformats.org/markup-compatibility/2006">
              <mc:Choice xmlns:v="urn:schemas-microsoft-com:vml" Requires="v">
                <p:oleObj spid="_x0000_s59617" name="Equation" r:id="rId4" imgW="1054100" imgH="419100" progId="Equation.3">
                  <p:embed/>
                </p:oleObj>
              </mc:Choice>
              <mc:Fallback>
                <p:oleObj name="Equation" r:id="rId4" imgW="1054100" imgH="419100" progId="Equation.3">
                  <p:embed/>
                  <p:pic>
                    <p:nvPicPr>
                      <p:cNvPr id="0" name="图片 595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966913"/>
                        <a:ext cx="2117725" cy="1012825"/>
                      </a:xfrm>
                      <a:prstGeom prst="rect">
                        <a:avLst/>
                      </a:prstGeom>
                      <a:noFill/>
                      <a:ln>
                        <a:noFill/>
                      </a:ln>
                      <a:effectLst/>
                    </p:spPr>
                  </p:pic>
                </p:oleObj>
              </mc:Fallback>
            </mc:AlternateContent>
          </a:graphicData>
        </a:graphic>
      </p:graphicFrame>
      <p:graphicFrame>
        <p:nvGraphicFramePr>
          <p:cNvPr id="80900" name="Object 4" descr="40%"/>
          <p:cNvGraphicFramePr>
            <a:graphicFrameLocks noChangeAspect="1"/>
          </p:cNvGraphicFramePr>
          <p:nvPr/>
        </p:nvGraphicFramePr>
        <p:xfrm>
          <a:off x="5486400" y="2957513"/>
          <a:ext cx="2527300" cy="1004887"/>
        </p:xfrm>
        <a:graphic>
          <a:graphicData uri="http://schemas.openxmlformats.org/presentationml/2006/ole">
            <mc:AlternateContent xmlns:mc="http://schemas.openxmlformats.org/markup-compatibility/2006">
              <mc:Choice xmlns:v="urn:schemas-microsoft-com:vml" Requires="v">
                <p:oleObj spid="_x0000_s59618" name="公式" r:id="rId6" imgW="1181100" imgH="368300" progId="Equation.3">
                  <p:embed/>
                </p:oleObj>
              </mc:Choice>
              <mc:Fallback>
                <p:oleObj name="公式" r:id="rId6" imgW="1181100" imgH="368300" progId="Equation.3">
                  <p:embed/>
                  <p:pic>
                    <p:nvPicPr>
                      <p:cNvPr id="0" name="图片 595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2957513"/>
                        <a:ext cx="2527300" cy="1004887"/>
                      </a:xfrm>
                      <a:prstGeom prst="rect">
                        <a:avLst/>
                      </a:prstGeom>
                      <a:pattFill prst="pct40">
                        <a:fgClr>
                          <a:srgbClr val="FFCCFF"/>
                        </a:fgClr>
                        <a:bgClr>
                          <a:srgbClr val="FFFFFF"/>
                        </a:bgClr>
                      </a:pattFill>
                      <a:ln w="28575">
                        <a:solidFill>
                          <a:srgbClr val="FF0000"/>
                        </a:solidFill>
                        <a:miter lim="800000"/>
                        <a:headEnd/>
                        <a:tailEnd/>
                      </a:ln>
                      <a:effectLst/>
                    </p:spPr>
                  </p:pic>
                </p:oleObj>
              </mc:Fallback>
            </mc:AlternateContent>
          </a:graphicData>
        </a:graphic>
      </p:graphicFrame>
      <p:sp>
        <p:nvSpPr>
          <p:cNvPr id="80913" name="Line 17"/>
          <p:cNvSpPr>
            <a:spLocks noChangeShapeType="1"/>
          </p:cNvSpPr>
          <p:nvPr/>
        </p:nvSpPr>
        <p:spPr bwMode="auto">
          <a:xfrm>
            <a:off x="1219200" y="4343400"/>
            <a:ext cx="1752600" cy="0"/>
          </a:xfrm>
          <a:prstGeom prst="line">
            <a:avLst/>
          </a:prstGeom>
          <a:noFill/>
          <a:ln w="38100">
            <a:solidFill>
              <a:srgbClr val="0000FF"/>
            </a:solidFill>
            <a:round/>
          </a:ln>
        </p:spPr>
        <p:txBody>
          <a:bodyPr wrap="none" anchor="ctr"/>
          <a:lstStyle/>
          <a:p>
            <a:endParaRPr lang="zh-CN" altLang="en-US">
              <a:latin typeface="Times New Roman" panose="02020603050405020304" charset="0"/>
            </a:endParaRPr>
          </a:p>
        </p:txBody>
      </p:sp>
      <p:sp>
        <p:nvSpPr>
          <p:cNvPr id="80914" name="Line 18"/>
          <p:cNvSpPr>
            <a:spLocks noChangeShapeType="1"/>
          </p:cNvSpPr>
          <p:nvPr/>
        </p:nvSpPr>
        <p:spPr bwMode="auto">
          <a:xfrm>
            <a:off x="1219200" y="5486400"/>
            <a:ext cx="1752600"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80915" name="Freeform 19"/>
          <p:cNvSpPr/>
          <p:nvPr/>
        </p:nvSpPr>
        <p:spPr bwMode="auto">
          <a:xfrm>
            <a:off x="4953000" y="4100513"/>
            <a:ext cx="619125" cy="1028700"/>
          </a:xfrm>
          <a:custGeom>
            <a:avLst/>
            <a:gdLst>
              <a:gd name="T0" fmla="*/ 2147483647 w 390"/>
              <a:gd name="T1" fmla="*/ 0 h 648"/>
              <a:gd name="T2" fmla="*/ 2147483647 w 390"/>
              <a:gd name="T3" fmla="*/ 2147483647 h 648"/>
              <a:gd name="T4" fmla="*/ 2147483647 w 390"/>
              <a:gd name="T5" fmla="*/ 2147483647 h 648"/>
              <a:gd name="T6" fmla="*/ 0 60000 65536"/>
              <a:gd name="T7" fmla="*/ 0 60000 65536"/>
              <a:gd name="T8" fmla="*/ 0 60000 65536"/>
              <a:gd name="T9" fmla="*/ 0 w 390"/>
              <a:gd name="T10" fmla="*/ 0 h 648"/>
              <a:gd name="T11" fmla="*/ 390 w 390"/>
              <a:gd name="T12" fmla="*/ 648 h 648"/>
            </a:gdLst>
            <a:ahLst/>
            <a:cxnLst>
              <a:cxn ang="T6">
                <a:pos x="T0" y="T1"/>
              </a:cxn>
              <a:cxn ang="T7">
                <a:pos x="T2" y="T3"/>
              </a:cxn>
              <a:cxn ang="T8">
                <a:pos x="T4" y="T5"/>
              </a:cxn>
            </a:cxnLst>
            <a:rect l="T9" t="T10" r="T11" b="T12"/>
            <a:pathLst>
              <a:path w="390" h="648">
                <a:moveTo>
                  <a:pt x="1" y="0"/>
                </a:moveTo>
                <a:cubicBezTo>
                  <a:pt x="11" y="111"/>
                  <a:pt x="0" y="226"/>
                  <a:pt x="82" y="308"/>
                </a:cubicBezTo>
                <a:cubicBezTo>
                  <a:pt x="132" y="458"/>
                  <a:pt x="283" y="541"/>
                  <a:pt x="390" y="648"/>
                </a:cubicBezTo>
              </a:path>
            </a:pathLst>
          </a:custGeom>
          <a:noFill/>
          <a:ln w="38100" cap="flat" cmpd="sng">
            <a:solidFill>
              <a:srgbClr val="FF3300"/>
            </a:solidFill>
            <a:prstDash val="solid"/>
            <a:round/>
          </a:ln>
        </p:spPr>
        <p:txBody>
          <a:bodyPr wrap="none" anchor="ctr"/>
          <a:lstStyle/>
          <a:p>
            <a:endParaRPr lang="zh-CN" altLang="en-US">
              <a:latin typeface="Times New Roman" panose="02020603050405020304" charset="0"/>
            </a:endParaRPr>
          </a:p>
        </p:txBody>
      </p:sp>
      <p:sp>
        <p:nvSpPr>
          <p:cNvPr id="80916" name="Freeform 20"/>
          <p:cNvSpPr/>
          <p:nvPr/>
        </p:nvSpPr>
        <p:spPr bwMode="auto">
          <a:xfrm rot="10673710" flipH="1">
            <a:off x="4953000" y="5091113"/>
            <a:ext cx="619125" cy="1028700"/>
          </a:xfrm>
          <a:custGeom>
            <a:avLst/>
            <a:gdLst>
              <a:gd name="T0" fmla="*/ 2147483647 w 390"/>
              <a:gd name="T1" fmla="*/ 0 h 648"/>
              <a:gd name="T2" fmla="*/ 2147483647 w 390"/>
              <a:gd name="T3" fmla="*/ 2147483647 h 648"/>
              <a:gd name="T4" fmla="*/ 2147483647 w 390"/>
              <a:gd name="T5" fmla="*/ 2147483647 h 648"/>
              <a:gd name="T6" fmla="*/ 0 60000 65536"/>
              <a:gd name="T7" fmla="*/ 0 60000 65536"/>
              <a:gd name="T8" fmla="*/ 0 60000 65536"/>
              <a:gd name="T9" fmla="*/ 0 w 390"/>
              <a:gd name="T10" fmla="*/ 0 h 648"/>
              <a:gd name="T11" fmla="*/ 390 w 390"/>
              <a:gd name="T12" fmla="*/ 648 h 648"/>
            </a:gdLst>
            <a:ahLst/>
            <a:cxnLst>
              <a:cxn ang="T6">
                <a:pos x="T0" y="T1"/>
              </a:cxn>
              <a:cxn ang="T7">
                <a:pos x="T2" y="T3"/>
              </a:cxn>
              <a:cxn ang="T8">
                <a:pos x="T4" y="T5"/>
              </a:cxn>
            </a:cxnLst>
            <a:rect l="T9" t="T10" r="T11" b="T12"/>
            <a:pathLst>
              <a:path w="390" h="648">
                <a:moveTo>
                  <a:pt x="1" y="0"/>
                </a:moveTo>
                <a:cubicBezTo>
                  <a:pt x="11" y="111"/>
                  <a:pt x="0" y="226"/>
                  <a:pt x="82" y="308"/>
                </a:cubicBezTo>
                <a:cubicBezTo>
                  <a:pt x="132" y="458"/>
                  <a:pt x="283" y="541"/>
                  <a:pt x="390" y="648"/>
                </a:cubicBezTo>
              </a:path>
            </a:pathLst>
          </a:custGeom>
          <a:noFill/>
          <a:ln w="38100" cap="flat" cmpd="sng">
            <a:solidFill>
              <a:srgbClr val="0000FF"/>
            </a:solidFill>
            <a:prstDash val="solid"/>
            <a:round/>
          </a:ln>
        </p:spPr>
        <p:txBody>
          <a:bodyPr wrap="none" anchor="ctr"/>
          <a:lstStyle/>
          <a:p>
            <a:endParaRPr lang="zh-CN" altLang="en-US">
              <a:latin typeface="Times New Roman" panose="02020603050405020304" charset="0"/>
            </a:endParaRPr>
          </a:p>
        </p:txBody>
      </p:sp>
      <p:grpSp>
        <p:nvGrpSpPr>
          <p:cNvPr id="58377" name="Group 21"/>
          <p:cNvGrpSpPr/>
          <p:nvPr/>
        </p:nvGrpSpPr>
        <p:grpSpPr bwMode="auto">
          <a:xfrm>
            <a:off x="457200" y="838200"/>
            <a:ext cx="3810000" cy="171450"/>
            <a:chOff x="192" y="576"/>
            <a:chExt cx="2400" cy="108"/>
          </a:xfrm>
        </p:grpSpPr>
        <p:pic>
          <p:nvPicPr>
            <p:cNvPr id="58445" name="Picture 22"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 y="582"/>
              <a:ext cx="102" cy="102"/>
            </a:xfrm>
            <a:prstGeom prst="rect">
              <a:avLst/>
            </a:prstGeom>
            <a:noFill/>
            <a:ln>
              <a:noFill/>
            </a:ln>
          </p:spPr>
        </p:pic>
        <p:pic>
          <p:nvPicPr>
            <p:cNvPr id="58446" name="Picture 23"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 y="582"/>
              <a:ext cx="102" cy="102"/>
            </a:xfrm>
            <a:prstGeom prst="rect">
              <a:avLst/>
            </a:prstGeom>
            <a:noFill/>
            <a:ln>
              <a:noFill/>
            </a:ln>
          </p:spPr>
        </p:pic>
        <p:pic>
          <p:nvPicPr>
            <p:cNvPr id="58447" name="Picture 24"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 y="582"/>
              <a:ext cx="102" cy="102"/>
            </a:xfrm>
            <a:prstGeom prst="rect">
              <a:avLst/>
            </a:prstGeom>
            <a:noFill/>
            <a:ln>
              <a:noFill/>
            </a:ln>
          </p:spPr>
        </p:pic>
        <p:pic>
          <p:nvPicPr>
            <p:cNvPr id="58448" name="Picture 25"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0" y="582"/>
              <a:ext cx="102" cy="102"/>
            </a:xfrm>
            <a:prstGeom prst="rect">
              <a:avLst/>
            </a:prstGeom>
            <a:noFill/>
            <a:ln>
              <a:noFill/>
            </a:ln>
          </p:spPr>
        </p:pic>
        <p:pic>
          <p:nvPicPr>
            <p:cNvPr id="58449" name="Picture 26"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2" y="582"/>
              <a:ext cx="102" cy="102"/>
            </a:xfrm>
            <a:prstGeom prst="rect">
              <a:avLst/>
            </a:prstGeom>
            <a:noFill/>
            <a:ln>
              <a:noFill/>
            </a:ln>
          </p:spPr>
        </p:pic>
        <p:pic>
          <p:nvPicPr>
            <p:cNvPr id="58450" name="Picture 27"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582"/>
              <a:ext cx="102" cy="102"/>
            </a:xfrm>
            <a:prstGeom prst="rect">
              <a:avLst/>
            </a:prstGeom>
            <a:noFill/>
            <a:ln>
              <a:noFill/>
            </a:ln>
          </p:spPr>
        </p:pic>
        <p:pic>
          <p:nvPicPr>
            <p:cNvPr id="58451" name="Picture 28"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 y="582"/>
              <a:ext cx="102" cy="102"/>
            </a:xfrm>
            <a:prstGeom prst="rect">
              <a:avLst/>
            </a:prstGeom>
            <a:noFill/>
            <a:ln>
              <a:noFill/>
            </a:ln>
          </p:spPr>
        </p:pic>
        <p:pic>
          <p:nvPicPr>
            <p:cNvPr id="58452" name="Picture 29"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0" y="582"/>
              <a:ext cx="102" cy="102"/>
            </a:xfrm>
            <a:prstGeom prst="rect">
              <a:avLst/>
            </a:prstGeom>
            <a:noFill/>
            <a:ln>
              <a:noFill/>
            </a:ln>
          </p:spPr>
        </p:pic>
        <p:pic>
          <p:nvPicPr>
            <p:cNvPr id="58453" name="Picture 30"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6" y="582"/>
              <a:ext cx="102" cy="102"/>
            </a:xfrm>
            <a:prstGeom prst="rect">
              <a:avLst/>
            </a:prstGeom>
            <a:noFill/>
            <a:ln>
              <a:noFill/>
            </a:ln>
          </p:spPr>
        </p:pic>
        <p:pic>
          <p:nvPicPr>
            <p:cNvPr id="58454" name="Picture 31"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8" y="582"/>
              <a:ext cx="102" cy="102"/>
            </a:xfrm>
            <a:prstGeom prst="rect">
              <a:avLst/>
            </a:prstGeom>
            <a:noFill/>
            <a:ln>
              <a:noFill/>
            </a:ln>
          </p:spPr>
        </p:pic>
        <p:pic>
          <p:nvPicPr>
            <p:cNvPr id="58455" name="Picture 32"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4" y="582"/>
              <a:ext cx="102" cy="102"/>
            </a:xfrm>
            <a:prstGeom prst="rect">
              <a:avLst/>
            </a:prstGeom>
            <a:noFill/>
            <a:ln>
              <a:noFill/>
            </a:ln>
          </p:spPr>
        </p:pic>
        <p:pic>
          <p:nvPicPr>
            <p:cNvPr id="58456" name="Picture 33"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4" y="582"/>
              <a:ext cx="102" cy="102"/>
            </a:xfrm>
            <a:prstGeom prst="rect">
              <a:avLst/>
            </a:prstGeom>
            <a:noFill/>
            <a:ln>
              <a:noFill/>
            </a:ln>
          </p:spPr>
        </p:pic>
        <p:pic>
          <p:nvPicPr>
            <p:cNvPr id="58457" name="Picture 34"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 y="582"/>
              <a:ext cx="102" cy="102"/>
            </a:xfrm>
            <a:prstGeom prst="rect">
              <a:avLst/>
            </a:prstGeom>
            <a:noFill/>
            <a:ln>
              <a:noFill/>
            </a:ln>
          </p:spPr>
        </p:pic>
        <p:pic>
          <p:nvPicPr>
            <p:cNvPr id="58458" name="Picture 35"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6" y="582"/>
              <a:ext cx="102" cy="102"/>
            </a:xfrm>
            <a:prstGeom prst="rect">
              <a:avLst/>
            </a:prstGeom>
            <a:noFill/>
            <a:ln>
              <a:noFill/>
            </a:ln>
          </p:spPr>
        </p:pic>
        <p:pic>
          <p:nvPicPr>
            <p:cNvPr id="58459" name="Picture 36"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6" y="582"/>
              <a:ext cx="102" cy="102"/>
            </a:xfrm>
            <a:prstGeom prst="rect">
              <a:avLst/>
            </a:prstGeom>
            <a:noFill/>
            <a:ln>
              <a:noFill/>
            </a:ln>
          </p:spPr>
        </p:pic>
        <p:grpSp>
          <p:nvGrpSpPr>
            <p:cNvPr id="58460" name="Group 37"/>
            <p:cNvGrpSpPr/>
            <p:nvPr/>
          </p:nvGrpSpPr>
          <p:grpSpPr bwMode="auto">
            <a:xfrm>
              <a:off x="2202" y="582"/>
              <a:ext cx="390" cy="102"/>
              <a:chOff x="2346" y="618"/>
              <a:chExt cx="390" cy="102"/>
            </a:xfrm>
          </p:grpSpPr>
          <p:pic>
            <p:nvPicPr>
              <p:cNvPr id="58468" name="Picture 38"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6" y="618"/>
                <a:ext cx="102" cy="102"/>
              </a:xfrm>
              <a:prstGeom prst="rect">
                <a:avLst/>
              </a:prstGeom>
              <a:noFill/>
              <a:ln>
                <a:noFill/>
              </a:ln>
            </p:spPr>
          </p:pic>
          <p:pic>
            <p:nvPicPr>
              <p:cNvPr id="58469" name="Picture 39"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6" y="618"/>
                <a:ext cx="102" cy="102"/>
              </a:xfrm>
              <a:prstGeom prst="rect">
                <a:avLst/>
              </a:prstGeom>
              <a:noFill/>
              <a:ln>
                <a:noFill/>
              </a:ln>
            </p:spPr>
          </p:pic>
          <p:pic>
            <p:nvPicPr>
              <p:cNvPr id="58470" name="Picture 40"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 y="618"/>
                <a:ext cx="102" cy="102"/>
              </a:xfrm>
              <a:prstGeom prst="rect">
                <a:avLst/>
              </a:prstGeom>
              <a:noFill/>
              <a:ln>
                <a:noFill/>
              </a:ln>
            </p:spPr>
          </p:pic>
          <p:pic>
            <p:nvPicPr>
              <p:cNvPr id="58471" name="Picture 41"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4" y="618"/>
                <a:ext cx="102" cy="102"/>
              </a:xfrm>
              <a:prstGeom prst="rect">
                <a:avLst/>
              </a:prstGeom>
              <a:noFill/>
              <a:ln>
                <a:noFill/>
              </a:ln>
            </p:spPr>
          </p:pic>
        </p:grpSp>
        <p:grpSp>
          <p:nvGrpSpPr>
            <p:cNvPr id="58461" name="Group 42"/>
            <p:cNvGrpSpPr/>
            <p:nvPr/>
          </p:nvGrpSpPr>
          <p:grpSpPr bwMode="auto">
            <a:xfrm>
              <a:off x="192" y="576"/>
              <a:ext cx="582" cy="102"/>
              <a:chOff x="4698" y="720"/>
              <a:chExt cx="582" cy="102"/>
            </a:xfrm>
          </p:grpSpPr>
          <p:pic>
            <p:nvPicPr>
              <p:cNvPr id="58462" name="Picture 43"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58463" name="Picture 44"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58464" name="Picture 45"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58465" name="Picture 46"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58466" name="Picture 47"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58467" name="Picture 48" descr="C:\Program Files\Microsoft Office\Clipart\Bullets\Green and Black Diamon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5" name="Group 52"/>
          <p:cNvGrpSpPr/>
          <p:nvPr/>
        </p:nvGrpSpPr>
        <p:grpSpPr bwMode="auto">
          <a:xfrm>
            <a:off x="1295400" y="914400"/>
            <a:ext cx="1762125" cy="1390650"/>
            <a:chOff x="1008" y="2265"/>
            <a:chExt cx="966" cy="720"/>
          </a:xfrm>
        </p:grpSpPr>
        <p:sp>
          <p:nvSpPr>
            <p:cNvPr id="58441" name="Text Box 53"/>
            <p:cNvSpPr txBox="1">
              <a:spLocks noChangeArrowheads="1"/>
            </p:cNvSpPr>
            <p:nvPr/>
          </p:nvSpPr>
          <p:spPr bwMode="auto">
            <a:xfrm>
              <a:off x="1628" y="2265"/>
              <a:ext cx="346" cy="26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i="0" baseline="-25000">
                  <a:solidFill>
                    <a:schemeClr val="accent2"/>
                  </a:solidFill>
                </a:rPr>
                <a:t>f</a:t>
              </a:r>
              <a:endParaRPr lang="en-US" altLang="zh-CN" sz="2800" i="0">
                <a:solidFill>
                  <a:schemeClr val="accent2"/>
                </a:solidFill>
              </a:endParaRPr>
            </a:p>
          </p:txBody>
        </p:sp>
        <p:sp>
          <p:nvSpPr>
            <p:cNvPr id="58442" name="Text Box 54"/>
            <p:cNvSpPr txBox="1">
              <a:spLocks noChangeArrowheads="1"/>
            </p:cNvSpPr>
            <p:nvPr/>
          </p:nvSpPr>
          <p:spPr bwMode="auto">
            <a:xfrm>
              <a:off x="1008" y="2658"/>
              <a:ext cx="269" cy="26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i="0" baseline="-25000">
                  <a:solidFill>
                    <a:schemeClr val="accent2"/>
                  </a:solidFill>
                </a:rPr>
                <a:t>1</a:t>
              </a:r>
              <a:endParaRPr lang="en-US" altLang="zh-CN" sz="2800" i="0">
                <a:solidFill>
                  <a:schemeClr val="accent2"/>
                </a:solidFill>
              </a:endParaRPr>
            </a:p>
          </p:txBody>
        </p:sp>
        <p:sp>
          <p:nvSpPr>
            <p:cNvPr id="58443" name="Line 55"/>
            <p:cNvSpPr>
              <a:spLocks noChangeShapeType="1"/>
            </p:cNvSpPr>
            <p:nvPr/>
          </p:nvSpPr>
          <p:spPr bwMode="auto">
            <a:xfrm>
              <a:off x="1709" y="2575"/>
              <a:ext cx="192"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58444" name="Line 56"/>
            <p:cNvSpPr>
              <a:spLocks noChangeShapeType="1"/>
            </p:cNvSpPr>
            <p:nvPr/>
          </p:nvSpPr>
          <p:spPr bwMode="auto">
            <a:xfrm>
              <a:off x="1037" y="2985"/>
              <a:ext cx="230"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grpSp>
      <p:sp>
        <p:nvSpPr>
          <p:cNvPr id="80953" name="Text Box 57"/>
          <p:cNvSpPr txBox="1">
            <a:spLocks noChangeArrowheads="1"/>
          </p:cNvSpPr>
          <p:nvPr/>
        </p:nvSpPr>
        <p:spPr bwMode="auto">
          <a:xfrm>
            <a:off x="4648200" y="990600"/>
            <a:ext cx="4343400" cy="9890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zh-CN" altLang="en-US" sz="2800" i="0"/>
              <a:t>由虚短及虚断性质可得</a:t>
            </a:r>
          </a:p>
          <a:p>
            <a:pPr eaLnBrk="1" hangingPunct="1">
              <a:spcBef>
                <a:spcPct val="10000"/>
              </a:spcBef>
            </a:pPr>
            <a:r>
              <a:rPr lang="zh-CN" altLang="en-US" sz="2800"/>
              <a:t>         </a:t>
            </a:r>
            <a:r>
              <a:rPr lang="en-US" altLang="zh-CN" sz="2800"/>
              <a:t>i</a:t>
            </a:r>
            <a:r>
              <a:rPr lang="en-US" altLang="zh-CN" sz="2800" i="0" baseline="-25000"/>
              <a:t>1</a:t>
            </a:r>
            <a:r>
              <a:rPr lang="en-US" altLang="zh-CN" sz="2800"/>
              <a:t> = i</a:t>
            </a:r>
            <a:r>
              <a:rPr lang="en-US" altLang="zh-CN" sz="2800" i="0" baseline="-25000"/>
              <a:t>f</a:t>
            </a:r>
            <a:endParaRPr lang="en-US" altLang="zh-CN" sz="2800"/>
          </a:p>
        </p:txBody>
      </p:sp>
      <p:grpSp>
        <p:nvGrpSpPr>
          <p:cNvPr id="6" name="Group 58"/>
          <p:cNvGrpSpPr/>
          <p:nvPr/>
        </p:nvGrpSpPr>
        <p:grpSpPr bwMode="auto">
          <a:xfrm>
            <a:off x="533400" y="944563"/>
            <a:ext cx="4800600" cy="2713037"/>
            <a:chOff x="2832" y="432"/>
            <a:chExt cx="2448" cy="1383"/>
          </a:xfrm>
        </p:grpSpPr>
        <p:sp>
          <p:nvSpPr>
            <p:cNvPr id="58397" name="Text Box 59"/>
            <p:cNvSpPr txBox="1">
              <a:spLocks noChangeArrowheads="1"/>
            </p:cNvSpPr>
            <p:nvPr/>
          </p:nvSpPr>
          <p:spPr bwMode="auto">
            <a:xfrm>
              <a:off x="4714" y="1287"/>
              <a:ext cx="566" cy="26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58398" name="Rectangle 60"/>
            <p:cNvSpPr>
              <a:spLocks noChangeArrowheads="1"/>
            </p:cNvSpPr>
            <p:nvPr/>
          </p:nvSpPr>
          <p:spPr bwMode="auto">
            <a:xfrm>
              <a:off x="3360" y="777"/>
              <a:ext cx="567" cy="26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C</a:t>
              </a:r>
              <a:r>
                <a:rPr lang="en-US" altLang="zh-CN" sz="2800" b="1" i="1" baseline="-25000" dirty="0">
                  <a:latin typeface="Times New Roman" panose="02020603050405020304"/>
                  <a:cs typeface="Times New Roman" panose="02020603050405020304"/>
                </a:rPr>
                <a:t>1</a:t>
              </a:r>
            </a:p>
          </p:txBody>
        </p:sp>
        <p:sp>
          <p:nvSpPr>
            <p:cNvPr id="58399" name="Line 61"/>
            <p:cNvSpPr>
              <a:spLocks noChangeShapeType="1"/>
            </p:cNvSpPr>
            <p:nvPr/>
          </p:nvSpPr>
          <p:spPr bwMode="auto">
            <a:xfrm>
              <a:off x="4599" y="788"/>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00" name="Text Box 62"/>
            <p:cNvSpPr txBox="1">
              <a:spLocks noChangeArrowheads="1"/>
            </p:cNvSpPr>
            <p:nvPr/>
          </p:nvSpPr>
          <p:spPr bwMode="auto">
            <a:xfrm>
              <a:off x="2832" y="1248"/>
              <a:ext cx="307" cy="26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58401" name="Rectangle 63"/>
            <p:cNvSpPr>
              <a:spLocks noChangeArrowheads="1"/>
            </p:cNvSpPr>
            <p:nvPr/>
          </p:nvSpPr>
          <p:spPr bwMode="auto">
            <a:xfrm>
              <a:off x="3438" y="143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8402" name="Text Box 64"/>
            <p:cNvSpPr txBox="1">
              <a:spLocks noChangeArrowheads="1"/>
            </p:cNvSpPr>
            <p:nvPr/>
          </p:nvSpPr>
          <p:spPr bwMode="auto">
            <a:xfrm>
              <a:off x="3408" y="1479"/>
              <a:ext cx="353" cy="26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2</a:t>
              </a:r>
              <a:endParaRPr lang="en-US" altLang="zh-CN" sz="2800" i="0"/>
            </a:p>
          </p:txBody>
        </p:sp>
        <p:sp>
          <p:nvSpPr>
            <p:cNvPr id="58403" name="Rectangle 65"/>
            <p:cNvSpPr>
              <a:spLocks noChangeArrowheads="1"/>
            </p:cNvSpPr>
            <p:nvPr/>
          </p:nvSpPr>
          <p:spPr bwMode="auto">
            <a:xfrm>
              <a:off x="4080" y="75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8404" name="Line 66"/>
            <p:cNvSpPr>
              <a:spLocks noChangeShapeType="1"/>
            </p:cNvSpPr>
            <p:nvPr/>
          </p:nvSpPr>
          <p:spPr bwMode="auto">
            <a:xfrm>
              <a:off x="3792" y="788"/>
              <a:ext cx="0" cy="42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05" name="Rectangle 67"/>
            <p:cNvSpPr>
              <a:spLocks noChangeArrowheads="1"/>
            </p:cNvSpPr>
            <p:nvPr/>
          </p:nvSpPr>
          <p:spPr bwMode="auto">
            <a:xfrm>
              <a:off x="4058" y="432"/>
              <a:ext cx="342" cy="267"/>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58406" name="Line 68"/>
            <p:cNvSpPr>
              <a:spLocks noChangeShapeType="1"/>
            </p:cNvSpPr>
            <p:nvPr/>
          </p:nvSpPr>
          <p:spPr bwMode="auto">
            <a:xfrm>
              <a:off x="4336" y="788"/>
              <a:ext cx="27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07" name="Line 69"/>
            <p:cNvSpPr>
              <a:spLocks noChangeShapeType="1"/>
            </p:cNvSpPr>
            <p:nvPr/>
          </p:nvSpPr>
          <p:spPr bwMode="auto">
            <a:xfrm flipH="1">
              <a:off x="3131" y="1191"/>
              <a:ext cx="37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08" name="Line 70"/>
            <p:cNvSpPr>
              <a:spLocks noChangeShapeType="1"/>
            </p:cNvSpPr>
            <p:nvPr/>
          </p:nvSpPr>
          <p:spPr bwMode="auto">
            <a:xfrm flipH="1">
              <a:off x="3361" y="1470"/>
              <a:ext cx="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8409" name="Group 71"/>
            <p:cNvGrpSpPr/>
            <p:nvPr/>
          </p:nvGrpSpPr>
          <p:grpSpPr bwMode="auto">
            <a:xfrm>
              <a:off x="3284" y="1470"/>
              <a:ext cx="148" cy="153"/>
              <a:chOff x="720" y="2736"/>
              <a:chExt cx="185" cy="192"/>
            </a:xfrm>
          </p:grpSpPr>
          <p:sp>
            <p:nvSpPr>
              <p:cNvPr id="58439" name="Line 72"/>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40" name="Line 73"/>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8410" name="Line 74"/>
            <p:cNvSpPr>
              <a:spLocks noChangeShapeType="1"/>
            </p:cNvSpPr>
            <p:nvPr/>
          </p:nvSpPr>
          <p:spPr bwMode="auto">
            <a:xfrm>
              <a:off x="3792" y="788"/>
              <a:ext cx="29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8411" name="Group 75"/>
            <p:cNvGrpSpPr/>
            <p:nvPr/>
          </p:nvGrpSpPr>
          <p:grpSpPr bwMode="auto">
            <a:xfrm>
              <a:off x="4685" y="1709"/>
              <a:ext cx="163" cy="106"/>
              <a:chOff x="2448" y="2832"/>
              <a:chExt cx="185" cy="96"/>
            </a:xfrm>
          </p:grpSpPr>
          <p:sp>
            <p:nvSpPr>
              <p:cNvPr id="58437" name="Line 76"/>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38" name="Line 77"/>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58412" name="Group 78"/>
            <p:cNvGrpSpPr/>
            <p:nvPr/>
          </p:nvGrpSpPr>
          <p:grpSpPr bwMode="auto">
            <a:xfrm>
              <a:off x="3024" y="1709"/>
              <a:ext cx="144" cy="106"/>
              <a:chOff x="432" y="2832"/>
              <a:chExt cx="185" cy="96"/>
            </a:xfrm>
          </p:grpSpPr>
          <p:sp>
            <p:nvSpPr>
              <p:cNvPr id="58435" name="Line 79"/>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36" name="Line 80"/>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8413" name="Rectangle 81"/>
            <p:cNvSpPr>
              <a:spLocks noChangeArrowheads="1"/>
            </p:cNvSpPr>
            <p:nvPr/>
          </p:nvSpPr>
          <p:spPr bwMode="auto">
            <a:xfrm>
              <a:off x="2855" y="1047"/>
              <a:ext cx="197" cy="265"/>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8414" name="Rectangle 82"/>
            <p:cNvSpPr>
              <a:spLocks noChangeArrowheads="1"/>
            </p:cNvSpPr>
            <p:nvPr/>
          </p:nvSpPr>
          <p:spPr bwMode="auto">
            <a:xfrm>
              <a:off x="4823" y="1143"/>
              <a:ext cx="198" cy="265"/>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8415" name="Rectangle 83"/>
            <p:cNvSpPr>
              <a:spLocks noChangeArrowheads="1"/>
            </p:cNvSpPr>
            <p:nvPr/>
          </p:nvSpPr>
          <p:spPr bwMode="auto">
            <a:xfrm>
              <a:off x="2869" y="1479"/>
              <a:ext cx="185" cy="265"/>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8416" name="Rectangle 84"/>
            <p:cNvSpPr>
              <a:spLocks noChangeArrowheads="1"/>
            </p:cNvSpPr>
            <p:nvPr/>
          </p:nvSpPr>
          <p:spPr bwMode="auto">
            <a:xfrm>
              <a:off x="4752" y="1479"/>
              <a:ext cx="318" cy="265"/>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58417" name="Group 85"/>
            <p:cNvGrpSpPr/>
            <p:nvPr/>
          </p:nvGrpSpPr>
          <p:grpSpPr bwMode="auto">
            <a:xfrm>
              <a:off x="3552" y="807"/>
              <a:ext cx="1205" cy="792"/>
              <a:chOff x="1056" y="1008"/>
              <a:chExt cx="1205" cy="792"/>
            </a:xfrm>
          </p:grpSpPr>
          <p:sp>
            <p:nvSpPr>
              <p:cNvPr id="58425" name="Rectangle 86" descr="40%"/>
              <p:cNvSpPr>
                <a:spLocks noChangeArrowheads="1"/>
              </p:cNvSpPr>
              <p:nvPr/>
            </p:nvSpPr>
            <p:spPr bwMode="auto">
              <a:xfrm>
                <a:off x="1489" y="1181"/>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8426" name="Text Box 87"/>
              <p:cNvSpPr txBox="1">
                <a:spLocks noChangeArrowheads="1"/>
              </p:cNvSpPr>
              <p:nvPr/>
            </p:nvSpPr>
            <p:spPr bwMode="auto">
              <a:xfrm>
                <a:off x="1481" y="1504"/>
                <a:ext cx="224" cy="26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8427" name="Text Box 88"/>
              <p:cNvSpPr txBox="1">
                <a:spLocks noChangeArrowheads="1"/>
              </p:cNvSpPr>
              <p:nvPr/>
            </p:nvSpPr>
            <p:spPr bwMode="auto">
              <a:xfrm>
                <a:off x="1800" y="1364"/>
                <a:ext cx="402" cy="26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dirty="0"/>
                  <a:t>+</a:t>
                </a:r>
                <a:endParaRPr lang="en-US" altLang="zh-CN" sz="2800" b="0" i="0" dirty="0"/>
              </a:p>
            </p:txBody>
          </p:sp>
          <p:sp>
            <p:nvSpPr>
              <p:cNvPr id="58428" name="Text Box 89"/>
              <p:cNvSpPr txBox="1">
                <a:spLocks noChangeArrowheads="1"/>
              </p:cNvSpPr>
              <p:nvPr/>
            </p:nvSpPr>
            <p:spPr bwMode="auto">
              <a:xfrm>
                <a:off x="1699" y="1146"/>
                <a:ext cx="527" cy="23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58429" name="Line 90"/>
              <p:cNvSpPr>
                <a:spLocks noChangeShapeType="1"/>
              </p:cNvSpPr>
              <p:nvPr/>
            </p:nvSpPr>
            <p:spPr bwMode="auto">
              <a:xfrm>
                <a:off x="1200" y="1671"/>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30" name="Line 91"/>
              <p:cNvSpPr>
                <a:spLocks noChangeShapeType="1"/>
              </p:cNvSpPr>
              <p:nvPr/>
            </p:nvSpPr>
            <p:spPr bwMode="auto">
              <a:xfrm>
                <a:off x="2007" y="1507"/>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31" name="Line 92"/>
              <p:cNvSpPr>
                <a:spLocks noChangeShapeType="1"/>
              </p:cNvSpPr>
              <p:nvPr/>
            </p:nvSpPr>
            <p:spPr bwMode="auto">
              <a:xfrm>
                <a:off x="1293" y="1008"/>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58432" name="Line 93"/>
              <p:cNvSpPr>
                <a:spLocks noChangeShapeType="1"/>
              </p:cNvSpPr>
              <p:nvPr/>
            </p:nvSpPr>
            <p:spPr bwMode="auto">
              <a:xfrm>
                <a:off x="1056" y="1392"/>
                <a:ext cx="43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8433" name="Text Box 94"/>
              <p:cNvSpPr txBox="1">
                <a:spLocks noChangeArrowheads="1"/>
              </p:cNvSpPr>
              <p:nvPr/>
            </p:nvSpPr>
            <p:spPr bwMode="auto">
              <a:xfrm>
                <a:off x="1489" y="1233"/>
                <a:ext cx="329" cy="26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8434" name="Text Box 95"/>
              <p:cNvSpPr txBox="1">
                <a:spLocks noChangeArrowheads="1"/>
              </p:cNvSpPr>
              <p:nvPr/>
            </p:nvSpPr>
            <p:spPr bwMode="auto">
              <a:xfrm rot="5400000">
                <a:off x="1605" y="1182"/>
                <a:ext cx="190" cy="233"/>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58418" name="Oval 96"/>
            <p:cNvSpPr>
              <a:spLocks noChangeArrowheads="1"/>
            </p:cNvSpPr>
            <p:nvPr/>
          </p:nvSpPr>
          <p:spPr bwMode="auto">
            <a:xfrm>
              <a:off x="3072" y="115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8419" name="Oval 97"/>
            <p:cNvSpPr>
              <a:spLocks noChangeArrowheads="1"/>
            </p:cNvSpPr>
            <p:nvPr/>
          </p:nvSpPr>
          <p:spPr bwMode="auto">
            <a:xfrm>
              <a:off x="4752" y="1272"/>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8420" name="Oval 98"/>
            <p:cNvSpPr>
              <a:spLocks noChangeArrowheads="1"/>
            </p:cNvSpPr>
            <p:nvPr/>
          </p:nvSpPr>
          <p:spPr bwMode="auto">
            <a:xfrm>
              <a:off x="3072" y="1656"/>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8421" name="Oval 99"/>
            <p:cNvSpPr>
              <a:spLocks noChangeArrowheads="1"/>
            </p:cNvSpPr>
            <p:nvPr/>
          </p:nvSpPr>
          <p:spPr bwMode="auto">
            <a:xfrm>
              <a:off x="4737" y="1656"/>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58422" name="Group 100"/>
            <p:cNvGrpSpPr/>
            <p:nvPr/>
          </p:nvGrpSpPr>
          <p:grpSpPr bwMode="auto">
            <a:xfrm>
              <a:off x="3504" y="1104"/>
              <a:ext cx="48" cy="190"/>
              <a:chOff x="1008" y="1298"/>
              <a:chExt cx="48" cy="190"/>
            </a:xfrm>
          </p:grpSpPr>
          <p:sp>
            <p:nvSpPr>
              <p:cNvPr id="58423" name="Line 101"/>
              <p:cNvSpPr>
                <a:spLocks noChangeShapeType="1"/>
              </p:cNvSpPr>
              <p:nvPr/>
            </p:nvSpPr>
            <p:spPr bwMode="auto">
              <a:xfrm>
                <a:off x="1008" y="1298"/>
                <a:ext cx="0" cy="19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8424" name="Line 102"/>
              <p:cNvSpPr>
                <a:spLocks noChangeShapeType="1"/>
              </p:cNvSpPr>
              <p:nvPr/>
            </p:nvSpPr>
            <p:spPr bwMode="auto">
              <a:xfrm>
                <a:off x="1056" y="1298"/>
                <a:ext cx="0" cy="19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grpSp>
        <p:nvGrpSpPr>
          <p:cNvPr id="12" name="Group 103"/>
          <p:cNvGrpSpPr/>
          <p:nvPr/>
        </p:nvGrpSpPr>
        <p:grpSpPr bwMode="auto">
          <a:xfrm>
            <a:off x="914400" y="3595688"/>
            <a:ext cx="2971800" cy="2500312"/>
            <a:chOff x="336" y="1161"/>
            <a:chExt cx="1872" cy="1575"/>
          </a:xfrm>
        </p:grpSpPr>
        <p:sp>
          <p:nvSpPr>
            <p:cNvPr id="58392" name="Text Box 104"/>
            <p:cNvSpPr txBox="1">
              <a:spLocks noChangeArrowheads="1"/>
            </p:cNvSpPr>
            <p:nvPr/>
          </p:nvSpPr>
          <p:spPr bwMode="auto">
            <a:xfrm>
              <a:off x="576" y="1161"/>
              <a:ext cx="33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u</a:t>
              </a:r>
              <a:r>
                <a:rPr lang="en-US" altLang="zh-CN" sz="2800" i="0" baseline="-25000"/>
                <a:t>i</a:t>
              </a:r>
              <a:endParaRPr lang="en-US" altLang="zh-CN" sz="2800" i="0"/>
            </a:p>
          </p:txBody>
        </p:sp>
        <p:sp>
          <p:nvSpPr>
            <p:cNvPr id="58393" name="Line 105"/>
            <p:cNvSpPr>
              <a:spLocks noChangeShapeType="1"/>
            </p:cNvSpPr>
            <p:nvPr/>
          </p:nvSpPr>
          <p:spPr bwMode="auto">
            <a:xfrm flipV="1">
              <a:off x="528" y="1296"/>
              <a:ext cx="0" cy="144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58394" name="Line 106"/>
            <p:cNvSpPr>
              <a:spLocks noChangeShapeType="1"/>
            </p:cNvSpPr>
            <p:nvPr/>
          </p:nvSpPr>
          <p:spPr bwMode="auto">
            <a:xfrm>
              <a:off x="528" y="2016"/>
              <a:ext cx="1584" cy="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58395" name="Text Box 107"/>
            <p:cNvSpPr txBox="1">
              <a:spLocks noChangeArrowheads="1"/>
            </p:cNvSpPr>
            <p:nvPr/>
          </p:nvSpPr>
          <p:spPr bwMode="auto">
            <a:xfrm>
              <a:off x="1968" y="1977"/>
              <a:ext cx="240"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t</a:t>
              </a:r>
              <a:endParaRPr lang="en-US" altLang="zh-CN" sz="2800" b="0" i="0"/>
            </a:p>
          </p:txBody>
        </p:sp>
        <p:sp>
          <p:nvSpPr>
            <p:cNvPr id="58396" name="Text Box 108"/>
            <p:cNvSpPr txBox="1">
              <a:spLocks noChangeArrowheads="1"/>
            </p:cNvSpPr>
            <p:nvPr/>
          </p:nvSpPr>
          <p:spPr bwMode="auto">
            <a:xfrm>
              <a:off x="336" y="1910"/>
              <a:ext cx="240" cy="2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O</a:t>
              </a:r>
              <a:endParaRPr lang="en-US" altLang="zh-CN" b="0"/>
            </a:p>
          </p:txBody>
        </p:sp>
      </p:grpSp>
      <p:grpSp>
        <p:nvGrpSpPr>
          <p:cNvPr id="13" name="Group 120"/>
          <p:cNvGrpSpPr/>
          <p:nvPr/>
        </p:nvGrpSpPr>
        <p:grpSpPr bwMode="auto">
          <a:xfrm>
            <a:off x="4648200" y="3505200"/>
            <a:ext cx="2743200" cy="2805113"/>
            <a:chOff x="2928" y="2208"/>
            <a:chExt cx="1728" cy="1767"/>
          </a:xfrm>
        </p:grpSpPr>
        <p:grpSp>
          <p:nvGrpSpPr>
            <p:cNvPr id="58386" name="Group 119"/>
            <p:cNvGrpSpPr/>
            <p:nvPr/>
          </p:nvGrpSpPr>
          <p:grpSpPr bwMode="auto">
            <a:xfrm>
              <a:off x="3120" y="2391"/>
              <a:ext cx="1335" cy="1584"/>
              <a:chOff x="3120" y="2391"/>
              <a:chExt cx="1335" cy="1584"/>
            </a:xfrm>
          </p:grpSpPr>
          <p:sp>
            <p:nvSpPr>
              <p:cNvPr id="58390" name="Line 111"/>
              <p:cNvSpPr>
                <a:spLocks noChangeShapeType="1"/>
              </p:cNvSpPr>
              <p:nvPr/>
            </p:nvSpPr>
            <p:spPr bwMode="auto">
              <a:xfrm flipV="1">
                <a:off x="3120" y="2391"/>
                <a:ext cx="0" cy="1584"/>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58391" name="Line 112"/>
              <p:cNvSpPr>
                <a:spLocks noChangeShapeType="1"/>
              </p:cNvSpPr>
              <p:nvPr/>
            </p:nvSpPr>
            <p:spPr bwMode="auto">
              <a:xfrm>
                <a:off x="3120" y="3207"/>
                <a:ext cx="1335" cy="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grpSp>
        <p:sp>
          <p:nvSpPr>
            <p:cNvPr id="58387" name="Text Box 113"/>
            <p:cNvSpPr txBox="1">
              <a:spLocks noChangeArrowheads="1"/>
            </p:cNvSpPr>
            <p:nvPr/>
          </p:nvSpPr>
          <p:spPr bwMode="auto">
            <a:xfrm>
              <a:off x="3158" y="2208"/>
              <a:ext cx="34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a:t>u</a:t>
              </a:r>
              <a:r>
                <a:rPr lang="en-US" altLang="zh-CN" sz="2800" i="0" baseline="-25000"/>
                <a:t>o</a:t>
              </a:r>
              <a:endParaRPr lang="en-US" altLang="zh-CN" sz="2800" b="0" i="0"/>
            </a:p>
          </p:txBody>
        </p:sp>
        <p:sp>
          <p:nvSpPr>
            <p:cNvPr id="58388" name="Text Box 114"/>
            <p:cNvSpPr txBox="1">
              <a:spLocks noChangeArrowheads="1"/>
            </p:cNvSpPr>
            <p:nvPr/>
          </p:nvSpPr>
          <p:spPr bwMode="auto">
            <a:xfrm>
              <a:off x="4320" y="3168"/>
              <a:ext cx="33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a:t>t</a:t>
              </a:r>
              <a:endParaRPr lang="en-US" altLang="zh-CN" sz="2800" b="0" i="0"/>
            </a:p>
          </p:txBody>
        </p:sp>
        <p:sp>
          <p:nvSpPr>
            <p:cNvPr id="58389" name="Text Box 115"/>
            <p:cNvSpPr txBox="1">
              <a:spLocks noChangeArrowheads="1"/>
            </p:cNvSpPr>
            <p:nvPr/>
          </p:nvSpPr>
          <p:spPr bwMode="auto">
            <a:xfrm>
              <a:off x="2928" y="3101"/>
              <a:ext cx="240" cy="2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O</a:t>
              </a:r>
              <a:endParaRPr lang="en-US" altLang="zh-CN" b="0"/>
            </a:p>
          </p:txBody>
        </p:sp>
      </p:grpSp>
      <p:sp>
        <p:nvSpPr>
          <p:cNvPr id="81013" name="Rectangle 117"/>
          <p:cNvSpPr>
            <a:spLocks noChangeArrowheads="1"/>
          </p:cNvSpPr>
          <p:nvPr/>
        </p:nvSpPr>
        <p:spPr bwMode="auto">
          <a:xfrm>
            <a:off x="711200" y="4038600"/>
            <a:ext cx="508000" cy="519113"/>
          </a:xfrm>
          <a:prstGeom prst="rect">
            <a:avLst/>
          </a:prstGeom>
          <a:noFill/>
          <a:ln w="9525">
            <a:noFill/>
            <a:miter lim="800000"/>
          </a:ln>
          <a:effectLst/>
        </p:spPr>
        <p:txBody>
          <a:bodyPr wrap="none">
            <a:spAutoFit/>
          </a:bodyPr>
          <a:lstStyle/>
          <a:p>
            <a:r>
              <a:rPr lang="en-US" altLang="zh-CN" sz="2800">
                <a:effectLst>
                  <a:outerShdw blurRad="38100" dist="38100" dir="2700000" algn="tl">
                    <a:srgbClr val="DDDDDD"/>
                  </a:outerShdw>
                </a:effectLst>
                <a:latin typeface="Times New Roman" panose="02020603050405020304" charset="0"/>
              </a:rPr>
              <a:t>U</a:t>
            </a:r>
            <a:r>
              <a:rPr lang="en-US" altLang="zh-CN" sz="2800" i="0" baseline="-25000">
                <a:effectLst>
                  <a:outerShdw blurRad="38100" dist="38100" dir="2700000" algn="tl">
                    <a:srgbClr val="DDDDDD"/>
                  </a:outerShdw>
                </a:effectLst>
                <a:latin typeface="Times New Roman" panose="02020603050405020304" charset="0"/>
              </a:rPr>
              <a:t>i</a:t>
            </a:r>
          </a:p>
        </p:txBody>
      </p:sp>
      <p:sp>
        <p:nvSpPr>
          <p:cNvPr id="81014" name="Rectangle 118"/>
          <p:cNvSpPr>
            <a:spLocks noChangeArrowheads="1"/>
          </p:cNvSpPr>
          <p:nvPr/>
        </p:nvSpPr>
        <p:spPr bwMode="auto">
          <a:xfrm>
            <a:off x="533400" y="5195888"/>
            <a:ext cx="685800" cy="519112"/>
          </a:xfrm>
          <a:prstGeom prst="rect">
            <a:avLst/>
          </a:prstGeom>
          <a:noFill/>
          <a:ln w="9525">
            <a:noFill/>
            <a:miter lim="800000"/>
          </a:ln>
          <a:effectLst/>
        </p:spPr>
        <p:txBody>
          <a:bodyPr wrap="none">
            <a:spAutoFit/>
          </a:bodyPr>
          <a:lstStyle/>
          <a:p>
            <a:r>
              <a:rPr lang="en-US" altLang="zh-CN" sz="2800">
                <a:effectLst>
                  <a:outerShdw blurRad="38100" dist="38100" dir="2700000" algn="tl">
                    <a:srgbClr val="DDDDDD"/>
                  </a:outerShdw>
                </a:effectLst>
                <a:latin typeface="Times New Roman" panose="02020603050405020304" charset="0"/>
                <a:cs typeface="Times New Roman" panose="02020603050405020304" charset="0"/>
              </a:rPr>
              <a:t>–</a:t>
            </a:r>
            <a:r>
              <a:rPr lang="en-US" altLang="zh-CN" sz="2800">
                <a:effectLst>
                  <a:outerShdw blurRad="38100" dist="38100" dir="2700000" algn="tl">
                    <a:srgbClr val="DDDDDD"/>
                  </a:outerShdw>
                </a:effectLst>
                <a:latin typeface="Times New Roman" panose="02020603050405020304" charset="0"/>
              </a:rPr>
              <a:t>U</a:t>
            </a:r>
            <a:r>
              <a:rPr lang="en-US" altLang="zh-CN" sz="2800" i="0" baseline="-25000">
                <a:effectLst>
                  <a:outerShdw blurRad="38100" dist="38100" dir="2700000" algn="tl">
                    <a:srgbClr val="DDDDDD"/>
                  </a:outerShdw>
                </a:effectLst>
                <a:latin typeface="Times New Roman" panose="02020603050405020304" charset="0"/>
              </a:rPr>
              <a:t>i</a:t>
            </a:r>
          </a:p>
        </p:txBody>
      </p:sp>
      <p:sp>
        <p:nvSpPr>
          <p:cNvPr id="81017" name="AutoShape 121">
            <a:hlinkClick r:id="rId9" action="ppaction://program"/>
          </p:cNvPr>
          <p:cNvSpPr>
            <a:spLocks noChangeArrowheads="1"/>
          </p:cNvSpPr>
          <p:nvPr/>
        </p:nvSpPr>
        <p:spPr bwMode="auto">
          <a:xfrm>
            <a:off x="4491038" y="457200"/>
            <a:ext cx="690562"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a:r>
              <a:rPr lang="zh-CN" altLang="en-US" sz="1600" i="0">
                <a:solidFill>
                  <a:srgbClr val="006600"/>
                </a:solidFill>
                <a:latin typeface="Times New Roman" panose="02020603050405020304" charset="0"/>
              </a:rPr>
              <a:t>动画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0953"/>
                                        </p:tgtEl>
                                        <p:attrNameLst>
                                          <p:attrName>style.visibility</p:attrName>
                                        </p:attrNameLst>
                                      </p:cBhvr>
                                      <p:to>
                                        <p:strVal val="visible"/>
                                      </p:to>
                                    </p:set>
                                    <p:animEffect transition="in" filter="wipe(left)">
                                      <p:cBhvr>
                                        <p:cTn id="16" dur="500"/>
                                        <p:tgtEl>
                                          <p:spTgt spid="8095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899"/>
                                        </p:tgtEl>
                                        <p:attrNameLst>
                                          <p:attrName>style.visibility</p:attrName>
                                        </p:attrNameLst>
                                      </p:cBhvr>
                                      <p:to>
                                        <p:strVal val="visible"/>
                                      </p:to>
                                    </p:set>
                                    <p:animEffect transition="in" filter="wipe(left)">
                                      <p:cBhvr>
                                        <p:cTn id="21" dur="500"/>
                                        <p:tgtEl>
                                          <p:spTgt spid="8089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0900"/>
                                        </p:tgtEl>
                                        <p:attrNameLst>
                                          <p:attrName>style.visibility</p:attrName>
                                        </p:attrNameLst>
                                      </p:cBhvr>
                                      <p:to>
                                        <p:strVal val="visible"/>
                                      </p:to>
                                    </p:set>
                                    <p:animEffect transition="in" filter="wipe(left)">
                                      <p:cBhvr>
                                        <p:cTn id="26" dur="500"/>
                                        <p:tgtEl>
                                          <p:spTgt spid="809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80913"/>
                                        </p:tgtEl>
                                        <p:attrNameLst>
                                          <p:attrName>style.visibility</p:attrName>
                                        </p:attrNameLst>
                                      </p:cBhvr>
                                      <p:to>
                                        <p:strVal val="visible"/>
                                      </p:to>
                                    </p:set>
                                    <p:anim calcmode="lin" valueType="num">
                                      <p:cBhvr>
                                        <p:cTn id="36" dur="500" fill="hold"/>
                                        <p:tgtEl>
                                          <p:spTgt spid="80913"/>
                                        </p:tgtEl>
                                        <p:attrNameLst>
                                          <p:attrName>ppt_x</p:attrName>
                                        </p:attrNameLst>
                                      </p:cBhvr>
                                      <p:tavLst>
                                        <p:tav tm="0">
                                          <p:val>
                                            <p:strVal val="#ppt_x-#ppt_w/2"/>
                                          </p:val>
                                        </p:tav>
                                        <p:tav tm="100000">
                                          <p:val>
                                            <p:strVal val="#ppt_x"/>
                                          </p:val>
                                        </p:tav>
                                      </p:tavLst>
                                    </p:anim>
                                    <p:anim calcmode="lin" valueType="num">
                                      <p:cBhvr>
                                        <p:cTn id="37" dur="500" fill="hold"/>
                                        <p:tgtEl>
                                          <p:spTgt spid="80913"/>
                                        </p:tgtEl>
                                        <p:attrNameLst>
                                          <p:attrName>ppt_y</p:attrName>
                                        </p:attrNameLst>
                                      </p:cBhvr>
                                      <p:tavLst>
                                        <p:tav tm="0">
                                          <p:val>
                                            <p:strVal val="#ppt_y"/>
                                          </p:val>
                                        </p:tav>
                                        <p:tav tm="100000">
                                          <p:val>
                                            <p:strVal val="#ppt_y"/>
                                          </p:val>
                                        </p:tav>
                                      </p:tavLst>
                                    </p:anim>
                                    <p:anim calcmode="lin" valueType="num">
                                      <p:cBhvr>
                                        <p:cTn id="38" dur="500" fill="hold"/>
                                        <p:tgtEl>
                                          <p:spTgt spid="80913"/>
                                        </p:tgtEl>
                                        <p:attrNameLst>
                                          <p:attrName>ppt_w</p:attrName>
                                        </p:attrNameLst>
                                      </p:cBhvr>
                                      <p:tavLst>
                                        <p:tav tm="0">
                                          <p:val>
                                            <p:fltVal val="0"/>
                                          </p:val>
                                        </p:tav>
                                        <p:tav tm="100000">
                                          <p:val>
                                            <p:strVal val="#ppt_w"/>
                                          </p:val>
                                        </p:tav>
                                      </p:tavLst>
                                    </p:anim>
                                    <p:anim calcmode="lin" valueType="num">
                                      <p:cBhvr>
                                        <p:cTn id="39" dur="500" fill="hold"/>
                                        <p:tgtEl>
                                          <p:spTgt spid="80913"/>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810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9" fill="hold" grpId="0" nodeType="clickEffect">
                                  <p:stCondLst>
                                    <p:cond delay="0"/>
                                  </p:stCondLst>
                                  <p:childTnLst>
                                    <p:set>
                                      <p:cBhvr>
                                        <p:cTn id="51" dur="1" fill="hold">
                                          <p:stCondLst>
                                            <p:cond delay="0"/>
                                          </p:stCondLst>
                                        </p:cTn>
                                        <p:tgtEl>
                                          <p:spTgt spid="80916"/>
                                        </p:tgtEl>
                                        <p:attrNameLst>
                                          <p:attrName>style.visibility</p:attrName>
                                        </p:attrNameLst>
                                      </p:cBhvr>
                                      <p:to>
                                        <p:strVal val="visible"/>
                                      </p:to>
                                    </p:set>
                                    <p:animEffect transition="in" filter="strips(upLeft)">
                                      <p:cBhvr>
                                        <p:cTn id="52" dur="500"/>
                                        <p:tgtEl>
                                          <p:spTgt spid="80916"/>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80914"/>
                                        </p:tgtEl>
                                        <p:attrNameLst>
                                          <p:attrName>style.visibility</p:attrName>
                                        </p:attrNameLst>
                                      </p:cBhvr>
                                      <p:to>
                                        <p:strVal val="visible"/>
                                      </p:to>
                                    </p:set>
                                    <p:anim calcmode="lin" valueType="num">
                                      <p:cBhvr>
                                        <p:cTn id="57" dur="500" fill="hold"/>
                                        <p:tgtEl>
                                          <p:spTgt spid="80914"/>
                                        </p:tgtEl>
                                        <p:attrNameLst>
                                          <p:attrName>ppt_x</p:attrName>
                                        </p:attrNameLst>
                                      </p:cBhvr>
                                      <p:tavLst>
                                        <p:tav tm="0">
                                          <p:val>
                                            <p:strVal val="#ppt_x-#ppt_w/2"/>
                                          </p:val>
                                        </p:tav>
                                        <p:tav tm="100000">
                                          <p:val>
                                            <p:strVal val="#ppt_x"/>
                                          </p:val>
                                        </p:tav>
                                      </p:tavLst>
                                    </p:anim>
                                    <p:anim calcmode="lin" valueType="num">
                                      <p:cBhvr>
                                        <p:cTn id="58" dur="500" fill="hold"/>
                                        <p:tgtEl>
                                          <p:spTgt spid="80914"/>
                                        </p:tgtEl>
                                        <p:attrNameLst>
                                          <p:attrName>ppt_y</p:attrName>
                                        </p:attrNameLst>
                                      </p:cBhvr>
                                      <p:tavLst>
                                        <p:tav tm="0">
                                          <p:val>
                                            <p:strVal val="#ppt_y"/>
                                          </p:val>
                                        </p:tav>
                                        <p:tav tm="100000">
                                          <p:val>
                                            <p:strVal val="#ppt_y"/>
                                          </p:val>
                                        </p:tav>
                                      </p:tavLst>
                                    </p:anim>
                                    <p:anim calcmode="lin" valueType="num">
                                      <p:cBhvr>
                                        <p:cTn id="59" dur="500" fill="hold"/>
                                        <p:tgtEl>
                                          <p:spTgt spid="80914"/>
                                        </p:tgtEl>
                                        <p:attrNameLst>
                                          <p:attrName>ppt_w</p:attrName>
                                        </p:attrNameLst>
                                      </p:cBhvr>
                                      <p:tavLst>
                                        <p:tav tm="0">
                                          <p:val>
                                            <p:fltVal val="0"/>
                                          </p:val>
                                        </p:tav>
                                        <p:tav tm="100000">
                                          <p:val>
                                            <p:strVal val="#ppt_w"/>
                                          </p:val>
                                        </p:tav>
                                      </p:tavLst>
                                    </p:anim>
                                    <p:anim calcmode="lin" valueType="num">
                                      <p:cBhvr>
                                        <p:cTn id="60" dur="500" fill="hold"/>
                                        <p:tgtEl>
                                          <p:spTgt spid="80914"/>
                                        </p:tgtEl>
                                        <p:attrNameLst>
                                          <p:attrName>ppt_h</p:attrName>
                                        </p:attrNameLst>
                                      </p:cBhvr>
                                      <p:tavLst>
                                        <p:tav tm="0">
                                          <p:val>
                                            <p:strVal val="#ppt_h"/>
                                          </p:val>
                                        </p:tav>
                                        <p:tav tm="100000">
                                          <p:val>
                                            <p:strVal val="#ppt_h"/>
                                          </p:val>
                                        </p:tav>
                                      </p:tavLst>
                                    </p:anim>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8101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80915"/>
                                        </p:tgtEl>
                                        <p:attrNameLst>
                                          <p:attrName>style.visibility</p:attrName>
                                        </p:attrNameLst>
                                      </p:cBhvr>
                                      <p:to>
                                        <p:strVal val="visible"/>
                                      </p:to>
                                    </p:set>
                                    <p:animEffect transition="in" filter="strips(downRight)">
                                      <p:cBhvr>
                                        <p:cTn id="68" dur="500"/>
                                        <p:tgtEl>
                                          <p:spTgt spid="80915"/>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81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3" grpId="0" animBg="1"/>
      <p:bldP spid="80914" grpId="0" animBg="1"/>
      <p:bldP spid="80915" grpId="0" animBg="1"/>
      <p:bldP spid="80916" grpId="0" animBg="1"/>
      <p:bldP spid="80953" grpId="0" autoUpdateAnimBg="0"/>
      <p:bldP spid="81013" grpId="0" autoUpdateAnimBg="0"/>
      <p:bldP spid="81014" grpId="0" autoUpdateAnimBg="0"/>
      <p:bldP spid="8101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bwMode="auto">
          <a:xfrm>
            <a:off x="228600" y="152400"/>
            <a:ext cx="3657600" cy="685800"/>
          </a:xfrm>
          <a:ln>
            <a:miter lim="800000"/>
          </a:ln>
        </p:spPr>
        <p:txBody>
          <a:bodyPr vert="horz" wrap="square" lIns="91440" tIns="45720" rIns="91440" bIns="45720" numCol="1" anchor="t" anchorCtr="0" compatLnSpc="1"/>
          <a:lstStyle/>
          <a:p>
            <a:pPr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16.3.1    </a:t>
            </a:r>
            <a:r>
              <a:rPr lang="zh-CN" altLang="en-US"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比例运算</a:t>
            </a:r>
          </a:p>
        </p:txBody>
      </p:sp>
      <p:sp>
        <p:nvSpPr>
          <p:cNvPr id="61443" name="Rectangle 3"/>
          <p:cNvSpPr>
            <a:spLocks noGrp="1" noChangeArrowheads="1"/>
          </p:cNvSpPr>
          <p:nvPr>
            <p:ph type="subTitle" idx="1"/>
          </p:nvPr>
        </p:nvSpPr>
        <p:spPr bwMode="auto">
          <a:xfrm>
            <a:off x="457200" y="685800"/>
            <a:ext cx="3352800" cy="533400"/>
          </a:xfrm>
          <a:ln>
            <a:miter lim="800000"/>
          </a:ln>
        </p:spPr>
        <p:txBody>
          <a:bodyPr vert="horz" wrap="square" lIns="91440" tIns="45720" rIns="91440" bIns="45720" numCol="1" anchor="t" anchorCtr="0" compatLnSpc="1"/>
          <a:lstStyle/>
          <a:p>
            <a:pPr algn="l" eaLnBrk="1" hangingPunct="1"/>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1</a:t>
            </a:r>
            <a:r>
              <a:rPr lang="en-US" altLang="zh-CN" sz="2800" b="1">
                <a:solidFill>
                  <a:srgbClr val="CC0000"/>
                </a:solidFill>
                <a:effectLst>
                  <a:outerShdw blurRad="38100" dist="38100" dir="2700000" algn="tl">
                    <a:srgbClr val="DDDDDD"/>
                  </a:outerShdw>
                </a:effectLst>
                <a:latin typeface="宋体" panose="02010600030101010101" pitchFamily="2" charset="-122"/>
                <a:ea typeface="宋体" panose="02010600030101010101" pitchFamily="2" charset="-122"/>
              </a:rPr>
              <a:t>.</a:t>
            </a:r>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  </a:t>
            </a:r>
            <a:r>
              <a:rPr lang="zh-CN" altLang="en-US"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反相比例运算</a:t>
            </a:r>
          </a:p>
        </p:txBody>
      </p:sp>
      <p:graphicFrame>
        <p:nvGraphicFramePr>
          <p:cNvPr id="61444" name="Object 4"/>
          <p:cNvGraphicFramePr>
            <a:graphicFrameLocks noChangeAspect="1"/>
          </p:cNvGraphicFramePr>
          <p:nvPr/>
        </p:nvGraphicFramePr>
        <p:xfrm>
          <a:off x="4965700" y="2073275"/>
          <a:ext cx="1606550" cy="1050925"/>
        </p:xfrm>
        <a:graphic>
          <a:graphicData uri="http://schemas.openxmlformats.org/presentationml/2006/ole">
            <mc:AlternateContent xmlns:mc="http://schemas.openxmlformats.org/markup-compatibility/2006">
              <mc:Choice xmlns:v="urn:schemas-microsoft-com:vml" Requires="v">
                <p:oleObj spid="_x0000_s43457" name="Equation" r:id="rId3" imgW="800100" imgH="393700" progId="Equation.3">
                  <p:embed/>
                </p:oleObj>
              </mc:Choice>
              <mc:Fallback>
                <p:oleObj name="Equation" r:id="rId3" imgW="800100" imgH="393700" progId="Equation.3">
                  <p:embed/>
                  <p:pic>
                    <p:nvPicPr>
                      <p:cNvPr id="0" name="图片 433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2073275"/>
                        <a:ext cx="1606550" cy="1050925"/>
                      </a:xfrm>
                      <a:prstGeom prst="rect">
                        <a:avLst/>
                      </a:prstGeom>
                      <a:noFill/>
                      <a:ln>
                        <a:noFill/>
                      </a:ln>
                      <a:effectLst/>
                    </p:spPr>
                  </p:pic>
                </p:oleObj>
              </mc:Fallback>
            </mc:AlternateContent>
          </a:graphicData>
        </a:graphic>
      </p:graphicFrame>
      <p:graphicFrame>
        <p:nvGraphicFramePr>
          <p:cNvPr id="61445" name="Object 5"/>
          <p:cNvGraphicFramePr>
            <a:graphicFrameLocks noChangeAspect="1"/>
          </p:cNvGraphicFramePr>
          <p:nvPr/>
        </p:nvGraphicFramePr>
        <p:xfrm>
          <a:off x="6858000" y="2041525"/>
          <a:ext cx="1600200" cy="1014413"/>
        </p:xfrm>
        <a:graphic>
          <a:graphicData uri="http://schemas.openxmlformats.org/presentationml/2006/ole">
            <mc:AlternateContent xmlns:mc="http://schemas.openxmlformats.org/markup-compatibility/2006">
              <mc:Choice xmlns:v="urn:schemas-microsoft-com:vml" Requires="v">
                <p:oleObj spid="_x0000_s43458" name="Equation" r:id="rId5" imgW="838200" imgH="393700" progId="Equation.3">
                  <p:embed/>
                </p:oleObj>
              </mc:Choice>
              <mc:Fallback>
                <p:oleObj name="Equation" r:id="rId5" imgW="838200" imgH="393700" progId="Equation.3">
                  <p:embed/>
                  <p:pic>
                    <p:nvPicPr>
                      <p:cNvPr id="0" name="图片 433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041525"/>
                        <a:ext cx="1600200" cy="1014413"/>
                      </a:xfrm>
                      <a:prstGeom prst="rect">
                        <a:avLst/>
                      </a:prstGeom>
                      <a:noFill/>
                      <a:ln>
                        <a:noFill/>
                      </a:ln>
                      <a:effectLst/>
                    </p:spPr>
                  </p:pic>
                </p:oleObj>
              </mc:Fallback>
            </mc:AlternateContent>
          </a:graphicData>
        </a:graphic>
      </p:graphicFrame>
      <p:sp>
        <p:nvSpPr>
          <p:cNvPr id="61446" name="Text Box 6"/>
          <p:cNvSpPr txBox="1">
            <a:spLocks noChangeArrowheads="1"/>
          </p:cNvSpPr>
          <p:nvPr/>
        </p:nvSpPr>
        <p:spPr bwMode="auto">
          <a:xfrm>
            <a:off x="228600" y="1157288"/>
            <a:ext cx="31242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6600"/>
                </a:solidFill>
              </a:rPr>
              <a:t>（</a:t>
            </a:r>
            <a:r>
              <a:rPr lang="en-US" altLang="zh-CN" sz="2800" i="0">
                <a:solidFill>
                  <a:srgbClr val="006600"/>
                </a:solidFill>
              </a:rPr>
              <a:t>1</a:t>
            </a:r>
            <a:r>
              <a:rPr lang="zh-CN" altLang="en-US" sz="2800" i="0">
                <a:solidFill>
                  <a:srgbClr val="006600"/>
                </a:solidFill>
              </a:rPr>
              <a:t>）电路组成</a:t>
            </a:r>
          </a:p>
        </p:txBody>
      </p:sp>
      <p:sp>
        <p:nvSpPr>
          <p:cNvPr id="61447" name="Text Box 7"/>
          <p:cNvSpPr txBox="1">
            <a:spLocks noChangeArrowheads="1"/>
          </p:cNvSpPr>
          <p:nvPr/>
        </p:nvSpPr>
        <p:spPr bwMode="auto">
          <a:xfrm>
            <a:off x="533400" y="4114800"/>
            <a:ext cx="4114800" cy="9461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i="0"/>
              <a:t>   </a:t>
            </a:r>
            <a:r>
              <a:rPr lang="en-US" altLang="zh-CN" sz="2800" i="0"/>
              <a:t> </a:t>
            </a:r>
            <a:r>
              <a:rPr lang="zh-CN" altLang="en-US" sz="2800" i="0"/>
              <a:t>以后如不加说明，输入、输出的另一端均为地</a:t>
            </a:r>
            <a:r>
              <a:rPr lang="en-US" altLang="zh-CN" sz="2800" i="0"/>
              <a:t>(</a:t>
            </a:r>
            <a:r>
              <a:rPr lang="en-US" altLang="zh-CN" sz="2800" i="0">
                <a:sym typeface="Symbol" panose="05050102010706020507" charset="0"/>
              </a:rPr>
              <a:t>)</a:t>
            </a:r>
            <a:r>
              <a:rPr lang="zh-CN" altLang="en-US" sz="2800" i="0"/>
              <a:t>。</a:t>
            </a:r>
            <a:endParaRPr lang="zh-CN" altLang="en-US" sz="2800" i="0" baseline="-16000"/>
          </a:p>
        </p:txBody>
      </p:sp>
      <p:sp>
        <p:nvSpPr>
          <p:cNvPr id="61448" name="Text Box 8"/>
          <p:cNvSpPr txBox="1">
            <a:spLocks noChangeArrowheads="1"/>
          </p:cNvSpPr>
          <p:nvPr/>
        </p:nvSpPr>
        <p:spPr bwMode="auto">
          <a:xfrm>
            <a:off x="4648200" y="533400"/>
            <a:ext cx="3886200" cy="5191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6600"/>
                </a:solidFill>
              </a:rPr>
              <a:t>（</a:t>
            </a:r>
            <a:r>
              <a:rPr lang="en-US" altLang="zh-CN" sz="2800" i="0">
                <a:solidFill>
                  <a:srgbClr val="006600"/>
                </a:solidFill>
              </a:rPr>
              <a:t>2</a:t>
            </a:r>
            <a:r>
              <a:rPr lang="zh-CN" altLang="en-US" sz="2800" i="0">
                <a:solidFill>
                  <a:srgbClr val="006600"/>
                </a:solidFill>
              </a:rPr>
              <a:t>）电压放大倍数</a:t>
            </a:r>
            <a:endParaRPr lang="zh-CN" altLang="en-US" sz="2800" b="0" i="0">
              <a:solidFill>
                <a:srgbClr val="006600"/>
              </a:solidFill>
            </a:endParaRPr>
          </a:p>
        </p:txBody>
      </p:sp>
      <p:sp>
        <p:nvSpPr>
          <p:cNvPr id="61449" name="Rectangle 9"/>
          <p:cNvSpPr>
            <a:spLocks noChangeArrowheads="1"/>
          </p:cNvSpPr>
          <p:nvPr/>
        </p:nvSpPr>
        <p:spPr bwMode="auto">
          <a:xfrm>
            <a:off x="4800600" y="3048000"/>
            <a:ext cx="4038600" cy="1837426"/>
          </a:xfrm>
          <a:prstGeom prst="rect">
            <a:avLst/>
          </a:prstGeom>
          <a:noFill/>
          <a:ln>
            <a:noFill/>
          </a:ln>
        </p:spPr>
        <p:txBody>
          <a:bodyPr>
            <a:spAutoFit/>
          </a:bodyPr>
          <a:lstStyle/>
          <a:p>
            <a:pPr>
              <a:spcBef>
                <a:spcPct val="5000"/>
              </a:spcBef>
            </a:pPr>
            <a:r>
              <a:rPr lang="zh-CN" altLang="en-US" sz="2800" b="1" i="0" dirty="0">
                <a:latin typeface="Times New Roman" panose="02020603050405020304"/>
                <a:cs typeface="Times New Roman" panose="02020603050405020304"/>
                <a:sym typeface="Symbol" panose="05050102010706020507" charset="0"/>
              </a:rPr>
              <a:t>因</a:t>
            </a:r>
            <a:r>
              <a:rPr lang="zh-CN" altLang="en-US" sz="2800" b="1" i="0" dirty="0">
                <a:latin typeface="Times New Roman" panose="02020603050405020304"/>
                <a:cs typeface="Times New Roman" panose="02020603050405020304"/>
              </a:rPr>
              <a:t>虚短</a:t>
            </a:r>
            <a:r>
              <a:rPr lang="en-US" altLang="zh-CN" sz="2800" b="1" i="0" dirty="0">
                <a:latin typeface="Times New Roman" panose="02020603050405020304"/>
                <a:cs typeface="Times New Roman" panose="02020603050405020304"/>
              </a:rPr>
              <a:t>,</a:t>
            </a:r>
            <a:r>
              <a:rPr lang="en-US" altLang="zh-CN" sz="2800" b="1" i="0" dirty="0">
                <a:solidFill>
                  <a:srgbClr val="FFFF00"/>
                </a:solidFill>
                <a:latin typeface="Times New Roman" panose="02020603050405020304"/>
                <a:cs typeface="Times New Roman" panose="02020603050405020304"/>
              </a:rPr>
              <a:t> </a:t>
            </a:r>
            <a:r>
              <a:rPr lang="zh-CN" altLang="en-US" sz="2800" b="1" i="0" dirty="0">
                <a:solidFill>
                  <a:schemeClr val="tx2"/>
                </a:solidFill>
                <a:latin typeface="Times New Roman" panose="02020603050405020304"/>
                <a:cs typeface="Times New Roman" panose="02020603050405020304"/>
                <a:sym typeface="Symbol" panose="05050102010706020507" charset="0"/>
              </a:rPr>
              <a:t>所以</a:t>
            </a:r>
            <a:r>
              <a:rPr lang="en-US" altLang="zh-CN" sz="2800" b="1" i="1" dirty="0">
                <a:solidFill>
                  <a:schemeClr val="tx2"/>
                </a:solidFill>
                <a:latin typeface="Times New Roman" panose="02020603050405020304"/>
                <a:cs typeface="Times New Roman" panose="02020603050405020304"/>
              </a:rPr>
              <a:t>u</a:t>
            </a:r>
            <a:r>
              <a:rPr lang="en-US" altLang="zh-CN" sz="2800" b="1" i="1" baseline="-25000" dirty="0">
                <a:solidFill>
                  <a:schemeClr val="tx2"/>
                </a:solidFill>
                <a:latin typeface="Times New Roman" panose="02020603050405020304"/>
                <a:cs typeface="Times New Roman" panose="02020603050405020304"/>
              </a:rPr>
              <a:t>–</a:t>
            </a:r>
            <a:r>
              <a:rPr lang="en-US" altLang="zh-CN" sz="2800" b="1" i="0" dirty="0">
                <a:solidFill>
                  <a:schemeClr val="tx2"/>
                </a:solidFill>
                <a:latin typeface="Times New Roman" panose="02020603050405020304"/>
                <a:cs typeface="Times New Roman" panose="02020603050405020304"/>
              </a:rPr>
              <a:t>=</a:t>
            </a:r>
            <a:r>
              <a:rPr lang="en-US" altLang="zh-CN" sz="2800" b="1" i="1" dirty="0">
                <a:solidFill>
                  <a:schemeClr val="tx2"/>
                </a:solidFill>
                <a:latin typeface="Times New Roman" panose="02020603050405020304"/>
                <a:cs typeface="Times New Roman" panose="02020603050405020304"/>
              </a:rPr>
              <a:t>u</a:t>
            </a:r>
            <a:r>
              <a:rPr lang="en-US" altLang="zh-CN" sz="2800" b="1" i="1" baseline="-25000" dirty="0">
                <a:solidFill>
                  <a:schemeClr val="tx2"/>
                </a:solidFill>
                <a:latin typeface="Times New Roman" panose="02020603050405020304"/>
                <a:cs typeface="Times New Roman" panose="02020603050405020304"/>
              </a:rPr>
              <a:t>+</a:t>
            </a:r>
            <a:r>
              <a:rPr lang="en-US" altLang="zh-CN" sz="2800" b="1" i="0" dirty="0">
                <a:solidFill>
                  <a:schemeClr val="tx2"/>
                </a:solidFill>
                <a:latin typeface="Times New Roman" panose="02020603050405020304"/>
                <a:cs typeface="Times New Roman" panose="02020603050405020304"/>
              </a:rPr>
              <a:t>= 0</a:t>
            </a:r>
            <a:r>
              <a:rPr lang="zh-CN" altLang="en-US" sz="2800" b="1" i="0" dirty="0">
                <a:solidFill>
                  <a:schemeClr val="tx2"/>
                </a:solidFill>
                <a:latin typeface="Times New Roman" panose="02020603050405020304"/>
                <a:cs typeface="Times New Roman" panose="02020603050405020304"/>
              </a:rPr>
              <a:t>，</a:t>
            </a:r>
          </a:p>
          <a:p>
            <a:pPr>
              <a:spcBef>
                <a:spcPct val="5000"/>
              </a:spcBef>
            </a:pPr>
            <a:r>
              <a:rPr lang="zh-CN" altLang="en-US" sz="2800" b="1" i="0" dirty="0">
                <a:solidFill>
                  <a:srgbClr val="CC0000"/>
                </a:solidFill>
                <a:latin typeface="Times New Roman" panose="02020603050405020304" charset="0"/>
              </a:rPr>
              <a:t>称反相输入端“虚地”</a:t>
            </a:r>
            <a:r>
              <a:rPr lang="en-US" altLang="zh-CN" sz="2800" b="1" i="0" dirty="0">
                <a:solidFill>
                  <a:srgbClr val="CC0000"/>
                </a:solidFill>
                <a:latin typeface="Times New Roman" panose="02020603050405020304" charset="0"/>
              </a:rPr>
              <a:t>— </a:t>
            </a:r>
            <a:r>
              <a:rPr lang="zh-CN" altLang="en-US" sz="2800" b="1" i="0" dirty="0">
                <a:solidFill>
                  <a:srgbClr val="CC0000"/>
                </a:solidFill>
                <a:latin typeface="Times New Roman" panose="02020603050405020304" charset="0"/>
              </a:rPr>
              <a:t>反相输入的重要特点</a:t>
            </a:r>
          </a:p>
        </p:txBody>
      </p:sp>
      <p:sp>
        <p:nvSpPr>
          <p:cNvPr id="61450" name="Rectangle 10"/>
          <p:cNvSpPr>
            <a:spLocks noChangeArrowheads="1"/>
          </p:cNvSpPr>
          <p:nvPr/>
        </p:nvSpPr>
        <p:spPr bwMode="auto">
          <a:xfrm>
            <a:off x="4826000" y="1098550"/>
            <a:ext cx="3784600" cy="519113"/>
          </a:xfrm>
          <a:prstGeom prst="rect">
            <a:avLst/>
          </a:prstGeom>
          <a:noFill/>
          <a:ln>
            <a:noFill/>
          </a:ln>
        </p:spPr>
        <p:txBody>
          <a:bodyPr>
            <a:spAutoFit/>
          </a:bodyPr>
          <a:lstStyle/>
          <a:p>
            <a:pPr>
              <a:spcBef>
                <a:spcPct val="50000"/>
              </a:spcBef>
            </a:pPr>
            <a:r>
              <a:rPr lang="zh-CN" altLang="en-US" sz="2800" b="1" i="0" dirty="0">
                <a:latin typeface="Times New Roman" panose="02020603050405020304"/>
                <a:cs typeface="Times New Roman" panose="02020603050405020304"/>
                <a:sym typeface="Symbol" panose="05050102010706020507" charset="0"/>
              </a:rPr>
              <a:t>因</a:t>
            </a:r>
            <a:r>
              <a:rPr lang="zh-CN" altLang="en-US" sz="2800" b="1" i="0" dirty="0">
                <a:latin typeface="Times New Roman" panose="02020603050405020304"/>
                <a:cs typeface="Times New Roman" panose="02020603050405020304"/>
              </a:rPr>
              <a:t>虚断，</a:t>
            </a:r>
            <a:r>
              <a:rPr lang="en-US" altLang="zh-CN" sz="2800" b="1" i="1" dirty="0" err="1">
                <a:latin typeface="Times New Roman" panose="02020603050405020304"/>
                <a:cs typeface="Times New Roman" panose="02020603050405020304"/>
                <a:sym typeface="Symbol" panose="05050102010706020507" charset="0"/>
              </a:rPr>
              <a:t>i</a:t>
            </a:r>
            <a:r>
              <a:rPr lang="en-US" altLang="zh-CN" sz="2800" b="1" i="1" baseline="-25000" dirty="0">
                <a:latin typeface="Times New Roman" panose="02020603050405020304"/>
                <a:cs typeface="Times New Roman" panose="02020603050405020304"/>
                <a:sym typeface="Symbol" panose="05050102010706020507" charset="0"/>
              </a:rPr>
              <a:t>+</a:t>
            </a:r>
            <a:r>
              <a:rPr lang="en-US" altLang="zh-CN" sz="2800" b="1" dirty="0">
                <a:latin typeface="Times New Roman" panose="02020603050405020304"/>
                <a:cs typeface="Times New Roman" panose="02020603050405020304"/>
                <a:sym typeface="Symbol" panose="05050102010706020507" charset="0"/>
              </a:rPr>
              <a:t>=</a:t>
            </a:r>
            <a:r>
              <a:rPr lang="en-US" altLang="zh-CN" sz="2800" b="1" i="1" dirty="0">
                <a:latin typeface="Times New Roman" panose="02020603050405020304"/>
                <a:cs typeface="Times New Roman" panose="02020603050405020304"/>
                <a:sym typeface="Symbol" panose="05050102010706020507" charset="0"/>
              </a:rPr>
              <a:t> </a:t>
            </a:r>
            <a:r>
              <a:rPr lang="en-US" altLang="zh-CN" sz="2800" b="1" i="1" dirty="0" err="1">
                <a:latin typeface="Times New Roman" panose="02020603050405020304"/>
                <a:cs typeface="Times New Roman" panose="02020603050405020304"/>
                <a:sym typeface="Symbol" panose="05050102010706020507" charset="0"/>
              </a:rPr>
              <a:t>i</a:t>
            </a:r>
            <a:r>
              <a:rPr lang="en-US" altLang="zh-CN" sz="2800" b="1" i="1" baseline="-25000" dirty="0">
                <a:latin typeface="Times New Roman" panose="02020603050405020304"/>
                <a:cs typeface="Times New Roman" panose="02020603050405020304"/>
                <a:sym typeface="Symbol" panose="05050102010706020507" charset="0"/>
              </a:rPr>
              <a:t>– </a:t>
            </a:r>
            <a:r>
              <a:rPr lang="en-US" altLang="zh-CN" sz="2800" b="1" i="0" dirty="0">
                <a:latin typeface="Times New Roman" panose="02020603050405020304"/>
                <a:cs typeface="Times New Roman" panose="02020603050405020304"/>
                <a:sym typeface="Symbol" panose="05050102010706020507" charset="0"/>
              </a:rPr>
              <a:t>= 0 </a:t>
            </a:r>
            <a:r>
              <a:rPr lang="zh-CN" altLang="en-US" sz="2800" b="1" i="0" dirty="0">
                <a:latin typeface="Times New Roman" panose="02020603050405020304"/>
                <a:cs typeface="Times New Roman" panose="02020603050405020304"/>
                <a:sym typeface="Symbol" panose="05050102010706020507" charset="0"/>
              </a:rPr>
              <a:t>，</a:t>
            </a:r>
            <a:r>
              <a:rPr lang="zh-CN" altLang="en-US" sz="2800" b="1" i="0" dirty="0">
                <a:latin typeface="Times New Roman" panose="02020603050405020304"/>
                <a:cs typeface="Times New Roman" panose="02020603050405020304"/>
              </a:rPr>
              <a:t> </a:t>
            </a:r>
          </a:p>
        </p:txBody>
      </p:sp>
      <p:graphicFrame>
        <p:nvGraphicFramePr>
          <p:cNvPr id="61451" name="Object 11"/>
          <p:cNvGraphicFramePr>
            <a:graphicFrameLocks noChangeAspect="1"/>
          </p:cNvGraphicFramePr>
          <p:nvPr/>
        </p:nvGraphicFramePr>
        <p:xfrm>
          <a:off x="5562600" y="4348163"/>
          <a:ext cx="2133600" cy="1044575"/>
        </p:xfrm>
        <a:graphic>
          <a:graphicData uri="http://schemas.openxmlformats.org/presentationml/2006/ole">
            <mc:AlternateContent xmlns:mc="http://schemas.openxmlformats.org/markup-compatibility/2006">
              <mc:Choice xmlns:v="urn:schemas-microsoft-com:vml" Requires="v">
                <p:oleObj spid="_x0000_s43459" name="Equation" r:id="rId7" imgW="889000" imgH="419100" progId="Equation.3">
                  <p:embed/>
                </p:oleObj>
              </mc:Choice>
              <mc:Fallback>
                <p:oleObj name="Equation" r:id="rId7" imgW="889000" imgH="419100" progId="Equation.3">
                  <p:embed/>
                  <p:pic>
                    <p:nvPicPr>
                      <p:cNvPr id="0" name="图片 43370"/>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5562600" y="4348163"/>
                        <a:ext cx="2133600" cy="1044575"/>
                      </a:xfrm>
                      <a:prstGeom prst="rect">
                        <a:avLst/>
                      </a:prstGeom>
                      <a:noFill/>
                      <a:ln>
                        <a:noFill/>
                      </a:ln>
                      <a:effectLst/>
                    </p:spPr>
                  </p:pic>
                </p:oleObj>
              </mc:Fallback>
            </mc:AlternateContent>
          </a:graphicData>
        </a:graphic>
      </p:graphicFrame>
      <p:grpSp>
        <p:nvGrpSpPr>
          <p:cNvPr id="2" name="Group 12"/>
          <p:cNvGrpSpPr/>
          <p:nvPr/>
        </p:nvGrpSpPr>
        <p:grpSpPr bwMode="auto">
          <a:xfrm>
            <a:off x="1066800" y="1549400"/>
            <a:ext cx="1524000" cy="2489200"/>
            <a:chOff x="547" y="1104"/>
            <a:chExt cx="966" cy="1335"/>
          </a:xfrm>
        </p:grpSpPr>
        <p:sp>
          <p:nvSpPr>
            <p:cNvPr id="43069" name="Text Box 13"/>
            <p:cNvSpPr txBox="1">
              <a:spLocks noChangeArrowheads="1"/>
            </p:cNvSpPr>
            <p:nvPr/>
          </p:nvSpPr>
          <p:spPr bwMode="auto">
            <a:xfrm>
              <a:off x="1167" y="1104"/>
              <a:ext cx="346" cy="27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i="0" baseline="-25000">
                  <a:solidFill>
                    <a:schemeClr val="accent2"/>
                  </a:solidFill>
                </a:rPr>
                <a:t>f</a:t>
              </a:r>
              <a:endParaRPr lang="en-US" altLang="zh-CN" sz="2800" i="0">
                <a:solidFill>
                  <a:schemeClr val="accent2"/>
                </a:solidFill>
              </a:endParaRPr>
            </a:p>
          </p:txBody>
        </p:sp>
        <p:sp>
          <p:nvSpPr>
            <p:cNvPr id="43070" name="Text Box 14"/>
            <p:cNvSpPr txBox="1">
              <a:spLocks noChangeArrowheads="1"/>
            </p:cNvSpPr>
            <p:nvPr/>
          </p:nvSpPr>
          <p:spPr bwMode="auto">
            <a:xfrm>
              <a:off x="547" y="1497"/>
              <a:ext cx="269" cy="27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i="0" baseline="-25000">
                  <a:solidFill>
                    <a:schemeClr val="accent2"/>
                  </a:solidFill>
                </a:rPr>
                <a:t>1</a:t>
              </a:r>
              <a:endParaRPr lang="en-US" altLang="zh-CN" sz="2800" i="0">
                <a:solidFill>
                  <a:schemeClr val="accent2"/>
                </a:solidFill>
              </a:endParaRPr>
            </a:p>
          </p:txBody>
        </p:sp>
        <p:sp>
          <p:nvSpPr>
            <p:cNvPr id="43071" name="Text Box 15"/>
            <p:cNvSpPr txBox="1">
              <a:spLocks noChangeArrowheads="1"/>
            </p:cNvSpPr>
            <p:nvPr/>
          </p:nvSpPr>
          <p:spPr bwMode="auto">
            <a:xfrm>
              <a:off x="1171" y="1497"/>
              <a:ext cx="269" cy="27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i="0" baseline="-25000">
                  <a:solidFill>
                    <a:schemeClr val="accent2"/>
                  </a:solidFill>
                </a:rPr>
                <a:t>–</a:t>
              </a:r>
              <a:endParaRPr lang="en-US" altLang="zh-CN" sz="2800" i="0">
                <a:solidFill>
                  <a:schemeClr val="accent2"/>
                </a:solidFill>
              </a:endParaRPr>
            </a:p>
          </p:txBody>
        </p:sp>
        <p:sp>
          <p:nvSpPr>
            <p:cNvPr id="43072" name="Line 16"/>
            <p:cNvSpPr>
              <a:spLocks noChangeShapeType="1"/>
            </p:cNvSpPr>
            <p:nvPr/>
          </p:nvSpPr>
          <p:spPr bwMode="auto">
            <a:xfrm>
              <a:off x="1248" y="1414"/>
              <a:ext cx="192"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43073" name="Line 17"/>
            <p:cNvSpPr>
              <a:spLocks noChangeShapeType="1"/>
            </p:cNvSpPr>
            <p:nvPr/>
          </p:nvSpPr>
          <p:spPr bwMode="auto">
            <a:xfrm>
              <a:off x="576" y="1824"/>
              <a:ext cx="230"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43074" name="Line 18"/>
            <p:cNvSpPr>
              <a:spLocks noChangeShapeType="1"/>
            </p:cNvSpPr>
            <p:nvPr/>
          </p:nvSpPr>
          <p:spPr bwMode="auto">
            <a:xfrm>
              <a:off x="1200" y="1824"/>
              <a:ext cx="199"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43075" name="Line 19"/>
            <p:cNvSpPr>
              <a:spLocks noChangeShapeType="1"/>
            </p:cNvSpPr>
            <p:nvPr/>
          </p:nvSpPr>
          <p:spPr bwMode="auto">
            <a:xfrm>
              <a:off x="1190" y="2208"/>
              <a:ext cx="199"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43076" name="Text Box 20"/>
            <p:cNvSpPr txBox="1">
              <a:spLocks noChangeArrowheads="1"/>
            </p:cNvSpPr>
            <p:nvPr/>
          </p:nvSpPr>
          <p:spPr bwMode="auto">
            <a:xfrm>
              <a:off x="1152" y="2160"/>
              <a:ext cx="269" cy="27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accent2"/>
                  </a:solidFill>
                </a:rPr>
                <a:t>i</a:t>
              </a:r>
              <a:r>
                <a:rPr lang="en-US" altLang="zh-CN" sz="2800" baseline="-25000">
                  <a:solidFill>
                    <a:schemeClr val="accent2"/>
                  </a:solidFill>
                </a:rPr>
                <a:t>+</a:t>
              </a:r>
              <a:endParaRPr lang="en-US" altLang="zh-CN" sz="2800" i="0">
                <a:solidFill>
                  <a:schemeClr val="accent2"/>
                </a:solidFill>
              </a:endParaRPr>
            </a:p>
          </p:txBody>
        </p:sp>
      </p:grpSp>
      <p:graphicFrame>
        <p:nvGraphicFramePr>
          <p:cNvPr id="61461" name="Object 21"/>
          <p:cNvGraphicFramePr>
            <a:graphicFrameLocks noChangeAspect="1"/>
          </p:cNvGraphicFramePr>
          <p:nvPr/>
        </p:nvGraphicFramePr>
        <p:xfrm>
          <a:off x="5562600" y="5379084"/>
          <a:ext cx="2382294" cy="1278081"/>
        </p:xfrm>
        <a:graphic>
          <a:graphicData uri="http://schemas.openxmlformats.org/presentationml/2006/ole">
            <mc:AlternateContent xmlns:mc="http://schemas.openxmlformats.org/markup-compatibility/2006">
              <mc:Choice xmlns:v="urn:schemas-microsoft-com:vml" Requires="v">
                <p:oleObj spid="_x0000_s43460" name="公式" r:id="rId9" imgW="978535" imgH="466090" progId="Equation.3">
                  <p:embed/>
                </p:oleObj>
              </mc:Choice>
              <mc:Fallback>
                <p:oleObj name="公式" r:id="rId9" imgW="978535" imgH="466090" progId="Equation.3">
                  <p:embed/>
                  <p:pic>
                    <p:nvPicPr>
                      <p:cNvPr id="0" name="图片 43371"/>
                      <p:cNvPicPr>
                        <a:picLocks noChangeAspect="1" noChangeArrowheads="1"/>
                      </p:cNvPicPr>
                      <p:nvPr/>
                    </p:nvPicPr>
                    <p:blipFill>
                      <a:blip r:embed="rId10">
                        <a:biLevel thresh="50000"/>
                        <a:grayscl/>
                      </a:blip>
                      <a:srcRect/>
                      <a:stretch>
                        <a:fillRect/>
                      </a:stretch>
                    </p:blipFill>
                    <p:spPr bwMode="auto">
                      <a:xfrm>
                        <a:off x="5562600" y="5379084"/>
                        <a:ext cx="2382294" cy="1278081"/>
                      </a:xfrm>
                      <a:prstGeom prst="rect">
                        <a:avLst/>
                      </a:prstGeom>
                      <a:noFill/>
                      <a:ln w="38100">
                        <a:solidFill>
                          <a:srgbClr val="CC0000"/>
                        </a:solidFill>
                        <a:miter lim="800000"/>
                        <a:headEnd/>
                        <a:tailEnd/>
                      </a:ln>
                      <a:effectLst/>
                    </p:spPr>
                  </p:pic>
                </p:oleObj>
              </mc:Fallback>
            </mc:AlternateContent>
          </a:graphicData>
        </a:graphic>
      </p:graphicFrame>
      <p:grpSp>
        <p:nvGrpSpPr>
          <p:cNvPr id="3" name="Group 25"/>
          <p:cNvGrpSpPr/>
          <p:nvPr/>
        </p:nvGrpSpPr>
        <p:grpSpPr bwMode="auto">
          <a:xfrm>
            <a:off x="304800" y="1524000"/>
            <a:ext cx="4572000" cy="2600325"/>
            <a:chOff x="240" y="1056"/>
            <a:chExt cx="2448" cy="1392"/>
          </a:xfrm>
        </p:grpSpPr>
        <p:sp>
          <p:nvSpPr>
            <p:cNvPr id="43026" name="Text Box 26"/>
            <p:cNvSpPr txBox="1">
              <a:spLocks noChangeArrowheads="1"/>
            </p:cNvSpPr>
            <p:nvPr/>
          </p:nvSpPr>
          <p:spPr bwMode="auto">
            <a:xfrm>
              <a:off x="2122" y="1920"/>
              <a:ext cx="566" cy="27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grpSp>
          <p:nvGrpSpPr>
            <p:cNvPr id="43027" name="Group 27"/>
            <p:cNvGrpSpPr/>
            <p:nvPr/>
          </p:nvGrpSpPr>
          <p:grpSpPr bwMode="auto">
            <a:xfrm>
              <a:off x="240" y="1056"/>
              <a:ext cx="2238" cy="1392"/>
              <a:chOff x="240" y="1056"/>
              <a:chExt cx="2238" cy="1392"/>
            </a:xfrm>
          </p:grpSpPr>
          <p:sp>
            <p:nvSpPr>
              <p:cNvPr id="43028" name="Rectangle 28"/>
              <p:cNvSpPr>
                <a:spLocks noChangeArrowheads="1"/>
              </p:cNvSpPr>
              <p:nvPr/>
            </p:nvSpPr>
            <p:spPr bwMode="auto">
              <a:xfrm>
                <a:off x="1449" y="1056"/>
                <a:ext cx="567" cy="278"/>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43029" name="Rectangle 29"/>
              <p:cNvSpPr>
                <a:spLocks noChangeArrowheads="1"/>
              </p:cNvSpPr>
              <p:nvPr/>
            </p:nvSpPr>
            <p:spPr bwMode="auto">
              <a:xfrm>
                <a:off x="1469" y="1382"/>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3030" name="Line 30"/>
              <p:cNvSpPr>
                <a:spLocks noChangeShapeType="1"/>
              </p:cNvSpPr>
              <p:nvPr/>
            </p:nvSpPr>
            <p:spPr bwMode="auto">
              <a:xfrm>
                <a:off x="2007" y="1421"/>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31" name="Text Box 31"/>
              <p:cNvSpPr txBox="1">
                <a:spLocks noChangeArrowheads="1"/>
              </p:cNvSpPr>
              <p:nvPr/>
            </p:nvSpPr>
            <p:spPr bwMode="auto">
              <a:xfrm>
                <a:off x="240" y="1881"/>
                <a:ext cx="307" cy="27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43032" name="Rectangle 32"/>
              <p:cNvSpPr>
                <a:spLocks noChangeArrowheads="1"/>
              </p:cNvSpPr>
              <p:nvPr/>
            </p:nvSpPr>
            <p:spPr bwMode="auto">
              <a:xfrm>
                <a:off x="846" y="206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3033" name="Text Box 33"/>
              <p:cNvSpPr txBox="1">
                <a:spLocks noChangeArrowheads="1"/>
              </p:cNvSpPr>
              <p:nvPr/>
            </p:nvSpPr>
            <p:spPr bwMode="auto">
              <a:xfrm>
                <a:off x="816" y="2112"/>
                <a:ext cx="353" cy="27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2</a:t>
                </a:r>
                <a:endParaRPr lang="en-US" altLang="zh-CN" sz="2800" i="0"/>
              </a:p>
            </p:txBody>
          </p:sp>
          <p:sp>
            <p:nvSpPr>
              <p:cNvPr id="43034" name="Rectangle 34"/>
              <p:cNvSpPr>
                <a:spLocks noChangeArrowheads="1"/>
              </p:cNvSpPr>
              <p:nvPr/>
            </p:nvSpPr>
            <p:spPr bwMode="auto">
              <a:xfrm>
                <a:off x="846" y="1805"/>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3035" name="Line 35"/>
              <p:cNvSpPr>
                <a:spLocks noChangeShapeType="1"/>
              </p:cNvSpPr>
              <p:nvPr/>
            </p:nvSpPr>
            <p:spPr bwMode="auto">
              <a:xfrm>
                <a:off x="1200" y="1421"/>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36" name="Rectangle 36"/>
              <p:cNvSpPr>
                <a:spLocks noChangeArrowheads="1"/>
              </p:cNvSpPr>
              <p:nvPr/>
            </p:nvSpPr>
            <p:spPr bwMode="auto">
              <a:xfrm>
                <a:off x="811" y="1488"/>
                <a:ext cx="340" cy="28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1</a:t>
                </a:r>
              </a:p>
            </p:txBody>
          </p:sp>
          <p:sp>
            <p:nvSpPr>
              <p:cNvPr id="43037" name="Line 37"/>
              <p:cNvSpPr>
                <a:spLocks noChangeShapeType="1"/>
              </p:cNvSpPr>
              <p:nvPr/>
            </p:nvSpPr>
            <p:spPr bwMode="auto">
              <a:xfrm>
                <a:off x="1738" y="1421"/>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38" name="Line 38"/>
              <p:cNvSpPr>
                <a:spLocks noChangeShapeType="1"/>
              </p:cNvSpPr>
              <p:nvPr/>
            </p:nvSpPr>
            <p:spPr bwMode="auto">
              <a:xfrm flipH="1">
                <a:off x="539" y="1843"/>
                <a:ext cx="30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39" name="Line 39"/>
              <p:cNvSpPr>
                <a:spLocks noChangeShapeType="1"/>
              </p:cNvSpPr>
              <p:nvPr/>
            </p:nvSpPr>
            <p:spPr bwMode="auto">
              <a:xfrm flipH="1">
                <a:off x="769" y="2103"/>
                <a:ext cx="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3040" name="Group 40"/>
              <p:cNvGrpSpPr/>
              <p:nvPr/>
            </p:nvGrpSpPr>
            <p:grpSpPr bwMode="auto">
              <a:xfrm>
                <a:off x="692" y="2103"/>
                <a:ext cx="148" cy="153"/>
                <a:chOff x="720" y="2736"/>
                <a:chExt cx="185" cy="192"/>
              </a:xfrm>
            </p:grpSpPr>
            <p:sp>
              <p:nvSpPr>
                <p:cNvPr id="43067" name="Line 41"/>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68" name="Line 42"/>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3041" name="Line 43"/>
              <p:cNvSpPr>
                <a:spLocks noChangeShapeType="1"/>
              </p:cNvSpPr>
              <p:nvPr/>
            </p:nvSpPr>
            <p:spPr bwMode="auto">
              <a:xfrm>
                <a:off x="1200" y="1421"/>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3042" name="Group 44"/>
              <p:cNvGrpSpPr/>
              <p:nvPr/>
            </p:nvGrpSpPr>
            <p:grpSpPr bwMode="auto">
              <a:xfrm>
                <a:off x="2093" y="2342"/>
                <a:ext cx="163" cy="106"/>
                <a:chOff x="2448" y="2832"/>
                <a:chExt cx="185" cy="96"/>
              </a:xfrm>
            </p:grpSpPr>
            <p:sp>
              <p:nvSpPr>
                <p:cNvPr id="43065" name="Line 45"/>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66" name="Line 46"/>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43043" name="Group 47"/>
              <p:cNvGrpSpPr/>
              <p:nvPr/>
            </p:nvGrpSpPr>
            <p:grpSpPr bwMode="auto">
              <a:xfrm>
                <a:off x="432" y="2342"/>
                <a:ext cx="144" cy="106"/>
                <a:chOff x="432" y="2832"/>
                <a:chExt cx="185" cy="96"/>
              </a:xfrm>
            </p:grpSpPr>
            <p:sp>
              <p:nvSpPr>
                <p:cNvPr id="43063" name="Line 48"/>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64" name="Line 49"/>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3044" name="Rectangle 50"/>
              <p:cNvSpPr>
                <a:spLocks noChangeArrowheads="1"/>
              </p:cNvSpPr>
              <p:nvPr/>
            </p:nvSpPr>
            <p:spPr bwMode="auto">
              <a:xfrm>
                <a:off x="258" y="1680"/>
                <a:ext cx="207" cy="27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3045" name="Rectangle 51"/>
              <p:cNvSpPr>
                <a:spLocks noChangeArrowheads="1"/>
              </p:cNvSpPr>
              <p:nvPr/>
            </p:nvSpPr>
            <p:spPr bwMode="auto">
              <a:xfrm>
                <a:off x="2226" y="1776"/>
                <a:ext cx="207" cy="27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3046" name="Rectangle 52"/>
              <p:cNvSpPr>
                <a:spLocks noChangeArrowheads="1"/>
              </p:cNvSpPr>
              <p:nvPr/>
            </p:nvSpPr>
            <p:spPr bwMode="auto">
              <a:xfrm>
                <a:off x="273" y="2112"/>
                <a:ext cx="194" cy="27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3047" name="Rectangle 53"/>
              <p:cNvSpPr>
                <a:spLocks noChangeArrowheads="1"/>
              </p:cNvSpPr>
              <p:nvPr/>
            </p:nvSpPr>
            <p:spPr bwMode="auto">
              <a:xfrm>
                <a:off x="2160" y="2112"/>
                <a:ext cx="318" cy="278"/>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43048" name="Group 54"/>
              <p:cNvGrpSpPr/>
              <p:nvPr/>
            </p:nvGrpSpPr>
            <p:grpSpPr bwMode="auto">
              <a:xfrm>
                <a:off x="1104" y="1440"/>
                <a:ext cx="1061" cy="792"/>
                <a:chOff x="1686" y="1600"/>
                <a:chExt cx="1061" cy="792"/>
              </a:xfrm>
            </p:grpSpPr>
            <p:sp>
              <p:nvSpPr>
                <p:cNvPr id="43053" name="Rectangle 55"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3054" name="Text Box 56"/>
                <p:cNvSpPr txBox="1">
                  <a:spLocks noChangeArrowheads="1"/>
                </p:cNvSpPr>
                <p:nvPr/>
              </p:nvSpPr>
              <p:spPr bwMode="auto">
                <a:xfrm>
                  <a:off x="1968" y="2096"/>
                  <a:ext cx="223" cy="27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3055" name="Text Box 57"/>
                <p:cNvSpPr txBox="1">
                  <a:spLocks noChangeArrowheads="1"/>
                </p:cNvSpPr>
                <p:nvPr/>
              </p:nvSpPr>
              <p:spPr bwMode="auto">
                <a:xfrm>
                  <a:off x="2286" y="1955"/>
                  <a:ext cx="403" cy="27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dirty="0"/>
                    <a:t>+</a:t>
                  </a:r>
                  <a:endParaRPr lang="en-US" altLang="zh-CN" sz="2800" b="0" i="0" dirty="0"/>
                </a:p>
              </p:txBody>
            </p:sp>
            <p:sp>
              <p:nvSpPr>
                <p:cNvPr id="43056" name="Text Box 58"/>
                <p:cNvSpPr txBox="1">
                  <a:spLocks noChangeArrowheads="1"/>
                </p:cNvSpPr>
                <p:nvPr/>
              </p:nvSpPr>
              <p:spPr bwMode="auto">
                <a:xfrm>
                  <a:off x="2185" y="1737"/>
                  <a:ext cx="527" cy="24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43057" name="Line 59"/>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58" name="Line 60"/>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59" name="Line 61"/>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3060" name="Line 62"/>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3061" name="Text Box 63"/>
                <p:cNvSpPr txBox="1">
                  <a:spLocks noChangeArrowheads="1"/>
                </p:cNvSpPr>
                <p:nvPr/>
              </p:nvSpPr>
              <p:spPr bwMode="auto">
                <a:xfrm>
                  <a:off x="1975" y="1824"/>
                  <a:ext cx="329" cy="27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3062" name="Text Box 64"/>
                <p:cNvSpPr txBox="1">
                  <a:spLocks noChangeArrowheads="1"/>
                </p:cNvSpPr>
                <p:nvPr/>
              </p:nvSpPr>
              <p:spPr bwMode="auto">
                <a:xfrm rot="5400000">
                  <a:off x="2082" y="1770"/>
                  <a:ext cx="199" cy="245"/>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43049" name="Oval 65"/>
              <p:cNvSpPr>
                <a:spLocks noChangeArrowheads="1"/>
              </p:cNvSpPr>
              <p:nvPr/>
            </p:nvSpPr>
            <p:spPr bwMode="auto">
              <a:xfrm>
                <a:off x="480" y="180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3050" name="Oval 66"/>
              <p:cNvSpPr>
                <a:spLocks noChangeArrowheads="1"/>
              </p:cNvSpPr>
              <p:nvPr/>
            </p:nvSpPr>
            <p:spPr bwMode="auto">
              <a:xfrm>
                <a:off x="2160" y="1905"/>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3051" name="Oval 67"/>
              <p:cNvSpPr>
                <a:spLocks noChangeArrowheads="1"/>
              </p:cNvSpPr>
              <p:nvPr/>
            </p:nvSpPr>
            <p:spPr bwMode="auto">
              <a:xfrm>
                <a:off x="480" y="228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3052" name="Oval 68"/>
              <p:cNvSpPr>
                <a:spLocks noChangeArrowheads="1"/>
              </p:cNvSpPr>
              <p:nvPr/>
            </p:nvSpPr>
            <p:spPr bwMode="auto">
              <a:xfrm>
                <a:off x="2145" y="228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sp>
        <p:nvSpPr>
          <p:cNvPr id="61509" name="Rectangle 69"/>
          <p:cNvSpPr>
            <a:spLocks noChangeArrowheads="1"/>
          </p:cNvSpPr>
          <p:nvPr/>
        </p:nvSpPr>
        <p:spPr bwMode="auto">
          <a:xfrm>
            <a:off x="4876800" y="1614488"/>
            <a:ext cx="2286000" cy="523220"/>
          </a:xfrm>
          <a:prstGeom prst="rect">
            <a:avLst/>
          </a:prstGeom>
          <a:noFill/>
          <a:ln>
            <a:noFill/>
          </a:ln>
        </p:spPr>
        <p:txBody>
          <a:bodyPr>
            <a:spAutoFit/>
          </a:bodyPr>
          <a:lstStyle/>
          <a:p>
            <a:pPr>
              <a:spcBef>
                <a:spcPct val="50000"/>
              </a:spcBef>
            </a:pPr>
            <a:r>
              <a:rPr lang="zh-CN" altLang="en-US" sz="2800" b="1" i="0" dirty="0">
                <a:latin typeface="Times New Roman" panose="02020603050405020304"/>
                <a:cs typeface="Times New Roman" panose="02020603050405020304"/>
                <a:sym typeface="Symbol" panose="05050102010706020507" charset="0"/>
              </a:rPr>
              <a:t>所以  </a:t>
            </a:r>
            <a:r>
              <a:rPr lang="en-US" altLang="zh-CN" sz="2800" b="1" i="1" dirty="0">
                <a:latin typeface="Times New Roman" panose="02020603050405020304"/>
                <a:cs typeface="Times New Roman" panose="02020603050405020304"/>
                <a:sym typeface="Symbol" panose="05050102010706020507" charset="0"/>
              </a:rPr>
              <a:t>i</a:t>
            </a:r>
            <a:r>
              <a:rPr lang="en-US" altLang="zh-CN" sz="2800" b="1" i="1" baseline="-25000" dirty="0">
                <a:latin typeface="Times New Roman" panose="02020603050405020304"/>
                <a:cs typeface="Times New Roman" panose="02020603050405020304"/>
                <a:sym typeface="Symbol" panose="05050102010706020507" charset="0"/>
              </a:rPr>
              <a:t>1 </a:t>
            </a:r>
            <a:r>
              <a:rPr lang="en-US" altLang="zh-CN" sz="2800" b="1" i="1" dirty="0">
                <a:latin typeface="Times New Roman" panose="02020603050405020304"/>
                <a:cs typeface="Times New Roman" panose="02020603050405020304"/>
                <a:sym typeface="Symbol" panose="05050102010706020507" charset="0"/>
              </a:rPr>
              <a:t> i</a:t>
            </a:r>
            <a:r>
              <a:rPr lang="en-US" altLang="zh-CN" sz="2800" b="1" i="1" baseline="-25000" dirty="0">
                <a:latin typeface="Times New Roman" panose="02020603050405020304"/>
                <a:cs typeface="Times New Roman" panose="02020603050405020304"/>
                <a:sym typeface="Symbol" panose="05050102010706020507" charset="0"/>
              </a:rPr>
              <a:t>f</a:t>
            </a:r>
            <a:r>
              <a:rPr lang="en-US" altLang="zh-CN" sz="2800" b="1" i="1" dirty="0">
                <a:latin typeface="Times New Roman" panose="02020603050405020304"/>
                <a:cs typeface="Times New Roman" panose="02020603050405020304"/>
                <a:sym typeface="Symbol" panose="05050102010706020507" charset="0"/>
              </a:rPr>
              <a:t> </a:t>
            </a:r>
            <a:r>
              <a:rPr lang="en-US" altLang="zh-CN" sz="2800" b="1" i="1" dirty="0">
                <a:latin typeface="Times New Roman" panose="02020603050405020304"/>
                <a:cs typeface="Times New Roman" panose="02020603050405020304"/>
              </a:rPr>
              <a:t> </a:t>
            </a:r>
          </a:p>
        </p:txBody>
      </p:sp>
      <p:sp>
        <p:nvSpPr>
          <p:cNvPr id="61510" name="Text Box 70"/>
          <p:cNvSpPr txBox="1">
            <a:spLocks noChangeArrowheads="1"/>
          </p:cNvSpPr>
          <p:nvPr/>
        </p:nvSpPr>
        <p:spPr bwMode="auto">
          <a:xfrm>
            <a:off x="533400" y="4984750"/>
            <a:ext cx="4343400" cy="14160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b="0" i="0">
                <a:solidFill>
                  <a:schemeClr val="tx2"/>
                </a:solidFill>
              </a:rPr>
              <a:t>    </a:t>
            </a:r>
            <a:r>
              <a:rPr lang="zh-CN" altLang="en-US" sz="2800" i="0">
                <a:solidFill>
                  <a:schemeClr val="tx2"/>
                </a:solidFill>
              </a:rPr>
              <a:t>因要求静态时</a:t>
            </a:r>
            <a:r>
              <a:rPr lang="en-US" altLang="zh-CN" sz="2800">
                <a:solidFill>
                  <a:schemeClr val="tx2"/>
                </a:solidFill>
              </a:rPr>
              <a:t>u</a:t>
            </a:r>
            <a:r>
              <a:rPr lang="en-US" altLang="zh-CN" sz="2800" i="0" baseline="-25000">
                <a:solidFill>
                  <a:schemeClr val="tx2"/>
                </a:solidFill>
              </a:rPr>
              <a:t>+</a:t>
            </a:r>
            <a:r>
              <a:rPr lang="zh-CN" altLang="en-US" sz="2800" i="0">
                <a:solidFill>
                  <a:schemeClr val="tx2"/>
                </a:solidFill>
              </a:rPr>
              <a:t>、 </a:t>
            </a:r>
            <a:r>
              <a:rPr lang="en-US" altLang="zh-CN" sz="2800">
                <a:solidFill>
                  <a:schemeClr val="tx2"/>
                </a:solidFill>
              </a:rPr>
              <a:t>u</a:t>
            </a:r>
            <a:r>
              <a:rPr lang="en-US" altLang="zh-CN" sz="2800" i="0" baseline="-25000">
                <a:solidFill>
                  <a:schemeClr val="tx2"/>
                </a:solidFill>
                <a:cs typeface="Times New Roman" panose="02020603050405020304" charset="0"/>
              </a:rPr>
              <a:t>–</a:t>
            </a:r>
            <a:r>
              <a:rPr lang="en-US" altLang="zh-CN" sz="2800" i="0">
                <a:solidFill>
                  <a:schemeClr val="tx2"/>
                </a:solidFill>
              </a:rPr>
              <a:t> </a:t>
            </a:r>
            <a:r>
              <a:rPr lang="zh-CN" altLang="en-US" sz="2800" i="0">
                <a:solidFill>
                  <a:schemeClr val="tx2"/>
                </a:solidFill>
              </a:rPr>
              <a:t>对地电阻相同， </a:t>
            </a:r>
          </a:p>
          <a:p>
            <a:pPr eaLnBrk="1" hangingPunct="1">
              <a:spcBef>
                <a:spcPct val="10000"/>
              </a:spcBef>
            </a:pPr>
            <a:r>
              <a:rPr lang="zh-CN" altLang="en-US" sz="2800" i="0">
                <a:solidFill>
                  <a:schemeClr val="tx2"/>
                </a:solidFill>
              </a:rPr>
              <a:t>所以</a:t>
            </a:r>
            <a:r>
              <a:rPr lang="zh-CN" altLang="en-US" sz="2800" i="0">
                <a:solidFill>
                  <a:srgbClr val="CC0000"/>
                </a:solidFill>
              </a:rPr>
              <a:t>平衡电阻 </a:t>
            </a:r>
            <a:r>
              <a:rPr lang="en-US" altLang="zh-CN" sz="2800">
                <a:solidFill>
                  <a:srgbClr val="CC0000"/>
                </a:solidFill>
              </a:rPr>
              <a:t>R</a:t>
            </a:r>
            <a:r>
              <a:rPr lang="en-US" altLang="zh-CN" sz="2800" i="0" baseline="-25000">
                <a:solidFill>
                  <a:srgbClr val="CC0000"/>
                </a:solidFill>
              </a:rPr>
              <a:t>2</a:t>
            </a:r>
            <a:r>
              <a:rPr lang="en-US" altLang="zh-CN" sz="2800" i="0">
                <a:solidFill>
                  <a:srgbClr val="CC0000"/>
                </a:solidFill>
              </a:rPr>
              <a:t> = </a:t>
            </a:r>
            <a:r>
              <a:rPr lang="en-US" altLang="zh-CN" sz="2800">
                <a:solidFill>
                  <a:srgbClr val="CC0000"/>
                </a:solidFill>
              </a:rPr>
              <a:t>R</a:t>
            </a:r>
            <a:r>
              <a:rPr lang="en-US" altLang="zh-CN" sz="2800" i="0" baseline="-25000">
                <a:solidFill>
                  <a:srgbClr val="CC0000"/>
                </a:solidFill>
              </a:rPr>
              <a:t>1</a:t>
            </a:r>
            <a:r>
              <a:rPr lang="en-US" altLang="zh-CN" sz="2800" i="0">
                <a:solidFill>
                  <a:srgbClr val="CC0000"/>
                </a:solidFill>
              </a:rPr>
              <a:t> // </a:t>
            </a:r>
            <a:r>
              <a:rPr lang="en-US" altLang="zh-CN" sz="2800">
                <a:solidFill>
                  <a:srgbClr val="CC0000"/>
                </a:solidFill>
              </a:rPr>
              <a:t>R</a:t>
            </a:r>
            <a:r>
              <a:rPr lang="en-US" altLang="zh-CN" sz="2800" i="0" baseline="-16000">
                <a:solidFill>
                  <a:srgbClr val="CC0000"/>
                </a:solidFill>
              </a:rPr>
              <a:t>F</a:t>
            </a:r>
          </a:p>
        </p:txBody>
      </p:sp>
      <p:sp>
        <p:nvSpPr>
          <p:cNvPr id="61511" name="AutoShape 71">
            <a:hlinkClick r:id="rId11" action="ppaction://program"/>
          </p:cNvPr>
          <p:cNvSpPr>
            <a:spLocks noChangeArrowheads="1"/>
          </p:cNvSpPr>
          <p:nvPr/>
        </p:nvSpPr>
        <p:spPr bwMode="auto">
          <a:xfrm>
            <a:off x="3352800" y="7620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a:r>
              <a:rPr lang="zh-CN" altLang="en-US" sz="1600" i="0">
                <a:solidFill>
                  <a:srgbClr val="006600"/>
                </a:solidFill>
                <a:latin typeface="Times New Roman" panose="02020603050405020304" charset="0"/>
              </a:rPr>
              <a:t>动画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wipe(left)">
                                      <p:cBhvr>
                                        <p:cTn id="7" dur="500"/>
                                        <p:tgtEl>
                                          <p:spTgt spid="614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7"/>
                                        </p:tgtEl>
                                        <p:attrNameLst>
                                          <p:attrName>style.visibility</p:attrName>
                                        </p:attrNameLst>
                                      </p:cBhvr>
                                      <p:to>
                                        <p:strVal val="visible"/>
                                      </p:to>
                                    </p:set>
                                    <p:animEffect transition="in" filter="wipe(left)">
                                      <p:cBhvr>
                                        <p:cTn id="17" dur="500"/>
                                        <p:tgtEl>
                                          <p:spTgt spid="61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8"/>
                                        </p:tgtEl>
                                        <p:attrNameLst>
                                          <p:attrName>style.visibility</p:attrName>
                                        </p:attrNameLst>
                                      </p:cBhvr>
                                      <p:to>
                                        <p:strVal val="visible"/>
                                      </p:to>
                                    </p:set>
                                    <p:animEffect transition="in" filter="wipe(left)">
                                      <p:cBhvr>
                                        <p:cTn id="22" dur="500"/>
                                        <p:tgtEl>
                                          <p:spTgt spid="614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50"/>
                                        </p:tgtEl>
                                        <p:attrNameLst>
                                          <p:attrName>style.visibility</p:attrName>
                                        </p:attrNameLst>
                                      </p:cBhvr>
                                      <p:to>
                                        <p:strVal val="visible"/>
                                      </p:to>
                                    </p:set>
                                    <p:animEffect transition="in" filter="wipe(left)">
                                      <p:cBhvr>
                                        <p:cTn id="32" dur="500"/>
                                        <p:tgtEl>
                                          <p:spTgt spid="614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509"/>
                                        </p:tgtEl>
                                        <p:attrNameLst>
                                          <p:attrName>style.visibility</p:attrName>
                                        </p:attrNameLst>
                                      </p:cBhvr>
                                      <p:to>
                                        <p:strVal val="visible"/>
                                      </p:to>
                                    </p:set>
                                    <p:animEffect transition="in" filter="wipe(left)">
                                      <p:cBhvr>
                                        <p:cTn id="37" dur="500"/>
                                        <p:tgtEl>
                                          <p:spTgt spid="615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444"/>
                                        </p:tgtEl>
                                        <p:attrNameLst>
                                          <p:attrName>style.visibility</p:attrName>
                                        </p:attrNameLst>
                                      </p:cBhvr>
                                      <p:to>
                                        <p:strVal val="visible"/>
                                      </p:to>
                                    </p:set>
                                    <p:animEffect transition="in" filter="wipe(left)">
                                      <p:cBhvr>
                                        <p:cTn id="42" dur="500"/>
                                        <p:tgtEl>
                                          <p:spTgt spid="614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445"/>
                                        </p:tgtEl>
                                        <p:attrNameLst>
                                          <p:attrName>style.visibility</p:attrName>
                                        </p:attrNameLst>
                                      </p:cBhvr>
                                      <p:to>
                                        <p:strVal val="visible"/>
                                      </p:to>
                                    </p:set>
                                    <p:animEffect transition="in" filter="wipe(left)">
                                      <p:cBhvr>
                                        <p:cTn id="47" dur="500"/>
                                        <p:tgtEl>
                                          <p:spTgt spid="614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49">
                                            <p:txEl>
                                              <p:pRg st="0" end="0"/>
                                            </p:txEl>
                                          </p:spTgt>
                                        </p:tgtEl>
                                        <p:attrNameLst>
                                          <p:attrName>style.visibility</p:attrName>
                                        </p:attrNameLst>
                                      </p:cBhvr>
                                      <p:to>
                                        <p:strVal val="visible"/>
                                      </p:to>
                                    </p:set>
                                    <p:animEffect transition="in" filter="wipe(left)">
                                      <p:cBhvr>
                                        <p:cTn id="52" dur="500"/>
                                        <p:tgtEl>
                                          <p:spTgt spid="6144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449">
                                            <p:txEl>
                                              <p:pRg st="1" end="1"/>
                                            </p:txEl>
                                          </p:spTgt>
                                        </p:tgtEl>
                                        <p:attrNameLst>
                                          <p:attrName>style.visibility</p:attrName>
                                        </p:attrNameLst>
                                      </p:cBhvr>
                                      <p:to>
                                        <p:strVal val="visible"/>
                                      </p:to>
                                    </p:set>
                                    <p:animEffect transition="in" filter="wipe(left)">
                                      <p:cBhvr>
                                        <p:cTn id="57" dur="500"/>
                                        <p:tgtEl>
                                          <p:spTgt spid="61449">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272" fill="hold" nodeType="clickEffect">
                                  <p:stCondLst>
                                    <p:cond delay="0"/>
                                  </p:stCondLst>
                                  <p:childTnLst>
                                    <p:set>
                                      <p:cBhvr>
                                        <p:cTn id="61" dur="1" fill="hold">
                                          <p:stCondLst>
                                            <p:cond delay="0"/>
                                          </p:stCondLst>
                                        </p:cTn>
                                        <p:tgtEl>
                                          <p:spTgt spid="61451"/>
                                        </p:tgtEl>
                                        <p:attrNameLst>
                                          <p:attrName>style.visibility</p:attrName>
                                        </p:attrNameLst>
                                      </p:cBhvr>
                                      <p:to>
                                        <p:strVal val="visible"/>
                                      </p:to>
                                    </p:set>
                                    <p:anim calcmode="lin" valueType="num">
                                      <p:cBhvr>
                                        <p:cTn id="62" dur="500" fill="hold"/>
                                        <p:tgtEl>
                                          <p:spTgt spid="61451"/>
                                        </p:tgtEl>
                                        <p:attrNameLst>
                                          <p:attrName>ppt_w</p:attrName>
                                        </p:attrNameLst>
                                      </p:cBhvr>
                                      <p:tavLst>
                                        <p:tav tm="0">
                                          <p:val>
                                            <p:strVal val="2/3*#ppt_w"/>
                                          </p:val>
                                        </p:tav>
                                        <p:tav tm="100000">
                                          <p:val>
                                            <p:strVal val="#ppt_w"/>
                                          </p:val>
                                        </p:tav>
                                      </p:tavLst>
                                    </p:anim>
                                    <p:anim calcmode="lin" valueType="num">
                                      <p:cBhvr>
                                        <p:cTn id="63" dur="500" fill="hold"/>
                                        <p:tgtEl>
                                          <p:spTgt spid="61451"/>
                                        </p:tgtEl>
                                        <p:attrNameLst>
                                          <p:attrName>ppt_h</p:attrName>
                                        </p:attrNameLst>
                                      </p:cBhvr>
                                      <p:tavLst>
                                        <p:tav tm="0">
                                          <p:val>
                                            <p:strVal val="2/3*#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1443">
                                            <p:txEl>
                                              <p:pRg st="0" end="0"/>
                                            </p:txEl>
                                          </p:spTgt>
                                        </p:tgtEl>
                                        <p:attrNameLst>
                                          <p:attrName>style.visibility</p:attrName>
                                        </p:attrNameLst>
                                      </p:cBhvr>
                                      <p:to>
                                        <p:strVal val="visible"/>
                                      </p:to>
                                    </p:set>
                                    <p:animEffect transition="in" filter="wipe(left)">
                                      <p:cBhvr>
                                        <p:cTn id="68" dur="500"/>
                                        <p:tgtEl>
                                          <p:spTgt spid="61443">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272" fill="hold" nodeType="clickEffect">
                                  <p:stCondLst>
                                    <p:cond delay="0"/>
                                  </p:stCondLst>
                                  <p:childTnLst>
                                    <p:set>
                                      <p:cBhvr>
                                        <p:cTn id="72" dur="1" fill="hold">
                                          <p:stCondLst>
                                            <p:cond delay="0"/>
                                          </p:stCondLst>
                                        </p:cTn>
                                        <p:tgtEl>
                                          <p:spTgt spid="61461"/>
                                        </p:tgtEl>
                                        <p:attrNameLst>
                                          <p:attrName>style.visibility</p:attrName>
                                        </p:attrNameLst>
                                      </p:cBhvr>
                                      <p:to>
                                        <p:strVal val="visible"/>
                                      </p:to>
                                    </p:set>
                                    <p:anim calcmode="lin" valueType="num">
                                      <p:cBhvr>
                                        <p:cTn id="73" dur="500" fill="hold"/>
                                        <p:tgtEl>
                                          <p:spTgt spid="61461"/>
                                        </p:tgtEl>
                                        <p:attrNameLst>
                                          <p:attrName>ppt_w</p:attrName>
                                        </p:attrNameLst>
                                      </p:cBhvr>
                                      <p:tavLst>
                                        <p:tav tm="0">
                                          <p:val>
                                            <p:strVal val="2/3*#ppt_w"/>
                                          </p:val>
                                        </p:tav>
                                        <p:tav tm="100000">
                                          <p:val>
                                            <p:strVal val="#ppt_w"/>
                                          </p:val>
                                        </p:tav>
                                      </p:tavLst>
                                    </p:anim>
                                    <p:anim calcmode="lin" valueType="num">
                                      <p:cBhvr>
                                        <p:cTn id="74" dur="500" fill="hold"/>
                                        <p:tgtEl>
                                          <p:spTgt spid="61461"/>
                                        </p:tgtEl>
                                        <p:attrNameLst>
                                          <p:attrName>ppt_h</p:attrName>
                                        </p:attrNameLst>
                                      </p:cBhvr>
                                      <p:tavLst>
                                        <p:tav tm="0">
                                          <p:val>
                                            <p:strVal val="2/3*#ppt_h"/>
                                          </p:val>
                                        </p:tav>
                                        <p:tav tm="100000">
                                          <p:val>
                                            <p:strVal val="#ppt_h"/>
                                          </p:val>
                                        </p:tav>
                                      </p:tavLst>
                                    </p:anim>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6151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1510">
                                            <p:txEl>
                                              <p:pRg st="0" end="0"/>
                                            </p:txEl>
                                          </p:spTgt>
                                        </p:tgtEl>
                                        <p:attrNameLst>
                                          <p:attrName>style.visibility</p:attrName>
                                        </p:attrNameLst>
                                      </p:cBhvr>
                                      <p:to>
                                        <p:strVal val="visible"/>
                                      </p:to>
                                    </p:set>
                                    <p:animEffect transition="in" filter="wipe(left)">
                                      <p:cBhvr>
                                        <p:cTn id="82" dur="500"/>
                                        <p:tgtEl>
                                          <p:spTgt spid="6151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1510">
                                            <p:txEl>
                                              <p:pRg st="1" end="1"/>
                                            </p:txEl>
                                          </p:spTgt>
                                        </p:tgtEl>
                                        <p:attrNameLst>
                                          <p:attrName>style.visibility</p:attrName>
                                        </p:attrNameLst>
                                      </p:cBhvr>
                                      <p:to>
                                        <p:strVal val="visible"/>
                                      </p:to>
                                    </p:set>
                                    <p:animEffect transition="in" filter="wipe(left)">
                                      <p:cBhvr>
                                        <p:cTn id="87" dur="500"/>
                                        <p:tgtEl>
                                          <p:spTgt spid="615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6" grpId="0" autoUpdateAnimBg="0"/>
      <p:bldP spid="61447" grpId="0" autoUpdateAnimBg="0"/>
      <p:bldP spid="61448" grpId="0" autoUpdateAnimBg="0"/>
      <p:bldP spid="61449" grpId="0" build="p" autoUpdateAnimBg="0"/>
      <p:bldP spid="61450" grpId="0" autoUpdateAnimBg="0"/>
      <p:bldP spid="61509" grpId="0" autoUpdateAnimBg="0"/>
      <p:bldP spid="61510" grpId="0" build="p" autoUpdateAnimBg="0"/>
      <p:bldP spid="6151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457200" y="457200"/>
            <a:ext cx="3733800" cy="609600"/>
          </a:xfrm>
          <a:prstGeom prst="rect">
            <a:avLst/>
          </a:prstGeom>
          <a:noFill/>
          <a:ln w="9525">
            <a:noFill/>
            <a:miter lim="800000"/>
          </a:ln>
          <a:effectLst/>
        </p:spPr>
        <p:txBody>
          <a:bodyPr anchor="ctr"/>
          <a:lstStyle/>
          <a:p>
            <a:r>
              <a:rPr lang="en-US" altLang="zh-CN" sz="3200" b="1" i="0" dirty="0">
                <a:solidFill>
                  <a:srgbClr val="000099"/>
                </a:solidFill>
                <a:effectLst>
                  <a:outerShdw blurRad="38100" dist="38100" dir="2700000" algn="tl">
                    <a:srgbClr val="DDDDDD"/>
                  </a:outerShdw>
                </a:effectLst>
                <a:latin typeface="Times New Roman" panose="02020603050405020304"/>
                <a:cs typeface="Times New Roman" panose="02020603050405020304"/>
              </a:rPr>
              <a:t>16.3.1    </a:t>
            </a:r>
            <a:r>
              <a:rPr lang="zh-CN" altLang="en-US" sz="3200" b="1" i="0" dirty="0">
                <a:solidFill>
                  <a:srgbClr val="000099"/>
                </a:solidFill>
                <a:effectLst>
                  <a:outerShdw blurRad="38100" dist="38100" dir="2700000" algn="tl">
                    <a:srgbClr val="DDDDDD"/>
                  </a:outerShdw>
                </a:effectLst>
                <a:latin typeface="Times New Roman" panose="02020603050405020304"/>
                <a:cs typeface="Times New Roman" panose="02020603050405020304"/>
              </a:rPr>
              <a:t>比例运算</a:t>
            </a:r>
          </a:p>
        </p:txBody>
      </p:sp>
      <p:sp>
        <p:nvSpPr>
          <p:cNvPr id="62467" name="Rectangle 3"/>
          <p:cNvSpPr>
            <a:spLocks noChangeArrowheads="1"/>
          </p:cNvSpPr>
          <p:nvPr/>
        </p:nvSpPr>
        <p:spPr bwMode="auto">
          <a:xfrm>
            <a:off x="457200" y="990600"/>
            <a:ext cx="4114800" cy="533400"/>
          </a:xfrm>
          <a:prstGeom prst="rect">
            <a:avLst/>
          </a:prstGeom>
          <a:noFill/>
          <a:ln w="9525">
            <a:noFill/>
            <a:miter lim="800000"/>
          </a:ln>
          <a:effectLst/>
        </p:spPr>
        <p:txBody>
          <a:bodyPr/>
          <a:lstStyle/>
          <a:p>
            <a:pPr>
              <a:spcBef>
                <a:spcPct val="20000"/>
              </a:spcBef>
            </a:pPr>
            <a:r>
              <a:rPr lang="en-US" altLang="zh-CN" sz="2800" b="1" i="0">
                <a:solidFill>
                  <a:srgbClr val="CC0000"/>
                </a:solidFill>
                <a:effectLst>
                  <a:outerShdw blurRad="38100" dist="38100" dir="2700000" algn="tl">
                    <a:srgbClr val="DDDDDD"/>
                  </a:outerShdw>
                </a:effectLst>
                <a:latin typeface="Times New Roman" panose="02020603050405020304"/>
                <a:cs typeface="Times New Roman" panose="02020603050405020304"/>
              </a:rPr>
              <a:t>1.  </a:t>
            </a:r>
            <a:r>
              <a:rPr lang="zh-CN" altLang="en-US" sz="2800" b="1" i="0">
                <a:solidFill>
                  <a:srgbClr val="CC0000"/>
                </a:solidFill>
                <a:effectLst>
                  <a:outerShdw blurRad="38100" dist="38100" dir="2700000" algn="tl">
                    <a:srgbClr val="DDDDDD"/>
                  </a:outerShdw>
                </a:effectLst>
                <a:latin typeface="Times New Roman" panose="02020603050405020304"/>
                <a:cs typeface="Times New Roman" panose="02020603050405020304"/>
              </a:rPr>
              <a:t>反相比例运算</a:t>
            </a:r>
          </a:p>
        </p:txBody>
      </p:sp>
      <p:sp>
        <p:nvSpPr>
          <p:cNvPr id="62468" name="Text Box 4"/>
          <p:cNvSpPr txBox="1">
            <a:spLocks noChangeArrowheads="1"/>
          </p:cNvSpPr>
          <p:nvPr/>
        </p:nvSpPr>
        <p:spPr bwMode="auto">
          <a:xfrm>
            <a:off x="5638800" y="1143000"/>
            <a:ext cx="27432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电压放大倍数</a:t>
            </a:r>
          </a:p>
        </p:txBody>
      </p:sp>
      <p:graphicFrame>
        <p:nvGraphicFramePr>
          <p:cNvPr id="44037" name="Object 5"/>
          <p:cNvGraphicFramePr>
            <a:graphicFrameLocks noChangeAspect="1"/>
          </p:cNvGraphicFramePr>
          <p:nvPr/>
        </p:nvGraphicFramePr>
        <p:xfrm>
          <a:off x="6484938" y="1816100"/>
          <a:ext cx="1973262" cy="1049338"/>
        </p:xfrm>
        <a:graphic>
          <a:graphicData uri="http://schemas.openxmlformats.org/presentationml/2006/ole">
            <mc:AlternateContent xmlns:mc="http://schemas.openxmlformats.org/markup-compatibility/2006">
              <mc:Choice xmlns:v="urn:schemas-microsoft-com:vml" Requires="v">
                <p:oleObj spid="_x0000_s44369" name="Equation" r:id="rId3" imgW="889000" imgH="419100" progId="Equation.3">
                  <p:embed/>
                </p:oleObj>
              </mc:Choice>
              <mc:Fallback>
                <p:oleObj name="Equation" r:id="rId3" imgW="889000" imgH="419100" progId="Equation.3">
                  <p:embed/>
                  <p:pic>
                    <p:nvPicPr>
                      <p:cNvPr id="0" name="图片 44302"/>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6484938" y="1816100"/>
                        <a:ext cx="1973262" cy="1049338"/>
                      </a:xfrm>
                      <a:prstGeom prst="rect">
                        <a:avLst/>
                      </a:prstGeom>
                      <a:noFill/>
                      <a:ln>
                        <a:noFill/>
                      </a:ln>
                      <a:effectLst/>
                    </p:spPr>
                  </p:pic>
                </p:oleObj>
              </mc:Fallback>
            </mc:AlternateContent>
          </a:graphicData>
        </a:graphic>
      </p:graphicFrame>
      <p:graphicFrame>
        <p:nvGraphicFramePr>
          <p:cNvPr id="44038" name="Object 6"/>
          <p:cNvGraphicFramePr>
            <a:graphicFrameLocks noChangeAspect="1"/>
          </p:cNvGraphicFramePr>
          <p:nvPr/>
        </p:nvGraphicFramePr>
        <p:xfrm>
          <a:off x="5867400" y="2786072"/>
          <a:ext cx="2588753" cy="1385122"/>
        </p:xfrm>
        <a:graphic>
          <a:graphicData uri="http://schemas.openxmlformats.org/presentationml/2006/ole">
            <mc:AlternateContent xmlns:mc="http://schemas.openxmlformats.org/markup-compatibility/2006">
              <mc:Choice xmlns:v="urn:schemas-microsoft-com:vml" Requires="v">
                <p:oleObj spid="_x0000_s44370" name="公式" r:id="rId5" imgW="978535" imgH="466090" progId="Equation.3">
                  <p:embed/>
                </p:oleObj>
              </mc:Choice>
              <mc:Fallback>
                <p:oleObj name="公式" r:id="rId5" imgW="978535" imgH="466090" progId="Equation.3">
                  <p:embed/>
                  <p:pic>
                    <p:nvPicPr>
                      <p:cNvPr id="0" name="图片 44303"/>
                      <p:cNvPicPr>
                        <a:picLocks noChangeAspect="1" noChangeArrowheads="1"/>
                      </p:cNvPicPr>
                      <p:nvPr/>
                    </p:nvPicPr>
                    <p:blipFill>
                      <a:blip r:embed="rId6">
                        <a:biLevel thresh="50000"/>
                        <a:grayscl/>
                      </a:blip>
                      <a:srcRect/>
                      <a:stretch>
                        <a:fillRect/>
                      </a:stretch>
                    </p:blipFill>
                    <p:spPr bwMode="auto">
                      <a:xfrm>
                        <a:off x="5867400" y="2786072"/>
                        <a:ext cx="2588753" cy="1385122"/>
                      </a:xfrm>
                      <a:prstGeom prst="rect">
                        <a:avLst/>
                      </a:prstGeom>
                      <a:noFill/>
                      <a:ln>
                        <a:noFill/>
                      </a:ln>
                      <a:effectLst/>
                    </p:spPr>
                  </p:pic>
                </p:oleObj>
              </mc:Fallback>
            </mc:AlternateContent>
          </a:graphicData>
        </a:graphic>
      </p:graphicFrame>
      <p:grpSp>
        <p:nvGrpSpPr>
          <p:cNvPr id="44039" name="Group 7"/>
          <p:cNvGrpSpPr/>
          <p:nvPr/>
        </p:nvGrpSpPr>
        <p:grpSpPr bwMode="auto">
          <a:xfrm>
            <a:off x="533400" y="2070100"/>
            <a:ext cx="4572000" cy="2730500"/>
            <a:chOff x="240" y="1056"/>
            <a:chExt cx="2448" cy="1392"/>
          </a:xfrm>
        </p:grpSpPr>
        <p:sp>
          <p:nvSpPr>
            <p:cNvPr id="44048" name="Text Box 8"/>
            <p:cNvSpPr txBox="1">
              <a:spLocks noChangeArrowheads="1"/>
            </p:cNvSpPr>
            <p:nvPr/>
          </p:nvSpPr>
          <p:spPr bwMode="auto">
            <a:xfrm>
              <a:off x="2122" y="1920"/>
              <a:ext cx="566" cy="26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grpSp>
          <p:nvGrpSpPr>
            <p:cNvPr id="44049" name="Group 9"/>
            <p:cNvGrpSpPr/>
            <p:nvPr/>
          </p:nvGrpSpPr>
          <p:grpSpPr bwMode="auto">
            <a:xfrm>
              <a:off x="240" y="1056"/>
              <a:ext cx="2238" cy="1392"/>
              <a:chOff x="240" y="1056"/>
              <a:chExt cx="2238" cy="1392"/>
            </a:xfrm>
          </p:grpSpPr>
          <p:sp>
            <p:nvSpPr>
              <p:cNvPr id="44050" name="Rectangle 10"/>
              <p:cNvSpPr>
                <a:spLocks noChangeArrowheads="1"/>
              </p:cNvSpPr>
              <p:nvPr/>
            </p:nvSpPr>
            <p:spPr bwMode="auto">
              <a:xfrm>
                <a:off x="1449" y="1056"/>
                <a:ext cx="567" cy="265"/>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44051" name="Rectangle 11"/>
              <p:cNvSpPr>
                <a:spLocks noChangeArrowheads="1"/>
              </p:cNvSpPr>
              <p:nvPr/>
            </p:nvSpPr>
            <p:spPr bwMode="auto">
              <a:xfrm>
                <a:off x="1469" y="1382"/>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4052" name="Line 12"/>
              <p:cNvSpPr>
                <a:spLocks noChangeShapeType="1"/>
              </p:cNvSpPr>
              <p:nvPr/>
            </p:nvSpPr>
            <p:spPr bwMode="auto">
              <a:xfrm>
                <a:off x="2007" y="1421"/>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53" name="Text Box 13"/>
              <p:cNvSpPr txBox="1">
                <a:spLocks noChangeArrowheads="1"/>
              </p:cNvSpPr>
              <p:nvPr/>
            </p:nvSpPr>
            <p:spPr bwMode="auto">
              <a:xfrm>
                <a:off x="240" y="1881"/>
                <a:ext cx="307" cy="26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44054" name="Rectangle 14"/>
              <p:cNvSpPr>
                <a:spLocks noChangeArrowheads="1"/>
              </p:cNvSpPr>
              <p:nvPr/>
            </p:nvSpPr>
            <p:spPr bwMode="auto">
              <a:xfrm>
                <a:off x="846" y="206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4055" name="Text Box 15"/>
              <p:cNvSpPr txBox="1">
                <a:spLocks noChangeArrowheads="1"/>
              </p:cNvSpPr>
              <p:nvPr/>
            </p:nvSpPr>
            <p:spPr bwMode="auto">
              <a:xfrm>
                <a:off x="816" y="2112"/>
                <a:ext cx="353" cy="26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2</a:t>
                </a:r>
                <a:endParaRPr lang="en-US" altLang="zh-CN" sz="2800" i="0"/>
              </a:p>
            </p:txBody>
          </p:sp>
          <p:sp>
            <p:nvSpPr>
              <p:cNvPr id="44056" name="Rectangle 16"/>
              <p:cNvSpPr>
                <a:spLocks noChangeArrowheads="1"/>
              </p:cNvSpPr>
              <p:nvPr/>
            </p:nvSpPr>
            <p:spPr bwMode="auto">
              <a:xfrm>
                <a:off x="846" y="1805"/>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4057" name="Line 17"/>
              <p:cNvSpPr>
                <a:spLocks noChangeShapeType="1"/>
              </p:cNvSpPr>
              <p:nvPr/>
            </p:nvSpPr>
            <p:spPr bwMode="auto">
              <a:xfrm>
                <a:off x="1200" y="1421"/>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58" name="Rectangle 18"/>
              <p:cNvSpPr>
                <a:spLocks noChangeArrowheads="1"/>
              </p:cNvSpPr>
              <p:nvPr/>
            </p:nvSpPr>
            <p:spPr bwMode="auto">
              <a:xfrm>
                <a:off x="811" y="1488"/>
                <a:ext cx="340" cy="267"/>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1</a:t>
                </a:r>
              </a:p>
            </p:txBody>
          </p:sp>
          <p:sp>
            <p:nvSpPr>
              <p:cNvPr id="44059" name="Line 19"/>
              <p:cNvSpPr>
                <a:spLocks noChangeShapeType="1"/>
              </p:cNvSpPr>
              <p:nvPr/>
            </p:nvSpPr>
            <p:spPr bwMode="auto">
              <a:xfrm>
                <a:off x="1738" y="1421"/>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60" name="Line 20"/>
              <p:cNvSpPr>
                <a:spLocks noChangeShapeType="1"/>
              </p:cNvSpPr>
              <p:nvPr/>
            </p:nvSpPr>
            <p:spPr bwMode="auto">
              <a:xfrm flipH="1">
                <a:off x="539" y="1843"/>
                <a:ext cx="30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61" name="Line 21"/>
              <p:cNvSpPr>
                <a:spLocks noChangeShapeType="1"/>
              </p:cNvSpPr>
              <p:nvPr/>
            </p:nvSpPr>
            <p:spPr bwMode="auto">
              <a:xfrm flipH="1">
                <a:off x="769" y="2103"/>
                <a:ext cx="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4062" name="Group 22"/>
              <p:cNvGrpSpPr/>
              <p:nvPr/>
            </p:nvGrpSpPr>
            <p:grpSpPr bwMode="auto">
              <a:xfrm>
                <a:off x="692" y="2103"/>
                <a:ext cx="148" cy="153"/>
                <a:chOff x="720" y="2736"/>
                <a:chExt cx="185" cy="192"/>
              </a:xfrm>
            </p:grpSpPr>
            <p:sp>
              <p:nvSpPr>
                <p:cNvPr id="44089" name="Line 23"/>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90" name="Line 24"/>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4063" name="Line 25"/>
              <p:cNvSpPr>
                <a:spLocks noChangeShapeType="1"/>
              </p:cNvSpPr>
              <p:nvPr/>
            </p:nvSpPr>
            <p:spPr bwMode="auto">
              <a:xfrm>
                <a:off x="1200" y="1421"/>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4064" name="Group 26"/>
              <p:cNvGrpSpPr/>
              <p:nvPr/>
            </p:nvGrpSpPr>
            <p:grpSpPr bwMode="auto">
              <a:xfrm>
                <a:off x="2093" y="2342"/>
                <a:ext cx="163" cy="106"/>
                <a:chOff x="2448" y="2832"/>
                <a:chExt cx="185" cy="96"/>
              </a:xfrm>
            </p:grpSpPr>
            <p:sp>
              <p:nvSpPr>
                <p:cNvPr id="44087" name="Line 27"/>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88" name="Line 28"/>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44065" name="Group 29"/>
              <p:cNvGrpSpPr/>
              <p:nvPr/>
            </p:nvGrpSpPr>
            <p:grpSpPr bwMode="auto">
              <a:xfrm>
                <a:off x="432" y="2342"/>
                <a:ext cx="144" cy="106"/>
                <a:chOff x="432" y="2832"/>
                <a:chExt cx="185" cy="96"/>
              </a:xfrm>
            </p:grpSpPr>
            <p:sp>
              <p:nvSpPr>
                <p:cNvPr id="44085" name="Line 30"/>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86" name="Line 31"/>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4066" name="Rectangle 32"/>
              <p:cNvSpPr>
                <a:spLocks noChangeArrowheads="1"/>
              </p:cNvSpPr>
              <p:nvPr/>
            </p:nvSpPr>
            <p:spPr bwMode="auto">
              <a:xfrm>
                <a:off x="258" y="1680"/>
                <a:ext cx="207" cy="265"/>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4067" name="Rectangle 33"/>
              <p:cNvSpPr>
                <a:spLocks noChangeArrowheads="1"/>
              </p:cNvSpPr>
              <p:nvPr/>
            </p:nvSpPr>
            <p:spPr bwMode="auto">
              <a:xfrm>
                <a:off x="2226" y="1776"/>
                <a:ext cx="208" cy="265"/>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4068" name="Rectangle 34"/>
              <p:cNvSpPr>
                <a:spLocks noChangeArrowheads="1"/>
              </p:cNvSpPr>
              <p:nvPr/>
            </p:nvSpPr>
            <p:spPr bwMode="auto">
              <a:xfrm>
                <a:off x="273" y="2112"/>
                <a:ext cx="194" cy="265"/>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4069" name="Rectangle 35"/>
              <p:cNvSpPr>
                <a:spLocks noChangeArrowheads="1"/>
              </p:cNvSpPr>
              <p:nvPr/>
            </p:nvSpPr>
            <p:spPr bwMode="auto">
              <a:xfrm>
                <a:off x="2160" y="2112"/>
                <a:ext cx="318" cy="265"/>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44070" name="Group 36"/>
              <p:cNvGrpSpPr/>
              <p:nvPr/>
            </p:nvGrpSpPr>
            <p:grpSpPr bwMode="auto">
              <a:xfrm>
                <a:off x="1104" y="1440"/>
                <a:ext cx="1061" cy="792"/>
                <a:chOff x="1686" y="1600"/>
                <a:chExt cx="1061" cy="792"/>
              </a:xfrm>
            </p:grpSpPr>
            <p:sp>
              <p:nvSpPr>
                <p:cNvPr id="44075" name="Rectangle 37"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4076" name="Text Box 38"/>
                <p:cNvSpPr txBox="1">
                  <a:spLocks noChangeArrowheads="1"/>
                </p:cNvSpPr>
                <p:nvPr/>
              </p:nvSpPr>
              <p:spPr bwMode="auto">
                <a:xfrm>
                  <a:off x="1967" y="2096"/>
                  <a:ext cx="224" cy="26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4077" name="Text Box 39"/>
                <p:cNvSpPr txBox="1">
                  <a:spLocks noChangeArrowheads="1"/>
                </p:cNvSpPr>
                <p:nvPr/>
              </p:nvSpPr>
              <p:spPr bwMode="auto">
                <a:xfrm>
                  <a:off x="2286" y="1955"/>
                  <a:ext cx="402" cy="26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4078" name="Text Box 40"/>
                <p:cNvSpPr txBox="1">
                  <a:spLocks noChangeArrowheads="1"/>
                </p:cNvSpPr>
                <p:nvPr/>
              </p:nvSpPr>
              <p:spPr bwMode="auto">
                <a:xfrm>
                  <a:off x="2185" y="1736"/>
                  <a:ext cx="527" cy="23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44079" name="Line 41"/>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80" name="Line 42"/>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81" name="Line 43"/>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4082" name="Line 44"/>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4083" name="Text Box 45"/>
                <p:cNvSpPr txBox="1">
                  <a:spLocks noChangeArrowheads="1"/>
                </p:cNvSpPr>
                <p:nvPr/>
              </p:nvSpPr>
              <p:spPr bwMode="auto">
                <a:xfrm>
                  <a:off x="1975" y="1824"/>
                  <a:ext cx="329" cy="26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4084" name="Text Box 46"/>
                <p:cNvSpPr txBox="1">
                  <a:spLocks noChangeArrowheads="1"/>
                </p:cNvSpPr>
                <p:nvPr/>
              </p:nvSpPr>
              <p:spPr bwMode="auto">
                <a:xfrm rot="5400000">
                  <a:off x="2085" y="1769"/>
                  <a:ext cx="189" cy="245"/>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44071" name="Oval 47"/>
              <p:cNvSpPr>
                <a:spLocks noChangeArrowheads="1"/>
              </p:cNvSpPr>
              <p:nvPr/>
            </p:nvSpPr>
            <p:spPr bwMode="auto">
              <a:xfrm>
                <a:off x="480" y="180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4072" name="Oval 48"/>
              <p:cNvSpPr>
                <a:spLocks noChangeArrowheads="1"/>
              </p:cNvSpPr>
              <p:nvPr/>
            </p:nvSpPr>
            <p:spPr bwMode="auto">
              <a:xfrm>
                <a:off x="2160" y="1905"/>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4073" name="Oval 49"/>
              <p:cNvSpPr>
                <a:spLocks noChangeArrowheads="1"/>
              </p:cNvSpPr>
              <p:nvPr/>
            </p:nvSpPr>
            <p:spPr bwMode="auto">
              <a:xfrm>
                <a:off x="480" y="228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4074" name="Oval 50"/>
              <p:cNvSpPr>
                <a:spLocks noChangeArrowheads="1"/>
              </p:cNvSpPr>
              <p:nvPr/>
            </p:nvSpPr>
            <p:spPr bwMode="auto">
              <a:xfrm>
                <a:off x="2145" y="228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graphicFrame>
        <p:nvGraphicFramePr>
          <p:cNvPr id="62515" name="Object 51"/>
          <p:cNvGraphicFramePr>
            <a:graphicFrameLocks noChangeAspect="1"/>
          </p:cNvGraphicFramePr>
          <p:nvPr/>
        </p:nvGraphicFramePr>
        <p:xfrm>
          <a:off x="719455" y="3111500"/>
          <a:ext cx="441325" cy="469900"/>
        </p:xfrm>
        <a:graphic>
          <a:graphicData uri="http://schemas.openxmlformats.org/presentationml/2006/ole">
            <mc:AlternateContent xmlns:mc="http://schemas.openxmlformats.org/markup-compatibility/2006">
              <mc:Choice xmlns:v="urn:schemas-microsoft-com:vml" Requires="v">
                <p:oleObj spid="_x0000_s44371" name="公式" r:id="rId7" imgW="38100" imgH="63500" progId="Equation.3">
                  <p:embed/>
                </p:oleObj>
              </mc:Choice>
              <mc:Fallback>
                <p:oleObj name="公式" r:id="rId7" imgW="38100" imgH="63500" progId="Equation.3">
                  <p:embed/>
                  <p:pic>
                    <p:nvPicPr>
                      <p:cNvPr id="0" name="图片 443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455" y="3111500"/>
                        <a:ext cx="441325" cy="469900"/>
                      </a:xfrm>
                      <a:prstGeom prst="rect">
                        <a:avLst/>
                      </a:prstGeom>
                      <a:noFill/>
                      <a:ln>
                        <a:noFill/>
                      </a:ln>
                      <a:effectLst/>
                    </p:spPr>
                  </p:pic>
                </p:oleObj>
              </mc:Fallback>
            </mc:AlternateContent>
          </a:graphicData>
        </a:graphic>
      </p:graphicFrame>
      <p:sp>
        <p:nvSpPr>
          <p:cNvPr id="62516" name="Oval 52"/>
          <p:cNvSpPr>
            <a:spLocks noChangeArrowheads="1"/>
          </p:cNvSpPr>
          <p:nvPr/>
        </p:nvSpPr>
        <p:spPr bwMode="auto">
          <a:xfrm flipV="1">
            <a:off x="3962400" y="3429000"/>
            <a:ext cx="269875" cy="269875"/>
          </a:xfrm>
          <a:prstGeom prst="ellipse">
            <a:avLst/>
          </a:prstGeom>
          <a:noFill/>
          <a:ln w="28575">
            <a:solidFill>
              <a:srgbClr val="003399"/>
            </a:solidFill>
            <a:round/>
          </a:ln>
        </p:spPr>
        <p:txBody>
          <a:bodyPr rot="10800000" wrap="none" anchor="ctr"/>
          <a:lstStyle/>
          <a:p>
            <a:pPr algn="ctr">
              <a:lnSpc>
                <a:spcPct val="70000"/>
              </a:lnSpc>
              <a:spcBef>
                <a:spcPct val="50000"/>
              </a:spcBef>
            </a:pPr>
            <a:r>
              <a:rPr lang="zh-CN" altLang="en-US" sz="2400" i="0" dirty="0">
                <a:solidFill>
                  <a:srgbClr val="003399"/>
                </a:solidFill>
                <a:latin typeface="Times New Roman" panose="02020603050405020304" charset="0"/>
                <a:ea typeface="楷体_GB2312" charset="0"/>
                <a:cs typeface="楷体_GB2312" charset="0"/>
              </a:rPr>
              <a:t>－</a:t>
            </a:r>
          </a:p>
        </p:txBody>
      </p:sp>
      <p:sp>
        <p:nvSpPr>
          <p:cNvPr id="62517" name="Oval 53"/>
          <p:cNvSpPr>
            <a:spLocks noChangeArrowheads="1"/>
          </p:cNvSpPr>
          <p:nvPr/>
        </p:nvSpPr>
        <p:spPr bwMode="auto">
          <a:xfrm flipV="1">
            <a:off x="2057400" y="3200400"/>
            <a:ext cx="269875" cy="269875"/>
          </a:xfrm>
          <a:prstGeom prst="ellipse">
            <a:avLst/>
          </a:prstGeom>
          <a:noFill/>
          <a:ln w="28575">
            <a:solidFill>
              <a:srgbClr val="003399"/>
            </a:solidFill>
            <a:round/>
          </a:ln>
        </p:spPr>
        <p:txBody>
          <a:bodyPr rot="10800000" wrap="none" anchor="ctr"/>
          <a:lstStyle/>
          <a:p>
            <a:pPr algn="ctr">
              <a:lnSpc>
                <a:spcPct val="110000"/>
              </a:lnSpc>
              <a:spcBef>
                <a:spcPct val="50000"/>
              </a:spcBef>
            </a:pPr>
            <a:r>
              <a:rPr lang="zh-CN" altLang="en-US" sz="2400" i="0" dirty="0">
                <a:solidFill>
                  <a:srgbClr val="003399"/>
                </a:solidFill>
                <a:latin typeface="Times New Roman" panose="02020603050405020304" charset="0"/>
                <a:ea typeface="楷体_GB2312" charset="0"/>
                <a:cs typeface="楷体_GB2312" charset="0"/>
              </a:rPr>
              <a:t>－</a:t>
            </a:r>
          </a:p>
        </p:txBody>
      </p:sp>
      <p:sp>
        <p:nvSpPr>
          <p:cNvPr id="62518" name="AutoShape 54" descr="40%"/>
          <p:cNvSpPr>
            <a:spLocks noChangeArrowheads="1"/>
          </p:cNvSpPr>
          <p:nvPr/>
        </p:nvSpPr>
        <p:spPr bwMode="auto">
          <a:xfrm>
            <a:off x="3352800" y="1981200"/>
            <a:ext cx="3124200" cy="1066800"/>
          </a:xfrm>
          <a:prstGeom prst="wedgeEllipseCallout">
            <a:avLst>
              <a:gd name="adj1" fmla="val -33079"/>
              <a:gd name="adj2" fmla="val 110417"/>
            </a:avLst>
          </a:prstGeom>
          <a:pattFill prst="pct40">
            <a:fgClr>
              <a:srgbClr val="00FF00"/>
            </a:fgClr>
            <a:bgClr>
              <a:srgbClr val="FFFFFF"/>
            </a:bgClr>
          </a:pattFill>
          <a:ln w="28575">
            <a:solidFill>
              <a:srgbClr val="006000"/>
            </a:solidFill>
            <a:miter lim="800000"/>
          </a:ln>
        </p:spPr>
        <p:txBody>
          <a:bodyPr wrap="none" anchor="ctr"/>
          <a:lstStyle/>
          <a:p>
            <a:pPr algn="ctr"/>
            <a:r>
              <a:rPr lang="zh-CN" altLang="en-US" sz="2400" b="1" i="0" dirty="0">
                <a:solidFill>
                  <a:srgbClr val="FF3300"/>
                </a:solidFill>
                <a:latin typeface="Times New Roman" panose="02020603050405020304"/>
                <a:cs typeface="Times New Roman" panose="02020603050405020304"/>
              </a:rPr>
              <a:t>反馈电路直接从输</a:t>
            </a:r>
          </a:p>
          <a:p>
            <a:pPr algn="ctr"/>
            <a:r>
              <a:rPr lang="zh-CN" altLang="en-US" sz="2400" b="1" i="0" dirty="0">
                <a:solidFill>
                  <a:srgbClr val="FF3300"/>
                </a:solidFill>
                <a:latin typeface="Times New Roman" panose="02020603050405020304"/>
                <a:cs typeface="Times New Roman" panose="02020603050405020304"/>
              </a:rPr>
              <a:t>出端引出</a:t>
            </a:r>
            <a:r>
              <a:rPr lang="en-US" altLang="zh-CN" sz="2400" b="1" i="0" dirty="0">
                <a:solidFill>
                  <a:srgbClr val="FF3300"/>
                </a:solidFill>
                <a:latin typeface="Times New Roman" panose="02020603050405020304"/>
                <a:cs typeface="Times New Roman" panose="02020603050405020304"/>
              </a:rPr>
              <a:t>—</a:t>
            </a:r>
            <a:r>
              <a:rPr lang="zh-CN" altLang="en-US" sz="2400" b="1" i="0" dirty="0">
                <a:solidFill>
                  <a:srgbClr val="FF3300"/>
                </a:solidFill>
                <a:latin typeface="Times New Roman" panose="02020603050405020304"/>
                <a:cs typeface="Times New Roman" panose="02020603050405020304"/>
              </a:rPr>
              <a:t>电压反馈</a:t>
            </a:r>
          </a:p>
        </p:txBody>
      </p:sp>
      <p:sp>
        <p:nvSpPr>
          <p:cNvPr id="62519" name="AutoShape 55" descr="40%"/>
          <p:cNvSpPr>
            <a:spLocks noChangeArrowheads="1"/>
          </p:cNvSpPr>
          <p:nvPr/>
        </p:nvSpPr>
        <p:spPr bwMode="auto">
          <a:xfrm>
            <a:off x="1066800" y="4953000"/>
            <a:ext cx="4267200" cy="990600"/>
          </a:xfrm>
          <a:prstGeom prst="wedgeEllipseCallout">
            <a:avLst>
              <a:gd name="adj1" fmla="val -20833"/>
              <a:gd name="adj2" fmla="val -177884"/>
            </a:avLst>
          </a:prstGeom>
          <a:pattFill prst="pct40">
            <a:fgClr>
              <a:srgbClr val="CCFF66"/>
            </a:fgClr>
            <a:bgClr>
              <a:srgbClr val="FFFFFF"/>
            </a:bgClr>
          </a:pattFill>
          <a:ln w="28575">
            <a:solidFill>
              <a:srgbClr val="006000"/>
            </a:solidFill>
            <a:miter lim="800000"/>
          </a:ln>
        </p:spPr>
        <p:txBody>
          <a:bodyPr wrap="none" anchor="ctr"/>
          <a:lstStyle/>
          <a:p>
            <a:pPr algn="ctr"/>
            <a:r>
              <a:rPr lang="zh-CN" altLang="en-US" sz="2400" b="1" i="0">
                <a:solidFill>
                  <a:srgbClr val="FF3300"/>
                </a:solidFill>
                <a:latin typeface="Times New Roman" panose="02020603050405020304"/>
                <a:cs typeface="Times New Roman" panose="02020603050405020304"/>
              </a:rPr>
              <a:t>输入信号和反馈信号加在</a:t>
            </a:r>
          </a:p>
          <a:p>
            <a:pPr algn="ctr"/>
            <a:r>
              <a:rPr lang="zh-CN" altLang="en-US" sz="2400" b="1" i="0">
                <a:solidFill>
                  <a:srgbClr val="FF3300"/>
                </a:solidFill>
                <a:latin typeface="Times New Roman" panose="02020603050405020304"/>
                <a:cs typeface="Times New Roman" panose="02020603050405020304"/>
              </a:rPr>
              <a:t>同一输入端</a:t>
            </a:r>
            <a:r>
              <a:rPr lang="en-US" altLang="zh-CN" sz="2400" b="1" i="0">
                <a:solidFill>
                  <a:srgbClr val="FF3300"/>
                </a:solidFill>
                <a:latin typeface="Times New Roman" panose="02020603050405020304"/>
                <a:cs typeface="Times New Roman" panose="02020603050405020304"/>
              </a:rPr>
              <a:t>—</a:t>
            </a:r>
            <a:r>
              <a:rPr lang="zh-CN" altLang="en-US" sz="2400" b="1" i="0">
                <a:solidFill>
                  <a:srgbClr val="FF3300"/>
                </a:solidFill>
                <a:latin typeface="Times New Roman" panose="02020603050405020304"/>
                <a:cs typeface="Times New Roman" panose="02020603050405020304"/>
              </a:rPr>
              <a:t>并联反馈</a:t>
            </a:r>
          </a:p>
        </p:txBody>
      </p:sp>
      <p:sp>
        <p:nvSpPr>
          <p:cNvPr id="62520" name="AutoShape 56" descr="40%"/>
          <p:cNvSpPr>
            <a:spLocks noChangeArrowheads="1"/>
          </p:cNvSpPr>
          <p:nvPr/>
        </p:nvSpPr>
        <p:spPr bwMode="auto">
          <a:xfrm>
            <a:off x="0" y="1524000"/>
            <a:ext cx="3276600" cy="914400"/>
          </a:xfrm>
          <a:prstGeom prst="wedgeEllipseCallout">
            <a:avLst>
              <a:gd name="adj1" fmla="val 17005"/>
              <a:gd name="adj2" fmla="val 130731"/>
            </a:avLst>
          </a:prstGeom>
          <a:pattFill prst="pct40">
            <a:fgClr>
              <a:srgbClr val="FFFF00"/>
            </a:fgClr>
            <a:bgClr>
              <a:srgbClr val="FFFFFF"/>
            </a:bgClr>
          </a:pattFill>
          <a:ln w="28575">
            <a:solidFill>
              <a:srgbClr val="006000"/>
            </a:solidFill>
            <a:miter lim="800000"/>
          </a:ln>
        </p:spPr>
        <p:txBody>
          <a:bodyPr wrap="none" anchor="ctr"/>
          <a:lstStyle/>
          <a:p>
            <a:pPr algn="ctr"/>
            <a:r>
              <a:rPr lang="zh-CN" altLang="en-US" sz="2400" b="1" i="0">
                <a:solidFill>
                  <a:srgbClr val="FF3300"/>
                </a:solidFill>
                <a:latin typeface="Times New Roman" panose="02020603050405020304"/>
                <a:cs typeface="Times New Roman" panose="02020603050405020304"/>
              </a:rPr>
              <a:t>反馈信号使净输入</a:t>
            </a:r>
          </a:p>
          <a:p>
            <a:pPr algn="ctr"/>
            <a:r>
              <a:rPr lang="zh-CN" altLang="en-US" sz="2400" b="1" i="0">
                <a:solidFill>
                  <a:srgbClr val="FF3300"/>
                </a:solidFill>
                <a:latin typeface="Times New Roman" panose="02020603050405020304"/>
                <a:cs typeface="Times New Roman" panose="02020603050405020304"/>
              </a:rPr>
              <a:t>信号减小</a:t>
            </a:r>
            <a:r>
              <a:rPr lang="en-US" altLang="zh-CN" sz="2400" b="1" i="0">
                <a:solidFill>
                  <a:srgbClr val="FF3300"/>
                </a:solidFill>
                <a:latin typeface="Times New Roman" panose="02020603050405020304"/>
                <a:cs typeface="Times New Roman" panose="02020603050405020304"/>
              </a:rPr>
              <a:t>—</a:t>
            </a:r>
            <a:r>
              <a:rPr lang="zh-CN" altLang="en-US" sz="2400" b="1" i="0">
                <a:solidFill>
                  <a:srgbClr val="FF3300"/>
                </a:solidFill>
                <a:latin typeface="Times New Roman" panose="02020603050405020304"/>
                <a:cs typeface="Times New Roman" panose="02020603050405020304"/>
              </a:rPr>
              <a:t>负反馈</a:t>
            </a:r>
          </a:p>
        </p:txBody>
      </p:sp>
      <p:sp>
        <p:nvSpPr>
          <p:cNvPr id="62521" name="Rectangle 57" descr="40%"/>
          <p:cNvSpPr>
            <a:spLocks noChangeArrowheads="1"/>
          </p:cNvSpPr>
          <p:nvPr/>
        </p:nvSpPr>
        <p:spPr bwMode="auto">
          <a:xfrm>
            <a:off x="5410200" y="3962400"/>
            <a:ext cx="3429000" cy="519113"/>
          </a:xfrm>
          <a:prstGeom prst="rect">
            <a:avLst/>
          </a:prstGeom>
          <a:noFill/>
          <a:ln w="9525">
            <a:noFill/>
            <a:miter lim="800000"/>
          </a:ln>
          <a:effectLst/>
        </p:spPr>
        <p:txBody>
          <a:bodyPr>
            <a:spAutoFit/>
          </a:bodyPr>
          <a:lstStyle/>
          <a:p>
            <a:pPr>
              <a:spcBef>
                <a:spcPct val="30000"/>
              </a:spcBef>
            </a:pPr>
            <a:r>
              <a:rPr lang="zh-CN" altLang="en-US" sz="2800" b="1" i="0">
                <a:solidFill>
                  <a:srgbClr val="000099"/>
                </a:solidFill>
                <a:effectLst>
                  <a:outerShdw blurRad="38100" dist="38100" dir="2700000" algn="tl">
                    <a:srgbClr val="DDDDDD"/>
                  </a:outerShdw>
                </a:effectLst>
                <a:latin typeface="Times New Roman" panose="02020603050405020304"/>
                <a:cs typeface="Times New Roman" panose="02020603050405020304"/>
              </a:rPr>
              <a:t>电压并联负反馈</a:t>
            </a:r>
          </a:p>
        </p:txBody>
      </p:sp>
      <p:sp>
        <p:nvSpPr>
          <p:cNvPr id="62522" name="Rectangle 58"/>
          <p:cNvSpPr>
            <a:spLocks noChangeArrowheads="1"/>
          </p:cNvSpPr>
          <p:nvPr/>
        </p:nvSpPr>
        <p:spPr bwMode="auto">
          <a:xfrm>
            <a:off x="5867400" y="4572000"/>
            <a:ext cx="2743200" cy="1031875"/>
          </a:xfrm>
          <a:prstGeom prst="rect">
            <a:avLst/>
          </a:prstGeom>
          <a:noFill/>
          <a:ln w="9525">
            <a:noFill/>
            <a:miter lim="800000"/>
          </a:ln>
          <a:effectLst/>
        </p:spPr>
        <p:txBody>
          <a:bodyPr>
            <a:spAutoFit/>
          </a:bodyPr>
          <a:lstStyle/>
          <a:p>
            <a:pPr eaLnBrk="0" hangingPunct="0">
              <a:spcBef>
                <a:spcPct val="20000"/>
              </a:spcBef>
            </a:pP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输入电阻低，</a:t>
            </a:r>
          </a:p>
          <a:p>
            <a:pPr eaLnBrk="0" hangingPunct="0">
              <a:spcBef>
                <a:spcPct val="20000"/>
              </a:spcBef>
            </a:pP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共模电压 </a:t>
            </a: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a:t>
            </a: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 </a:t>
            </a:r>
            <a:r>
              <a:rPr lang="en-US" altLang="zh-CN"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0</a:t>
            </a:r>
            <a:endParaRPr lang="en-US" altLang="zh-CN" sz="2800" b="1" i="0" baseline="-25000" dirty="0">
              <a:solidFill>
                <a:srgbClr val="CC0000"/>
              </a:solidFill>
              <a:effectLst>
                <a:outerShdw blurRad="38100" dist="38100" dir="2700000" algn="tl">
                  <a:srgbClr val="DDDDDD"/>
                </a:outerShdw>
              </a:effectLst>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515"/>
                                        </p:tgtEl>
                                        <p:attrNameLst>
                                          <p:attrName>style.visibility</p:attrName>
                                        </p:attrNameLst>
                                      </p:cBhvr>
                                      <p:to>
                                        <p:strVal val="visible"/>
                                      </p:to>
                                    </p:set>
                                    <p:animEffect transition="in" filter="wipe(left)">
                                      <p:cBhvr>
                                        <p:cTn id="7" dur="500"/>
                                        <p:tgtEl>
                                          <p:spTgt spid="625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516"/>
                                        </p:tgtEl>
                                        <p:attrNameLst>
                                          <p:attrName>style.visibility</p:attrName>
                                        </p:attrNameLst>
                                      </p:cBhvr>
                                      <p:to>
                                        <p:strVal val="visible"/>
                                      </p:to>
                                    </p:set>
                                    <p:animEffect transition="in" filter="box(out)">
                                      <p:cBhvr>
                                        <p:cTn id="12" dur="500"/>
                                        <p:tgtEl>
                                          <p:spTgt spid="625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2517"/>
                                        </p:tgtEl>
                                        <p:attrNameLst>
                                          <p:attrName>style.visibility</p:attrName>
                                        </p:attrNameLst>
                                      </p:cBhvr>
                                      <p:to>
                                        <p:strVal val="visible"/>
                                      </p:to>
                                    </p:set>
                                    <p:animEffect transition="in" filter="box(out)">
                                      <p:cBhvr>
                                        <p:cTn id="17" dur="500"/>
                                        <p:tgtEl>
                                          <p:spTgt spid="625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518"/>
                                        </p:tgtEl>
                                        <p:attrNameLst>
                                          <p:attrName>style.visibility</p:attrName>
                                        </p:attrNameLst>
                                      </p:cBhvr>
                                      <p:to>
                                        <p:strVal val="visible"/>
                                      </p:to>
                                    </p:set>
                                    <p:animEffect transition="in" filter="wipe(up)">
                                      <p:cBhvr>
                                        <p:cTn id="22" dur="500"/>
                                        <p:tgtEl>
                                          <p:spTgt spid="625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2520"/>
                                        </p:tgtEl>
                                        <p:attrNameLst>
                                          <p:attrName>style.visibility</p:attrName>
                                        </p:attrNameLst>
                                      </p:cBhvr>
                                      <p:to>
                                        <p:strVal val="visible"/>
                                      </p:to>
                                    </p:set>
                                    <p:animEffect transition="in" filter="wipe(up)">
                                      <p:cBhvr>
                                        <p:cTn id="27" dur="500"/>
                                        <p:tgtEl>
                                          <p:spTgt spid="625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2519"/>
                                        </p:tgtEl>
                                        <p:attrNameLst>
                                          <p:attrName>style.visibility</p:attrName>
                                        </p:attrNameLst>
                                      </p:cBhvr>
                                      <p:to>
                                        <p:strVal val="visible"/>
                                      </p:to>
                                    </p:set>
                                    <p:animEffect transition="in" filter="wipe(down)">
                                      <p:cBhvr>
                                        <p:cTn id="32" dur="500"/>
                                        <p:tgtEl>
                                          <p:spTgt spid="625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521"/>
                                        </p:tgtEl>
                                        <p:attrNameLst>
                                          <p:attrName>style.visibility</p:attrName>
                                        </p:attrNameLst>
                                      </p:cBhvr>
                                      <p:to>
                                        <p:strVal val="visible"/>
                                      </p:to>
                                    </p:set>
                                    <p:animEffect transition="in" filter="wipe(left)">
                                      <p:cBhvr>
                                        <p:cTn id="37" dur="500"/>
                                        <p:tgtEl>
                                          <p:spTgt spid="625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522"/>
                                        </p:tgtEl>
                                        <p:attrNameLst>
                                          <p:attrName>style.visibility</p:attrName>
                                        </p:attrNameLst>
                                      </p:cBhvr>
                                      <p:to>
                                        <p:strVal val="visible"/>
                                      </p:to>
                                    </p:set>
                                    <p:animEffect transition="in" filter="wipe(left)">
                                      <p:cBhvr>
                                        <p:cTn id="42" dur="500"/>
                                        <p:tgtEl>
                                          <p:spTgt spid="62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6" grpId="0" animBg="1" autoUpdateAnimBg="0"/>
      <p:bldP spid="62517" grpId="0" animBg="1" autoUpdateAnimBg="0"/>
      <p:bldP spid="62518" grpId="0" animBg="1" autoUpdateAnimBg="0"/>
      <p:bldP spid="62519" grpId="0" animBg="1" autoUpdateAnimBg="0"/>
      <p:bldP spid="62520" grpId="0" animBg="1" autoUpdateAnimBg="0"/>
      <p:bldP spid="62521" grpId="0" autoUpdateAnimBg="0"/>
      <p:bldP spid="6252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55650" y="4487863"/>
            <a:ext cx="7239000" cy="523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30000"/>
              </a:spcBef>
            </a:pPr>
            <a:r>
              <a:rPr lang="en-US" altLang="zh-CN" sz="2800" i="0" dirty="0" smtClean="0">
                <a:effectLst>
                  <a:outerShdw blurRad="38100" dist="38100" dir="2700000" algn="tl">
                    <a:srgbClr val="DDDDDD"/>
                  </a:outerShdw>
                </a:effectLst>
                <a:latin typeface="Times New Roman" panose="02020603050405020304"/>
                <a:ea typeface="+mn-ea"/>
                <a:cs typeface="Times New Roman" panose="02020603050405020304"/>
              </a:rPr>
              <a:t>⑤  </a:t>
            </a:r>
            <a:r>
              <a:rPr lang="zh-CN" altLang="en-US" sz="2800" i="0" dirty="0">
                <a:effectLst>
                  <a:outerShdw blurRad="38100" dist="38100" dir="2700000" algn="tl">
                    <a:srgbClr val="DDDDDD"/>
                  </a:outerShdw>
                </a:effectLst>
                <a:latin typeface="Times New Roman" panose="02020603050405020304"/>
                <a:ea typeface="+mn-ea"/>
                <a:cs typeface="Times New Roman" panose="02020603050405020304"/>
              </a:rPr>
              <a:t>电压并联负反馈，输入、输出电阻低。</a:t>
            </a:r>
          </a:p>
        </p:txBody>
      </p:sp>
      <p:sp>
        <p:nvSpPr>
          <p:cNvPr id="63491" name="Rectangle 3" descr="40%"/>
          <p:cNvSpPr>
            <a:spLocks noChangeArrowheads="1"/>
          </p:cNvSpPr>
          <p:nvPr/>
        </p:nvSpPr>
        <p:spPr bwMode="auto">
          <a:xfrm>
            <a:off x="381000" y="517525"/>
            <a:ext cx="1676400" cy="579438"/>
          </a:xfrm>
          <a:prstGeom prst="rect">
            <a:avLst/>
          </a:prstGeom>
          <a:noFill/>
          <a:ln w="9525">
            <a:noFill/>
            <a:miter lim="800000"/>
          </a:ln>
          <a:effectLst/>
        </p:spPr>
        <p:txBody>
          <a:bodyPr>
            <a:spAutoFit/>
          </a:bodyPr>
          <a:lstStyle/>
          <a:p>
            <a:pPr algn="ctr">
              <a:spcBef>
                <a:spcPct val="50000"/>
              </a:spcBef>
            </a:pPr>
            <a:r>
              <a:rPr lang="en-US" altLang="zh-CN" sz="3200" b="1" i="0">
                <a:solidFill>
                  <a:srgbClr val="CC0000"/>
                </a:solidFill>
                <a:effectLst>
                  <a:outerShdw blurRad="38100" dist="38100" dir="2700000" algn="tl">
                    <a:srgbClr val="DDDDDD"/>
                  </a:outerShdw>
                </a:effectLst>
                <a:latin typeface="Times New Roman" panose="02020603050405020304"/>
                <a:cs typeface="Times New Roman" panose="02020603050405020304"/>
              </a:rPr>
              <a:t>   </a:t>
            </a:r>
            <a:r>
              <a:rPr lang="zh-CN" altLang="en-US" sz="3200" b="1" i="0">
                <a:solidFill>
                  <a:srgbClr val="CC0000"/>
                </a:solidFill>
                <a:effectLst>
                  <a:outerShdw blurRad="38100" dist="38100" dir="2700000" algn="tl">
                    <a:srgbClr val="DDDDDD"/>
                  </a:outerShdw>
                </a:effectLst>
                <a:latin typeface="Times New Roman" panose="02020603050405020304"/>
                <a:cs typeface="Times New Roman" panose="02020603050405020304"/>
              </a:rPr>
              <a:t>结论：</a:t>
            </a:r>
          </a:p>
        </p:txBody>
      </p:sp>
      <p:sp>
        <p:nvSpPr>
          <p:cNvPr id="63492" name="Rectangle 4"/>
          <p:cNvSpPr>
            <a:spLocks noChangeArrowheads="1"/>
          </p:cNvSpPr>
          <p:nvPr/>
        </p:nvSpPr>
        <p:spPr bwMode="auto">
          <a:xfrm>
            <a:off x="755650" y="1066800"/>
            <a:ext cx="7931150" cy="1083374"/>
          </a:xfrm>
          <a:prstGeom prst="rect">
            <a:avLst/>
          </a:prstGeom>
          <a:noFill/>
          <a:ln w="9525">
            <a:noFill/>
            <a:miter lim="800000"/>
          </a:ln>
          <a:effectLst/>
        </p:spPr>
        <p:txBody>
          <a:bodyPr>
            <a:spAutoFit/>
          </a:bodyPr>
          <a:lstStyle/>
          <a:p>
            <a:pPr>
              <a:spcBef>
                <a:spcPct val="30000"/>
              </a:spcBef>
            </a:pPr>
            <a:r>
              <a:rPr lang="en-US" altLang="zh-CN" sz="2800" b="1" i="0">
                <a:effectLst>
                  <a:outerShdw blurRad="38100" dist="38100" dir="2700000" algn="tl">
                    <a:srgbClr val="DDDDDD"/>
                  </a:outerShdw>
                </a:effectLst>
                <a:latin typeface="Times New Roman" panose="02020603050405020304"/>
                <a:cs typeface="Times New Roman" panose="02020603050405020304"/>
              </a:rPr>
              <a:t>①   </a:t>
            </a:r>
            <a:r>
              <a:rPr lang="en-US" altLang="zh-CN" sz="2800" b="1">
                <a:effectLst>
                  <a:outerShdw blurRad="38100" dist="38100" dir="2700000" algn="tl">
                    <a:srgbClr val="DDDDDD"/>
                  </a:outerShdw>
                </a:effectLst>
                <a:latin typeface="Times New Roman" panose="02020603050405020304"/>
                <a:cs typeface="Times New Roman" panose="02020603050405020304"/>
              </a:rPr>
              <a:t>A</a:t>
            </a:r>
            <a:r>
              <a:rPr lang="en-US" altLang="zh-CN" sz="2800" b="1" baseline="-25000">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rPr>
              <a:t>f</a:t>
            </a:r>
            <a:r>
              <a:rPr lang="zh-CN" altLang="en-US" sz="2800" b="1" i="0">
                <a:effectLst>
                  <a:outerShdw blurRad="38100" dist="38100" dir="2700000" algn="tl">
                    <a:srgbClr val="DDDDDD"/>
                  </a:outerShdw>
                </a:effectLst>
                <a:latin typeface="Times New Roman" panose="02020603050405020304"/>
                <a:cs typeface="Times New Roman" panose="02020603050405020304"/>
              </a:rPr>
              <a:t>为负值，即 </a:t>
            </a:r>
            <a:r>
              <a:rPr lang="en-US" altLang="zh-CN" sz="2800" b="1">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rPr>
              <a:t>o</a:t>
            </a:r>
            <a:r>
              <a:rPr lang="zh-CN" altLang="en-US" sz="2800" b="1" i="0">
                <a:effectLst>
                  <a:outerShdw blurRad="38100" dist="38100" dir="2700000" algn="tl">
                    <a:srgbClr val="DDDDDD"/>
                  </a:outerShdw>
                </a:effectLst>
                <a:latin typeface="Times New Roman" panose="02020603050405020304"/>
                <a:cs typeface="Times New Roman" panose="02020603050405020304"/>
              </a:rPr>
              <a:t>与 </a:t>
            </a:r>
            <a:r>
              <a:rPr lang="en-US" altLang="zh-CN" sz="2800" b="1">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rPr>
              <a:t>i</a:t>
            </a:r>
            <a:r>
              <a:rPr lang="en-US" altLang="zh-CN" sz="2800" b="1" baseline="-25000">
                <a:effectLst>
                  <a:outerShdw blurRad="38100" dist="38100" dir="2700000" algn="tl">
                    <a:srgbClr val="DDDDDD"/>
                  </a:outerShdw>
                </a:effectLst>
                <a:latin typeface="Times New Roman" panose="02020603050405020304"/>
                <a:cs typeface="Times New Roman" panose="02020603050405020304"/>
              </a:rPr>
              <a:t> </a:t>
            </a:r>
            <a:r>
              <a:rPr lang="zh-CN" altLang="en-US" sz="2800" b="1" i="0">
                <a:effectLst>
                  <a:outerShdw blurRad="38100" dist="38100" dir="2700000" algn="tl">
                    <a:srgbClr val="DDDDDD"/>
                  </a:outerShdw>
                </a:effectLst>
                <a:latin typeface="Times New Roman" panose="02020603050405020304"/>
                <a:cs typeface="Times New Roman" panose="02020603050405020304"/>
              </a:rPr>
              <a:t>极性相反。</a:t>
            </a:r>
            <a:r>
              <a:rPr lang="zh-CN" altLang="en-US" sz="2800" b="1" i="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因为 </a:t>
            </a:r>
            <a:r>
              <a:rPr lang="en-US" altLang="zh-CN" sz="2800" b="1">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u</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i </a:t>
            </a:r>
            <a:r>
              <a:rPr lang="zh-CN" altLang="en-US" sz="2800" b="1" i="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加</a:t>
            </a:r>
          </a:p>
          <a:p>
            <a:pPr>
              <a:spcBef>
                <a:spcPct val="30000"/>
              </a:spcBef>
            </a:pPr>
            <a:r>
              <a:rPr lang="zh-CN" altLang="en-US" sz="2800" b="1" i="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      在反相输入端。</a:t>
            </a:r>
          </a:p>
        </p:txBody>
      </p:sp>
      <p:sp>
        <p:nvSpPr>
          <p:cNvPr id="63493" name="Rectangle 5"/>
          <p:cNvSpPr>
            <a:spLocks noChangeArrowheads="1"/>
          </p:cNvSpPr>
          <p:nvPr/>
        </p:nvSpPr>
        <p:spPr bwMode="auto">
          <a:xfrm>
            <a:off x="755650" y="2201863"/>
            <a:ext cx="7545655" cy="1083374"/>
          </a:xfrm>
          <a:prstGeom prst="rect">
            <a:avLst/>
          </a:prstGeom>
          <a:noFill/>
          <a:ln w="9525">
            <a:noFill/>
            <a:miter lim="800000"/>
          </a:ln>
          <a:effectLst/>
        </p:spPr>
        <p:txBody>
          <a:bodyPr wrap="none">
            <a:spAutoFit/>
          </a:bodyPr>
          <a:lstStyle/>
          <a:p>
            <a:pPr>
              <a:spcBef>
                <a:spcPct val="30000"/>
              </a:spcBef>
            </a:pPr>
            <a:r>
              <a:rPr lang="en-US" altLang="zh-CN" sz="2800" b="1" i="0">
                <a:effectLst>
                  <a:outerShdw blurRad="38100" dist="38100" dir="2700000" algn="tl">
                    <a:srgbClr val="DDDDDD"/>
                  </a:outerShdw>
                </a:effectLst>
                <a:latin typeface="Times New Roman" panose="02020603050405020304"/>
                <a:cs typeface="Times New Roman" panose="02020603050405020304"/>
              </a:rPr>
              <a:t>②   </a:t>
            </a:r>
            <a:r>
              <a:rPr lang="en-US" altLang="zh-CN" sz="2800" b="1">
                <a:effectLst>
                  <a:outerShdw blurRad="38100" dist="38100" dir="2700000" algn="tl">
                    <a:srgbClr val="DDDDDD"/>
                  </a:outerShdw>
                </a:effectLst>
                <a:latin typeface="Times New Roman" panose="02020603050405020304"/>
                <a:cs typeface="Times New Roman" panose="02020603050405020304"/>
              </a:rPr>
              <a:t>A</a:t>
            </a:r>
            <a:r>
              <a:rPr lang="en-US" altLang="zh-CN" sz="2800" b="1" baseline="-25000">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rPr>
              <a:t>f</a:t>
            </a:r>
            <a:r>
              <a:rPr lang="en-US" altLang="zh-CN" sz="2800" b="1" baseline="-25000">
                <a:effectLst>
                  <a:outerShdw blurRad="38100" dist="38100" dir="2700000" algn="tl">
                    <a:srgbClr val="DDDDDD"/>
                  </a:outerShdw>
                </a:effectLst>
                <a:latin typeface="Times New Roman" panose="02020603050405020304"/>
                <a:cs typeface="Times New Roman" panose="02020603050405020304"/>
              </a:rPr>
              <a:t> </a:t>
            </a:r>
            <a:r>
              <a:rPr lang="zh-CN" altLang="en-US" sz="2800" b="1" i="0">
                <a:effectLst>
                  <a:outerShdw blurRad="38100" dist="38100" dir="2700000" algn="tl">
                    <a:srgbClr val="DDDDDD"/>
                  </a:outerShdw>
                </a:effectLst>
                <a:latin typeface="Times New Roman" panose="02020603050405020304"/>
                <a:cs typeface="Times New Roman" panose="02020603050405020304"/>
              </a:rPr>
              <a:t>只与外部电阻 </a:t>
            </a:r>
            <a:r>
              <a:rPr lang="en-US" altLang="zh-CN" sz="2800" b="1">
                <a:effectLst>
                  <a:outerShdw blurRad="38100" dist="38100" dir="2700000" algn="tl">
                    <a:srgbClr val="DDDDDD"/>
                  </a:outerShdw>
                </a:effectLst>
                <a:latin typeface="Times New Roman" panose="02020603050405020304"/>
                <a:cs typeface="Times New Roman" panose="02020603050405020304"/>
              </a:rPr>
              <a:t>R</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rPr>
              <a:t>1</a:t>
            </a:r>
            <a:r>
              <a:rPr lang="zh-CN" altLang="en-US" sz="2800" b="1">
                <a:effectLst>
                  <a:outerShdw blurRad="38100" dist="38100" dir="2700000" algn="tl">
                    <a:srgbClr val="DDDDDD"/>
                  </a:outerShdw>
                </a:effectLst>
                <a:latin typeface="Times New Roman" panose="02020603050405020304"/>
                <a:cs typeface="Times New Roman" panose="02020603050405020304"/>
              </a:rPr>
              <a:t>、</a:t>
            </a:r>
            <a:r>
              <a:rPr lang="en-US" altLang="zh-CN" sz="2800" b="1">
                <a:effectLst>
                  <a:outerShdw blurRad="38100" dist="38100" dir="2700000" algn="tl">
                    <a:srgbClr val="DDDDDD"/>
                  </a:outerShdw>
                </a:effectLst>
                <a:latin typeface="Times New Roman" panose="02020603050405020304"/>
                <a:cs typeface="Times New Roman" panose="02020603050405020304"/>
              </a:rPr>
              <a:t>R</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rPr>
              <a:t>F</a:t>
            </a:r>
            <a:r>
              <a:rPr lang="en-US" altLang="zh-CN" sz="2800" b="1" baseline="-25000">
                <a:effectLst>
                  <a:outerShdw blurRad="38100" dist="38100" dir="2700000" algn="tl">
                    <a:srgbClr val="DDDDDD"/>
                  </a:outerShdw>
                </a:effectLst>
                <a:latin typeface="Times New Roman" panose="02020603050405020304"/>
                <a:cs typeface="Times New Roman" panose="02020603050405020304"/>
              </a:rPr>
              <a:t> </a:t>
            </a:r>
            <a:r>
              <a:rPr lang="zh-CN" altLang="en-US" sz="2800" b="1" i="0">
                <a:effectLst>
                  <a:outerShdw blurRad="38100" dist="38100" dir="2700000" algn="tl">
                    <a:srgbClr val="DDDDDD"/>
                  </a:outerShdw>
                </a:effectLst>
                <a:latin typeface="Times New Roman" panose="02020603050405020304"/>
                <a:cs typeface="Times New Roman" panose="02020603050405020304"/>
              </a:rPr>
              <a:t>有关，与运放本</a:t>
            </a:r>
          </a:p>
          <a:p>
            <a:pPr>
              <a:spcBef>
                <a:spcPct val="30000"/>
              </a:spcBef>
            </a:pPr>
            <a:r>
              <a:rPr lang="zh-CN" altLang="en-US" sz="2800" b="1" i="0">
                <a:effectLst>
                  <a:outerShdw blurRad="38100" dist="38100" dir="2700000" algn="tl">
                    <a:srgbClr val="DDDDDD"/>
                  </a:outerShdw>
                </a:effectLst>
                <a:latin typeface="Times New Roman" panose="02020603050405020304"/>
                <a:cs typeface="Times New Roman" panose="02020603050405020304"/>
              </a:rPr>
              <a:t>      身参数无关。</a:t>
            </a:r>
          </a:p>
        </p:txBody>
      </p:sp>
      <p:sp>
        <p:nvSpPr>
          <p:cNvPr id="63494" name="Rectangle 6"/>
          <p:cNvSpPr>
            <a:spLocks noChangeArrowheads="1"/>
          </p:cNvSpPr>
          <p:nvPr/>
        </p:nvSpPr>
        <p:spPr bwMode="auto">
          <a:xfrm>
            <a:off x="755650" y="3285237"/>
            <a:ext cx="7438004" cy="523220"/>
          </a:xfrm>
          <a:prstGeom prst="rect">
            <a:avLst/>
          </a:prstGeom>
          <a:noFill/>
          <a:ln w="9525">
            <a:noFill/>
            <a:miter lim="800000"/>
          </a:ln>
          <a:effectLst/>
        </p:spPr>
        <p:txBody>
          <a:bodyPr wrap="none">
            <a:spAutoFit/>
          </a:bodyPr>
          <a:lstStyle/>
          <a:p>
            <a:pPr>
              <a:spcBef>
                <a:spcPct val="50000"/>
              </a:spcBef>
              <a:defRPr/>
            </a:pPr>
            <a:r>
              <a:rPr lang="en-US" altLang="zh-CN" sz="2800" b="1" i="0" dirty="0" smtClean="0">
                <a:effectLst>
                  <a:outerShdw blurRad="38100" dist="38100" dir="2700000" algn="tl">
                    <a:srgbClr val="C0C0C0"/>
                  </a:outerShdw>
                </a:effectLst>
                <a:latin typeface="Times New Roman" panose="02020603050405020304"/>
                <a:cs typeface="Times New Roman" panose="02020603050405020304"/>
              </a:rPr>
              <a:t>③   </a:t>
            </a:r>
            <a:r>
              <a:rPr lang="en-US" altLang="zh-CN" sz="2800" b="1" i="0" dirty="0">
                <a:effectLst>
                  <a:outerShdw blurRad="38100" dist="38100" dir="2700000" algn="tl">
                    <a:srgbClr val="C0C0C0"/>
                  </a:outerShdw>
                </a:effectLst>
                <a:latin typeface="Times New Roman" panose="02020603050405020304"/>
                <a:cs typeface="Times New Roman" panose="02020603050405020304"/>
              </a:rPr>
              <a:t>| </a:t>
            </a:r>
            <a:r>
              <a:rPr lang="en-US" altLang="zh-CN" sz="2800" b="1" dirty="0">
                <a:effectLst>
                  <a:outerShdw blurRad="38100" dist="38100" dir="2700000" algn="tl">
                    <a:srgbClr val="C0C0C0"/>
                  </a:outerShdw>
                </a:effectLst>
                <a:latin typeface="Times New Roman" panose="02020603050405020304"/>
                <a:cs typeface="Times New Roman" panose="02020603050405020304"/>
              </a:rPr>
              <a:t>A</a:t>
            </a:r>
            <a:r>
              <a:rPr lang="en-US" altLang="zh-CN" sz="2800" b="1" baseline="-25000" dirty="0">
                <a:effectLst>
                  <a:outerShdw blurRad="38100" dist="38100" dir="2700000" algn="tl">
                    <a:srgbClr val="C0C0C0"/>
                  </a:outerShdw>
                </a:effectLst>
                <a:latin typeface="Times New Roman" panose="02020603050405020304"/>
                <a:cs typeface="Times New Roman" panose="02020603050405020304"/>
              </a:rPr>
              <a:t>u</a:t>
            </a:r>
            <a:r>
              <a:rPr lang="en-US" altLang="zh-CN" sz="2800" b="1" i="0" baseline="-25000" dirty="0">
                <a:effectLst>
                  <a:outerShdw blurRad="38100" dist="38100" dir="2700000" algn="tl">
                    <a:srgbClr val="C0C0C0"/>
                  </a:outerShdw>
                </a:effectLst>
                <a:latin typeface="Times New Roman" panose="02020603050405020304"/>
                <a:cs typeface="Times New Roman" panose="02020603050405020304"/>
              </a:rPr>
              <a:t>f</a:t>
            </a:r>
            <a:r>
              <a:rPr lang="en-US" altLang="zh-CN" sz="2800" b="1" dirty="0">
                <a:effectLst>
                  <a:outerShdw blurRad="38100" dist="38100" dir="2700000" algn="tl">
                    <a:srgbClr val="C0C0C0"/>
                  </a:outerShdw>
                </a:effectLst>
                <a:latin typeface="Times New Roman" panose="02020603050405020304"/>
                <a:cs typeface="Times New Roman" panose="02020603050405020304"/>
              </a:rPr>
              <a:t> </a:t>
            </a:r>
            <a:r>
              <a:rPr lang="en-US" altLang="zh-CN" sz="2800" b="1" i="0" dirty="0">
                <a:effectLst>
                  <a:outerShdw blurRad="38100" dist="38100" dir="2700000" algn="tl">
                    <a:srgbClr val="C0C0C0"/>
                  </a:outerShdw>
                </a:effectLst>
                <a:latin typeface="Times New Roman" panose="02020603050405020304"/>
                <a:cs typeface="Times New Roman" panose="02020603050405020304"/>
              </a:rPr>
              <a:t>| </a:t>
            </a:r>
            <a:r>
              <a:rPr lang="zh-CN" altLang="en-US" sz="2800" b="1" i="0" dirty="0">
                <a:effectLst>
                  <a:outerShdw blurRad="38100" dist="38100" dir="2700000" algn="tl">
                    <a:srgbClr val="C0C0C0"/>
                  </a:outerShdw>
                </a:effectLst>
                <a:latin typeface="Times New Roman" panose="02020603050405020304"/>
                <a:cs typeface="Times New Roman" panose="02020603050405020304"/>
              </a:rPr>
              <a:t>可大于 </a:t>
            </a:r>
            <a:r>
              <a:rPr lang="en-US" altLang="zh-CN" sz="2800" b="1" i="0" dirty="0">
                <a:effectLst>
                  <a:outerShdw blurRad="38100" dist="38100" dir="2700000" algn="tl">
                    <a:srgbClr val="C0C0C0"/>
                  </a:outerShdw>
                </a:effectLst>
                <a:latin typeface="Times New Roman" panose="02020603050405020304"/>
                <a:cs typeface="Times New Roman" panose="02020603050405020304"/>
              </a:rPr>
              <a:t>1</a:t>
            </a:r>
            <a:r>
              <a:rPr lang="zh-CN" altLang="en-US" sz="2800" b="1" i="0" dirty="0">
                <a:effectLst>
                  <a:outerShdw blurRad="38100" dist="38100" dir="2700000" algn="tl">
                    <a:srgbClr val="C0C0C0"/>
                  </a:outerShdw>
                </a:effectLst>
                <a:latin typeface="Times New Roman" panose="02020603050405020304"/>
                <a:cs typeface="Times New Roman" panose="02020603050405020304"/>
              </a:rPr>
              <a:t>，也可等于 </a:t>
            </a:r>
            <a:r>
              <a:rPr lang="en-US" altLang="zh-CN" sz="2800" b="1" i="0" dirty="0">
                <a:effectLst>
                  <a:outerShdw blurRad="38100" dist="38100" dir="2700000" algn="tl">
                    <a:srgbClr val="C0C0C0"/>
                  </a:outerShdw>
                </a:effectLst>
                <a:latin typeface="Times New Roman" panose="02020603050405020304"/>
                <a:cs typeface="Times New Roman" panose="02020603050405020304"/>
              </a:rPr>
              <a:t>1 </a:t>
            </a:r>
            <a:r>
              <a:rPr lang="zh-CN" altLang="en-US" sz="2800" b="1" i="0" dirty="0">
                <a:effectLst>
                  <a:outerShdw blurRad="38100" dist="38100" dir="2700000" algn="tl">
                    <a:srgbClr val="C0C0C0"/>
                  </a:outerShdw>
                </a:effectLst>
                <a:latin typeface="Times New Roman" panose="02020603050405020304"/>
                <a:cs typeface="Times New Roman" panose="02020603050405020304"/>
              </a:rPr>
              <a:t>或小于 </a:t>
            </a:r>
            <a:r>
              <a:rPr lang="en-US" altLang="zh-CN" sz="2800" b="1" i="0" dirty="0">
                <a:effectLst>
                  <a:outerShdw blurRad="38100" dist="38100" dir="2700000" algn="tl">
                    <a:srgbClr val="C0C0C0"/>
                  </a:outerShdw>
                </a:effectLst>
                <a:latin typeface="Times New Roman" panose="02020603050405020304"/>
                <a:cs typeface="Times New Roman" panose="02020603050405020304"/>
              </a:rPr>
              <a:t>1 </a:t>
            </a:r>
            <a:r>
              <a:rPr lang="zh-CN" altLang="en-US" sz="2800" b="1" i="0" dirty="0">
                <a:effectLst>
                  <a:outerShdw blurRad="38100" dist="38100" dir="2700000" algn="tl">
                    <a:srgbClr val="C0C0C0"/>
                  </a:outerShdw>
                </a:effectLst>
                <a:latin typeface="Times New Roman" panose="02020603050405020304"/>
                <a:cs typeface="Times New Roman" panose="02020603050405020304"/>
              </a:rPr>
              <a:t>。</a:t>
            </a:r>
          </a:p>
        </p:txBody>
      </p:sp>
      <p:sp>
        <p:nvSpPr>
          <p:cNvPr id="63495" name="Rectangle 7"/>
          <p:cNvSpPr>
            <a:spLocks noChangeArrowheads="1"/>
          </p:cNvSpPr>
          <p:nvPr/>
        </p:nvSpPr>
        <p:spPr bwMode="auto">
          <a:xfrm>
            <a:off x="755650" y="3808457"/>
            <a:ext cx="7397444" cy="523220"/>
          </a:xfrm>
          <a:prstGeom prst="rect">
            <a:avLst/>
          </a:prstGeom>
          <a:noFill/>
          <a:ln w="9525">
            <a:noFill/>
            <a:miter lim="800000"/>
          </a:ln>
          <a:effectLst/>
        </p:spPr>
        <p:txBody>
          <a:bodyPr wrap="none">
            <a:spAutoFit/>
          </a:bodyPr>
          <a:lstStyle/>
          <a:p>
            <a:pPr>
              <a:spcBef>
                <a:spcPct val="5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④  </a:t>
            </a:r>
            <a:r>
              <a:rPr lang="zh-CN" altLang="en-US" sz="2800" b="1" i="0" dirty="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因</a:t>
            </a:r>
            <a:r>
              <a:rPr lang="en-US" altLang="zh-CN" sz="2800" b="1" dirty="0">
                <a:effectLst>
                  <a:outerShdw blurRad="38100" dist="38100" dir="2700000" algn="tl">
                    <a:srgbClr val="DDDDDD"/>
                  </a:outerShdw>
                </a:effectLst>
                <a:latin typeface="Times New Roman" panose="02020603050405020304"/>
                <a:cs typeface="Times New Roman" panose="02020603050405020304"/>
              </a:rPr>
              <a:t>u</a:t>
            </a:r>
            <a:r>
              <a:rPr lang="en-US" altLang="zh-CN" sz="2800" b="1" baseline="-25000" dirty="0">
                <a:effectLst>
                  <a:outerShdw blurRad="38100" dist="38100" dir="2700000" algn="tl">
                    <a:srgbClr val="DDDDDD"/>
                  </a:outerShdw>
                </a:effectLst>
                <a:latin typeface="Times New Roman" panose="02020603050405020304"/>
                <a:cs typeface="Times New Roman" panose="02020603050405020304"/>
              </a:rPr>
              <a:t>–</a:t>
            </a:r>
            <a:r>
              <a:rPr lang="en-US" altLang="zh-CN" sz="2800" b="1" dirty="0">
                <a:effectLst>
                  <a:outerShdw blurRad="38100" dist="38100" dir="2700000" algn="tl">
                    <a:srgbClr val="DDDDDD"/>
                  </a:outerShdw>
                </a:effectLst>
                <a:latin typeface="Times New Roman" panose="02020603050405020304"/>
                <a:cs typeface="Times New Roman" panose="02020603050405020304"/>
              </a:rPr>
              <a:t>= u</a:t>
            </a:r>
            <a:r>
              <a:rPr lang="en-US" altLang="zh-CN" sz="2800" b="1" baseline="-25000" dirty="0">
                <a:effectLst>
                  <a:outerShdw blurRad="38100" dist="38100" dir="2700000" algn="tl">
                    <a:srgbClr val="DDDDDD"/>
                  </a:outerShdw>
                </a:effectLst>
                <a:latin typeface="Times New Roman" panose="02020603050405020304"/>
                <a:cs typeface="Times New Roman" panose="02020603050405020304"/>
              </a:rPr>
              <a:t>+</a:t>
            </a:r>
            <a:r>
              <a:rPr lang="en-US" altLang="zh-CN" sz="2800" b="1" i="0" dirty="0">
                <a:effectLst>
                  <a:outerShdw blurRad="38100" dist="38100" dir="2700000" algn="tl">
                    <a:srgbClr val="DDDDDD"/>
                  </a:outerShdw>
                </a:effectLst>
                <a:latin typeface="Times New Roman" panose="02020603050405020304"/>
                <a:cs typeface="Times New Roman" panose="02020603050405020304"/>
              </a:rPr>
              <a:t>= 0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 </a:t>
            </a:r>
            <a:r>
              <a:rPr lang="zh-CN" altLang="en-US" sz="2800" b="1" i="0" dirty="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所以</a:t>
            </a:r>
            <a:r>
              <a:rPr lang="zh-CN" altLang="en-US" sz="2800" b="1" i="0" dirty="0">
                <a:effectLst>
                  <a:outerShdw blurRad="38100" dist="38100" dir="2700000" algn="tl">
                    <a:srgbClr val="DDDDDD"/>
                  </a:outerShdw>
                </a:effectLst>
                <a:latin typeface="Times New Roman" panose="02020603050405020304"/>
                <a:cs typeface="Times New Roman" panose="02020603050405020304"/>
              </a:rPr>
              <a:t>反相输入端“虚地”。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left)">
                                      <p:cBhvr>
                                        <p:cTn id="12" dur="500"/>
                                        <p:tgtEl>
                                          <p:spTgt spid="634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4"/>
                                        </p:tgtEl>
                                        <p:attrNameLst>
                                          <p:attrName>style.visibility</p:attrName>
                                        </p:attrNameLst>
                                      </p:cBhvr>
                                      <p:to>
                                        <p:strVal val="visible"/>
                                      </p:to>
                                    </p:set>
                                    <p:animEffect transition="in" filter="wipe(left)">
                                      <p:cBhvr>
                                        <p:cTn id="17" dur="500"/>
                                        <p:tgtEl>
                                          <p:spTgt spid="634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5"/>
                                        </p:tgtEl>
                                        <p:attrNameLst>
                                          <p:attrName>style.visibility</p:attrName>
                                        </p:attrNameLst>
                                      </p:cBhvr>
                                      <p:to>
                                        <p:strVal val="visible"/>
                                      </p:to>
                                    </p:set>
                                    <p:animEffect transition="in" filter="wipe(left)">
                                      <p:cBhvr>
                                        <p:cTn id="22" dur="500"/>
                                        <p:tgtEl>
                                          <p:spTgt spid="634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0"/>
                                        </p:tgtEl>
                                        <p:attrNameLst>
                                          <p:attrName>style.visibility</p:attrName>
                                        </p:attrNameLst>
                                      </p:cBhvr>
                                      <p:to>
                                        <p:strVal val="visible"/>
                                      </p:to>
                                    </p:set>
                                    <p:animEffect transition="in" filter="wipe(left)">
                                      <p:cBhvr>
                                        <p:cTn id="27"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2" grpId="0" autoUpdateAnimBg="0"/>
      <p:bldP spid="63493" grpId="0" autoUpdateAnimBg="0"/>
      <p:bldP spid="63494" grpId="0" autoUpdateAnimBg="0"/>
      <p:bldP spid="6349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28600" y="457200"/>
            <a:ext cx="8763000" cy="150177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zh-CN" altLang="en-US" sz="2800" i="0">
                <a:solidFill>
                  <a:srgbClr val="CC0000"/>
                </a:solidFill>
              </a:rPr>
              <a:t>例：</a:t>
            </a:r>
            <a:r>
              <a:rPr lang="zh-CN" altLang="en-US" sz="2800" i="0"/>
              <a:t>电路如下图所示，已知 </a:t>
            </a:r>
            <a:r>
              <a:rPr lang="en-US" altLang="zh-CN" sz="2800"/>
              <a:t>R</a:t>
            </a:r>
            <a:r>
              <a:rPr lang="en-US" altLang="zh-CN" sz="2800" i="0" baseline="-25000"/>
              <a:t>1</a:t>
            </a:r>
            <a:r>
              <a:rPr lang="en-US" altLang="zh-CN" sz="2800" i="0"/>
              <a:t>= 10 k</a:t>
            </a:r>
            <a:r>
              <a:rPr lang="en-US" altLang="zh-CN" sz="2800" i="0">
                <a:sym typeface="Symbol" panose="05050102010706020507" charset="0"/>
              </a:rPr>
              <a:t></a:t>
            </a:r>
            <a:r>
              <a:rPr lang="en-US" altLang="zh-CN" sz="2800" i="0"/>
              <a:t> </a:t>
            </a:r>
            <a:r>
              <a:rPr lang="zh-CN" altLang="en-US" sz="2800" i="0"/>
              <a:t>，</a:t>
            </a:r>
            <a:r>
              <a:rPr lang="en-US" altLang="zh-CN" sz="2800"/>
              <a:t>R</a:t>
            </a:r>
            <a:r>
              <a:rPr lang="en-US" altLang="zh-CN" sz="2800" i="0" baseline="-25000"/>
              <a:t>F </a:t>
            </a:r>
            <a:r>
              <a:rPr lang="en-US" altLang="zh-CN" sz="2800" i="0"/>
              <a:t>= 50 k</a:t>
            </a:r>
            <a:r>
              <a:rPr lang="en-US" altLang="zh-CN" sz="2800" i="0">
                <a:sym typeface="Symbol" panose="05050102010706020507" charset="0"/>
              </a:rPr>
              <a:t> </a:t>
            </a:r>
            <a:r>
              <a:rPr lang="zh-CN" altLang="en-US" sz="2800" i="0">
                <a:sym typeface="Symbol" panose="05050102010706020507" charset="0"/>
              </a:rPr>
              <a:t>。</a:t>
            </a:r>
          </a:p>
          <a:p>
            <a:pPr eaLnBrk="1" hangingPunct="1">
              <a:lnSpc>
                <a:spcPct val="110000"/>
              </a:lnSpc>
            </a:pPr>
            <a:r>
              <a:rPr lang="zh-CN" altLang="en-US" sz="2800" i="0">
                <a:sym typeface="Symbol" panose="05050102010706020507" charset="0"/>
              </a:rPr>
              <a:t>求：</a:t>
            </a:r>
            <a:r>
              <a:rPr lang="en-US" altLang="zh-CN" sz="2800" i="0">
                <a:sym typeface="Symbol" panose="05050102010706020507" charset="0"/>
              </a:rPr>
              <a:t>1.  </a:t>
            </a:r>
            <a:r>
              <a:rPr lang="en-US" altLang="zh-CN" sz="2800">
                <a:sym typeface="Symbol" panose="05050102010706020507" charset="0"/>
              </a:rPr>
              <a:t>A</a:t>
            </a:r>
            <a:r>
              <a:rPr lang="en-US" altLang="zh-CN" sz="2800" baseline="-25000"/>
              <a:t>u</a:t>
            </a:r>
            <a:r>
              <a:rPr lang="en-US" altLang="zh-CN" sz="2800" i="0" baseline="-25000"/>
              <a:t>f</a:t>
            </a:r>
            <a:r>
              <a:rPr lang="en-US" altLang="zh-CN" sz="2800"/>
              <a:t> </a:t>
            </a:r>
            <a:r>
              <a:rPr lang="zh-CN" altLang="en-US" sz="2800"/>
              <a:t>、</a:t>
            </a:r>
            <a:r>
              <a:rPr lang="en-US" altLang="zh-CN" sz="2800"/>
              <a:t>R</a:t>
            </a:r>
            <a:r>
              <a:rPr lang="en-US" altLang="zh-CN" sz="2800" i="0" baseline="-25000"/>
              <a:t>2 </a:t>
            </a:r>
            <a:r>
              <a:rPr lang="zh-CN" altLang="en-US" sz="2800" i="0"/>
              <a:t>；</a:t>
            </a:r>
          </a:p>
          <a:p>
            <a:pPr eaLnBrk="1" hangingPunct="1">
              <a:lnSpc>
                <a:spcPct val="110000"/>
              </a:lnSpc>
            </a:pPr>
            <a:r>
              <a:rPr lang="zh-CN" altLang="en-US" sz="2800" i="0"/>
              <a:t> </a:t>
            </a:r>
            <a:r>
              <a:rPr lang="en-US" altLang="zh-CN" sz="2800" i="0"/>
              <a:t>2.  </a:t>
            </a:r>
            <a:r>
              <a:rPr lang="zh-CN" altLang="en-US" sz="2800" i="0"/>
              <a:t>若 </a:t>
            </a:r>
            <a:r>
              <a:rPr lang="en-US" altLang="zh-CN" sz="2800"/>
              <a:t>R</a:t>
            </a:r>
            <a:r>
              <a:rPr lang="en-US" altLang="zh-CN" sz="2800" i="0" baseline="-25000"/>
              <a:t>1</a:t>
            </a:r>
            <a:r>
              <a:rPr lang="zh-CN" altLang="en-US" sz="2800" i="0"/>
              <a:t>不变，要求</a:t>
            </a:r>
            <a:r>
              <a:rPr lang="en-US" altLang="zh-CN" sz="2800">
                <a:sym typeface="Symbol" panose="05050102010706020507" charset="0"/>
              </a:rPr>
              <a:t>A</a:t>
            </a:r>
            <a:r>
              <a:rPr lang="en-US" altLang="zh-CN" sz="2800" baseline="-25000"/>
              <a:t>u</a:t>
            </a:r>
            <a:r>
              <a:rPr lang="en-US" altLang="zh-CN" sz="2800" i="0" baseline="-25000"/>
              <a:t>f</a:t>
            </a:r>
            <a:r>
              <a:rPr lang="zh-CN" altLang="en-US" sz="2800" i="0"/>
              <a:t>为 </a:t>
            </a:r>
            <a:r>
              <a:rPr lang="en-US" altLang="zh-CN" sz="2800" i="0">
                <a:sym typeface="Symbol" panose="05050102010706020507" charset="0"/>
              </a:rPr>
              <a:t>–</a:t>
            </a:r>
            <a:r>
              <a:rPr lang="en-US" altLang="zh-CN" sz="2800" i="0"/>
              <a:t> 10</a:t>
            </a:r>
            <a:r>
              <a:rPr lang="zh-CN" altLang="en-US" sz="2800" i="0"/>
              <a:t>，则</a:t>
            </a:r>
            <a:r>
              <a:rPr lang="en-US" altLang="zh-CN" sz="2800"/>
              <a:t>R</a:t>
            </a:r>
            <a:r>
              <a:rPr lang="en-US" altLang="zh-CN" sz="2800" i="0" baseline="-25000"/>
              <a:t>F</a:t>
            </a:r>
            <a:r>
              <a:rPr lang="en-US" altLang="zh-CN" sz="2800"/>
              <a:t> </a:t>
            </a:r>
            <a:r>
              <a:rPr lang="zh-CN" altLang="en-US" sz="2800" i="0"/>
              <a:t>、 </a:t>
            </a:r>
            <a:r>
              <a:rPr lang="en-US" altLang="zh-CN" sz="2800"/>
              <a:t>R</a:t>
            </a:r>
            <a:r>
              <a:rPr lang="en-US" altLang="zh-CN" sz="2800" i="0" baseline="-25000"/>
              <a:t>2 </a:t>
            </a:r>
            <a:r>
              <a:rPr lang="zh-CN" altLang="en-US" sz="2800" i="0"/>
              <a:t>应为 多少？</a:t>
            </a:r>
          </a:p>
        </p:txBody>
      </p:sp>
      <p:sp>
        <p:nvSpPr>
          <p:cNvPr id="64515" name="Text Box 3"/>
          <p:cNvSpPr txBox="1">
            <a:spLocks noChangeArrowheads="1"/>
          </p:cNvSpPr>
          <p:nvPr/>
        </p:nvSpPr>
        <p:spPr bwMode="auto">
          <a:xfrm>
            <a:off x="4343400" y="2057400"/>
            <a:ext cx="4648200" cy="11160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zh-CN" altLang="en-US" sz="2800" i="0" dirty="0">
                <a:solidFill>
                  <a:srgbClr val="000099"/>
                </a:solidFill>
              </a:rPr>
              <a:t>解：</a:t>
            </a:r>
            <a:r>
              <a:rPr lang="en-US" altLang="zh-CN" sz="2800" i="0" dirty="0"/>
              <a:t>1.  </a:t>
            </a:r>
            <a:r>
              <a:rPr lang="en-US" altLang="zh-CN" sz="2800" dirty="0">
                <a:sym typeface="Symbol" panose="05050102010706020507" charset="0"/>
              </a:rPr>
              <a:t>A</a:t>
            </a:r>
            <a:r>
              <a:rPr lang="en-US" altLang="zh-CN" sz="2800" baseline="-25000" dirty="0">
                <a:sym typeface="Symbol" panose="05050102010706020507" charset="0"/>
              </a:rPr>
              <a:t>u</a:t>
            </a:r>
            <a:r>
              <a:rPr lang="en-US" altLang="zh-CN" sz="2800" i="0" baseline="-25000" dirty="0">
                <a:sym typeface="Symbol" panose="05050102010706020507" charset="0"/>
              </a:rPr>
              <a:t>f</a:t>
            </a:r>
            <a:r>
              <a:rPr lang="en-US" altLang="zh-CN" sz="2800" dirty="0"/>
              <a:t> = </a:t>
            </a:r>
            <a:r>
              <a:rPr lang="en-US" altLang="zh-CN" sz="2800" dirty="0">
                <a:sym typeface="Symbol" panose="05050102010706020507" charset="0"/>
              </a:rPr>
              <a:t>– </a:t>
            </a:r>
            <a:r>
              <a:rPr lang="en-US" altLang="zh-CN" sz="2800" dirty="0"/>
              <a:t>R</a:t>
            </a:r>
            <a:r>
              <a:rPr lang="en-US" altLang="zh-CN" sz="2800" i="0" baseline="-25000" dirty="0"/>
              <a:t>F</a:t>
            </a:r>
            <a:r>
              <a:rPr lang="en-US" altLang="zh-CN" sz="2800" baseline="-25000" dirty="0"/>
              <a:t>  </a:t>
            </a:r>
            <a:r>
              <a:rPr lang="en-US" altLang="zh-CN" sz="3200" i="0" dirty="0">
                <a:sym typeface="Symbol" panose="05050102010706020507" charset="0"/>
              </a:rPr>
              <a:t></a:t>
            </a:r>
            <a:r>
              <a:rPr lang="en-US" altLang="zh-CN" sz="3200" dirty="0">
                <a:sym typeface="Symbol" panose="05050102010706020507" charset="0"/>
              </a:rPr>
              <a:t> </a:t>
            </a:r>
            <a:r>
              <a:rPr lang="en-US" altLang="zh-CN" sz="2800" dirty="0"/>
              <a:t>R</a:t>
            </a:r>
            <a:r>
              <a:rPr lang="en-US" altLang="zh-CN" sz="2800" i="0" baseline="-25000" dirty="0"/>
              <a:t>1</a:t>
            </a:r>
            <a:r>
              <a:rPr lang="en-US" altLang="zh-CN" sz="2800" i="0" dirty="0">
                <a:sym typeface="Symbol" panose="05050102010706020507" charset="0"/>
              </a:rPr>
              <a:t> </a:t>
            </a:r>
          </a:p>
          <a:p>
            <a:pPr eaLnBrk="1" hangingPunct="1">
              <a:spcBef>
                <a:spcPct val="10000"/>
              </a:spcBef>
            </a:pPr>
            <a:r>
              <a:rPr lang="en-US" altLang="zh-CN" sz="2800" i="0" dirty="0">
                <a:sym typeface="Symbol" panose="05050102010706020507" charset="0"/>
              </a:rPr>
              <a:t>                   = –50 </a:t>
            </a:r>
            <a:r>
              <a:rPr lang="en-US" altLang="zh-CN" sz="3200" i="0" dirty="0">
                <a:sym typeface="Symbol" panose="05050102010706020507" charset="0"/>
              </a:rPr>
              <a:t> </a:t>
            </a:r>
            <a:r>
              <a:rPr lang="en-US" altLang="zh-CN" sz="2800" i="0" dirty="0">
                <a:sym typeface="Symbol" panose="05050102010706020507" charset="0"/>
              </a:rPr>
              <a:t>10 = –5</a:t>
            </a:r>
          </a:p>
        </p:txBody>
      </p:sp>
      <p:sp>
        <p:nvSpPr>
          <p:cNvPr id="64516" name="Text Box 4"/>
          <p:cNvSpPr txBox="1">
            <a:spLocks noChangeArrowheads="1"/>
          </p:cNvSpPr>
          <p:nvPr/>
        </p:nvSpPr>
        <p:spPr bwMode="auto">
          <a:xfrm>
            <a:off x="5562600" y="3048000"/>
            <a:ext cx="3505200" cy="15859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a:t>R</a:t>
            </a:r>
            <a:r>
              <a:rPr lang="en-US" altLang="zh-CN" sz="2800" i="0" baseline="-25000"/>
              <a:t>2</a:t>
            </a:r>
            <a:r>
              <a:rPr lang="en-US" altLang="zh-CN" sz="2800" i="0">
                <a:sym typeface="Symbol" panose="05050102010706020507" charset="0"/>
              </a:rPr>
              <a:t> =</a:t>
            </a:r>
            <a:r>
              <a:rPr lang="en-US" altLang="zh-CN" sz="2800">
                <a:sym typeface="Symbol" panose="05050102010706020507" charset="0"/>
              </a:rPr>
              <a:t> </a:t>
            </a:r>
            <a:r>
              <a:rPr lang="en-US" altLang="zh-CN" sz="2800"/>
              <a:t>R</a:t>
            </a:r>
            <a:r>
              <a:rPr lang="en-US" altLang="zh-CN" sz="2800" i="0" baseline="-25000"/>
              <a:t>1</a:t>
            </a:r>
            <a:r>
              <a:rPr lang="en-US" altLang="zh-CN" sz="2800" i="0">
                <a:sym typeface="Symbol" panose="05050102010706020507" charset="0"/>
              </a:rPr>
              <a:t> </a:t>
            </a:r>
            <a:r>
              <a:rPr lang="en-US" altLang="zh-CN" sz="3200" i="0">
                <a:sym typeface="Symbol" panose="05050102010706020507" charset="0"/>
              </a:rPr>
              <a:t> </a:t>
            </a:r>
            <a:r>
              <a:rPr lang="en-US" altLang="zh-CN" sz="2800"/>
              <a:t>R</a:t>
            </a:r>
            <a:r>
              <a:rPr lang="en-US" altLang="zh-CN" sz="2800" i="0" baseline="-25000"/>
              <a:t>F</a:t>
            </a:r>
            <a:r>
              <a:rPr lang="en-US" altLang="zh-CN" sz="2800">
                <a:sym typeface="Symbol" panose="05050102010706020507" charset="0"/>
              </a:rPr>
              <a:t> </a:t>
            </a:r>
            <a:endParaRPr lang="en-US" altLang="zh-CN" sz="2800" i="0">
              <a:sym typeface="Symbol" panose="05050102010706020507" charset="0"/>
            </a:endParaRPr>
          </a:p>
          <a:p>
            <a:pPr eaLnBrk="1" hangingPunct="1">
              <a:spcBef>
                <a:spcPct val="10000"/>
              </a:spcBef>
            </a:pPr>
            <a:r>
              <a:rPr lang="en-US" altLang="zh-CN" sz="2800" i="0">
                <a:sym typeface="Symbol" panose="05050102010706020507" charset="0"/>
              </a:rPr>
              <a:t>     =10 50 </a:t>
            </a:r>
            <a:r>
              <a:rPr lang="en-US" altLang="zh-CN" sz="3200" i="0">
                <a:sym typeface="Symbol" panose="05050102010706020507" charset="0"/>
              </a:rPr>
              <a:t></a:t>
            </a:r>
            <a:r>
              <a:rPr lang="en-US" altLang="zh-CN" sz="3200" i="0"/>
              <a:t> (</a:t>
            </a:r>
            <a:r>
              <a:rPr lang="en-US" altLang="zh-CN" sz="2800" i="0">
                <a:sym typeface="Symbol" panose="05050102010706020507" charset="0"/>
              </a:rPr>
              <a:t>10+50) </a:t>
            </a:r>
          </a:p>
          <a:p>
            <a:pPr eaLnBrk="1" hangingPunct="1">
              <a:spcBef>
                <a:spcPct val="10000"/>
              </a:spcBef>
            </a:pPr>
            <a:r>
              <a:rPr lang="en-US" altLang="zh-CN" sz="2800" i="0">
                <a:sym typeface="Symbol" panose="05050102010706020507" charset="0"/>
              </a:rPr>
              <a:t>     = 8.3 </a:t>
            </a:r>
            <a:r>
              <a:rPr lang="en-US" altLang="zh-CN" sz="2800" i="0"/>
              <a:t>k</a:t>
            </a:r>
            <a:r>
              <a:rPr lang="en-US" altLang="zh-CN" sz="2800" i="0">
                <a:sym typeface="Symbol" panose="05050102010706020507" charset="0"/>
              </a:rPr>
              <a:t></a:t>
            </a:r>
            <a:endParaRPr lang="en-US" altLang="zh-CN" sz="2800" b="0" i="0">
              <a:sym typeface="Symbol" panose="05050102010706020507" charset="0"/>
            </a:endParaRPr>
          </a:p>
        </p:txBody>
      </p:sp>
      <p:sp>
        <p:nvSpPr>
          <p:cNvPr id="64517" name="Text Box 5"/>
          <p:cNvSpPr txBox="1">
            <a:spLocks noChangeArrowheads="1"/>
          </p:cNvSpPr>
          <p:nvPr/>
        </p:nvSpPr>
        <p:spPr bwMode="auto">
          <a:xfrm>
            <a:off x="381000" y="4519613"/>
            <a:ext cx="7467600" cy="166814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i="0" dirty="0">
                <a:latin typeface="Times New Roman" panose="02020603050405020304"/>
                <a:ea typeface="+mn-ea"/>
                <a:cs typeface="Times New Roman" panose="02020603050405020304"/>
              </a:rPr>
              <a:t>2.  </a:t>
            </a:r>
            <a:r>
              <a:rPr lang="zh-CN" altLang="en-US" sz="2800" i="0" dirty="0">
                <a:latin typeface="Times New Roman" panose="02020603050405020304"/>
                <a:ea typeface="+mn-ea"/>
                <a:cs typeface="Times New Roman" panose="02020603050405020304"/>
                <a:sym typeface="Symbol" panose="05050102010706020507" charset="0"/>
              </a:rPr>
              <a:t>因</a:t>
            </a:r>
            <a:r>
              <a:rPr lang="zh-CN" altLang="en-US" sz="2800" i="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sym typeface="Symbol" panose="05050102010706020507" charset="0"/>
              </a:rPr>
              <a:t>A</a:t>
            </a:r>
            <a:r>
              <a:rPr lang="en-US" altLang="zh-CN" sz="2800" i="0" baseline="-25000" dirty="0">
                <a:latin typeface="Times New Roman" panose="02020603050405020304"/>
                <a:ea typeface="+mn-ea"/>
                <a:cs typeface="Times New Roman" panose="02020603050405020304"/>
                <a:sym typeface="Symbol" panose="05050102010706020507" charset="0"/>
              </a:rPr>
              <a:t>uf</a:t>
            </a:r>
            <a:r>
              <a:rPr lang="en-US" altLang="zh-CN" sz="2800" i="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sym typeface="Symbol" panose="05050102010706020507" charset="0"/>
              </a:rPr>
              <a:t>– </a:t>
            </a:r>
            <a:r>
              <a:rPr lang="en-US" altLang="zh-CN" sz="2800" dirty="0">
                <a:latin typeface="Times New Roman" panose="02020603050405020304"/>
                <a:ea typeface="+mn-ea"/>
                <a:cs typeface="Times New Roman" panose="02020603050405020304"/>
              </a:rPr>
              <a:t>R</a:t>
            </a:r>
            <a:r>
              <a:rPr lang="en-US" altLang="zh-CN" sz="2800" i="0" baseline="-25000" dirty="0">
                <a:latin typeface="Times New Roman" panose="02020603050405020304"/>
                <a:ea typeface="+mn-ea"/>
                <a:cs typeface="Times New Roman" panose="02020603050405020304"/>
              </a:rPr>
              <a:t>F</a:t>
            </a:r>
            <a:r>
              <a:rPr lang="en-US" altLang="zh-CN" sz="2800" baseline="-2500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rPr>
              <a:t>/</a:t>
            </a:r>
            <a:r>
              <a:rPr lang="en-US" altLang="zh-CN" sz="2800" baseline="-2500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rPr>
              <a:t>R</a:t>
            </a:r>
            <a:r>
              <a:rPr lang="en-US" altLang="zh-CN" sz="2800" i="0" baseline="-25000" dirty="0">
                <a:latin typeface="Times New Roman" panose="02020603050405020304"/>
                <a:ea typeface="+mn-ea"/>
                <a:cs typeface="Times New Roman" panose="02020603050405020304"/>
              </a:rPr>
              <a:t>1</a:t>
            </a:r>
            <a:r>
              <a:rPr lang="en-US" altLang="zh-CN" sz="2800" dirty="0">
                <a:latin typeface="Times New Roman" panose="02020603050405020304"/>
                <a:ea typeface="+mn-ea"/>
                <a:cs typeface="Times New Roman" panose="02020603050405020304"/>
                <a:sym typeface="Symbol" panose="05050102010706020507" charset="0"/>
              </a:rPr>
              <a:t> </a:t>
            </a:r>
            <a:r>
              <a:rPr lang="en-US" altLang="zh-CN" sz="280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sym typeface="Symbol" panose="05050102010706020507" charset="0"/>
              </a:rPr>
              <a:t>– </a:t>
            </a:r>
            <a:r>
              <a:rPr lang="en-US" altLang="zh-CN" sz="2800" dirty="0">
                <a:latin typeface="Times New Roman" panose="02020603050405020304"/>
                <a:ea typeface="+mn-ea"/>
                <a:cs typeface="Times New Roman" panose="02020603050405020304"/>
              </a:rPr>
              <a:t>R</a:t>
            </a:r>
            <a:r>
              <a:rPr lang="en-US" altLang="zh-CN" sz="2800" i="0" baseline="-25000" dirty="0">
                <a:latin typeface="Times New Roman" panose="02020603050405020304"/>
                <a:ea typeface="+mn-ea"/>
                <a:cs typeface="Times New Roman" panose="02020603050405020304"/>
              </a:rPr>
              <a:t>F  </a:t>
            </a:r>
            <a:r>
              <a:rPr lang="en-US" altLang="zh-CN" sz="3200" i="0" dirty="0">
                <a:latin typeface="Times New Roman" panose="02020603050405020304"/>
                <a:ea typeface="+mn-ea"/>
                <a:cs typeface="Times New Roman" panose="02020603050405020304"/>
                <a:sym typeface="Symbol" panose="05050102010706020507" charset="0"/>
              </a:rPr>
              <a:t></a:t>
            </a:r>
            <a:r>
              <a:rPr lang="en-US" altLang="zh-CN" sz="3200" i="0" dirty="0">
                <a:latin typeface="Times New Roman" panose="02020603050405020304"/>
                <a:ea typeface="+mn-ea"/>
                <a:cs typeface="Times New Roman" panose="02020603050405020304"/>
              </a:rPr>
              <a:t> </a:t>
            </a:r>
            <a:r>
              <a:rPr lang="en-US" altLang="zh-CN" sz="2800" i="0" dirty="0">
                <a:latin typeface="Times New Roman" panose="02020603050405020304"/>
                <a:ea typeface="+mn-ea"/>
                <a:cs typeface="Times New Roman" panose="02020603050405020304"/>
                <a:sym typeface="Symbol" panose="05050102010706020507" charset="0"/>
              </a:rPr>
              <a:t>10</a:t>
            </a:r>
            <a:r>
              <a:rPr lang="en-US" altLang="zh-CN" sz="2800" i="0" dirty="0">
                <a:latin typeface="Times New Roman" panose="02020603050405020304"/>
                <a:ea typeface="+mn-ea"/>
                <a:cs typeface="Times New Roman" panose="02020603050405020304"/>
              </a:rPr>
              <a:t> = </a:t>
            </a:r>
            <a:r>
              <a:rPr lang="en-US" altLang="zh-CN" sz="2800" i="0" dirty="0">
                <a:latin typeface="Times New Roman" panose="02020603050405020304"/>
                <a:ea typeface="+mn-ea"/>
                <a:cs typeface="Times New Roman" panose="02020603050405020304"/>
                <a:sym typeface="Symbol" panose="05050102010706020507" charset="0"/>
              </a:rPr>
              <a:t>–</a:t>
            </a:r>
            <a:r>
              <a:rPr lang="en-US" altLang="zh-CN" sz="2800" i="0" dirty="0">
                <a:latin typeface="Times New Roman" panose="02020603050405020304"/>
                <a:ea typeface="+mn-ea"/>
                <a:cs typeface="Times New Roman" panose="02020603050405020304"/>
              </a:rPr>
              <a:t>10 </a:t>
            </a:r>
          </a:p>
          <a:p>
            <a:pPr eaLnBrk="1" hangingPunct="1">
              <a:spcBef>
                <a:spcPct val="10000"/>
              </a:spcBef>
            </a:pPr>
            <a:r>
              <a:rPr lang="en-US" altLang="zh-CN" sz="2800" i="0" dirty="0">
                <a:solidFill>
                  <a:schemeClr val="bg1"/>
                </a:solidFill>
                <a:latin typeface="Times New Roman" panose="02020603050405020304"/>
                <a:ea typeface="+mn-ea"/>
                <a:cs typeface="Times New Roman" panose="02020603050405020304"/>
              </a:rPr>
              <a:t>     </a:t>
            </a:r>
            <a:r>
              <a:rPr lang="zh-CN" altLang="en-US" sz="2800" i="0" dirty="0">
                <a:latin typeface="Times New Roman" panose="02020603050405020304"/>
                <a:ea typeface="+mn-ea"/>
                <a:cs typeface="Times New Roman" panose="02020603050405020304"/>
                <a:sym typeface="Symbol" panose="05050102010706020507" charset="0"/>
              </a:rPr>
              <a:t>故得 </a:t>
            </a:r>
            <a:r>
              <a:rPr lang="en-US" altLang="zh-CN" sz="2800" dirty="0">
                <a:latin typeface="Times New Roman" panose="02020603050405020304"/>
                <a:ea typeface="+mn-ea"/>
                <a:cs typeface="Times New Roman" panose="02020603050405020304"/>
              </a:rPr>
              <a:t>R</a:t>
            </a:r>
            <a:r>
              <a:rPr lang="en-US" altLang="zh-CN" sz="2800" i="0" baseline="-25000" dirty="0">
                <a:latin typeface="Times New Roman" panose="02020603050405020304"/>
                <a:ea typeface="+mn-ea"/>
                <a:cs typeface="Times New Roman" panose="02020603050405020304"/>
              </a:rPr>
              <a:t>F</a:t>
            </a:r>
            <a:r>
              <a:rPr lang="en-US" altLang="zh-CN" sz="2800" dirty="0">
                <a:latin typeface="Times New Roman" panose="02020603050405020304"/>
                <a:ea typeface="+mn-ea"/>
                <a:cs typeface="Times New Roman" panose="02020603050405020304"/>
                <a:sym typeface="Symbol" panose="05050102010706020507" charset="0"/>
              </a:rPr>
              <a:t> = –A</a:t>
            </a:r>
            <a:r>
              <a:rPr lang="en-US" altLang="zh-CN" sz="2800" baseline="-25000" dirty="0">
                <a:latin typeface="Times New Roman" panose="02020603050405020304"/>
                <a:ea typeface="+mn-ea"/>
                <a:cs typeface="Times New Roman" panose="02020603050405020304"/>
                <a:sym typeface="Symbol" panose="05050102010706020507" charset="0"/>
              </a:rPr>
              <a:t>u</a:t>
            </a:r>
            <a:r>
              <a:rPr lang="en-US" altLang="zh-CN" sz="2800" i="0" baseline="-25000" dirty="0">
                <a:latin typeface="Times New Roman" panose="02020603050405020304"/>
                <a:ea typeface="+mn-ea"/>
                <a:cs typeface="Times New Roman" panose="02020603050405020304"/>
                <a:sym typeface="Symbol" panose="05050102010706020507" charset="0"/>
              </a:rPr>
              <a:t>f</a:t>
            </a:r>
            <a:r>
              <a:rPr lang="en-US" altLang="zh-CN" sz="2800" baseline="-25000" dirty="0">
                <a:latin typeface="Times New Roman" panose="02020603050405020304"/>
                <a:ea typeface="+mn-ea"/>
                <a:cs typeface="Times New Roman" panose="02020603050405020304"/>
                <a:sym typeface="Symbol" panose="05050102010706020507" charset="0"/>
              </a:rPr>
              <a:t> </a:t>
            </a:r>
            <a:r>
              <a:rPr lang="en-US" altLang="zh-CN" sz="2800" i="0" dirty="0">
                <a:latin typeface="Times New Roman" panose="02020603050405020304"/>
                <a:ea typeface="+mn-ea"/>
                <a:cs typeface="Times New Roman" panose="02020603050405020304"/>
                <a:sym typeface="Symbol" panose="05050102010706020507" charset="0"/>
              </a:rPr>
              <a:t></a:t>
            </a:r>
            <a:r>
              <a:rPr lang="en-US" altLang="zh-CN" sz="320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rPr>
              <a:t>R</a:t>
            </a:r>
            <a:r>
              <a:rPr lang="en-US" altLang="zh-CN" sz="2800" i="0" baseline="-25000" dirty="0">
                <a:latin typeface="Times New Roman" panose="02020603050405020304"/>
                <a:ea typeface="+mn-ea"/>
                <a:cs typeface="Times New Roman" panose="02020603050405020304"/>
              </a:rPr>
              <a:t>1</a:t>
            </a:r>
            <a:r>
              <a:rPr lang="en-US" altLang="zh-CN" sz="2800" i="0" dirty="0">
                <a:latin typeface="Times New Roman" panose="02020603050405020304"/>
                <a:ea typeface="+mn-ea"/>
                <a:cs typeface="Times New Roman" panose="02020603050405020304"/>
                <a:sym typeface="Symbol" panose="05050102010706020507" charset="0"/>
              </a:rPr>
              <a:t> = –(–10) 10 =100 </a:t>
            </a:r>
            <a:r>
              <a:rPr lang="en-US" altLang="zh-CN" sz="2800" i="0" dirty="0">
                <a:latin typeface="Times New Roman" panose="02020603050405020304"/>
                <a:ea typeface="+mn-ea"/>
                <a:cs typeface="Times New Roman" panose="02020603050405020304"/>
              </a:rPr>
              <a:t>k</a:t>
            </a:r>
            <a:r>
              <a:rPr lang="en-US" altLang="zh-CN" sz="2800" i="0" dirty="0">
                <a:latin typeface="Times New Roman" panose="02020603050405020304"/>
                <a:ea typeface="+mn-ea"/>
                <a:cs typeface="Times New Roman" panose="02020603050405020304"/>
                <a:sym typeface="Symbol" panose="05050102010706020507" charset="0"/>
              </a:rPr>
              <a:t></a:t>
            </a:r>
          </a:p>
          <a:p>
            <a:pPr eaLnBrk="1" hangingPunct="1">
              <a:spcBef>
                <a:spcPct val="10000"/>
              </a:spcBef>
            </a:pPr>
            <a:r>
              <a:rPr lang="en-US" altLang="zh-CN" sz="2800" i="0" dirty="0">
                <a:latin typeface="Times New Roman" panose="02020603050405020304"/>
                <a:ea typeface="+mn-ea"/>
                <a:cs typeface="Times New Roman" panose="02020603050405020304"/>
              </a:rPr>
              <a:t>     </a:t>
            </a:r>
            <a:r>
              <a:rPr lang="en-US" altLang="zh-CN" sz="2800" dirty="0">
                <a:latin typeface="Times New Roman" panose="02020603050405020304"/>
                <a:ea typeface="+mn-ea"/>
                <a:cs typeface="Times New Roman" panose="02020603050405020304"/>
              </a:rPr>
              <a:t> R</a:t>
            </a:r>
            <a:r>
              <a:rPr lang="en-US" altLang="zh-CN" sz="2800" i="0" baseline="-25000" dirty="0">
                <a:latin typeface="Times New Roman" panose="02020603050405020304"/>
                <a:ea typeface="+mn-ea"/>
                <a:cs typeface="Times New Roman" panose="02020603050405020304"/>
              </a:rPr>
              <a:t>2</a:t>
            </a:r>
            <a:r>
              <a:rPr lang="en-US" altLang="zh-CN" sz="2800" i="0" dirty="0">
                <a:latin typeface="Times New Roman" panose="02020603050405020304"/>
                <a:ea typeface="+mn-ea"/>
                <a:cs typeface="Times New Roman" panose="02020603050405020304"/>
                <a:sym typeface="Symbol" panose="05050102010706020507" charset="0"/>
              </a:rPr>
              <a:t> = 10  100 </a:t>
            </a:r>
            <a:r>
              <a:rPr lang="en-US" altLang="zh-CN" sz="3200" i="0" dirty="0">
                <a:latin typeface="Times New Roman" panose="02020603050405020304"/>
                <a:ea typeface="+mn-ea"/>
                <a:cs typeface="Times New Roman" panose="02020603050405020304"/>
                <a:sym typeface="Symbol" panose="05050102010706020507" charset="0"/>
              </a:rPr>
              <a:t></a:t>
            </a:r>
            <a:r>
              <a:rPr lang="en-US" altLang="zh-CN" sz="3200" i="0" dirty="0">
                <a:latin typeface="Times New Roman" panose="02020603050405020304"/>
                <a:ea typeface="+mn-ea"/>
                <a:cs typeface="Times New Roman" panose="02020603050405020304"/>
              </a:rPr>
              <a:t> (</a:t>
            </a:r>
            <a:r>
              <a:rPr lang="en-US" altLang="zh-CN" sz="2800" i="0" dirty="0">
                <a:latin typeface="Times New Roman" panose="02020603050405020304"/>
                <a:ea typeface="+mn-ea"/>
                <a:cs typeface="Times New Roman" panose="02020603050405020304"/>
                <a:sym typeface="Symbol" panose="05050102010706020507" charset="0"/>
              </a:rPr>
              <a:t>10 +100) = 9. 1 </a:t>
            </a:r>
            <a:r>
              <a:rPr lang="en-US" altLang="zh-CN" sz="2800" i="0" dirty="0">
                <a:latin typeface="Times New Roman" panose="02020603050405020304"/>
                <a:ea typeface="+mn-ea"/>
                <a:cs typeface="Times New Roman" panose="02020603050405020304"/>
              </a:rPr>
              <a:t>k</a:t>
            </a:r>
            <a:r>
              <a:rPr lang="en-US" altLang="zh-CN" sz="2800" i="0" dirty="0">
                <a:latin typeface="Times New Roman" panose="02020603050405020304"/>
                <a:ea typeface="+mn-ea"/>
                <a:cs typeface="Times New Roman" panose="02020603050405020304"/>
                <a:sym typeface="Symbol" panose="05050102010706020507" charset="0"/>
              </a:rPr>
              <a:t></a:t>
            </a:r>
          </a:p>
        </p:txBody>
      </p:sp>
      <p:graphicFrame>
        <p:nvGraphicFramePr>
          <p:cNvPr id="64518" name="Object 6"/>
          <p:cNvGraphicFramePr>
            <a:graphicFrameLocks noChangeAspect="1"/>
          </p:cNvGraphicFramePr>
          <p:nvPr/>
        </p:nvGraphicFramePr>
        <p:xfrm>
          <a:off x="7243763" y="5195888"/>
          <a:ext cx="1366837" cy="1128712"/>
        </p:xfrm>
        <a:graphic>
          <a:graphicData uri="http://schemas.openxmlformats.org/presentationml/2006/ole">
            <mc:AlternateContent xmlns:mc="http://schemas.openxmlformats.org/markup-compatibility/2006">
              <mc:Choice xmlns:v="urn:schemas-microsoft-com:vml" Requires="v">
                <p:oleObj spid="_x0000_s46193" name="剪辑" r:id="rId3" imgW="1139190" imgH="941070" progId="MS_ClipArt_Gallery.2">
                  <p:embed/>
                </p:oleObj>
              </mc:Choice>
              <mc:Fallback>
                <p:oleObj name="剪辑" r:id="rId3" imgW="1139190" imgH="941070" progId="MS_ClipArt_Gallery.2">
                  <p:embed/>
                  <p:pic>
                    <p:nvPicPr>
                      <p:cNvPr id="0" name="图片 46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3763" y="5195888"/>
                        <a:ext cx="1366837" cy="1128712"/>
                      </a:xfrm>
                      <a:prstGeom prst="rect">
                        <a:avLst/>
                      </a:prstGeom>
                      <a:noFill/>
                      <a:ln>
                        <a:noFill/>
                      </a:ln>
                      <a:effectLst/>
                    </p:spPr>
                  </p:pic>
                </p:oleObj>
              </mc:Fallback>
            </mc:AlternateContent>
          </a:graphicData>
        </a:graphic>
      </p:graphicFrame>
      <p:grpSp>
        <p:nvGrpSpPr>
          <p:cNvPr id="46087" name="Group 10"/>
          <p:cNvGrpSpPr/>
          <p:nvPr/>
        </p:nvGrpSpPr>
        <p:grpSpPr bwMode="auto">
          <a:xfrm>
            <a:off x="304800" y="1828800"/>
            <a:ext cx="4648200" cy="2643188"/>
            <a:chOff x="240" y="1056"/>
            <a:chExt cx="2448" cy="1392"/>
          </a:xfrm>
        </p:grpSpPr>
        <p:sp>
          <p:nvSpPr>
            <p:cNvPr id="46088" name="Text Box 11"/>
            <p:cNvSpPr txBox="1">
              <a:spLocks noChangeArrowheads="1"/>
            </p:cNvSpPr>
            <p:nvPr/>
          </p:nvSpPr>
          <p:spPr bwMode="auto">
            <a:xfrm>
              <a:off x="2122" y="1920"/>
              <a:ext cx="566" cy="27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grpSp>
          <p:nvGrpSpPr>
            <p:cNvPr id="46089" name="Group 12"/>
            <p:cNvGrpSpPr/>
            <p:nvPr/>
          </p:nvGrpSpPr>
          <p:grpSpPr bwMode="auto">
            <a:xfrm>
              <a:off x="240" y="1056"/>
              <a:ext cx="2238" cy="1392"/>
              <a:chOff x="240" y="1056"/>
              <a:chExt cx="2238" cy="1392"/>
            </a:xfrm>
          </p:grpSpPr>
          <p:sp>
            <p:nvSpPr>
              <p:cNvPr id="46090" name="Rectangle 13"/>
              <p:cNvSpPr>
                <a:spLocks noChangeArrowheads="1"/>
              </p:cNvSpPr>
              <p:nvPr/>
            </p:nvSpPr>
            <p:spPr bwMode="auto">
              <a:xfrm>
                <a:off x="1449" y="1056"/>
                <a:ext cx="567" cy="273"/>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46091" name="Rectangle 14"/>
              <p:cNvSpPr>
                <a:spLocks noChangeArrowheads="1"/>
              </p:cNvSpPr>
              <p:nvPr/>
            </p:nvSpPr>
            <p:spPr bwMode="auto">
              <a:xfrm>
                <a:off x="1469" y="1382"/>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6092" name="Line 15"/>
              <p:cNvSpPr>
                <a:spLocks noChangeShapeType="1"/>
              </p:cNvSpPr>
              <p:nvPr/>
            </p:nvSpPr>
            <p:spPr bwMode="auto">
              <a:xfrm>
                <a:off x="2007" y="1421"/>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093" name="Text Box 16"/>
              <p:cNvSpPr txBox="1">
                <a:spLocks noChangeArrowheads="1"/>
              </p:cNvSpPr>
              <p:nvPr/>
            </p:nvSpPr>
            <p:spPr bwMode="auto">
              <a:xfrm>
                <a:off x="240" y="1881"/>
                <a:ext cx="307" cy="27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46094" name="Rectangle 17"/>
              <p:cNvSpPr>
                <a:spLocks noChangeArrowheads="1"/>
              </p:cNvSpPr>
              <p:nvPr/>
            </p:nvSpPr>
            <p:spPr bwMode="auto">
              <a:xfrm>
                <a:off x="846" y="206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6095" name="Text Box 18"/>
              <p:cNvSpPr txBox="1">
                <a:spLocks noChangeArrowheads="1"/>
              </p:cNvSpPr>
              <p:nvPr/>
            </p:nvSpPr>
            <p:spPr bwMode="auto">
              <a:xfrm>
                <a:off x="816" y="2112"/>
                <a:ext cx="353" cy="27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2</a:t>
                </a:r>
                <a:endParaRPr lang="en-US" altLang="zh-CN" sz="2800" i="0"/>
              </a:p>
            </p:txBody>
          </p:sp>
          <p:sp>
            <p:nvSpPr>
              <p:cNvPr id="46096" name="Rectangle 19"/>
              <p:cNvSpPr>
                <a:spLocks noChangeArrowheads="1"/>
              </p:cNvSpPr>
              <p:nvPr/>
            </p:nvSpPr>
            <p:spPr bwMode="auto">
              <a:xfrm>
                <a:off x="846" y="1805"/>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6097" name="Line 20"/>
              <p:cNvSpPr>
                <a:spLocks noChangeShapeType="1"/>
              </p:cNvSpPr>
              <p:nvPr/>
            </p:nvSpPr>
            <p:spPr bwMode="auto">
              <a:xfrm>
                <a:off x="1200" y="1421"/>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098" name="Rectangle 21"/>
              <p:cNvSpPr>
                <a:spLocks noChangeArrowheads="1"/>
              </p:cNvSpPr>
              <p:nvPr/>
            </p:nvSpPr>
            <p:spPr bwMode="auto">
              <a:xfrm>
                <a:off x="811" y="1488"/>
                <a:ext cx="335" cy="276"/>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1</a:t>
                </a:r>
              </a:p>
            </p:txBody>
          </p:sp>
          <p:sp>
            <p:nvSpPr>
              <p:cNvPr id="46099" name="Line 22"/>
              <p:cNvSpPr>
                <a:spLocks noChangeShapeType="1"/>
              </p:cNvSpPr>
              <p:nvPr/>
            </p:nvSpPr>
            <p:spPr bwMode="auto">
              <a:xfrm>
                <a:off x="1738" y="1421"/>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00" name="Line 23"/>
              <p:cNvSpPr>
                <a:spLocks noChangeShapeType="1"/>
              </p:cNvSpPr>
              <p:nvPr/>
            </p:nvSpPr>
            <p:spPr bwMode="auto">
              <a:xfrm flipH="1">
                <a:off x="539" y="1843"/>
                <a:ext cx="30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01" name="Line 24"/>
              <p:cNvSpPr>
                <a:spLocks noChangeShapeType="1"/>
              </p:cNvSpPr>
              <p:nvPr/>
            </p:nvSpPr>
            <p:spPr bwMode="auto">
              <a:xfrm flipH="1">
                <a:off x="769" y="2103"/>
                <a:ext cx="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6102" name="Group 25"/>
              <p:cNvGrpSpPr/>
              <p:nvPr/>
            </p:nvGrpSpPr>
            <p:grpSpPr bwMode="auto">
              <a:xfrm>
                <a:off x="692" y="2103"/>
                <a:ext cx="148" cy="153"/>
                <a:chOff x="720" y="2736"/>
                <a:chExt cx="185" cy="192"/>
              </a:xfrm>
            </p:grpSpPr>
            <p:sp>
              <p:nvSpPr>
                <p:cNvPr id="46129" name="Line 26"/>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30" name="Line 27"/>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6103" name="Line 28"/>
              <p:cNvSpPr>
                <a:spLocks noChangeShapeType="1"/>
              </p:cNvSpPr>
              <p:nvPr/>
            </p:nvSpPr>
            <p:spPr bwMode="auto">
              <a:xfrm>
                <a:off x="1200" y="1421"/>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6104" name="Group 29"/>
              <p:cNvGrpSpPr/>
              <p:nvPr/>
            </p:nvGrpSpPr>
            <p:grpSpPr bwMode="auto">
              <a:xfrm>
                <a:off x="2093" y="2342"/>
                <a:ext cx="163" cy="106"/>
                <a:chOff x="2448" y="2832"/>
                <a:chExt cx="185" cy="96"/>
              </a:xfrm>
            </p:grpSpPr>
            <p:sp>
              <p:nvSpPr>
                <p:cNvPr id="46127" name="Line 30"/>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28" name="Line 31"/>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46105" name="Group 32"/>
              <p:cNvGrpSpPr/>
              <p:nvPr/>
            </p:nvGrpSpPr>
            <p:grpSpPr bwMode="auto">
              <a:xfrm>
                <a:off x="432" y="2342"/>
                <a:ext cx="144" cy="106"/>
                <a:chOff x="432" y="2832"/>
                <a:chExt cx="185" cy="96"/>
              </a:xfrm>
            </p:grpSpPr>
            <p:sp>
              <p:nvSpPr>
                <p:cNvPr id="46125" name="Line 33"/>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26" name="Line 34"/>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6106" name="Rectangle 35"/>
              <p:cNvSpPr>
                <a:spLocks noChangeArrowheads="1"/>
              </p:cNvSpPr>
              <p:nvPr/>
            </p:nvSpPr>
            <p:spPr bwMode="auto">
              <a:xfrm>
                <a:off x="260" y="1680"/>
                <a:ext cx="204" cy="273"/>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6107" name="Rectangle 36"/>
              <p:cNvSpPr>
                <a:spLocks noChangeArrowheads="1"/>
              </p:cNvSpPr>
              <p:nvPr/>
            </p:nvSpPr>
            <p:spPr bwMode="auto">
              <a:xfrm>
                <a:off x="2228" y="1776"/>
                <a:ext cx="204" cy="273"/>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6108" name="Rectangle 37"/>
              <p:cNvSpPr>
                <a:spLocks noChangeArrowheads="1"/>
              </p:cNvSpPr>
              <p:nvPr/>
            </p:nvSpPr>
            <p:spPr bwMode="auto">
              <a:xfrm>
                <a:off x="274" y="2112"/>
                <a:ext cx="191" cy="273"/>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6109" name="Rectangle 38"/>
              <p:cNvSpPr>
                <a:spLocks noChangeArrowheads="1"/>
              </p:cNvSpPr>
              <p:nvPr/>
            </p:nvSpPr>
            <p:spPr bwMode="auto">
              <a:xfrm>
                <a:off x="2160" y="2112"/>
                <a:ext cx="318" cy="273"/>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46110" name="Group 39"/>
              <p:cNvGrpSpPr/>
              <p:nvPr/>
            </p:nvGrpSpPr>
            <p:grpSpPr bwMode="auto">
              <a:xfrm>
                <a:off x="1104" y="1440"/>
                <a:ext cx="1061" cy="792"/>
                <a:chOff x="1686" y="1600"/>
                <a:chExt cx="1061" cy="792"/>
              </a:xfrm>
            </p:grpSpPr>
            <p:sp>
              <p:nvSpPr>
                <p:cNvPr id="46115" name="Rectangle 40"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6116" name="Text Box 41"/>
                <p:cNvSpPr txBox="1">
                  <a:spLocks noChangeArrowheads="1"/>
                </p:cNvSpPr>
                <p:nvPr/>
              </p:nvSpPr>
              <p:spPr bwMode="auto">
                <a:xfrm>
                  <a:off x="1968" y="2096"/>
                  <a:ext cx="223" cy="274"/>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6117" name="Text Box 42"/>
                <p:cNvSpPr txBox="1">
                  <a:spLocks noChangeArrowheads="1"/>
                </p:cNvSpPr>
                <p:nvPr/>
              </p:nvSpPr>
              <p:spPr bwMode="auto">
                <a:xfrm>
                  <a:off x="2286" y="1955"/>
                  <a:ext cx="402" cy="27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6118" name="Text Box 43"/>
                <p:cNvSpPr txBox="1">
                  <a:spLocks noChangeArrowheads="1"/>
                </p:cNvSpPr>
                <p:nvPr/>
              </p:nvSpPr>
              <p:spPr bwMode="auto">
                <a:xfrm>
                  <a:off x="2185" y="1737"/>
                  <a:ext cx="527" cy="241"/>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46119" name="Line 44"/>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20" name="Line 45"/>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21" name="Line 46"/>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6122" name="Line 47"/>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6123" name="Text Box 48"/>
                <p:cNvSpPr txBox="1">
                  <a:spLocks noChangeArrowheads="1"/>
                </p:cNvSpPr>
                <p:nvPr/>
              </p:nvSpPr>
              <p:spPr bwMode="auto">
                <a:xfrm>
                  <a:off x="1975" y="1824"/>
                  <a:ext cx="329" cy="27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6124" name="Text Box 49"/>
                <p:cNvSpPr txBox="1">
                  <a:spLocks noChangeArrowheads="1"/>
                </p:cNvSpPr>
                <p:nvPr/>
              </p:nvSpPr>
              <p:spPr bwMode="auto">
                <a:xfrm rot="5400000">
                  <a:off x="2086" y="1772"/>
                  <a:ext cx="195" cy="241"/>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46111" name="Oval 50"/>
              <p:cNvSpPr>
                <a:spLocks noChangeArrowheads="1"/>
              </p:cNvSpPr>
              <p:nvPr/>
            </p:nvSpPr>
            <p:spPr bwMode="auto">
              <a:xfrm>
                <a:off x="480" y="180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6112" name="Oval 51"/>
              <p:cNvSpPr>
                <a:spLocks noChangeArrowheads="1"/>
              </p:cNvSpPr>
              <p:nvPr/>
            </p:nvSpPr>
            <p:spPr bwMode="auto">
              <a:xfrm>
                <a:off x="2160" y="1905"/>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6113" name="Oval 52"/>
              <p:cNvSpPr>
                <a:spLocks noChangeArrowheads="1"/>
              </p:cNvSpPr>
              <p:nvPr/>
            </p:nvSpPr>
            <p:spPr bwMode="auto">
              <a:xfrm>
                <a:off x="480" y="228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6114" name="Oval 53"/>
              <p:cNvSpPr>
                <a:spLocks noChangeArrowheads="1"/>
              </p:cNvSpPr>
              <p:nvPr/>
            </p:nvSpPr>
            <p:spPr bwMode="auto">
              <a:xfrm>
                <a:off x="2145" y="228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vertic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vertical)">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4516">
                                            <p:txEl>
                                              <p:pRg st="0" end="0"/>
                                            </p:txEl>
                                          </p:spTgt>
                                        </p:tgtEl>
                                        <p:attrNameLst>
                                          <p:attrName>style.visibility</p:attrName>
                                        </p:attrNameLst>
                                      </p:cBhvr>
                                      <p:to>
                                        <p:strVal val="visible"/>
                                      </p:to>
                                    </p:set>
                                    <p:animEffect transition="in" filter="blinds(vertical)">
                                      <p:cBhvr>
                                        <p:cTn id="17" dur="500"/>
                                        <p:tgtEl>
                                          <p:spTgt spid="645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4516">
                                            <p:txEl>
                                              <p:pRg st="1" end="1"/>
                                            </p:txEl>
                                          </p:spTgt>
                                        </p:tgtEl>
                                        <p:attrNameLst>
                                          <p:attrName>style.visibility</p:attrName>
                                        </p:attrNameLst>
                                      </p:cBhvr>
                                      <p:to>
                                        <p:strVal val="visible"/>
                                      </p:to>
                                    </p:set>
                                    <p:animEffect transition="in" filter="blinds(vertical)">
                                      <p:cBhvr>
                                        <p:cTn id="22" dur="500"/>
                                        <p:tgtEl>
                                          <p:spTgt spid="645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4516">
                                            <p:txEl>
                                              <p:pRg st="2" end="2"/>
                                            </p:txEl>
                                          </p:spTgt>
                                        </p:tgtEl>
                                        <p:attrNameLst>
                                          <p:attrName>style.visibility</p:attrName>
                                        </p:attrNameLst>
                                      </p:cBhvr>
                                      <p:to>
                                        <p:strVal val="visible"/>
                                      </p:to>
                                    </p:set>
                                    <p:animEffect transition="in" filter="blinds(vertical)">
                                      <p:cBhvr>
                                        <p:cTn id="27" dur="500"/>
                                        <p:tgtEl>
                                          <p:spTgt spid="6451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4517">
                                            <p:txEl>
                                              <p:pRg st="0" end="0"/>
                                            </p:txEl>
                                          </p:spTgt>
                                        </p:tgtEl>
                                        <p:attrNameLst>
                                          <p:attrName>style.visibility</p:attrName>
                                        </p:attrNameLst>
                                      </p:cBhvr>
                                      <p:to>
                                        <p:strVal val="visible"/>
                                      </p:to>
                                    </p:set>
                                    <p:animEffect transition="in" filter="blinds(vertical)">
                                      <p:cBhvr>
                                        <p:cTn id="32" dur="500"/>
                                        <p:tgtEl>
                                          <p:spTgt spid="645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4517">
                                            <p:txEl>
                                              <p:pRg st="1" end="1"/>
                                            </p:txEl>
                                          </p:spTgt>
                                        </p:tgtEl>
                                        <p:attrNameLst>
                                          <p:attrName>style.visibility</p:attrName>
                                        </p:attrNameLst>
                                      </p:cBhvr>
                                      <p:to>
                                        <p:strVal val="visible"/>
                                      </p:to>
                                    </p:set>
                                    <p:animEffect transition="in" filter="blinds(vertical)">
                                      <p:cBhvr>
                                        <p:cTn id="37" dur="500"/>
                                        <p:tgtEl>
                                          <p:spTgt spid="645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64517">
                                            <p:txEl>
                                              <p:pRg st="2" end="2"/>
                                            </p:txEl>
                                          </p:spTgt>
                                        </p:tgtEl>
                                        <p:attrNameLst>
                                          <p:attrName>style.visibility</p:attrName>
                                        </p:attrNameLst>
                                      </p:cBhvr>
                                      <p:to>
                                        <p:strVal val="visible"/>
                                      </p:to>
                                    </p:set>
                                    <p:animEffect transition="in" filter="blinds(vertical)">
                                      <p:cBhvr>
                                        <p:cTn id="42" dur="500"/>
                                        <p:tgtEl>
                                          <p:spTgt spid="64517">
                                            <p:txEl>
                                              <p:pRg st="2" end="2"/>
                                            </p:txEl>
                                          </p:spTgt>
                                        </p:tgtEl>
                                      </p:cBhvr>
                                    </p:animEffect>
                                  </p:childTnLst>
                                </p:cTn>
                              </p:par>
                            </p:childTnLst>
                          </p:cTn>
                        </p:par>
                        <p:par>
                          <p:cTn id="43" fill="hold">
                            <p:stCondLst>
                              <p:cond delay="500"/>
                            </p:stCondLst>
                            <p:childTnLst>
                              <p:par>
                                <p:cTn id="44" presetID="4" presetClass="entr" presetSubtype="32" fill="hold" nodeType="afterEffect">
                                  <p:stCondLst>
                                    <p:cond delay="0"/>
                                  </p:stCondLst>
                                  <p:childTnLst>
                                    <p:set>
                                      <p:cBhvr>
                                        <p:cTn id="45" dur="1" fill="hold">
                                          <p:stCondLst>
                                            <p:cond delay="0"/>
                                          </p:stCondLst>
                                        </p:cTn>
                                        <p:tgtEl>
                                          <p:spTgt spid="64518"/>
                                        </p:tgtEl>
                                        <p:attrNameLst>
                                          <p:attrName>style.visibility</p:attrName>
                                        </p:attrNameLst>
                                      </p:cBhvr>
                                      <p:to>
                                        <p:strVal val="visible"/>
                                      </p:to>
                                    </p:set>
                                    <p:animEffect transition="in" filter="box(out)">
                                      <p:cBhvr>
                                        <p:cTn id="46"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P spid="64516" grpId="0" build="p" autoUpdateAnimBg="0"/>
      <p:bldP spid="6451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subTitle" idx="1"/>
          </p:nvPr>
        </p:nvSpPr>
        <p:spPr bwMode="auto">
          <a:xfrm>
            <a:off x="533400" y="457200"/>
            <a:ext cx="3657600" cy="457200"/>
          </a:xfrm>
          <a:ln>
            <a:miter lim="800000"/>
          </a:ln>
        </p:spPr>
        <p:txBody>
          <a:bodyPr vert="horz" wrap="square" lIns="91440" tIns="45720" rIns="91440" bIns="45720" numCol="1" anchor="t" anchorCtr="0" compatLnSpc="1">
            <a:normAutofit fontScale="92500" lnSpcReduction="10000"/>
          </a:bodyPr>
          <a:lstStyle/>
          <a:p>
            <a:pPr algn="l" eaLnBrk="1" hangingPunct="1">
              <a:spcBef>
                <a:spcPct val="10000"/>
              </a:spcBef>
            </a:pPr>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2.  </a:t>
            </a:r>
            <a:r>
              <a:rPr lang="zh-CN" altLang="en-US"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同相比例运算</a:t>
            </a:r>
            <a:endParaRPr lang="zh-CN" altLang="en-US" sz="280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endParaRPr>
          </a:p>
        </p:txBody>
      </p:sp>
      <p:graphicFrame>
        <p:nvGraphicFramePr>
          <p:cNvPr id="65539" name="Object 3"/>
          <p:cNvGraphicFramePr>
            <a:graphicFrameLocks noChangeAspect="1"/>
          </p:cNvGraphicFramePr>
          <p:nvPr/>
        </p:nvGraphicFramePr>
        <p:xfrm>
          <a:off x="5424488" y="1746250"/>
          <a:ext cx="2043112" cy="993775"/>
        </p:xfrm>
        <a:graphic>
          <a:graphicData uri="http://schemas.openxmlformats.org/presentationml/2006/ole">
            <mc:AlternateContent xmlns:mc="http://schemas.openxmlformats.org/markup-compatibility/2006">
              <mc:Choice xmlns:v="urn:schemas-microsoft-com:vml" Requires="v">
                <p:oleObj spid="_x0000_s47441" name="Equation" r:id="rId3" imgW="1181100" imgH="419100" progId="Equation.3">
                  <p:embed/>
                </p:oleObj>
              </mc:Choice>
              <mc:Fallback>
                <p:oleObj name="Equation" r:id="rId3" imgW="1181100" imgH="419100" progId="Equation.3">
                  <p:embed/>
                  <p:pic>
                    <p:nvPicPr>
                      <p:cNvPr id="0" name="图片 473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488" y="1746250"/>
                        <a:ext cx="2043112" cy="993775"/>
                      </a:xfrm>
                      <a:prstGeom prst="rect">
                        <a:avLst/>
                      </a:prstGeom>
                      <a:noFill/>
                      <a:ln>
                        <a:noFill/>
                      </a:ln>
                      <a:effectLst/>
                    </p:spPr>
                  </p:pic>
                </p:oleObj>
              </mc:Fallback>
            </mc:AlternateContent>
          </a:graphicData>
        </a:graphic>
      </p:graphicFrame>
      <p:sp>
        <p:nvSpPr>
          <p:cNvPr id="65540" name="Text Box 4"/>
          <p:cNvSpPr txBox="1">
            <a:spLocks noChangeArrowheads="1"/>
          </p:cNvSpPr>
          <p:nvPr/>
        </p:nvSpPr>
        <p:spPr bwMode="auto">
          <a:xfrm>
            <a:off x="5105400" y="1233488"/>
            <a:ext cx="3429000" cy="52322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latin typeface="Times New Roman" panose="02020603050405020304"/>
                <a:ea typeface="+mn-ea"/>
                <a:cs typeface="Times New Roman" panose="02020603050405020304"/>
                <a:sym typeface="Symbol" panose="05050102010706020507" charset="0"/>
              </a:rPr>
              <a:t>因</a:t>
            </a:r>
            <a:r>
              <a:rPr lang="zh-CN" altLang="en-US" sz="2800" i="0" dirty="0">
                <a:latin typeface="Times New Roman" panose="02020603050405020304"/>
                <a:ea typeface="+mn-ea"/>
                <a:cs typeface="Times New Roman" panose="02020603050405020304"/>
              </a:rPr>
              <a:t>虚断，</a:t>
            </a:r>
            <a:r>
              <a:rPr lang="zh-CN" altLang="en-US" sz="2800" i="0" dirty="0">
                <a:solidFill>
                  <a:schemeClr val="tx2"/>
                </a:solidFill>
                <a:latin typeface="Times New Roman" panose="02020603050405020304"/>
                <a:ea typeface="+mn-ea"/>
                <a:cs typeface="Times New Roman" panose="02020603050405020304"/>
                <a:sym typeface="Symbol" panose="05050102010706020507" charset="0"/>
              </a:rPr>
              <a:t>所以</a:t>
            </a:r>
            <a:r>
              <a:rPr lang="en-US" altLang="zh-CN" sz="2800" dirty="0">
                <a:solidFill>
                  <a:schemeClr val="tx2"/>
                </a:solidFill>
                <a:latin typeface="Times New Roman" panose="02020603050405020304"/>
                <a:ea typeface="+mn-ea"/>
                <a:cs typeface="Times New Roman" panose="02020603050405020304"/>
              </a:rPr>
              <a:t>u</a:t>
            </a:r>
            <a:r>
              <a:rPr lang="en-US" altLang="zh-CN" sz="2800" i="0" baseline="-25000" dirty="0">
                <a:solidFill>
                  <a:schemeClr val="tx2"/>
                </a:solidFill>
                <a:latin typeface="Times New Roman" panose="02020603050405020304"/>
                <a:ea typeface="+mn-ea"/>
                <a:cs typeface="Times New Roman" panose="02020603050405020304"/>
              </a:rPr>
              <a:t>+</a:t>
            </a:r>
            <a:r>
              <a:rPr lang="en-US" altLang="zh-CN" sz="2800" i="0" dirty="0">
                <a:solidFill>
                  <a:schemeClr val="tx2"/>
                </a:solidFill>
                <a:latin typeface="Times New Roman" panose="02020603050405020304"/>
                <a:ea typeface="+mn-ea"/>
                <a:cs typeface="Times New Roman" panose="02020603050405020304"/>
              </a:rPr>
              <a:t> = </a:t>
            </a:r>
            <a:r>
              <a:rPr lang="en-US" altLang="zh-CN" sz="2800" dirty="0" err="1">
                <a:solidFill>
                  <a:schemeClr val="tx2"/>
                </a:solidFill>
                <a:latin typeface="Times New Roman" panose="02020603050405020304"/>
                <a:ea typeface="+mn-ea"/>
                <a:cs typeface="Times New Roman" panose="02020603050405020304"/>
              </a:rPr>
              <a:t>u</a:t>
            </a:r>
            <a:r>
              <a:rPr lang="en-US" altLang="zh-CN" sz="2800" i="0" baseline="-25000" dirty="0" err="1">
                <a:solidFill>
                  <a:schemeClr val="tx2"/>
                </a:solidFill>
                <a:latin typeface="Times New Roman" panose="02020603050405020304"/>
                <a:ea typeface="+mn-ea"/>
                <a:cs typeface="Times New Roman" panose="02020603050405020304"/>
              </a:rPr>
              <a:t>i</a:t>
            </a:r>
            <a:r>
              <a:rPr lang="en-US" altLang="zh-CN" sz="2800" i="0" dirty="0">
                <a:latin typeface="Times New Roman" panose="02020603050405020304"/>
                <a:ea typeface="+mn-ea"/>
                <a:cs typeface="Times New Roman" panose="02020603050405020304"/>
              </a:rPr>
              <a:t> </a:t>
            </a:r>
          </a:p>
        </p:txBody>
      </p:sp>
      <p:graphicFrame>
        <p:nvGraphicFramePr>
          <p:cNvPr id="65541" name="Object 5"/>
          <p:cNvGraphicFramePr>
            <a:graphicFrameLocks noChangeAspect="1"/>
          </p:cNvGraphicFramePr>
          <p:nvPr/>
        </p:nvGraphicFramePr>
        <p:xfrm>
          <a:off x="5562600" y="3783013"/>
          <a:ext cx="2286000" cy="1017587"/>
        </p:xfrm>
        <a:graphic>
          <a:graphicData uri="http://schemas.openxmlformats.org/presentationml/2006/ole">
            <mc:AlternateContent xmlns:mc="http://schemas.openxmlformats.org/markup-compatibility/2006">
              <mc:Choice xmlns:v="urn:schemas-microsoft-com:vml" Requires="v">
                <p:oleObj spid="_x0000_s47442" name="Equation" r:id="rId5" imgW="1104900" imgH="393700" progId="Equation.3">
                  <p:embed/>
                </p:oleObj>
              </mc:Choice>
              <mc:Fallback>
                <p:oleObj name="Equation" r:id="rId5" imgW="1104900" imgH="393700" progId="Equation.3">
                  <p:embed/>
                  <p:pic>
                    <p:nvPicPr>
                      <p:cNvPr id="0" name="图片 473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783013"/>
                        <a:ext cx="2286000" cy="1017587"/>
                      </a:xfrm>
                      <a:prstGeom prst="rect">
                        <a:avLst/>
                      </a:prstGeom>
                      <a:noFill/>
                      <a:ln>
                        <a:noFill/>
                      </a:ln>
                      <a:effectLst/>
                    </p:spPr>
                  </p:pic>
                </p:oleObj>
              </mc:Fallback>
            </mc:AlternateContent>
          </a:graphicData>
        </a:graphic>
      </p:graphicFrame>
      <p:sp>
        <p:nvSpPr>
          <p:cNvPr id="65542" name="Text Box 6"/>
          <p:cNvSpPr txBox="1">
            <a:spLocks noChangeArrowheads="1"/>
          </p:cNvSpPr>
          <p:nvPr/>
        </p:nvSpPr>
        <p:spPr bwMode="auto">
          <a:xfrm>
            <a:off x="533400" y="908050"/>
            <a:ext cx="3124200" cy="5191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6600"/>
                </a:solidFill>
              </a:rPr>
              <a:t>（</a:t>
            </a:r>
            <a:r>
              <a:rPr lang="en-US" altLang="zh-CN" sz="2800" i="0">
                <a:solidFill>
                  <a:srgbClr val="006600"/>
                </a:solidFill>
              </a:rPr>
              <a:t>1</a:t>
            </a:r>
            <a:r>
              <a:rPr lang="zh-CN" altLang="en-US" sz="2800" i="0">
                <a:solidFill>
                  <a:srgbClr val="006600"/>
                </a:solidFill>
              </a:rPr>
              <a:t>）电路组成</a:t>
            </a:r>
            <a:endParaRPr lang="zh-CN" altLang="en-US" sz="2800" b="0" i="0">
              <a:solidFill>
                <a:srgbClr val="006600"/>
              </a:solidFill>
            </a:endParaRPr>
          </a:p>
        </p:txBody>
      </p:sp>
      <p:sp>
        <p:nvSpPr>
          <p:cNvPr id="65543" name="Text Box 7"/>
          <p:cNvSpPr txBox="1">
            <a:spLocks noChangeArrowheads="1"/>
          </p:cNvSpPr>
          <p:nvPr/>
        </p:nvSpPr>
        <p:spPr bwMode="auto">
          <a:xfrm>
            <a:off x="4495800" y="609600"/>
            <a:ext cx="3886200" cy="5191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6600"/>
                </a:solidFill>
              </a:rPr>
              <a:t>（</a:t>
            </a:r>
            <a:r>
              <a:rPr lang="en-US" altLang="zh-CN" sz="2800" i="0">
                <a:solidFill>
                  <a:srgbClr val="006600"/>
                </a:solidFill>
              </a:rPr>
              <a:t>2</a:t>
            </a:r>
            <a:r>
              <a:rPr lang="zh-CN" altLang="en-US" sz="2800" i="0">
                <a:solidFill>
                  <a:srgbClr val="006600"/>
                </a:solidFill>
              </a:rPr>
              <a:t>）电压放大倍数</a:t>
            </a:r>
            <a:endParaRPr lang="zh-CN" altLang="en-US" sz="2800" b="0" i="0">
              <a:solidFill>
                <a:srgbClr val="006600"/>
              </a:solidFill>
            </a:endParaRPr>
          </a:p>
        </p:txBody>
      </p:sp>
      <p:sp>
        <p:nvSpPr>
          <p:cNvPr id="47112" name="Rectangle 8"/>
          <p:cNvSpPr>
            <a:spLocks noChangeArrowheads="1"/>
          </p:cNvSpPr>
          <p:nvPr/>
        </p:nvSpPr>
        <p:spPr bwMode="auto">
          <a:xfrm>
            <a:off x="5029200" y="304800"/>
            <a:ext cx="1905000" cy="685800"/>
          </a:xfrm>
          <a:prstGeom prst="rect">
            <a:avLst/>
          </a:prstGeom>
          <a:noFill/>
          <a:ln>
            <a:noFill/>
          </a:ln>
        </p:spPr>
        <p:txBody>
          <a:bodyPr wrap="none" anchor="ctr"/>
          <a:lstStyle/>
          <a:p>
            <a:endParaRPr lang="zh-CN" altLang="en-US">
              <a:latin typeface="Times New Roman" panose="02020603050405020304" charset="0"/>
            </a:endParaRPr>
          </a:p>
        </p:txBody>
      </p:sp>
      <p:graphicFrame>
        <p:nvGraphicFramePr>
          <p:cNvPr id="65545" name="Object 9"/>
          <p:cNvGraphicFramePr>
            <a:graphicFrameLocks noChangeAspect="1"/>
          </p:cNvGraphicFramePr>
          <p:nvPr/>
        </p:nvGraphicFramePr>
        <p:xfrm>
          <a:off x="5410200" y="4802188"/>
          <a:ext cx="2959100" cy="1133475"/>
        </p:xfrm>
        <a:graphic>
          <a:graphicData uri="http://schemas.openxmlformats.org/presentationml/2006/ole">
            <mc:AlternateContent xmlns:mc="http://schemas.openxmlformats.org/markup-compatibility/2006">
              <mc:Choice xmlns:v="urn:schemas-microsoft-com:vml" Requires="v">
                <p:oleObj spid="_x0000_s47443" name="公式" r:id="rId7" imgW="1358900" imgH="419100" progId="Equation.3">
                  <p:embed/>
                </p:oleObj>
              </mc:Choice>
              <mc:Fallback>
                <p:oleObj name="公式" r:id="rId7" imgW="1358900" imgH="419100" progId="Equation.3">
                  <p:embed/>
                  <p:pic>
                    <p:nvPicPr>
                      <p:cNvPr id="0" name="图片 473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802188"/>
                        <a:ext cx="2959100" cy="1133475"/>
                      </a:xfrm>
                      <a:prstGeom prst="rect">
                        <a:avLst/>
                      </a:prstGeom>
                      <a:noFill/>
                      <a:ln w="38100">
                        <a:solidFill>
                          <a:srgbClr val="CC0000"/>
                        </a:solidFill>
                        <a:miter lim="800000"/>
                        <a:headEnd/>
                        <a:tailEnd/>
                      </a:ln>
                      <a:effectLst/>
                    </p:spPr>
                  </p:pic>
                </p:oleObj>
              </mc:Fallback>
            </mc:AlternateContent>
          </a:graphicData>
        </a:graphic>
      </p:graphicFrame>
      <p:grpSp>
        <p:nvGrpSpPr>
          <p:cNvPr id="2" name="Group 61"/>
          <p:cNvGrpSpPr/>
          <p:nvPr/>
        </p:nvGrpSpPr>
        <p:grpSpPr bwMode="auto">
          <a:xfrm>
            <a:off x="457200" y="1538288"/>
            <a:ext cx="4876800" cy="2938462"/>
            <a:chOff x="288" y="969"/>
            <a:chExt cx="3072" cy="1851"/>
          </a:xfrm>
        </p:grpSpPr>
        <p:sp>
          <p:nvSpPr>
            <p:cNvPr id="47120" name="Text Box 14"/>
            <p:cNvSpPr txBox="1">
              <a:spLocks noChangeArrowheads="1"/>
            </p:cNvSpPr>
            <p:nvPr/>
          </p:nvSpPr>
          <p:spPr bwMode="auto">
            <a:xfrm>
              <a:off x="2672" y="1945"/>
              <a:ext cx="6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47121" name="Rectangle 15"/>
            <p:cNvSpPr>
              <a:spLocks noChangeArrowheads="1"/>
            </p:cNvSpPr>
            <p:nvPr/>
          </p:nvSpPr>
          <p:spPr bwMode="auto">
            <a:xfrm>
              <a:off x="1758" y="969"/>
              <a:ext cx="689" cy="32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47122" name="Rectangle 16"/>
            <p:cNvSpPr>
              <a:spLocks noChangeArrowheads="1"/>
            </p:cNvSpPr>
            <p:nvPr/>
          </p:nvSpPr>
          <p:spPr bwMode="auto">
            <a:xfrm>
              <a:off x="1782" y="1290"/>
              <a:ext cx="314" cy="98"/>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7123" name="Line 17"/>
            <p:cNvSpPr>
              <a:spLocks noChangeShapeType="1"/>
            </p:cNvSpPr>
            <p:nvPr/>
          </p:nvSpPr>
          <p:spPr bwMode="auto">
            <a:xfrm>
              <a:off x="2436" y="1338"/>
              <a:ext cx="0" cy="63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24" name="Text Box 18"/>
            <p:cNvSpPr txBox="1">
              <a:spLocks noChangeArrowheads="1"/>
            </p:cNvSpPr>
            <p:nvPr/>
          </p:nvSpPr>
          <p:spPr bwMode="auto">
            <a:xfrm>
              <a:off x="288" y="2217"/>
              <a:ext cx="37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47125" name="Rectangle 19"/>
            <p:cNvSpPr>
              <a:spLocks noChangeArrowheads="1"/>
            </p:cNvSpPr>
            <p:nvPr/>
          </p:nvSpPr>
          <p:spPr bwMode="auto">
            <a:xfrm>
              <a:off x="1025" y="2120"/>
              <a:ext cx="313" cy="96"/>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7126" name="Text Box 20"/>
            <p:cNvSpPr txBox="1">
              <a:spLocks noChangeArrowheads="1"/>
            </p:cNvSpPr>
            <p:nvPr/>
          </p:nvSpPr>
          <p:spPr bwMode="auto">
            <a:xfrm>
              <a:off x="988" y="2178"/>
              <a:ext cx="42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2</a:t>
              </a:r>
              <a:endParaRPr lang="en-US" altLang="zh-CN" sz="2800" i="0"/>
            </a:p>
          </p:txBody>
        </p:sp>
        <p:sp>
          <p:nvSpPr>
            <p:cNvPr id="47127" name="Rectangle 21"/>
            <p:cNvSpPr>
              <a:spLocks noChangeArrowheads="1"/>
            </p:cNvSpPr>
            <p:nvPr/>
          </p:nvSpPr>
          <p:spPr bwMode="auto">
            <a:xfrm>
              <a:off x="1025" y="1805"/>
              <a:ext cx="313" cy="96"/>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7128" name="Line 22"/>
            <p:cNvSpPr>
              <a:spLocks noChangeShapeType="1"/>
            </p:cNvSpPr>
            <p:nvPr/>
          </p:nvSpPr>
          <p:spPr bwMode="auto">
            <a:xfrm>
              <a:off x="1455" y="1338"/>
              <a:ext cx="0" cy="54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29" name="Rectangle 23"/>
            <p:cNvSpPr>
              <a:spLocks noChangeArrowheads="1"/>
            </p:cNvSpPr>
            <p:nvPr/>
          </p:nvSpPr>
          <p:spPr bwMode="auto">
            <a:xfrm>
              <a:off x="1003" y="1440"/>
              <a:ext cx="400" cy="33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1</a:t>
              </a:r>
            </a:p>
          </p:txBody>
        </p:sp>
        <p:sp>
          <p:nvSpPr>
            <p:cNvPr id="47130" name="Line 24"/>
            <p:cNvSpPr>
              <a:spLocks noChangeShapeType="1"/>
            </p:cNvSpPr>
            <p:nvPr/>
          </p:nvSpPr>
          <p:spPr bwMode="auto">
            <a:xfrm>
              <a:off x="2109" y="1338"/>
              <a:ext cx="32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31" name="Line 25"/>
            <p:cNvSpPr>
              <a:spLocks noChangeShapeType="1"/>
            </p:cNvSpPr>
            <p:nvPr/>
          </p:nvSpPr>
          <p:spPr bwMode="auto">
            <a:xfrm flipH="1">
              <a:off x="755" y="1851"/>
              <a:ext cx="26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32" name="Line 26"/>
            <p:cNvSpPr>
              <a:spLocks noChangeShapeType="1"/>
            </p:cNvSpPr>
            <p:nvPr/>
          </p:nvSpPr>
          <p:spPr bwMode="auto">
            <a:xfrm flipH="1">
              <a:off x="666" y="2167"/>
              <a:ext cx="3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7133" name="Group 27"/>
            <p:cNvGrpSpPr/>
            <p:nvPr/>
          </p:nvGrpSpPr>
          <p:grpSpPr bwMode="auto">
            <a:xfrm>
              <a:off x="668" y="1840"/>
              <a:ext cx="180" cy="186"/>
              <a:chOff x="720" y="2736"/>
              <a:chExt cx="185" cy="192"/>
            </a:xfrm>
          </p:grpSpPr>
          <p:sp>
            <p:nvSpPr>
              <p:cNvPr id="47160" name="Line 28"/>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61" name="Line 29"/>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7134" name="Line 30"/>
            <p:cNvSpPr>
              <a:spLocks noChangeShapeType="1"/>
            </p:cNvSpPr>
            <p:nvPr/>
          </p:nvSpPr>
          <p:spPr bwMode="auto">
            <a:xfrm>
              <a:off x="1455" y="1338"/>
              <a:ext cx="32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7135" name="Group 31"/>
            <p:cNvGrpSpPr/>
            <p:nvPr/>
          </p:nvGrpSpPr>
          <p:grpSpPr bwMode="auto">
            <a:xfrm>
              <a:off x="2541" y="2458"/>
              <a:ext cx="198" cy="129"/>
              <a:chOff x="2448" y="2832"/>
              <a:chExt cx="185" cy="96"/>
            </a:xfrm>
          </p:grpSpPr>
          <p:sp>
            <p:nvSpPr>
              <p:cNvPr id="47158" name="Line 32"/>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59" name="Line 33"/>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47136" name="Group 34"/>
            <p:cNvGrpSpPr/>
            <p:nvPr/>
          </p:nvGrpSpPr>
          <p:grpSpPr bwMode="auto">
            <a:xfrm>
              <a:off x="521" y="2691"/>
              <a:ext cx="175" cy="129"/>
              <a:chOff x="432" y="2832"/>
              <a:chExt cx="185" cy="96"/>
            </a:xfrm>
          </p:grpSpPr>
          <p:sp>
            <p:nvSpPr>
              <p:cNvPr id="47156" name="Line 35"/>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57" name="Line 36"/>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7137" name="Rectangle 37"/>
            <p:cNvSpPr>
              <a:spLocks noChangeArrowheads="1"/>
            </p:cNvSpPr>
            <p:nvPr/>
          </p:nvSpPr>
          <p:spPr bwMode="auto">
            <a:xfrm>
              <a:off x="332" y="2000"/>
              <a:ext cx="244" cy="32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7138" name="Rectangle 38"/>
            <p:cNvSpPr>
              <a:spLocks noChangeArrowheads="1"/>
            </p:cNvSpPr>
            <p:nvPr/>
          </p:nvSpPr>
          <p:spPr bwMode="auto">
            <a:xfrm>
              <a:off x="2706" y="1769"/>
              <a:ext cx="244" cy="32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7139" name="Rectangle 39"/>
            <p:cNvSpPr>
              <a:spLocks noChangeArrowheads="1"/>
            </p:cNvSpPr>
            <p:nvPr/>
          </p:nvSpPr>
          <p:spPr bwMode="auto">
            <a:xfrm>
              <a:off x="332" y="2456"/>
              <a:ext cx="228" cy="32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7140" name="Rectangle 40"/>
            <p:cNvSpPr>
              <a:spLocks noChangeArrowheads="1"/>
            </p:cNvSpPr>
            <p:nvPr/>
          </p:nvSpPr>
          <p:spPr bwMode="auto">
            <a:xfrm>
              <a:off x="2622" y="2217"/>
              <a:ext cx="387" cy="327"/>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47141" name="Group 41"/>
            <p:cNvGrpSpPr/>
            <p:nvPr/>
          </p:nvGrpSpPr>
          <p:grpSpPr bwMode="auto">
            <a:xfrm>
              <a:off x="1338" y="1361"/>
              <a:ext cx="1290" cy="963"/>
              <a:chOff x="1686" y="1600"/>
              <a:chExt cx="1061" cy="792"/>
            </a:xfrm>
          </p:grpSpPr>
          <p:sp>
            <p:nvSpPr>
              <p:cNvPr id="47146" name="Rectangle 42"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7147" name="Text Box 43"/>
              <p:cNvSpPr txBox="1">
                <a:spLocks noChangeArrowheads="1"/>
              </p:cNvSpPr>
              <p:nvPr/>
            </p:nvSpPr>
            <p:spPr bwMode="auto">
              <a:xfrm>
                <a:off x="1968" y="2096"/>
                <a:ext cx="223" cy="26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7148" name="Text Box 44"/>
              <p:cNvSpPr txBox="1">
                <a:spLocks noChangeArrowheads="1"/>
              </p:cNvSpPr>
              <p:nvPr/>
            </p:nvSpPr>
            <p:spPr bwMode="auto">
              <a:xfrm>
                <a:off x="2286" y="1955"/>
                <a:ext cx="402" cy="26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7149" name="Text Box 45"/>
              <p:cNvSpPr txBox="1">
                <a:spLocks noChangeArrowheads="1"/>
              </p:cNvSpPr>
              <p:nvPr/>
            </p:nvSpPr>
            <p:spPr bwMode="auto">
              <a:xfrm>
                <a:off x="2185" y="1737"/>
                <a:ext cx="526" cy="23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47150" name="Line 46"/>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51" name="Line 47"/>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52" name="Line 48"/>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7153" name="Line 49"/>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7154" name="Text Box 50"/>
              <p:cNvSpPr txBox="1">
                <a:spLocks noChangeArrowheads="1"/>
              </p:cNvSpPr>
              <p:nvPr/>
            </p:nvSpPr>
            <p:spPr bwMode="auto">
              <a:xfrm>
                <a:off x="1974" y="1824"/>
                <a:ext cx="329" cy="26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7155" name="Text Box 51"/>
              <p:cNvSpPr txBox="1">
                <a:spLocks noChangeArrowheads="1"/>
              </p:cNvSpPr>
              <p:nvPr/>
            </p:nvSpPr>
            <p:spPr bwMode="auto">
              <a:xfrm rot="5400000">
                <a:off x="2089" y="1773"/>
                <a:ext cx="192" cy="237"/>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47142" name="Oval 52"/>
            <p:cNvSpPr>
              <a:spLocks noChangeArrowheads="1"/>
            </p:cNvSpPr>
            <p:nvPr/>
          </p:nvSpPr>
          <p:spPr bwMode="auto">
            <a:xfrm>
              <a:off x="580" y="2130"/>
              <a:ext cx="76" cy="76"/>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7143" name="Oval 53"/>
            <p:cNvSpPr>
              <a:spLocks noChangeArrowheads="1"/>
            </p:cNvSpPr>
            <p:nvPr/>
          </p:nvSpPr>
          <p:spPr bwMode="auto">
            <a:xfrm>
              <a:off x="2622" y="1926"/>
              <a:ext cx="77" cy="77"/>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7144" name="Oval 54"/>
            <p:cNvSpPr>
              <a:spLocks noChangeArrowheads="1"/>
            </p:cNvSpPr>
            <p:nvPr/>
          </p:nvSpPr>
          <p:spPr bwMode="auto">
            <a:xfrm>
              <a:off x="580" y="2627"/>
              <a:ext cx="76" cy="76"/>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7145" name="Oval 55"/>
            <p:cNvSpPr>
              <a:spLocks noChangeArrowheads="1"/>
            </p:cNvSpPr>
            <p:nvPr/>
          </p:nvSpPr>
          <p:spPr bwMode="auto">
            <a:xfrm>
              <a:off x="2604" y="2393"/>
              <a:ext cx="76" cy="77"/>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65592" name="Rectangle 56"/>
          <p:cNvSpPr>
            <a:spLocks noChangeArrowheads="1"/>
          </p:cNvSpPr>
          <p:nvPr/>
        </p:nvSpPr>
        <p:spPr bwMode="auto">
          <a:xfrm>
            <a:off x="5181600" y="2668588"/>
            <a:ext cx="3810000" cy="1117600"/>
          </a:xfrm>
          <a:prstGeom prst="rect">
            <a:avLst/>
          </a:prstGeom>
          <a:noFill/>
          <a:ln>
            <a:noFill/>
          </a:ln>
        </p:spPr>
        <p:txBody>
          <a:bodyPr>
            <a:spAutoFit/>
          </a:bodyPr>
          <a:lstStyle/>
          <a:p>
            <a:pPr>
              <a:lnSpc>
                <a:spcPct val="120000"/>
              </a:lnSpc>
            </a:pPr>
            <a:r>
              <a:rPr lang="zh-CN" altLang="en-US" sz="2800" b="1" i="0" dirty="0">
                <a:latin typeface="Times New Roman" panose="02020603050405020304"/>
                <a:cs typeface="Times New Roman" panose="02020603050405020304"/>
                <a:sym typeface="Symbol" panose="05050102010706020507" charset="0"/>
              </a:rPr>
              <a:t>因</a:t>
            </a:r>
            <a:r>
              <a:rPr lang="zh-CN" altLang="en-US" sz="2800" b="1" i="0" dirty="0">
                <a:latin typeface="Times New Roman" panose="02020603050405020304"/>
                <a:cs typeface="Times New Roman" panose="02020603050405020304"/>
              </a:rPr>
              <a:t>虚短，</a:t>
            </a:r>
            <a:r>
              <a:rPr lang="zh-CN" altLang="en-US" sz="2800" b="1" i="0" dirty="0">
                <a:latin typeface="Times New Roman" panose="02020603050405020304"/>
                <a:cs typeface="Times New Roman" panose="02020603050405020304"/>
                <a:sym typeface="Symbol" panose="05050102010706020507" charset="0"/>
              </a:rPr>
              <a:t>所以</a:t>
            </a:r>
            <a:r>
              <a:rPr lang="zh-CN" altLang="en-US" sz="2800" b="1" i="0" dirty="0">
                <a:latin typeface="Times New Roman" panose="02020603050405020304"/>
                <a:cs typeface="Times New Roman" panose="02020603050405020304"/>
              </a:rPr>
              <a:t> </a:t>
            </a:r>
            <a:r>
              <a:rPr lang="en-US" altLang="zh-CN" sz="2800" b="1" i="1" dirty="0">
                <a:latin typeface="Times New Roman" panose="02020603050405020304"/>
                <a:cs typeface="Times New Roman" panose="02020603050405020304"/>
              </a:rPr>
              <a:t>u</a:t>
            </a:r>
            <a:r>
              <a:rPr lang="en-US" altLang="zh-CN" sz="2800" b="1" i="1" baseline="-25000" dirty="0">
                <a:latin typeface="Times New Roman" panose="02020603050405020304"/>
                <a:cs typeface="Times New Roman" panose="02020603050405020304"/>
              </a:rPr>
              <a:t>–</a:t>
            </a:r>
            <a:r>
              <a:rPr lang="en-US" altLang="zh-CN" sz="2800" b="1" i="1" dirty="0">
                <a:latin typeface="Times New Roman" panose="02020603050405020304"/>
                <a:cs typeface="Times New Roman" panose="02020603050405020304"/>
              </a:rPr>
              <a:t> = </a:t>
            </a:r>
            <a:r>
              <a:rPr lang="en-US" altLang="zh-CN" sz="2800" b="1" i="1" dirty="0" err="1">
                <a:latin typeface="Times New Roman" panose="02020603050405020304"/>
                <a:cs typeface="Times New Roman" panose="02020603050405020304"/>
              </a:rPr>
              <a:t>u</a:t>
            </a:r>
            <a:r>
              <a:rPr lang="en-US" altLang="zh-CN" sz="2800" b="1" i="1" baseline="-25000" dirty="0" err="1">
                <a:latin typeface="Times New Roman" panose="02020603050405020304"/>
                <a:cs typeface="Times New Roman" panose="02020603050405020304"/>
              </a:rPr>
              <a:t>i</a:t>
            </a:r>
            <a:r>
              <a:rPr lang="en-US" altLang="zh-CN" sz="2800" b="1" i="1" dirty="0">
                <a:latin typeface="Times New Roman" panose="02020603050405020304"/>
                <a:cs typeface="Times New Roman" panose="02020603050405020304"/>
              </a:rPr>
              <a:t> </a:t>
            </a:r>
            <a:r>
              <a:rPr lang="zh-CN" altLang="en-US" sz="2800" b="1" i="0" dirty="0">
                <a:latin typeface="Times New Roman" panose="02020603050405020304"/>
                <a:cs typeface="Times New Roman" panose="02020603050405020304"/>
              </a:rPr>
              <a:t>，</a:t>
            </a:r>
          </a:p>
          <a:p>
            <a:pPr>
              <a:lnSpc>
                <a:spcPct val="120000"/>
              </a:lnSpc>
            </a:pPr>
            <a:r>
              <a:rPr lang="zh-CN" altLang="en-US" sz="2800" b="1" i="0" dirty="0">
                <a:solidFill>
                  <a:srgbClr val="CC0000"/>
                </a:solidFill>
                <a:latin typeface="Times New Roman" panose="02020603050405020304"/>
                <a:cs typeface="Times New Roman" panose="02020603050405020304"/>
              </a:rPr>
              <a:t>反相输入端不“虚地”</a:t>
            </a:r>
            <a:r>
              <a:rPr lang="zh-CN" altLang="en-US" sz="2800" b="1" i="0" dirty="0">
                <a:latin typeface="Times New Roman" panose="02020603050405020304"/>
                <a:cs typeface="Times New Roman" panose="02020603050405020304"/>
              </a:rPr>
              <a:t> </a:t>
            </a:r>
          </a:p>
        </p:txBody>
      </p:sp>
      <p:sp>
        <p:nvSpPr>
          <p:cNvPr id="65593" name="Text Box 57"/>
          <p:cNvSpPr txBox="1">
            <a:spLocks noChangeArrowheads="1"/>
          </p:cNvSpPr>
          <p:nvPr/>
        </p:nvSpPr>
        <p:spPr bwMode="auto">
          <a:xfrm>
            <a:off x="457200" y="4756150"/>
            <a:ext cx="4343400" cy="14160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2800" b="0" i="0">
                <a:solidFill>
                  <a:schemeClr val="tx2"/>
                </a:solidFill>
              </a:rPr>
              <a:t>   </a:t>
            </a:r>
            <a:r>
              <a:rPr lang="zh-CN" altLang="en-US" sz="2800" i="0">
                <a:solidFill>
                  <a:schemeClr val="tx2"/>
                </a:solidFill>
              </a:rPr>
              <a:t>因要求静态时</a:t>
            </a:r>
            <a:r>
              <a:rPr lang="en-US" altLang="zh-CN" sz="2800">
                <a:solidFill>
                  <a:schemeClr val="tx2"/>
                </a:solidFill>
              </a:rPr>
              <a:t>u</a:t>
            </a:r>
            <a:r>
              <a:rPr lang="en-US" altLang="zh-CN" sz="2800" i="0" baseline="-25000">
                <a:solidFill>
                  <a:schemeClr val="tx2"/>
                </a:solidFill>
              </a:rPr>
              <a:t>+</a:t>
            </a:r>
            <a:r>
              <a:rPr lang="zh-CN" altLang="en-US" sz="2800" i="0">
                <a:solidFill>
                  <a:schemeClr val="tx2"/>
                </a:solidFill>
              </a:rPr>
              <a:t>、</a:t>
            </a:r>
            <a:r>
              <a:rPr lang="en-US" altLang="zh-CN" sz="2800">
                <a:solidFill>
                  <a:schemeClr val="tx2"/>
                </a:solidFill>
              </a:rPr>
              <a:t>u</a:t>
            </a:r>
            <a:r>
              <a:rPr lang="en-US" altLang="zh-CN" sz="2800" i="0" baseline="-25000">
                <a:solidFill>
                  <a:schemeClr val="tx2"/>
                </a:solidFill>
                <a:cs typeface="Times New Roman" panose="02020603050405020304" charset="0"/>
                <a:sym typeface="Symbol" panose="05050102010706020507" charset="0"/>
              </a:rPr>
              <a:t></a:t>
            </a:r>
            <a:r>
              <a:rPr lang="zh-CN" altLang="en-US" sz="2800" i="0">
                <a:solidFill>
                  <a:schemeClr val="tx2"/>
                </a:solidFill>
              </a:rPr>
              <a:t>对地电阻相同， </a:t>
            </a:r>
          </a:p>
          <a:p>
            <a:pPr eaLnBrk="1" hangingPunct="1">
              <a:spcBef>
                <a:spcPct val="10000"/>
              </a:spcBef>
            </a:pPr>
            <a:r>
              <a:rPr lang="zh-CN" altLang="en-US" sz="2800" i="0">
                <a:solidFill>
                  <a:schemeClr val="tx2"/>
                </a:solidFill>
              </a:rPr>
              <a:t>   所以</a:t>
            </a:r>
            <a:r>
              <a:rPr lang="zh-CN" altLang="en-US" sz="2800" i="0">
                <a:solidFill>
                  <a:srgbClr val="CC0000"/>
                </a:solidFill>
              </a:rPr>
              <a:t>平衡电阻</a:t>
            </a:r>
            <a:r>
              <a:rPr lang="en-US" altLang="zh-CN" sz="2800">
                <a:solidFill>
                  <a:srgbClr val="CC0000"/>
                </a:solidFill>
              </a:rPr>
              <a:t>R</a:t>
            </a:r>
            <a:r>
              <a:rPr lang="en-US" altLang="zh-CN" sz="2800" i="0" baseline="-25000">
                <a:solidFill>
                  <a:srgbClr val="CC0000"/>
                </a:solidFill>
              </a:rPr>
              <a:t>2</a:t>
            </a:r>
            <a:r>
              <a:rPr lang="en-US" altLang="zh-CN" sz="2800" i="0">
                <a:solidFill>
                  <a:srgbClr val="CC0000"/>
                </a:solidFill>
              </a:rPr>
              <a:t>=</a:t>
            </a:r>
            <a:r>
              <a:rPr lang="en-US" altLang="zh-CN" sz="2800">
                <a:solidFill>
                  <a:srgbClr val="CC0000"/>
                </a:solidFill>
              </a:rPr>
              <a:t>R</a:t>
            </a:r>
            <a:r>
              <a:rPr lang="en-US" altLang="zh-CN" sz="2800" i="0" baseline="-25000">
                <a:solidFill>
                  <a:srgbClr val="CC0000"/>
                </a:solidFill>
              </a:rPr>
              <a:t>1</a:t>
            </a:r>
            <a:r>
              <a:rPr lang="en-US" altLang="zh-CN" sz="2800" i="0">
                <a:solidFill>
                  <a:srgbClr val="CC0000"/>
                </a:solidFill>
              </a:rPr>
              <a:t>//</a:t>
            </a:r>
            <a:r>
              <a:rPr lang="en-US" altLang="zh-CN" sz="2800">
                <a:solidFill>
                  <a:srgbClr val="CC0000"/>
                </a:solidFill>
              </a:rPr>
              <a:t>R</a:t>
            </a:r>
            <a:r>
              <a:rPr lang="en-US" altLang="zh-CN" sz="2800" i="0" baseline="-16000">
                <a:solidFill>
                  <a:srgbClr val="CC0000"/>
                </a:solidFill>
              </a:rPr>
              <a:t>F</a:t>
            </a:r>
          </a:p>
        </p:txBody>
      </p:sp>
      <p:grpSp>
        <p:nvGrpSpPr>
          <p:cNvPr id="7" name="Group 58"/>
          <p:cNvGrpSpPr/>
          <p:nvPr/>
        </p:nvGrpSpPr>
        <p:grpSpPr bwMode="auto">
          <a:xfrm>
            <a:off x="2214563" y="2438400"/>
            <a:ext cx="833437" cy="1371600"/>
            <a:chOff x="1395" y="1392"/>
            <a:chExt cx="525" cy="864"/>
          </a:xfrm>
        </p:grpSpPr>
        <p:sp>
          <p:nvSpPr>
            <p:cNvPr id="47118" name="Text Box 59"/>
            <p:cNvSpPr txBox="1">
              <a:spLocks noChangeArrowheads="1"/>
            </p:cNvSpPr>
            <p:nvPr/>
          </p:nvSpPr>
          <p:spPr bwMode="auto">
            <a:xfrm>
              <a:off x="1395" y="1929"/>
              <a:ext cx="52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a:t>
              </a:r>
            </a:p>
          </p:txBody>
        </p:sp>
        <p:sp>
          <p:nvSpPr>
            <p:cNvPr id="47119" name="Rectangle 60"/>
            <p:cNvSpPr>
              <a:spLocks noChangeArrowheads="1"/>
            </p:cNvSpPr>
            <p:nvPr/>
          </p:nvSpPr>
          <p:spPr bwMode="auto">
            <a:xfrm>
              <a:off x="1399" y="1392"/>
              <a:ext cx="473" cy="327"/>
            </a:xfrm>
            <a:prstGeom prst="rect">
              <a:avLst/>
            </a:prstGeom>
            <a:noFill/>
            <a:ln>
              <a:noFill/>
            </a:ln>
          </p:spPr>
          <p:txBody>
            <a:bodyPr>
              <a:spAutoFit/>
            </a:bodyPr>
            <a:lstStyle/>
            <a:p>
              <a:r>
                <a:rPr lang="en-US" altLang="zh-CN" sz="2800" b="1" i="1" dirty="0">
                  <a:solidFill>
                    <a:srgbClr val="000099"/>
                  </a:solidFill>
                  <a:latin typeface="Times New Roman" panose="02020603050405020304"/>
                  <a:cs typeface="Times New Roman" panose="02020603050405020304"/>
                </a:rPr>
                <a:t>u</a:t>
              </a:r>
              <a:r>
                <a:rPr lang="en-US" altLang="zh-CN" sz="2800" b="1" i="1" baseline="-25000" dirty="0">
                  <a:solidFill>
                    <a:srgbClr val="000099"/>
                  </a:solidFill>
                  <a:latin typeface="Times New Roman" panose="02020603050405020304"/>
                  <a:cs typeface="Times New Roman" panose="02020603050405020304"/>
                </a:rPr>
                <a:t>–</a:t>
              </a:r>
              <a:endParaRPr lang="en-US" altLang="zh-CN" sz="2800" b="1" i="1" dirty="0">
                <a:solidFill>
                  <a:srgbClr val="000099"/>
                </a:solidFill>
                <a:latin typeface="Times New Roman" panose="02020603050405020304"/>
                <a:cs typeface="Times New Roman" panose="02020603050405020304"/>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vertical)">
                                      <p:cBhvr>
                                        <p:cTn id="7" dur="500"/>
                                        <p:tgtEl>
                                          <p:spTgt spid="655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43"/>
                                        </p:tgtEl>
                                        <p:attrNameLst>
                                          <p:attrName>style.visibility</p:attrName>
                                        </p:attrNameLst>
                                      </p:cBhvr>
                                      <p:to>
                                        <p:strVal val="visible"/>
                                      </p:to>
                                    </p:set>
                                    <p:animEffect transition="in" filter="blinds(horizontal)">
                                      <p:cBhvr>
                                        <p:cTn id="17" dur="500"/>
                                        <p:tgtEl>
                                          <p:spTgt spid="655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40"/>
                                        </p:tgtEl>
                                        <p:attrNameLst>
                                          <p:attrName>style.visibility</p:attrName>
                                        </p:attrNameLst>
                                      </p:cBhvr>
                                      <p:to>
                                        <p:strVal val="visible"/>
                                      </p:to>
                                    </p:set>
                                    <p:animEffect transition="in" filter="wipe(left)">
                                      <p:cBhvr>
                                        <p:cTn id="22" dur="500"/>
                                        <p:tgtEl>
                                          <p:spTgt spid="655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539"/>
                                        </p:tgtEl>
                                        <p:attrNameLst>
                                          <p:attrName>style.visibility</p:attrName>
                                        </p:attrNameLst>
                                      </p:cBhvr>
                                      <p:to>
                                        <p:strVal val="visible"/>
                                      </p:to>
                                    </p:set>
                                    <p:animEffect transition="in" filter="wipe(left)">
                                      <p:cBhvr>
                                        <p:cTn id="27" dur="500"/>
                                        <p:tgtEl>
                                          <p:spTgt spid="655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92">
                                            <p:txEl>
                                              <p:pRg st="0" end="0"/>
                                            </p:txEl>
                                          </p:spTgt>
                                        </p:tgtEl>
                                        <p:attrNameLst>
                                          <p:attrName>style.visibility</p:attrName>
                                        </p:attrNameLst>
                                      </p:cBhvr>
                                      <p:to>
                                        <p:strVal val="visible"/>
                                      </p:to>
                                    </p:set>
                                    <p:animEffect transition="in" filter="wipe(left)">
                                      <p:cBhvr>
                                        <p:cTn id="32" dur="500"/>
                                        <p:tgtEl>
                                          <p:spTgt spid="655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92">
                                            <p:txEl>
                                              <p:pRg st="1" end="1"/>
                                            </p:txEl>
                                          </p:spTgt>
                                        </p:tgtEl>
                                        <p:attrNameLst>
                                          <p:attrName>style.visibility</p:attrName>
                                        </p:attrNameLst>
                                      </p:cBhvr>
                                      <p:to>
                                        <p:strVal val="visible"/>
                                      </p:to>
                                    </p:set>
                                    <p:animEffect transition="in" filter="wipe(left)">
                                      <p:cBhvr>
                                        <p:cTn id="37" dur="500"/>
                                        <p:tgtEl>
                                          <p:spTgt spid="6559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5541"/>
                                        </p:tgtEl>
                                        <p:attrNameLst>
                                          <p:attrName>style.visibility</p:attrName>
                                        </p:attrNameLst>
                                      </p:cBhvr>
                                      <p:to>
                                        <p:strVal val="visible"/>
                                      </p:to>
                                    </p:set>
                                    <p:animEffect transition="in" filter="wipe(left)">
                                      <p:cBhvr>
                                        <p:cTn id="42" dur="500"/>
                                        <p:tgtEl>
                                          <p:spTgt spid="655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5545"/>
                                        </p:tgtEl>
                                        <p:attrNameLst>
                                          <p:attrName>style.visibility</p:attrName>
                                        </p:attrNameLst>
                                      </p:cBhvr>
                                      <p:to>
                                        <p:strVal val="visible"/>
                                      </p:to>
                                    </p:set>
                                    <p:animEffect transition="in" filter="wipe(left)">
                                      <p:cBhvr>
                                        <p:cTn id="47" dur="500"/>
                                        <p:tgtEl>
                                          <p:spTgt spid="655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5593"/>
                                        </p:tgtEl>
                                        <p:attrNameLst>
                                          <p:attrName>style.visibility</p:attrName>
                                        </p:attrNameLst>
                                      </p:cBhvr>
                                      <p:to>
                                        <p:strVal val="visible"/>
                                      </p:to>
                                    </p:set>
                                    <p:animEffect transition="in" filter="wipe(left)">
                                      <p:cBhvr>
                                        <p:cTn id="52" dur="500"/>
                                        <p:tgtEl>
                                          <p:spTgt spid="6559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2" grpId="0" autoUpdateAnimBg="0"/>
      <p:bldP spid="65543" grpId="0" autoUpdateAnimBg="0"/>
      <p:bldP spid="65592" grpId="0" build="p" autoUpdateAnimBg="0"/>
      <p:bldP spid="6559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05" name="Rectangle 45"/>
          <p:cNvSpPr>
            <a:spLocks noGrp="1" noChangeArrowheads="1"/>
          </p:cNvSpPr>
          <p:nvPr>
            <p:ph type="subTitle" idx="1"/>
          </p:nvPr>
        </p:nvSpPr>
        <p:spPr bwMode="auto">
          <a:xfrm>
            <a:off x="685800" y="304800"/>
            <a:ext cx="3657600" cy="457200"/>
          </a:xfrm>
          <a:ln>
            <a:miter lim="800000"/>
          </a:ln>
        </p:spPr>
        <p:txBody>
          <a:bodyPr vert="horz" wrap="square" lIns="91440" tIns="45720" rIns="91440" bIns="45720" numCol="1" anchor="t" anchorCtr="0" compatLnSpc="1">
            <a:normAutofit fontScale="92500" lnSpcReduction="10000"/>
          </a:bodyPr>
          <a:lstStyle/>
          <a:p>
            <a:pPr algn="l" eaLnBrk="1" hangingPunct="1">
              <a:spcBef>
                <a:spcPct val="10000"/>
              </a:spcBef>
            </a:pPr>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2.  </a:t>
            </a:r>
            <a:r>
              <a:rPr lang="zh-CN" altLang="en-US"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同相比例运算</a:t>
            </a:r>
          </a:p>
        </p:txBody>
      </p:sp>
      <p:sp>
        <p:nvSpPr>
          <p:cNvPr id="48131" name="Rectangle 46"/>
          <p:cNvSpPr>
            <a:spLocks noChangeArrowheads="1"/>
          </p:cNvSpPr>
          <p:nvPr/>
        </p:nvSpPr>
        <p:spPr bwMode="auto">
          <a:xfrm>
            <a:off x="9829800" y="3124200"/>
            <a:ext cx="914400" cy="914400"/>
          </a:xfrm>
          <a:prstGeom prst="rect">
            <a:avLst/>
          </a:prstGeom>
          <a:noFill/>
          <a:ln>
            <a:noFill/>
          </a:ln>
        </p:spPr>
        <p:txBody>
          <a:bodyPr wrap="none" anchor="ctr"/>
          <a:lstStyle/>
          <a:p>
            <a:endParaRPr lang="zh-CN" altLang="en-US">
              <a:latin typeface="Times New Roman" panose="02020603050405020304" charset="0"/>
            </a:endParaRPr>
          </a:p>
        </p:txBody>
      </p:sp>
      <p:sp>
        <p:nvSpPr>
          <p:cNvPr id="66607" name="Rectangle 47"/>
          <p:cNvSpPr>
            <a:spLocks noChangeArrowheads="1"/>
          </p:cNvSpPr>
          <p:nvPr/>
        </p:nvSpPr>
        <p:spPr bwMode="auto">
          <a:xfrm>
            <a:off x="914400" y="5207000"/>
            <a:ext cx="1987550" cy="954088"/>
          </a:xfrm>
          <a:prstGeom prst="rect">
            <a:avLst/>
          </a:prstGeom>
          <a:noFill/>
          <a:ln w="9525">
            <a:noFill/>
            <a:miter lim="800000"/>
          </a:ln>
          <a:effectLst/>
        </p:spPr>
        <p:txBody>
          <a:bodyPr wrap="none">
            <a:spAutoFit/>
          </a:bodyPr>
          <a:lstStyle/>
          <a:p>
            <a:pPr eaLnBrk="0" hangingPunct="0">
              <a:lnSpc>
                <a:spcPct val="120000"/>
              </a:lnSpc>
            </a:pPr>
            <a:r>
              <a:rPr lang="zh-CN" altLang="en-US" sz="2800" b="1" i="0" dirty="0">
                <a:solidFill>
                  <a:srgbClr val="CC0000"/>
                </a:solidFill>
                <a:effectLst>
                  <a:outerShdw blurRad="38100" dist="38100" dir="2700000" algn="tl">
                    <a:srgbClr val="DDDDDD"/>
                  </a:outerShdw>
                </a:effectLst>
                <a:latin typeface="Times New Roman" panose="02020603050405020304" charset="0"/>
              </a:rPr>
              <a:t>输入电阻高</a:t>
            </a:r>
          </a:p>
          <a:p>
            <a:pPr eaLnBrk="0" hangingPunct="0">
              <a:lnSpc>
                <a:spcPct val="120000"/>
              </a:lnSpc>
            </a:pPr>
            <a:endParaRPr lang="en-US" altLang="zh-CN" sz="2800" b="1" i="0" baseline="-25000" dirty="0">
              <a:solidFill>
                <a:srgbClr val="CC0000"/>
              </a:solidFill>
              <a:effectLst>
                <a:outerShdw blurRad="38100" dist="38100" dir="2700000" algn="tl">
                  <a:srgbClr val="DDDDDD"/>
                </a:outerShdw>
              </a:effectLst>
              <a:latin typeface="Times New Roman" panose="02020603050405020304" charset="0"/>
            </a:endParaRPr>
          </a:p>
        </p:txBody>
      </p:sp>
      <p:sp>
        <p:nvSpPr>
          <p:cNvPr id="66608" name="Text Box 48"/>
          <p:cNvSpPr txBox="1">
            <a:spLocks noChangeArrowheads="1"/>
          </p:cNvSpPr>
          <p:nvPr/>
        </p:nvSpPr>
        <p:spPr bwMode="auto">
          <a:xfrm>
            <a:off x="5029200" y="1828800"/>
            <a:ext cx="38862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电压放大倍数</a:t>
            </a:r>
            <a:endParaRPr lang="zh-CN" altLang="en-US" sz="2800" b="0" i="0">
              <a:effectLst>
                <a:outerShdw blurRad="38100" dist="38100" dir="2700000" algn="tl">
                  <a:srgbClr val="DDDDDD"/>
                </a:outerShdw>
              </a:effectLst>
            </a:endParaRPr>
          </a:p>
        </p:txBody>
      </p:sp>
      <p:graphicFrame>
        <p:nvGraphicFramePr>
          <p:cNvPr id="66609" name="Object 49"/>
          <p:cNvGraphicFramePr/>
          <p:nvPr/>
        </p:nvGraphicFramePr>
        <p:xfrm>
          <a:off x="889635" y="2989580"/>
          <a:ext cx="319405" cy="337820"/>
        </p:xfrm>
        <a:graphic>
          <a:graphicData uri="http://schemas.openxmlformats.org/presentationml/2006/ole">
            <mc:AlternateContent xmlns:mc="http://schemas.openxmlformats.org/markup-compatibility/2006">
              <mc:Choice xmlns:v="urn:schemas-microsoft-com:vml" Requires="v">
                <p:oleObj spid="_x0000_s48689" name="公式" r:id="rId3" imgW="38100" imgH="63500" progId="Equation.3">
                  <p:embed/>
                </p:oleObj>
              </mc:Choice>
              <mc:Fallback>
                <p:oleObj name="公式" r:id="rId3" imgW="38100" imgH="63500" progId="Equation.3">
                  <p:embed/>
                  <p:pic>
                    <p:nvPicPr>
                      <p:cNvPr id="0" name="图片 485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35" y="2989580"/>
                        <a:ext cx="319405" cy="337820"/>
                      </a:xfrm>
                      <a:prstGeom prst="rect">
                        <a:avLst/>
                      </a:prstGeom>
                      <a:noFill/>
                      <a:ln>
                        <a:noFill/>
                      </a:ln>
                      <a:effectLst/>
                    </p:spPr>
                  </p:pic>
                </p:oleObj>
              </mc:Fallback>
            </mc:AlternateContent>
          </a:graphicData>
        </a:graphic>
      </p:graphicFrame>
      <p:graphicFrame>
        <p:nvGraphicFramePr>
          <p:cNvPr id="66610" name="Object 50"/>
          <p:cNvGraphicFramePr/>
          <p:nvPr/>
        </p:nvGraphicFramePr>
        <p:xfrm>
          <a:off x="3734435" y="2227580"/>
          <a:ext cx="300355" cy="358775"/>
        </p:xfrm>
        <a:graphic>
          <a:graphicData uri="http://schemas.openxmlformats.org/presentationml/2006/ole">
            <mc:AlternateContent xmlns:mc="http://schemas.openxmlformats.org/markup-compatibility/2006">
              <mc:Choice xmlns:v="urn:schemas-microsoft-com:vml" Requires="v">
                <p:oleObj spid="_x0000_s48690" name="公式" r:id="rId5" imgW="38100" imgH="63500" progId="Equation.3">
                  <p:embed/>
                </p:oleObj>
              </mc:Choice>
              <mc:Fallback>
                <p:oleObj name="公式" r:id="rId5" imgW="38100" imgH="63500" progId="Equation.3">
                  <p:embed/>
                  <p:pic>
                    <p:nvPicPr>
                      <p:cNvPr id="0" name="图片 4857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4435" y="2227580"/>
                        <a:ext cx="300355" cy="358775"/>
                      </a:xfrm>
                      <a:prstGeom prst="rect">
                        <a:avLst/>
                      </a:prstGeom>
                      <a:noFill/>
                      <a:ln>
                        <a:noFill/>
                      </a:ln>
                      <a:effectLst/>
                    </p:spPr>
                  </p:pic>
                </p:oleObj>
              </mc:Fallback>
            </mc:AlternateContent>
          </a:graphicData>
        </a:graphic>
      </p:graphicFrame>
      <p:sp>
        <p:nvSpPr>
          <p:cNvPr id="48136" name="Text Box 51"/>
          <p:cNvSpPr txBox="1">
            <a:spLocks noChangeArrowheads="1"/>
          </p:cNvSpPr>
          <p:nvPr/>
        </p:nvSpPr>
        <p:spPr bwMode="auto">
          <a:xfrm>
            <a:off x="6080125" y="477838"/>
            <a:ext cx="184150" cy="457200"/>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endParaRPr lang="zh-CN" sz="2400" i="0"/>
          </a:p>
        </p:txBody>
      </p:sp>
      <p:sp>
        <p:nvSpPr>
          <p:cNvPr id="66612" name="Rectangle 52" descr="90%"/>
          <p:cNvSpPr>
            <a:spLocks noChangeArrowheads="1"/>
          </p:cNvSpPr>
          <p:nvPr/>
        </p:nvSpPr>
        <p:spPr bwMode="auto">
          <a:xfrm>
            <a:off x="914400" y="4760913"/>
            <a:ext cx="3051175" cy="604837"/>
          </a:xfrm>
          <a:prstGeom prst="rect">
            <a:avLst/>
          </a:prstGeom>
          <a:noFill/>
          <a:ln w="9525">
            <a:noFill/>
            <a:miter lim="800000"/>
          </a:ln>
          <a:effectLst/>
        </p:spPr>
        <p:txBody>
          <a:bodyPr>
            <a:spAutoFit/>
          </a:bodyPr>
          <a:lstStyle/>
          <a:p>
            <a:pPr eaLnBrk="0" hangingPunct="0">
              <a:lnSpc>
                <a:spcPct val="120000"/>
              </a:lnSpc>
            </a:pPr>
            <a:r>
              <a:rPr lang="zh-CN" altLang="en-US" sz="2800" b="1" i="0" dirty="0">
                <a:solidFill>
                  <a:srgbClr val="CC0000"/>
                </a:solidFill>
                <a:effectLst>
                  <a:outerShdw blurRad="38100" dist="38100" dir="2700000" algn="tl">
                    <a:srgbClr val="DDDDDD"/>
                  </a:outerShdw>
                </a:effectLst>
                <a:latin typeface="Times New Roman" panose="02020603050405020304" charset="0"/>
              </a:rPr>
              <a:t>电压串联负反馈</a:t>
            </a:r>
          </a:p>
        </p:txBody>
      </p:sp>
      <p:sp>
        <p:nvSpPr>
          <p:cNvPr id="66613" name="AutoShape 53" descr="40%"/>
          <p:cNvSpPr>
            <a:spLocks noChangeArrowheads="1"/>
          </p:cNvSpPr>
          <p:nvPr/>
        </p:nvSpPr>
        <p:spPr bwMode="auto">
          <a:xfrm>
            <a:off x="990600" y="3657600"/>
            <a:ext cx="3962400" cy="1143000"/>
          </a:xfrm>
          <a:prstGeom prst="wedgeEllipseCallout">
            <a:avLst>
              <a:gd name="adj1" fmla="val -12259"/>
              <a:gd name="adj2" fmla="val -147083"/>
            </a:avLst>
          </a:prstGeom>
          <a:pattFill prst="pct40">
            <a:fgClr>
              <a:srgbClr val="CCFF66"/>
            </a:fgClr>
            <a:bgClr>
              <a:srgbClr val="FFFFFF"/>
            </a:bgClr>
          </a:pattFill>
          <a:ln w="28575">
            <a:solidFill>
              <a:srgbClr val="339933"/>
            </a:solidFill>
            <a:miter lim="800000"/>
          </a:ln>
        </p:spPr>
        <p:txBody>
          <a:bodyPr wrap="none" anchor="ctr"/>
          <a:lstStyle/>
          <a:p>
            <a:pPr algn="ctr"/>
            <a:r>
              <a:rPr lang="zh-CN" altLang="en-US" sz="2400" b="1" i="0" dirty="0">
                <a:solidFill>
                  <a:srgbClr val="FF3300"/>
                </a:solidFill>
                <a:latin typeface="Times New Roman" panose="02020603050405020304" charset="0"/>
              </a:rPr>
              <a:t>输入信号和反馈信号分别</a:t>
            </a:r>
          </a:p>
          <a:p>
            <a:pPr algn="ctr"/>
            <a:r>
              <a:rPr lang="zh-CN" altLang="en-US" sz="2400" b="1" i="0" dirty="0">
                <a:solidFill>
                  <a:srgbClr val="FF3300"/>
                </a:solidFill>
                <a:latin typeface="Times New Roman" panose="02020603050405020304" charset="0"/>
              </a:rPr>
              <a:t>加两个输入端</a:t>
            </a:r>
            <a:r>
              <a:rPr lang="en-US" altLang="zh-CN" sz="2400" b="1" i="0" dirty="0">
                <a:solidFill>
                  <a:srgbClr val="FF3300"/>
                </a:solidFill>
                <a:latin typeface="Times New Roman" panose="02020603050405020304" charset="0"/>
              </a:rPr>
              <a:t>—</a:t>
            </a:r>
            <a:r>
              <a:rPr lang="zh-CN" altLang="en-US" sz="2400" b="1" i="0" dirty="0">
                <a:solidFill>
                  <a:srgbClr val="FF3300"/>
                </a:solidFill>
                <a:latin typeface="Times New Roman" panose="02020603050405020304" charset="0"/>
              </a:rPr>
              <a:t>串联反馈</a:t>
            </a:r>
          </a:p>
        </p:txBody>
      </p:sp>
      <p:sp>
        <p:nvSpPr>
          <p:cNvPr id="66614" name="AutoShape 54" descr="40%"/>
          <p:cNvSpPr>
            <a:spLocks noChangeArrowheads="1"/>
          </p:cNvSpPr>
          <p:nvPr/>
        </p:nvSpPr>
        <p:spPr bwMode="auto">
          <a:xfrm>
            <a:off x="3733800" y="685800"/>
            <a:ext cx="3200400" cy="990600"/>
          </a:xfrm>
          <a:prstGeom prst="wedgeEllipseCallout">
            <a:avLst>
              <a:gd name="adj1" fmla="val -37995"/>
              <a:gd name="adj2" fmla="val 117148"/>
            </a:avLst>
          </a:prstGeom>
          <a:pattFill prst="pct40">
            <a:fgClr>
              <a:srgbClr val="00FF00"/>
            </a:fgClr>
            <a:bgClr>
              <a:srgbClr val="FFFFFF"/>
            </a:bgClr>
          </a:pattFill>
          <a:ln w="28575">
            <a:solidFill>
              <a:srgbClr val="339933"/>
            </a:solidFill>
            <a:miter lim="800000"/>
          </a:ln>
        </p:spPr>
        <p:txBody>
          <a:bodyPr wrap="none" anchor="ctr"/>
          <a:lstStyle/>
          <a:p>
            <a:pPr algn="ctr"/>
            <a:r>
              <a:rPr lang="zh-CN" altLang="en-US" sz="2400" b="1" i="0" dirty="0">
                <a:solidFill>
                  <a:srgbClr val="FF3300"/>
                </a:solidFill>
                <a:latin typeface="Times New Roman" panose="02020603050405020304" charset="0"/>
              </a:rPr>
              <a:t>反馈电路直接从输</a:t>
            </a:r>
          </a:p>
          <a:p>
            <a:pPr algn="ctr"/>
            <a:r>
              <a:rPr lang="zh-CN" altLang="en-US" sz="2400" b="1" i="0" dirty="0">
                <a:solidFill>
                  <a:srgbClr val="FF3300"/>
                </a:solidFill>
                <a:latin typeface="Times New Roman" panose="02020603050405020304" charset="0"/>
              </a:rPr>
              <a:t>出端引出</a:t>
            </a:r>
            <a:r>
              <a:rPr lang="en-US" altLang="zh-CN" sz="2400" b="1" i="0" dirty="0">
                <a:solidFill>
                  <a:srgbClr val="FF3300"/>
                </a:solidFill>
                <a:latin typeface="Times New Roman" panose="02020603050405020304" charset="0"/>
              </a:rPr>
              <a:t>—</a:t>
            </a:r>
            <a:r>
              <a:rPr lang="zh-CN" altLang="en-US" sz="2400" b="1" i="0" dirty="0">
                <a:solidFill>
                  <a:srgbClr val="FF3300"/>
                </a:solidFill>
                <a:latin typeface="Times New Roman" panose="02020603050405020304" charset="0"/>
              </a:rPr>
              <a:t>电压反馈</a:t>
            </a:r>
          </a:p>
        </p:txBody>
      </p:sp>
      <p:sp>
        <p:nvSpPr>
          <p:cNvPr id="66618" name="Rectangle 58"/>
          <p:cNvSpPr>
            <a:spLocks noChangeArrowheads="1"/>
          </p:cNvSpPr>
          <p:nvPr/>
        </p:nvSpPr>
        <p:spPr bwMode="auto">
          <a:xfrm>
            <a:off x="5029200" y="2438400"/>
            <a:ext cx="3733800" cy="1117600"/>
          </a:xfrm>
          <a:prstGeom prst="rect">
            <a:avLst/>
          </a:prstGeom>
          <a:noFill/>
          <a:ln w="9525">
            <a:noFill/>
            <a:miter lim="800000"/>
          </a:ln>
          <a:effectLst/>
        </p:spPr>
        <p:txBody>
          <a:bodyPr>
            <a:spAutoFit/>
          </a:bodyPr>
          <a:lstStyle/>
          <a:p>
            <a:pPr>
              <a:lnSpc>
                <a:spcPct val="120000"/>
              </a:lnSpc>
            </a:pPr>
            <a:r>
              <a:rPr lang="zh-CN" altLang="en-US" sz="2800" b="1" i="0" dirty="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因</a:t>
            </a:r>
            <a:r>
              <a:rPr lang="zh-CN" altLang="en-US" sz="2800" b="1" i="0" dirty="0">
                <a:effectLst>
                  <a:outerShdw blurRad="38100" dist="38100" dir="2700000" algn="tl">
                    <a:srgbClr val="DDDDDD"/>
                  </a:outerShdw>
                </a:effectLst>
                <a:latin typeface="Times New Roman" panose="02020603050405020304"/>
                <a:cs typeface="Times New Roman" panose="02020603050405020304"/>
              </a:rPr>
              <a:t>虚短，所以</a:t>
            </a:r>
            <a:r>
              <a:rPr lang="zh-CN" altLang="en-US" sz="2800" b="1" i="0" dirty="0">
                <a:solidFill>
                  <a:schemeClr val="tx2"/>
                </a:solidFill>
                <a:effectLst>
                  <a:outerShdw blurRad="38100" dist="38100" dir="2700000" algn="tl">
                    <a:srgbClr val="DDDDDD"/>
                  </a:outerShdw>
                </a:effectLst>
                <a:latin typeface="Times New Roman" panose="02020603050405020304"/>
                <a:cs typeface="Times New Roman" panose="02020603050405020304"/>
              </a:rPr>
              <a:t> </a:t>
            </a:r>
            <a:r>
              <a:rPr lang="en-US" altLang="zh-CN" sz="2800" b="1" i="1" dirty="0">
                <a:solidFill>
                  <a:schemeClr val="tx2"/>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1" i="1" baseline="-25000" dirty="0">
                <a:solidFill>
                  <a:schemeClr val="tx2"/>
                </a:solidFill>
                <a:effectLst>
                  <a:outerShdw blurRad="38100" dist="38100" dir="2700000" algn="tl">
                    <a:srgbClr val="DDDDDD"/>
                  </a:outerShdw>
                </a:effectLst>
                <a:latin typeface="Times New Roman" panose="02020603050405020304"/>
                <a:cs typeface="Times New Roman" panose="02020603050405020304"/>
              </a:rPr>
              <a:t>–</a:t>
            </a:r>
            <a:r>
              <a:rPr lang="en-US" altLang="zh-CN" sz="2800" b="1" i="1" dirty="0">
                <a:solidFill>
                  <a:schemeClr val="tx2"/>
                </a:solidFill>
                <a:effectLst>
                  <a:outerShdw blurRad="38100" dist="38100" dir="2700000" algn="tl">
                    <a:srgbClr val="DDDDDD"/>
                  </a:outerShdw>
                </a:effectLst>
                <a:latin typeface="Times New Roman" panose="02020603050405020304"/>
                <a:cs typeface="Times New Roman" panose="02020603050405020304"/>
              </a:rPr>
              <a:t> = </a:t>
            </a:r>
            <a:r>
              <a:rPr lang="en-US" altLang="zh-CN" sz="2800" b="1" i="1" dirty="0" err="1">
                <a:effectLst>
                  <a:outerShdw blurRad="38100" dist="38100" dir="2700000" algn="tl">
                    <a:srgbClr val="DDDDDD"/>
                  </a:outerShdw>
                </a:effectLst>
                <a:latin typeface="Times New Roman" panose="02020603050405020304"/>
                <a:cs typeface="Times New Roman" panose="02020603050405020304"/>
              </a:rPr>
              <a:t>u</a:t>
            </a:r>
            <a:r>
              <a:rPr lang="en-US" altLang="zh-CN" sz="2800" b="1" i="1" baseline="-25000" dirty="0" err="1">
                <a:effectLst>
                  <a:outerShdw blurRad="38100" dist="38100" dir="2700000" algn="tl">
                    <a:srgbClr val="DDDDDD"/>
                  </a:outerShdw>
                </a:effectLst>
                <a:latin typeface="Times New Roman" panose="02020603050405020304"/>
                <a:cs typeface="Times New Roman" panose="02020603050405020304"/>
              </a:rPr>
              <a:t>i</a:t>
            </a:r>
            <a:r>
              <a:rPr lang="en-US" altLang="zh-CN" sz="2800" b="1" i="1" dirty="0">
                <a:solidFill>
                  <a:schemeClr val="tx2"/>
                </a:solidFill>
                <a:effectLst>
                  <a:outerShdw blurRad="38100" dist="38100" dir="2700000" algn="tl">
                    <a:srgbClr val="DDDDDD"/>
                  </a:outerShdw>
                </a:effectLst>
                <a:latin typeface="Times New Roman" panose="02020603050405020304"/>
                <a:cs typeface="Times New Roman" panose="02020603050405020304"/>
              </a:rPr>
              <a:t> </a:t>
            </a:r>
            <a:r>
              <a:rPr lang="zh-CN" altLang="en-US" sz="2800" b="1" i="0" dirty="0">
                <a:solidFill>
                  <a:schemeClr val="tx2"/>
                </a:solidFill>
                <a:effectLst>
                  <a:outerShdw blurRad="38100" dist="38100" dir="2700000" algn="tl">
                    <a:srgbClr val="DDDDDD"/>
                  </a:outerShdw>
                </a:effectLst>
                <a:latin typeface="Times New Roman" panose="02020603050405020304"/>
                <a:cs typeface="Times New Roman" panose="02020603050405020304"/>
              </a:rPr>
              <a:t>，</a:t>
            </a:r>
          </a:p>
          <a:p>
            <a:pPr>
              <a:lnSpc>
                <a:spcPct val="120000"/>
              </a:lnSpc>
            </a:pP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反相输入端不“虚地” </a:t>
            </a:r>
          </a:p>
        </p:txBody>
      </p:sp>
      <p:graphicFrame>
        <p:nvGraphicFramePr>
          <p:cNvPr id="66619" name="Object 59"/>
          <p:cNvGraphicFramePr/>
          <p:nvPr/>
        </p:nvGraphicFramePr>
        <p:xfrm>
          <a:off x="2309495" y="2075180"/>
          <a:ext cx="320675" cy="335915"/>
        </p:xfrm>
        <a:graphic>
          <a:graphicData uri="http://schemas.openxmlformats.org/presentationml/2006/ole">
            <mc:AlternateContent xmlns:mc="http://schemas.openxmlformats.org/markup-compatibility/2006">
              <mc:Choice xmlns:v="urn:schemas-microsoft-com:vml" Requires="v">
                <p:oleObj spid="_x0000_s48691" name="公式" r:id="rId7" imgW="38100" imgH="63500" progId="Equation.3">
                  <p:embed/>
                </p:oleObj>
              </mc:Choice>
              <mc:Fallback>
                <p:oleObj name="公式" r:id="rId7" imgW="38100" imgH="63500" progId="Equation.3">
                  <p:embed/>
                  <p:pic>
                    <p:nvPicPr>
                      <p:cNvPr id="0" name="图片 4858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9495" y="2075180"/>
                        <a:ext cx="320675" cy="335915"/>
                      </a:xfrm>
                      <a:prstGeom prst="rect">
                        <a:avLst/>
                      </a:prstGeom>
                      <a:noFill/>
                      <a:ln>
                        <a:noFill/>
                      </a:ln>
                      <a:effectLst/>
                    </p:spPr>
                  </p:pic>
                </p:oleObj>
              </mc:Fallback>
            </mc:AlternateContent>
          </a:graphicData>
        </a:graphic>
      </p:graphicFrame>
      <p:graphicFrame>
        <p:nvGraphicFramePr>
          <p:cNvPr id="48142" name="Object 60"/>
          <p:cNvGraphicFramePr>
            <a:graphicFrameLocks noChangeAspect="1"/>
          </p:cNvGraphicFramePr>
          <p:nvPr/>
        </p:nvGraphicFramePr>
        <p:xfrm>
          <a:off x="5253038" y="4708525"/>
          <a:ext cx="2981325" cy="1141413"/>
        </p:xfrm>
        <a:graphic>
          <a:graphicData uri="http://schemas.openxmlformats.org/presentationml/2006/ole">
            <mc:AlternateContent xmlns:mc="http://schemas.openxmlformats.org/markup-compatibility/2006">
              <mc:Choice xmlns:v="urn:schemas-microsoft-com:vml" Requires="v">
                <p:oleObj spid="_x0000_s48692" name="Equation" r:id="rId9" imgW="1358900" imgH="419100" progId="Equation.3">
                  <p:embed/>
                </p:oleObj>
              </mc:Choice>
              <mc:Fallback>
                <p:oleObj name="Equation" r:id="rId9" imgW="1358900" imgH="419100" progId="Equation.3">
                  <p:embed/>
                  <p:pic>
                    <p:nvPicPr>
                      <p:cNvPr id="0" name="图片 48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3038" y="4708525"/>
                        <a:ext cx="2981325" cy="1141413"/>
                      </a:xfrm>
                      <a:prstGeom prst="rect">
                        <a:avLst/>
                      </a:prstGeom>
                      <a:noFill/>
                      <a:ln w="38100">
                        <a:solidFill>
                          <a:srgbClr val="CC0000"/>
                        </a:solidFill>
                        <a:miter lim="800000"/>
                        <a:headEnd/>
                        <a:tailEnd/>
                      </a:ln>
                      <a:effectLst/>
                    </p:spPr>
                  </p:pic>
                </p:oleObj>
              </mc:Fallback>
            </mc:AlternateContent>
          </a:graphicData>
        </a:graphic>
      </p:graphicFrame>
      <p:graphicFrame>
        <p:nvGraphicFramePr>
          <p:cNvPr id="48143" name="Object 61"/>
          <p:cNvGraphicFramePr>
            <a:graphicFrameLocks noChangeAspect="1"/>
          </p:cNvGraphicFramePr>
          <p:nvPr/>
        </p:nvGraphicFramePr>
        <p:xfrm>
          <a:off x="5562600" y="3581400"/>
          <a:ext cx="2430463" cy="1082675"/>
        </p:xfrm>
        <a:graphic>
          <a:graphicData uri="http://schemas.openxmlformats.org/presentationml/2006/ole">
            <mc:AlternateContent xmlns:mc="http://schemas.openxmlformats.org/markup-compatibility/2006">
              <mc:Choice xmlns:v="urn:schemas-microsoft-com:vml" Requires="v">
                <p:oleObj spid="_x0000_s48693" name="公式" r:id="rId11" imgW="1104900" imgH="393700" progId="Equation.3">
                  <p:embed/>
                </p:oleObj>
              </mc:Choice>
              <mc:Fallback>
                <p:oleObj name="公式" r:id="rId11" imgW="1104900" imgH="393700" progId="Equation.3">
                  <p:embed/>
                  <p:pic>
                    <p:nvPicPr>
                      <p:cNvPr id="0" name="图片 485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3581400"/>
                        <a:ext cx="2430463" cy="1082675"/>
                      </a:xfrm>
                      <a:prstGeom prst="rect">
                        <a:avLst/>
                      </a:prstGeom>
                      <a:noFill/>
                      <a:ln>
                        <a:noFill/>
                      </a:ln>
                      <a:effectLst/>
                    </p:spPr>
                  </p:pic>
                </p:oleObj>
              </mc:Fallback>
            </mc:AlternateContent>
          </a:graphicData>
        </a:graphic>
      </p:graphicFrame>
      <p:sp>
        <p:nvSpPr>
          <p:cNvPr id="66622" name="AutoShape 62" descr="40%"/>
          <p:cNvSpPr>
            <a:spLocks noChangeArrowheads="1"/>
          </p:cNvSpPr>
          <p:nvPr/>
        </p:nvSpPr>
        <p:spPr bwMode="auto">
          <a:xfrm>
            <a:off x="0" y="838200"/>
            <a:ext cx="2971800" cy="914400"/>
          </a:xfrm>
          <a:prstGeom prst="wedgeEllipseCallout">
            <a:avLst>
              <a:gd name="adj1" fmla="val 31088"/>
              <a:gd name="adj2" fmla="val 90625"/>
            </a:avLst>
          </a:prstGeom>
          <a:pattFill prst="pct40">
            <a:fgClr>
              <a:srgbClr val="FFFF00"/>
            </a:fgClr>
            <a:bgClr>
              <a:srgbClr val="FFFFFF"/>
            </a:bgClr>
          </a:pattFill>
          <a:ln w="28575">
            <a:solidFill>
              <a:srgbClr val="339933"/>
            </a:solidFill>
            <a:miter lim="800000"/>
          </a:ln>
        </p:spPr>
        <p:txBody>
          <a:bodyPr wrap="none" anchor="ctr"/>
          <a:lstStyle/>
          <a:p>
            <a:pPr algn="ctr"/>
            <a:r>
              <a:rPr lang="zh-CN" altLang="en-US" sz="2400" b="1" i="0" dirty="0">
                <a:solidFill>
                  <a:srgbClr val="FF3300"/>
                </a:solidFill>
                <a:latin typeface="Times New Roman" panose="02020603050405020304" charset="0"/>
              </a:rPr>
              <a:t>反馈信号使净输入</a:t>
            </a:r>
          </a:p>
          <a:p>
            <a:pPr algn="ctr"/>
            <a:r>
              <a:rPr lang="zh-CN" altLang="en-US" sz="2400" b="1" i="0" dirty="0">
                <a:solidFill>
                  <a:srgbClr val="FF3300"/>
                </a:solidFill>
                <a:latin typeface="Times New Roman" panose="02020603050405020304" charset="0"/>
              </a:rPr>
              <a:t>信号减小</a:t>
            </a:r>
            <a:r>
              <a:rPr lang="en-US" altLang="zh-CN" sz="2400" b="1" i="0" dirty="0">
                <a:solidFill>
                  <a:srgbClr val="FF3300"/>
                </a:solidFill>
                <a:latin typeface="Times New Roman" panose="02020603050405020304" charset="0"/>
              </a:rPr>
              <a:t>—</a:t>
            </a:r>
            <a:r>
              <a:rPr lang="zh-CN" altLang="en-US" sz="2400" b="1" i="0" dirty="0">
                <a:solidFill>
                  <a:srgbClr val="FF3300"/>
                </a:solidFill>
                <a:latin typeface="Times New Roman" panose="02020603050405020304" charset="0"/>
              </a:rPr>
              <a:t>负反馈</a:t>
            </a:r>
          </a:p>
        </p:txBody>
      </p:sp>
      <p:grpSp>
        <p:nvGrpSpPr>
          <p:cNvPr id="2" name="Group 63"/>
          <p:cNvGrpSpPr/>
          <p:nvPr/>
        </p:nvGrpSpPr>
        <p:grpSpPr bwMode="auto">
          <a:xfrm>
            <a:off x="555625" y="1090295"/>
            <a:ext cx="4876800" cy="2938463"/>
            <a:chOff x="288" y="969"/>
            <a:chExt cx="3072" cy="1851"/>
          </a:xfrm>
        </p:grpSpPr>
        <p:sp>
          <p:nvSpPr>
            <p:cNvPr id="48147" name="Text Box 64"/>
            <p:cNvSpPr txBox="1">
              <a:spLocks noChangeArrowheads="1"/>
            </p:cNvSpPr>
            <p:nvPr/>
          </p:nvSpPr>
          <p:spPr bwMode="auto">
            <a:xfrm>
              <a:off x="2672" y="1945"/>
              <a:ext cx="68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err="1">
                  <a:solidFill>
                    <a:srgbClr val="000099"/>
                  </a:solidFill>
                </a:rPr>
                <a:t>u</a:t>
              </a:r>
              <a:r>
                <a:rPr lang="en-US" altLang="zh-CN" sz="2800" i="0" baseline="-25000" dirty="0" err="1">
                  <a:solidFill>
                    <a:srgbClr val="000099"/>
                  </a:solidFill>
                </a:rPr>
                <a:t>o</a:t>
              </a:r>
              <a:endParaRPr lang="en-US" altLang="zh-CN" sz="2800" i="0" dirty="0">
                <a:solidFill>
                  <a:srgbClr val="000099"/>
                </a:solidFill>
              </a:endParaRPr>
            </a:p>
          </p:txBody>
        </p:sp>
        <p:sp>
          <p:nvSpPr>
            <p:cNvPr id="48148" name="Rectangle 65"/>
            <p:cNvSpPr>
              <a:spLocks noChangeArrowheads="1"/>
            </p:cNvSpPr>
            <p:nvPr/>
          </p:nvSpPr>
          <p:spPr bwMode="auto">
            <a:xfrm>
              <a:off x="1758" y="969"/>
              <a:ext cx="689" cy="32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48149" name="Rectangle 66"/>
            <p:cNvSpPr>
              <a:spLocks noChangeArrowheads="1"/>
            </p:cNvSpPr>
            <p:nvPr/>
          </p:nvSpPr>
          <p:spPr bwMode="auto">
            <a:xfrm>
              <a:off x="1782" y="1290"/>
              <a:ext cx="314" cy="98"/>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8150" name="Line 67"/>
            <p:cNvSpPr>
              <a:spLocks noChangeShapeType="1"/>
            </p:cNvSpPr>
            <p:nvPr/>
          </p:nvSpPr>
          <p:spPr bwMode="auto">
            <a:xfrm>
              <a:off x="2436" y="1338"/>
              <a:ext cx="0" cy="63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51" name="Text Box 68"/>
            <p:cNvSpPr txBox="1">
              <a:spLocks noChangeArrowheads="1"/>
            </p:cNvSpPr>
            <p:nvPr/>
          </p:nvSpPr>
          <p:spPr bwMode="auto">
            <a:xfrm>
              <a:off x="288" y="2217"/>
              <a:ext cx="37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48152" name="Rectangle 69"/>
            <p:cNvSpPr>
              <a:spLocks noChangeArrowheads="1"/>
            </p:cNvSpPr>
            <p:nvPr/>
          </p:nvSpPr>
          <p:spPr bwMode="auto">
            <a:xfrm>
              <a:off x="1025" y="2120"/>
              <a:ext cx="313" cy="96"/>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8153" name="Text Box 70"/>
            <p:cNvSpPr txBox="1">
              <a:spLocks noChangeArrowheads="1"/>
            </p:cNvSpPr>
            <p:nvPr/>
          </p:nvSpPr>
          <p:spPr bwMode="auto">
            <a:xfrm>
              <a:off x="988" y="2178"/>
              <a:ext cx="42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a:t>R</a:t>
              </a:r>
              <a:r>
                <a:rPr lang="en-US" altLang="zh-CN" sz="2800" i="0" baseline="-25000" dirty="0"/>
                <a:t>2</a:t>
              </a:r>
              <a:endParaRPr lang="en-US" altLang="zh-CN" sz="2800" i="0" dirty="0"/>
            </a:p>
          </p:txBody>
        </p:sp>
        <p:sp>
          <p:nvSpPr>
            <p:cNvPr id="48154" name="Rectangle 71"/>
            <p:cNvSpPr>
              <a:spLocks noChangeArrowheads="1"/>
            </p:cNvSpPr>
            <p:nvPr/>
          </p:nvSpPr>
          <p:spPr bwMode="auto">
            <a:xfrm>
              <a:off x="1025" y="1805"/>
              <a:ext cx="313" cy="96"/>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8155" name="Line 72"/>
            <p:cNvSpPr>
              <a:spLocks noChangeShapeType="1"/>
            </p:cNvSpPr>
            <p:nvPr/>
          </p:nvSpPr>
          <p:spPr bwMode="auto">
            <a:xfrm>
              <a:off x="1455" y="1338"/>
              <a:ext cx="0" cy="54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56" name="Rectangle 73"/>
            <p:cNvSpPr>
              <a:spLocks noChangeArrowheads="1"/>
            </p:cNvSpPr>
            <p:nvPr/>
          </p:nvSpPr>
          <p:spPr bwMode="auto">
            <a:xfrm>
              <a:off x="1003" y="1440"/>
              <a:ext cx="400" cy="33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1</a:t>
              </a:r>
            </a:p>
          </p:txBody>
        </p:sp>
        <p:sp>
          <p:nvSpPr>
            <p:cNvPr id="48157" name="Line 74"/>
            <p:cNvSpPr>
              <a:spLocks noChangeShapeType="1"/>
            </p:cNvSpPr>
            <p:nvPr/>
          </p:nvSpPr>
          <p:spPr bwMode="auto">
            <a:xfrm>
              <a:off x="2109" y="1338"/>
              <a:ext cx="32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58" name="Line 75"/>
            <p:cNvSpPr>
              <a:spLocks noChangeShapeType="1"/>
            </p:cNvSpPr>
            <p:nvPr/>
          </p:nvSpPr>
          <p:spPr bwMode="auto">
            <a:xfrm flipH="1">
              <a:off x="755" y="1851"/>
              <a:ext cx="26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59" name="Line 76"/>
            <p:cNvSpPr>
              <a:spLocks noChangeShapeType="1"/>
            </p:cNvSpPr>
            <p:nvPr/>
          </p:nvSpPr>
          <p:spPr bwMode="auto">
            <a:xfrm flipH="1">
              <a:off x="666" y="2167"/>
              <a:ext cx="3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8160" name="Group 77"/>
            <p:cNvGrpSpPr/>
            <p:nvPr/>
          </p:nvGrpSpPr>
          <p:grpSpPr bwMode="auto">
            <a:xfrm>
              <a:off x="668" y="1840"/>
              <a:ext cx="180" cy="186"/>
              <a:chOff x="720" y="2736"/>
              <a:chExt cx="185" cy="192"/>
            </a:xfrm>
          </p:grpSpPr>
          <p:sp>
            <p:nvSpPr>
              <p:cNvPr id="48187" name="Line 78"/>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88" name="Line 79"/>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8161" name="Line 80"/>
            <p:cNvSpPr>
              <a:spLocks noChangeShapeType="1"/>
            </p:cNvSpPr>
            <p:nvPr/>
          </p:nvSpPr>
          <p:spPr bwMode="auto">
            <a:xfrm>
              <a:off x="1455" y="1338"/>
              <a:ext cx="32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48162" name="Group 81"/>
            <p:cNvGrpSpPr/>
            <p:nvPr/>
          </p:nvGrpSpPr>
          <p:grpSpPr bwMode="auto">
            <a:xfrm>
              <a:off x="2541" y="2458"/>
              <a:ext cx="198" cy="129"/>
              <a:chOff x="2448" y="2832"/>
              <a:chExt cx="185" cy="96"/>
            </a:xfrm>
          </p:grpSpPr>
          <p:sp>
            <p:nvSpPr>
              <p:cNvPr id="48185" name="Line 82"/>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86" name="Line 83"/>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48163" name="Group 84"/>
            <p:cNvGrpSpPr/>
            <p:nvPr/>
          </p:nvGrpSpPr>
          <p:grpSpPr bwMode="auto">
            <a:xfrm>
              <a:off x="521" y="2691"/>
              <a:ext cx="175" cy="129"/>
              <a:chOff x="432" y="2832"/>
              <a:chExt cx="185" cy="96"/>
            </a:xfrm>
          </p:grpSpPr>
          <p:sp>
            <p:nvSpPr>
              <p:cNvPr id="48183" name="Line 85"/>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84" name="Line 86"/>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48164" name="Rectangle 87"/>
            <p:cNvSpPr>
              <a:spLocks noChangeArrowheads="1"/>
            </p:cNvSpPr>
            <p:nvPr/>
          </p:nvSpPr>
          <p:spPr bwMode="auto">
            <a:xfrm>
              <a:off x="332" y="2000"/>
              <a:ext cx="244" cy="32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8165" name="Rectangle 88"/>
            <p:cNvSpPr>
              <a:spLocks noChangeArrowheads="1"/>
            </p:cNvSpPr>
            <p:nvPr/>
          </p:nvSpPr>
          <p:spPr bwMode="auto">
            <a:xfrm>
              <a:off x="2699" y="1769"/>
              <a:ext cx="244" cy="32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8166" name="Rectangle 89"/>
            <p:cNvSpPr>
              <a:spLocks noChangeArrowheads="1"/>
            </p:cNvSpPr>
            <p:nvPr/>
          </p:nvSpPr>
          <p:spPr bwMode="auto">
            <a:xfrm>
              <a:off x="332" y="2456"/>
              <a:ext cx="228" cy="328"/>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48167" name="Rectangle 90"/>
            <p:cNvSpPr>
              <a:spLocks noChangeArrowheads="1"/>
            </p:cNvSpPr>
            <p:nvPr/>
          </p:nvSpPr>
          <p:spPr bwMode="auto">
            <a:xfrm>
              <a:off x="2622" y="2217"/>
              <a:ext cx="387" cy="327"/>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48168" name="Group 91"/>
            <p:cNvGrpSpPr/>
            <p:nvPr/>
          </p:nvGrpSpPr>
          <p:grpSpPr bwMode="auto">
            <a:xfrm>
              <a:off x="1338" y="1361"/>
              <a:ext cx="1290" cy="963"/>
              <a:chOff x="1686" y="1600"/>
              <a:chExt cx="1061" cy="792"/>
            </a:xfrm>
          </p:grpSpPr>
          <p:sp>
            <p:nvSpPr>
              <p:cNvPr id="48173" name="Rectangle 92"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48174" name="Text Box 93"/>
              <p:cNvSpPr txBox="1">
                <a:spLocks noChangeArrowheads="1"/>
              </p:cNvSpPr>
              <p:nvPr/>
            </p:nvSpPr>
            <p:spPr bwMode="auto">
              <a:xfrm>
                <a:off x="1968" y="2096"/>
                <a:ext cx="223" cy="26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8175" name="Text Box 94"/>
              <p:cNvSpPr txBox="1">
                <a:spLocks noChangeArrowheads="1"/>
              </p:cNvSpPr>
              <p:nvPr/>
            </p:nvSpPr>
            <p:spPr bwMode="auto">
              <a:xfrm>
                <a:off x="2286" y="1955"/>
                <a:ext cx="228" cy="268"/>
              </a:xfrm>
              <a:prstGeom prst="rect">
                <a:avLst/>
              </a:prstGeom>
              <a:noFill/>
              <a:ln>
                <a:noFill/>
              </a:ln>
            </p:spPr>
            <p:txBody>
              <a:bodyPr wrap="squar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8176" name="Text Box 95"/>
              <p:cNvSpPr txBox="1">
                <a:spLocks noChangeArrowheads="1"/>
              </p:cNvSpPr>
              <p:nvPr/>
            </p:nvSpPr>
            <p:spPr bwMode="auto">
              <a:xfrm>
                <a:off x="2185" y="1737"/>
                <a:ext cx="239" cy="239"/>
              </a:xfrm>
              <a:prstGeom prst="rect">
                <a:avLst/>
              </a:prstGeom>
              <a:noFill/>
              <a:ln>
                <a:noFill/>
              </a:ln>
            </p:spPr>
            <p:txBody>
              <a:bodyPr wrap="squar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48177" name="Line 96"/>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78" name="Line 97"/>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79" name="Line 98"/>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8180" name="Line 99"/>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8181" name="Text Box 100"/>
              <p:cNvSpPr txBox="1">
                <a:spLocks noChangeArrowheads="1"/>
              </p:cNvSpPr>
              <p:nvPr/>
            </p:nvSpPr>
            <p:spPr bwMode="auto">
              <a:xfrm>
                <a:off x="1974" y="1824"/>
                <a:ext cx="329" cy="269"/>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8182" name="Text Box 101"/>
              <p:cNvSpPr txBox="1">
                <a:spLocks noChangeArrowheads="1"/>
              </p:cNvSpPr>
              <p:nvPr/>
            </p:nvSpPr>
            <p:spPr bwMode="auto">
              <a:xfrm rot="5400000">
                <a:off x="2089" y="1773"/>
                <a:ext cx="192" cy="237"/>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48169" name="Oval 102"/>
            <p:cNvSpPr>
              <a:spLocks noChangeArrowheads="1"/>
            </p:cNvSpPr>
            <p:nvPr/>
          </p:nvSpPr>
          <p:spPr bwMode="auto">
            <a:xfrm>
              <a:off x="580" y="2130"/>
              <a:ext cx="76" cy="76"/>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8170" name="Oval 103"/>
            <p:cNvSpPr>
              <a:spLocks noChangeArrowheads="1"/>
            </p:cNvSpPr>
            <p:nvPr/>
          </p:nvSpPr>
          <p:spPr bwMode="auto">
            <a:xfrm>
              <a:off x="2622" y="1926"/>
              <a:ext cx="77" cy="77"/>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8171" name="Oval 104"/>
            <p:cNvSpPr>
              <a:spLocks noChangeArrowheads="1"/>
            </p:cNvSpPr>
            <p:nvPr/>
          </p:nvSpPr>
          <p:spPr bwMode="auto">
            <a:xfrm>
              <a:off x="580" y="2627"/>
              <a:ext cx="76" cy="76"/>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48172" name="Oval 105"/>
            <p:cNvSpPr>
              <a:spLocks noChangeArrowheads="1"/>
            </p:cNvSpPr>
            <p:nvPr/>
          </p:nvSpPr>
          <p:spPr bwMode="auto">
            <a:xfrm>
              <a:off x="2604" y="2393"/>
              <a:ext cx="76" cy="77"/>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66666" name="AutoShape 106">
            <a:hlinkClick r:id="rId13" action="ppaction://program"/>
          </p:cNvPr>
          <p:cNvSpPr>
            <a:spLocks noChangeArrowheads="1"/>
          </p:cNvSpPr>
          <p:nvPr/>
        </p:nvSpPr>
        <p:spPr bwMode="auto">
          <a:xfrm>
            <a:off x="3429000" y="3810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a:r>
              <a:rPr lang="zh-CN" altLang="en-US" sz="1600" i="0">
                <a:solidFill>
                  <a:srgbClr val="006600"/>
                </a:solidFill>
                <a:latin typeface="Times New Roman" panose="02020603050405020304" charset="0"/>
              </a:rPr>
              <a:t>动画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609"/>
                                        </p:tgtEl>
                                        <p:attrNameLst>
                                          <p:attrName>style.visibility</p:attrName>
                                        </p:attrNameLst>
                                      </p:cBhvr>
                                      <p:to>
                                        <p:strVal val="visible"/>
                                      </p:to>
                                    </p:set>
                                    <p:animEffect transition="in" filter="wipe(left)">
                                      <p:cBhvr>
                                        <p:cTn id="12" dur="500"/>
                                        <p:tgtEl>
                                          <p:spTgt spid="666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610"/>
                                        </p:tgtEl>
                                        <p:attrNameLst>
                                          <p:attrName>style.visibility</p:attrName>
                                        </p:attrNameLst>
                                      </p:cBhvr>
                                      <p:to>
                                        <p:strVal val="visible"/>
                                      </p:to>
                                    </p:set>
                                    <p:animEffect transition="in" filter="wipe(left)">
                                      <p:cBhvr>
                                        <p:cTn id="17" dur="500"/>
                                        <p:tgtEl>
                                          <p:spTgt spid="666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619"/>
                                        </p:tgtEl>
                                        <p:attrNameLst>
                                          <p:attrName>style.visibility</p:attrName>
                                        </p:attrNameLst>
                                      </p:cBhvr>
                                      <p:to>
                                        <p:strVal val="visible"/>
                                      </p:to>
                                    </p:set>
                                    <p:animEffect transition="in" filter="wipe(left)">
                                      <p:cBhvr>
                                        <p:cTn id="22" dur="500"/>
                                        <p:tgtEl>
                                          <p:spTgt spid="666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6614"/>
                                        </p:tgtEl>
                                        <p:attrNameLst>
                                          <p:attrName>style.visibility</p:attrName>
                                        </p:attrNameLst>
                                      </p:cBhvr>
                                      <p:to>
                                        <p:strVal val="visible"/>
                                      </p:to>
                                    </p:set>
                                    <p:animEffect transition="in" filter="wipe(up)">
                                      <p:cBhvr>
                                        <p:cTn id="27" dur="500"/>
                                        <p:tgtEl>
                                          <p:spTgt spid="666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622"/>
                                        </p:tgtEl>
                                        <p:attrNameLst>
                                          <p:attrName>style.visibility</p:attrName>
                                        </p:attrNameLst>
                                      </p:cBhvr>
                                      <p:to>
                                        <p:strVal val="visible"/>
                                      </p:to>
                                    </p:set>
                                    <p:animEffect transition="in" filter="wipe(up)">
                                      <p:cBhvr>
                                        <p:cTn id="32" dur="500"/>
                                        <p:tgtEl>
                                          <p:spTgt spid="666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6613"/>
                                        </p:tgtEl>
                                        <p:attrNameLst>
                                          <p:attrName>style.visibility</p:attrName>
                                        </p:attrNameLst>
                                      </p:cBhvr>
                                      <p:to>
                                        <p:strVal val="visible"/>
                                      </p:to>
                                    </p:set>
                                    <p:animEffect transition="in" filter="wipe(down)">
                                      <p:cBhvr>
                                        <p:cTn id="37" dur="500"/>
                                        <p:tgtEl>
                                          <p:spTgt spid="666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612">
                                            <p:txEl>
                                              <p:pRg st="0" end="0"/>
                                            </p:txEl>
                                          </p:spTgt>
                                        </p:tgtEl>
                                        <p:attrNameLst>
                                          <p:attrName>style.visibility</p:attrName>
                                        </p:attrNameLst>
                                      </p:cBhvr>
                                      <p:to>
                                        <p:strVal val="visible"/>
                                      </p:to>
                                    </p:set>
                                    <p:animEffect transition="in" filter="blinds(horizontal)">
                                      <p:cBhvr>
                                        <p:cTn id="42" dur="500"/>
                                        <p:tgtEl>
                                          <p:spTgt spid="666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6607"/>
                                        </p:tgtEl>
                                        <p:attrNameLst>
                                          <p:attrName>style.visibility</p:attrName>
                                        </p:attrNameLst>
                                      </p:cBhvr>
                                      <p:to>
                                        <p:strVal val="visible"/>
                                      </p:to>
                                    </p:set>
                                    <p:animEffect transition="in" filter="wipe(up)">
                                      <p:cBhvr>
                                        <p:cTn id="47" dur="500"/>
                                        <p:tgtEl>
                                          <p:spTgt spid="66607"/>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66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7" grpId="0" autoUpdateAnimBg="0"/>
      <p:bldP spid="66612" grpId="0" build="p" autoUpdateAnimBg="0"/>
      <p:bldP spid="66613" grpId="0" animBg="1" autoUpdateAnimBg="0"/>
      <p:bldP spid="66614" grpId="0" animBg="1" autoUpdateAnimBg="0"/>
      <p:bldP spid="66622" grpId="0" animBg="1" autoUpdateAnimBg="0"/>
      <p:bldP spid="6666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3400" y="4564063"/>
            <a:ext cx="8229600" cy="523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30000"/>
              </a:spcBef>
            </a:pPr>
            <a:r>
              <a:rPr lang="en-US" altLang="zh-CN" sz="2800" i="0">
                <a:effectLst>
                  <a:outerShdw blurRad="38100" dist="38100" dir="2700000" algn="tl">
                    <a:srgbClr val="DDDDDD"/>
                  </a:outerShdw>
                </a:effectLst>
                <a:latin typeface="Times New Roman" panose="02020603050405020304"/>
                <a:ea typeface="+mn-ea"/>
                <a:cs typeface="Times New Roman" panose="02020603050405020304"/>
              </a:rPr>
              <a:t>⑤  </a:t>
            </a:r>
            <a:r>
              <a:rPr lang="zh-CN" altLang="en-US" sz="2800" i="0">
                <a:effectLst>
                  <a:outerShdw blurRad="38100" dist="38100" dir="2700000" algn="tl">
                    <a:srgbClr val="DDDDDD"/>
                  </a:outerShdw>
                </a:effectLst>
                <a:latin typeface="Times New Roman" panose="02020603050405020304"/>
                <a:ea typeface="+mn-ea"/>
                <a:cs typeface="Times New Roman" panose="02020603050405020304"/>
              </a:rPr>
              <a:t>电压串联负反馈，输入电阻高、输出电阻低。</a:t>
            </a:r>
          </a:p>
        </p:txBody>
      </p:sp>
      <p:sp>
        <p:nvSpPr>
          <p:cNvPr id="67587" name="Rectangle 3" descr="40%"/>
          <p:cNvSpPr>
            <a:spLocks noChangeArrowheads="1"/>
          </p:cNvSpPr>
          <p:nvPr/>
        </p:nvSpPr>
        <p:spPr bwMode="auto">
          <a:xfrm>
            <a:off x="228600" y="403225"/>
            <a:ext cx="1676400" cy="579438"/>
          </a:xfrm>
          <a:prstGeom prst="rect">
            <a:avLst/>
          </a:prstGeom>
          <a:noFill/>
          <a:ln w="9525">
            <a:noFill/>
            <a:miter lim="800000"/>
          </a:ln>
          <a:effectLst/>
        </p:spPr>
        <p:txBody>
          <a:bodyPr>
            <a:spAutoFit/>
          </a:bodyPr>
          <a:lstStyle/>
          <a:p>
            <a:pPr algn="ctr">
              <a:spcBef>
                <a:spcPct val="50000"/>
              </a:spcBef>
            </a:pPr>
            <a:r>
              <a:rPr lang="en-US" altLang="zh-CN" sz="3200" b="1" i="0">
                <a:solidFill>
                  <a:srgbClr val="FF3300"/>
                </a:solidFill>
                <a:effectLst>
                  <a:outerShdw blurRad="38100" dist="38100" dir="2700000" algn="tl">
                    <a:srgbClr val="DDDDDD"/>
                  </a:outerShdw>
                </a:effectLst>
                <a:latin typeface="Times New Roman" panose="02020603050405020304"/>
                <a:cs typeface="Times New Roman" panose="02020603050405020304"/>
              </a:rPr>
              <a:t>   </a:t>
            </a:r>
            <a:r>
              <a:rPr lang="zh-CN" altLang="en-US" sz="3200" b="1" i="0">
                <a:solidFill>
                  <a:srgbClr val="FF3300"/>
                </a:solidFill>
                <a:effectLst>
                  <a:outerShdw blurRad="38100" dist="38100" dir="2700000" algn="tl">
                    <a:srgbClr val="DDDDDD"/>
                  </a:outerShdw>
                </a:effectLst>
                <a:latin typeface="Times New Roman" panose="02020603050405020304"/>
                <a:cs typeface="Times New Roman" panose="02020603050405020304"/>
              </a:rPr>
              <a:t>结论：</a:t>
            </a:r>
          </a:p>
        </p:txBody>
      </p:sp>
      <p:sp>
        <p:nvSpPr>
          <p:cNvPr id="67588" name="Rectangle 4"/>
          <p:cNvSpPr>
            <a:spLocks noChangeArrowheads="1"/>
          </p:cNvSpPr>
          <p:nvPr/>
        </p:nvSpPr>
        <p:spPr bwMode="auto">
          <a:xfrm>
            <a:off x="496888" y="982663"/>
            <a:ext cx="7656512" cy="1083374"/>
          </a:xfrm>
          <a:prstGeom prst="rect">
            <a:avLst/>
          </a:prstGeom>
          <a:noFill/>
          <a:ln w="9525">
            <a:noFill/>
            <a:miter lim="800000"/>
          </a:ln>
          <a:effectLst/>
        </p:spPr>
        <p:txBody>
          <a:bodyPr>
            <a:spAutoFit/>
          </a:bodyPr>
          <a:lstStyle/>
          <a:p>
            <a:pPr marL="514350" indent="-514350">
              <a:spcBef>
                <a:spcPct val="30000"/>
              </a:spcBef>
              <a:buAutoNum type="circleNumDbPlain"/>
            </a:pPr>
            <a:r>
              <a:rPr lang="en-US" altLang="zh-CN" sz="2800" b="1" dirty="0" smtClean="0">
                <a:effectLst>
                  <a:outerShdw blurRad="38100" dist="38100" dir="2700000" algn="tl">
                    <a:srgbClr val="DDDDDD"/>
                  </a:outerShdw>
                </a:effectLst>
                <a:latin typeface="Times New Roman" panose="02020603050405020304"/>
                <a:cs typeface="Times New Roman" panose="02020603050405020304"/>
              </a:rPr>
              <a:t>A</a:t>
            </a:r>
            <a:r>
              <a:rPr lang="en-US" altLang="zh-CN" sz="2800" b="1" baseline="-25000" dirty="0" smtClean="0">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dirty="0" smtClean="0">
                <a:effectLst>
                  <a:outerShdw blurRad="38100" dist="38100" dir="2700000" algn="tl">
                    <a:srgbClr val="DDDDDD"/>
                  </a:outerShdw>
                </a:effectLst>
                <a:latin typeface="Times New Roman" panose="02020603050405020304"/>
                <a:cs typeface="Times New Roman" panose="02020603050405020304"/>
              </a:rPr>
              <a:t>f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为正值，即</a:t>
            </a:r>
            <a:r>
              <a:rPr lang="zh-CN" altLang="en-US" sz="2800" b="1" dirty="0">
                <a:effectLst>
                  <a:outerShdw blurRad="38100" dist="38100" dir="2700000" algn="tl">
                    <a:srgbClr val="DDDDDD"/>
                  </a:outerShdw>
                </a:effectLst>
                <a:latin typeface="Times New Roman" panose="02020603050405020304"/>
                <a:cs typeface="Times New Roman" panose="02020603050405020304"/>
              </a:rPr>
              <a:t> </a:t>
            </a:r>
            <a:r>
              <a:rPr lang="en-US" altLang="zh-CN" sz="2800" b="1" i="1" dirty="0" err="1">
                <a:effectLst>
                  <a:outerShdw blurRad="38100" dist="38100" dir="2700000" algn="tl">
                    <a:srgbClr val="DDDDDD"/>
                  </a:outerShdw>
                </a:effectLst>
                <a:latin typeface="Times New Roman" panose="02020603050405020304"/>
                <a:cs typeface="Times New Roman" panose="02020603050405020304"/>
              </a:rPr>
              <a:t>u</a:t>
            </a:r>
            <a:r>
              <a:rPr lang="en-US" altLang="zh-CN" sz="2800" b="1" i="1" baseline="-25000" dirty="0" err="1">
                <a:effectLst>
                  <a:outerShdw blurRad="38100" dist="38100" dir="2700000" algn="tl">
                    <a:srgbClr val="DDDDDD"/>
                  </a:outerShdw>
                </a:effectLst>
                <a:latin typeface="Times New Roman" panose="02020603050405020304"/>
                <a:cs typeface="Times New Roman" panose="02020603050405020304"/>
              </a:rPr>
              <a:t>o</a:t>
            </a:r>
            <a:r>
              <a:rPr lang="zh-CN" altLang="en-US" sz="2800" b="1" i="0" dirty="0">
                <a:effectLst>
                  <a:outerShdw blurRad="38100" dist="38100" dir="2700000" algn="tl">
                    <a:srgbClr val="DDDDDD"/>
                  </a:outerShdw>
                </a:effectLst>
                <a:latin typeface="Times New Roman" panose="02020603050405020304"/>
                <a:cs typeface="Times New Roman" panose="02020603050405020304"/>
              </a:rPr>
              <a:t>与 </a:t>
            </a:r>
            <a:r>
              <a:rPr lang="en-US" altLang="zh-CN" sz="2800" b="1" i="1" dirty="0" err="1">
                <a:effectLst>
                  <a:outerShdw blurRad="38100" dist="38100" dir="2700000" algn="tl">
                    <a:srgbClr val="DDDDDD"/>
                  </a:outerShdw>
                </a:effectLst>
                <a:latin typeface="Times New Roman" panose="02020603050405020304"/>
                <a:cs typeface="Times New Roman" panose="02020603050405020304"/>
              </a:rPr>
              <a:t>u</a:t>
            </a:r>
            <a:r>
              <a:rPr lang="en-US" altLang="zh-CN" sz="2800" b="1" i="1" baseline="-25000" dirty="0" err="1">
                <a:effectLst>
                  <a:outerShdw blurRad="38100" dist="38100" dir="2700000" algn="tl">
                    <a:srgbClr val="DDDDDD"/>
                  </a:outerShdw>
                </a:effectLst>
                <a:latin typeface="Times New Roman" panose="02020603050405020304"/>
                <a:cs typeface="Times New Roman" panose="02020603050405020304"/>
              </a:rPr>
              <a:t>i</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极性相同。</a:t>
            </a:r>
            <a:r>
              <a:rPr lang="zh-CN" altLang="en-US" sz="2800" b="1" i="0" dirty="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因为 </a:t>
            </a:r>
            <a:r>
              <a:rPr lang="en-US" altLang="zh-CN" sz="2800" b="1" i="1" dirty="0" err="1">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u</a:t>
            </a:r>
            <a:r>
              <a:rPr lang="en-US" altLang="zh-CN" sz="2800" b="1" i="1" baseline="-25000" dirty="0" err="1">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i</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 </a:t>
            </a:r>
            <a:r>
              <a:rPr lang="zh-CN" altLang="en-US" sz="2800" b="1" i="0" dirty="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加</a:t>
            </a:r>
          </a:p>
          <a:p>
            <a:pPr>
              <a:spcBef>
                <a:spcPct val="30000"/>
              </a:spcBef>
            </a:pPr>
            <a:r>
              <a:rPr lang="zh-CN" altLang="en-US" sz="2800" b="1" i="0" dirty="0" smtClean="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在同相输入端</a:t>
            </a:r>
            <a:r>
              <a:rPr lang="zh-CN" altLang="en-US" sz="2800" b="1" i="0" dirty="0">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a:t>
            </a:r>
          </a:p>
        </p:txBody>
      </p:sp>
      <p:sp>
        <p:nvSpPr>
          <p:cNvPr id="67589" name="Rectangle 5"/>
          <p:cNvSpPr>
            <a:spLocks noChangeArrowheads="1"/>
          </p:cNvSpPr>
          <p:nvPr/>
        </p:nvSpPr>
        <p:spPr bwMode="auto">
          <a:xfrm>
            <a:off x="534988" y="2049463"/>
            <a:ext cx="7425964" cy="1083374"/>
          </a:xfrm>
          <a:prstGeom prst="rect">
            <a:avLst/>
          </a:prstGeom>
          <a:noFill/>
          <a:ln w="9525">
            <a:noFill/>
            <a:miter lim="800000"/>
          </a:ln>
          <a:effectLst/>
        </p:spPr>
        <p:txBody>
          <a:bodyPr wrap="none">
            <a:spAutoFit/>
          </a:bodyPr>
          <a:lstStyle/>
          <a:p>
            <a:pPr>
              <a:spcBef>
                <a:spcPct val="3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②   </a:t>
            </a:r>
            <a:r>
              <a:rPr lang="en-US" altLang="zh-CN" sz="2800" b="1" dirty="0" smtClean="0">
                <a:effectLst>
                  <a:outerShdw blurRad="38100" dist="38100" dir="2700000" algn="tl">
                    <a:srgbClr val="DDDDDD"/>
                  </a:outerShdw>
                </a:effectLst>
                <a:latin typeface="Times New Roman" panose="02020603050405020304"/>
                <a:cs typeface="Times New Roman" panose="02020603050405020304"/>
              </a:rPr>
              <a:t>A</a:t>
            </a:r>
            <a:r>
              <a:rPr lang="en-US" altLang="zh-CN" sz="2800" b="1" baseline="-25000" dirty="0" smtClean="0">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dirty="0" smtClean="0">
                <a:effectLst>
                  <a:outerShdw blurRad="38100" dist="38100" dir="2700000" algn="tl">
                    <a:srgbClr val="DDDDDD"/>
                  </a:outerShdw>
                </a:effectLst>
                <a:latin typeface="Times New Roman" panose="02020603050405020304"/>
                <a:cs typeface="Times New Roman" panose="02020603050405020304"/>
              </a:rPr>
              <a:t>f</a:t>
            </a:r>
            <a:r>
              <a:rPr lang="zh-CN" altLang="en-US" sz="2800" b="1" i="0" dirty="0">
                <a:effectLst>
                  <a:outerShdw blurRad="38100" dist="38100" dir="2700000" algn="tl">
                    <a:srgbClr val="DDDDDD"/>
                  </a:outerShdw>
                </a:effectLst>
                <a:latin typeface="Times New Roman" panose="02020603050405020304"/>
                <a:cs typeface="Times New Roman" panose="02020603050405020304"/>
              </a:rPr>
              <a:t>只与外部电阻 </a:t>
            </a:r>
            <a:r>
              <a:rPr lang="en-US" altLang="zh-CN" sz="2800" b="1" i="0" dirty="0">
                <a:effectLst>
                  <a:outerShdw blurRad="38100" dist="38100" dir="2700000" algn="tl">
                    <a:srgbClr val="DDDDDD"/>
                  </a:outerShdw>
                </a:effectLst>
                <a:latin typeface="Times New Roman" panose="02020603050405020304"/>
                <a:cs typeface="Times New Roman" panose="02020603050405020304"/>
              </a:rPr>
              <a:t>R</a:t>
            </a:r>
            <a:r>
              <a:rPr lang="en-US" altLang="zh-CN" sz="2800" b="1" i="0" baseline="-25000" dirty="0">
                <a:effectLst>
                  <a:outerShdw blurRad="38100" dist="38100" dir="2700000" algn="tl">
                    <a:srgbClr val="DDDDDD"/>
                  </a:outerShdw>
                </a:effectLst>
                <a:latin typeface="Times New Roman" panose="02020603050405020304"/>
                <a:cs typeface="Times New Roman" panose="02020603050405020304"/>
              </a:rPr>
              <a:t>1</a:t>
            </a:r>
            <a:r>
              <a:rPr lang="zh-CN" altLang="en-US" sz="2800" b="1" i="0" dirty="0">
                <a:effectLst>
                  <a:outerShdw blurRad="38100" dist="38100" dir="2700000" algn="tl">
                    <a:srgbClr val="DDDDDD"/>
                  </a:outerShdw>
                </a:effectLst>
                <a:latin typeface="Times New Roman" panose="02020603050405020304"/>
                <a:cs typeface="Times New Roman" panose="02020603050405020304"/>
              </a:rPr>
              <a:t>、</a:t>
            </a:r>
            <a:r>
              <a:rPr lang="en-US" altLang="zh-CN" sz="2800" b="1" i="0" dirty="0">
                <a:effectLst>
                  <a:outerShdw blurRad="38100" dist="38100" dir="2700000" algn="tl">
                    <a:srgbClr val="DDDDDD"/>
                  </a:outerShdw>
                </a:effectLst>
                <a:latin typeface="Times New Roman" panose="02020603050405020304"/>
                <a:cs typeface="Times New Roman" panose="02020603050405020304"/>
              </a:rPr>
              <a:t>R</a:t>
            </a:r>
            <a:r>
              <a:rPr lang="en-US" altLang="zh-CN" sz="2800" b="1" i="0" baseline="-25000" dirty="0">
                <a:effectLst>
                  <a:outerShdw blurRad="38100" dist="38100" dir="2700000" algn="tl">
                    <a:srgbClr val="DDDDDD"/>
                  </a:outerShdw>
                </a:effectLst>
                <a:latin typeface="Times New Roman" panose="02020603050405020304"/>
                <a:cs typeface="Times New Roman" panose="02020603050405020304"/>
              </a:rPr>
              <a:t>F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有关，与运放本</a:t>
            </a:r>
          </a:p>
          <a:p>
            <a:pPr>
              <a:spcBef>
                <a:spcPct val="30000"/>
              </a:spcBef>
            </a:pPr>
            <a:r>
              <a:rPr lang="zh-CN" altLang="en-US" sz="2800" b="1" i="0" dirty="0">
                <a:effectLst>
                  <a:outerShdw blurRad="38100" dist="38100" dir="2700000" algn="tl">
                    <a:srgbClr val="DDDDDD"/>
                  </a:outerShdw>
                </a:effectLst>
                <a:latin typeface="Times New Roman" panose="02020603050405020304"/>
                <a:cs typeface="Times New Roman" panose="02020603050405020304"/>
              </a:rPr>
              <a:t> </a:t>
            </a:r>
            <a:r>
              <a:rPr lang="zh-CN" altLang="en-US" sz="2800" b="1" i="0" dirty="0" smtClean="0">
                <a:effectLst>
                  <a:outerShdw blurRad="38100" dist="38100" dir="2700000" algn="tl">
                    <a:srgbClr val="DDDDDD"/>
                  </a:outerShdw>
                </a:effectLst>
                <a:latin typeface="Times New Roman" panose="02020603050405020304"/>
                <a:cs typeface="Times New Roman" panose="02020603050405020304"/>
              </a:rPr>
              <a:t>身参数无关</a:t>
            </a:r>
            <a:r>
              <a:rPr lang="zh-CN" altLang="en-US" sz="2800" b="1" i="0" dirty="0">
                <a:effectLst>
                  <a:outerShdw blurRad="38100" dist="38100" dir="2700000" algn="tl">
                    <a:srgbClr val="DDDDDD"/>
                  </a:outerShdw>
                </a:effectLst>
                <a:latin typeface="Times New Roman" panose="02020603050405020304"/>
                <a:cs typeface="Times New Roman" panose="02020603050405020304"/>
              </a:rPr>
              <a:t>。</a:t>
            </a:r>
          </a:p>
        </p:txBody>
      </p:sp>
      <p:sp>
        <p:nvSpPr>
          <p:cNvPr id="67590" name="Rectangle 6"/>
          <p:cNvSpPr>
            <a:spLocks noChangeArrowheads="1"/>
          </p:cNvSpPr>
          <p:nvPr/>
        </p:nvSpPr>
        <p:spPr bwMode="auto">
          <a:xfrm>
            <a:off x="493306" y="3130550"/>
            <a:ext cx="4471212" cy="523220"/>
          </a:xfrm>
          <a:prstGeom prst="rect">
            <a:avLst/>
          </a:prstGeom>
          <a:noFill/>
          <a:ln w="9525">
            <a:noFill/>
            <a:miter lim="800000"/>
          </a:ln>
          <a:effectLst/>
        </p:spPr>
        <p:txBody>
          <a:bodyPr wrap="none">
            <a:spAutoFit/>
          </a:bodyPr>
          <a:lstStyle/>
          <a:p>
            <a:pPr algn="ctr">
              <a:spcBef>
                <a:spcPct val="30000"/>
              </a:spcBef>
            </a:pPr>
            <a:r>
              <a:rPr lang="en-US" altLang="zh-CN" sz="2800" b="1" i="0">
                <a:effectLst>
                  <a:outerShdw blurRad="38100" dist="38100" dir="2700000" algn="tl">
                    <a:srgbClr val="DDDDDD"/>
                  </a:outerShdw>
                </a:effectLst>
                <a:latin typeface="Times New Roman" panose="02020603050405020304"/>
                <a:cs typeface="Times New Roman" panose="02020603050405020304"/>
              </a:rPr>
              <a:t>③   A</a:t>
            </a:r>
            <a:r>
              <a:rPr lang="en-US" altLang="zh-CN" sz="2800" b="1" baseline="-25000">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a:effectLst>
                  <a:outerShdw blurRad="38100" dist="38100" dir="2700000" algn="tl">
                    <a:srgbClr val="DDDDDD"/>
                  </a:outerShdw>
                </a:effectLst>
                <a:latin typeface="Times New Roman" panose="02020603050405020304"/>
                <a:cs typeface="Times New Roman" panose="02020603050405020304"/>
              </a:rPr>
              <a:t>f </a:t>
            </a:r>
            <a:r>
              <a:rPr lang="en-US" altLang="zh-CN" sz="2800" b="1" i="0">
                <a:effectLst>
                  <a:outerShdw blurRad="38100" dist="38100" dir="2700000" algn="tl">
                    <a:srgbClr val="DDDDDD"/>
                  </a:outerShdw>
                </a:effectLst>
                <a:latin typeface="Times New Roman" panose="02020603050405020304"/>
                <a:cs typeface="Times New Roman" panose="02020603050405020304"/>
              </a:rPr>
              <a:t>≥ 1 </a:t>
            </a:r>
            <a:r>
              <a:rPr lang="zh-CN" altLang="en-US" sz="2800" b="1" i="0">
                <a:effectLst>
                  <a:outerShdw blurRad="38100" dist="38100" dir="2700000" algn="tl">
                    <a:srgbClr val="DDDDDD"/>
                  </a:outerShdw>
                </a:effectLst>
                <a:latin typeface="Times New Roman" panose="02020603050405020304"/>
                <a:cs typeface="Times New Roman" panose="02020603050405020304"/>
              </a:rPr>
              <a:t>，不能小于 </a:t>
            </a:r>
            <a:r>
              <a:rPr lang="en-US" altLang="zh-CN" sz="2800" b="1" i="0">
                <a:effectLst>
                  <a:outerShdw blurRad="38100" dist="38100" dir="2700000" algn="tl">
                    <a:srgbClr val="DDDDDD"/>
                  </a:outerShdw>
                </a:effectLst>
                <a:latin typeface="Times New Roman" panose="02020603050405020304"/>
                <a:cs typeface="Times New Roman" panose="02020603050405020304"/>
              </a:rPr>
              <a:t>1 </a:t>
            </a:r>
            <a:r>
              <a:rPr lang="zh-CN" altLang="en-US" sz="2800" b="1" i="0">
                <a:effectLst>
                  <a:outerShdw blurRad="38100" dist="38100" dir="2700000" algn="tl">
                    <a:srgbClr val="DDDDDD"/>
                  </a:outerShdw>
                </a:effectLst>
                <a:latin typeface="Times New Roman" panose="02020603050405020304"/>
                <a:cs typeface="Times New Roman" panose="02020603050405020304"/>
              </a:rPr>
              <a:t>。</a:t>
            </a:r>
          </a:p>
        </p:txBody>
      </p:sp>
      <p:sp>
        <p:nvSpPr>
          <p:cNvPr id="67591" name="Rectangle 7"/>
          <p:cNvSpPr>
            <a:spLocks noChangeArrowheads="1"/>
          </p:cNvSpPr>
          <p:nvPr/>
        </p:nvSpPr>
        <p:spPr bwMode="auto">
          <a:xfrm>
            <a:off x="504825" y="3878263"/>
            <a:ext cx="8170000" cy="523220"/>
          </a:xfrm>
          <a:prstGeom prst="rect">
            <a:avLst/>
          </a:prstGeom>
          <a:noFill/>
          <a:ln w="9525">
            <a:noFill/>
            <a:miter lim="800000"/>
          </a:ln>
          <a:effectLst/>
        </p:spPr>
        <p:txBody>
          <a:bodyPr wrap="none">
            <a:spAutoFit/>
          </a:bodyPr>
          <a:lstStyle/>
          <a:p>
            <a:pPr>
              <a:spcBef>
                <a:spcPct val="3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④   </a:t>
            </a:r>
            <a:r>
              <a:rPr lang="en-US" altLang="zh-CN" sz="2800" b="1" i="1" dirty="0">
                <a:effectLst>
                  <a:outerShdw blurRad="38100" dist="38100" dir="2700000" algn="tl">
                    <a:srgbClr val="DDDDDD"/>
                  </a:outerShdw>
                </a:effectLst>
                <a:latin typeface="Times New Roman" panose="02020603050405020304"/>
                <a:cs typeface="Times New Roman" panose="02020603050405020304"/>
              </a:rPr>
              <a:t>u</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a:t>
            </a:r>
            <a:r>
              <a:rPr lang="en-US" altLang="zh-CN" sz="2800" b="1" i="1" dirty="0">
                <a:effectLst>
                  <a:outerShdw blurRad="38100" dist="38100" dir="2700000" algn="tl">
                    <a:srgbClr val="DDDDDD"/>
                  </a:outerShdw>
                </a:effectLst>
                <a:latin typeface="Times New Roman" panose="02020603050405020304"/>
                <a:cs typeface="Times New Roman" panose="02020603050405020304"/>
              </a:rPr>
              <a:t> = u</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 </a:t>
            </a:r>
            <a:r>
              <a:rPr lang="en-US" altLang="zh-CN" sz="2800" b="1" dirty="0">
                <a:effectLst>
                  <a:outerShdw blurRad="38100" dist="38100" dir="2700000" algn="tl">
                    <a:srgbClr val="DDDDDD"/>
                  </a:outerShdw>
                </a:effectLst>
                <a:latin typeface="Times New Roman" panose="02020603050405020304"/>
                <a:cs typeface="Times New Roman" panose="02020603050405020304"/>
              </a:rPr>
              <a:t>≠ 0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，反相输入端不存在“虚地”现象。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left)">
                                      <p:cBhvr>
                                        <p:cTn id="12" dur="500"/>
                                        <p:tgtEl>
                                          <p:spTgt spid="675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0"/>
                                        </p:tgtEl>
                                        <p:attrNameLst>
                                          <p:attrName>style.visibility</p:attrName>
                                        </p:attrNameLst>
                                      </p:cBhvr>
                                      <p:to>
                                        <p:strVal val="visible"/>
                                      </p:to>
                                    </p:set>
                                    <p:animEffect transition="in" filter="wipe(left)">
                                      <p:cBhvr>
                                        <p:cTn id="17" dur="500"/>
                                        <p:tgtEl>
                                          <p:spTgt spid="675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91"/>
                                        </p:tgtEl>
                                        <p:attrNameLst>
                                          <p:attrName>style.visibility</p:attrName>
                                        </p:attrNameLst>
                                      </p:cBhvr>
                                      <p:to>
                                        <p:strVal val="visible"/>
                                      </p:to>
                                    </p:set>
                                    <p:animEffect transition="in" filter="wipe(left)">
                                      <p:cBhvr>
                                        <p:cTn id="22" dur="500"/>
                                        <p:tgtEl>
                                          <p:spTgt spid="675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86"/>
                                        </p:tgtEl>
                                        <p:attrNameLst>
                                          <p:attrName>style.visibility</p:attrName>
                                        </p:attrNameLst>
                                      </p:cBhvr>
                                      <p:to>
                                        <p:strVal val="visible"/>
                                      </p:to>
                                    </p:set>
                                    <p:animEffect transition="in" filter="wipe(left)">
                                      <p:cBhvr>
                                        <p:cTn id="27"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autoUpdateAnimBg="0"/>
      <p:bldP spid="67589" grpId="0" autoUpdateAnimBg="0"/>
      <p:bldP spid="67590" grpId="0" autoUpdateAnimBg="0"/>
      <p:bldP spid="6759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168275"/>
            <a:ext cx="4267200" cy="625475"/>
          </a:xfrm>
          <a:prstGeom prst="rect">
            <a:avLst/>
          </a:prstGeom>
          <a:noFill/>
          <a:ln>
            <a:noFill/>
          </a:ln>
        </p:spPr>
        <p:txBody>
          <a:bodyPr>
            <a:spAutoFit/>
          </a:bodyPr>
          <a:lstStyle/>
          <a:p>
            <a:pPr>
              <a:lnSpc>
                <a:spcPct val="125000"/>
              </a:lnSpc>
            </a:pPr>
            <a:r>
              <a:rPr lang="en-US" altLang="zh-CN" sz="2800" b="1" i="0" dirty="0">
                <a:latin typeface="Times New Roman" panose="02020603050405020304"/>
                <a:cs typeface="Times New Roman" panose="02020603050405020304"/>
              </a:rPr>
              <a:t> </a:t>
            </a:r>
            <a:r>
              <a:rPr lang="zh-CN" altLang="en-US" sz="2800" b="1" i="0" dirty="0">
                <a:latin typeface="Times New Roman" panose="02020603050405020304"/>
                <a:cs typeface="Times New Roman" panose="02020603050405020304"/>
              </a:rPr>
              <a:t>当 </a:t>
            </a:r>
            <a:r>
              <a:rPr lang="en-US" altLang="zh-CN" sz="2800" b="1" dirty="0">
                <a:latin typeface="Times New Roman" panose="02020603050405020304"/>
                <a:cs typeface="Times New Roman" panose="02020603050405020304"/>
              </a:rPr>
              <a:t>R</a:t>
            </a:r>
            <a:r>
              <a:rPr lang="en-US" altLang="zh-CN" sz="2800" b="1" i="0" baseline="-25000" dirty="0">
                <a:latin typeface="Times New Roman" panose="02020603050405020304"/>
                <a:cs typeface="Times New Roman" panose="02020603050405020304"/>
              </a:rPr>
              <a:t>1</a:t>
            </a:r>
            <a:r>
              <a:rPr lang="en-US" altLang="zh-CN" sz="2800" b="1" dirty="0">
                <a:latin typeface="Times New Roman" panose="02020603050405020304"/>
                <a:cs typeface="Times New Roman" panose="02020603050405020304"/>
              </a:rPr>
              <a:t>= </a:t>
            </a:r>
            <a:r>
              <a:rPr lang="en-US" altLang="zh-CN" sz="2800" b="1" i="0" dirty="0">
                <a:latin typeface="Times New Roman" panose="02020603050405020304"/>
                <a:cs typeface="Times New Roman" panose="02020603050405020304"/>
                <a:sym typeface="Symbol" panose="05050102010706020507" charset="0"/>
              </a:rPr>
              <a:t> </a:t>
            </a:r>
            <a:r>
              <a:rPr lang="zh-CN" altLang="en-US" sz="2800" b="1" i="0" dirty="0">
                <a:latin typeface="Times New Roman" panose="02020603050405020304"/>
                <a:cs typeface="Times New Roman" panose="02020603050405020304"/>
                <a:sym typeface="Symbol" panose="05050102010706020507" charset="0"/>
              </a:rPr>
              <a:t>或</a:t>
            </a:r>
            <a:r>
              <a:rPr lang="zh-CN" altLang="en-US" sz="2800" b="1" i="0" dirty="0">
                <a:latin typeface="Times New Roman" panose="02020603050405020304"/>
                <a:cs typeface="Times New Roman" panose="02020603050405020304"/>
              </a:rPr>
              <a:t> </a:t>
            </a:r>
            <a:r>
              <a:rPr lang="en-US" altLang="zh-CN" sz="2800" b="1" dirty="0">
                <a:latin typeface="Times New Roman" panose="02020603050405020304"/>
                <a:cs typeface="Times New Roman" panose="02020603050405020304"/>
              </a:rPr>
              <a:t>R</a:t>
            </a:r>
            <a:r>
              <a:rPr lang="en-US" altLang="zh-CN" sz="2800" b="1" i="0" baseline="-25000" dirty="0">
                <a:latin typeface="Times New Roman" panose="02020603050405020304"/>
                <a:cs typeface="Times New Roman" panose="02020603050405020304"/>
              </a:rPr>
              <a:t>F</a:t>
            </a:r>
            <a:r>
              <a:rPr lang="en-US" altLang="zh-CN" sz="2800" b="1" baseline="-25000" dirty="0">
                <a:latin typeface="Times New Roman" panose="02020603050405020304"/>
                <a:cs typeface="Times New Roman" panose="02020603050405020304"/>
              </a:rPr>
              <a:t> </a:t>
            </a:r>
            <a:r>
              <a:rPr lang="en-US" altLang="zh-CN" sz="2800" b="1" dirty="0">
                <a:latin typeface="Times New Roman" panose="02020603050405020304"/>
                <a:cs typeface="Times New Roman" panose="02020603050405020304"/>
              </a:rPr>
              <a:t>=</a:t>
            </a:r>
            <a:r>
              <a:rPr lang="en-US" altLang="zh-CN" sz="2800" b="1" i="0" dirty="0">
                <a:latin typeface="Times New Roman" panose="02020603050405020304"/>
                <a:cs typeface="Times New Roman" panose="02020603050405020304"/>
              </a:rPr>
              <a:t> 0 </a:t>
            </a:r>
            <a:r>
              <a:rPr lang="zh-CN" altLang="en-US" sz="2800" b="1" i="0" dirty="0">
                <a:latin typeface="Times New Roman" panose="02020603050405020304"/>
                <a:cs typeface="Times New Roman" panose="02020603050405020304"/>
              </a:rPr>
              <a:t>时，</a:t>
            </a:r>
          </a:p>
        </p:txBody>
      </p:sp>
      <p:sp>
        <p:nvSpPr>
          <p:cNvPr id="68611" name="Rectangle 3"/>
          <p:cNvSpPr>
            <a:spLocks noChangeArrowheads="1"/>
          </p:cNvSpPr>
          <p:nvPr/>
        </p:nvSpPr>
        <p:spPr bwMode="auto">
          <a:xfrm>
            <a:off x="5026147" y="127928"/>
            <a:ext cx="4114800" cy="1151597"/>
          </a:xfrm>
          <a:prstGeom prst="rect">
            <a:avLst/>
          </a:prstGeom>
          <a:noFill/>
          <a:ln>
            <a:noFill/>
          </a:ln>
        </p:spPr>
        <p:txBody>
          <a:bodyPr>
            <a:spAutoFit/>
          </a:bodyPr>
          <a:lstStyle/>
          <a:p>
            <a:pPr>
              <a:lnSpc>
                <a:spcPct val="125000"/>
              </a:lnSpc>
            </a:pPr>
            <a:r>
              <a:rPr lang="en-US" altLang="zh-CN" sz="2800" b="1" i="1" dirty="0" err="1">
                <a:latin typeface="Times New Roman" panose="02020603050405020304"/>
                <a:cs typeface="Times New Roman" panose="02020603050405020304"/>
              </a:rPr>
              <a:t>u</a:t>
            </a:r>
            <a:r>
              <a:rPr lang="en-US" altLang="zh-CN" sz="2800" b="1" i="1" baseline="-25000" dirty="0" err="1">
                <a:latin typeface="Times New Roman" panose="02020603050405020304"/>
                <a:cs typeface="Times New Roman" panose="02020603050405020304"/>
              </a:rPr>
              <a:t>o</a:t>
            </a:r>
            <a:r>
              <a:rPr lang="en-US" altLang="zh-CN" sz="2800" b="1" i="1" dirty="0">
                <a:latin typeface="Times New Roman" panose="02020603050405020304"/>
                <a:cs typeface="Times New Roman" panose="02020603050405020304"/>
              </a:rPr>
              <a:t> = </a:t>
            </a:r>
            <a:r>
              <a:rPr lang="en-US" altLang="zh-CN" sz="2800" b="1" i="1" dirty="0" err="1">
                <a:latin typeface="Times New Roman" panose="02020603050405020304"/>
                <a:cs typeface="Times New Roman" panose="02020603050405020304"/>
              </a:rPr>
              <a:t>u</a:t>
            </a:r>
            <a:r>
              <a:rPr lang="en-US" altLang="zh-CN" sz="2800" b="1" i="1" baseline="-25000" dirty="0" err="1">
                <a:latin typeface="Times New Roman" panose="02020603050405020304"/>
                <a:cs typeface="Times New Roman" panose="02020603050405020304"/>
              </a:rPr>
              <a:t>i</a:t>
            </a:r>
            <a:r>
              <a:rPr lang="en-US" altLang="zh-CN" sz="2800" b="1" i="1" baseline="-25000" dirty="0">
                <a:latin typeface="Times New Roman" panose="02020603050405020304"/>
                <a:cs typeface="Times New Roman" panose="02020603050405020304"/>
              </a:rPr>
              <a:t> </a:t>
            </a:r>
            <a:r>
              <a:rPr lang="zh-CN" altLang="en-US" sz="2800" b="1" i="0" dirty="0">
                <a:latin typeface="Times New Roman" panose="02020603050405020304"/>
                <a:cs typeface="Times New Roman" panose="02020603050405020304"/>
              </a:rPr>
              <a:t>，</a:t>
            </a:r>
            <a:r>
              <a:rPr lang="zh-CN" altLang="en-US" sz="2800" b="1" dirty="0">
                <a:latin typeface="Times New Roman" panose="02020603050405020304"/>
                <a:cs typeface="Times New Roman" panose="02020603050405020304"/>
              </a:rPr>
              <a:t> </a:t>
            </a:r>
            <a:r>
              <a:rPr lang="en-US" altLang="zh-CN" sz="2800" b="1" dirty="0">
                <a:latin typeface="Times New Roman" panose="02020603050405020304"/>
                <a:cs typeface="Times New Roman" panose="02020603050405020304"/>
              </a:rPr>
              <a:t>A</a:t>
            </a:r>
            <a:r>
              <a:rPr lang="en-US" altLang="zh-CN" sz="2800" b="1" baseline="-25000" dirty="0">
                <a:latin typeface="Times New Roman" panose="02020603050405020304"/>
                <a:cs typeface="Times New Roman" panose="02020603050405020304"/>
              </a:rPr>
              <a:t>u</a:t>
            </a:r>
            <a:r>
              <a:rPr lang="en-US" altLang="zh-CN" sz="2800" b="1" i="0" baseline="-25000" dirty="0">
                <a:latin typeface="Times New Roman" panose="02020603050405020304"/>
                <a:cs typeface="Times New Roman" panose="02020603050405020304"/>
              </a:rPr>
              <a:t>f</a:t>
            </a:r>
            <a:r>
              <a:rPr lang="en-US" altLang="zh-CN" sz="2800" b="1" i="0" dirty="0">
                <a:latin typeface="Times New Roman" panose="02020603050405020304"/>
                <a:cs typeface="Times New Roman" panose="02020603050405020304"/>
              </a:rPr>
              <a:t> = 1</a:t>
            </a:r>
            <a:r>
              <a:rPr lang="zh-CN" altLang="en-US" sz="2800" b="1" i="0" dirty="0" smtClean="0">
                <a:latin typeface="Times New Roman" panose="02020603050405020304"/>
                <a:cs typeface="Times New Roman" panose="02020603050405020304"/>
              </a:rPr>
              <a:t>，称电压跟随器</a:t>
            </a:r>
            <a:r>
              <a:rPr lang="zh-CN" altLang="en-US" sz="2800" b="1" i="0" dirty="0">
                <a:latin typeface="Times New Roman" panose="02020603050405020304"/>
                <a:cs typeface="Times New Roman" panose="02020603050405020304"/>
              </a:rPr>
              <a:t>。</a:t>
            </a:r>
          </a:p>
        </p:txBody>
      </p:sp>
      <p:grpSp>
        <p:nvGrpSpPr>
          <p:cNvPr id="50180" name="Group 120"/>
          <p:cNvGrpSpPr/>
          <p:nvPr/>
        </p:nvGrpSpPr>
        <p:grpSpPr bwMode="auto">
          <a:xfrm>
            <a:off x="609600" y="762000"/>
            <a:ext cx="3886200" cy="2514600"/>
            <a:chOff x="384" y="480"/>
            <a:chExt cx="2448" cy="1584"/>
          </a:xfrm>
        </p:grpSpPr>
        <p:sp>
          <p:nvSpPr>
            <p:cNvPr id="50251" name="Text Box 8"/>
            <p:cNvSpPr txBox="1">
              <a:spLocks noChangeArrowheads="1"/>
            </p:cNvSpPr>
            <p:nvPr/>
          </p:nvSpPr>
          <p:spPr bwMode="auto">
            <a:xfrm>
              <a:off x="2266" y="1344"/>
              <a:ext cx="56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50252" name="Rectangle 9"/>
            <p:cNvSpPr>
              <a:spLocks noChangeArrowheads="1"/>
            </p:cNvSpPr>
            <p:nvPr/>
          </p:nvSpPr>
          <p:spPr bwMode="auto">
            <a:xfrm>
              <a:off x="1593" y="480"/>
              <a:ext cx="567" cy="327"/>
            </a:xfrm>
            <a:prstGeom prst="rect">
              <a:avLst/>
            </a:prstGeom>
            <a:noFill/>
            <a:ln>
              <a:noFill/>
            </a:ln>
          </p:spPr>
          <p:txBody>
            <a:bodyPr>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F</a:t>
              </a:r>
            </a:p>
          </p:txBody>
        </p:sp>
        <p:sp>
          <p:nvSpPr>
            <p:cNvPr id="50253" name="Rectangle 10"/>
            <p:cNvSpPr>
              <a:spLocks noChangeArrowheads="1"/>
            </p:cNvSpPr>
            <p:nvPr/>
          </p:nvSpPr>
          <p:spPr bwMode="auto">
            <a:xfrm>
              <a:off x="1613" y="806"/>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0254" name="Line 11"/>
            <p:cNvSpPr>
              <a:spLocks noChangeShapeType="1"/>
            </p:cNvSpPr>
            <p:nvPr/>
          </p:nvSpPr>
          <p:spPr bwMode="auto">
            <a:xfrm>
              <a:off x="2151" y="845"/>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55" name="Text Box 12"/>
            <p:cNvSpPr txBox="1">
              <a:spLocks noChangeArrowheads="1"/>
            </p:cNvSpPr>
            <p:nvPr/>
          </p:nvSpPr>
          <p:spPr bwMode="auto">
            <a:xfrm>
              <a:off x="384" y="1545"/>
              <a:ext cx="30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50256" name="Rectangle 13"/>
            <p:cNvSpPr>
              <a:spLocks noChangeArrowheads="1"/>
            </p:cNvSpPr>
            <p:nvPr/>
          </p:nvSpPr>
          <p:spPr bwMode="auto">
            <a:xfrm>
              <a:off x="990" y="1488"/>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0257" name="Text Box 14"/>
            <p:cNvSpPr txBox="1">
              <a:spLocks noChangeArrowheads="1"/>
            </p:cNvSpPr>
            <p:nvPr/>
          </p:nvSpPr>
          <p:spPr bwMode="auto">
            <a:xfrm>
              <a:off x="960" y="1536"/>
              <a:ext cx="35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R</a:t>
              </a:r>
              <a:r>
                <a:rPr lang="en-US" altLang="zh-CN" sz="2800" i="0" baseline="-25000"/>
                <a:t>2</a:t>
              </a:r>
              <a:endParaRPr lang="en-US" altLang="zh-CN" sz="2800" i="0"/>
            </a:p>
          </p:txBody>
        </p:sp>
        <p:sp>
          <p:nvSpPr>
            <p:cNvPr id="50258" name="Rectangle 15"/>
            <p:cNvSpPr>
              <a:spLocks noChangeArrowheads="1"/>
            </p:cNvSpPr>
            <p:nvPr/>
          </p:nvSpPr>
          <p:spPr bwMode="auto">
            <a:xfrm>
              <a:off x="990" y="1229"/>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0259" name="Line 16"/>
            <p:cNvSpPr>
              <a:spLocks noChangeShapeType="1"/>
            </p:cNvSpPr>
            <p:nvPr/>
          </p:nvSpPr>
          <p:spPr bwMode="auto">
            <a:xfrm>
              <a:off x="1344" y="845"/>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60" name="Rectangle 17"/>
            <p:cNvSpPr>
              <a:spLocks noChangeArrowheads="1"/>
            </p:cNvSpPr>
            <p:nvPr/>
          </p:nvSpPr>
          <p:spPr bwMode="auto">
            <a:xfrm>
              <a:off x="955" y="912"/>
              <a:ext cx="400" cy="330"/>
            </a:xfrm>
            <a:prstGeom prst="rect">
              <a:avLst/>
            </a:prstGeom>
            <a:noFill/>
            <a:ln>
              <a:noFill/>
            </a:ln>
          </p:spPr>
          <p:txBody>
            <a:bodyPr wrap="none">
              <a:spAutoFit/>
            </a:bodyPr>
            <a:lstStyle/>
            <a:p>
              <a:r>
                <a:rPr lang="en-US" altLang="zh-CN" sz="2800" b="1" i="1" dirty="0">
                  <a:latin typeface="Times New Roman" panose="02020603050405020304"/>
                  <a:cs typeface="Times New Roman" panose="02020603050405020304"/>
                </a:rPr>
                <a:t>R</a:t>
              </a:r>
              <a:r>
                <a:rPr lang="en-US" altLang="zh-CN" sz="2800" b="1" i="1" baseline="-25000" dirty="0">
                  <a:latin typeface="Times New Roman" panose="02020603050405020304"/>
                  <a:cs typeface="Times New Roman" panose="02020603050405020304"/>
                </a:rPr>
                <a:t>1</a:t>
              </a:r>
            </a:p>
          </p:txBody>
        </p:sp>
        <p:sp>
          <p:nvSpPr>
            <p:cNvPr id="50261" name="Line 18"/>
            <p:cNvSpPr>
              <a:spLocks noChangeShapeType="1"/>
            </p:cNvSpPr>
            <p:nvPr/>
          </p:nvSpPr>
          <p:spPr bwMode="auto">
            <a:xfrm>
              <a:off x="1882" y="845"/>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62" name="Line 19"/>
            <p:cNvSpPr>
              <a:spLocks noChangeShapeType="1"/>
            </p:cNvSpPr>
            <p:nvPr/>
          </p:nvSpPr>
          <p:spPr bwMode="auto">
            <a:xfrm flipH="1">
              <a:off x="768" y="1267"/>
              <a:ext cx="21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63" name="Line 20"/>
            <p:cNvSpPr>
              <a:spLocks noChangeShapeType="1"/>
            </p:cNvSpPr>
            <p:nvPr/>
          </p:nvSpPr>
          <p:spPr bwMode="auto">
            <a:xfrm flipH="1">
              <a:off x="695" y="1527"/>
              <a:ext cx="30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0264" name="Group 21"/>
            <p:cNvGrpSpPr/>
            <p:nvPr/>
          </p:nvGrpSpPr>
          <p:grpSpPr bwMode="auto">
            <a:xfrm>
              <a:off x="693" y="1260"/>
              <a:ext cx="148" cy="153"/>
              <a:chOff x="720" y="2736"/>
              <a:chExt cx="185" cy="192"/>
            </a:xfrm>
          </p:grpSpPr>
          <p:sp>
            <p:nvSpPr>
              <p:cNvPr id="50291" name="Line 22"/>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92" name="Line 23"/>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0265" name="Line 24"/>
            <p:cNvSpPr>
              <a:spLocks noChangeShapeType="1"/>
            </p:cNvSpPr>
            <p:nvPr/>
          </p:nvSpPr>
          <p:spPr bwMode="auto">
            <a:xfrm>
              <a:off x="1344" y="845"/>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0266" name="Group 25"/>
            <p:cNvGrpSpPr/>
            <p:nvPr/>
          </p:nvGrpSpPr>
          <p:grpSpPr bwMode="auto">
            <a:xfrm>
              <a:off x="2237" y="1766"/>
              <a:ext cx="163" cy="106"/>
              <a:chOff x="2448" y="2832"/>
              <a:chExt cx="185" cy="96"/>
            </a:xfrm>
          </p:grpSpPr>
          <p:sp>
            <p:nvSpPr>
              <p:cNvPr id="50289" name="Line 26"/>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90" name="Line 27"/>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50267" name="Group 28"/>
            <p:cNvGrpSpPr/>
            <p:nvPr/>
          </p:nvGrpSpPr>
          <p:grpSpPr bwMode="auto">
            <a:xfrm>
              <a:off x="576" y="1958"/>
              <a:ext cx="144" cy="106"/>
              <a:chOff x="432" y="2832"/>
              <a:chExt cx="185" cy="96"/>
            </a:xfrm>
          </p:grpSpPr>
          <p:sp>
            <p:nvSpPr>
              <p:cNvPr id="50287" name="Line 29"/>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88" name="Line 30"/>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0268" name="Rectangle 31"/>
            <p:cNvSpPr>
              <a:spLocks noChangeArrowheads="1"/>
            </p:cNvSpPr>
            <p:nvPr/>
          </p:nvSpPr>
          <p:spPr bwMode="auto">
            <a:xfrm>
              <a:off x="384" y="1353"/>
              <a:ext cx="244"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0269" name="Rectangle 32"/>
            <p:cNvSpPr>
              <a:spLocks noChangeArrowheads="1"/>
            </p:cNvSpPr>
            <p:nvPr/>
          </p:nvSpPr>
          <p:spPr bwMode="auto">
            <a:xfrm>
              <a:off x="2352" y="1200"/>
              <a:ext cx="244"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0270" name="Rectangle 33"/>
            <p:cNvSpPr>
              <a:spLocks noChangeArrowheads="1"/>
            </p:cNvSpPr>
            <p:nvPr/>
          </p:nvSpPr>
          <p:spPr bwMode="auto">
            <a:xfrm>
              <a:off x="400" y="1728"/>
              <a:ext cx="228"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0271" name="Rectangle 34"/>
            <p:cNvSpPr>
              <a:spLocks noChangeArrowheads="1"/>
            </p:cNvSpPr>
            <p:nvPr/>
          </p:nvSpPr>
          <p:spPr bwMode="auto">
            <a:xfrm>
              <a:off x="2304" y="1536"/>
              <a:ext cx="318" cy="327"/>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grpSp>
          <p:nvGrpSpPr>
            <p:cNvPr id="50272" name="Group 35"/>
            <p:cNvGrpSpPr/>
            <p:nvPr/>
          </p:nvGrpSpPr>
          <p:grpSpPr bwMode="auto">
            <a:xfrm>
              <a:off x="1248" y="864"/>
              <a:ext cx="1061" cy="823"/>
              <a:chOff x="1686" y="1600"/>
              <a:chExt cx="1061" cy="823"/>
            </a:xfrm>
          </p:grpSpPr>
          <p:sp>
            <p:nvSpPr>
              <p:cNvPr id="50277" name="Rectangle 36"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0278" name="Text Box 37"/>
              <p:cNvSpPr txBox="1">
                <a:spLocks noChangeArrowheads="1"/>
              </p:cNvSpPr>
              <p:nvPr/>
            </p:nvSpPr>
            <p:spPr bwMode="auto">
              <a:xfrm>
                <a:off x="1968" y="2096"/>
                <a:ext cx="22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0279" name="Text Box 38"/>
              <p:cNvSpPr txBox="1">
                <a:spLocks noChangeArrowheads="1"/>
              </p:cNvSpPr>
              <p:nvPr/>
            </p:nvSpPr>
            <p:spPr bwMode="auto">
              <a:xfrm>
                <a:off x="2286" y="1955"/>
                <a:ext cx="40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0280" name="Text Box 39"/>
              <p:cNvSpPr txBox="1">
                <a:spLocks noChangeArrowheads="1"/>
              </p:cNvSpPr>
              <p:nvPr/>
            </p:nvSpPr>
            <p:spPr bwMode="auto">
              <a:xfrm>
                <a:off x="2185" y="1737"/>
                <a:ext cx="527"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50281" name="Line 40"/>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82" name="Line 41"/>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83" name="Line 42"/>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50284" name="Line 43"/>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85" name="Text Box 44"/>
              <p:cNvSpPr txBox="1">
                <a:spLocks noChangeArrowheads="1"/>
              </p:cNvSpPr>
              <p:nvPr/>
            </p:nvSpPr>
            <p:spPr bwMode="auto">
              <a:xfrm>
                <a:off x="1975" y="1824"/>
                <a:ext cx="32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0286" name="Text Box 45"/>
              <p:cNvSpPr txBox="1">
                <a:spLocks noChangeArrowheads="1"/>
              </p:cNvSpPr>
              <p:nvPr/>
            </p:nvSpPr>
            <p:spPr bwMode="auto">
              <a:xfrm rot="5400000">
                <a:off x="2043" y="1749"/>
                <a:ext cx="234" cy="288"/>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sp>
          <p:nvSpPr>
            <p:cNvPr id="50273" name="Oval 46"/>
            <p:cNvSpPr>
              <a:spLocks noChangeArrowheads="1"/>
            </p:cNvSpPr>
            <p:nvPr/>
          </p:nvSpPr>
          <p:spPr bwMode="auto">
            <a:xfrm>
              <a:off x="624" y="1488"/>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0274" name="Oval 47"/>
            <p:cNvSpPr>
              <a:spLocks noChangeArrowheads="1"/>
            </p:cNvSpPr>
            <p:nvPr/>
          </p:nvSpPr>
          <p:spPr bwMode="auto">
            <a:xfrm>
              <a:off x="2304" y="132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0275" name="Oval 48"/>
            <p:cNvSpPr>
              <a:spLocks noChangeArrowheads="1"/>
            </p:cNvSpPr>
            <p:nvPr/>
          </p:nvSpPr>
          <p:spPr bwMode="auto">
            <a:xfrm>
              <a:off x="624" y="1905"/>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0276" name="Oval 49"/>
            <p:cNvSpPr>
              <a:spLocks noChangeArrowheads="1"/>
            </p:cNvSpPr>
            <p:nvPr/>
          </p:nvSpPr>
          <p:spPr bwMode="auto">
            <a:xfrm>
              <a:off x="2289"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68658" name="AutoShape 50" descr="40%"/>
          <p:cNvSpPr>
            <a:spLocks noChangeArrowheads="1"/>
          </p:cNvSpPr>
          <p:nvPr/>
        </p:nvSpPr>
        <p:spPr bwMode="auto">
          <a:xfrm>
            <a:off x="381000" y="840021"/>
            <a:ext cx="4695825" cy="2438400"/>
          </a:xfrm>
          <a:prstGeom prst="verticalScroll">
            <a:avLst>
              <a:gd name="adj" fmla="val 12500"/>
            </a:avLst>
          </a:prstGeom>
          <a:pattFill prst="pct40">
            <a:fgClr>
              <a:srgbClr val="CCFF33"/>
            </a:fgClr>
            <a:bgClr>
              <a:srgbClr val="FFFFFF"/>
            </a:bgClr>
          </a:pattFill>
          <a:ln w="9525">
            <a:solidFill>
              <a:srgbClr val="006600"/>
            </a:solidFill>
            <a:round/>
          </a:ln>
        </p:spPr>
        <p:txBody>
          <a:bodyPr wrap="none" anchor="ctr"/>
          <a:lstStyle/>
          <a:p>
            <a:pPr eaLnBrk="0" hangingPunct="0">
              <a:spcBef>
                <a:spcPct val="10000"/>
              </a:spcBef>
            </a:pPr>
            <a:r>
              <a:rPr lang="en-US" altLang="zh-CN" sz="2800" b="1" i="0" dirty="0">
                <a:solidFill>
                  <a:srgbClr val="FF3300"/>
                </a:solidFill>
                <a:latin typeface="宋体" panose="02010600030101010101" pitchFamily="2" charset="-122"/>
              </a:rPr>
              <a:t>   </a:t>
            </a:r>
            <a:r>
              <a:rPr lang="zh-CN" altLang="en-US" sz="2800" b="1" i="0" dirty="0">
                <a:solidFill>
                  <a:srgbClr val="FF3300"/>
                </a:solidFill>
                <a:latin typeface="宋体" panose="02010600030101010101" pitchFamily="2" charset="-122"/>
              </a:rPr>
              <a:t>由运放构成的电压跟</a:t>
            </a:r>
          </a:p>
          <a:p>
            <a:pPr eaLnBrk="0" hangingPunct="0">
              <a:spcBef>
                <a:spcPct val="10000"/>
              </a:spcBef>
            </a:pPr>
            <a:r>
              <a:rPr lang="zh-CN" altLang="en-US" sz="2800" b="1" i="0" dirty="0">
                <a:solidFill>
                  <a:srgbClr val="FF3300"/>
                </a:solidFill>
                <a:latin typeface="宋体" panose="02010600030101010101" pitchFamily="2" charset="-122"/>
              </a:rPr>
              <a:t> 随器</a:t>
            </a:r>
            <a:r>
              <a:rPr lang="en-US" altLang="zh-CN" sz="2800" b="1" i="0" dirty="0">
                <a:solidFill>
                  <a:srgbClr val="FF3300"/>
                </a:solidFill>
                <a:latin typeface="宋体" panose="02010600030101010101" pitchFamily="2" charset="-122"/>
              </a:rPr>
              <a:t>:</a:t>
            </a:r>
            <a:r>
              <a:rPr lang="zh-CN" altLang="en-US" sz="2800" b="1" i="0" dirty="0">
                <a:solidFill>
                  <a:srgbClr val="FF0000"/>
                </a:solidFill>
                <a:latin typeface="Times New Roman" panose="02020603050405020304" charset="0"/>
              </a:rPr>
              <a:t>输入电阻高、输出</a:t>
            </a:r>
          </a:p>
          <a:p>
            <a:pPr eaLnBrk="0" hangingPunct="0">
              <a:spcBef>
                <a:spcPct val="10000"/>
              </a:spcBef>
            </a:pPr>
            <a:r>
              <a:rPr lang="zh-CN" altLang="en-US" sz="2800" b="1" i="0" dirty="0">
                <a:solidFill>
                  <a:srgbClr val="FF0000"/>
                </a:solidFill>
                <a:latin typeface="Times New Roman" panose="02020603050405020304" charset="0"/>
              </a:rPr>
              <a:t>  电阻低，</a:t>
            </a:r>
            <a:r>
              <a:rPr lang="zh-CN" altLang="en-US" sz="2800" b="1" i="0" dirty="0">
                <a:solidFill>
                  <a:srgbClr val="FF3300"/>
                </a:solidFill>
                <a:latin typeface="宋体" panose="02010600030101010101" pitchFamily="2" charset="-122"/>
              </a:rPr>
              <a:t>其跟随性能比</a:t>
            </a:r>
          </a:p>
          <a:p>
            <a:pPr eaLnBrk="0" hangingPunct="0">
              <a:spcBef>
                <a:spcPct val="10000"/>
              </a:spcBef>
            </a:pPr>
            <a:r>
              <a:rPr lang="zh-CN" altLang="en-US" sz="2800" b="1" i="0" dirty="0">
                <a:solidFill>
                  <a:srgbClr val="FF3300"/>
                </a:solidFill>
                <a:latin typeface="宋体" panose="02010600030101010101" pitchFamily="2" charset="-122"/>
              </a:rPr>
              <a:t> 射极输出器更好。</a:t>
            </a:r>
          </a:p>
        </p:txBody>
      </p:sp>
      <p:grpSp>
        <p:nvGrpSpPr>
          <p:cNvPr id="7" name="Group 121"/>
          <p:cNvGrpSpPr/>
          <p:nvPr/>
        </p:nvGrpSpPr>
        <p:grpSpPr bwMode="auto">
          <a:xfrm>
            <a:off x="5257800" y="1371600"/>
            <a:ext cx="3306763" cy="2305050"/>
            <a:chOff x="3312" y="864"/>
            <a:chExt cx="2083" cy="1452"/>
          </a:xfrm>
        </p:grpSpPr>
        <p:sp>
          <p:nvSpPr>
            <p:cNvPr id="50222" name="Text Box 52"/>
            <p:cNvSpPr txBox="1">
              <a:spLocks noChangeArrowheads="1"/>
            </p:cNvSpPr>
            <p:nvPr/>
          </p:nvSpPr>
          <p:spPr bwMode="auto">
            <a:xfrm>
              <a:off x="4778" y="1458"/>
              <a:ext cx="61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50223" name="Line 53"/>
            <p:cNvSpPr>
              <a:spLocks noChangeShapeType="1"/>
            </p:cNvSpPr>
            <p:nvPr/>
          </p:nvSpPr>
          <p:spPr bwMode="auto">
            <a:xfrm>
              <a:off x="4652" y="864"/>
              <a:ext cx="0" cy="62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24" name="Text Box 54"/>
            <p:cNvSpPr txBox="1">
              <a:spLocks noChangeArrowheads="1"/>
            </p:cNvSpPr>
            <p:nvPr/>
          </p:nvSpPr>
          <p:spPr bwMode="auto">
            <a:xfrm>
              <a:off x="3312" y="1737"/>
              <a:ext cx="33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i</a:t>
              </a:r>
              <a:endParaRPr lang="en-US" altLang="zh-CN" sz="2800" i="0">
                <a:solidFill>
                  <a:srgbClr val="000099"/>
                </a:solidFill>
              </a:endParaRPr>
            </a:p>
          </p:txBody>
        </p:sp>
        <p:sp>
          <p:nvSpPr>
            <p:cNvPr id="50225" name="Line 55"/>
            <p:cNvSpPr>
              <a:spLocks noChangeShapeType="1"/>
            </p:cNvSpPr>
            <p:nvPr/>
          </p:nvSpPr>
          <p:spPr bwMode="auto">
            <a:xfrm>
              <a:off x="3772" y="864"/>
              <a:ext cx="0" cy="52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26" name="Line 56"/>
            <p:cNvSpPr>
              <a:spLocks noChangeShapeType="1"/>
            </p:cNvSpPr>
            <p:nvPr/>
          </p:nvSpPr>
          <p:spPr bwMode="auto">
            <a:xfrm>
              <a:off x="3772" y="864"/>
              <a:ext cx="87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0227" name="Group 57"/>
            <p:cNvGrpSpPr/>
            <p:nvPr/>
          </p:nvGrpSpPr>
          <p:grpSpPr bwMode="auto">
            <a:xfrm>
              <a:off x="4746" y="1961"/>
              <a:ext cx="178" cy="126"/>
              <a:chOff x="2448" y="2832"/>
              <a:chExt cx="185" cy="96"/>
            </a:xfrm>
          </p:grpSpPr>
          <p:sp>
            <p:nvSpPr>
              <p:cNvPr id="50249" name="Line 58"/>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50" name="Line 59"/>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grpSp>
          <p:nvGrpSpPr>
            <p:cNvPr id="50228" name="Group 60"/>
            <p:cNvGrpSpPr/>
            <p:nvPr/>
          </p:nvGrpSpPr>
          <p:grpSpPr bwMode="auto">
            <a:xfrm>
              <a:off x="3542" y="2190"/>
              <a:ext cx="157" cy="126"/>
              <a:chOff x="432" y="2832"/>
              <a:chExt cx="185" cy="96"/>
            </a:xfrm>
          </p:grpSpPr>
          <p:sp>
            <p:nvSpPr>
              <p:cNvPr id="50247" name="Line 61"/>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48" name="Line 62"/>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0229" name="Rectangle 63"/>
            <p:cNvSpPr>
              <a:spLocks noChangeArrowheads="1"/>
            </p:cNvSpPr>
            <p:nvPr/>
          </p:nvSpPr>
          <p:spPr bwMode="auto">
            <a:xfrm>
              <a:off x="3339" y="1497"/>
              <a:ext cx="243"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0230" name="Rectangle 64"/>
            <p:cNvSpPr>
              <a:spLocks noChangeArrowheads="1"/>
            </p:cNvSpPr>
            <p:nvPr/>
          </p:nvSpPr>
          <p:spPr bwMode="auto">
            <a:xfrm>
              <a:off x="4882" y="1287"/>
              <a:ext cx="244"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0231" name="Rectangle 65"/>
            <p:cNvSpPr>
              <a:spLocks noChangeArrowheads="1"/>
            </p:cNvSpPr>
            <p:nvPr/>
          </p:nvSpPr>
          <p:spPr bwMode="auto">
            <a:xfrm>
              <a:off x="3360" y="1984"/>
              <a:ext cx="228" cy="327"/>
            </a:xfrm>
            <a:prstGeom prst="rect">
              <a:avLst/>
            </a:prstGeom>
            <a:noFill/>
            <a:ln>
              <a:noFill/>
            </a:ln>
          </p:spPr>
          <p:txBody>
            <a:bodyPr wrap="none">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0232" name="Rectangle 66"/>
            <p:cNvSpPr>
              <a:spLocks noChangeArrowheads="1"/>
            </p:cNvSpPr>
            <p:nvPr/>
          </p:nvSpPr>
          <p:spPr bwMode="auto">
            <a:xfrm>
              <a:off x="4819" y="1687"/>
              <a:ext cx="347" cy="328"/>
            </a:xfrm>
            <a:prstGeom prst="rect">
              <a:avLst/>
            </a:prstGeom>
            <a:noFill/>
            <a:ln>
              <a:noFill/>
            </a:ln>
          </p:spPr>
          <p:txBody>
            <a:bodyPr>
              <a:spAutoFit/>
            </a:bodyPr>
            <a:lstStyle/>
            <a:p>
              <a:pPr algn="ctr">
                <a:spcBef>
                  <a:spcPct val="50000"/>
                </a:spcBef>
              </a:pPr>
              <a:r>
                <a:rPr lang="en-US" altLang="zh-CN" sz="2800" i="0">
                  <a:solidFill>
                    <a:srgbClr val="FF3300"/>
                  </a:solidFill>
                  <a:latin typeface="Times New Roman" panose="02020603050405020304" charset="0"/>
                </a:rPr>
                <a:t>–</a:t>
              </a:r>
            </a:p>
          </p:txBody>
        </p:sp>
        <p:sp>
          <p:nvSpPr>
            <p:cNvPr id="50233" name="Rectangle 67" descr="40%"/>
            <p:cNvSpPr>
              <a:spLocks noChangeArrowheads="1"/>
            </p:cNvSpPr>
            <p:nvPr/>
          </p:nvSpPr>
          <p:spPr bwMode="auto">
            <a:xfrm>
              <a:off x="3983" y="1093"/>
              <a:ext cx="565" cy="737"/>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0234" name="Text Box 68"/>
            <p:cNvSpPr txBox="1">
              <a:spLocks noChangeArrowheads="1"/>
            </p:cNvSpPr>
            <p:nvPr/>
          </p:nvSpPr>
          <p:spPr bwMode="auto">
            <a:xfrm>
              <a:off x="3975" y="1477"/>
              <a:ext cx="243"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0235" name="Text Box 69"/>
            <p:cNvSpPr txBox="1">
              <a:spLocks noChangeArrowheads="1"/>
            </p:cNvSpPr>
            <p:nvPr/>
          </p:nvSpPr>
          <p:spPr bwMode="auto">
            <a:xfrm>
              <a:off x="4322" y="1309"/>
              <a:ext cx="43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0236" name="Text Box 70"/>
            <p:cNvSpPr txBox="1">
              <a:spLocks noChangeArrowheads="1"/>
            </p:cNvSpPr>
            <p:nvPr/>
          </p:nvSpPr>
          <p:spPr bwMode="auto">
            <a:xfrm>
              <a:off x="4212" y="1050"/>
              <a:ext cx="574"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b="0" i="0"/>
            </a:p>
          </p:txBody>
        </p:sp>
        <p:sp>
          <p:nvSpPr>
            <p:cNvPr id="50237" name="Line 71"/>
            <p:cNvSpPr>
              <a:spLocks noChangeShapeType="1"/>
            </p:cNvSpPr>
            <p:nvPr/>
          </p:nvSpPr>
          <p:spPr bwMode="auto">
            <a:xfrm>
              <a:off x="3639" y="1676"/>
              <a:ext cx="35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38" name="Line 72"/>
            <p:cNvSpPr>
              <a:spLocks noChangeShapeType="1"/>
            </p:cNvSpPr>
            <p:nvPr/>
          </p:nvSpPr>
          <p:spPr bwMode="auto">
            <a:xfrm>
              <a:off x="4548" y="1481"/>
              <a:ext cx="2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39" name="Line 73"/>
            <p:cNvSpPr>
              <a:spLocks noChangeShapeType="1"/>
            </p:cNvSpPr>
            <p:nvPr/>
          </p:nvSpPr>
          <p:spPr bwMode="auto">
            <a:xfrm>
              <a:off x="3769" y="887"/>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50240" name="Line 74"/>
            <p:cNvSpPr>
              <a:spLocks noChangeShapeType="1"/>
            </p:cNvSpPr>
            <p:nvPr/>
          </p:nvSpPr>
          <p:spPr bwMode="auto">
            <a:xfrm>
              <a:off x="3769" y="1382"/>
              <a:ext cx="21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0241" name="Text Box 75"/>
            <p:cNvSpPr txBox="1">
              <a:spLocks noChangeArrowheads="1"/>
            </p:cNvSpPr>
            <p:nvPr/>
          </p:nvSpPr>
          <p:spPr bwMode="auto">
            <a:xfrm>
              <a:off x="3983" y="1153"/>
              <a:ext cx="35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50242" name="Text Box 76"/>
            <p:cNvSpPr txBox="1">
              <a:spLocks noChangeArrowheads="1"/>
            </p:cNvSpPr>
            <p:nvPr/>
          </p:nvSpPr>
          <p:spPr bwMode="auto">
            <a:xfrm rot="5400000">
              <a:off x="4078" y="1090"/>
              <a:ext cx="234" cy="288"/>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sp>
          <p:nvSpPr>
            <p:cNvPr id="50243" name="Oval 77"/>
            <p:cNvSpPr>
              <a:spLocks noChangeArrowheads="1"/>
            </p:cNvSpPr>
            <p:nvPr/>
          </p:nvSpPr>
          <p:spPr bwMode="auto">
            <a:xfrm>
              <a:off x="3578" y="1632"/>
              <a:ext cx="69" cy="75"/>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0244" name="Oval 78"/>
            <p:cNvSpPr>
              <a:spLocks noChangeArrowheads="1"/>
            </p:cNvSpPr>
            <p:nvPr/>
          </p:nvSpPr>
          <p:spPr bwMode="auto">
            <a:xfrm>
              <a:off x="4819" y="1441"/>
              <a:ext cx="69" cy="75"/>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0245" name="Oval 79"/>
            <p:cNvSpPr>
              <a:spLocks noChangeArrowheads="1"/>
            </p:cNvSpPr>
            <p:nvPr/>
          </p:nvSpPr>
          <p:spPr bwMode="auto">
            <a:xfrm>
              <a:off x="3594" y="2127"/>
              <a:ext cx="69" cy="75"/>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0246" name="Oval 80"/>
            <p:cNvSpPr>
              <a:spLocks noChangeArrowheads="1"/>
            </p:cNvSpPr>
            <p:nvPr/>
          </p:nvSpPr>
          <p:spPr bwMode="auto">
            <a:xfrm>
              <a:off x="4803" y="1898"/>
              <a:ext cx="69" cy="75"/>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68689" name="Text Box 81"/>
          <p:cNvSpPr txBox="1">
            <a:spLocks noChangeArrowheads="1"/>
          </p:cNvSpPr>
          <p:nvPr/>
        </p:nvSpPr>
        <p:spPr bwMode="auto">
          <a:xfrm>
            <a:off x="4648200" y="3810000"/>
            <a:ext cx="4206875" cy="2441575"/>
          </a:xfrm>
          <a:prstGeom prst="rect">
            <a:avLst/>
          </a:prstGeom>
          <a:noFill/>
          <a:ln w="19050">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i="0" dirty="0">
                <a:solidFill>
                  <a:srgbClr val="000099"/>
                </a:solidFill>
                <a:effectLst>
                  <a:outerShdw blurRad="38100" dist="38100" dir="2700000" algn="tl">
                    <a:srgbClr val="DDDDDD"/>
                  </a:outerShdw>
                </a:effectLst>
              </a:rPr>
              <a:t>       </a:t>
            </a:r>
            <a:r>
              <a:rPr lang="zh-CN" altLang="en-US" sz="2800" i="0" dirty="0">
                <a:solidFill>
                  <a:srgbClr val="000099"/>
                </a:solidFill>
                <a:effectLst>
                  <a:outerShdw blurRad="38100" dist="38100" dir="2700000" algn="tl">
                    <a:srgbClr val="DDDDDD"/>
                  </a:outerShdw>
                </a:effectLst>
              </a:rPr>
              <a:t>左图是一电压跟随器，电源经两个电阻分压后加在电压跟随器的输入端，当负载</a:t>
            </a:r>
            <a:r>
              <a:rPr lang="en-US" altLang="zh-CN" sz="2800" dirty="0">
                <a:solidFill>
                  <a:srgbClr val="000099"/>
                </a:solidFill>
                <a:effectLst>
                  <a:outerShdw blurRad="38100" dist="38100" dir="2700000" algn="tl">
                    <a:srgbClr val="DDDDDD"/>
                  </a:outerShdw>
                </a:effectLst>
              </a:rPr>
              <a:t>R</a:t>
            </a:r>
            <a:r>
              <a:rPr lang="en-US" altLang="zh-CN" sz="2800" i="0" baseline="-25000" dirty="0">
                <a:solidFill>
                  <a:srgbClr val="000099"/>
                </a:solidFill>
                <a:effectLst>
                  <a:outerShdw blurRad="38100" dist="38100" dir="2700000" algn="tl">
                    <a:srgbClr val="DDDDDD"/>
                  </a:outerShdw>
                </a:effectLst>
              </a:rPr>
              <a:t>L</a:t>
            </a:r>
            <a:r>
              <a:rPr lang="zh-CN" altLang="en-US" sz="2800" i="0" dirty="0">
                <a:solidFill>
                  <a:srgbClr val="000099"/>
                </a:solidFill>
                <a:effectLst>
                  <a:outerShdw blurRad="38100" dist="38100" dir="2700000" algn="tl">
                    <a:srgbClr val="DDDDDD"/>
                  </a:outerShdw>
                </a:effectLst>
              </a:rPr>
              <a:t>变化时，其两端电压 </a:t>
            </a:r>
            <a:r>
              <a:rPr lang="en-US" altLang="zh-CN" sz="2800" dirty="0" err="1">
                <a:solidFill>
                  <a:srgbClr val="000099"/>
                </a:solidFill>
                <a:effectLst>
                  <a:outerShdw blurRad="38100" dist="38100" dir="2700000" algn="tl">
                    <a:srgbClr val="DDDDDD"/>
                  </a:outerShdw>
                </a:effectLst>
              </a:rPr>
              <a:t>u</a:t>
            </a:r>
            <a:r>
              <a:rPr lang="en-US" altLang="zh-CN" sz="2800" i="0" baseline="-25000" dirty="0" err="1">
                <a:solidFill>
                  <a:srgbClr val="000099"/>
                </a:solidFill>
                <a:effectLst>
                  <a:outerShdw blurRad="38100" dist="38100" dir="2700000" algn="tl">
                    <a:srgbClr val="DDDDDD"/>
                  </a:outerShdw>
                </a:effectLst>
              </a:rPr>
              <a:t>o</a:t>
            </a:r>
            <a:r>
              <a:rPr lang="zh-CN" altLang="en-US" sz="2800" i="0" dirty="0">
                <a:solidFill>
                  <a:srgbClr val="000099"/>
                </a:solidFill>
                <a:effectLst>
                  <a:outerShdw blurRad="38100" dist="38100" dir="2700000" algn="tl">
                    <a:srgbClr val="DDDDDD"/>
                  </a:outerShdw>
                </a:effectLst>
              </a:rPr>
              <a:t>不会随之变化。</a:t>
            </a:r>
          </a:p>
        </p:txBody>
      </p:sp>
      <p:grpSp>
        <p:nvGrpSpPr>
          <p:cNvPr id="10" name="Group 122"/>
          <p:cNvGrpSpPr/>
          <p:nvPr/>
        </p:nvGrpSpPr>
        <p:grpSpPr bwMode="auto">
          <a:xfrm>
            <a:off x="457200" y="3276600"/>
            <a:ext cx="4343400" cy="3276600"/>
            <a:chOff x="288" y="2064"/>
            <a:chExt cx="2736" cy="2064"/>
          </a:xfrm>
        </p:grpSpPr>
        <p:sp>
          <p:nvSpPr>
            <p:cNvPr id="50185" name="Text Box 83"/>
            <p:cNvSpPr txBox="1">
              <a:spLocks noChangeArrowheads="1"/>
            </p:cNvSpPr>
            <p:nvPr/>
          </p:nvSpPr>
          <p:spPr bwMode="auto">
            <a:xfrm>
              <a:off x="2576" y="3409"/>
              <a:ext cx="44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latin typeface="Times New Roman" panose="02020603050405020304"/>
                  <a:cs typeface="Times New Roman" panose="02020603050405020304"/>
                </a:rPr>
                <a:t>u</a:t>
              </a:r>
              <a:r>
                <a:rPr lang="en-US" altLang="zh-CN" sz="2800" i="0" baseline="-25000">
                  <a:solidFill>
                    <a:srgbClr val="000099"/>
                  </a:solidFill>
                  <a:latin typeface="Times New Roman" panose="02020603050405020304"/>
                  <a:cs typeface="Times New Roman" panose="02020603050405020304"/>
                </a:rPr>
                <a:t>o</a:t>
              </a:r>
              <a:endParaRPr lang="en-US" altLang="zh-CN" sz="2800" i="0">
                <a:solidFill>
                  <a:srgbClr val="000099"/>
                </a:solidFill>
                <a:latin typeface="Times New Roman" panose="02020603050405020304"/>
                <a:cs typeface="Times New Roman" panose="02020603050405020304"/>
              </a:endParaRPr>
            </a:p>
          </p:txBody>
        </p:sp>
        <p:sp>
          <p:nvSpPr>
            <p:cNvPr id="50186" name="Rectangle 84"/>
            <p:cNvSpPr>
              <a:spLocks noChangeArrowheads="1"/>
            </p:cNvSpPr>
            <p:nvPr/>
          </p:nvSpPr>
          <p:spPr bwMode="auto">
            <a:xfrm>
              <a:off x="1657" y="2433"/>
              <a:ext cx="301" cy="94"/>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0187" name="Line 85"/>
            <p:cNvSpPr>
              <a:spLocks noChangeShapeType="1"/>
            </p:cNvSpPr>
            <p:nvPr/>
          </p:nvSpPr>
          <p:spPr bwMode="auto">
            <a:xfrm>
              <a:off x="2285" y="2479"/>
              <a:ext cx="0" cy="589"/>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188" name="Line 86"/>
            <p:cNvSpPr>
              <a:spLocks noChangeShapeType="1"/>
            </p:cNvSpPr>
            <p:nvPr/>
          </p:nvSpPr>
          <p:spPr bwMode="auto">
            <a:xfrm>
              <a:off x="1342" y="2479"/>
              <a:ext cx="0" cy="518"/>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189" name="Line 87"/>
            <p:cNvSpPr>
              <a:spLocks noChangeShapeType="1"/>
            </p:cNvSpPr>
            <p:nvPr/>
          </p:nvSpPr>
          <p:spPr bwMode="auto">
            <a:xfrm>
              <a:off x="1971" y="2479"/>
              <a:ext cx="314"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190" name="Line 88"/>
            <p:cNvSpPr>
              <a:spLocks noChangeShapeType="1"/>
            </p:cNvSpPr>
            <p:nvPr/>
          </p:nvSpPr>
          <p:spPr bwMode="auto">
            <a:xfrm>
              <a:off x="1342" y="2479"/>
              <a:ext cx="31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nvGrpSpPr>
            <p:cNvPr id="50191" name="Group 89"/>
            <p:cNvGrpSpPr/>
            <p:nvPr/>
          </p:nvGrpSpPr>
          <p:grpSpPr bwMode="auto">
            <a:xfrm>
              <a:off x="2434" y="3756"/>
              <a:ext cx="191" cy="292"/>
              <a:chOff x="2448" y="2832"/>
              <a:chExt cx="185" cy="96"/>
            </a:xfrm>
          </p:grpSpPr>
          <p:sp>
            <p:nvSpPr>
              <p:cNvPr id="50220" name="Line 90"/>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221" name="Line 91"/>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sp>
          <p:nvSpPr>
            <p:cNvPr id="50192" name="Rectangle 92"/>
            <p:cNvSpPr>
              <a:spLocks noChangeArrowheads="1"/>
            </p:cNvSpPr>
            <p:nvPr/>
          </p:nvSpPr>
          <p:spPr bwMode="auto">
            <a:xfrm>
              <a:off x="2592" y="3016"/>
              <a:ext cx="244" cy="327"/>
            </a:xfrm>
            <a:prstGeom prst="rect">
              <a:avLst/>
            </a:prstGeom>
            <a:noFill/>
            <a:ln>
              <a:noFill/>
            </a:ln>
          </p:spPr>
          <p:txBody>
            <a:bodyPr wrap="none">
              <a:spAutoFit/>
            </a:bodyPr>
            <a:lstStyle/>
            <a:p>
              <a:pPr algn="ctr">
                <a:spcBef>
                  <a:spcPct val="50000"/>
                </a:spcBef>
              </a:pPr>
              <a:r>
                <a:rPr lang="en-US" altLang="zh-CN" sz="2800" b="1" i="0">
                  <a:solidFill>
                    <a:srgbClr val="FF3300"/>
                  </a:solidFill>
                  <a:latin typeface="Times New Roman" panose="02020603050405020304"/>
                  <a:cs typeface="Times New Roman" panose="02020603050405020304"/>
                </a:rPr>
                <a:t>+</a:t>
              </a:r>
            </a:p>
          </p:txBody>
        </p:sp>
        <p:sp>
          <p:nvSpPr>
            <p:cNvPr id="50193" name="Rectangle 93"/>
            <p:cNvSpPr>
              <a:spLocks noChangeArrowheads="1"/>
            </p:cNvSpPr>
            <p:nvPr/>
          </p:nvSpPr>
          <p:spPr bwMode="auto">
            <a:xfrm>
              <a:off x="2541" y="3801"/>
              <a:ext cx="371" cy="327"/>
            </a:xfrm>
            <a:prstGeom prst="rect">
              <a:avLst/>
            </a:prstGeom>
            <a:noFill/>
            <a:ln>
              <a:noFill/>
            </a:ln>
          </p:spPr>
          <p:txBody>
            <a:bodyPr>
              <a:spAutoFit/>
            </a:bodyPr>
            <a:lstStyle/>
            <a:p>
              <a:pPr algn="ctr">
                <a:spcBef>
                  <a:spcPct val="50000"/>
                </a:spcBef>
              </a:pPr>
              <a:r>
                <a:rPr lang="en-US" altLang="zh-CN" sz="2800" b="1" i="0">
                  <a:solidFill>
                    <a:srgbClr val="FF3300"/>
                  </a:solidFill>
                  <a:latin typeface="Times New Roman" panose="02020603050405020304"/>
                  <a:cs typeface="Times New Roman" panose="02020603050405020304"/>
                </a:rPr>
                <a:t>–</a:t>
              </a:r>
            </a:p>
          </p:txBody>
        </p:sp>
        <p:sp>
          <p:nvSpPr>
            <p:cNvPr id="50194" name="Rectangle 94" descr="40%"/>
            <p:cNvSpPr>
              <a:spLocks noChangeArrowheads="1"/>
            </p:cNvSpPr>
            <p:nvPr/>
          </p:nvSpPr>
          <p:spPr bwMode="auto">
            <a:xfrm>
              <a:off x="1568" y="2703"/>
              <a:ext cx="605" cy="723"/>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0195" name="Text Box 95"/>
            <p:cNvSpPr txBox="1">
              <a:spLocks noChangeArrowheads="1"/>
            </p:cNvSpPr>
            <p:nvPr/>
          </p:nvSpPr>
          <p:spPr bwMode="auto">
            <a:xfrm>
              <a:off x="1560" y="3080"/>
              <a:ext cx="260"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cs typeface="Times New Roman" panose="02020603050405020304"/>
                </a:rPr>
                <a:t>+</a:t>
              </a:r>
            </a:p>
          </p:txBody>
        </p:sp>
        <p:sp>
          <p:nvSpPr>
            <p:cNvPr id="50196" name="Text Box 96"/>
            <p:cNvSpPr txBox="1">
              <a:spLocks noChangeArrowheads="1"/>
            </p:cNvSpPr>
            <p:nvPr/>
          </p:nvSpPr>
          <p:spPr bwMode="auto">
            <a:xfrm>
              <a:off x="1931" y="2916"/>
              <a:ext cx="46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cs typeface="Times New Roman" panose="02020603050405020304"/>
                </a:rPr>
                <a:t>+</a:t>
              </a:r>
            </a:p>
          </p:txBody>
        </p:sp>
        <p:sp>
          <p:nvSpPr>
            <p:cNvPr id="50197" name="Text Box 97"/>
            <p:cNvSpPr txBox="1">
              <a:spLocks noChangeArrowheads="1"/>
            </p:cNvSpPr>
            <p:nvPr/>
          </p:nvSpPr>
          <p:spPr bwMode="auto">
            <a:xfrm>
              <a:off x="1813" y="2661"/>
              <a:ext cx="615" cy="291"/>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latin typeface="Times New Roman" panose="02020603050405020304"/>
                  <a:ea typeface="创艺简宋体" charset="0"/>
                  <a:cs typeface="Times New Roman" panose="02020603050405020304"/>
                  <a:sym typeface="Symbol" panose="05050102010706020507" charset="0"/>
                </a:rPr>
                <a:t></a:t>
              </a:r>
              <a:endParaRPr lang="en-US" altLang="zh-CN" sz="2400" i="0">
                <a:latin typeface="Times New Roman" panose="02020603050405020304"/>
                <a:cs typeface="Times New Roman" panose="02020603050405020304"/>
              </a:endParaRPr>
            </a:p>
          </p:txBody>
        </p:sp>
        <p:sp>
          <p:nvSpPr>
            <p:cNvPr id="50198" name="Line 98"/>
            <p:cNvSpPr>
              <a:spLocks noChangeShapeType="1"/>
            </p:cNvSpPr>
            <p:nvPr/>
          </p:nvSpPr>
          <p:spPr bwMode="auto">
            <a:xfrm>
              <a:off x="1069" y="3275"/>
              <a:ext cx="503"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199" name="Line 99"/>
            <p:cNvSpPr>
              <a:spLocks noChangeShapeType="1"/>
            </p:cNvSpPr>
            <p:nvPr/>
          </p:nvSpPr>
          <p:spPr bwMode="auto">
            <a:xfrm>
              <a:off x="2169" y="3062"/>
              <a:ext cx="37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200" name="Line 100"/>
            <p:cNvSpPr>
              <a:spLocks noChangeShapeType="1"/>
            </p:cNvSpPr>
            <p:nvPr/>
          </p:nvSpPr>
          <p:spPr bwMode="auto">
            <a:xfrm>
              <a:off x="1339" y="2501"/>
              <a:ext cx="0" cy="0"/>
            </a:xfrm>
            <a:prstGeom prst="line">
              <a:avLst/>
            </a:prstGeom>
            <a:noFill/>
            <a:ln w="28575">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201" name="Line 101"/>
            <p:cNvSpPr>
              <a:spLocks noChangeShapeType="1"/>
            </p:cNvSpPr>
            <p:nvPr/>
          </p:nvSpPr>
          <p:spPr bwMode="auto">
            <a:xfrm>
              <a:off x="1339" y="2987"/>
              <a:ext cx="229"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202" name="Text Box 102"/>
            <p:cNvSpPr txBox="1">
              <a:spLocks noChangeArrowheads="1"/>
            </p:cNvSpPr>
            <p:nvPr/>
          </p:nvSpPr>
          <p:spPr bwMode="auto">
            <a:xfrm>
              <a:off x="1568" y="2763"/>
              <a:ext cx="38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cs typeface="Times New Roman" panose="02020603050405020304"/>
                </a:rPr>
                <a:t>–</a:t>
              </a:r>
            </a:p>
          </p:txBody>
        </p:sp>
        <p:sp>
          <p:nvSpPr>
            <p:cNvPr id="50203" name="Text Box 103"/>
            <p:cNvSpPr txBox="1">
              <a:spLocks noChangeArrowheads="1"/>
            </p:cNvSpPr>
            <p:nvPr/>
          </p:nvSpPr>
          <p:spPr bwMode="auto">
            <a:xfrm rot="5400000">
              <a:off x="1683" y="2696"/>
              <a:ext cx="246" cy="291"/>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latin typeface="Times New Roman" panose="02020603050405020304"/>
                  <a:cs typeface="Times New Roman" panose="02020603050405020304"/>
                  <a:sym typeface="Symbol" panose="05050102010706020507" charset="0"/>
                </a:rPr>
                <a:t></a:t>
              </a:r>
              <a:endParaRPr kumimoji="0" lang="en-US" altLang="zh-CN" sz="2400" i="0">
                <a:latin typeface="Times New Roman" panose="02020603050405020304"/>
                <a:cs typeface="Times New Roman" panose="02020603050405020304"/>
              </a:endParaRPr>
            </a:p>
          </p:txBody>
        </p:sp>
        <p:sp>
          <p:nvSpPr>
            <p:cNvPr id="50204" name="Rectangle 104"/>
            <p:cNvSpPr>
              <a:spLocks noChangeArrowheads="1"/>
            </p:cNvSpPr>
            <p:nvPr/>
          </p:nvSpPr>
          <p:spPr bwMode="auto">
            <a:xfrm>
              <a:off x="432" y="2792"/>
              <a:ext cx="942" cy="327"/>
            </a:xfrm>
            <a:prstGeom prst="rect">
              <a:avLst/>
            </a:prstGeom>
            <a:noFill/>
            <a:ln>
              <a:noFill/>
            </a:ln>
          </p:spPr>
          <p:txBody>
            <a:bodyPr>
              <a:spAutoFit/>
            </a:bodyPr>
            <a:lstStyle/>
            <a:p>
              <a:r>
                <a:rPr lang="en-US" altLang="zh-CN" sz="2800" b="1" i="0">
                  <a:latin typeface="Times New Roman" panose="02020603050405020304"/>
                  <a:cs typeface="Times New Roman" panose="02020603050405020304"/>
                </a:rPr>
                <a:t>15k</a:t>
              </a:r>
              <a:r>
                <a:rPr lang="en-US" altLang="zh-CN" sz="2800" b="1" i="0">
                  <a:latin typeface="Times New Roman" panose="02020603050405020304"/>
                  <a:cs typeface="Times New Roman" panose="02020603050405020304"/>
                  <a:sym typeface="Symbol" panose="05050102010706020507" charset="0"/>
                </a:rPr>
                <a:t></a:t>
              </a:r>
              <a:endParaRPr lang="en-US" altLang="zh-CN" sz="2800" b="1" baseline="-25000">
                <a:latin typeface="Times New Roman" panose="02020603050405020304"/>
                <a:cs typeface="Times New Roman" panose="02020603050405020304"/>
              </a:endParaRPr>
            </a:p>
          </p:txBody>
        </p:sp>
        <p:sp>
          <p:nvSpPr>
            <p:cNvPr id="50205" name="Rectangle 105"/>
            <p:cNvSpPr>
              <a:spLocks noChangeArrowheads="1"/>
            </p:cNvSpPr>
            <p:nvPr/>
          </p:nvSpPr>
          <p:spPr bwMode="auto">
            <a:xfrm rot="-5400000">
              <a:off x="928" y="2928"/>
              <a:ext cx="301" cy="92"/>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0206" name="Rectangle 106"/>
            <p:cNvSpPr>
              <a:spLocks noChangeArrowheads="1"/>
            </p:cNvSpPr>
            <p:nvPr/>
          </p:nvSpPr>
          <p:spPr bwMode="auto">
            <a:xfrm rot="5400000">
              <a:off x="912" y="3538"/>
              <a:ext cx="301" cy="92"/>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0207" name="Rectangle 107"/>
            <p:cNvSpPr>
              <a:spLocks noChangeArrowheads="1"/>
            </p:cNvSpPr>
            <p:nvPr/>
          </p:nvSpPr>
          <p:spPr bwMode="auto">
            <a:xfrm>
              <a:off x="2130" y="3398"/>
              <a:ext cx="372" cy="330"/>
            </a:xfrm>
            <a:prstGeom prst="rect">
              <a:avLst/>
            </a:prstGeom>
            <a:noFill/>
            <a:ln>
              <a:noFill/>
            </a:ln>
          </p:spPr>
          <p:txBody>
            <a:bodyPr wrap="none">
              <a:spAutoFit/>
            </a:bodyPr>
            <a:lstStyle/>
            <a:p>
              <a:r>
                <a:rPr lang="en-US" altLang="zh-CN" sz="2800" b="1">
                  <a:latin typeface="Times New Roman" panose="02020603050405020304"/>
                  <a:cs typeface="Times New Roman" panose="02020603050405020304"/>
                </a:rPr>
                <a:t>R</a:t>
              </a:r>
              <a:r>
                <a:rPr lang="en-US" altLang="zh-CN" sz="2800" b="1" i="0" baseline="-25000">
                  <a:latin typeface="Times New Roman" panose="02020603050405020304"/>
                  <a:cs typeface="Times New Roman" panose="02020603050405020304"/>
                </a:rPr>
                <a:t>L</a:t>
              </a:r>
            </a:p>
          </p:txBody>
        </p:sp>
        <p:sp>
          <p:nvSpPr>
            <p:cNvPr id="50208" name="Line 108"/>
            <p:cNvSpPr>
              <a:spLocks noChangeShapeType="1"/>
            </p:cNvSpPr>
            <p:nvPr/>
          </p:nvSpPr>
          <p:spPr bwMode="auto">
            <a:xfrm rot="16200000" flipH="1">
              <a:off x="920" y="3273"/>
              <a:ext cx="30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nvGrpSpPr>
            <p:cNvPr id="50209" name="Group 109"/>
            <p:cNvGrpSpPr/>
            <p:nvPr/>
          </p:nvGrpSpPr>
          <p:grpSpPr bwMode="auto">
            <a:xfrm>
              <a:off x="969" y="3734"/>
              <a:ext cx="168" cy="347"/>
              <a:chOff x="720" y="2736"/>
              <a:chExt cx="185" cy="192"/>
            </a:xfrm>
          </p:grpSpPr>
          <p:sp>
            <p:nvSpPr>
              <p:cNvPr id="50218" name="Line 110"/>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219" name="Line 111"/>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sp>
          <p:nvSpPr>
            <p:cNvPr id="50210" name="Line 112"/>
            <p:cNvSpPr>
              <a:spLocks noChangeShapeType="1"/>
            </p:cNvSpPr>
            <p:nvPr/>
          </p:nvSpPr>
          <p:spPr bwMode="auto">
            <a:xfrm flipH="1">
              <a:off x="2538" y="3049"/>
              <a:ext cx="0" cy="396"/>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50211" name="Rectangle 113"/>
            <p:cNvSpPr>
              <a:spLocks noChangeArrowheads="1"/>
            </p:cNvSpPr>
            <p:nvPr/>
          </p:nvSpPr>
          <p:spPr bwMode="auto">
            <a:xfrm rot="-5400000">
              <a:off x="2378" y="3553"/>
              <a:ext cx="302" cy="94"/>
            </a:xfrm>
            <a:prstGeom prst="rect">
              <a:avLst/>
            </a:prstGeom>
            <a:noFill/>
            <a:ln w="38100">
              <a:solidFill>
                <a:schemeClr val="tx1"/>
              </a:solidFill>
              <a:miter lim="800000"/>
            </a:ln>
          </p:spPr>
          <p:txBody>
            <a:bodyPr wrap="none" anchor="ctr"/>
            <a:lstStyle/>
            <a:p>
              <a:endParaRPr lang="zh-CN" altLang="en-US" b="1">
                <a:latin typeface="Times New Roman" panose="02020603050405020304"/>
                <a:cs typeface="Times New Roman" panose="02020603050405020304"/>
              </a:endParaRPr>
            </a:p>
          </p:txBody>
        </p:sp>
        <p:sp>
          <p:nvSpPr>
            <p:cNvPr id="50212" name="Line 114"/>
            <p:cNvSpPr>
              <a:spLocks noChangeShapeType="1"/>
            </p:cNvSpPr>
            <p:nvPr/>
          </p:nvSpPr>
          <p:spPr bwMode="auto">
            <a:xfrm>
              <a:off x="1080" y="2613"/>
              <a:ext cx="0" cy="224"/>
            </a:xfrm>
            <a:prstGeom prst="line">
              <a:avLst/>
            </a:prstGeom>
            <a:noFill/>
            <a:ln w="38100">
              <a:solidFill>
                <a:schemeClr val="tx1"/>
              </a:solidFill>
              <a:round/>
            </a:ln>
          </p:spPr>
          <p:txBody>
            <a:bodyPr wrap="none" anchor="ctr">
              <a:spAutoFit/>
            </a:bodyPr>
            <a:lstStyle/>
            <a:p>
              <a:endParaRPr lang="zh-CN" altLang="en-US" b="1">
                <a:latin typeface="Times New Roman" panose="02020603050405020304"/>
                <a:cs typeface="Times New Roman" panose="02020603050405020304"/>
              </a:endParaRPr>
            </a:p>
          </p:txBody>
        </p:sp>
        <p:sp>
          <p:nvSpPr>
            <p:cNvPr id="50213" name="Oval 115"/>
            <p:cNvSpPr>
              <a:spLocks noChangeArrowheads="1"/>
            </p:cNvSpPr>
            <p:nvPr/>
          </p:nvSpPr>
          <p:spPr bwMode="auto">
            <a:xfrm>
              <a:off x="1036" y="2557"/>
              <a:ext cx="74" cy="74"/>
            </a:xfrm>
            <a:prstGeom prst="ellips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50214" name="Rectangle 116"/>
            <p:cNvSpPr>
              <a:spLocks noChangeArrowheads="1"/>
            </p:cNvSpPr>
            <p:nvPr/>
          </p:nvSpPr>
          <p:spPr bwMode="auto">
            <a:xfrm>
              <a:off x="402" y="3417"/>
              <a:ext cx="942" cy="327"/>
            </a:xfrm>
            <a:prstGeom prst="rect">
              <a:avLst/>
            </a:prstGeom>
            <a:noFill/>
            <a:ln>
              <a:noFill/>
            </a:ln>
          </p:spPr>
          <p:txBody>
            <a:bodyPr>
              <a:spAutoFit/>
            </a:bodyPr>
            <a:lstStyle/>
            <a:p>
              <a:r>
                <a:rPr lang="en-US" altLang="zh-CN" sz="2800" b="1" i="0">
                  <a:latin typeface="Times New Roman" panose="02020603050405020304"/>
                  <a:cs typeface="Times New Roman" panose="02020603050405020304"/>
                </a:rPr>
                <a:t>15k</a:t>
              </a:r>
              <a:r>
                <a:rPr lang="en-US" altLang="zh-CN" sz="2800" b="1" i="0">
                  <a:latin typeface="Times New Roman" panose="02020603050405020304"/>
                  <a:cs typeface="Times New Roman" panose="02020603050405020304"/>
                  <a:sym typeface="Symbol" panose="05050102010706020507" charset="0"/>
                </a:rPr>
                <a:t></a:t>
              </a:r>
              <a:endParaRPr lang="en-US" altLang="zh-CN" sz="2800" b="1" baseline="-25000">
                <a:latin typeface="Times New Roman" panose="02020603050405020304"/>
                <a:cs typeface="Times New Roman" panose="02020603050405020304"/>
              </a:endParaRPr>
            </a:p>
          </p:txBody>
        </p:sp>
        <p:sp>
          <p:nvSpPr>
            <p:cNvPr id="50215" name="Rectangle 117"/>
            <p:cNvSpPr>
              <a:spLocks noChangeArrowheads="1"/>
            </p:cNvSpPr>
            <p:nvPr/>
          </p:nvSpPr>
          <p:spPr bwMode="auto">
            <a:xfrm>
              <a:off x="498" y="2333"/>
              <a:ext cx="942" cy="327"/>
            </a:xfrm>
            <a:prstGeom prst="rect">
              <a:avLst/>
            </a:prstGeom>
            <a:noFill/>
            <a:ln>
              <a:noFill/>
            </a:ln>
          </p:spPr>
          <p:txBody>
            <a:bodyPr>
              <a:spAutoFit/>
            </a:bodyPr>
            <a:lstStyle/>
            <a:p>
              <a:r>
                <a:rPr lang="en-US" altLang="zh-CN" sz="2800" b="1" i="0" dirty="0">
                  <a:latin typeface="Times New Roman" panose="02020603050405020304"/>
                  <a:cs typeface="Times New Roman" panose="02020603050405020304"/>
                </a:rPr>
                <a:t>+15V</a:t>
              </a:r>
              <a:endParaRPr lang="en-US" altLang="zh-CN" sz="2800" b="1" baseline="-25000" dirty="0">
                <a:latin typeface="Times New Roman" panose="02020603050405020304"/>
                <a:cs typeface="Times New Roman" panose="02020603050405020304"/>
              </a:endParaRPr>
            </a:p>
          </p:txBody>
        </p:sp>
        <p:sp>
          <p:nvSpPr>
            <p:cNvPr id="50216" name="Rectangle 118"/>
            <p:cNvSpPr>
              <a:spLocks noChangeArrowheads="1"/>
            </p:cNvSpPr>
            <p:nvPr/>
          </p:nvSpPr>
          <p:spPr bwMode="auto">
            <a:xfrm>
              <a:off x="1399" y="2121"/>
              <a:ext cx="952" cy="327"/>
            </a:xfrm>
            <a:prstGeom prst="rect">
              <a:avLst/>
            </a:prstGeom>
            <a:noFill/>
            <a:ln>
              <a:noFill/>
            </a:ln>
          </p:spPr>
          <p:txBody>
            <a:bodyPr>
              <a:spAutoFit/>
            </a:bodyPr>
            <a:lstStyle/>
            <a:p>
              <a:r>
                <a:rPr lang="en-US" altLang="zh-CN" sz="2800" b="1" i="0">
                  <a:latin typeface="Times New Roman" panose="02020603050405020304"/>
                  <a:cs typeface="Times New Roman" panose="02020603050405020304"/>
                </a:rPr>
                <a:t> 7.5k</a:t>
              </a:r>
              <a:r>
                <a:rPr lang="en-US" altLang="zh-CN" sz="2800" b="1" i="0">
                  <a:latin typeface="Times New Roman" panose="02020603050405020304"/>
                  <a:cs typeface="Times New Roman" panose="02020603050405020304"/>
                  <a:sym typeface="Symbol" panose="05050102010706020507" charset="0"/>
                </a:rPr>
                <a:t></a:t>
              </a:r>
            </a:p>
          </p:txBody>
        </p:sp>
        <p:sp>
          <p:nvSpPr>
            <p:cNvPr id="50217" name="Text Box 119"/>
            <p:cNvSpPr txBox="1">
              <a:spLocks noChangeArrowheads="1"/>
            </p:cNvSpPr>
            <p:nvPr/>
          </p:nvSpPr>
          <p:spPr bwMode="auto">
            <a:xfrm>
              <a:off x="288" y="2064"/>
              <a:ext cx="81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solidFill>
                    <a:srgbClr val="CC0000"/>
                  </a:solidFill>
                  <a:latin typeface="Times New Roman" panose="02020603050405020304"/>
                  <a:cs typeface="Times New Roman" panose="02020603050405020304"/>
                </a:rPr>
                <a:t>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gtEl>
                                        <p:attrNameLst>
                                          <p:attrName>style.visibility</p:attrName>
                                        </p:attrNameLst>
                                      </p:cBhvr>
                                      <p:to>
                                        <p:strVal val="visible"/>
                                      </p:to>
                                    </p:set>
                                    <p:animEffect transition="in" filter="wipe(left)">
                                      <p:cBhvr>
                                        <p:cTn id="17" dur="500"/>
                                        <p:tgtEl>
                                          <p:spTgt spid="686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8658"/>
                                        </p:tgtEl>
                                        <p:attrNameLst>
                                          <p:attrName>style.visibility</p:attrName>
                                        </p:attrNameLst>
                                      </p:cBhvr>
                                      <p:to>
                                        <p:strVal val="visible"/>
                                      </p:to>
                                    </p:set>
                                    <p:animEffect transition="in" filter="wipe(up)">
                                      <p:cBhvr>
                                        <p:cTn id="22" dur="500"/>
                                        <p:tgtEl>
                                          <p:spTgt spid="686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8689"/>
                                        </p:tgtEl>
                                        <p:attrNameLst>
                                          <p:attrName>style.visibility</p:attrName>
                                        </p:attrNameLst>
                                      </p:cBhvr>
                                      <p:to>
                                        <p:strVal val="visible"/>
                                      </p:to>
                                    </p:set>
                                    <p:animEffect transition="in" filter="wipe(up)">
                                      <p:cBhvr>
                                        <p:cTn id="32" dur="500"/>
                                        <p:tgtEl>
                                          <p:spTgt spid="68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58" grpId="0" animBg="1" autoUpdateAnimBg="0"/>
      <p:bldP spid="68689" grpId="0" autoUpdateAnimBg="0"/>
    </p:bldLst>
  </p:timing>
</p:sld>
</file>

<file path=ppt/theme/theme1.xml><?xml version="1.0" encoding="utf-8"?>
<a:theme xmlns:a="http://schemas.openxmlformats.org/drawingml/2006/main" name="Office Theme">
  <a:themeElements>
    <a:clrScheme name="光谱">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FNEMasterTemplateForThemePreview.pptx</Template>
  <TotalTime>539</TotalTime>
  <Words>1378</Words>
  <Application>Microsoft Office PowerPoint</Application>
  <PresentationFormat>全屏显示(4:3)</PresentationFormat>
  <Paragraphs>388</Paragraphs>
  <Slides>17</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21" baseType="lpstr">
      <vt:lpstr>Office Theme</vt:lpstr>
      <vt:lpstr>Equation</vt:lpstr>
      <vt:lpstr>公式</vt:lpstr>
      <vt:lpstr>剪辑</vt:lpstr>
      <vt:lpstr>16.3  运算放大器在信号运算方面的运用</vt:lpstr>
      <vt:lpstr>16.3.1    比例运算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16.3.2    加法运算电路</vt:lpstr>
      <vt:lpstr>PowerPoint 演示文稿</vt:lpstr>
      <vt:lpstr>PowerPoint 演示文稿</vt:lpstr>
      <vt:lpstr>16.3.3   减法运算电路</vt:lpstr>
      <vt:lpstr>PowerPoint 演示文稿</vt:lpstr>
      <vt:lpstr>16.3.4   积分运算电路</vt:lpstr>
      <vt:lpstr>PowerPoint 演示文稿</vt:lpstr>
      <vt:lpstr>16.3.5   微分运算电路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Thinkpad</cp:lastModifiedBy>
  <cp:revision>143</cp:revision>
  <dcterms:created xsi:type="dcterms:W3CDTF">2010-04-12T23:12:00Z</dcterms:created>
  <dcterms:modified xsi:type="dcterms:W3CDTF">2021-04-05T10:07:02Z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2052-10.1.0.6207</vt:lpwstr>
  </property>
</Properties>
</file>