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6"/>
  </p:notesMasterIdLst>
  <p:handoutMasterIdLst>
    <p:handoutMasterId r:id="rId87"/>
  </p:handoutMasterIdLst>
  <p:sldIdLst>
    <p:sldId id="257" r:id="rId2"/>
    <p:sldId id="348" r:id="rId3"/>
    <p:sldId id="349" r:id="rId4"/>
    <p:sldId id="350" r:id="rId5"/>
    <p:sldId id="351" r:id="rId6"/>
    <p:sldId id="352"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497" r:id="rId28"/>
    <p:sldId id="498"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500" r:id="rId45"/>
    <p:sldId id="501" r:id="rId46"/>
    <p:sldId id="502" r:id="rId47"/>
    <p:sldId id="388" r:id="rId48"/>
    <p:sldId id="389" r:id="rId49"/>
    <p:sldId id="390" r:id="rId50"/>
    <p:sldId id="391" r:id="rId51"/>
    <p:sldId id="503" r:id="rId52"/>
    <p:sldId id="504" r:id="rId53"/>
    <p:sldId id="392" r:id="rId54"/>
    <p:sldId id="393" r:id="rId55"/>
    <p:sldId id="395" r:id="rId56"/>
    <p:sldId id="396" r:id="rId57"/>
    <p:sldId id="397" r:id="rId58"/>
    <p:sldId id="398" r:id="rId59"/>
    <p:sldId id="399" r:id="rId60"/>
    <p:sldId id="400" r:id="rId61"/>
    <p:sldId id="401" r:id="rId62"/>
    <p:sldId id="402" r:id="rId63"/>
    <p:sldId id="403" r:id="rId64"/>
    <p:sldId id="404" r:id="rId65"/>
    <p:sldId id="405" r:id="rId66"/>
    <p:sldId id="406" r:id="rId67"/>
    <p:sldId id="505" r:id="rId68"/>
    <p:sldId id="506" r:id="rId69"/>
    <p:sldId id="507" r:id="rId70"/>
    <p:sldId id="508" r:id="rId71"/>
    <p:sldId id="412" r:id="rId72"/>
    <p:sldId id="413" r:id="rId73"/>
    <p:sldId id="488" r:id="rId74"/>
    <p:sldId id="489" r:id="rId75"/>
    <p:sldId id="490" r:id="rId76"/>
    <p:sldId id="491" r:id="rId77"/>
    <p:sldId id="492" r:id="rId78"/>
    <p:sldId id="493" r:id="rId79"/>
    <p:sldId id="494" r:id="rId80"/>
    <p:sldId id="495" r:id="rId81"/>
    <p:sldId id="496" r:id="rId82"/>
    <p:sldId id="509" r:id="rId83"/>
    <p:sldId id="510" r:id="rId84"/>
    <p:sldId id="511" r:id="rId85"/>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2AE2"/>
    <a:srgbClr val="000099"/>
    <a:srgbClr val="CC0000"/>
    <a:srgbClr val="5555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47" autoAdjust="0"/>
  </p:normalViewPr>
  <p:slideViewPr>
    <p:cSldViewPr snapToGrid="0" snapToObjects="1">
      <p:cViewPr varScale="1">
        <p:scale>
          <a:sx n="89" d="100"/>
          <a:sy n="89" d="100"/>
        </p:scale>
        <p:origin x="-1696" y="-72"/>
      </p:cViewPr>
      <p:guideLst>
        <p:guide orient="horz" pos="2188"/>
        <p:guide pos="2878"/>
      </p:guideLst>
    </p:cSldViewPr>
  </p:slideViewPr>
  <p:notesTextViewPr>
    <p:cViewPr>
      <p:scale>
        <a:sx n="100" d="100"/>
        <a:sy n="100" d="100"/>
      </p:scale>
      <p:origin x="0" y="0"/>
    </p:cViewPr>
  </p:notesTextViewPr>
  <p:sorterViewPr>
    <p:cViewPr>
      <p:scale>
        <a:sx n="100" d="100"/>
        <a:sy n="100" d="100"/>
      </p:scale>
      <p:origin x="0" y="141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24.wmf"/><Relationship Id="rId5" Type="http://schemas.openxmlformats.org/officeDocument/2006/relationships/image" Target="../media/image34.emf"/><Relationship Id="rId4"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image" Target="../media/image47.emf"/><Relationship Id="rId7" Type="http://schemas.openxmlformats.org/officeDocument/2006/relationships/image" Target="../media/image51.emf"/><Relationship Id="rId12" Type="http://schemas.openxmlformats.org/officeDocument/2006/relationships/image" Target="../media/image55.emf"/><Relationship Id="rId2" Type="http://schemas.openxmlformats.org/officeDocument/2006/relationships/image" Target="../media/image46.emf"/><Relationship Id="rId1" Type="http://schemas.openxmlformats.org/officeDocument/2006/relationships/image" Target="../media/image45.emf"/><Relationship Id="rId6" Type="http://schemas.openxmlformats.org/officeDocument/2006/relationships/image" Target="../media/image50.emf"/><Relationship Id="rId11" Type="http://schemas.openxmlformats.org/officeDocument/2006/relationships/image" Target="NULL"/><Relationship Id="rId5" Type="http://schemas.openxmlformats.org/officeDocument/2006/relationships/image" Target="../media/image49.emf"/><Relationship Id="rId10" Type="http://schemas.openxmlformats.org/officeDocument/2006/relationships/image" Target="../media/image54.emf"/><Relationship Id="rId4" Type="http://schemas.openxmlformats.org/officeDocument/2006/relationships/image" Target="../media/image48.emf"/><Relationship Id="rId9" Type="http://schemas.openxmlformats.org/officeDocument/2006/relationships/image" Target="../media/image53.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58.emf"/><Relationship Id="rId7" Type="http://schemas.openxmlformats.org/officeDocument/2006/relationships/image" Target="../media/image62.emf"/><Relationship Id="rId12" Type="http://schemas.openxmlformats.org/officeDocument/2006/relationships/image" Target="../media/image67.emf"/><Relationship Id="rId2" Type="http://schemas.openxmlformats.org/officeDocument/2006/relationships/image" Target="../media/image57.emf"/><Relationship Id="rId1" Type="http://schemas.openxmlformats.org/officeDocument/2006/relationships/image" Target="../media/image56.emf"/><Relationship Id="rId6" Type="http://schemas.openxmlformats.org/officeDocument/2006/relationships/image" Target="../media/image61.emf"/><Relationship Id="rId11" Type="http://schemas.openxmlformats.org/officeDocument/2006/relationships/image" Target="../media/image66.emf"/><Relationship Id="rId5" Type="http://schemas.openxmlformats.org/officeDocument/2006/relationships/image" Target="../media/image60.emf"/><Relationship Id="rId10" Type="http://schemas.openxmlformats.org/officeDocument/2006/relationships/image" Target="../media/image65.emf"/><Relationship Id="rId4" Type="http://schemas.openxmlformats.org/officeDocument/2006/relationships/image" Target="../media/image59.emf"/><Relationship Id="rId9" Type="http://schemas.openxmlformats.org/officeDocument/2006/relationships/image" Target="../media/image64.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image" Target="../media/image9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4"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emf"/><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2021/4/26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403916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anose="02020603050405020304" charset="0"/>
              </a:defRPr>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anose="02020603050405020304" charset="0"/>
              </a:defRPr>
            </a:lvl1pPr>
          </a:lstStyle>
          <a:p>
            <a:fld id="{18817E4B-FEBB-4B40-B3E4-0F5E936EA2EA}" type="datetimeFigureOut">
              <a:rPr kumimoji="1" lang="zh-CN" altLang="en-US" smtClean="0"/>
              <a:t>2021/4/26</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anose="02020603050405020304" charset="0"/>
              </a:defRPr>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panose="02020603050405020304" charset="0"/>
              </a:defRPr>
            </a:lvl1pPr>
          </a:lstStyle>
          <a:p>
            <a:fld id="{16048CF3-83B2-804A-949E-25B3B253B820}" type="slidenum">
              <a:rPr kumimoji="1" lang="zh-CN" altLang="en-US" smtClean="0"/>
              <a:t>‹#›</a:t>
            </a:fld>
            <a:endParaRPr kumimoji="1" lang="zh-CN" altLang="en-US"/>
          </a:p>
        </p:txBody>
      </p:sp>
    </p:spTree>
    <p:extLst>
      <p:ext uri="{BB962C8B-B14F-4D97-AF65-F5344CB8AC3E}">
        <p14:creationId xmlns:p14="http://schemas.microsoft.com/office/powerpoint/2010/main" val="25746097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Times New Roman" panose="02020603050405020304" charset="0"/>
        <a:ea typeface="+mn-ea"/>
        <a:cs typeface="+mn-cs"/>
      </a:defRPr>
    </a:lvl1pPr>
    <a:lvl2pPr marL="457200" algn="l" defTabSz="457200" rtl="0" eaLnBrk="1" latinLnBrk="0" hangingPunct="1">
      <a:defRPr sz="1200" kern="1200">
        <a:solidFill>
          <a:schemeClr val="tx1"/>
        </a:solidFill>
        <a:latin typeface="Times New Roman" panose="02020603050405020304" charset="0"/>
        <a:ea typeface="+mn-ea"/>
        <a:cs typeface="+mn-cs"/>
      </a:defRPr>
    </a:lvl2pPr>
    <a:lvl3pPr marL="914400" algn="l" defTabSz="457200" rtl="0" eaLnBrk="1" latinLnBrk="0" hangingPunct="1">
      <a:defRPr sz="1200" kern="1200">
        <a:solidFill>
          <a:schemeClr val="tx1"/>
        </a:solidFill>
        <a:latin typeface="Times New Roman" panose="02020603050405020304" charset="0"/>
        <a:ea typeface="+mn-ea"/>
        <a:cs typeface="+mn-cs"/>
      </a:defRPr>
    </a:lvl3pPr>
    <a:lvl4pPr marL="1371600" algn="l" defTabSz="457200" rtl="0" eaLnBrk="1" latinLnBrk="0" hangingPunct="1">
      <a:defRPr sz="1200" kern="1200">
        <a:solidFill>
          <a:schemeClr val="tx1"/>
        </a:solidFill>
        <a:latin typeface="Times New Roman" panose="02020603050405020304" charset="0"/>
        <a:ea typeface="+mn-ea"/>
        <a:cs typeface="+mn-cs"/>
      </a:defRPr>
    </a:lvl4pPr>
    <a:lvl5pPr marL="1828800" algn="l" defTabSz="457200" rtl="0" eaLnBrk="1" latinLnBrk="0" hangingPunct="1">
      <a:defRPr sz="1200" kern="1200">
        <a:solidFill>
          <a:schemeClr val="tx1"/>
        </a:solidFill>
        <a:latin typeface="Times New Roman" panose="0202060305040502030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a:defRPr kumimoji="1" sz="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a:defRPr kumimoji="1" sz="1200">
                <a:solidFill>
                  <a:schemeClr val="tx1"/>
                </a:solidFill>
                <a:latin typeface="Times New Roman" panose="02020603050405020304" charset="0"/>
                <a:ea typeface="宋体" panose="02010600030101010101" pitchFamily="2" charset="-122"/>
              </a:defRPr>
            </a:lvl2pPr>
            <a:lvl3pPr marL="1143000" indent="-228600">
              <a:defRPr kumimoji="1" sz="1200">
                <a:solidFill>
                  <a:schemeClr val="tx1"/>
                </a:solidFill>
                <a:latin typeface="Times New Roman" panose="02020603050405020304" charset="0"/>
                <a:ea typeface="宋体" panose="02010600030101010101" pitchFamily="2" charset="-122"/>
              </a:defRPr>
            </a:lvl3pPr>
            <a:lvl4pPr marL="1600200" indent="-228600">
              <a:defRPr kumimoji="1" sz="1200">
                <a:solidFill>
                  <a:schemeClr val="tx1"/>
                </a:solidFill>
                <a:latin typeface="Times New Roman" panose="02020603050405020304" charset="0"/>
                <a:ea typeface="宋体" panose="02010600030101010101" pitchFamily="2" charset="-122"/>
              </a:defRPr>
            </a:lvl4pPr>
            <a:lvl5pPr marL="2057400" indent="-228600">
              <a:defRPr kumimoji="1"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9pPr>
          </a:lstStyle>
          <a:p>
            <a:fld id="{91DE57DF-0390-D048-ADB4-2DE351CEBD10}" type="slidenum">
              <a:rPr lang="en-US" altLang="zh-CN"/>
              <a:t>8</a:t>
            </a:fld>
            <a:endParaRPr lang="en-US" altLang="zh-CN"/>
          </a:p>
        </p:txBody>
      </p:sp>
      <p:sp>
        <p:nvSpPr>
          <p:cNvPr id="183299" name="Rectangle 2"/>
          <p:cNvSpPr>
            <a:spLocks noGrp="1" noRot="1" noChangeAspect="1" noChangeArrowheads="1" noTextEdit="1"/>
          </p:cNvSpPr>
          <p:nvPr>
            <p:ph type="sldImg"/>
          </p:nvPr>
        </p:nvSpPr>
        <p:spPr>
          <a:solidFill>
            <a:srgbClr val="FFFFFF"/>
          </a:solidFill>
        </p:spPr>
      </p:sp>
      <p:sp>
        <p:nvSpPr>
          <p:cNvPr id="1833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atin typeface="Times New Roman" panose="0202060305040502030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a:defRPr kumimoji="1" sz="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a:defRPr kumimoji="1" sz="1200">
                <a:solidFill>
                  <a:schemeClr val="tx1"/>
                </a:solidFill>
                <a:latin typeface="Times New Roman" panose="02020603050405020304" charset="0"/>
                <a:ea typeface="宋体" panose="02010600030101010101" pitchFamily="2" charset="-122"/>
              </a:defRPr>
            </a:lvl2pPr>
            <a:lvl3pPr marL="1143000" indent="-228600">
              <a:defRPr kumimoji="1" sz="1200">
                <a:solidFill>
                  <a:schemeClr val="tx1"/>
                </a:solidFill>
                <a:latin typeface="Times New Roman" panose="02020603050405020304" charset="0"/>
                <a:ea typeface="宋体" panose="02010600030101010101" pitchFamily="2" charset="-122"/>
              </a:defRPr>
            </a:lvl3pPr>
            <a:lvl4pPr marL="1600200" indent="-228600">
              <a:defRPr kumimoji="1" sz="1200">
                <a:solidFill>
                  <a:schemeClr val="tx1"/>
                </a:solidFill>
                <a:latin typeface="Times New Roman" panose="02020603050405020304" charset="0"/>
                <a:ea typeface="宋体" panose="02010600030101010101" pitchFamily="2" charset="-122"/>
              </a:defRPr>
            </a:lvl4pPr>
            <a:lvl5pPr marL="2057400" indent="-228600">
              <a:defRPr kumimoji="1"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9pPr>
          </a:lstStyle>
          <a:p>
            <a:fld id="{66393CA5-FE1E-AC48-98AE-7EF17BCA1D15}" type="slidenum">
              <a:rPr lang="en-US" altLang="zh-CN"/>
              <a:t>10</a:t>
            </a:fld>
            <a:endParaRPr lang="en-US" altLang="zh-CN"/>
          </a:p>
        </p:txBody>
      </p:sp>
      <p:sp>
        <p:nvSpPr>
          <p:cNvPr id="184323" name="Rectangle 2"/>
          <p:cNvSpPr>
            <a:spLocks noGrp="1" noRot="1" noChangeAspect="1" noChangeArrowheads="1" noTextEdit="1"/>
          </p:cNvSpPr>
          <p:nvPr>
            <p:ph type="sldImg"/>
          </p:nvPr>
        </p:nvSpPr>
        <p:spPr>
          <a:solidFill>
            <a:srgbClr val="FFFFFF"/>
          </a:solidFill>
        </p:spPr>
      </p:sp>
      <p:sp>
        <p:nvSpPr>
          <p:cNvPr id="1843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atin typeface="Times New Roman" panose="020206030504050203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kumimoji="1" sz="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a:defRPr kumimoji="1" sz="1200">
                <a:solidFill>
                  <a:schemeClr val="tx1"/>
                </a:solidFill>
                <a:latin typeface="Times New Roman" panose="02020603050405020304" charset="0"/>
                <a:ea typeface="宋体" panose="02010600030101010101" pitchFamily="2" charset="-122"/>
              </a:defRPr>
            </a:lvl2pPr>
            <a:lvl3pPr marL="1143000" indent="-228600">
              <a:defRPr kumimoji="1" sz="1200">
                <a:solidFill>
                  <a:schemeClr val="tx1"/>
                </a:solidFill>
                <a:latin typeface="Times New Roman" panose="02020603050405020304" charset="0"/>
                <a:ea typeface="宋体" panose="02010600030101010101" pitchFamily="2" charset="-122"/>
              </a:defRPr>
            </a:lvl3pPr>
            <a:lvl4pPr marL="1600200" indent="-228600">
              <a:defRPr kumimoji="1" sz="1200">
                <a:solidFill>
                  <a:schemeClr val="tx1"/>
                </a:solidFill>
                <a:latin typeface="Times New Roman" panose="02020603050405020304" charset="0"/>
                <a:ea typeface="宋体" panose="02010600030101010101" pitchFamily="2" charset="-122"/>
              </a:defRPr>
            </a:lvl4pPr>
            <a:lvl5pPr marL="2057400" indent="-228600">
              <a:defRPr kumimoji="1"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9pPr>
          </a:lstStyle>
          <a:p>
            <a:fld id="{80E018F2-1504-5F43-A444-A130B52A8DB2}" type="slidenum">
              <a:rPr lang="en-US" altLang="zh-CN"/>
              <a:t>42</a:t>
            </a:fld>
            <a:endParaRPr lang="en-US" altLang="zh-CN"/>
          </a:p>
        </p:txBody>
      </p:sp>
      <p:sp>
        <p:nvSpPr>
          <p:cNvPr id="185347" name="Rectangle 2"/>
          <p:cNvSpPr>
            <a:spLocks noGrp="1" noRot="1" noChangeAspect="1" noChangeArrowheads="1" noTextEdit="1"/>
          </p:cNvSpPr>
          <p:nvPr>
            <p:ph type="sldImg"/>
          </p:nvPr>
        </p:nvSpPr>
        <p:spPr>
          <a:solidFill>
            <a:srgbClr val="FFFFFF"/>
          </a:solidFill>
        </p:spPr>
      </p:sp>
      <p:sp>
        <p:nvSpPr>
          <p:cNvPr id="1853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atin typeface="Times New Roman" panose="020206030504050203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BS204</a:t>
            </a:r>
            <a:r>
              <a:rPr lang="zh-CN" altLang="en-US" dirty="0" smtClean="0"/>
              <a:t>共阳极</a:t>
            </a:r>
            <a:endParaRPr lang="zh-CN" altLang="en-US" dirty="0"/>
          </a:p>
        </p:txBody>
      </p:sp>
      <p:sp>
        <p:nvSpPr>
          <p:cNvPr id="4" name="灯片编号占位符 3"/>
          <p:cNvSpPr>
            <a:spLocks noGrp="1"/>
          </p:cNvSpPr>
          <p:nvPr>
            <p:ph type="sldNum" sz="quarter" idx="10"/>
          </p:nvPr>
        </p:nvSpPr>
        <p:spPr/>
        <p:txBody>
          <a:bodyPr/>
          <a:lstStyle/>
          <a:p>
            <a:fld id="{16048CF3-83B2-804A-949E-25B3B253B820}" type="slidenum">
              <a:rPr kumimoji="1" lang="zh-CN" altLang="en-US" smtClean="0"/>
              <a:t>61</a:t>
            </a:fld>
            <a:endParaRPr kumimoji="1" lang="zh-CN" altLang="en-US"/>
          </a:p>
        </p:txBody>
      </p:sp>
    </p:spTree>
    <p:extLst>
      <p:ext uri="{BB962C8B-B14F-4D97-AF65-F5344CB8AC3E}">
        <p14:creationId xmlns:p14="http://schemas.microsoft.com/office/powerpoint/2010/main" val="1459685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F777597E-5D4C-1F4A-AB5F-CF83D6A1885C}" type="datetimeFigureOut">
              <a:rPr kumimoji="1" lang="zh-CN" altLang="en-US" smtClean="0"/>
              <a:t>2021/4/26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777597E-5D4C-1F4A-AB5F-CF83D6A1885C}" type="datetimeFigureOut">
              <a:rPr kumimoji="1" lang="zh-CN" altLang="en-US" smtClean="0"/>
              <a:t>2021/4/26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777597E-5D4C-1F4A-AB5F-CF83D6A1885C}" type="datetimeFigureOut">
              <a:rPr kumimoji="1" lang="zh-CN" altLang="en-US" smtClean="0"/>
              <a:t>2021/4/26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777597E-5D4C-1F4A-AB5F-CF83D6A1885C}" type="datetimeFigureOut">
              <a:rPr kumimoji="1" lang="zh-CN" altLang="en-US" smtClean="0"/>
              <a:t>2021/4/26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F777597E-5D4C-1F4A-AB5F-CF83D6A1885C}" type="datetimeFigureOut">
              <a:rPr kumimoji="1" lang="zh-CN" altLang="en-US" smtClean="0"/>
              <a:t>2021/4/26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F777597E-5D4C-1F4A-AB5F-CF83D6A1885C}" type="datetimeFigureOut">
              <a:rPr kumimoji="1" lang="zh-CN" altLang="en-US" smtClean="0"/>
              <a:t>2021/4/26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F777597E-5D4C-1F4A-AB5F-CF83D6A1885C}" type="datetimeFigureOut">
              <a:rPr kumimoji="1" lang="zh-CN" altLang="en-US" smtClean="0"/>
              <a:t>2021/4/26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F777597E-5D4C-1F4A-AB5F-CF83D6A1885C}" type="datetimeFigureOut">
              <a:rPr kumimoji="1" lang="zh-CN" altLang="en-US" smtClean="0"/>
              <a:t>2021/4/26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77597E-5D4C-1F4A-AB5F-CF83D6A1885C}" type="datetimeFigureOut">
              <a:rPr kumimoji="1" lang="zh-CN" altLang="en-US" smtClean="0"/>
              <a:t>2021/4/26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777597E-5D4C-1F4A-AB5F-CF83D6A1885C}" type="datetimeFigureOut">
              <a:rPr kumimoji="1" lang="zh-CN" altLang="en-US" smtClean="0"/>
              <a:t>2021/4/26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777597E-5D4C-1F4A-AB5F-CF83D6A1885C}" type="datetimeFigureOut">
              <a:rPr kumimoji="1" lang="zh-CN" altLang="en-US" smtClean="0"/>
              <a:t>2021/4/26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charset="0"/>
              </a:defRPr>
            </a:lvl1pPr>
          </a:lstStyle>
          <a:p>
            <a:fld id="{F777597E-5D4C-1F4A-AB5F-CF83D6A1885C}" type="datetimeFigureOut">
              <a:rPr kumimoji="1" lang="zh-CN" altLang="en-US" smtClean="0"/>
              <a:t>2021/4/26</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charset="0"/>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charset="0"/>
              </a:defRPr>
            </a:lvl1pPr>
          </a:lstStyle>
          <a:p>
            <a:fld id="{7135F219-68B8-7441-AE8D-DBE05B241015}"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Times New Roman" panose="02020603050405020304" charset="0"/>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Times New Roman" panose="02020603050405020304" charset="0"/>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Times New Roman" panose="02020603050405020304" charset="0"/>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Times New Roman" panose="02020603050405020304" charset="0"/>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Times New Roman" panose="02020603050405020304" charset="0"/>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Times New Roman" panose="02020603050405020304" charset="0"/>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audio" Target="../media/audio1.wav"/><Relationship Id="rId7" Type="http://schemas.openxmlformats.org/officeDocument/2006/relationships/image" Target="../media/image10.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9.emf"/><Relationship Id="rId4" Type="http://schemas.openxmlformats.org/officeDocument/2006/relationships/oleObject" Target="../embeddings/oleObject9.bin"/><Relationship Id="rId9" Type="http://schemas.openxmlformats.org/officeDocument/2006/relationships/image" Target="../media/image11.emf"/></Relationships>
</file>

<file path=ppt/slides/_rels/slide1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3.emf"/><Relationship Id="rId5" Type="http://schemas.openxmlformats.org/officeDocument/2006/relationships/oleObject" Target="../embeddings/oleObject13.bin"/><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1.xml"/><Relationship Id="rId6" Type="http://schemas.openxmlformats.org/officeDocument/2006/relationships/audio" Target="../media/audio5.wav"/><Relationship Id="rId5" Type="http://schemas.openxmlformats.org/officeDocument/2006/relationships/audio" Target="../media/audio4.wav"/><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1.GI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7.emf"/><Relationship Id="rId5" Type="http://schemas.openxmlformats.org/officeDocument/2006/relationships/oleObject" Target="../embeddings/oleObject17.bin"/><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audio" Target="../media/audio3.wav"/><Relationship Id="rId7" Type="http://schemas.openxmlformats.org/officeDocument/2006/relationships/oleObject" Target="../embeddings/oleObject19.bin"/><Relationship Id="rId12" Type="http://schemas.openxmlformats.org/officeDocument/2006/relationships/image" Target="../media/image21.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e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0.emf"/><Relationship Id="rId4" Type="http://schemas.openxmlformats.org/officeDocument/2006/relationships/audio" Target="../media/audio4.wav"/><Relationship Id="rId9"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3.emf"/><Relationship Id="rId5" Type="http://schemas.openxmlformats.org/officeDocument/2006/relationships/oleObject" Target="../embeddings/oleObject23.bin"/><Relationship Id="rId4" Type="http://schemas.openxmlformats.org/officeDocument/2006/relationships/image" Target="../media/image22.emf"/></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30.png"/><Relationship Id="rId4" Type="http://schemas.openxmlformats.org/officeDocument/2006/relationships/oleObject" Target="../embeddings/oleObject25.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audio" Target="../media/audio6.wav"/><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4.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1.e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3.emf"/><Relationship Id="rId4" Type="http://schemas.openxmlformats.org/officeDocument/2006/relationships/image" Target="../media/image24.wmf"/><Relationship Id="rId9" Type="http://schemas.openxmlformats.org/officeDocument/2006/relationships/oleObject" Target="../embeddings/oleObject29.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audio" Target="../media/audio7.wav"/><Relationship Id="rId7" Type="http://schemas.openxmlformats.org/officeDocument/2006/relationships/image" Target="../media/image36.e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32.bin"/><Relationship Id="rId5" Type="http://schemas.openxmlformats.org/officeDocument/2006/relationships/image" Target="../media/image35.emf"/><Relationship Id="rId4" Type="http://schemas.openxmlformats.org/officeDocument/2006/relationships/oleObject" Target="../embeddings/oleObject31.bin"/></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47.emf"/><Relationship Id="rId13" Type="http://schemas.openxmlformats.org/officeDocument/2006/relationships/oleObject" Target="../embeddings/oleObject38.bin"/><Relationship Id="rId18" Type="http://schemas.openxmlformats.org/officeDocument/2006/relationships/image" Target="../media/image52.emf"/><Relationship Id="rId26" Type="http://schemas.openxmlformats.org/officeDocument/2006/relationships/image" Target="../media/image55.emf"/><Relationship Id="rId3" Type="http://schemas.openxmlformats.org/officeDocument/2006/relationships/oleObject" Target="../embeddings/oleObject33.bin"/><Relationship Id="rId21" Type="http://schemas.openxmlformats.org/officeDocument/2006/relationships/oleObject" Target="../embeddings/oleObject42.bin"/><Relationship Id="rId7" Type="http://schemas.openxmlformats.org/officeDocument/2006/relationships/oleObject" Target="../embeddings/oleObject35.bin"/><Relationship Id="rId12" Type="http://schemas.openxmlformats.org/officeDocument/2006/relationships/image" Target="../media/image49.emf"/><Relationship Id="rId17" Type="http://schemas.openxmlformats.org/officeDocument/2006/relationships/oleObject" Target="../embeddings/oleObject40.bin"/><Relationship Id="rId25" Type="http://schemas.openxmlformats.org/officeDocument/2006/relationships/oleObject" Target="../embeddings/oleObject44.bin"/><Relationship Id="rId2" Type="http://schemas.openxmlformats.org/officeDocument/2006/relationships/slideLayout" Target="../slideLayouts/slideLayout7.xml"/><Relationship Id="rId16" Type="http://schemas.openxmlformats.org/officeDocument/2006/relationships/image" Target="../media/image51.emf"/><Relationship Id="rId20" Type="http://schemas.openxmlformats.org/officeDocument/2006/relationships/image" Target="../media/image53.emf"/><Relationship Id="rId1" Type="http://schemas.openxmlformats.org/officeDocument/2006/relationships/vmlDrawing" Target="../drawings/vmlDrawing12.vml"/><Relationship Id="rId6" Type="http://schemas.openxmlformats.org/officeDocument/2006/relationships/image" Target="../media/image46.emf"/><Relationship Id="rId11" Type="http://schemas.openxmlformats.org/officeDocument/2006/relationships/oleObject" Target="../embeddings/oleObject37.bin"/><Relationship Id="rId24" Type="http://schemas.openxmlformats.org/officeDocument/2006/relationships/image" Target="NULL"/><Relationship Id="rId5" Type="http://schemas.openxmlformats.org/officeDocument/2006/relationships/oleObject" Target="../embeddings/oleObject34.bin"/><Relationship Id="rId15" Type="http://schemas.openxmlformats.org/officeDocument/2006/relationships/oleObject" Target="../embeddings/oleObject39.bin"/><Relationship Id="rId23" Type="http://schemas.openxmlformats.org/officeDocument/2006/relationships/oleObject" Target="../embeddings/oleObject43.bin"/><Relationship Id="rId10" Type="http://schemas.openxmlformats.org/officeDocument/2006/relationships/image" Target="../media/image48.emf"/><Relationship Id="rId19" Type="http://schemas.openxmlformats.org/officeDocument/2006/relationships/oleObject" Target="../embeddings/oleObject41.bin"/><Relationship Id="rId4" Type="http://schemas.openxmlformats.org/officeDocument/2006/relationships/image" Target="../media/image45.emf"/><Relationship Id="rId9" Type="http://schemas.openxmlformats.org/officeDocument/2006/relationships/oleObject" Target="../embeddings/oleObject36.bin"/><Relationship Id="rId14" Type="http://schemas.openxmlformats.org/officeDocument/2006/relationships/image" Target="../media/image50.emf"/><Relationship Id="rId22" Type="http://schemas.openxmlformats.org/officeDocument/2006/relationships/image" Target="../media/image54.e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59.emf"/><Relationship Id="rId18" Type="http://schemas.openxmlformats.org/officeDocument/2006/relationships/oleObject" Target="../embeddings/oleObject51.bin"/><Relationship Id="rId26" Type="http://schemas.openxmlformats.org/officeDocument/2006/relationships/oleObject" Target="../embeddings/oleObject55.bin"/><Relationship Id="rId3" Type="http://schemas.openxmlformats.org/officeDocument/2006/relationships/audio" Target="../media/audio3.wav"/><Relationship Id="rId21" Type="http://schemas.openxmlformats.org/officeDocument/2006/relationships/image" Target="../media/image63.emf"/><Relationship Id="rId7" Type="http://schemas.openxmlformats.org/officeDocument/2006/relationships/image" Target="../media/image56.emf"/><Relationship Id="rId12" Type="http://schemas.openxmlformats.org/officeDocument/2006/relationships/oleObject" Target="../embeddings/oleObject48.bin"/><Relationship Id="rId17" Type="http://schemas.openxmlformats.org/officeDocument/2006/relationships/image" Target="../media/image61.emf"/><Relationship Id="rId25" Type="http://schemas.openxmlformats.org/officeDocument/2006/relationships/image" Target="../media/image65.emf"/><Relationship Id="rId2" Type="http://schemas.openxmlformats.org/officeDocument/2006/relationships/slideLayout" Target="../slideLayouts/slideLayout7.xml"/><Relationship Id="rId16" Type="http://schemas.openxmlformats.org/officeDocument/2006/relationships/oleObject" Target="../embeddings/oleObject50.bin"/><Relationship Id="rId20" Type="http://schemas.openxmlformats.org/officeDocument/2006/relationships/oleObject" Target="../embeddings/oleObject52.bin"/><Relationship Id="rId29" Type="http://schemas.openxmlformats.org/officeDocument/2006/relationships/image" Target="../media/image67.emf"/><Relationship Id="rId1" Type="http://schemas.openxmlformats.org/officeDocument/2006/relationships/vmlDrawing" Target="../drawings/vmlDrawing13.vml"/><Relationship Id="rId6" Type="http://schemas.openxmlformats.org/officeDocument/2006/relationships/oleObject" Target="../embeddings/oleObject45.bin"/><Relationship Id="rId11" Type="http://schemas.openxmlformats.org/officeDocument/2006/relationships/image" Target="../media/image58.emf"/><Relationship Id="rId24" Type="http://schemas.openxmlformats.org/officeDocument/2006/relationships/oleObject" Target="../embeddings/oleObject54.bin"/><Relationship Id="rId5" Type="http://schemas.openxmlformats.org/officeDocument/2006/relationships/audio" Target="../media/audio8.wav"/><Relationship Id="rId15" Type="http://schemas.openxmlformats.org/officeDocument/2006/relationships/image" Target="../media/image60.emf"/><Relationship Id="rId23" Type="http://schemas.openxmlformats.org/officeDocument/2006/relationships/image" Target="../media/image64.emf"/><Relationship Id="rId28" Type="http://schemas.openxmlformats.org/officeDocument/2006/relationships/oleObject" Target="../embeddings/oleObject56.bin"/><Relationship Id="rId10" Type="http://schemas.openxmlformats.org/officeDocument/2006/relationships/oleObject" Target="../embeddings/oleObject47.bin"/><Relationship Id="rId19" Type="http://schemas.openxmlformats.org/officeDocument/2006/relationships/image" Target="../media/image62.emf"/><Relationship Id="rId4" Type="http://schemas.openxmlformats.org/officeDocument/2006/relationships/audio" Target="../media/audio1.wav"/><Relationship Id="rId9" Type="http://schemas.openxmlformats.org/officeDocument/2006/relationships/image" Target="../media/image57.emf"/><Relationship Id="rId14" Type="http://schemas.openxmlformats.org/officeDocument/2006/relationships/oleObject" Target="../embeddings/oleObject49.bin"/><Relationship Id="rId22" Type="http://schemas.openxmlformats.org/officeDocument/2006/relationships/oleObject" Target="../embeddings/oleObject53.bin"/><Relationship Id="rId27" Type="http://schemas.openxmlformats.org/officeDocument/2006/relationships/image" Target="../media/image66.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ppt/slides/ppt/slides/ppt/slides/ppt/slides/ppt/slides/ppt/slides/ppt/slides/zhlj4.exe"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4.wav"/><Relationship Id="rId1" Type="http://schemas.openxmlformats.org/officeDocument/2006/relationships/slideLayout" Target="../slideLayouts/slideLayout1.xml"/><Relationship Id="rId4" Type="http://schemas.openxmlformats.org/officeDocument/2006/relationships/image" Target="../media/image29.GIF"/></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3.wav"/><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65.xml.rels><?xml version="1.0" encoding="UTF-8" standalone="yes"?>
<Relationships xmlns="http://schemas.openxmlformats.org/package/2006/relationships"><Relationship Id="rId2" Type="http://schemas.openxmlformats.org/officeDocument/2006/relationships/hyperlink" Target="ppt/slides/ppt/slides/ppt/slides/ppt/slides/ppt/slides/ppt/slides/ppt/slides/zhlj5.exe"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70.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58.bin"/><Relationship Id="rId5" Type="http://schemas.openxmlformats.org/officeDocument/2006/relationships/image" Target="../media/image69.emf"/><Relationship Id="rId4" Type="http://schemas.openxmlformats.org/officeDocument/2006/relationships/oleObject" Target="../embeddings/oleObject57.bin"/></Relationships>
</file>

<file path=ppt/slides/_rels/slide67.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slideLayout" Target="../slideLayouts/slideLayout6.xml"/><Relationship Id="rId5" Type="http://schemas.openxmlformats.org/officeDocument/2006/relationships/image" Target="../media/image76.emf"/><Relationship Id="rId4" Type="http://schemas.openxmlformats.org/officeDocument/2006/relationships/image" Target="../media/image75.emf"/></Relationships>
</file>

<file path=ppt/slides/_rels/slide6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6.xml"/><Relationship Id="rId1" Type="http://schemas.openxmlformats.org/officeDocument/2006/relationships/vmlDrawing" Target="../drawings/vmlDrawing15.vml"/><Relationship Id="rId5" Type="http://schemas.openxmlformats.org/officeDocument/2006/relationships/image" Target="../media/image2.png"/><Relationship Id="rId4" Type="http://schemas.openxmlformats.org/officeDocument/2006/relationships/image" Target="../media/image78.emf"/></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80.emf"/><Relationship Id="rId4" Type="http://schemas.openxmlformats.org/officeDocument/2006/relationships/image" Target="../media/image79.wmf"/></Relationships>
</file>

<file path=ppt/slides/_rels/slide75.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2.wmf"/><Relationship Id="rId5" Type="http://schemas.openxmlformats.org/officeDocument/2006/relationships/oleObject" Target="../embeddings/oleObject62.bin"/><Relationship Id="rId4" Type="http://schemas.openxmlformats.org/officeDocument/2006/relationships/image" Target="../media/image81.wmf"/></Relationships>
</file>

<file path=ppt/slides/_rels/slide7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6.wmf"/><Relationship Id="rId5" Type="http://schemas.openxmlformats.org/officeDocument/2006/relationships/oleObject" Target="../embeddings/oleObject65.bin"/><Relationship Id="rId4" Type="http://schemas.openxmlformats.org/officeDocument/2006/relationships/image" Target="../media/image85.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9.png"/><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7.wmf"/><Relationship Id="rId5" Type="http://schemas.openxmlformats.org/officeDocument/2006/relationships/oleObject" Target="../embeddings/oleObject66.bin"/><Relationship Id="rId4" Type="http://schemas.openxmlformats.org/officeDocument/2006/relationships/image" Target="../media/image9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ppt/slides/ppt/slides/ppt/slides/ppt/slides/ppt/slides/ppt/slides/ppt/slides/zhlj1.exe"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audio" Target="../media/audio1.wav"/><Relationship Id="rId7" Type="http://schemas.openxmlformats.org/officeDocument/2006/relationships/image" Target="../media/image92.e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69.bin"/><Relationship Id="rId5" Type="http://schemas.openxmlformats.org/officeDocument/2006/relationships/image" Target="../media/image91.emf"/><Relationship Id="rId10" Type="http://schemas.openxmlformats.org/officeDocument/2006/relationships/image" Target="../media/image29.GIF"/><Relationship Id="rId4" Type="http://schemas.openxmlformats.org/officeDocument/2006/relationships/oleObject" Target="../embeddings/oleObject68.bin"/><Relationship Id="rId9" Type="http://schemas.openxmlformats.org/officeDocument/2006/relationships/image" Target="../media/image93.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auto">
          <a:xfrm>
            <a:off x="533400" y="533400"/>
            <a:ext cx="8382000" cy="685800"/>
          </a:xfrm>
          <a:ln>
            <a:miter lim="800000"/>
          </a:ln>
        </p:spPr>
        <p:txBody>
          <a:bodyPr vert="horz" wrap="square" lIns="91440" tIns="45720" rIns="91440" bIns="45720" numCol="1" anchor="t" anchorCtr="0" compatLnSpc="1">
            <a:normAutofit fontScale="90000"/>
          </a:bodyPr>
          <a:lstStyle/>
          <a:p>
            <a:pPr eaLnBrk="1" hangingPunct="1"/>
            <a:r>
              <a:rPr lang="zh-CN" altLang="en-US" sz="4000" b="1">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第</a:t>
            </a:r>
            <a:r>
              <a:rPr lang="en-US" altLang="zh-CN" sz="4000" b="1">
                <a:solidFill>
                  <a:srgbClr val="CC0000"/>
                </a:solidFill>
                <a:effectLst>
                  <a:outerShdw blurRad="38100" dist="38100" dir="2700000" algn="tl">
                    <a:srgbClr val="DDDDDD"/>
                  </a:outerShdw>
                </a:effectLst>
                <a:latin typeface="Times New Roman" panose="02020603050405020304" charset="0"/>
                <a:ea typeface="华文新魏" panose="02010800040101010101" charset="-122"/>
                <a:cs typeface="华文新魏" panose="02010800040101010101" charset="-122"/>
              </a:rPr>
              <a:t>20</a:t>
            </a:r>
            <a:r>
              <a:rPr lang="zh-CN" altLang="en-US" sz="4000" b="1">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章 组合逻辑电路</a:t>
            </a:r>
          </a:p>
        </p:txBody>
      </p:sp>
      <p:sp>
        <p:nvSpPr>
          <p:cNvPr id="3081" name="Rectangle 9">
            <a:hlinkClick r:id="" action="ppaction://noaction"/>
          </p:cNvPr>
          <p:cNvSpPr>
            <a:spLocks noChangeArrowheads="1"/>
          </p:cNvSpPr>
          <p:nvPr/>
        </p:nvSpPr>
        <p:spPr bwMode="auto">
          <a:xfrm>
            <a:off x="1036320" y="1524000"/>
            <a:ext cx="7485888" cy="4058920"/>
          </a:xfrm>
          <a:prstGeom prst="rect">
            <a:avLst/>
          </a:prstGeom>
          <a:noFill/>
          <a:ln w="9525">
            <a:noFill/>
            <a:miter lim="800000"/>
          </a:ln>
        </p:spPr>
        <p:txBody>
          <a:bodyPr anchor="ctr"/>
          <a:lstStyle/>
          <a:p>
            <a:pPr>
              <a:lnSpc>
                <a:spcPct val="125000"/>
              </a:lnSpc>
            </a:pPr>
            <a:r>
              <a:rPr lang="en-US" altLang="zh-CN" sz="2800" b="1" dirty="0" smtClean="0">
                <a:effectLst>
                  <a:outerShdw blurRad="38100" dist="38100" dir="2700000" algn="tl">
                    <a:srgbClr val="DDDDDD"/>
                  </a:outerShdw>
                </a:effectLst>
                <a:latin typeface="Times New Roman" panose="02020603050405020304" charset="0"/>
              </a:rPr>
              <a:t>20.8   </a:t>
            </a:r>
            <a:r>
              <a:rPr lang="zh-CN" altLang="en-US" sz="2800" b="1" dirty="0">
                <a:effectLst>
                  <a:outerShdw blurRad="38100" dist="38100" dir="2700000" algn="tl">
                    <a:srgbClr val="DDDDDD"/>
                  </a:outerShdw>
                </a:effectLst>
                <a:latin typeface="Times New Roman" panose="02020603050405020304" charset="0"/>
              </a:rPr>
              <a:t>组合逻辑电路的分析</a:t>
            </a:r>
            <a:r>
              <a:rPr lang="zh-CN" altLang="en-US" sz="2800" b="1" dirty="0" smtClean="0">
                <a:effectLst>
                  <a:outerShdw blurRad="38100" dist="38100" dir="2700000" algn="tl">
                    <a:srgbClr val="DDDDDD"/>
                  </a:outerShdw>
                </a:effectLst>
                <a:latin typeface="Times New Roman" panose="02020603050405020304" charset="0"/>
              </a:rPr>
              <a:t>与设计</a:t>
            </a:r>
            <a:endParaRPr lang="en-US" altLang="zh-CN" sz="2800" b="1" dirty="0" smtClean="0">
              <a:effectLst>
                <a:outerShdw blurRad="38100" dist="38100" dir="2700000" algn="tl">
                  <a:srgbClr val="DDDDDD"/>
                </a:outerShdw>
              </a:effectLst>
              <a:latin typeface="Times New Roman" panose="02020603050405020304" charset="0"/>
            </a:endParaRPr>
          </a:p>
          <a:p>
            <a:pPr>
              <a:lnSpc>
                <a:spcPct val="125000"/>
              </a:lnSpc>
            </a:pPr>
            <a:r>
              <a:rPr lang="en-US" altLang="zh-CN" sz="2800" b="1" dirty="0">
                <a:effectLst>
                  <a:outerShdw blurRad="38100" dist="38100" dir="2700000" algn="tl">
                    <a:srgbClr val="C0C0C0"/>
                  </a:outerShdw>
                </a:effectLst>
                <a:latin typeface="Times New Roman" panose="02020603050405020304" charset="0"/>
                <a:ea typeface="宋体" panose="02010600030101010101" pitchFamily="2" charset="-122"/>
              </a:rPr>
              <a:t>20.9   </a:t>
            </a:r>
            <a:r>
              <a:rPr lang="zh-CN" altLang="en-US" sz="2800" b="1" dirty="0" smtClean="0">
                <a:effectLst>
                  <a:outerShdw blurRad="38100" dist="38100" dir="2700000" algn="tl">
                    <a:srgbClr val="C0C0C0"/>
                  </a:outerShdw>
                </a:effectLst>
                <a:latin typeface="Times New Roman" panose="02020603050405020304" charset="0"/>
                <a:ea typeface="宋体" panose="02010600030101010101" pitchFamily="2" charset="-122"/>
              </a:rPr>
              <a:t>加法器</a:t>
            </a:r>
            <a:endParaRPr lang="en-US" altLang="zh-CN" sz="2800" b="1" dirty="0" smtClean="0">
              <a:effectLst>
                <a:outerShdw blurRad="38100" dist="38100" dir="2700000" algn="tl">
                  <a:srgbClr val="C0C0C0"/>
                </a:outerShdw>
              </a:effectLst>
              <a:latin typeface="Times New Roman" panose="02020603050405020304" charset="0"/>
              <a:ea typeface="宋体" panose="02010600030101010101" pitchFamily="2" charset="-122"/>
            </a:endParaRPr>
          </a:p>
          <a:p>
            <a:pPr>
              <a:lnSpc>
                <a:spcPct val="125000"/>
              </a:lnSpc>
            </a:pPr>
            <a:r>
              <a:rPr lang="en-US" altLang="zh-CN" sz="2800" b="1" dirty="0">
                <a:effectLst>
                  <a:outerShdw blurRad="38100" dist="38100" dir="2700000" algn="tl">
                    <a:srgbClr val="DDDDDD"/>
                  </a:outerShdw>
                </a:effectLst>
                <a:latin typeface="Times New Roman" panose="02020603050405020304" charset="0"/>
              </a:rPr>
              <a:t>20.10  </a:t>
            </a:r>
            <a:r>
              <a:rPr lang="zh-CN" altLang="en-US" sz="2800" b="1" dirty="0" smtClean="0">
                <a:effectLst>
                  <a:outerShdw blurRad="38100" dist="38100" dir="2700000" algn="tl">
                    <a:srgbClr val="DDDDDD"/>
                  </a:outerShdw>
                </a:effectLst>
                <a:latin typeface="Times New Roman" panose="02020603050405020304" charset="0"/>
              </a:rPr>
              <a:t>编码器</a:t>
            </a:r>
            <a:endParaRPr lang="en-US" altLang="zh-CN" sz="2800" b="1" dirty="0" smtClean="0">
              <a:effectLst>
                <a:outerShdw blurRad="38100" dist="38100" dir="2700000" algn="tl">
                  <a:srgbClr val="DDDDDD"/>
                </a:outerShdw>
              </a:effectLst>
              <a:latin typeface="Times New Roman" panose="02020603050405020304" charset="0"/>
            </a:endParaRPr>
          </a:p>
          <a:p>
            <a:pPr>
              <a:lnSpc>
                <a:spcPct val="125000"/>
              </a:lnSpc>
            </a:pPr>
            <a:r>
              <a:rPr lang="en-US" altLang="zh-CN" sz="2800" b="1" dirty="0">
                <a:effectLst>
                  <a:outerShdw blurRad="38100" dist="38100" dir="2700000" algn="tl">
                    <a:srgbClr val="DDDDDD"/>
                  </a:outerShdw>
                </a:effectLst>
                <a:latin typeface="Times New Roman" panose="02020603050405020304" charset="0"/>
              </a:rPr>
              <a:t>20.11 </a:t>
            </a:r>
            <a:r>
              <a:rPr lang="zh-CN" altLang="en-US" sz="2800" b="1" dirty="0">
                <a:effectLst>
                  <a:outerShdw blurRad="38100" dist="38100" dir="2700000" algn="tl">
                    <a:srgbClr val="DDDDDD"/>
                  </a:outerShdw>
                </a:effectLst>
                <a:latin typeface="Times New Roman" panose="02020603050405020304" charset="0"/>
              </a:rPr>
              <a:t>译码器和</a:t>
            </a:r>
            <a:r>
              <a:rPr lang="zh-CN" altLang="en-US" sz="2800" b="1" dirty="0" smtClean="0">
                <a:effectLst>
                  <a:outerShdw blurRad="38100" dist="38100" dir="2700000" algn="tl">
                    <a:srgbClr val="DDDDDD"/>
                  </a:outerShdw>
                </a:effectLst>
                <a:latin typeface="Times New Roman" panose="02020603050405020304" charset="0"/>
              </a:rPr>
              <a:t>数字显示</a:t>
            </a:r>
            <a:endParaRPr lang="en-US" altLang="zh-CN" sz="2800" b="1" dirty="0" smtClean="0">
              <a:effectLst>
                <a:outerShdw blurRad="38100" dist="38100" dir="2700000" algn="tl">
                  <a:srgbClr val="DDDDDD"/>
                </a:outerShdw>
              </a:effectLst>
              <a:latin typeface="Times New Roman" panose="02020603050405020304" charset="0"/>
            </a:endParaRPr>
          </a:p>
          <a:p>
            <a:pPr>
              <a:lnSpc>
                <a:spcPct val="125000"/>
              </a:lnSpc>
            </a:pPr>
            <a:r>
              <a:rPr lang="en-US" altLang="zh-CN" sz="2800" b="1" dirty="0">
                <a:effectLst>
                  <a:outerShdw blurRad="38100" dist="38100" dir="2700000" algn="tl">
                    <a:srgbClr val="DDDDDD"/>
                  </a:outerShdw>
                </a:effectLst>
                <a:latin typeface="Times New Roman" panose="02020603050405020304" charset="0"/>
              </a:rPr>
              <a:t>20.12</a:t>
            </a:r>
            <a:r>
              <a:rPr lang="en-US" altLang="zh-CN" sz="2800" b="1" dirty="0">
                <a:solidFill>
                  <a:schemeClr val="tx2"/>
                </a:solidFill>
                <a:effectLst>
                  <a:outerShdw blurRad="38100" dist="38100" dir="2700000" algn="tl">
                    <a:srgbClr val="DDDDDD"/>
                  </a:outerShdw>
                </a:effectLst>
                <a:latin typeface="Times New Roman" panose="02020603050405020304" charset="0"/>
              </a:rPr>
              <a:t> </a:t>
            </a:r>
            <a:r>
              <a:rPr lang="zh-CN" altLang="en-US" sz="2800" b="1" dirty="0">
                <a:effectLst>
                  <a:outerShdw blurRad="38100" dist="38100" dir="2700000" algn="tl">
                    <a:srgbClr val="DDDDDD"/>
                  </a:outerShdw>
                </a:effectLst>
                <a:latin typeface="宋体" panose="02010600030101010101" pitchFamily="2" charset="-122"/>
              </a:rPr>
              <a:t>数据分配器和数据选择</a:t>
            </a:r>
            <a:r>
              <a:rPr lang="zh-CN" altLang="en-US" sz="2800" b="1" dirty="0" smtClean="0">
                <a:effectLst>
                  <a:outerShdw blurRad="38100" dist="38100" dir="2700000" algn="tl">
                    <a:srgbClr val="DDDDDD"/>
                  </a:outerShdw>
                </a:effectLst>
                <a:latin typeface="宋体" panose="02010600030101010101" pitchFamily="2" charset="-122"/>
              </a:rPr>
              <a:t>器</a:t>
            </a:r>
            <a:endParaRPr lang="en-US" altLang="zh-CN" sz="2800" b="1" dirty="0" smtClean="0">
              <a:effectLst>
                <a:outerShdw blurRad="38100" dist="38100" dir="2700000" algn="tl">
                  <a:srgbClr val="DDDDDD"/>
                </a:outerShdw>
              </a:effectLst>
              <a:latin typeface="宋体" panose="02010600030101010101" pitchFamily="2" charset="-122"/>
            </a:endParaRPr>
          </a:p>
          <a:p>
            <a:pPr>
              <a:lnSpc>
                <a:spcPct val="125000"/>
              </a:lnSpc>
            </a:pPr>
            <a:r>
              <a:rPr lang="en-US" altLang="zh-CN" sz="2800" b="1" dirty="0">
                <a:effectLst>
                  <a:outerShdw blurRad="38100" dist="38100" dir="2700000" algn="tl">
                    <a:srgbClr val="DDDDDD"/>
                  </a:outerShdw>
                </a:effectLst>
                <a:latin typeface="Times New Roman" panose="02020603050405020304" charset="0"/>
              </a:rPr>
              <a:t>20.13 </a:t>
            </a:r>
            <a:r>
              <a:rPr lang="zh-CN" altLang="en-US" sz="2800" b="1" dirty="0">
                <a:effectLst>
                  <a:outerShdw blurRad="38100" dist="38100" dir="2700000" algn="tl">
                    <a:srgbClr val="DDDDDD"/>
                  </a:outerShdw>
                </a:effectLst>
                <a:latin typeface="Times New Roman" panose="02020603050405020304" charset="0"/>
              </a:rPr>
              <a:t>利用中规模集成芯片设计</a:t>
            </a:r>
            <a:r>
              <a:rPr lang="zh-CN" altLang="en-US" sz="2800" b="1" dirty="0" smtClean="0">
                <a:effectLst>
                  <a:outerShdw blurRad="38100" dist="38100" dir="2700000" algn="tl">
                    <a:srgbClr val="DDDDDD"/>
                  </a:outerShdw>
                </a:effectLst>
                <a:latin typeface="Times New Roman" panose="02020603050405020304" charset="0"/>
              </a:rPr>
              <a:t>组合逻辑电路</a:t>
            </a:r>
            <a:endParaRPr lang="en-US" altLang="zh-CN" sz="2800" b="1" dirty="0" smtClean="0">
              <a:effectLst>
                <a:outerShdw blurRad="38100" dist="38100" dir="2700000" algn="tl">
                  <a:srgbClr val="DDDDDD"/>
                </a:outerShdw>
              </a:effectLst>
              <a:latin typeface="Times New Roman" panose="02020603050405020304" charset="0"/>
            </a:endParaRPr>
          </a:p>
          <a:p>
            <a:pPr>
              <a:lnSpc>
                <a:spcPct val="125000"/>
              </a:lnSpc>
            </a:pPr>
            <a:r>
              <a:rPr lang="en-US" altLang="zh-CN" sz="2800" b="1" dirty="0">
                <a:effectLst>
                  <a:outerShdw blurRad="38100" dist="38100" dir="2700000" algn="tl">
                    <a:srgbClr val="DDDDDD"/>
                  </a:outerShdw>
                </a:effectLst>
                <a:latin typeface="Times New Roman" panose="02020603050405020304" charset="0"/>
              </a:rPr>
              <a:t>20.14 </a:t>
            </a:r>
            <a:r>
              <a:rPr lang="zh-CN" altLang="en-US" sz="2800" b="1" dirty="0">
                <a:effectLst>
                  <a:outerShdw blurRad="38100" dist="38100" dir="2700000" algn="tl">
                    <a:srgbClr val="DDDDDD"/>
                  </a:outerShdw>
                </a:effectLst>
                <a:latin typeface="Times New Roman" panose="02020603050405020304" charset="0"/>
              </a:rPr>
              <a:t>组合逻辑电路中的冒险现象</a:t>
            </a:r>
            <a:endParaRPr lang="en-US" altLang="zh-CN" sz="2800" b="1" dirty="0">
              <a:effectLst>
                <a:outerShdw blurRad="38100" dist="38100" dir="2700000" algn="tl">
                  <a:srgbClr val="DDDDDD"/>
                </a:outerShdw>
              </a:effectLst>
              <a:latin typeface="Times New Roman" panose="02020603050405020304" charset="0"/>
            </a:endParaRPr>
          </a:p>
          <a:p>
            <a:pPr>
              <a:lnSpc>
                <a:spcPct val="125000"/>
              </a:lnSpc>
            </a:pPr>
            <a:r>
              <a:rPr lang="en-US" altLang="zh-CN" sz="2800" b="1" dirty="0" smtClean="0">
                <a:effectLst>
                  <a:outerShdw blurRad="38100" dist="38100" dir="2700000" algn="tl">
                    <a:srgbClr val="DDDDDD"/>
                  </a:outerShdw>
                </a:effectLst>
                <a:latin typeface="Times New Roman" panose="02020603050405020304" charset="0"/>
              </a:rPr>
              <a:t>20.15 </a:t>
            </a:r>
            <a:r>
              <a:rPr lang="zh-CN" altLang="en-US" sz="2800" b="1" dirty="0">
                <a:effectLst>
                  <a:outerShdw blurRad="38100" dist="38100" dir="2700000" algn="tl">
                    <a:srgbClr val="DDDDDD"/>
                  </a:outerShdw>
                </a:effectLst>
                <a:latin typeface="Times New Roman" panose="02020603050405020304" charset="0"/>
              </a:rPr>
              <a:t>应用举例 </a:t>
            </a:r>
          </a:p>
        </p:txBody>
      </p:sp>
      <p:sp>
        <p:nvSpPr>
          <p:cNvPr id="3082" name="Rectangle 10">
            <a:hlinkClick r:id="" action="ppaction://noaction"/>
          </p:cNvPr>
          <p:cNvSpPr>
            <a:spLocks noChangeArrowheads="1"/>
          </p:cNvSpPr>
          <p:nvPr/>
        </p:nvSpPr>
        <p:spPr bwMode="auto">
          <a:xfrm>
            <a:off x="5029200" y="1927352"/>
            <a:ext cx="3352800" cy="533400"/>
          </a:xfrm>
          <a:prstGeom prst="rect">
            <a:avLst/>
          </a:prstGeom>
          <a:noFill/>
          <a:ln w="9525">
            <a:noFill/>
            <a:miter lim="800000"/>
          </a:ln>
        </p:spPr>
        <p:txBody>
          <a:bodyPr anchor="ctr"/>
          <a:lstStyle/>
          <a:p>
            <a:pPr>
              <a:defRPr/>
            </a:pPr>
            <a:endParaRPr lang="zh-CN" altLang="en-US" sz="2800" b="1" dirty="0">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3083" name="Rectangle 11">
            <a:hlinkClick r:id="" action="ppaction://noaction"/>
          </p:cNvPr>
          <p:cNvSpPr>
            <a:spLocks noChangeArrowheads="1"/>
          </p:cNvSpPr>
          <p:nvPr/>
        </p:nvSpPr>
        <p:spPr bwMode="auto">
          <a:xfrm>
            <a:off x="1371600" y="4652963"/>
            <a:ext cx="2667000" cy="685800"/>
          </a:xfrm>
          <a:prstGeom prst="rect">
            <a:avLst/>
          </a:prstGeom>
          <a:noFill/>
          <a:ln w="9525">
            <a:noFill/>
            <a:miter lim="800000"/>
          </a:ln>
        </p:spPr>
        <p:txBody>
          <a:bodyPr/>
          <a:lstStyle/>
          <a:p>
            <a:pPr>
              <a:spcBef>
                <a:spcPct val="20000"/>
              </a:spcBef>
            </a:pPr>
            <a:endParaRPr lang="zh-CN" altLang="en-US" sz="2800" b="1" dirty="0">
              <a:effectLst>
                <a:outerShdw blurRad="38100" dist="38100" dir="2700000" algn="tl">
                  <a:srgbClr val="DDDDDD"/>
                </a:outerShdw>
              </a:effectLst>
              <a:latin typeface="Times New Roman" panose="02020603050405020304" charset="0"/>
            </a:endParaRPr>
          </a:p>
        </p:txBody>
      </p:sp>
      <p:sp>
        <p:nvSpPr>
          <p:cNvPr id="3084" name="Rectangle 12">
            <a:hlinkClick r:id="" action="ppaction://noaction"/>
          </p:cNvPr>
          <p:cNvSpPr>
            <a:spLocks noChangeArrowheads="1"/>
          </p:cNvSpPr>
          <p:nvPr/>
        </p:nvSpPr>
        <p:spPr bwMode="auto">
          <a:xfrm>
            <a:off x="1371600" y="5013325"/>
            <a:ext cx="6324600" cy="685800"/>
          </a:xfrm>
          <a:prstGeom prst="rect">
            <a:avLst/>
          </a:prstGeom>
          <a:noFill/>
          <a:ln w="9525">
            <a:noFill/>
            <a:miter lim="800000"/>
          </a:ln>
        </p:spPr>
        <p:txBody>
          <a:bodyPr/>
          <a:lstStyle/>
          <a:p>
            <a:pPr>
              <a:spcBef>
                <a:spcPct val="20000"/>
              </a:spcBef>
            </a:pPr>
            <a:endParaRPr lang="zh-CN" altLang="en-US" sz="2800" b="1" dirty="0">
              <a:effectLst>
                <a:outerShdw blurRad="38100" dist="38100" dir="2700000" algn="tl">
                  <a:srgbClr val="DDDDDD"/>
                </a:outerShdw>
              </a:effectLst>
              <a:latin typeface="Times New Roman" panose="02020603050405020304" charset="0"/>
            </a:endParaRPr>
          </a:p>
        </p:txBody>
      </p:sp>
      <p:sp>
        <p:nvSpPr>
          <p:cNvPr id="3086" name="Rectangle 14">
            <a:hlinkClick r:id="" action="ppaction://noaction"/>
          </p:cNvPr>
          <p:cNvSpPr>
            <a:spLocks noChangeArrowheads="1"/>
          </p:cNvSpPr>
          <p:nvPr/>
        </p:nvSpPr>
        <p:spPr bwMode="auto">
          <a:xfrm>
            <a:off x="1371600" y="5805488"/>
            <a:ext cx="3962400" cy="533400"/>
          </a:xfrm>
          <a:prstGeom prst="rect">
            <a:avLst/>
          </a:prstGeom>
          <a:noFill/>
          <a:ln w="9525">
            <a:noFill/>
            <a:miter lim="800000"/>
          </a:ln>
        </p:spPr>
        <p:txBody>
          <a:bodyPr/>
          <a:lstStyle/>
          <a:p>
            <a:pPr>
              <a:spcBef>
                <a:spcPct val="20000"/>
              </a:spcBef>
            </a:pPr>
            <a:endParaRPr lang="zh-CN" altLang="en-US" sz="2800" b="1" dirty="0">
              <a:effectLst>
                <a:outerShdw blurRad="38100" dist="38100" dir="2700000" algn="tl">
                  <a:srgbClr val="DDDDDD"/>
                </a:outerShdw>
              </a:effectLst>
              <a:latin typeface="Times New Roman" panose="020206030504050203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6629400" y="3867150"/>
            <a:ext cx="420688" cy="519113"/>
          </a:xfrm>
          <a:prstGeom prst="rect">
            <a:avLst/>
          </a:prstGeom>
          <a:noFill/>
          <a:ln w="9525">
            <a:noFill/>
            <a:miter lim="800000"/>
          </a:ln>
          <a:effectLst/>
        </p:spPr>
        <p:txBody>
          <a:bodyPr wrap="none">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B</a:t>
            </a:r>
          </a:p>
        </p:txBody>
      </p:sp>
      <p:grpSp>
        <p:nvGrpSpPr>
          <p:cNvPr id="2" name="Group 3"/>
          <p:cNvGrpSpPr/>
          <p:nvPr/>
        </p:nvGrpSpPr>
        <p:grpSpPr bwMode="auto">
          <a:xfrm>
            <a:off x="533400" y="1447800"/>
            <a:ext cx="2057400" cy="3276600"/>
            <a:chOff x="288" y="720"/>
            <a:chExt cx="1296" cy="2064"/>
          </a:xfrm>
        </p:grpSpPr>
        <p:grpSp>
          <p:nvGrpSpPr>
            <p:cNvPr id="114783" name="Group 4"/>
            <p:cNvGrpSpPr/>
            <p:nvPr/>
          </p:nvGrpSpPr>
          <p:grpSpPr bwMode="auto">
            <a:xfrm>
              <a:off x="384" y="720"/>
              <a:ext cx="1200" cy="240"/>
              <a:chOff x="3312" y="672"/>
              <a:chExt cx="1200" cy="240"/>
            </a:xfrm>
          </p:grpSpPr>
          <p:grpSp>
            <p:nvGrpSpPr>
              <p:cNvPr id="114804" name="Group 5"/>
              <p:cNvGrpSpPr/>
              <p:nvPr/>
            </p:nvGrpSpPr>
            <p:grpSpPr bwMode="auto">
              <a:xfrm>
                <a:off x="3312" y="672"/>
                <a:ext cx="336" cy="240"/>
                <a:chOff x="3312" y="672"/>
                <a:chExt cx="336" cy="240"/>
              </a:xfrm>
            </p:grpSpPr>
            <p:sp>
              <p:nvSpPr>
                <p:cNvPr id="114818" name="Line 6"/>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819" name="Group 7"/>
                <p:cNvGrpSpPr/>
                <p:nvPr/>
              </p:nvGrpSpPr>
              <p:grpSpPr bwMode="auto">
                <a:xfrm>
                  <a:off x="3312" y="672"/>
                  <a:ext cx="336" cy="240"/>
                  <a:chOff x="3312" y="672"/>
                  <a:chExt cx="336" cy="240"/>
                </a:xfrm>
              </p:grpSpPr>
              <p:sp>
                <p:nvSpPr>
                  <p:cNvPr id="114820" name="Line 8"/>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821" name="Line 9"/>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822" name="Line 10"/>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14805" name="Group 11"/>
              <p:cNvGrpSpPr/>
              <p:nvPr/>
            </p:nvGrpSpPr>
            <p:grpSpPr bwMode="auto">
              <a:xfrm>
                <a:off x="3648" y="672"/>
                <a:ext cx="336" cy="240"/>
                <a:chOff x="3312" y="672"/>
                <a:chExt cx="336" cy="240"/>
              </a:xfrm>
            </p:grpSpPr>
            <p:sp>
              <p:nvSpPr>
                <p:cNvPr id="114813" name="Line 12"/>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814" name="Group 13"/>
                <p:cNvGrpSpPr/>
                <p:nvPr/>
              </p:nvGrpSpPr>
              <p:grpSpPr bwMode="auto">
                <a:xfrm>
                  <a:off x="3312" y="672"/>
                  <a:ext cx="336" cy="240"/>
                  <a:chOff x="3312" y="672"/>
                  <a:chExt cx="336" cy="240"/>
                </a:xfrm>
              </p:grpSpPr>
              <p:sp>
                <p:nvSpPr>
                  <p:cNvPr id="114815" name="Line 14"/>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816" name="Line 15"/>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817" name="Line 16"/>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14806" name="Group 17"/>
              <p:cNvGrpSpPr/>
              <p:nvPr/>
            </p:nvGrpSpPr>
            <p:grpSpPr bwMode="auto">
              <a:xfrm>
                <a:off x="3984" y="672"/>
                <a:ext cx="336" cy="240"/>
                <a:chOff x="3312" y="672"/>
                <a:chExt cx="336" cy="240"/>
              </a:xfrm>
            </p:grpSpPr>
            <p:sp>
              <p:nvSpPr>
                <p:cNvPr id="114808" name="Line 18"/>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809" name="Group 19"/>
                <p:cNvGrpSpPr/>
                <p:nvPr/>
              </p:nvGrpSpPr>
              <p:grpSpPr bwMode="auto">
                <a:xfrm>
                  <a:off x="3312" y="672"/>
                  <a:ext cx="336" cy="240"/>
                  <a:chOff x="3312" y="672"/>
                  <a:chExt cx="336" cy="240"/>
                </a:xfrm>
              </p:grpSpPr>
              <p:sp>
                <p:nvSpPr>
                  <p:cNvPr id="114810" name="Line 20"/>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811" name="Line 21"/>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812" name="Line 22"/>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sp>
            <p:nvSpPr>
              <p:cNvPr id="114807" name="Line 23"/>
              <p:cNvSpPr>
                <a:spLocks noChangeShapeType="1"/>
              </p:cNvSpPr>
              <p:nvPr/>
            </p:nvSpPr>
            <p:spPr bwMode="auto">
              <a:xfrm>
                <a:off x="4320"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nvGrpSpPr>
            <p:cNvPr id="114784" name="Group 24"/>
            <p:cNvGrpSpPr/>
            <p:nvPr/>
          </p:nvGrpSpPr>
          <p:grpSpPr bwMode="auto">
            <a:xfrm rot="10794493">
              <a:off x="288" y="2544"/>
              <a:ext cx="1200" cy="240"/>
              <a:chOff x="3312" y="672"/>
              <a:chExt cx="1200" cy="240"/>
            </a:xfrm>
          </p:grpSpPr>
          <p:grpSp>
            <p:nvGrpSpPr>
              <p:cNvPr id="114785" name="Group 25"/>
              <p:cNvGrpSpPr/>
              <p:nvPr/>
            </p:nvGrpSpPr>
            <p:grpSpPr bwMode="auto">
              <a:xfrm>
                <a:off x="3312" y="672"/>
                <a:ext cx="336" cy="240"/>
                <a:chOff x="3312" y="672"/>
                <a:chExt cx="336" cy="240"/>
              </a:xfrm>
            </p:grpSpPr>
            <p:sp>
              <p:nvSpPr>
                <p:cNvPr id="114799" name="Line 26"/>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800" name="Group 27"/>
                <p:cNvGrpSpPr/>
                <p:nvPr/>
              </p:nvGrpSpPr>
              <p:grpSpPr bwMode="auto">
                <a:xfrm>
                  <a:off x="3312" y="672"/>
                  <a:ext cx="336" cy="240"/>
                  <a:chOff x="3312" y="672"/>
                  <a:chExt cx="336" cy="240"/>
                </a:xfrm>
              </p:grpSpPr>
              <p:sp>
                <p:nvSpPr>
                  <p:cNvPr id="114801" name="Line 28"/>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802" name="Line 29"/>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803" name="Line 30"/>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14786" name="Group 31"/>
              <p:cNvGrpSpPr/>
              <p:nvPr/>
            </p:nvGrpSpPr>
            <p:grpSpPr bwMode="auto">
              <a:xfrm>
                <a:off x="3648" y="672"/>
                <a:ext cx="336" cy="240"/>
                <a:chOff x="3312" y="672"/>
                <a:chExt cx="336" cy="240"/>
              </a:xfrm>
            </p:grpSpPr>
            <p:sp>
              <p:nvSpPr>
                <p:cNvPr id="114794" name="Line 32"/>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795" name="Group 33"/>
                <p:cNvGrpSpPr/>
                <p:nvPr/>
              </p:nvGrpSpPr>
              <p:grpSpPr bwMode="auto">
                <a:xfrm>
                  <a:off x="3312" y="672"/>
                  <a:ext cx="336" cy="240"/>
                  <a:chOff x="3312" y="672"/>
                  <a:chExt cx="336" cy="240"/>
                </a:xfrm>
              </p:grpSpPr>
              <p:sp>
                <p:nvSpPr>
                  <p:cNvPr id="114796" name="Line 34"/>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97" name="Line 35"/>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98" name="Line 36"/>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14787" name="Group 37"/>
              <p:cNvGrpSpPr/>
              <p:nvPr/>
            </p:nvGrpSpPr>
            <p:grpSpPr bwMode="auto">
              <a:xfrm>
                <a:off x="3984" y="672"/>
                <a:ext cx="336" cy="240"/>
                <a:chOff x="3312" y="672"/>
                <a:chExt cx="336" cy="240"/>
              </a:xfrm>
            </p:grpSpPr>
            <p:sp>
              <p:nvSpPr>
                <p:cNvPr id="114789" name="Line 38"/>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790" name="Group 39"/>
                <p:cNvGrpSpPr/>
                <p:nvPr/>
              </p:nvGrpSpPr>
              <p:grpSpPr bwMode="auto">
                <a:xfrm>
                  <a:off x="3312" y="672"/>
                  <a:ext cx="336" cy="240"/>
                  <a:chOff x="3312" y="672"/>
                  <a:chExt cx="336" cy="240"/>
                </a:xfrm>
              </p:grpSpPr>
              <p:sp>
                <p:nvSpPr>
                  <p:cNvPr id="114791" name="Line 40"/>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92" name="Line 41"/>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93" name="Line 42"/>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sp>
            <p:nvSpPr>
              <p:cNvPr id="114788" name="Line 43"/>
              <p:cNvSpPr>
                <a:spLocks noChangeShapeType="1"/>
              </p:cNvSpPr>
              <p:nvPr/>
            </p:nvSpPr>
            <p:spPr bwMode="auto">
              <a:xfrm>
                <a:off x="4320"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7" name="Group 44"/>
          <p:cNvGrpSpPr/>
          <p:nvPr/>
        </p:nvGrpSpPr>
        <p:grpSpPr bwMode="auto">
          <a:xfrm rot="10794493">
            <a:off x="6629400" y="4343400"/>
            <a:ext cx="1905000" cy="381000"/>
            <a:chOff x="3312" y="672"/>
            <a:chExt cx="1200" cy="240"/>
          </a:xfrm>
        </p:grpSpPr>
        <p:grpSp>
          <p:nvGrpSpPr>
            <p:cNvPr id="114764" name="Group 45"/>
            <p:cNvGrpSpPr/>
            <p:nvPr/>
          </p:nvGrpSpPr>
          <p:grpSpPr bwMode="auto">
            <a:xfrm>
              <a:off x="3312" y="672"/>
              <a:ext cx="336" cy="240"/>
              <a:chOff x="3312" y="672"/>
              <a:chExt cx="336" cy="240"/>
            </a:xfrm>
          </p:grpSpPr>
          <p:sp>
            <p:nvSpPr>
              <p:cNvPr id="114778" name="Line 46"/>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779" name="Group 47"/>
              <p:cNvGrpSpPr/>
              <p:nvPr/>
            </p:nvGrpSpPr>
            <p:grpSpPr bwMode="auto">
              <a:xfrm>
                <a:off x="3312" y="672"/>
                <a:ext cx="336" cy="240"/>
                <a:chOff x="3312" y="672"/>
                <a:chExt cx="336" cy="240"/>
              </a:xfrm>
            </p:grpSpPr>
            <p:sp>
              <p:nvSpPr>
                <p:cNvPr id="114780" name="Line 48"/>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81" name="Line 49"/>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82" name="Line 50"/>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14765" name="Group 51"/>
            <p:cNvGrpSpPr/>
            <p:nvPr/>
          </p:nvGrpSpPr>
          <p:grpSpPr bwMode="auto">
            <a:xfrm>
              <a:off x="3648" y="672"/>
              <a:ext cx="336" cy="240"/>
              <a:chOff x="3312" y="672"/>
              <a:chExt cx="336" cy="240"/>
            </a:xfrm>
          </p:grpSpPr>
          <p:sp>
            <p:nvSpPr>
              <p:cNvPr id="114773" name="Line 52"/>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774" name="Group 53"/>
              <p:cNvGrpSpPr/>
              <p:nvPr/>
            </p:nvGrpSpPr>
            <p:grpSpPr bwMode="auto">
              <a:xfrm>
                <a:off x="3312" y="672"/>
                <a:ext cx="336" cy="240"/>
                <a:chOff x="3312" y="672"/>
                <a:chExt cx="336" cy="240"/>
              </a:xfrm>
            </p:grpSpPr>
            <p:sp>
              <p:nvSpPr>
                <p:cNvPr id="114775" name="Line 54"/>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76" name="Line 55"/>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77" name="Line 56"/>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14766" name="Group 57"/>
            <p:cNvGrpSpPr/>
            <p:nvPr/>
          </p:nvGrpSpPr>
          <p:grpSpPr bwMode="auto">
            <a:xfrm>
              <a:off x="3984" y="672"/>
              <a:ext cx="336" cy="240"/>
              <a:chOff x="3312" y="672"/>
              <a:chExt cx="336" cy="240"/>
            </a:xfrm>
          </p:grpSpPr>
          <p:sp>
            <p:nvSpPr>
              <p:cNvPr id="114768" name="Line 58"/>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769" name="Group 59"/>
              <p:cNvGrpSpPr/>
              <p:nvPr/>
            </p:nvGrpSpPr>
            <p:grpSpPr bwMode="auto">
              <a:xfrm>
                <a:off x="3312" y="672"/>
                <a:ext cx="336" cy="240"/>
                <a:chOff x="3312" y="672"/>
                <a:chExt cx="336" cy="240"/>
              </a:xfrm>
            </p:grpSpPr>
            <p:sp>
              <p:nvSpPr>
                <p:cNvPr id="114770" name="Line 60"/>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71" name="Line 61"/>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72" name="Line 62"/>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sp>
          <p:nvSpPr>
            <p:cNvPr id="114767" name="Line 63"/>
            <p:cNvSpPr>
              <a:spLocks noChangeShapeType="1"/>
            </p:cNvSpPr>
            <p:nvPr/>
          </p:nvSpPr>
          <p:spPr bwMode="auto">
            <a:xfrm>
              <a:off x="4320"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sp>
        <p:nvSpPr>
          <p:cNvPr id="114693" name="Rectangle 64"/>
          <p:cNvSpPr>
            <a:spLocks noChangeArrowheads="1"/>
          </p:cNvSpPr>
          <p:nvPr/>
        </p:nvSpPr>
        <p:spPr bwMode="auto">
          <a:xfrm>
            <a:off x="6781800" y="3248025"/>
            <a:ext cx="401638" cy="519113"/>
          </a:xfrm>
          <a:prstGeom prst="rect">
            <a:avLst/>
          </a:prstGeom>
          <a:noFill/>
          <a:ln>
            <a:noFill/>
          </a:ln>
        </p:spPr>
        <p:txBody>
          <a:bodyPr wrap="none">
            <a:spAutoFit/>
          </a:bodyPr>
          <a:lstStyle/>
          <a:p>
            <a:r>
              <a:rPr lang="en-US" altLang="zh-CN" sz="2800" b="1" i="1">
                <a:latin typeface="Times New Roman" panose="02020603050405020304" charset="0"/>
              </a:rPr>
              <a:t>Y</a:t>
            </a:r>
            <a:endParaRPr lang="en-US" altLang="zh-CN" sz="3200" b="1" i="1">
              <a:solidFill>
                <a:srgbClr val="000099"/>
              </a:solidFill>
              <a:latin typeface="Times New Roman" panose="02020603050405020304" charset="0"/>
            </a:endParaRPr>
          </a:p>
        </p:txBody>
      </p:sp>
      <p:sp>
        <p:nvSpPr>
          <p:cNvPr id="114694" name="Line 65"/>
          <p:cNvSpPr>
            <a:spLocks noChangeShapeType="1"/>
          </p:cNvSpPr>
          <p:nvPr/>
        </p:nvSpPr>
        <p:spPr bwMode="auto">
          <a:xfrm>
            <a:off x="1600200" y="2114550"/>
            <a:ext cx="914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695" name="Rectangle 66"/>
          <p:cNvSpPr>
            <a:spLocks noChangeArrowheads="1"/>
          </p:cNvSpPr>
          <p:nvPr/>
        </p:nvSpPr>
        <p:spPr bwMode="auto">
          <a:xfrm>
            <a:off x="2514600" y="1885950"/>
            <a:ext cx="762000" cy="1066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14696" name="Line 67"/>
          <p:cNvSpPr>
            <a:spLocks noChangeShapeType="1"/>
          </p:cNvSpPr>
          <p:nvPr/>
        </p:nvSpPr>
        <p:spPr bwMode="auto">
          <a:xfrm>
            <a:off x="3429000" y="2419350"/>
            <a:ext cx="1828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697" name="Text Box 68"/>
          <p:cNvSpPr txBox="1">
            <a:spLocks noChangeArrowheads="1"/>
          </p:cNvSpPr>
          <p:nvPr/>
        </p:nvSpPr>
        <p:spPr bwMode="auto">
          <a:xfrm>
            <a:off x="2743200" y="1962150"/>
            <a:ext cx="3048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&amp;</a:t>
            </a:r>
            <a:endParaRPr lang="en-US" altLang="zh-CN"/>
          </a:p>
        </p:txBody>
      </p:sp>
      <p:sp>
        <p:nvSpPr>
          <p:cNvPr id="114698" name="Rectangle 69"/>
          <p:cNvSpPr>
            <a:spLocks noChangeArrowheads="1"/>
          </p:cNvSpPr>
          <p:nvPr/>
        </p:nvSpPr>
        <p:spPr bwMode="auto">
          <a:xfrm>
            <a:off x="5715000" y="3257550"/>
            <a:ext cx="762000" cy="1066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14699" name="Line 70"/>
          <p:cNvSpPr>
            <a:spLocks noChangeShapeType="1"/>
          </p:cNvSpPr>
          <p:nvPr/>
        </p:nvSpPr>
        <p:spPr bwMode="auto">
          <a:xfrm>
            <a:off x="6629400" y="3790950"/>
            <a:ext cx="381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00" name="Rectangle 71"/>
          <p:cNvSpPr>
            <a:spLocks noChangeArrowheads="1"/>
          </p:cNvSpPr>
          <p:nvPr/>
        </p:nvSpPr>
        <p:spPr bwMode="auto">
          <a:xfrm>
            <a:off x="4191000" y="3486150"/>
            <a:ext cx="762000" cy="1066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14701" name="Line 72"/>
          <p:cNvSpPr>
            <a:spLocks noChangeShapeType="1"/>
          </p:cNvSpPr>
          <p:nvPr/>
        </p:nvSpPr>
        <p:spPr bwMode="auto">
          <a:xfrm>
            <a:off x="5105400" y="4019550"/>
            <a:ext cx="609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02" name="Text Box 73"/>
          <p:cNvSpPr txBox="1">
            <a:spLocks noChangeArrowheads="1"/>
          </p:cNvSpPr>
          <p:nvPr/>
        </p:nvSpPr>
        <p:spPr bwMode="auto">
          <a:xfrm>
            <a:off x="4419600" y="3714750"/>
            <a:ext cx="3048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&amp;</a:t>
            </a:r>
            <a:endParaRPr lang="en-US" altLang="zh-CN"/>
          </a:p>
        </p:txBody>
      </p:sp>
      <p:sp>
        <p:nvSpPr>
          <p:cNvPr id="114703" name="Rectangle 74"/>
          <p:cNvSpPr>
            <a:spLocks noChangeArrowheads="1"/>
          </p:cNvSpPr>
          <p:nvPr/>
        </p:nvSpPr>
        <p:spPr bwMode="auto">
          <a:xfrm>
            <a:off x="2514600" y="3257550"/>
            <a:ext cx="762000" cy="1066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14704" name="Line 75"/>
          <p:cNvSpPr>
            <a:spLocks noChangeShapeType="1"/>
          </p:cNvSpPr>
          <p:nvPr/>
        </p:nvSpPr>
        <p:spPr bwMode="auto">
          <a:xfrm>
            <a:off x="3429000" y="3790950"/>
            <a:ext cx="762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05" name="Text Box 76"/>
          <p:cNvSpPr txBox="1">
            <a:spLocks noChangeArrowheads="1"/>
          </p:cNvSpPr>
          <p:nvPr/>
        </p:nvSpPr>
        <p:spPr bwMode="auto">
          <a:xfrm>
            <a:off x="2743200" y="3409950"/>
            <a:ext cx="3048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endParaRPr lang="en-US" altLang="zh-CN"/>
          </a:p>
        </p:txBody>
      </p:sp>
      <p:sp>
        <p:nvSpPr>
          <p:cNvPr id="114706" name="Line 77"/>
          <p:cNvSpPr>
            <a:spLocks noChangeShapeType="1"/>
          </p:cNvSpPr>
          <p:nvPr/>
        </p:nvSpPr>
        <p:spPr bwMode="auto">
          <a:xfrm>
            <a:off x="1600200" y="2647950"/>
            <a:ext cx="914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07" name="Line 78"/>
          <p:cNvSpPr>
            <a:spLocks noChangeShapeType="1"/>
          </p:cNvSpPr>
          <p:nvPr/>
        </p:nvSpPr>
        <p:spPr bwMode="auto">
          <a:xfrm>
            <a:off x="1828800" y="3790950"/>
            <a:ext cx="685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08" name="Line 79"/>
          <p:cNvSpPr>
            <a:spLocks noChangeShapeType="1"/>
          </p:cNvSpPr>
          <p:nvPr/>
        </p:nvSpPr>
        <p:spPr bwMode="auto">
          <a:xfrm>
            <a:off x="1828800" y="2647950"/>
            <a:ext cx="0" cy="11430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09" name="Line 80"/>
          <p:cNvSpPr>
            <a:spLocks noChangeShapeType="1"/>
          </p:cNvSpPr>
          <p:nvPr/>
        </p:nvSpPr>
        <p:spPr bwMode="auto">
          <a:xfrm>
            <a:off x="1447800" y="4933950"/>
            <a:ext cx="2362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10" name="Line 81"/>
          <p:cNvSpPr>
            <a:spLocks noChangeShapeType="1"/>
          </p:cNvSpPr>
          <p:nvPr/>
        </p:nvSpPr>
        <p:spPr bwMode="auto">
          <a:xfrm>
            <a:off x="3810000" y="4248150"/>
            <a:ext cx="0" cy="6858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11" name="Line 82"/>
          <p:cNvSpPr>
            <a:spLocks noChangeShapeType="1"/>
          </p:cNvSpPr>
          <p:nvPr/>
        </p:nvSpPr>
        <p:spPr bwMode="auto">
          <a:xfrm>
            <a:off x="3810000" y="4248150"/>
            <a:ext cx="381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12" name="Line 83"/>
          <p:cNvSpPr>
            <a:spLocks noChangeShapeType="1"/>
          </p:cNvSpPr>
          <p:nvPr/>
        </p:nvSpPr>
        <p:spPr bwMode="auto">
          <a:xfrm>
            <a:off x="5257800" y="2419350"/>
            <a:ext cx="0" cy="11430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13" name="Line 84"/>
          <p:cNvSpPr>
            <a:spLocks noChangeShapeType="1"/>
          </p:cNvSpPr>
          <p:nvPr/>
        </p:nvSpPr>
        <p:spPr bwMode="auto">
          <a:xfrm>
            <a:off x="5257800" y="3562350"/>
            <a:ext cx="457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14" name="Text Box 85"/>
          <p:cNvSpPr txBox="1">
            <a:spLocks noChangeArrowheads="1"/>
          </p:cNvSpPr>
          <p:nvPr/>
        </p:nvSpPr>
        <p:spPr bwMode="auto">
          <a:xfrm>
            <a:off x="1676400" y="2114550"/>
            <a:ext cx="381000" cy="7620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solidFill>
                  <a:srgbClr val="333300"/>
                </a:solidFill>
              </a:rPr>
              <a:t>.</a:t>
            </a:r>
            <a:endParaRPr lang="en-US" altLang="zh-CN"/>
          </a:p>
        </p:txBody>
      </p:sp>
      <p:sp>
        <p:nvSpPr>
          <p:cNvPr id="114715" name="Text Box 86"/>
          <p:cNvSpPr txBox="1">
            <a:spLocks noChangeArrowheads="1"/>
          </p:cNvSpPr>
          <p:nvPr/>
        </p:nvSpPr>
        <p:spPr bwMode="auto">
          <a:xfrm>
            <a:off x="1066800" y="4705350"/>
            <a:ext cx="5334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t>B</a:t>
            </a:r>
            <a:endParaRPr lang="en-US" altLang="zh-CN" i="1">
              <a:solidFill>
                <a:srgbClr val="FF3300"/>
              </a:solidFill>
            </a:endParaRPr>
          </a:p>
        </p:txBody>
      </p:sp>
      <p:sp>
        <p:nvSpPr>
          <p:cNvPr id="114716" name="Rectangle 87"/>
          <p:cNvSpPr>
            <a:spLocks noChangeArrowheads="1"/>
          </p:cNvSpPr>
          <p:nvPr/>
        </p:nvSpPr>
        <p:spPr bwMode="auto">
          <a:xfrm>
            <a:off x="1219200" y="1758950"/>
            <a:ext cx="420688" cy="519113"/>
          </a:xfrm>
          <a:prstGeom prst="rect">
            <a:avLst/>
          </a:prstGeom>
          <a:noFill/>
          <a:ln>
            <a:noFill/>
          </a:ln>
        </p:spPr>
        <p:txBody>
          <a:bodyPr wrap="none">
            <a:spAutoFit/>
          </a:bodyPr>
          <a:lstStyle/>
          <a:p>
            <a:r>
              <a:rPr lang="en-US" altLang="zh-CN" sz="2800" b="1" i="1">
                <a:latin typeface="Times New Roman" panose="02020603050405020304" charset="0"/>
              </a:rPr>
              <a:t>A</a:t>
            </a:r>
            <a:endParaRPr lang="en-US" altLang="zh-CN" b="1">
              <a:solidFill>
                <a:srgbClr val="000099"/>
              </a:solidFill>
              <a:latin typeface="Times New Roman" panose="02020603050405020304" charset="0"/>
            </a:endParaRPr>
          </a:p>
        </p:txBody>
      </p:sp>
      <p:sp>
        <p:nvSpPr>
          <p:cNvPr id="114717" name="Rectangle 88"/>
          <p:cNvSpPr>
            <a:spLocks noChangeArrowheads="1"/>
          </p:cNvSpPr>
          <p:nvPr/>
        </p:nvSpPr>
        <p:spPr bwMode="auto">
          <a:xfrm>
            <a:off x="5867400" y="3409950"/>
            <a:ext cx="438150" cy="457200"/>
          </a:xfrm>
          <a:prstGeom prst="rect">
            <a:avLst/>
          </a:prstGeom>
          <a:noFill/>
          <a:ln>
            <a:noFill/>
          </a:ln>
        </p:spPr>
        <p:txBody>
          <a:bodyPr wrap="none">
            <a:spAutoFit/>
          </a:bodyPr>
          <a:lstStyle/>
          <a:p>
            <a:pPr>
              <a:spcBef>
                <a:spcPct val="50000"/>
              </a:spcBef>
            </a:pPr>
            <a:r>
              <a:rPr lang="en-US" altLang="zh-CN" b="1">
                <a:solidFill>
                  <a:srgbClr val="333300"/>
                </a:solidFill>
                <a:latin typeface="Times New Roman" panose="02020603050405020304" charset="0"/>
              </a:rPr>
              <a:t>&amp;</a:t>
            </a:r>
            <a:endParaRPr lang="en-US" altLang="zh-CN" b="1">
              <a:solidFill>
                <a:srgbClr val="FFFF00"/>
              </a:solidFill>
              <a:latin typeface="Times New Roman" panose="02020603050405020304" charset="0"/>
            </a:endParaRPr>
          </a:p>
        </p:txBody>
      </p:sp>
      <p:sp>
        <p:nvSpPr>
          <p:cNvPr id="114718" name="Rectangle 89"/>
          <p:cNvSpPr>
            <a:spLocks noChangeArrowheads="1"/>
          </p:cNvSpPr>
          <p:nvPr/>
        </p:nvSpPr>
        <p:spPr bwMode="auto">
          <a:xfrm>
            <a:off x="1219200" y="2368550"/>
            <a:ext cx="420688" cy="519113"/>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C</a:t>
            </a:r>
            <a:endParaRPr lang="en-US" altLang="zh-CN" b="1">
              <a:solidFill>
                <a:srgbClr val="FFFF00"/>
              </a:solidFill>
              <a:latin typeface="Times New Roman" panose="02020603050405020304" charset="0"/>
            </a:endParaRPr>
          </a:p>
        </p:txBody>
      </p:sp>
      <p:sp>
        <p:nvSpPr>
          <p:cNvPr id="92250" name="Text Box 90"/>
          <p:cNvSpPr txBox="1">
            <a:spLocks noChangeArrowheads="1"/>
          </p:cNvSpPr>
          <p:nvPr/>
        </p:nvSpPr>
        <p:spPr bwMode="auto">
          <a:xfrm>
            <a:off x="1219200" y="2724150"/>
            <a:ext cx="6096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0</a:t>
            </a:r>
            <a:endParaRPr lang="en-US" altLang="zh-CN" sz="3200" b="1">
              <a:solidFill>
                <a:srgbClr val="FFFF00"/>
              </a:solidFill>
            </a:endParaRPr>
          </a:p>
        </p:txBody>
      </p:sp>
      <p:sp>
        <p:nvSpPr>
          <p:cNvPr id="92251" name="Text Box 91"/>
          <p:cNvSpPr txBox="1">
            <a:spLocks noChangeArrowheads="1"/>
          </p:cNvSpPr>
          <p:nvPr/>
        </p:nvSpPr>
        <p:spPr bwMode="auto">
          <a:xfrm>
            <a:off x="3429000" y="2419350"/>
            <a:ext cx="4572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0</a:t>
            </a:r>
            <a:endParaRPr lang="en-US" altLang="zh-CN" sz="3200" b="1">
              <a:solidFill>
                <a:schemeClr val="bg1"/>
              </a:solidFill>
            </a:endParaRPr>
          </a:p>
        </p:txBody>
      </p:sp>
      <p:sp>
        <p:nvSpPr>
          <p:cNvPr id="92252" name="Text Box 92"/>
          <p:cNvSpPr txBox="1">
            <a:spLocks noChangeArrowheads="1"/>
          </p:cNvSpPr>
          <p:nvPr/>
        </p:nvSpPr>
        <p:spPr bwMode="auto">
          <a:xfrm>
            <a:off x="3657600" y="3333750"/>
            <a:ext cx="4572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1</a:t>
            </a:r>
            <a:endParaRPr lang="en-US" altLang="zh-CN" sz="3200" b="1">
              <a:solidFill>
                <a:srgbClr val="FFFF00"/>
              </a:solidFill>
            </a:endParaRPr>
          </a:p>
        </p:txBody>
      </p:sp>
      <p:sp>
        <p:nvSpPr>
          <p:cNvPr id="92253" name="Rectangle 93"/>
          <p:cNvSpPr>
            <a:spLocks noChangeArrowheads="1"/>
          </p:cNvSpPr>
          <p:nvPr/>
        </p:nvSpPr>
        <p:spPr bwMode="auto">
          <a:xfrm>
            <a:off x="5486400" y="1552575"/>
            <a:ext cx="1577975" cy="557213"/>
          </a:xfrm>
          <a:prstGeom prst="rect">
            <a:avLst/>
          </a:prstGeom>
          <a:noFill/>
          <a:ln w="38100" cap="sq">
            <a:solidFill>
              <a:srgbClr val="006600"/>
            </a:solidFill>
            <a:miter lim="800000"/>
          </a:ln>
        </p:spPr>
        <p:txBody>
          <a:bodyPr wrap="none">
            <a:spAutoFit/>
          </a:bodyPr>
          <a:lstStyle/>
          <a:p>
            <a:pPr>
              <a:spcBef>
                <a:spcPct val="50000"/>
              </a:spcBef>
            </a:pPr>
            <a:r>
              <a:rPr lang="zh-CN" altLang="en-US" sz="2800" b="1">
                <a:solidFill>
                  <a:srgbClr val="FF0000"/>
                </a:solidFill>
                <a:latin typeface="Times New Roman" panose="02020603050405020304" charset="0"/>
              </a:rPr>
              <a:t>设：</a:t>
            </a:r>
            <a:r>
              <a:rPr lang="en-US" altLang="zh-CN" sz="2800" b="1">
                <a:solidFill>
                  <a:srgbClr val="FF0000"/>
                </a:solidFill>
                <a:latin typeface="Times New Roman" panose="02020603050405020304" charset="0"/>
              </a:rPr>
              <a:t>C=0</a:t>
            </a:r>
            <a:endParaRPr lang="en-US" altLang="zh-CN" sz="3200" b="1">
              <a:solidFill>
                <a:schemeClr val="bg1"/>
              </a:solidFill>
              <a:latin typeface="Times New Roman" panose="02020603050405020304" charset="0"/>
            </a:endParaRPr>
          </a:p>
        </p:txBody>
      </p:sp>
      <p:sp>
        <p:nvSpPr>
          <p:cNvPr id="92254" name="AutoShape 94"/>
          <p:cNvSpPr>
            <a:spLocks noChangeArrowheads="1"/>
          </p:cNvSpPr>
          <p:nvPr/>
        </p:nvSpPr>
        <p:spPr bwMode="auto">
          <a:xfrm>
            <a:off x="3048000" y="1276350"/>
            <a:ext cx="1219200" cy="457200"/>
          </a:xfrm>
          <a:prstGeom prst="wedgeRoundRectCallout">
            <a:avLst>
              <a:gd name="adj1" fmla="val -48176"/>
              <a:gd name="adj2" fmla="val 109375"/>
              <a:gd name="adj3" fmla="val 16667"/>
            </a:avLst>
          </a:prstGeom>
          <a:solidFill>
            <a:srgbClr val="FFFFCC"/>
          </a:solidFill>
          <a:ln w="28575">
            <a:solidFill>
              <a:srgbClr val="006600"/>
            </a:solidFill>
            <a:miter lim="800000"/>
          </a:ln>
          <a:effectLst/>
        </p:spPr>
        <p:txBody>
          <a:bodyPr wrap="none" anchor="ctr"/>
          <a:lstStyle/>
          <a:p>
            <a:pPr algn="ctr">
              <a:spcBef>
                <a:spcPct val="50000"/>
              </a:spcBef>
            </a:pPr>
            <a:r>
              <a:rPr lang="zh-CN" altLang="en-US" sz="2800" b="1">
                <a:solidFill>
                  <a:srgbClr val="FF0000"/>
                </a:solidFill>
                <a:effectLst>
                  <a:outerShdw blurRad="38100" dist="38100" dir="2700000" algn="tl">
                    <a:srgbClr val="000000"/>
                  </a:outerShdw>
                </a:effectLst>
                <a:latin typeface="Times New Roman" panose="02020603050405020304" charset="0"/>
              </a:rPr>
              <a:t>封锁</a:t>
            </a:r>
          </a:p>
        </p:txBody>
      </p:sp>
      <p:sp>
        <p:nvSpPr>
          <p:cNvPr id="92255" name="AutoShape 95"/>
          <p:cNvSpPr>
            <a:spLocks noChangeArrowheads="1"/>
          </p:cNvSpPr>
          <p:nvPr/>
        </p:nvSpPr>
        <p:spPr bwMode="auto">
          <a:xfrm>
            <a:off x="7010400" y="5410200"/>
            <a:ext cx="1758950" cy="460375"/>
          </a:xfrm>
          <a:prstGeom prst="wedgeRoundRectCallout">
            <a:avLst>
              <a:gd name="adj1" fmla="val -4153"/>
              <a:gd name="adj2" fmla="val -245861"/>
              <a:gd name="adj3" fmla="val 16667"/>
            </a:avLst>
          </a:prstGeom>
          <a:solidFill>
            <a:srgbClr val="FFFFCC"/>
          </a:solidFill>
          <a:ln w="28575">
            <a:solidFill>
              <a:srgbClr val="006600"/>
            </a:solidFill>
            <a:miter lim="800000"/>
          </a:ln>
        </p:spPr>
        <p:txBody>
          <a:bodyPr wrap="none" anchor="ctr"/>
          <a:lstStyle/>
          <a:p>
            <a:pPr algn="ctr">
              <a:spcBef>
                <a:spcPct val="50000"/>
              </a:spcBef>
            </a:pPr>
            <a:r>
              <a:rPr lang="zh-CN" altLang="en-US" sz="2800" b="1">
                <a:solidFill>
                  <a:srgbClr val="000099"/>
                </a:solidFill>
                <a:latin typeface="Times New Roman" panose="02020603050405020304" charset="0"/>
              </a:rPr>
              <a:t>选通</a:t>
            </a:r>
            <a:r>
              <a:rPr lang="en-US" altLang="zh-CN" sz="2800" b="1" i="1">
                <a:solidFill>
                  <a:srgbClr val="000099"/>
                </a:solidFill>
                <a:latin typeface="Times New Roman" panose="02020603050405020304" charset="0"/>
              </a:rPr>
              <a:t>B</a:t>
            </a:r>
            <a:r>
              <a:rPr lang="zh-CN" altLang="en-US" sz="2800" b="1">
                <a:solidFill>
                  <a:srgbClr val="000099"/>
                </a:solidFill>
                <a:latin typeface="Times New Roman" panose="02020603050405020304" charset="0"/>
              </a:rPr>
              <a:t>信号</a:t>
            </a:r>
            <a:endParaRPr lang="zh-CN" altLang="en-US" sz="2800" b="1">
              <a:solidFill>
                <a:srgbClr val="FF3300"/>
              </a:solidFill>
              <a:latin typeface="Times New Roman" panose="02020603050405020304" charset="0"/>
            </a:endParaRPr>
          </a:p>
        </p:txBody>
      </p:sp>
      <p:sp>
        <p:nvSpPr>
          <p:cNvPr id="114725" name="Oval 96"/>
          <p:cNvSpPr>
            <a:spLocks noChangeArrowheads="1"/>
          </p:cNvSpPr>
          <p:nvPr/>
        </p:nvSpPr>
        <p:spPr bwMode="auto">
          <a:xfrm>
            <a:off x="3276600" y="371475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26" name="Oval 97"/>
          <p:cNvSpPr>
            <a:spLocks noChangeArrowheads="1"/>
          </p:cNvSpPr>
          <p:nvPr/>
        </p:nvSpPr>
        <p:spPr bwMode="auto">
          <a:xfrm>
            <a:off x="3276600" y="234315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27" name="Oval 98"/>
          <p:cNvSpPr>
            <a:spLocks noChangeArrowheads="1"/>
          </p:cNvSpPr>
          <p:nvPr/>
        </p:nvSpPr>
        <p:spPr bwMode="auto">
          <a:xfrm>
            <a:off x="4953000" y="394335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28" name="Oval 99"/>
          <p:cNvSpPr>
            <a:spLocks noChangeArrowheads="1"/>
          </p:cNvSpPr>
          <p:nvPr/>
        </p:nvSpPr>
        <p:spPr bwMode="auto">
          <a:xfrm>
            <a:off x="6477000" y="371475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92260" name="AutoShape 100"/>
          <p:cNvSpPr>
            <a:spLocks noChangeArrowheads="1"/>
          </p:cNvSpPr>
          <p:nvPr/>
        </p:nvSpPr>
        <p:spPr bwMode="auto">
          <a:xfrm>
            <a:off x="4114800" y="2590800"/>
            <a:ext cx="990600" cy="457200"/>
          </a:xfrm>
          <a:prstGeom prst="wedgeRoundRectCallout">
            <a:avLst>
              <a:gd name="adj1" fmla="val -11056"/>
              <a:gd name="adj2" fmla="val 183333"/>
              <a:gd name="adj3" fmla="val 16667"/>
            </a:avLst>
          </a:prstGeom>
          <a:solidFill>
            <a:srgbClr val="FFFFCC"/>
          </a:solidFill>
          <a:ln w="28575">
            <a:solidFill>
              <a:srgbClr val="006600"/>
            </a:solidFill>
            <a:miter lim="800000"/>
          </a:ln>
          <a:effectLst/>
        </p:spPr>
        <p:txBody>
          <a:bodyPr wrap="none" anchor="ctr"/>
          <a:lstStyle/>
          <a:p>
            <a:pPr algn="ctr">
              <a:spcBef>
                <a:spcPct val="50000"/>
              </a:spcBef>
            </a:pPr>
            <a:r>
              <a:rPr lang="zh-CN" altLang="en-US" sz="2800" b="1">
                <a:solidFill>
                  <a:srgbClr val="FF0000"/>
                </a:solidFill>
                <a:effectLst>
                  <a:outerShdw blurRad="38100" dist="38100" dir="2700000" algn="tl">
                    <a:srgbClr val="000000"/>
                  </a:outerShdw>
                </a:effectLst>
                <a:latin typeface="Times New Roman" panose="02020603050405020304" charset="0"/>
              </a:rPr>
              <a:t>打开</a:t>
            </a:r>
          </a:p>
        </p:txBody>
      </p:sp>
      <p:sp>
        <p:nvSpPr>
          <p:cNvPr id="92261" name="Rectangle 101"/>
          <p:cNvSpPr>
            <a:spLocks noChangeArrowheads="1"/>
          </p:cNvSpPr>
          <p:nvPr/>
        </p:nvSpPr>
        <p:spPr bwMode="auto">
          <a:xfrm>
            <a:off x="914400" y="533400"/>
            <a:ext cx="4397375" cy="519113"/>
          </a:xfrm>
          <a:prstGeom prst="rect">
            <a:avLst/>
          </a:prstGeom>
          <a:noFill/>
          <a:ln w="9525">
            <a:noFill/>
            <a:miter lim="800000"/>
          </a:ln>
          <a:effectLst/>
        </p:spPr>
        <p:txBody>
          <a:bodyPr wrap="none">
            <a:spAutoFit/>
          </a:bodyPr>
          <a:lstStyle/>
          <a:p>
            <a:pPr>
              <a:spcBef>
                <a:spcPct val="50000"/>
              </a:spcBef>
            </a:pPr>
            <a:r>
              <a:rPr lang="zh-CN" altLang="en-US" sz="2800" b="1">
                <a:solidFill>
                  <a:srgbClr val="FF0000"/>
                </a:solidFill>
                <a:effectLst>
                  <a:outerShdw blurRad="38100" dist="38100" dir="2700000" algn="tl">
                    <a:srgbClr val="DDDDDD"/>
                  </a:outerShdw>
                </a:effectLst>
                <a:latin typeface="Times New Roman" panose="02020603050405020304" charset="0"/>
              </a:rPr>
              <a:t>例 </a:t>
            </a:r>
            <a:r>
              <a:rPr lang="en-US" altLang="zh-CN" sz="2800" b="1">
                <a:solidFill>
                  <a:srgbClr val="FF0000"/>
                </a:solidFill>
                <a:effectLst>
                  <a:outerShdw blurRad="38100" dist="38100" dir="2700000" algn="tl">
                    <a:srgbClr val="DDDDDD"/>
                  </a:outerShdw>
                </a:effectLst>
                <a:latin typeface="Times New Roman" panose="02020603050405020304" charset="0"/>
              </a:rPr>
              <a:t>3</a:t>
            </a:r>
            <a:r>
              <a:rPr lang="zh-CN" altLang="en-US" sz="2800" b="1">
                <a:solidFill>
                  <a:srgbClr val="FF0000"/>
                </a:solidFill>
                <a:effectLst>
                  <a:outerShdw blurRad="38100" dist="38100" dir="2700000" algn="tl">
                    <a:srgbClr val="DDDDDD"/>
                  </a:outerShdw>
                </a:effectLst>
                <a:latin typeface="Times New Roman" panose="02020603050405020304" charset="0"/>
              </a:rPr>
              <a:t>：</a:t>
            </a:r>
            <a:r>
              <a:rPr lang="zh-CN" altLang="en-US" sz="2800" b="1">
                <a:effectLst>
                  <a:outerShdw blurRad="38100" dist="38100" dir="2700000" algn="tl">
                    <a:srgbClr val="DDDDDD"/>
                  </a:outerShdw>
                </a:effectLst>
                <a:latin typeface="Times New Roman" panose="02020603050405020304" charset="0"/>
              </a:rPr>
              <a:t>分析下图的逻辑功能</a:t>
            </a:r>
            <a:endParaRPr lang="zh-CN" altLang="en-US" sz="2800" b="1">
              <a:solidFill>
                <a:srgbClr val="CC0000"/>
              </a:solidFill>
              <a:effectLst>
                <a:outerShdw blurRad="38100" dist="38100" dir="2700000" algn="tl">
                  <a:srgbClr val="DDDDDD"/>
                </a:outerShdw>
              </a:effectLst>
              <a:latin typeface="Times New Roman" panose="02020603050405020304" charset="0"/>
            </a:endParaRPr>
          </a:p>
        </p:txBody>
      </p:sp>
      <p:grpSp>
        <p:nvGrpSpPr>
          <p:cNvPr id="24" name="Group 102"/>
          <p:cNvGrpSpPr/>
          <p:nvPr/>
        </p:nvGrpSpPr>
        <p:grpSpPr bwMode="auto">
          <a:xfrm>
            <a:off x="4648200" y="4191000"/>
            <a:ext cx="1905000" cy="914400"/>
            <a:chOff x="2928" y="2640"/>
            <a:chExt cx="1200" cy="576"/>
          </a:xfrm>
        </p:grpSpPr>
        <p:grpSp>
          <p:nvGrpSpPr>
            <p:cNvPr id="114741" name="Group 103"/>
            <p:cNvGrpSpPr/>
            <p:nvPr/>
          </p:nvGrpSpPr>
          <p:grpSpPr bwMode="auto">
            <a:xfrm>
              <a:off x="3168" y="2640"/>
              <a:ext cx="265" cy="327"/>
              <a:chOff x="3168" y="2640"/>
              <a:chExt cx="265" cy="327"/>
            </a:xfrm>
          </p:grpSpPr>
          <p:sp>
            <p:nvSpPr>
              <p:cNvPr id="114762" name="Rectangle 104"/>
              <p:cNvSpPr>
                <a:spLocks noChangeArrowheads="1"/>
              </p:cNvSpPr>
              <p:nvPr/>
            </p:nvSpPr>
            <p:spPr bwMode="auto">
              <a:xfrm>
                <a:off x="3168" y="2640"/>
                <a:ext cx="265"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B</a:t>
                </a:r>
              </a:p>
            </p:txBody>
          </p:sp>
          <p:sp>
            <p:nvSpPr>
              <p:cNvPr id="114763" name="Line 105"/>
              <p:cNvSpPr>
                <a:spLocks noChangeShapeType="1"/>
              </p:cNvSpPr>
              <p:nvPr/>
            </p:nvSpPr>
            <p:spPr bwMode="auto">
              <a:xfrm>
                <a:off x="3264" y="2676"/>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nvGrpSpPr>
            <p:cNvPr id="114742" name="Group 106"/>
            <p:cNvGrpSpPr/>
            <p:nvPr/>
          </p:nvGrpSpPr>
          <p:grpSpPr bwMode="auto">
            <a:xfrm rot="-5508">
              <a:off x="2928" y="2976"/>
              <a:ext cx="1200" cy="240"/>
              <a:chOff x="3312" y="672"/>
              <a:chExt cx="1200" cy="240"/>
            </a:xfrm>
          </p:grpSpPr>
          <p:grpSp>
            <p:nvGrpSpPr>
              <p:cNvPr id="114743" name="Group 107"/>
              <p:cNvGrpSpPr/>
              <p:nvPr/>
            </p:nvGrpSpPr>
            <p:grpSpPr bwMode="auto">
              <a:xfrm>
                <a:off x="3312" y="672"/>
                <a:ext cx="336" cy="240"/>
                <a:chOff x="3312" y="672"/>
                <a:chExt cx="336" cy="240"/>
              </a:xfrm>
            </p:grpSpPr>
            <p:sp>
              <p:nvSpPr>
                <p:cNvPr id="114757" name="Line 108"/>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758" name="Group 109"/>
                <p:cNvGrpSpPr/>
                <p:nvPr/>
              </p:nvGrpSpPr>
              <p:grpSpPr bwMode="auto">
                <a:xfrm>
                  <a:off x="3312" y="672"/>
                  <a:ext cx="336" cy="240"/>
                  <a:chOff x="3312" y="672"/>
                  <a:chExt cx="336" cy="240"/>
                </a:xfrm>
              </p:grpSpPr>
              <p:sp>
                <p:nvSpPr>
                  <p:cNvPr id="114759" name="Line 110"/>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60" name="Line 111"/>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61" name="Line 112"/>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14744" name="Group 113"/>
              <p:cNvGrpSpPr/>
              <p:nvPr/>
            </p:nvGrpSpPr>
            <p:grpSpPr bwMode="auto">
              <a:xfrm>
                <a:off x="3648" y="672"/>
                <a:ext cx="336" cy="240"/>
                <a:chOff x="3312" y="672"/>
                <a:chExt cx="336" cy="240"/>
              </a:xfrm>
            </p:grpSpPr>
            <p:sp>
              <p:nvSpPr>
                <p:cNvPr id="114752" name="Line 114"/>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753" name="Group 115"/>
                <p:cNvGrpSpPr/>
                <p:nvPr/>
              </p:nvGrpSpPr>
              <p:grpSpPr bwMode="auto">
                <a:xfrm>
                  <a:off x="3312" y="672"/>
                  <a:ext cx="336" cy="240"/>
                  <a:chOff x="3312" y="672"/>
                  <a:chExt cx="336" cy="240"/>
                </a:xfrm>
              </p:grpSpPr>
              <p:sp>
                <p:nvSpPr>
                  <p:cNvPr id="114754" name="Line 116"/>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55" name="Line 117"/>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56" name="Line 118"/>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14745" name="Group 119"/>
              <p:cNvGrpSpPr/>
              <p:nvPr/>
            </p:nvGrpSpPr>
            <p:grpSpPr bwMode="auto">
              <a:xfrm>
                <a:off x="3984" y="672"/>
                <a:ext cx="336" cy="240"/>
                <a:chOff x="3312" y="672"/>
                <a:chExt cx="336" cy="240"/>
              </a:xfrm>
            </p:grpSpPr>
            <p:sp>
              <p:nvSpPr>
                <p:cNvPr id="114747" name="Line 120"/>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748" name="Group 121"/>
                <p:cNvGrpSpPr/>
                <p:nvPr/>
              </p:nvGrpSpPr>
              <p:grpSpPr bwMode="auto">
                <a:xfrm>
                  <a:off x="3312" y="672"/>
                  <a:ext cx="336" cy="240"/>
                  <a:chOff x="3312" y="672"/>
                  <a:chExt cx="336" cy="240"/>
                </a:xfrm>
              </p:grpSpPr>
              <p:sp>
                <p:nvSpPr>
                  <p:cNvPr id="114749" name="Line 122"/>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50" name="Line 123"/>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51" name="Line 124"/>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sp>
            <p:nvSpPr>
              <p:cNvPr id="114746" name="Line 125"/>
              <p:cNvSpPr>
                <a:spLocks noChangeShapeType="1"/>
              </p:cNvSpPr>
              <p:nvPr/>
            </p:nvSpPr>
            <p:spPr bwMode="auto">
              <a:xfrm>
                <a:off x="4320"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92161" name="Group 126"/>
          <p:cNvGrpSpPr/>
          <p:nvPr/>
        </p:nvGrpSpPr>
        <p:grpSpPr bwMode="auto">
          <a:xfrm>
            <a:off x="609600" y="5486400"/>
            <a:ext cx="7239000" cy="669925"/>
            <a:chOff x="384" y="3456"/>
            <a:chExt cx="4560" cy="422"/>
          </a:xfrm>
        </p:grpSpPr>
        <p:sp>
          <p:nvSpPr>
            <p:cNvPr id="92287" name="Rectangle 127"/>
            <p:cNvSpPr>
              <a:spLocks noChangeArrowheads="1"/>
            </p:cNvSpPr>
            <p:nvPr/>
          </p:nvSpPr>
          <p:spPr bwMode="auto">
            <a:xfrm>
              <a:off x="384" y="3504"/>
              <a:ext cx="1466" cy="327"/>
            </a:xfrm>
            <a:prstGeom prst="rect">
              <a:avLst/>
            </a:prstGeom>
            <a:noFill/>
            <a:ln w="9525">
              <a:noFill/>
              <a:miter lim="800000"/>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Times New Roman" panose="02020603050405020304" charset="0"/>
                </a:rPr>
                <a:t>写出逻辑式：</a:t>
              </a:r>
              <a:endParaRPr lang="zh-CN" altLang="en-US" sz="3200" b="1">
                <a:solidFill>
                  <a:schemeClr val="bg1"/>
                </a:solidFill>
                <a:effectLst>
                  <a:outerShdw blurRad="38100" dist="38100" dir="2700000" algn="tl">
                    <a:srgbClr val="DDDDDD"/>
                  </a:outerShdw>
                </a:effectLst>
                <a:latin typeface="Times New Roman" panose="02020603050405020304" charset="0"/>
              </a:endParaRPr>
            </a:p>
          </p:txBody>
        </p:sp>
        <p:sp>
          <p:nvSpPr>
            <p:cNvPr id="114734" name="Line 128"/>
            <p:cNvSpPr>
              <a:spLocks noChangeShapeType="1"/>
            </p:cNvSpPr>
            <p:nvPr/>
          </p:nvSpPr>
          <p:spPr bwMode="auto">
            <a:xfrm>
              <a:off x="4080" y="3561"/>
              <a:ext cx="24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4735" name="Rectangle 129"/>
            <p:cNvSpPr>
              <a:spLocks noChangeArrowheads="1"/>
            </p:cNvSpPr>
            <p:nvPr/>
          </p:nvSpPr>
          <p:spPr bwMode="auto">
            <a:xfrm>
              <a:off x="3168" y="3513"/>
              <a:ext cx="1776" cy="365"/>
            </a:xfrm>
            <a:prstGeom prst="rect">
              <a:avLst/>
            </a:prstGeom>
            <a:noFill/>
            <a:ln>
              <a:noFill/>
            </a:ln>
          </p:spPr>
          <p:txBody>
            <a:bodyPr>
              <a:spAutoFit/>
            </a:bodyPr>
            <a:lstStyle/>
            <a:p>
              <a:pPr>
                <a:spcBef>
                  <a:spcPct val="50000"/>
                </a:spcBef>
              </a:pPr>
              <a:r>
                <a:rPr lang="en-US" altLang="zh-CN" sz="3200" b="1">
                  <a:solidFill>
                    <a:srgbClr val="000099"/>
                  </a:solidFill>
                  <a:latin typeface="Times New Roman" panose="02020603050405020304" charset="0"/>
                </a:rPr>
                <a:t>=</a:t>
              </a:r>
              <a:r>
                <a:rPr lang="en-US" altLang="zh-CN" sz="3200" b="1" i="1">
                  <a:solidFill>
                    <a:srgbClr val="000099"/>
                  </a:solidFill>
                  <a:latin typeface="Times New Roman" panose="02020603050405020304" charset="0"/>
                </a:rPr>
                <a:t>AC +BC</a:t>
              </a:r>
              <a:endParaRPr lang="en-US" altLang="zh-CN" sz="3200" b="1" i="1">
                <a:solidFill>
                  <a:srgbClr val="3333CC"/>
                </a:solidFill>
                <a:latin typeface="Times New Roman" panose="02020603050405020304" charset="0"/>
              </a:endParaRPr>
            </a:p>
          </p:txBody>
        </p:sp>
        <p:sp>
          <p:nvSpPr>
            <p:cNvPr id="114736" name="Line 130"/>
            <p:cNvSpPr>
              <a:spLocks noChangeShapeType="1"/>
            </p:cNvSpPr>
            <p:nvPr/>
          </p:nvSpPr>
          <p:spPr bwMode="auto">
            <a:xfrm>
              <a:off x="2160" y="3552"/>
              <a:ext cx="38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4737" name="Line 131"/>
            <p:cNvSpPr>
              <a:spLocks noChangeShapeType="1"/>
            </p:cNvSpPr>
            <p:nvPr/>
          </p:nvSpPr>
          <p:spPr bwMode="auto">
            <a:xfrm>
              <a:off x="2880" y="3552"/>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4738" name="Line 132"/>
            <p:cNvSpPr>
              <a:spLocks noChangeShapeType="1"/>
            </p:cNvSpPr>
            <p:nvPr/>
          </p:nvSpPr>
          <p:spPr bwMode="auto">
            <a:xfrm>
              <a:off x="2160" y="3456"/>
              <a:ext cx="100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4739" name="Text Box 133"/>
            <p:cNvSpPr txBox="1">
              <a:spLocks noChangeArrowheads="1"/>
            </p:cNvSpPr>
            <p:nvPr/>
          </p:nvSpPr>
          <p:spPr bwMode="auto">
            <a:xfrm>
              <a:off x="1728" y="3504"/>
              <a:ext cx="1872" cy="3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000099"/>
                  </a:solidFill>
                </a:rPr>
                <a:t>Y=</a:t>
              </a:r>
              <a:r>
                <a:rPr lang="en-US" altLang="zh-CN" sz="3200" b="1" i="1">
                  <a:solidFill>
                    <a:srgbClr val="000099"/>
                  </a:solidFill>
                </a:rPr>
                <a:t>AC • BC</a:t>
              </a:r>
              <a:endParaRPr lang="en-US" altLang="zh-CN" sz="3200" b="1">
                <a:solidFill>
                  <a:srgbClr val="000099"/>
                </a:solidFill>
              </a:endParaRPr>
            </a:p>
          </p:txBody>
        </p:sp>
        <p:sp>
          <p:nvSpPr>
            <p:cNvPr id="114740" name="Line 134"/>
            <p:cNvSpPr>
              <a:spLocks noChangeShapeType="1"/>
            </p:cNvSpPr>
            <p:nvPr/>
          </p:nvSpPr>
          <p:spPr bwMode="auto">
            <a:xfrm>
              <a:off x="2688" y="3504"/>
              <a:ext cx="384" cy="0"/>
            </a:xfrm>
            <a:prstGeom prst="line">
              <a:avLst/>
            </a:prstGeom>
            <a:noFill/>
            <a:ln w="28575" cap="sq">
              <a:solidFill>
                <a:srgbClr val="000099"/>
              </a:solidFill>
              <a:round/>
            </a:ln>
          </p:spPr>
          <p:txBody>
            <a:bodyPr wrap="none" anchor="ctr">
              <a:spAutoFit/>
            </a:bodyP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253"/>
                                        </p:tgtEl>
                                        <p:attrNameLst>
                                          <p:attrName>style.visibility</p:attrName>
                                        </p:attrNameLst>
                                      </p:cBhvr>
                                      <p:to>
                                        <p:strVal val="visible"/>
                                      </p:to>
                                    </p:set>
                                    <p:animEffect transition="in" filter="box(in)">
                                      <p:cBhvr>
                                        <p:cTn id="7" dur="500"/>
                                        <p:tgtEl>
                                          <p:spTgt spid="922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250"/>
                                        </p:tgtEl>
                                        <p:attrNameLst>
                                          <p:attrName>style.visibility</p:attrName>
                                        </p:attrNameLst>
                                      </p:cBhvr>
                                      <p:to>
                                        <p:strVal val="visible"/>
                                      </p:to>
                                    </p:set>
                                    <p:animEffect transition="in" filter="wipe(left)">
                                      <p:cBhvr>
                                        <p:cTn id="11" dur="500"/>
                                        <p:tgtEl>
                                          <p:spTgt spid="9225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2252"/>
                                        </p:tgtEl>
                                        <p:attrNameLst>
                                          <p:attrName>style.visibility</p:attrName>
                                        </p:attrNameLst>
                                      </p:cBhvr>
                                      <p:to>
                                        <p:strVal val="visible"/>
                                      </p:to>
                                    </p:set>
                                    <p:animEffect transition="in" filter="wipe(left)">
                                      <p:cBhvr>
                                        <p:cTn id="15" dur="500"/>
                                        <p:tgtEl>
                                          <p:spTgt spid="9225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2260"/>
                                        </p:tgtEl>
                                        <p:attrNameLst>
                                          <p:attrName>style.visibility</p:attrName>
                                        </p:attrNameLst>
                                      </p:cBhvr>
                                      <p:to>
                                        <p:strVal val="visible"/>
                                      </p:to>
                                    </p:set>
                                    <p:animEffect transition="in" filter="wipe(up)">
                                      <p:cBhvr>
                                        <p:cTn id="19" dur="500"/>
                                        <p:tgtEl>
                                          <p:spTgt spid="9226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2251"/>
                                        </p:tgtEl>
                                        <p:attrNameLst>
                                          <p:attrName>style.visibility</p:attrName>
                                        </p:attrNameLst>
                                      </p:cBhvr>
                                      <p:to>
                                        <p:strVal val="visible"/>
                                      </p:to>
                                    </p:set>
                                    <p:animEffect transition="in" filter="wipe(left)">
                                      <p:cBhvr>
                                        <p:cTn id="24" dur="500"/>
                                        <p:tgtEl>
                                          <p:spTgt spid="92251"/>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92254"/>
                                        </p:tgtEl>
                                        <p:attrNameLst>
                                          <p:attrName>style.visibility</p:attrName>
                                        </p:attrNameLst>
                                      </p:cBhvr>
                                      <p:to>
                                        <p:strVal val="visible"/>
                                      </p:to>
                                    </p:set>
                                    <p:animEffect transition="in" filter="wipe(up)">
                                      <p:cBhvr>
                                        <p:cTn id="28" dur="500"/>
                                        <p:tgtEl>
                                          <p:spTgt spid="9225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2162"/>
                                        </p:tgtEl>
                                        <p:attrNameLst>
                                          <p:attrName>style.visibility</p:attrName>
                                        </p:attrNameLst>
                                      </p:cBhvr>
                                      <p:to>
                                        <p:strVal val="visible"/>
                                      </p:to>
                                    </p:set>
                                    <p:animEffect transition="in" filter="wipe(left)">
                                      <p:cBhvr>
                                        <p:cTn id="43" dur="500"/>
                                        <p:tgtEl>
                                          <p:spTgt spid="9216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500"/>
                            </p:stCondLst>
                            <p:childTnLst>
                              <p:par>
                                <p:cTn id="50" presetID="22" presetClass="entr" presetSubtype="4" fill="hold" grpId="0" nodeType="afterEffect">
                                  <p:stCondLst>
                                    <p:cond delay="0"/>
                                  </p:stCondLst>
                                  <p:childTnLst>
                                    <p:set>
                                      <p:cBhvr>
                                        <p:cTn id="51" dur="1" fill="hold">
                                          <p:stCondLst>
                                            <p:cond delay="0"/>
                                          </p:stCondLst>
                                        </p:cTn>
                                        <p:tgtEl>
                                          <p:spTgt spid="92255"/>
                                        </p:tgtEl>
                                        <p:attrNameLst>
                                          <p:attrName>style.visibility</p:attrName>
                                        </p:attrNameLst>
                                      </p:cBhvr>
                                      <p:to>
                                        <p:strVal val="visible"/>
                                      </p:to>
                                    </p:set>
                                    <p:animEffect transition="in" filter="wipe(down)">
                                      <p:cBhvr>
                                        <p:cTn id="52" dur="500"/>
                                        <p:tgtEl>
                                          <p:spTgt spid="9225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2161"/>
                                        </p:tgtEl>
                                        <p:attrNameLst>
                                          <p:attrName>style.visibility</p:attrName>
                                        </p:attrNameLst>
                                      </p:cBhvr>
                                      <p:to>
                                        <p:strVal val="visible"/>
                                      </p:to>
                                    </p:set>
                                    <p:animEffect transition="in" filter="wipe(left)">
                                      <p:cBhvr>
                                        <p:cTn id="57" dur="500"/>
                                        <p:tgtEl>
                                          <p:spTgt spid="92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utoUpdateAnimBg="0"/>
      <p:bldP spid="92250" grpId="0" autoUpdateAnimBg="0"/>
      <p:bldP spid="92251" grpId="0" autoUpdateAnimBg="0"/>
      <p:bldP spid="92252" grpId="0" autoUpdateAnimBg="0"/>
      <p:bldP spid="92253" grpId="0" animBg="1" autoUpdateAnimBg="0"/>
      <p:bldP spid="92254" grpId="0" animBg="1" autoUpdateAnimBg="0"/>
      <p:bldP spid="92255" grpId="0" animBg="1" autoUpdateAnimBg="0"/>
      <p:bldP spid="9226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subTitle" idx="1"/>
          </p:nvPr>
        </p:nvSpPr>
        <p:spPr bwMode="auto">
          <a:xfrm>
            <a:off x="838200" y="533400"/>
            <a:ext cx="5181600" cy="457200"/>
          </a:xfrm>
          <a:ln>
            <a:miter lim="800000"/>
          </a:ln>
        </p:spPr>
        <p:txBody>
          <a:bodyPr vert="horz" wrap="square" lIns="91440" tIns="45720" rIns="91440" bIns="45720" numCol="1" anchor="t" anchorCtr="0" compatLnSpc="1">
            <a:normAutofit fontScale="92500" lnSpcReduction="20000"/>
          </a:bodyPr>
          <a:lstStyle/>
          <a:p>
            <a:pPr algn="l" eaLnBrk="1" hangingPunct="1"/>
            <a:r>
              <a:rPr lang="en-US" altLang="zh-CN" b="1" dirty="0" smtClean="0">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20.8.2  </a:t>
            </a:r>
            <a:r>
              <a:rPr lang="zh-CN" altLang="en-US" b="1" dirty="0">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组合逻辑电路</a:t>
            </a:r>
            <a:r>
              <a:rPr lang="zh-CN" altLang="en-US" b="1" dirty="0" smtClean="0">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的</a:t>
            </a:r>
            <a:r>
              <a:rPr lang="zh-CN" altLang="en-US" b="1" dirty="0">
                <a:solidFill>
                  <a:srgbClr val="CC0000"/>
                </a:solidFill>
                <a:effectLst>
                  <a:outerShdw blurRad="38100" dist="38100" dir="2700000" algn="tl">
                    <a:srgbClr val="DDDDDD"/>
                  </a:outerShdw>
                </a:effectLst>
                <a:ea typeface="宋体" panose="02010600030101010101" pitchFamily="2" charset="-122"/>
              </a:rPr>
              <a:t>设计</a:t>
            </a:r>
            <a:endParaRPr lang="zh-CN" altLang="en-US" b="1" dirty="0">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endParaRPr>
          </a:p>
        </p:txBody>
      </p:sp>
      <p:grpSp>
        <p:nvGrpSpPr>
          <p:cNvPr id="2" name="Group 3"/>
          <p:cNvGrpSpPr/>
          <p:nvPr/>
        </p:nvGrpSpPr>
        <p:grpSpPr bwMode="auto">
          <a:xfrm>
            <a:off x="1066800" y="1373188"/>
            <a:ext cx="6711950" cy="836612"/>
            <a:chOff x="672" y="865"/>
            <a:chExt cx="4228" cy="527"/>
          </a:xfrm>
        </p:grpSpPr>
        <p:sp>
          <p:nvSpPr>
            <p:cNvPr id="94212" name="Rectangle 4" descr="90%"/>
            <p:cNvSpPr>
              <a:spLocks noChangeArrowheads="1"/>
            </p:cNvSpPr>
            <p:nvPr/>
          </p:nvSpPr>
          <p:spPr bwMode="auto">
            <a:xfrm>
              <a:off x="672" y="961"/>
              <a:ext cx="2198" cy="383"/>
            </a:xfrm>
            <a:prstGeom prst="rect">
              <a:avLst/>
            </a:prstGeom>
            <a:pattFill prst="pct90">
              <a:fgClr>
                <a:srgbClr val="FFFFCC"/>
              </a:fgClr>
              <a:bgClr>
                <a:srgbClr val="FFFFFF"/>
              </a:bgClr>
            </a:pattFill>
            <a:ln w="28575">
              <a:solidFill>
                <a:schemeClr val="accent1"/>
              </a:solidFill>
              <a:miter lim="800000"/>
            </a:ln>
            <a:effectLst/>
          </p:spPr>
          <p:txBody>
            <a:bodyPr wrap="none">
              <a:spAutoFit/>
            </a:bodyPr>
            <a:lstStyle/>
            <a:p>
              <a:pPr>
                <a:spcBef>
                  <a:spcPct val="50000"/>
                </a:spcBef>
              </a:pPr>
              <a:r>
                <a:rPr lang="zh-CN" altLang="en-US" sz="3200" b="1">
                  <a:solidFill>
                    <a:srgbClr val="FF3300"/>
                  </a:solidFill>
                  <a:effectLst>
                    <a:outerShdw blurRad="38100" dist="38100" dir="2700000" algn="tl">
                      <a:srgbClr val="DDDDDD"/>
                    </a:outerShdw>
                  </a:effectLst>
                  <a:latin typeface="Times New Roman" panose="02020603050405020304" charset="0"/>
                </a:rPr>
                <a:t>根据逻辑功能要求</a:t>
              </a:r>
              <a:endParaRPr lang="zh-CN" altLang="en-US" sz="3600" b="1">
                <a:solidFill>
                  <a:srgbClr val="FF3300"/>
                </a:solidFill>
                <a:latin typeface="Times New Roman" panose="02020603050405020304" charset="0"/>
              </a:endParaRPr>
            </a:p>
          </p:txBody>
        </p:sp>
        <p:sp>
          <p:nvSpPr>
            <p:cNvPr id="94213" name="Rectangle 5"/>
            <p:cNvSpPr>
              <a:spLocks noChangeArrowheads="1"/>
            </p:cNvSpPr>
            <p:nvPr/>
          </p:nvSpPr>
          <p:spPr bwMode="auto">
            <a:xfrm>
              <a:off x="3744" y="1009"/>
              <a:ext cx="1156" cy="383"/>
            </a:xfrm>
            <a:prstGeom prst="rect">
              <a:avLst/>
            </a:prstGeom>
            <a:solidFill>
              <a:srgbClr val="CCFFFF"/>
            </a:solidFill>
            <a:ln w="28575">
              <a:solidFill>
                <a:schemeClr val="accent1"/>
              </a:solidFill>
              <a:miter lim="800000"/>
            </a:ln>
            <a:effectLst/>
          </p:spPr>
          <p:txBody>
            <a:bodyPr wrap="none">
              <a:spAutoFit/>
            </a:bodyPr>
            <a:lstStyle/>
            <a:p>
              <a:pPr>
                <a:spcBef>
                  <a:spcPct val="50000"/>
                </a:spcBef>
              </a:pPr>
              <a:r>
                <a:rPr lang="zh-CN" altLang="en-US" sz="3200" b="1">
                  <a:solidFill>
                    <a:srgbClr val="FF3300"/>
                  </a:solidFill>
                  <a:effectLst>
                    <a:outerShdw blurRad="38100" dist="38100" dir="2700000" algn="tl">
                      <a:srgbClr val="000000"/>
                    </a:outerShdw>
                  </a:effectLst>
                  <a:latin typeface="Times New Roman" panose="02020603050405020304" charset="0"/>
                </a:rPr>
                <a:t>逻辑电路</a:t>
              </a:r>
              <a:endParaRPr lang="zh-CN" altLang="en-US" sz="3600" b="1">
                <a:solidFill>
                  <a:srgbClr val="FF3300"/>
                </a:solidFill>
                <a:latin typeface="Times New Roman" panose="02020603050405020304" charset="0"/>
              </a:endParaRPr>
            </a:p>
          </p:txBody>
        </p:sp>
        <p:sp>
          <p:nvSpPr>
            <p:cNvPr id="115765" name="Line 6" descr="40%"/>
            <p:cNvSpPr>
              <a:spLocks noChangeShapeType="1"/>
            </p:cNvSpPr>
            <p:nvPr/>
          </p:nvSpPr>
          <p:spPr bwMode="auto">
            <a:xfrm>
              <a:off x="2976" y="1249"/>
              <a:ext cx="720" cy="0"/>
            </a:xfrm>
            <a:prstGeom prst="line">
              <a:avLst/>
            </a:prstGeom>
            <a:noFill/>
            <a:ln w="28575">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94215" name="Rectangle 7" descr="40%"/>
            <p:cNvSpPr>
              <a:spLocks noChangeArrowheads="1"/>
            </p:cNvSpPr>
            <p:nvPr/>
          </p:nvSpPr>
          <p:spPr bwMode="auto">
            <a:xfrm>
              <a:off x="3024" y="865"/>
              <a:ext cx="568" cy="327"/>
            </a:xfrm>
            <a:prstGeom prst="rect">
              <a:avLst/>
            </a:prstGeom>
            <a:noFill/>
            <a:ln w="9525">
              <a:noFill/>
              <a:miter lim="800000"/>
            </a:ln>
            <a:effectLst/>
          </p:spPr>
          <p:txBody>
            <a:bodyPr wrap="none">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设计</a:t>
              </a:r>
              <a:endParaRPr lang="zh-CN" altLang="en-US" sz="36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grpSp>
      <p:grpSp>
        <p:nvGrpSpPr>
          <p:cNvPr id="3" name="Group 8"/>
          <p:cNvGrpSpPr/>
          <p:nvPr/>
        </p:nvGrpSpPr>
        <p:grpSpPr bwMode="auto">
          <a:xfrm>
            <a:off x="609600" y="3001963"/>
            <a:ext cx="6164263" cy="2636837"/>
            <a:chOff x="384" y="1824"/>
            <a:chExt cx="3883" cy="1661"/>
          </a:xfrm>
        </p:grpSpPr>
        <p:sp>
          <p:nvSpPr>
            <p:cNvPr id="94217" name="Rectangle 9"/>
            <p:cNvSpPr>
              <a:spLocks noChangeArrowheads="1"/>
            </p:cNvSpPr>
            <p:nvPr/>
          </p:nvSpPr>
          <p:spPr bwMode="auto">
            <a:xfrm>
              <a:off x="384" y="1824"/>
              <a:ext cx="3883" cy="365"/>
            </a:xfrm>
            <a:prstGeom prst="rect">
              <a:avLst/>
            </a:prstGeom>
            <a:noFill/>
            <a:ln w="9525">
              <a:noFill/>
              <a:miter lim="800000"/>
            </a:ln>
          </p:spPr>
          <p:txBody>
            <a:bodyPr wrap="none">
              <a:spAutoFit/>
            </a:bodyPr>
            <a:lstStyle/>
            <a:p>
              <a:r>
                <a:rPr lang="en-US" altLang="zh-CN" sz="3200" b="1">
                  <a:effectLst>
                    <a:outerShdw blurRad="38100" dist="38100" dir="2700000" algn="tl">
                      <a:srgbClr val="DDDDDD"/>
                    </a:outerShdw>
                  </a:effectLst>
                  <a:latin typeface="Times New Roman" panose="02020603050405020304" charset="0"/>
                </a:rPr>
                <a:t> (1) </a:t>
              </a:r>
              <a:r>
                <a:rPr lang="zh-CN" altLang="en-US" sz="3200" b="1">
                  <a:effectLst>
                    <a:outerShdw blurRad="38100" dist="38100" dir="2700000" algn="tl">
                      <a:srgbClr val="DDDDDD"/>
                    </a:outerShdw>
                  </a:effectLst>
                  <a:latin typeface="Times New Roman" panose="02020603050405020304" charset="0"/>
                </a:rPr>
                <a:t>由逻辑要求，列出逻辑状态表</a:t>
              </a:r>
              <a:endParaRPr lang="zh-CN" altLang="en-US" sz="3600" b="1">
                <a:effectLst>
                  <a:outerShdw blurRad="38100" dist="38100" dir="2700000" algn="tl">
                    <a:srgbClr val="DDDDDD"/>
                  </a:outerShdw>
                </a:effectLst>
                <a:latin typeface="Times New Roman" panose="02020603050405020304" charset="0"/>
              </a:endParaRPr>
            </a:p>
          </p:txBody>
        </p:sp>
        <p:sp>
          <p:nvSpPr>
            <p:cNvPr id="94218" name="Rectangle 10"/>
            <p:cNvSpPr>
              <a:spLocks noChangeArrowheads="1"/>
            </p:cNvSpPr>
            <p:nvPr/>
          </p:nvSpPr>
          <p:spPr bwMode="auto">
            <a:xfrm>
              <a:off x="384" y="2256"/>
              <a:ext cx="3883" cy="365"/>
            </a:xfrm>
            <a:prstGeom prst="rect">
              <a:avLst/>
            </a:prstGeom>
            <a:noFill/>
            <a:ln w="9525">
              <a:noFill/>
              <a:miter lim="800000"/>
            </a:ln>
          </p:spPr>
          <p:txBody>
            <a:bodyPr wrap="none">
              <a:spAutoFit/>
            </a:bodyPr>
            <a:lstStyle/>
            <a:p>
              <a:r>
                <a:rPr lang="en-US" altLang="zh-CN" sz="3200" b="1">
                  <a:effectLst>
                    <a:outerShdw blurRad="38100" dist="38100" dir="2700000" algn="tl">
                      <a:srgbClr val="DDDDDD"/>
                    </a:outerShdw>
                  </a:effectLst>
                  <a:latin typeface="Times New Roman" panose="02020603050405020304" charset="0"/>
                </a:rPr>
                <a:t> (2) </a:t>
              </a:r>
              <a:r>
                <a:rPr lang="zh-CN" altLang="en-US" sz="3200" b="1">
                  <a:effectLst>
                    <a:outerShdw blurRad="38100" dist="38100" dir="2700000" algn="tl">
                      <a:srgbClr val="DDDDDD"/>
                    </a:outerShdw>
                  </a:effectLst>
                  <a:latin typeface="Times New Roman" panose="02020603050405020304" charset="0"/>
                </a:rPr>
                <a:t>由逻辑状态表写出逻辑表达式</a:t>
              </a:r>
              <a:endParaRPr lang="zh-CN" altLang="en-US" sz="3600" b="1">
                <a:effectLst>
                  <a:outerShdw blurRad="38100" dist="38100" dir="2700000" algn="tl">
                    <a:srgbClr val="DDDDDD"/>
                  </a:outerShdw>
                </a:effectLst>
                <a:latin typeface="Times New Roman" panose="02020603050405020304" charset="0"/>
              </a:endParaRPr>
            </a:p>
          </p:txBody>
        </p:sp>
        <p:sp>
          <p:nvSpPr>
            <p:cNvPr id="94219" name="Rectangle 11"/>
            <p:cNvSpPr>
              <a:spLocks noChangeArrowheads="1"/>
            </p:cNvSpPr>
            <p:nvPr/>
          </p:nvSpPr>
          <p:spPr bwMode="auto">
            <a:xfrm>
              <a:off x="384" y="2688"/>
              <a:ext cx="3112" cy="365"/>
            </a:xfrm>
            <a:prstGeom prst="rect">
              <a:avLst/>
            </a:prstGeom>
            <a:noFill/>
            <a:ln w="9525">
              <a:noFill/>
              <a:miter lim="800000"/>
            </a:ln>
          </p:spPr>
          <p:txBody>
            <a:bodyPr wrap="none">
              <a:spAutoFit/>
            </a:bodyPr>
            <a:lstStyle/>
            <a:p>
              <a:r>
                <a:rPr lang="en-US" altLang="zh-CN" sz="3200" b="1">
                  <a:effectLst>
                    <a:outerShdw blurRad="38100" dist="38100" dir="2700000" algn="tl">
                      <a:srgbClr val="DDDDDD"/>
                    </a:outerShdw>
                  </a:effectLst>
                  <a:latin typeface="Times New Roman" panose="02020603050405020304" charset="0"/>
                </a:rPr>
                <a:t> (3) </a:t>
              </a:r>
              <a:r>
                <a:rPr lang="zh-CN" altLang="en-US" sz="3200" b="1">
                  <a:effectLst>
                    <a:outerShdw blurRad="38100" dist="38100" dir="2700000" algn="tl">
                      <a:srgbClr val="DDDDDD"/>
                    </a:outerShdw>
                  </a:effectLst>
                  <a:latin typeface="Times New Roman" panose="02020603050405020304" charset="0"/>
                </a:rPr>
                <a:t>简化和变换逻辑表达式</a:t>
              </a:r>
              <a:endParaRPr lang="zh-CN" altLang="en-US" sz="3600" b="1">
                <a:effectLst>
                  <a:outerShdw blurRad="38100" dist="38100" dir="2700000" algn="tl">
                    <a:srgbClr val="DDDDDD"/>
                  </a:outerShdw>
                </a:effectLst>
                <a:latin typeface="Times New Roman" panose="02020603050405020304" charset="0"/>
              </a:endParaRPr>
            </a:p>
          </p:txBody>
        </p:sp>
        <p:sp>
          <p:nvSpPr>
            <p:cNvPr id="94220" name="Rectangle 12"/>
            <p:cNvSpPr>
              <a:spLocks noChangeArrowheads="1"/>
            </p:cNvSpPr>
            <p:nvPr/>
          </p:nvSpPr>
          <p:spPr bwMode="auto">
            <a:xfrm>
              <a:off x="384" y="3120"/>
              <a:ext cx="1827" cy="365"/>
            </a:xfrm>
            <a:prstGeom prst="rect">
              <a:avLst/>
            </a:prstGeom>
            <a:noFill/>
            <a:ln w="9525">
              <a:noFill/>
              <a:miter lim="800000"/>
            </a:ln>
          </p:spPr>
          <p:txBody>
            <a:bodyPr wrap="none">
              <a:spAutoFit/>
            </a:bodyPr>
            <a:lstStyle/>
            <a:p>
              <a:r>
                <a:rPr lang="en-US" altLang="zh-CN" sz="3200" b="1">
                  <a:effectLst>
                    <a:outerShdw blurRad="38100" dist="38100" dir="2700000" algn="tl">
                      <a:srgbClr val="DDDDDD"/>
                    </a:outerShdw>
                  </a:effectLst>
                  <a:latin typeface="Times New Roman" panose="02020603050405020304" charset="0"/>
                </a:rPr>
                <a:t> (4) </a:t>
              </a:r>
              <a:r>
                <a:rPr lang="zh-CN" altLang="en-US" sz="3200" b="1">
                  <a:effectLst>
                    <a:outerShdw blurRad="38100" dist="38100" dir="2700000" algn="tl">
                      <a:srgbClr val="DDDDDD"/>
                    </a:outerShdw>
                  </a:effectLst>
                  <a:latin typeface="Times New Roman" panose="02020603050405020304" charset="0"/>
                </a:rPr>
                <a:t>画出逻辑图</a:t>
              </a:r>
              <a:endParaRPr lang="zh-CN" altLang="en-US" sz="3600" b="1">
                <a:effectLst>
                  <a:outerShdw blurRad="38100" dist="38100" dir="2700000" algn="tl">
                    <a:srgbClr val="DDDDDD"/>
                  </a:outerShdw>
                </a:effectLst>
                <a:latin typeface="Times New Roman" panose="02020603050405020304" charset="0"/>
              </a:endParaRPr>
            </a:p>
          </p:txBody>
        </p:sp>
      </p:grpSp>
      <p:sp>
        <p:nvSpPr>
          <p:cNvPr id="94221" name="Rectangle 13"/>
          <p:cNvSpPr>
            <a:spLocks noChangeArrowheads="1"/>
          </p:cNvSpPr>
          <p:nvPr/>
        </p:nvSpPr>
        <p:spPr bwMode="auto">
          <a:xfrm>
            <a:off x="762000" y="2362200"/>
            <a:ext cx="3040063" cy="579438"/>
          </a:xfrm>
          <a:prstGeom prst="rect">
            <a:avLst/>
          </a:prstGeom>
          <a:noFill/>
          <a:ln w="9525">
            <a:noFill/>
            <a:miter lim="800000"/>
          </a:ln>
          <a:effectLst/>
        </p:spPr>
        <p:txBody>
          <a:bodyPr wrap="none">
            <a:spAutoFit/>
          </a:bodyPr>
          <a:lstStyle/>
          <a:p>
            <a:pPr>
              <a:spcBef>
                <a:spcPct val="50000"/>
              </a:spcBef>
            </a:pPr>
            <a:r>
              <a:rPr lang="zh-CN" altLang="en-US" sz="3200" b="1">
                <a:solidFill>
                  <a:srgbClr val="000099"/>
                </a:solidFill>
                <a:effectLst>
                  <a:outerShdw blurRad="38100" dist="38100" dir="2700000" algn="tl">
                    <a:srgbClr val="DDDDDD"/>
                  </a:outerShdw>
                </a:effectLst>
                <a:latin typeface="Times New Roman" panose="02020603050405020304" charset="0"/>
              </a:rPr>
              <a:t>设计步骤如下：</a:t>
            </a:r>
            <a:endParaRPr lang="zh-CN" altLang="en-US" sz="2800" b="1">
              <a:solidFill>
                <a:srgbClr val="000099"/>
              </a:solidFill>
              <a:effectLst>
                <a:outerShdw blurRad="38100" dist="38100" dir="2700000" algn="tl">
                  <a:srgbClr val="DDDDDD"/>
                </a:outerShdw>
              </a:effectLst>
              <a:latin typeface="Times New Roman" panose="02020603050405020304" charset="0"/>
            </a:endParaRPr>
          </a:p>
        </p:txBody>
      </p:sp>
      <p:pic>
        <p:nvPicPr>
          <p:cNvPr id="115718" name="Picture 14" descr="AG00317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4724400"/>
            <a:ext cx="949325" cy="1219200"/>
          </a:xfrm>
          <a:prstGeom prst="rect">
            <a:avLst/>
          </a:prstGeom>
          <a:noFill/>
          <a:ln>
            <a:noFill/>
          </a:ln>
        </p:spPr>
      </p:pic>
      <p:grpSp>
        <p:nvGrpSpPr>
          <p:cNvPr id="115719" name="Group 15"/>
          <p:cNvGrpSpPr/>
          <p:nvPr/>
        </p:nvGrpSpPr>
        <p:grpSpPr bwMode="auto">
          <a:xfrm>
            <a:off x="762000" y="5791200"/>
            <a:ext cx="5781675" cy="171450"/>
            <a:chOff x="0" y="3696"/>
            <a:chExt cx="3642" cy="108"/>
          </a:xfrm>
        </p:grpSpPr>
        <p:pic>
          <p:nvPicPr>
            <p:cNvPr id="115720" name="Picture 1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 y="3702"/>
              <a:ext cx="102" cy="102"/>
            </a:xfrm>
            <a:prstGeom prst="rect">
              <a:avLst/>
            </a:prstGeom>
            <a:noFill/>
            <a:ln>
              <a:noFill/>
            </a:ln>
          </p:spPr>
        </p:pic>
        <p:pic>
          <p:nvPicPr>
            <p:cNvPr id="115721" name="Picture 1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 y="3702"/>
              <a:ext cx="102" cy="102"/>
            </a:xfrm>
            <a:prstGeom prst="rect">
              <a:avLst/>
            </a:prstGeom>
            <a:noFill/>
            <a:ln>
              <a:noFill/>
            </a:ln>
          </p:spPr>
        </p:pic>
        <p:pic>
          <p:nvPicPr>
            <p:cNvPr id="115722" name="Picture 1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 y="3702"/>
              <a:ext cx="102" cy="102"/>
            </a:xfrm>
            <a:prstGeom prst="rect">
              <a:avLst/>
            </a:prstGeom>
            <a:noFill/>
            <a:ln>
              <a:noFill/>
            </a:ln>
          </p:spPr>
        </p:pic>
        <p:pic>
          <p:nvPicPr>
            <p:cNvPr id="115723" name="Picture 1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 y="3702"/>
              <a:ext cx="102" cy="102"/>
            </a:xfrm>
            <a:prstGeom prst="rect">
              <a:avLst/>
            </a:prstGeom>
            <a:noFill/>
            <a:ln>
              <a:noFill/>
            </a:ln>
          </p:spPr>
        </p:pic>
        <p:pic>
          <p:nvPicPr>
            <p:cNvPr id="115724" name="Picture 2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 y="3702"/>
              <a:ext cx="102" cy="102"/>
            </a:xfrm>
            <a:prstGeom prst="rect">
              <a:avLst/>
            </a:prstGeom>
            <a:noFill/>
            <a:ln>
              <a:noFill/>
            </a:ln>
          </p:spPr>
        </p:pic>
        <p:pic>
          <p:nvPicPr>
            <p:cNvPr id="115725" name="Picture 2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 y="3702"/>
              <a:ext cx="102" cy="102"/>
            </a:xfrm>
            <a:prstGeom prst="rect">
              <a:avLst/>
            </a:prstGeom>
            <a:noFill/>
            <a:ln>
              <a:noFill/>
            </a:ln>
          </p:spPr>
        </p:pic>
        <p:pic>
          <p:nvPicPr>
            <p:cNvPr id="115726" name="Picture 2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 y="3702"/>
              <a:ext cx="102" cy="102"/>
            </a:xfrm>
            <a:prstGeom prst="rect">
              <a:avLst/>
            </a:prstGeom>
            <a:noFill/>
            <a:ln>
              <a:noFill/>
            </a:ln>
          </p:spPr>
        </p:pic>
        <p:pic>
          <p:nvPicPr>
            <p:cNvPr id="115727" name="Picture 2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 y="3702"/>
              <a:ext cx="102" cy="102"/>
            </a:xfrm>
            <a:prstGeom prst="rect">
              <a:avLst/>
            </a:prstGeom>
            <a:noFill/>
            <a:ln>
              <a:noFill/>
            </a:ln>
          </p:spPr>
        </p:pic>
        <p:pic>
          <p:nvPicPr>
            <p:cNvPr id="115728" name="Picture 2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 y="3702"/>
              <a:ext cx="102" cy="102"/>
            </a:xfrm>
            <a:prstGeom prst="rect">
              <a:avLst/>
            </a:prstGeom>
            <a:noFill/>
            <a:ln>
              <a:noFill/>
            </a:ln>
          </p:spPr>
        </p:pic>
        <p:pic>
          <p:nvPicPr>
            <p:cNvPr id="115729" name="Picture 2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 y="3702"/>
              <a:ext cx="102" cy="102"/>
            </a:xfrm>
            <a:prstGeom prst="rect">
              <a:avLst/>
            </a:prstGeom>
            <a:noFill/>
            <a:ln>
              <a:noFill/>
            </a:ln>
          </p:spPr>
        </p:pic>
        <p:pic>
          <p:nvPicPr>
            <p:cNvPr id="115730" name="Picture 2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 y="3702"/>
              <a:ext cx="102" cy="102"/>
            </a:xfrm>
            <a:prstGeom prst="rect">
              <a:avLst/>
            </a:prstGeom>
            <a:noFill/>
            <a:ln>
              <a:noFill/>
            </a:ln>
          </p:spPr>
        </p:pic>
        <p:pic>
          <p:nvPicPr>
            <p:cNvPr id="115731" name="Picture 2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 y="3702"/>
              <a:ext cx="102" cy="102"/>
            </a:xfrm>
            <a:prstGeom prst="rect">
              <a:avLst/>
            </a:prstGeom>
            <a:noFill/>
            <a:ln>
              <a:noFill/>
            </a:ln>
          </p:spPr>
        </p:pic>
        <p:pic>
          <p:nvPicPr>
            <p:cNvPr id="115732" name="Picture 2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 y="3702"/>
              <a:ext cx="102" cy="102"/>
            </a:xfrm>
            <a:prstGeom prst="rect">
              <a:avLst/>
            </a:prstGeom>
            <a:noFill/>
            <a:ln>
              <a:noFill/>
            </a:ln>
          </p:spPr>
        </p:pic>
        <p:pic>
          <p:nvPicPr>
            <p:cNvPr id="115733" name="Picture 2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 y="3702"/>
              <a:ext cx="102" cy="102"/>
            </a:xfrm>
            <a:prstGeom prst="rect">
              <a:avLst/>
            </a:prstGeom>
            <a:noFill/>
            <a:ln>
              <a:noFill/>
            </a:ln>
          </p:spPr>
        </p:pic>
        <p:pic>
          <p:nvPicPr>
            <p:cNvPr id="115734" name="Picture 3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 y="3702"/>
              <a:ext cx="102" cy="102"/>
            </a:xfrm>
            <a:prstGeom prst="rect">
              <a:avLst/>
            </a:prstGeom>
            <a:noFill/>
            <a:ln>
              <a:noFill/>
            </a:ln>
          </p:spPr>
        </p:pic>
        <p:pic>
          <p:nvPicPr>
            <p:cNvPr id="115735" name="Picture 3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 y="3702"/>
              <a:ext cx="102" cy="102"/>
            </a:xfrm>
            <a:prstGeom prst="rect">
              <a:avLst/>
            </a:prstGeom>
            <a:noFill/>
            <a:ln>
              <a:noFill/>
            </a:ln>
          </p:spPr>
        </p:pic>
        <p:pic>
          <p:nvPicPr>
            <p:cNvPr id="115736" name="Picture 3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 y="3702"/>
              <a:ext cx="102" cy="102"/>
            </a:xfrm>
            <a:prstGeom prst="rect">
              <a:avLst/>
            </a:prstGeom>
            <a:noFill/>
            <a:ln>
              <a:noFill/>
            </a:ln>
          </p:spPr>
        </p:pic>
        <p:pic>
          <p:nvPicPr>
            <p:cNvPr id="115737" name="Picture 3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 y="3702"/>
              <a:ext cx="102" cy="102"/>
            </a:xfrm>
            <a:prstGeom prst="rect">
              <a:avLst/>
            </a:prstGeom>
            <a:noFill/>
            <a:ln>
              <a:noFill/>
            </a:ln>
          </p:spPr>
        </p:pic>
        <p:pic>
          <p:nvPicPr>
            <p:cNvPr id="115738" name="Picture 3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 y="3702"/>
              <a:ext cx="102" cy="102"/>
            </a:xfrm>
            <a:prstGeom prst="rect">
              <a:avLst/>
            </a:prstGeom>
            <a:noFill/>
            <a:ln>
              <a:noFill/>
            </a:ln>
          </p:spPr>
        </p:pic>
        <p:pic>
          <p:nvPicPr>
            <p:cNvPr id="115739" name="Picture 3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8" y="3702"/>
              <a:ext cx="102" cy="102"/>
            </a:xfrm>
            <a:prstGeom prst="rect">
              <a:avLst/>
            </a:prstGeom>
            <a:noFill/>
            <a:ln>
              <a:noFill/>
            </a:ln>
          </p:spPr>
        </p:pic>
        <p:pic>
          <p:nvPicPr>
            <p:cNvPr id="115740" name="Picture 3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 y="3702"/>
              <a:ext cx="102" cy="102"/>
            </a:xfrm>
            <a:prstGeom prst="rect">
              <a:avLst/>
            </a:prstGeom>
            <a:noFill/>
            <a:ln>
              <a:noFill/>
            </a:ln>
          </p:spPr>
        </p:pic>
        <p:pic>
          <p:nvPicPr>
            <p:cNvPr id="115741" name="Picture 3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 y="3702"/>
              <a:ext cx="102" cy="102"/>
            </a:xfrm>
            <a:prstGeom prst="rect">
              <a:avLst/>
            </a:prstGeom>
            <a:noFill/>
            <a:ln>
              <a:noFill/>
            </a:ln>
          </p:spPr>
        </p:pic>
        <p:pic>
          <p:nvPicPr>
            <p:cNvPr id="115742" name="Picture 3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 y="3702"/>
              <a:ext cx="102" cy="102"/>
            </a:xfrm>
            <a:prstGeom prst="rect">
              <a:avLst/>
            </a:prstGeom>
            <a:noFill/>
            <a:ln>
              <a:noFill/>
            </a:ln>
          </p:spPr>
        </p:pic>
        <p:pic>
          <p:nvPicPr>
            <p:cNvPr id="115743" name="Picture 3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 y="3702"/>
              <a:ext cx="102" cy="102"/>
            </a:xfrm>
            <a:prstGeom prst="rect">
              <a:avLst/>
            </a:prstGeom>
            <a:noFill/>
            <a:ln>
              <a:noFill/>
            </a:ln>
          </p:spPr>
        </p:pic>
        <p:pic>
          <p:nvPicPr>
            <p:cNvPr id="115744" name="Picture 4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 y="3702"/>
              <a:ext cx="102" cy="102"/>
            </a:xfrm>
            <a:prstGeom prst="rect">
              <a:avLst/>
            </a:prstGeom>
            <a:noFill/>
            <a:ln>
              <a:noFill/>
            </a:ln>
          </p:spPr>
        </p:pic>
        <p:pic>
          <p:nvPicPr>
            <p:cNvPr id="115745" name="Picture 4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 y="3702"/>
              <a:ext cx="102" cy="102"/>
            </a:xfrm>
            <a:prstGeom prst="rect">
              <a:avLst/>
            </a:prstGeom>
            <a:noFill/>
            <a:ln>
              <a:noFill/>
            </a:ln>
          </p:spPr>
        </p:pic>
        <p:pic>
          <p:nvPicPr>
            <p:cNvPr id="115746" name="Picture 4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 y="3702"/>
              <a:ext cx="102" cy="102"/>
            </a:xfrm>
            <a:prstGeom prst="rect">
              <a:avLst/>
            </a:prstGeom>
            <a:noFill/>
            <a:ln>
              <a:noFill/>
            </a:ln>
          </p:spPr>
        </p:pic>
        <p:pic>
          <p:nvPicPr>
            <p:cNvPr id="115747" name="Picture 4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 y="3702"/>
              <a:ext cx="102" cy="102"/>
            </a:xfrm>
            <a:prstGeom prst="rect">
              <a:avLst/>
            </a:prstGeom>
            <a:noFill/>
            <a:ln>
              <a:noFill/>
            </a:ln>
          </p:spPr>
        </p:pic>
        <p:pic>
          <p:nvPicPr>
            <p:cNvPr id="115748" name="Picture 4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 y="3702"/>
              <a:ext cx="102" cy="102"/>
            </a:xfrm>
            <a:prstGeom prst="rect">
              <a:avLst/>
            </a:prstGeom>
            <a:noFill/>
            <a:ln>
              <a:noFill/>
            </a:ln>
          </p:spPr>
        </p:pic>
        <p:pic>
          <p:nvPicPr>
            <p:cNvPr id="115749" name="Picture 4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 y="3702"/>
              <a:ext cx="102" cy="102"/>
            </a:xfrm>
            <a:prstGeom prst="rect">
              <a:avLst/>
            </a:prstGeom>
            <a:noFill/>
            <a:ln>
              <a:noFill/>
            </a:ln>
          </p:spPr>
        </p:pic>
        <p:pic>
          <p:nvPicPr>
            <p:cNvPr id="115750" name="Picture 4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 y="3702"/>
              <a:ext cx="102" cy="102"/>
            </a:xfrm>
            <a:prstGeom prst="rect">
              <a:avLst/>
            </a:prstGeom>
            <a:noFill/>
            <a:ln>
              <a:noFill/>
            </a:ln>
          </p:spPr>
        </p:pic>
        <p:pic>
          <p:nvPicPr>
            <p:cNvPr id="115751" name="Picture 4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 y="3702"/>
              <a:ext cx="102" cy="102"/>
            </a:xfrm>
            <a:prstGeom prst="rect">
              <a:avLst/>
            </a:prstGeom>
            <a:noFill/>
            <a:ln>
              <a:noFill/>
            </a:ln>
          </p:spPr>
        </p:pic>
        <p:grpSp>
          <p:nvGrpSpPr>
            <p:cNvPr id="115752" name="Group 48"/>
            <p:cNvGrpSpPr/>
            <p:nvPr/>
          </p:nvGrpSpPr>
          <p:grpSpPr bwMode="auto">
            <a:xfrm>
              <a:off x="0" y="3696"/>
              <a:ext cx="582" cy="102"/>
              <a:chOff x="4698" y="720"/>
              <a:chExt cx="582" cy="102"/>
            </a:xfrm>
          </p:grpSpPr>
          <p:pic>
            <p:nvPicPr>
              <p:cNvPr id="115753" name="Picture 4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15754" name="Picture 5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15755" name="Picture 5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15756" name="Picture 5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15757" name="Picture 5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15758" name="Picture 5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221"/>
                                        </p:tgtEl>
                                        <p:attrNameLst>
                                          <p:attrName>style.visibility</p:attrName>
                                        </p:attrNameLst>
                                      </p:cBhvr>
                                      <p:to>
                                        <p:strVal val="visible"/>
                                      </p:to>
                                    </p:set>
                                    <p:animEffect transition="in" filter="blinds(horizontal)">
                                      <p:cBhvr>
                                        <p:cTn id="12" dur="500"/>
                                        <p:tgtEl>
                                          <p:spTgt spid="94221"/>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457200" y="533400"/>
            <a:ext cx="7810500" cy="1971675"/>
          </a:xfrm>
          <a:prstGeom prst="rect">
            <a:avLst/>
          </a:prstGeom>
          <a:noFill/>
          <a:ln w="9525" cap="sq">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110000"/>
              </a:lnSpc>
            </a:pPr>
            <a:r>
              <a:rPr lang="zh-CN" altLang="en-US" sz="2800" b="1">
                <a:solidFill>
                  <a:srgbClr val="CC0000"/>
                </a:solidFill>
                <a:effectLst>
                  <a:outerShdw blurRad="38100" dist="38100" dir="2700000" algn="tl">
                    <a:srgbClr val="DDDDDD"/>
                  </a:outerShdw>
                </a:effectLst>
              </a:rPr>
              <a:t>例</a:t>
            </a:r>
            <a:r>
              <a:rPr lang="en-US" altLang="zh-CN" sz="2800" b="1">
                <a:solidFill>
                  <a:srgbClr val="CC0000"/>
                </a:solidFill>
                <a:effectLst>
                  <a:outerShdw blurRad="38100" dist="38100" dir="2700000" algn="tl">
                    <a:srgbClr val="DDDDDD"/>
                  </a:outerShdw>
                </a:effectLst>
              </a:rPr>
              <a:t>1</a:t>
            </a:r>
            <a:r>
              <a:rPr lang="zh-CN" altLang="en-US" sz="2800" b="1">
                <a:solidFill>
                  <a:srgbClr val="CC0000"/>
                </a:solidFill>
                <a:effectLst>
                  <a:outerShdw blurRad="38100" dist="38100" dir="2700000" algn="tl">
                    <a:srgbClr val="DDDDDD"/>
                  </a:outerShdw>
                </a:effectLst>
              </a:rPr>
              <a:t>：</a:t>
            </a:r>
            <a:r>
              <a:rPr lang="zh-CN" altLang="en-US" sz="2800" b="1">
                <a:effectLst>
                  <a:outerShdw blurRad="38100" dist="38100" dir="2700000" algn="tl">
                    <a:srgbClr val="DDDDDD"/>
                  </a:outerShdw>
                </a:effectLst>
              </a:rPr>
              <a:t>设计一个三变量奇偶检验器。</a:t>
            </a:r>
          </a:p>
          <a:p>
            <a:pPr eaLnBrk="1" hangingPunct="1">
              <a:lnSpc>
                <a:spcPct val="110000"/>
              </a:lnSpc>
            </a:pPr>
            <a:r>
              <a:rPr lang="zh-CN" altLang="en-US" sz="2800" b="1">
                <a:solidFill>
                  <a:srgbClr val="CC0000"/>
                </a:solidFill>
              </a:rPr>
              <a:t>        </a:t>
            </a:r>
            <a:r>
              <a:rPr lang="zh-CN" altLang="en-US" sz="2800" b="1">
                <a:solidFill>
                  <a:srgbClr val="CC0000"/>
                </a:solidFill>
                <a:effectLst>
                  <a:outerShdw blurRad="38100" dist="38100" dir="2700000" algn="tl">
                    <a:srgbClr val="DDDDDD"/>
                  </a:outerShdw>
                </a:effectLst>
              </a:rPr>
              <a:t>要求</a:t>
            </a:r>
            <a:r>
              <a:rPr lang="en-US" altLang="zh-CN" sz="2800" b="1">
                <a:solidFill>
                  <a:srgbClr val="CC0000"/>
                </a:solidFill>
                <a:effectLst>
                  <a:outerShdw blurRad="38100" dist="38100" dir="2700000" algn="tl">
                    <a:srgbClr val="DDDDDD"/>
                  </a:outerShdw>
                </a:effectLst>
              </a:rPr>
              <a:t>:</a:t>
            </a:r>
            <a:r>
              <a:rPr lang="en-US" altLang="zh-CN" sz="2800" b="1">
                <a:effectLst>
                  <a:outerShdw blurRad="38100" dist="38100" dir="2700000" algn="tl">
                    <a:srgbClr val="DDDDDD"/>
                  </a:outerShdw>
                </a:effectLst>
              </a:rPr>
              <a:t> </a:t>
            </a:r>
            <a:r>
              <a:rPr lang="zh-CN" altLang="en-US" sz="2800" b="1">
                <a:effectLst>
                  <a:outerShdw blurRad="38100" dist="38100" dir="2700000" algn="tl">
                    <a:srgbClr val="DDDDDD"/>
                  </a:outerShdw>
                </a:effectLst>
              </a:rPr>
              <a:t>当输入变量</a:t>
            </a:r>
            <a:r>
              <a:rPr lang="en-US" altLang="zh-CN" sz="2800" b="1" i="1">
                <a:effectLst>
                  <a:outerShdw blurRad="38100" dist="38100" dir="2700000" algn="tl">
                    <a:srgbClr val="DDDDDD"/>
                  </a:outerShdw>
                </a:effectLst>
              </a:rPr>
              <a:t>A</a:t>
            </a:r>
            <a:r>
              <a:rPr lang="zh-CN" altLang="en-US" sz="2800" b="1" i="1">
                <a:effectLst>
                  <a:outerShdw blurRad="38100" dist="38100" dir="2700000" algn="tl">
                    <a:srgbClr val="DDDDDD"/>
                  </a:outerShdw>
                </a:effectLst>
              </a:rPr>
              <a:t>、</a:t>
            </a:r>
            <a:r>
              <a:rPr lang="en-US" altLang="zh-CN" sz="2800" b="1" i="1">
                <a:effectLst>
                  <a:outerShdw blurRad="38100" dist="38100" dir="2700000" algn="tl">
                    <a:srgbClr val="DDDDDD"/>
                  </a:outerShdw>
                </a:effectLst>
              </a:rPr>
              <a:t>B</a:t>
            </a:r>
            <a:r>
              <a:rPr lang="zh-CN" altLang="en-US" sz="2800" b="1" i="1">
                <a:effectLst>
                  <a:outerShdw blurRad="38100" dist="38100" dir="2700000" algn="tl">
                    <a:srgbClr val="DDDDDD"/>
                  </a:outerShdw>
                </a:effectLst>
              </a:rPr>
              <a:t>、</a:t>
            </a:r>
            <a:r>
              <a:rPr lang="en-US" altLang="zh-CN" sz="2800" b="1" i="1">
                <a:effectLst>
                  <a:outerShdw blurRad="38100" dist="38100" dir="2700000" algn="tl">
                    <a:srgbClr val="DDDDDD"/>
                  </a:outerShdw>
                </a:effectLst>
              </a:rPr>
              <a:t>C</a:t>
            </a:r>
            <a:r>
              <a:rPr lang="zh-CN" altLang="en-US" sz="2800" b="1">
                <a:effectLst>
                  <a:outerShdw blurRad="38100" dist="38100" dir="2700000" algn="tl">
                    <a:srgbClr val="DDDDDD"/>
                  </a:outerShdw>
                </a:effectLst>
              </a:rPr>
              <a:t>中有奇数个同时为“</a:t>
            </a:r>
            <a:r>
              <a:rPr lang="en-US" altLang="zh-CN" sz="2800" b="1">
                <a:effectLst>
                  <a:outerShdw blurRad="38100" dist="38100" dir="2700000" algn="tl">
                    <a:srgbClr val="DDDDDD"/>
                  </a:outerShdw>
                </a:effectLst>
              </a:rPr>
              <a:t>1”</a:t>
            </a:r>
            <a:r>
              <a:rPr lang="zh-CN" altLang="en-US" sz="2800" b="1">
                <a:effectLst>
                  <a:outerShdw blurRad="38100" dist="38100" dir="2700000" algn="tl">
                    <a:srgbClr val="DDDDDD"/>
                  </a:outerShdw>
                </a:effectLst>
              </a:rPr>
              <a:t>时，输出为“</a:t>
            </a:r>
            <a:r>
              <a:rPr lang="en-US" altLang="zh-CN" sz="2800" b="1">
                <a:effectLst>
                  <a:outerShdw blurRad="38100" dist="38100" dir="2700000" algn="tl">
                    <a:srgbClr val="DDDDDD"/>
                  </a:outerShdw>
                </a:effectLst>
              </a:rPr>
              <a:t>1”</a:t>
            </a:r>
            <a:r>
              <a:rPr lang="zh-CN" altLang="en-US" sz="2800" b="1">
                <a:effectLst>
                  <a:outerShdw blurRad="38100" dist="38100" dir="2700000" algn="tl">
                    <a:srgbClr val="DDDDDD"/>
                  </a:outerShdw>
                </a:effectLst>
              </a:rPr>
              <a:t>，否则为 “</a:t>
            </a:r>
            <a:r>
              <a:rPr lang="en-US" altLang="zh-CN" sz="2800" b="1">
                <a:effectLst>
                  <a:outerShdw blurRad="38100" dist="38100" dir="2700000" algn="tl">
                    <a:srgbClr val="DDDDDD"/>
                  </a:outerShdw>
                </a:effectLst>
              </a:rPr>
              <a:t>0”</a:t>
            </a:r>
            <a:r>
              <a:rPr lang="zh-CN" altLang="en-US" sz="2800" b="1">
                <a:effectLst>
                  <a:outerShdw blurRad="38100" dist="38100" dir="2700000" algn="tl">
                    <a:srgbClr val="DDDDDD"/>
                  </a:outerShdw>
                </a:effectLst>
              </a:rPr>
              <a:t>。用“与非”门实现。</a:t>
            </a:r>
          </a:p>
        </p:txBody>
      </p:sp>
      <p:sp>
        <p:nvSpPr>
          <p:cNvPr id="95235" name="Rectangle 3"/>
          <p:cNvSpPr>
            <a:spLocks noChangeArrowheads="1"/>
          </p:cNvSpPr>
          <p:nvPr/>
        </p:nvSpPr>
        <p:spPr bwMode="auto">
          <a:xfrm>
            <a:off x="685800" y="2376488"/>
            <a:ext cx="3009900" cy="519112"/>
          </a:xfrm>
          <a:prstGeom prst="rect">
            <a:avLst/>
          </a:prstGeom>
          <a:noFill/>
          <a:ln w="9525" cap="sq">
            <a:noFill/>
            <a:miter lim="800000"/>
          </a:ln>
          <a:effectLst/>
        </p:spPr>
        <p:txBody>
          <a:bodyPr wrap="none">
            <a:spAutoFit/>
          </a:bodyPr>
          <a:lstStyle/>
          <a:p>
            <a:pPr>
              <a:spcBef>
                <a:spcPct val="50000"/>
              </a:spcBef>
            </a:pPr>
            <a:r>
              <a:rPr lang="en-US" altLang="zh-CN" sz="2800" b="1">
                <a:solidFill>
                  <a:srgbClr val="006600"/>
                </a:solidFill>
                <a:latin typeface="Times New Roman" panose="02020603050405020304" charset="0"/>
              </a:rPr>
              <a:t> (</a:t>
            </a:r>
            <a:r>
              <a:rPr lang="en-US" altLang="zh-CN" sz="2800" b="1">
                <a:solidFill>
                  <a:srgbClr val="006600"/>
                </a:solidFill>
                <a:effectLst>
                  <a:outerShdw blurRad="38100" dist="38100" dir="2700000" algn="tl">
                    <a:srgbClr val="DDDDDD"/>
                  </a:outerShdw>
                </a:effectLst>
                <a:latin typeface="Times New Roman" panose="02020603050405020304" charset="0"/>
              </a:rPr>
              <a:t>1)  </a:t>
            </a:r>
            <a:r>
              <a:rPr lang="zh-CN" altLang="en-US" sz="2800" b="1">
                <a:solidFill>
                  <a:srgbClr val="006600"/>
                </a:solidFill>
                <a:effectLst>
                  <a:outerShdw blurRad="38100" dist="38100" dir="2700000" algn="tl">
                    <a:srgbClr val="DDDDDD"/>
                  </a:outerShdw>
                </a:effectLst>
                <a:latin typeface="Times New Roman" panose="02020603050405020304" charset="0"/>
              </a:rPr>
              <a:t>列逻辑状态表</a:t>
            </a:r>
          </a:p>
        </p:txBody>
      </p:sp>
      <p:sp>
        <p:nvSpPr>
          <p:cNvPr id="95250" name="Rectangle 18"/>
          <p:cNvSpPr>
            <a:spLocks noChangeArrowheads="1"/>
          </p:cNvSpPr>
          <p:nvPr/>
        </p:nvSpPr>
        <p:spPr bwMode="auto">
          <a:xfrm>
            <a:off x="685800" y="2819400"/>
            <a:ext cx="3810000" cy="519113"/>
          </a:xfrm>
          <a:prstGeom prst="rect">
            <a:avLst/>
          </a:prstGeom>
          <a:noFill/>
          <a:ln w="9525" cap="sq">
            <a:noFill/>
            <a:miter lim="800000"/>
          </a:ln>
          <a:effectLst/>
        </p:spPr>
        <p:txBody>
          <a:bodyPr>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 (2)  </a:t>
            </a:r>
            <a:r>
              <a:rPr lang="zh-CN" altLang="en-US" sz="2800" b="1">
                <a:solidFill>
                  <a:srgbClr val="006600"/>
                </a:solidFill>
                <a:effectLst>
                  <a:outerShdw blurRad="38100" dist="38100" dir="2700000" algn="tl">
                    <a:srgbClr val="DDDDDD"/>
                  </a:outerShdw>
                </a:effectLst>
                <a:latin typeface="Times New Roman" panose="02020603050405020304" charset="0"/>
              </a:rPr>
              <a:t>写出逻辑表达式</a:t>
            </a:r>
          </a:p>
        </p:txBody>
      </p:sp>
      <p:sp>
        <p:nvSpPr>
          <p:cNvPr id="95251" name="Rectangle 19"/>
          <p:cNvSpPr>
            <a:spLocks noChangeArrowheads="1"/>
          </p:cNvSpPr>
          <p:nvPr/>
        </p:nvSpPr>
        <p:spPr bwMode="auto">
          <a:xfrm>
            <a:off x="809625" y="3290888"/>
            <a:ext cx="4829175" cy="519112"/>
          </a:xfrm>
          <a:prstGeom prst="rect">
            <a:avLst/>
          </a:prstGeom>
          <a:noFill/>
          <a:ln>
            <a:noFill/>
          </a:ln>
        </p:spPr>
        <p:txBody>
          <a:bodyPr wrap="none">
            <a:spAutoFit/>
          </a:bodyPr>
          <a:lstStyle/>
          <a:p>
            <a:pPr>
              <a:spcBef>
                <a:spcPct val="50000"/>
              </a:spcBef>
            </a:pPr>
            <a:r>
              <a:rPr lang="zh-CN" altLang="en-US" sz="2800" b="1">
                <a:solidFill>
                  <a:srgbClr val="333300"/>
                </a:solidFill>
                <a:latin typeface="Times New Roman" panose="02020603050405020304" charset="0"/>
              </a:rPr>
              <a:t>取 </a:t>
            </a:r>
            <a:r>
              <a:rPr lang="en-US" altLang="zh-CN" sz="2800" b="1" i="1">
                <a:solidFill>
                  <a:srgbClr val="333300"/>
                </a:solidFill>
                <a:latin typeface="Times New Roman" panose="02020603050405020304" charset="0"/>
              </a:rPr>
              <a:t>Y</a:t>
            </a:r>
            <a:r>
              <a:rPr lang="en-US" altLang="zh-CN" sz="2800" b="1">
                <a:solidFill>
                  <a:srgbClr val="333300"/>
                </a:solidFill>
                <a:latin typeface="Times New Roman" panose="02020603050405020304" charset="0"/>
              </a:rPr>
              <a:t>=“1”( </a:t>
            </a:r>
            <a:r>
              <a:rPr lang="zh-CN" altLang="en-US" sz="2800" b="1">
                <a:solidFill>
                  <a:srgbClr val="333300"/>
                </a:solidFill>
                <a:latin typeface="Times New Roman" panose="02020603050405020304" charset="0"/>
              </a:rPr>
              <a:t>或</a:t>
            </a:r>
            <a:r>
              <a:rPr lang="en-US" altLang="zh-CN" sz="2800" b="1" i="1">
                <a:solidFill>
                  <a:srgbClr val="333300"/>
                </a:solidFill>
                <a:latin typeface="Times New Roman" panose="02020603050405020304" charset="0"/>
              </a:rPr>
              <a:t>Y</a:t>
            </a:r>
            <a:r>
              <a:rPr lang="en-US" altLang="zh-CN" sz="2800" b="1">
                <a:solidFill>
                  <a:srgbClr val="333300"/>
                </a:solidFill>
                <a:latin typeface="Times New Roman" panose="02020603050405020304" charset="0"/>
              </a:rPr>
              <a:t>=“0” ) </a:t>
            </a:r>
            <a:r>
              <a:rPr lang="zh-CN" altLang="en-US" sz="2800" b="1">
                <a:solidFill>
                  <a:srgbClr val="333300"/>
                </a:solidFill>
                <a:latin typeface="Times New Roman" panose="02020603050405020304" charset="0"/>
              </a:rPr>
              <a:t>列逻辑式</a:t>
            </a:r>
            <a:endParaRPr lang="zh-CN" altLang="en-US" sz="2800" b="1">
              <a:solidFill>
                <a:schemeClr val="bg1"/>
              </a:solidFill>
              <a:latin typeface="Times New Roman" panose="02020603050405020304" charset="0"/>
            </a:endParaRPr>
          </a:p>
        </p:txBody>
      </p:sp>
      <p:grpSp>
        <p:nvGrpSpPr>
          <p:cNvPr id="2" name="Group 20"/>
          <p:cNvGrpSpPr/>
          <p:nvPr/>
        </p:nvGrpSpPr>
        <p:grpSpPr bwMode="auto">
          <a:xfrm>
            <a:off x="685800" y="3810000"/>
            <a:ext cx="2144713" cy="519113"/>
            <a:chOff x="528" y="1950"/>
            <a:chExt cx="1351" cy="327"/>
          </a:xfrm>
        </p:grpSpPr>
        <p:sp>
          <p:nvSpPr>
            <p:cNvPr id="116762" name="Rectangle 21"/>
            <p:cNvSpPr>
              <a:spLocks noChangeArrowheads="1"/>
            </p:cNvSpPr>
            <p:nvPr/>
          </p:nvSpPr>
          <p:spPr bwMode="auto">
            <a:xfrm>
              <a:off x="768" y="1950"/>
              <a:ext cx="1111" cy="327"/>
            </a:xfrm>
            <a:prstGeom prst="rect">
              <a:avLst/>
            </a:prstGeom>
            <a:noFill/>
            <a:ln>
              <a:noFill/>
            </a:ln>
          </p:spPr>
          <p:txBody>
            <a:bodyPr wrap="none">
              <a:spAutoFit/>
            </a:bodyPr>
            <a:lstStyle/>
            <a:p>
              <a:pPr>
                <a:spcBef>
                  <a:spcPct val="50000"/>
                </a:spcBef>
              </a:pPr>
              <a:r>
                <a:rPr lang="zh-CN" altLang="en-US" sz="2800" b="1">
                  <a:solidFill>
                    <a:srgbClr val="333300"/>
                  </a:solidFill>
                  <a:latin typeface="Times New Roman" panose="02020603050405020304" charset="0"/>
                </a:rPr>
                <a:t>取 </a:t>
              </a:r>
              <a:r>
                <a:rPr lang="en-US" altLang="zh-CN" sz="2800" b="1" i="1">
                  <a:solidFill>
                    <a:srgbClr val="333300"/>
                  </a:solidFill>
                  <a:latin typeface="Times New Roman" panose="02020603050405020304" charset="0"/>
                </a:rPr>
                <a:t>Y</a:t>
              </a:r>
              <a:r>
                <a:rPr lang="en-US" altLang="zh-CN" sz="2800" b="1">
                  <a:solidFill>
                    <a:srgbClr val="333300"/>
                  </a:solidFill>
                  <a:latin typeface="Times New Roman" panose="02020603050405020304" charset="0"/>
                </a:rPr>
                <a:t> = “1”</a:t>
              </a:r>
            </a:p>
          </p:txBody>
        </p:sp>
        <p:sp>
          <p:nvSpPr>
            <p:cNvPr id="95254" name="AutoShape 22"/>
            <p:cNvSpPr>
              <a:spLocks noChangeArrowheads="1"/>
            </p:cNvSpPr>
            <p:nvPr/>
          </p:nvSpPr>
          <p:spPr bwMode="auto">
            <a:xfrm>
              <a:off x="528" y="1968"/>
              <a:ext cx="240" cy="288"/>
            </a:xfrm>
            <a:prstGeom prst="star5">
              <a:avLst/>
            </a:prstGeom>
            <a:solidFill>
              <a:srgbClr val="FF3300"/>
            </a:solidFill>
            <a:ln w="9525">
              <a:solidFill>
                <a:srgbClr val="FF3300"/>
              </a:solidFill>
              <a:miter lim="800000"/>
            </a:ln>
            <a:effectLst/>
          </p:spPr>
          <p:txBody>
            <a:bodyPr wrap="none" anchor="ctr"/>
            <a:lstStyle/>
            <a:p>
              <a:pPr>
                <a:defRPr/>
              </a:pPr>
              <a:endParaRPr lang="zh-CN" altLang="en-US">
                <a:latin typeface="Times New Roman" panose="02020603050405020304" charset="0"/>
                <a:ea typeface="宋体" panose="02010600030101010101" pitchFamily="2" charset="-122"/>
                <a:cs typeface="+mn-cs"/>
              </a:endParaRPr>
            </a:p>
          </p:txBody>
        </p:sp>
      </p:grpSp>
      <p:grpSp>
        <p:nvGrpSpPr>
          <p:cNvPr id="3" name="Group 23"/>
          <p:cNvGrpSpPr/>
          <p:nvPr/>
        </p:nvGrpSpPr>
        <p:grpSpPr bwMode="auto">
          <a:xfrm>
            <a:off x="609600" y="4276725"/>
            <a:ext cx="4953000" cy="1971675"/>
            <a:chOff x="384" y="2640"/>
            <a:chExt cx="3120" cy="1242"/>
          </a:xfrm>
        </p:grpSpPr>
        <p:sp>
          <p:nvSpPr>
            <p:cNvPr id="95256" name="Rectangle 24"/>
            <p:cNvSpPr>
              <a:spLocks noChangeArrowheads="1"/>
            </p:cNvSpPr>
            <p:nvPr/>
          </p:nvSpPr>
          <p:spPr bwMode="auto">
            <a:xfrm>
              <a:off x="384" y="2640"/>
              <a:ext cx="3120" cy="1242"/>
            </a:xfrm>
            <a:prstGeom prst="rect">
              <a:avLst/>
            </a:prstGeom>
            <a:noFill/>
            <a:ln w="38100" cap="sq">
              <a:noFill/>
              <a:miter lim="800000"/>
            </a:ln>
            <a:effectLst/>
          </p:spPr>
          <p:txBody>
            <a:bodyPr anchor="ctr">
              <a:spAutoFit/>
            </a:bodyPr>
            <a:lstStyle/>
            <a:p>
              <a:pPr>
                <a:lnSpc>
                  <a:spcPct val="110000"/>
                </a:lnSpc>
                <a:spcBef>
                  <a:spcPct val="10000"/>
                </a:spcBef>
              </a:pPr>
              <a:r>
                <a:rPr lang="zh-CN" altLang="en-US" sz="2800" b="1">
                  <a:latin typeface="Times New Roman" panose="02020603050405020304" charset="0"/>
                </a:rPr>
                <a:t>对应于</a:t>
              </a:r>
              <a:r>
                <a:rPr lang="en-US" altLang="zh-CN" sz="2800" b="1" i="1">
                  <a:solidFill>
                    <a:srgbClr val="CC0000"/>
                  </a:solidFill>
                  <a:latin typeface="Times New Roman" panose="02020603050405020304" charset="0"/>
                </a:rPr>
                <a:t>Y</a:t>
              </a:r>
              <a:r>
                <a:rPr lang="en-US" altLang="zh-CN" sz="2800" b="1">
                  <a:solidFill>
                    <a:srgbClr val="CC0000"/>
                  </a:solidFill>
                  <a:latin typeface="Times New Roman" panose="02020603050405020304" charset="0"/>
                </a:rPr>
                <a:t>=1</a:t>
              </a:r>
              <a:r>
                <a:rPr lang="zh-CN" altLang="en-US" sz="2800" b="1">
                  <a:solidFill>
                    <a:srgbClr val="CC0000"/>
                  </a:solidFill>
                  <a:latin typeface="Times New Roman" panose="02020603050405020304" charset="0"/>
                </a:rPr>
                <a:t>，</a:t>
              </a:r>
              <a:r>
                <a:rPr lang="zh-CN" altLang="en-US" sz="2800" b="1">
                  <a:solidFill>
                    <a:srgbClr val="000099"/>
                  </a:solidFill>
                  <a:effectLst>
                    <a:outerShdw blurRad="38100" dist="38100" dir="2700000" algn="tl">
                      <a:srgbClr val="DDDDDD"/>
                    </a:outerShdw>
                  </a:effectLst>
                  <a:latin typeface="Times New Roman" panose="02020603050405020304" charset="0"/>
                </a:rPr>
                <a:t>若输入变量为</a:t>
              </a:r>
              <a:r>
                <a:rPr lang="zh-CN" altLang="en-US" sz="2800" b="1">
                  <a:solidFill>
                    <a:srgbClr val="FF3300"/>
                  </a:solidFill>
                  <a:effectLst>
                    <a:outerShdw blurRad="38100" dist="38100" dir="2700000" algn="tl">
                      <a:srgbClr val="DDDDDD"/>
                    </a:outerShdw>
                  </a:effectLst>
                  <a:latin typeface="Times New Roman" panose="02020603050405020304" charset="0"/>
                </a:rPr>
                <a:t>“</a:t>
              </a:r>
              <a:r>
                <a:rPr lang="en-US" altLang="zh-CN" sz="2800" b="1">
                  <a:solidFill>
                    <a:srgbClr val="FF3300"/>
                  </a:solidFill>
                  <a:effectLst>
                    <a:outerShdw blurRad="38100" dist="38100" dir="2700000" algn="tl">
                      <a:srgbClr val="DDDDDD"/>
                    </a:outerShdw>
                  </a:effectLst>
                  <a:latin typeface="Times New Roman" panose="02020603050405020304" charset="0"/>
                </a:rPr>
                <a:t>1”</a:t>
              </a:r>
              <a:r>
                <a:rPr lang="zh-CN" altLang="en-US" sz="2800" b="1">
                  <a:solidFill>
                    <a:srgbClr val="006600"/>
                  </a:solidFill>
                  <a:effectLst>
                    <a:outerShdw blurRad="38100" dist="38100" dir="2700000" algn="tl">
                      <a:srgbClr val="DDDDDD"/>
                    </a:outerShdw>
                  </a:effectLst>
                  <a:latin typeface="Times New Roman" panose="02020603050405020304" charset="0"/>
                </a:rPr>
                <a:t>，</a:t>
              </a:r>
              <a:r>
                <a:rPr lang="zh-CN" altLang="en-US" sz="2800" b="1">
                  <a:solidFill>
                    <a:srgbClr val="000099"/>
                  </a:solidFill>
                  <a:effectLst>
                    <a:outerShdw blurRad="38100" dist="38100" dir="2700000" algn="tl">
                      <a:srgbClr val="DDDDDD"/>
                    </a:outerShdw>
                  </a:effectLst>
                  <a:latin typeface="Times New Roman" panose="02020603050405020304" charset="0"/>
                </a:rPr>
                <a:t>则取输入变量本身</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zh-CN" altLang="en-US" sz="2800" b="1">
                  <a:solidFill>
                    <a:srgbClr val="000099"/>
                  </a:solidFill>
                  <a:effectLst>
                    <a:outerShdw blurRad="38100" dist="38100" dir="2700000" algn="tl">
                      <a:srgbClr val="DDDDDD"/>
                    </a:outerShdw>
                  </a:effectLst>
                  <a:latin typeface="Times New Roman" panose="02020603050405020304" charset="0"/>
                </a:rPr>
                <a:t>如 </a:t>
              </a:r>
              <a:r>
                <a:rPr lang="en-US" altLang="zh-CN" sz="2800" b="1" i="1">
                  <a:solidFill>
                    <a:srgbClr val="000099"/>
                  </a:solidFill>
                  <a:effectLst>
                    <a:outerShdw blurRad="38100" dist="38100" dir="2700000" algn="tl">
                      <a:srgbClr val="DDDDDD"/>
                    </a:outerShdw>
                  </a:effectLst>
                  <a:latin typeface="Times New Roman" panose="02020603050405020304" charset="0"/>
                </a:rPr>
                <a:t>A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zh-CN" altLang="en-US" sz="2800" b="1">
                  <a:solidFill>
                    <a:srgbClr val="000099"/>
                  </a:solidFill>
                  <a:effectLst>
                    <a:outerShdw blurRad="38100" dist="38100" dir="2700000" algn="tl">
                      <a:srgbClr val="DDDDDD"/>
                    </a:outerShdw>
                  </a:effectLst>
                  <a:latin typeface="Times New Roman" panose="02020603050405020304" charset="0"/>
                </a:rPr>
                <a:t>；</a:t>
              </a:r>
              <a:r>
                <a:rPr lang="zh-CN" altLang="en-US" sz="2800" b="1">
                  <a:solidFill>
                    <a:srgbClr val="006600"/>
                  </a:solidFill>
                  <a:effectLst>
                    <a:outerShdw blurRad="38100" dist="38100" dir="2700000" algn="tl">
                      <a:srgbClr val="DDDDDD"/>
                    </a:outerShdw>
                  </a:effectLst>
                  <a:latin typeface="Times New Roman" panose="02020603050405020304" charset="0"/>
                </a:rPr>
                <a:t>若输入变量为</a:t>
              </a:r>
              <a:r>
                <a:rPr lang="zh-CN" altLang="en-US" sz="2800" b="1">
                  <a:solidFill>
                    <a:srgbClr val="FF3300"/>
                  </a:solidFill>
                  <a:effectLst>
                    <a:outerShdw blurRad="38100" dist="38100" dir="2700000" algn="tl">
                      <a:srgbClr val="DDDDDD"/>
                    </a:outerShdw>
                  </a:effectLst>
                  <a:latin typeface="Times New Roman" panose="02020603050405020304" charset="0"/>
                </a:rPr>
                <a:t>“</a:t>
              </a:r>
              <a:r>
                <a:rPr lang="en-US" altLang="zh-CN" sz="2800" b="1">
                  <a:solidFill>
                    <a:srgbClr val="FF3300"/>
                  </a:solidFill>
                  <a:effectLst>
                    <a:outerShdw blurRad="38100" dist="38100" dir="2700000" algn="tl">
                      <a:srgbClr val="DDDDDD"/>
                    </a:outerShdw>
                  </a:effectLst>
                  <a:latin typeface="Times New Roman" panose="02020603050405020304" charset="0"/>
                </a:rPr>
                <a:t>0”</a:t>
              </a:r>
              <a:r>
                <a:rPr lang="zh-CN" altLang="en-US" sz="2800" b="1">
                  <a:solidFill>
                    <a:srgbClr val="006600"/>
                  </a:solidFill>
                  <a:effectLst>
                    <a:outerShdw blurRad="38100" dist="38100" dir="2700000" algn="tl">
                      <a:srgbClr val="DDDDDD"/>
                    </a:outerShdw>
                  </a:effectLst>
                  <a:latin typeface="Times New Roman" panose="02020603050405020304" charset="0"/>
                </a:rPr>
                <a:t>则取其反变量</a:t>
              </a:r>
              <a:r>
                <a:rPr lang="en-US" altLang="zh-CN" sz="2800" b="1">
                  <a:solidFill>
                    <a:srgbClr val="006600"/>
                  </a:solidFill>
                  <a:effectLst>
                    <a:outerShdw blurRad="38100" dist="38100" dir="2700000" algn="tl">
                      <a:srgbClr val="DDDDDD"/>
                    </a:outerShdw>
                  </a:effectLst>
                  <a:latin typeface="Times New Roman" panose="02020603050405020304" charset="0"/>
                </a:rPr>
                <a:t>(</a:t>
              </a:r>
              <a:r>
                <a:rPr lang="zh-CN" altLang="en-US" sz="2800" b="1">
                  <a:solidFill>
                    <a:srgbClr val="006600"/>
                  </a:solidFill>
                  <a:effectLst>
                    <a:outerShdw blurRad="38100" dist="38100" dir="2700000" algn="tl">
                      <a:srgbClr val="DDDDDD"/>
                    </a:outerShdw>
                  </a:effectLst>
                  <a:latin typeface="Times New Roman" panose="02020603050405020304" charset="0"/>
                </a:rPr>
                <a:t>如 </a:t>
              </a:r>
              <a:r>
                <a:rPr lang="en-US" altLang="zh-CN" sz="2800" b="1" i="1">
                  <a:solidFill>
                    <a:srgbClr val="006600"/>
                  </a:solidFill>
                  <a:effectLst>
                    <a:outerShdw blurRad="38100" dist="38100" dir="2700000" algn="tl">
                      <a:srgbClr val="DDDDDD"/>
                    </a:outerShdw>
                  </a:effectLst>
                  <a:latin typeface="Times New Roman" panose="02020603050405020304" charset="0"/>
                </a:rPr>
                <a:t>A</a:t>
              </a:r>
              <a:r>
                <a:rPr lang="en-US" altLang="zh-CN" sz="2800" b="1">
                  <a:solidFill>
                    <a:srgbClr val="006600"/>
                  </a:solidFill>
                  <a:effectLst>
                    <a:outerShdw blurRad="38100" dist="38100" dir="2700000" algn="tl">
                      <a:srgbClr val="DDDDDD"/>
                    </a:outerShdw>
                  </a:effectLst>
                  <a:latin typeface="Times New Roman" panose="02020603050405020304" charset="0"/>
                </a:rPr>
                <a:t> )</a:t>
              </a:r>
              <a:r>
                <a:rPr lang="zh-CN" altLang="en-US" sz="2800" b="1">
                  <a:solidFill>
                    <a:srgbClr val="006600"/>
                  </a:solidFill>
                  <a:effectLst>
                    <a:outerShdw blurRad="38100" dist="38100" dir="2700000" algn="tl">
                      <a:srgbClr val="DDDDDD"/>
                    </a:outerShdw>
                  </a:effectLst>
                  <a:latin typeface="Times New Roman" panose="02020603050405020304" charset="0"/>
                </a:rPr>
                <a:t>。</a:t>
              </a:r>
            </a:p>
          </p:txBody>
        </p:sp>
        <p:sp>
          <p:nvSpPr>
            <p:cNvPr id="116761" name="Line 25"/>
            <p:cNvSpPr>
              <a:spLocks noChangeShapeType="1"/>
            </p:cNvSpPr>
            <p:nvPr/>
          </p:nvSpPr>
          <p:spPr bwMode="auto">
            <a:xfrm>
              <a:off x="1513" y="3592"/>
              <a:ext cx="144" cy="0"/>
            </a:xfrm>
            <a:prstGeom prst="line">
              <a:avLst/>
            </a:prstGeom>
            <a:noFill/>
            <a:ln w="19050">
              <a:solidFill>
                <a:srgbClr val="000099"/>
              </a:solidFill>
              <a:round/>
            </a:ln>
          </p:spPr>
          <p:txBody>
            <a:bodyPr wrap="none" anchor="ctr"/>
            <a:lstStyle/>
            <a:p>
              <a:endParaRPr lang="zh-CN" altLang="en-US">
                <a:latin typeface="Times New Roman" panose="02020603050405020304" charset="0"/>
              </a:endParaRPr>
            </a:p>
          </p:txBody>
        </p:sp>
      </p:grpSp>
      <p:grpSp>
        <p:nvGrpSpPr>
          <p:cNvPr id="4" name="Group 27"/>
          <p:cNvGrpSpPr/>
          <p:nvPr/>
        </p:nvGrpSpPr>
        <p:grpSpPr bwMode="auto">
          <a:xfrm>
            <a:off x="5410200" y="2346325"/>
            <a:ext cx="3124200" cy="3444875"/>
            <a:chOff x="3408" y="1478"/>
            <a:chExt cx="1968" cy="2170"/>
          </a:xfrm>
        </p:grpSpPr>
        <p:grpSp>
          <p:nvGrpSpPr>
            <p:cNvPr id="116745" name="Group 4"/>
            <p:cNvGrpSpPr/>
            <p:nvPr/>
          </p:nvGrpSpPr>
          <p:grpSpPr bwMode="auto">
            <a:xfrm>
              <a:off x="3408" y="1478"/>
              <a:ext cx="1968" cy="2170"/>
              <a:chOff x="3024" y="1104"/>
              <a:chExt cx="1968" cy="2353"/>
            </a:xfrm>
          </p:grpSpPr>
          <p:sp>
            <p:nvSpPr>
              <p:cNvPr id="116747" name="Rectangle 5"/>
              <p:cNvSpPr>
                <a:spLocks noChangeArrowheads="1"/>
              </p:cNvSpPr>
              <p:nvPr/>
            </p:nvSpPr>
            <p:spPr bwMode="auto">
              <a:xfrm>
                <a:off x="3024" y="1422"/>
                <a:ext cx="1852"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      0     0    0        0</a:t>
                </a:r>
              </a:p>
            </p:txBody>
          </p:sp>
          <p:grpSp>
            <p:nvGrpSpPr>
              <p:cNvPr id="116748" name="Group 6"/>
              <p:cNvGrpSpPr/>
              <p:nvPr/>
            </p:nvGrpSpPr>
            <p:grpSpPr bwMode="auto">
              <a:xfrm>
                <a:off x="3216" y="1104"/>
                <a:ext cx="1776" cy="2353"/>
                <a:chOff x="3216" y="1104"/>
                <a:chExt cx="1776" cy="2353"/>
              </a:xfrm>
            </p:grpSpPr>
            <p:sp>
              <p:nvSpPr>
                <p:cNvPr id="116749" name="Line 7"/>
                <p:cNvSpPr>
                  <a:spLocks noChangeShapeType="1"/>
                </p:cNvSpPr>
                <p:nvPr/>
              </p:nvSpPr>
              <p:spPr bwMode="auto">
                <a:xfrm>
                  <a:off x="3360" y="1104"/>
                  <a:ext cx="1632"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16750" name="Line 8"/>
                <p:cNvSpPr>
                  <a:spLocks noChangeShapeType="1"/>
                </p:cNvSpPr>
                <p:nvPr/>
              </p:nvSpPr>
              <p:spPr bwMode="auto">
                <a:xfrm>
                  <a:off x="3360" y="1392"/>
                  <a:ext cx="1632"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16751" name="Line 9"/>
                <p:cNvSpPr>
                  <a:spLocks noChangeShapeType="1"/>
                </p:cNvSpPr>
                <p:nvPr/>
              </p:nvSpPr>
              <p:spPr bwMode="auto">
                <a:xfrm flipH="1">
                  <a:off x="4512" y="1104"/>
                  <a:ext cx="0" cy="2256"/>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95242" name="Rectangle 10"/>
                <p:cNvSpPr>
                  <a:spLocks noChangeArrowheads="1"/>
                </p:cNvSpPr>
                <p:nvPr/>
              </p:nvSpPr>
              <p:spPr bwMode="auto">
                <a:xfrm>
                  <a:off x="3216" y="1104"/>
                  <a:ext cx="1708" cy="355"/>
                </a:xfrm>
                <a:prstGeom prst="rect">
                  <a:avLst/>
                </a:prstGeom>
                <a:noFill/>
                <a:ln w="9525" cap="sq">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A</a:t>
                  </a:r>
                  <a:r>
                    <a:rPr lang="en-US" altLang="zh-CN" sz="2800" b="1" i="1">
                      <a:latin typeface="Times New Roman" panose="02020603050405020304" charset="0"/>
                    </a:rPr>
                    <a:t> </a:t>
                  </a:r>
                  <a:r>
                    <a:rPr lang="en-US" altLang="zh-CN" sz="2800" b="1">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B</a:t>
                  </a:r>
                  <a:r>
                    <a:rPr lang="en-US" altLang="zh-CN" sz="2800" b="1">
                      <a:latin typeface="Times New Roman" panose="02020603050405020304" charset="0"/>
                    </a:rPr>
                    <a:t>   </a:t>
                  </a:r>
                  <a:r>
                    <a:rPr lang="en-US" altLang="zh-CN" sz="2800" b="1" i="1">
                      <a:latin typeface="Times New Roman" panose="02020603050405020304" charset="0"/>
                    </a:rPr>
                    <a:t>C</a:t>
                  </a:r>
                  <a:r>
                    <a:rPr lang="en-US" altLang="zh-CN" sz="2800" b="1">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Y</a:t>
                  </a:r>
                </a:p>
              </p:txBody>
            </p:sp>
            <p:sp>
              <p:nvSpPr>
                <p:cNvPr id="116753" name="Rectangle 11"/>
                <p:cNvSpPr>
                  <a:spLocks noChangeArrowheads="1"/>
                </p:cNvSpPr>
                <p:nvPr/>
              </p:nvSpPr>
              <p:spPr bwMode="auto">
                <a:xfrm>
                  <a:off x="3360" y="166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0     0    1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16754" name="Rectangle 12"/>
                <p:cNvSpPr>
                  <a:spLocks noChangeArrowheads="1"/>
                </p:cNvSpPr>
                <p:nvPr/>
              </p:nvSpPr>
              <p:spPr bwMode="auto">
                <a:xfrm>
                  <a:off x="3360" y="190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0     1    0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16755" name="Rectangle 13"/>
                <p:cNvSpPr>
                  <a:spLocks noChangeArrowheads="1"/>
                </p:cNvSpPr>
                <p:nvPr/>
              </p:nvSpPr>
              <p:spPr bwMode="auto">
                <a:xfrm>
                  <a:off x="3360" y="2142"/>
                  <a:ext cx="1516"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0     1    1        0</a:t>
                  </a:r>
                </a:p>
              </p:txBody>
            </p:sp>
            <p:sp>
              <p:nvSpPr>
                <p:cNvPr id="116756" name="Rectangle 14"/>
                <p:cNvSpPr>
                  <a:spLocks noChangeArrowheads="1"/>
                </p:cNvSpPr>
                <p:nvPr/>
              </p:nvSpPr>
              <p:spPr bwMode="auto">
                <a:xfrm>
                  <a:off x="3360" y="238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1     0    0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16757" name="Rectangle 15"/>
                <p:cNvSpPr>
                  <a:spLocks noChangeArrowheads="1"/>
                </p:cNvSpPr>
                <p:nvPr/>
              </p:nvSpPr>
              <p:spPr bwMode="auto">
                <a:xfrm>
                  <a:off x="3360" y="2623"/>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1     0    1        0</a:t>
                  </a:r>
                </a:p>
              </p:txBody>
            </p:sp>
            <p:sp>
              <p:nvSpPr>
                <p:cNvPr id="116758" name="Rectangle 16"/>
                <p:cNvSpPr>
                  <a:spLocks noChangeArrowheads="1"/>
                </p:cNvSpPr>
                <p:nvPr/>
              </p:nvSpPr>
              <p:spPr bwMode="auto">
                <a:xfrm>
                  <a:off x="3360" y="2863"/>
                  <a:ext cx="1516"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1     1    0        0</a:t>
                  </a:r>
                </a:p>
              </p:txBody>
            </p:sp>
            <p:sp>
              <p:nvSpPr>
                <p:cNvPr id="116759" name="Rectangle 17"/>
                <p:cNvSpPr>
                  <a:spLocks noChangeArrowheads="1"/>
                </p:cNvSpPr>
                <p:nvPr/>
              </p:nvSpPr>
              <p:spPr bwMode="auto">
                <a:xfrm>
                  <a:off x="3360" y="310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1     1    1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grpSp>
        </p:grpSp>
        <p:sp>
          <p:nvSpPr>
            <p:cNvPr id="116746" name="Line 26"/>
            <p:cNvSpPr>
              <a:spLocks noChangeShapeType="1"/>
            </p:cNvSpPr>
            <p:nvPr/>
          </p:nvSpPr>
          <p:spPr bwMode="auto">
            <a:xfrm>
              <a:off x="3792" y="3600"/>
              <a:ext cx="158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5"/>
                                        </p:tgtEl>
                                        <p:attrNameLst>
                                          <p:attrName>style.visibility</p:attrName>
                                        </p:attrNameLst>
                                      </p:cBhvr>
                                      <p:to>
                                        <p:strVal val="visible"/>
                                      </p:to>
                                    </p:set>
                                    <p:animEffect transition="in" filter="blinds(horizontal)">
                                      <p:cBhvr>
                                        <p:cTn id="7" dur="500"/>
                                        <p:tgtEl>
                                          <p:spTgt spid="952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250"/>
                                        </p:tgtEl>
                                        <p:attrNameLst>
                                          <p:attrName>style.visibility</p:attrName>
                                        </p:attrNameLst>
                                      </p:cBhvr>
                                      <p:to>
                                        <p:strVal val="visible"/>
                                      </p:to>
                                    </p:set>
                                    <p:animEffect transition="in" filter="wipe(left)">
                                      <p:cBhvr>
                                        <p:cTn id="17" dur="500"/>
                                        <p:tgtEl>
                                          <p:spTgt spid="952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51"/>
                                        </p:tgtEl>
                                        <p:attrNameLst>
                                          <p:attrName>style.visibility</p:attrName>
                                        </p:attrNameLst>
                                      </p:cBhvr>
                                      <p:to>
                                        <p:strVal val="visible"/>
                                      </p:to>
                                    </p:set>
                                    <p:animEffect transition="in" filter="blinds(horizontal)">
                                      <p:cBhvr>
                                        <p:cTn id="22" dur="500"/>
                                        <p:tgtEl>
                                          <p:spTgt spid="952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autoUpdateAnimBg="0"/>
      <p:bldP spid="95250" grpId="0" autoUpdateAnimBg="0"/>
      <p:bldP spid="9525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8" name="Object 2"/>
          <p:cNvGraphicFramePr>
            <a:graphicFrameLocks noChangeAspect="1"/>
          </p:cNvGraphicFramePr>
          <p:nvPr/>
        </p:nvGraphicFramePr>
        <p:xfrm>
          <a:off x="685800" y="1752600"/>
          <a:ext cx="5021263" cy="554038"/>
        </p:xfrm>
        <a:graphic>
          <a:graphicData uri="http://schemas.openxmlformats.org/presentationml/2006/ole">
            <mc:AlternateContent xmlns:mc="http://schemas.openxmlformats.org/markup-compatibility/2006">
              <mc:Choice xmlns:v="urn:schemas-microsoft-com:vml" Requires="v">
                <p:oleObj spid="_x0000_s112782" name="公式" r:id="rId3" imgW="2895600" imgH="190500" progId="Equation.3">
                  <p:embed/>
                </p:oleObj>
              </mc:Choice>
              <mc:Fallback>
                <p:oleObj name="公式" r:id="rId3" imgW="2895600" imgH="190500" progId="Equation.3">
                  <p:embed/>
                  <p:pic>
                    <p:nvPicPr>
                      <p:cNvPr id="0" name="图片 1126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52600"/>
                        <a:ext cx="5021263" cy="554038"/>
                      </a:xfrm>
                      <a:prstGeom prst="rect">
                        <a:avLst/>
                      </a:prstGeom>
                      <a:noFill/>
                      <a:ln>
                        <a:noFill/>
                      </a:ln>
                      <a:effectLst/>
                    </p:spPr>
                  </p:pic>
                </p:oleObj>
              </mc:Fallback>
            </mc:AlternateContent>
          </a:graphicData>
        </a:graphic>
      </p:graphicFrame>
      <p:grpSp>
        <p:nvGrpSpPr>
          <p:cNvPr id="2" name="Group 17"/>
          <p:cNvGrpSpPr/>
          <p:nvPr/>
        </p:nvGrpSpPr>
        <p:grpSpPr bwMode="auto">
          <a:xfrm>
            <a:off x="1524000" y="4964113"/>
            <a:ext cx="5181600" cy="65087"/>
            <a:chOff x="864" y="2976"/>
            <a:chExt cx="3264" cy="48"/>
          </a:xfrm>
        </p:grpSpPr>
        <p:sp>
          <p:nvSpPr>
            <p:cNvPr id="117813" name="Line 18"/>
            <p:cNvSpPr>
              <a:spLocks noChangeShapeType="1"/>
            </p:cNvSpPr>
            <p:nvPr/>
          </p:nvSpPr>
          <p:spPr bwMode="auto">
            <a:xfrm>
              <a:off x="864" y="2976"/>
              <a:ext cx="3264" cy="0"/>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sp>
          <p:nvSpPr>
            <p:cNvPr id="117814" name="Line 19"/>
            <p:cNvSpPr>
              <a:spLocks noChangeShapeType="1"/>
            </p:cNvSpPr>
            <p:nvPr/>
          </p:nvSpPr>
          <p:spPr bwMode="auto">
            <a:xfrm>
              <a:off x="864" y="3024"/>
              <a:ext cx="3264" cy="0"/>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grpSp>
      <p:graphicFrame>
        <p:nvGraphicFramePr>
          <p:cNvPr id="96276" name="Object 20"/>
          <p:cNvGraphicFramePr>
            <a:graphicFrameLocks noChangeAspect="1"/>
          </p:cNvGraphicFramePr>
          <p:nvPr/>
        </p:nvGraphicFramePr>
        <p:xfrm>
          <a:off x="838200" y="5029200"/>
          <a:ext cx="5773738" cy="500063"/>
        </p:xfrm>
        <a:graphic>
          <a:graphicData uri="http://schemas.openxmlformats.org/presentationml/2006/ole">
            <mc:AlternateContent xmlns:mc="http://schemas.openxmlformats.org/markup-compatibility/2006">
              <mc:Choice xmlns:v="urn:schemas-microsoft-com:vml" Requires="v">
                <p:oleObj spid="_x0000_s112783" name="Equation" r:id="rId5" imgW="2717800" imgH="152400" progId="Equation.3">
                  <p:embed/>
                </p:oleObj>
              </mc:Choice>
              <mc:Fallback>
                <p:oleObj name="Equation" r:id="rId5" imgW="2717800" imgH="152400" progId="Equation.3">
                  <p:embed/>
                  <p:pic>
                    <p:nvPicPr>
                      <p:cNvPr id="0" name="图片 1126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5029200"/>
                        <a:ext cx="5773738" cy="500063"/>
                      </a:xfrm>
                      <a:prstGeom prst="rect">
                        <a:avLst/>
                      </a:prstGeom>
                      <a:noFill/>
                      <a:ln>
                        <a:noFill/>
                      </a:ln>
                      <a:effectLst/>
                    </p:spPr>
                  </p:pic>
                </p:oleObj>
              </mc:Fallback>
            </mc:AlternateContent>
          </a:graphicData>
        </a:graphic>
      </p:graphicFrame>
      <p:grpSp>
        <p:nvGrpSpPr>
          <p:cNvPr id="3" name="Group 21"/>
          <p:cNvGrpSpPr/>
          <p:nvPr/>
        </p:nvGrpSpPr>
        <p:grpSpPr bwMode="auto">
          <a:xfrm>
            <a:off x="1182688" y="5645150"/>
            <a:ext cx="5141912" cy="625475"/>
            <a:chOff x="1129" y="2061"/>
            <a:chExt cx="3239" cy="394"/>
          </a:xfrm>
        </p:grpSpPr>
        <p:graphicFrame>
          <p:nvGraphicFramePr>
            <p:cNvPr id="117807" name="Object 22"/>
            <p:cNvGraphicFramePr>
              <a:graphicFrameLocks noChangeAspect="1"/>
            </p:cNvGraphicFramePr>
            <p:nvPr/>
          </p:nvGraphicFramePr>
          <p:xfrm>
            <a:off x="1129" y="2112"/>
            <a:ext cx="3225" cy="343"/>
          </p:xfrm>
          <a:graphic>
            <a:graphicData uri="http://schemas.openxmlformats.org/presentationml/2006/ole">
              <mc:AlternateContent xmlns:mc="http://schemas.openxmlformats.org/markup-compatibility/2006">
                <mc:Choice xmlns:v="urn:schemas-microsoft-com:vml" Requires="v">
                  <p:oleObj spid="_x0000_s112784" name="公式" r:id="rId7" imgW="2387600" imgH="190500" progId="Equation.3">
                    <p:embed/>
                  </p:oleObj>
                </mc:Choice>
                <mc:Fallback>
                  <p:oleObj name="公式" r:id="rId7" imgW="2387600" imgH="190500" progId="Equation.3">
                    <p:embed/>
                    <p:pic>
                      <p:nvPicPr>
                        <p:cNvPr id="0" name="图片 1126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9" y="2112"/>
                          <a:ext cx="3225" cy="343"/>
                        </a:xfrm>
                        <a:prstGeom prst="rect">
                          <a:avLst/>
                        </a:prstGeom>
                        <a:noFill/>
                        <a:ln>
                          <a:noFill/>
                        </a:ln>
                        <a:effectLst/>
                      </p:spPr>
                    </p:pic>
                  </p:oleObj>
                </mc:Fallback>
              </mc:AlternateContent>
            </a:graphicData>
          </a:graphic>
        </p:graphicFrame>
        <p:sp>
          <p:nvSpPr>
            <p:cNvPr id="117808" name="Line 23"/>
            <p:cNvSpPr>
              <a:spLocks noChangeShapeType="1"/>
            </p:cNvSpPr>
            <p:nvPr/>
          </p:nvSpPr>
          <p:spPr bwMode="auto">
            <a:xfrm>
              <a:off x="1392" y="2061"/>
              <a:ext cx="2976" cy="0"/>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sp>
          <p:nvSpPr>
            <p:cNvPr id="117809" name="Line 24"/>
            <p:cNvSpPr>
              <a:spLocks noChangeShapeType="1"/>
            </p:cNvSpPr>
            <p:nvPr/>
          </p:nvSpPr>
          <p:spPr bwMode="auto">
            <a:xfrm>
              <a:off x="1392" y="2123"/>
              <a:ext cx="624" cy="0"/>
            </a:xfrm>
            <a:prstGeom prst="line">
              <a:avLst/>
            </a:prstGeom>
            <a:noFill/>
            <a:ln w="28575" cap="sq">
              <a:solidFill>
                <a:srgbClr val="000099"/>
              </a:solidFill>
              <a:round/>
            </a:ln>
          </p:spPr>
          <p:txBody>
            <a:bodyPr wrap="none" anchor="ctr">
              <a:spAutoFit/>
            </a:bodyPr>
            <a:lstStyle/>
            <a:p>
              <a:endParaRPr lang="zh-CN" altLang="en-US">
                <a:latin typeface="Times New Roman" panose="02020603050405020304" charset="0"/>
              </a:endParaRPr>
            </a:p>
          </p:txBody>
        </p:sp>
        <p:sp>
          <p:nvSpPr>
            <p:cNvPr id="117810" name="Line 25"/>
            <p:cNvSpPr>
              <a:spLocks noChangeShapeType="1"/>
            </p:cNvSpPr>
            <p:nvPr/>
          </p:nvSpPr>
          <p:spPr bwMode="auto">
            <a:xfrm>
              <a:off x="2160" y="2123"/>
              <a:ext cx="624" cy="0"/>
            </a:xfrm>
            <a:prstGeom prst="line">
              <a:avLst/>
            </a:prstGeom>
            <a:noFill/>
            <a:ln w="28575" cap="sq">
              <a:solidFill>
                <a:srgbClr val="000099"/>
              </a:solidFill>
              <a:round/>
            </a:ln>
          </p:spPr>
          <p:txBody>
            <a:bodyPr wrap="none" anchor="ctr">
              <a:spAutoFit/>
            </a:bodyPr>
            <a:lstStyle/>
            <a:p>
              <a:endParaRPr lang="zh-CN" altLang="en-US">
                <a:latin typeface="Times New Roman" panose="02020603050405020304" charset="0"/>
              </a:endParaRPr>
            </a:p>
          </p:txBody>
        </p:sp>
        <p:sp>
          <p:nvSpPr>
            <p:cNvPr id="117811" name="Line 26"/>
            <p:cNvSpPr>
              <a:spLocks noChangeShapeType="1"/>
            </p:cNvSpPr>
            <p:nvPr/>
          </p:nvSpPr>
          <p:spPr bwMode="auto">
            <a:xfrm>
              <a:off x="2976" y="2112"/>
              <a:ext cx="624" cy="0"/>
            </a:xfrm>
            <a:prstGeom prst="line">
              <a:avLst/>
            </a:prstGeom>
            <a:noFill/>
            <a:ln w="28575" cap="sq">
              <a:solidFill>
                <a:srgbClr val="000099"/>
              </a:solidFill>
              <a:round/>
            </a:ln>
          </p:spPr>
          <p:txBody>
            <a:bodyPr wrap="none" anchor="ctr">
              <a:spAutoFit/>
            </a:bodyPr>
            <a:lstStyle/>
            <a:p>
              <a:endParaRPr lang="zh-CN" altLang="en-US">
                <a:latin typeface="Times New Roman" panose="02020603050405020304" charset="0"/>
              </a:endParaRPr>
            </a:p>
          </p:txBody>
        </p:sp>
        <p:sp>
          <p:nvSpPr>
            <p:cNvPr id="117812" name="Line 27"/>
            <p:cNvSpPr>
              <a:spLocks noChangeShapeType="1"/>
            </p:cNvSpPr>
            <p:nvPr/>
          </p:nvSpPr>
          <p:spPr bwMode="auto">
            <a:xfrm>
              <a:off x="3744" y="2112"/>
              <a:ext cx="624" cy="0"/>
            </a:xfrm>
            <a:prstGeom prst="line">
              <a:avLst/>
            </a:prstGeom>
            <a:noFill/>
            <a:ln w="28575" cap="sq">
              <a:solidFill>
                <a:srgbClr val="000099"/>
              </a:solidFill>
              <a:round/>
            </a:ln>
          </p:spPr>
          <p:txBody>
            <a:bodyPr wrap="none" anchor="ctr">
              <a:spAutoFit/>
            </a:bodyPr>
            <a:lstStyle/>
            <a:p>
              <a:endParaRPr lang="zh-CN" altLang="en-US">
                <a:latin typeface="Times New Roman" panose="02020603050405020304" charset="0"/>
              </a:endParaRPr>
            </a:p>
          </p:txBody>
        </p:sp>
      </p:grpSp>
      <p:sp>
        <p:nvSpPr>
          <p:cNvPr id="96284" name="Rectangle 28"/>
          <p:cNvSpPr>
            <a:spLocks noChangeArrowheads="1"/>
          </p:cNvSpPr>
          <p:nvPr/>
        </p:nvSpPr>
        <p:spPr bwMode="auto">
          <a:xfrm>
            <a:off x="533399" y="4419600"/>
            <a:ext cx="5173663" cy="519113"/>
          </a:xfrm>
          <a:prstGeom prst="rect">
            <a:avLst/>
          </a:prstGeom>
          <a:noFill/>
          <a:ln w="9525">
            <a:noFill/>
            <a:miter lim="800000"/>
          </a:ln>
          <a:effectLst/>
        </p:spPr>
        <p:txBody>
          <a:bodyPr wrap="square">
            <a:spAutoFit/>
          </a:bodyPr>
          <a:lstStyle/>
          <a:p>
            <a:pPr>
              <a:spcBef>
                <a:spcPct val="50000"/>
              </a:spcBef>
            </a:pPr>
            <a:r>
              <a:rPr lang="en-US" altLang="zh-CN" sz="2800" b="1" dirty="0">
                <a:solidFill>
                  <a:srgbClr val="003300"/>
                </a:solidFill>
                <a:effectLst>
                  <a:outerShdw blurRad="38100" dist="38100" dir="2700000" algn="tl">
                    <a:srgbClr val="DDDDDD"/>
                  </a:outerShdw>
                </a:effectLst>
                <a:latin typeface="Times New Roman" panose="02020603050405020304" charset="0"/>
              </a:rPr>
              <a:t>(3) </a:t>
            </a:r>
            <a:r>
              <a:rPr lang="zh-CN" altLang="en-US" sz="2800" b="1" dirty="0">
                <a:solidFill>
                  <a:srgbClr val="003300"/>
                </a:solidFill>
                <a:effectLst>
                  <a:outerShdw blurRad="38100" dist="38100" dir="2700000" algn="tl">
                    <a:srgbClr val="DDDDDD"/>
                  </a:outerShdw>
                </a:effectLst>
                <a:latin typeface="Times New Roman" panose="02020603050405020304" charset="0"/>
              </a:rPr>
              <a:t>用“与非”门构成逻辑电路</a:t>
            </a:r>
          </a:p>
        </p:txBody>
      </p:sp>
      <p:sp>
        <p:nvSpPr>
          <p:cNvPr id="96285" name="Rectangle 29" descr="40%"/>
          <p:cNvSpPr>
            <a:spLocks noChangeArrowheads="1"/>
          </p:cNvSpPr>
          <p:nvPr/>
        </p:nvSpPr>
        <p:spPr bwMode="auto">
          <a:xfrm>
            <a:off x="609600" y="609600"/>
            <a:ext cx="8001000" cy="561975"/>
          </a:xfrm>
          <a:prstGeom prst="rect">
            <a:avLst/>
          </a:prstGeom>
          <a:pattFill prst="pct40">
            <a:fgClr>
              <a:srgbClr val="FFCCCC"/>
            </a:fgClr>
            <a:bgClr>
              <a:srgbClr val="FFFFFF"/>
            </a:bgClr>
          </a:pattFill>
          <a:ln w="38100" cap="sq">
            <a:noFill/>
            <a:miter lim="800000"/>
          </a:ln>
          <a:effectLst/>
        </p:spPr>
        <p:txBody>
          <a:bodyPr anchor="ctr">
            <a:spAutoFit/>
          </a:bodyPr>
          <a:lstStyle/>
          <a:p>
            <a:pPr>
              <a:lnSpc>
                <a:spcPct val="110000"/>
              </a:lnSpc>
            </a:pPr>
            <a:r>
              <a:rPr lang="zh-CN" altLang="en-US" sz="2800" b="1">
                <a:solidFill>
                  <a:srgbClr val="000099"/>
                </a:solidFill>
                <a:effectLst>
                  <a:outerShdw blurRad="38100" dist="38100" dir="2700000" algn="tl">
                    <a:srgbClr val="DDDDDD"/>
                  </a:outerShdw>
                </a:effectLst>
                <a:latin typeface="Times New Roman" panose="02020603050405020304" charset="0"/>
              </a:rPr>
              <a:t>在一种组合中，各输入变量之间是“与”关系</a:t>
            </a:r>
          </a:p>
        </p:txBody>
      </p:sp>
      <p:sp>
        <p:nvSpPr>
          <p:cNvPr id="96286" name="Rectangle 30" descr="40%"/>
          <p:cNvSpPr>
            <a:spLocks noChangeArrowheads="1"/>
          </p:cNvSpPr>
          <p:nvPr/>
        </p:nvSpPr>
        <p:spPr bwMode="auto">
          <a:xfrm>
            <a:off x="533400" y="1219200"/>
            <a:ext cx="4273302" cy="519113"/>
          </a:xfrm>
          <a:prstGeom prst="rect">
            <a:avLst/>
          </a:prstGeom>
          <a:pattFill prst="pct40">
            <a:fgClr>
              <a:srgbClr val="00FF00"/>
            </a:fgClr>
            <a:bgClr>
              <a:srgbClr val="FFFFFF"/>
            </a:bgClr>
          </a:pattFill>
          <a:ln w="38100" cap="sq">
            <a:noFill/>
            <a:miter lim="800000"/>
          </a:ln>
          <a:effectLst/>
        </p:spPr>
        <p:txBody>
          <a:bodyPr wrap="square" anchor="ctr">
            <a:spAutoFit/>
          </a:bodyPr>
          <a:lstStyle/>
          <a:p>
            <a:pPr algn="ctr">
              <a:spcBef>
                <a:spcPct val="10000"/>
              </a:spcBef>
            </a:pPr>
            <a:r>
              <a:rPr lang="zh-CN" altLang="en-US" sz="2800" b="1" dirty="0">
                <a:solidFill>
                  <a:srgbClr val="000099"/>
                </a:solidFill>
                <a:effectLst>
                  <a:outerShdw blurRad="38100" dist="38100" dir="2700000" algn="tl">
                    <a:srgbClr val="DDDDDD"/>
                  </a:outerShdw>
                </a:effectLst>
                <a:latin typeface="Times New Roman" panose="02020603050405020304" charset="0"/>
              </a:rPr>
              <a:t>各组合之间是“或”关系</a:t>
            </a:r>
            <a:endParaRPr lang="zh-CN" altLang="en-US" sz="2800" b="1" dirty="0">
              <a:solidFill>
                <a:schemeClr val="accent2"/>
              </a:solidFill>
              <a:effectLst>
                <a:outerShdw blurRad="38100" dist="38100" dir="2700000" algn="tl">
                  <a:srgbClr val="DDDDDD"/>
                </a:outerShdw>
              </a:effectLst>
              <a:latin typeface="Times New Roman" panose="02020603050405020304" charset="0"/>
            </a:endParaRPr>
          </a:p>
        </p:txBody>
      </p:sp>
      <p:grpSp>
        <p:nvGrpSpPr>
          <p:cNvPr id="4" name="Group 31"/>
          <p:cNvGrpSpPr/>
          <p:nvPr/>
        </p:nvGrpSpPr>
        <p:grpSpPr bwMode="auto">
          <a:xfrm>
            <a:off x="1371600" y="2681288"/>
            <a:ext cx="3124200" cy="1738312"/>
            <a:chOff x="2928" y="1091"/>
            <a:chExt cx="2112" cy="1192"/>
          </a:xfrm>
        </p:grpSpPr>
        <p:sp>
          <p:nvSpPr>
            <p:cNvPr id="117787" name="Line 32"/>
            <p:cNvSpPr>
              <a:spLocks noChangeShapeType="1"/>
            </p:cNvSpPr>
            <p:nvPr/>
          </p:nvSpPr>
          <p:spPr bwMode="auto">
            <a:xfrm flipH="1" flipV="1">
              <a:off x="3072" y="1275"/>
              <a:ext cx="240" cy="24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nvGrpSpPr>
            <p:cNvPr id="117788" name="Group 33"/>
            <p:cNvGrpSpPr/>
            <p:nvPr/>
          </p:nvGrpSpPr>
          <p:grpSpPr bwMode="auto">
            <a:xfrm>
              <a:off x="2928" y="1091"/>
              <a:ext cx="2112" cy="1192"/>
              <a:chOff x="2928" y="1091"/>
              <a:chExt cx="2112" cy="1192"/>
            </a:xfrm>
          </p:grpSpPr>
          <p:sp>
            <p:nvSpPr>
              <p:cNvPr id="117789" name="Text Box 34"/>
              <p:cNvSpPr txBox="1">
                <a:spLocks noChangeArrowheads="1"/>
              </p:cNvSpPr>
              <p:nvPr/>
            </p:nvSpPr>
            <p:spPr bwMode="auto">
              <a:xfrm>
                <a:off x="2928" y="1235"/>
                <a:ext cx="336" cy="338"/>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i="1"/>
                  <a:t>A</a:t>
                </a:r>
                <a:endParaRPr lang="en-US" altLang="zh-CN" sz="2800" b="1"/>
              </a:p>
            </p:txBody>
          </p:sp>
          <p:sp>
            <p:nvSpPr>
              <p:cNvPr id="117790" name="Text Box 35"/>
              <p:cNvSpPr txBox="1">
                <a:spLocks noChangeArrowheads="1"/>
              </p:cNvSpPr>
              <p:nvPr/>
            </p:nvSpPr>
            <p:spPr bwMode="auto">
              <a:xfrm>
                <a:off x="3072" y="1091"/>
                <a:ext cx="432" cy="339"/>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i="1"/>
                  <a:t>BC</a:t>
                </a:r>
                <a:endParaRPr lang="en-US" altLang="zh-CN" sz="2800" b="1"/>
              </a:p>
            </p:txBody>
          </p:sp>
          <p:sp>
            <p:nvSpPr>
              <p:cNvPr id="117791" name="Rectangle 36"/>
              <p:cNvSpPr>
                <a:spLocks noChangeArrowheads="1"/>
              </p:cNvSpPr>
              <p:nvPr/>
            </p:nvSpPr>
            <p:spPr bwMode="auto">
              <a:xfrm>
                <a:off x="3312" y="1515"/>
                <a:ext cx="864" cy="768"/>
              </a:xfrm>
              <a:prstGeom prst="rect">
                <a:avLst/>
              </a:prstGeom>
              <a:noFill/>
              <a:ln w="28575">
                <a:solidFill>
                  <a:srgbClr val="000000"/>
                </a:solidFill>
                <a:miter lim="800000"/>
              </a:ln>
            </p:spPr>
            <p:txBody>
              <a:bodyPr wrap="none" anchor="ctr"/>
              <a:lstStyle/>
              <a:p>
                <a:endParaRPr lang="zh-CN" altLang="en-US">
                  <a:latin typeface="Times New Roman" panose="02020603050405020304" charset="0"/>
                </a:endParaRPr>
              </a:p>
            </p:txBody>
          </p:sp>
          <p:sp>
            <p:nvSpPr>
              <p:cNvPr id="117792" name="Line 37"/>
              <p:cNvSpPr>
                <a:spLocks noChangeShapeType="1"/>
              </p:cNvSpPr>
              <p:nvPr/>
            </p:nvSpPr>
            <p:spPr bwMode="auto">
              <a:xfrm>
                <a:off x="3312" y="1899"/>
                <a:ext cx="864"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17793" name="Line 38"/>
              <p:cNvSpPr>
                <a:spLocks noChangeShapeType="1"/>
              </p:cNvSpPr>
              <p:nvPr/>
            </p:nvSpPr>
            <p:spPr bwMode="auto">
              <a:xfrm>
                <a:off x="3744" y="1515"/>
                <a:ext cx="0" cy="768"/>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17794" name="Text Box 39"/>
              <p:cNvSpPr txBox="1">
                <a:spLocks noChangeArrowheads="1"/>
              </p:cNvSpPr>
              <p:nvPr/>
            </p:nvSpPr>
            <p:spPr bwMode="auto">
              <a:xfrm>
                <a:off x="3312" y="1235"/>
                <a:ext cx="432" cy="338"/>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00</a:t>
                </a:r>
                <a:endParaRPr lang="en-US" altLang="zh-CN" b="1"/>
              </a:p>
            </p:txBody>
          </p:sp>
          <p:sp>
            <p:nvSpPr>
              <p:cNvPr id="117795" name="Text Box 40"/>
              <p:cNvSpPr txBox="1">
                <a:spLocks noChangeArrowheads="1"/>
              </p:cNvSpPr>
              <p:nvPr/>
            </p:nvSpPr>
            <p:spPr bwMode="auto">
              <a:xfrm>
                <a:off x="3024" y="1906"/>
                <a:ext cx="336" cy="339"/>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a:t>
                </a:r>
                <a:endParaRPr lang="en-US" altLang="zh-CN" b="1"/>
              </a:p>
            </p:txBody>
          </p:sp>
          <p:sp>
            <p:nvSpPr>
              <p:cNvPr id="117796" name="Text Box 41"/>
              <p:cNvSpPr txBox="1">
                <a:spLocks noChangeArrowheads="1"/>
              </p:cNvSpPr>
              <p:nvPr/>
            </p:nvSpPr>
            <p:spPr bwMode="auto">
              <a:xfrm>
                <a:off x="3024" y="1549"/>
                <a:ext cx="336" cy="339"/>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a:t>
                </a:r>
                <a:endParaRPr lang="en-US" altLang="zh-CN" sz="2800" b="1"/>
              </a:p>
            </p:txBody>
          </p:sp>
          <p:sp>
            <p:nvSpPr>
              <p:cNvPr id="117797" name="Rectangle 42"/>
              <p:cNvSpPr>
                <a:spLocks noChangeArrowheads="1"/>
              </p:cNvSpPr>
              <p:nvPr/>
            </p:nvSpPr>
            <p:spPr bwMode="auto">
              <a:xfrm>
                <a:off x="4176" y="1515"/>
                <a:ext cx="864" cy="768"/>
              </a:xfrm>
              <a:prstGeom prst="rect">
                <a:avLst/>
              </a:prstGeom>
              <a:noFill/>
              <a:ln w="28575">
                <a:solidFill>
                  <a:srgbClr val="000000"/>
                </a:solidFill>
                <a:miter lim="800000"/>
              </a:ln>
            </p:spPr>
            <p:txBody>
              <a:bodyPr wrap="none" anchor="ctr"/>
              <a:lstStyle/>
              <a:p>
                <a:endParaRPr lang="zh-CN" altLang="en-US">
                  <a:latin typeface="Times New Roman" panose="02020603050405020304" charset="0"/>
                </a:endParaRPr>
              </a:p>
            </p:txBody>
          </p:sp>
          <p:sp>
            <p:nvSpPr>
              <p:cNvPr id="117798" name="Line 43"/>
              <p:cNvSpPr>
                <a:spLocks noChangeShapeType="1"/>
              </p:cNvSpPr>
              <p:nvPr/>
            </p:nvSpPr>
            <p:spPr bwMode="auto">
              <a:xfrm>
                <a:off x="4176" y="1899"/>
                <a:ext cx="864"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17799" name="Line 44"/>
              <p:cNvSpPr>
                <a:spLocks noChangeShapeType="1"/>
              </p:cNvSpPr>
              <p:nvPr/>
            </p:nvSpPr>
            <p:spPr bwMode="auto">
              <a:xfrm>
                <a:off x="4608" y="1515"/>
                <a:ext cx="0" cy="768"/>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17800" name="Text Box 45"/>
              <p:cNvSpPr txBox="1">
                <a:spLocks noChangeArrowheads="1"/>
              </p:cNvSpPr>
              <p:nvPr/>
            </p:nvSpPr>
            <p:spPr bwMode="auto">
              <a:xfrm>
                <a:off x="3744" y="1214"/>
                <a:ext cx="432" cy="339"/>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01</a:t>
                </a:r>
                <a:endParaRPr lang="en-US" altLang="zh-CN" b="1"/>
              </a:p>
            </p:txBody>
          </p:sp>
          <p:sp>
            <p:nvSpPr>
              <p:cNvPr id="117801" name="Text Box 46"/>
              <p:cNvSpPr txBox="1">
                <a:spLocks noChangeArrowheads="1"/>
              </p:cNvSpPr>
              <p:nvPr/>
            </p:nvSpPr>
            <p:spPr bwMode="auto">
              <a:xfrm>
                <a:off x="4176" y="1214"/>
                <a:ext cx="432" cy="339"/>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11</a:t>
                </a:r>
                <a:endParaRPr lang="en-US" altLang="zh-CN" b="1"/>
              </a:p>
            </p:txBody>
          </p:sp>
          <p:sp>
            <p:nvSpPr>
              <p:cNvPr id="117802" name="Text Box 47"/>
              <p:cNvSpPr txBox="1">
                <a:spLocks noChangeArrowheads="1"/>
              </p:cNvSpPr>
              <p:nvPr/>
            </p:nvSpPr>
            <p:spPr bwMode="auto">
              <a:xfrm>
                <a:off x="4608" y="1214"/>
                <a:ext cx="432" cy="339"/>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10</a:t>
                </a:r>
                <a:endParaRPr lang="en-US" altLang="zh-CN" b="1"/>
              </a:p>
            </p:txBody>
          </p:sp>
          <p:sp>
            <p:nvSpPr>
              <p:cNvPr id="117803" name="Rectangle 48"/>
              <p:cNvSpPr>
                <a:spLocks noChangeArrowheads="1"/>
              </p:cNvSpPr>
              <p:nvPr/>
            </p:nvSpPr>
            <p:spPr bwMode="auto">
              <a:xfrm>
                <a:off x="3833" y="1536"/>
                <a:ext cx="227" cy="339"/>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17804" name="Rectangle 49"/>
              <p:cNvSpPr>
                <a:spLocks noChangeArrowheads="1"/>
              </p:cNvSpPr>
              <p:nvPr/>
            </p:nvSpPr>
            <p:spPr bwMode="auto">
              <a:xfrm>
                <a:off x="4697" y="1536"/>
                <a:ext cx="227" cy="339"/>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17805" name="Rectangle 50"/>
              <p:cNvSpPr>
                <a:spLocks noChangeArrowheads="1"/>
              </p:cNvSpPr>
              <p:nvPr/>
            </p:nvSpPr>
            <p:spPr bwMode="auto">
              <a:xfrm>
                <a:off x="3400" y="1920"/>
                <a:ext cx="228" cy="339"/>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17806" name="Rectangle 51"/>
              <p:cNvSpPr>
                <a:spLocks noChangeArrowheads="1"/>
              </p:cNvSpPr>
              <p:nvPr/>
            </p:nvSpPr>
            <p:spPr bwMode="auto">
              <a:xfrm>
                <a:off x="4312" y="1920"/>
                <a:ext cx="228" cy="339"/>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grpSp>
      </p:grpSp>
      <p:sp>
        <p:nvSpPr>
          <p:cNvPr id="96308" name="Rectangle 52"/>
          <p:cNvSpPr>
            <a:spLocks noChangeArrowheads="1"/>
          </p:cNvSpPr>
          <p:nvPr/>
        </p:nvSpPr>
        <p:spPr bwMode="auto">
          <a:xfrm>
            <a:off x="609600" y="2224088"/>
            <a:ext cx="5565775" cy="519112"/>
          </a:xfrm>
          <a:prstGeom prst="rect">
            <a:avLst/>
          </a:prstGeom>
          <a:noFill/>
          <a:ln w="9525">
            <a:noFill/>
            <a:miter lim="800000"/>
          </a:ln>
          <a:effectLst/>
        </p:spPr>
        <p:txBody>
          <a:bodyPr wrap="none">
            <a:spAutoFit/>
          </a:bodyPr>
          <a:lstStyle/>
          <a:p>
            <a:r>
              <a:rPr lang="zh-CN" altLang="en-US" sz="2800" b="1">
                <a:solidFill>
                  <a:srgbClr val="000099"/>
                </a:solidFill>
                <a:effectLst>
                  <a:outerShdw blurRad="38100" dist="38100" dir="2700000" algn="tl">
                    <a:srgbClr val="DDDDDD"/>
                  </a:outerShdw>
                </a:effectLst>
                <a:latin typeface="Times New Roman" panose="02020603050405020304" charset="0"/>
              </a:rPr>
              <a:t>由卡图诺可知，该函数不可化简。</a:t>
            </a:r>
          </a:p>
        </p:txBody>
      </p:sp>
      <p:grpSp>
        <p:nvGrpSpPr>
          <p:cNvPr id="117771" name="Group 54"/>
          <p:cNvGrpSpPr/>
          <p:nvPr/>
        </p:nvGrpSpPr>
        <p:grpSpPr bwMode="auto">
          <a:xfrm>
            <a:off x="5486400" y="1431925"/>
            <a:ext cx="3163888" cy="3444875"/>
            <a:chOff x="3456" y="902"/>
            <a:chExt cx="1993" cy="2170"/>
          </a:xfrm>
        </p:grpSpPr>
        <p:grpSp>
          <p:nvGrpSpPr>
            <p:cNvPr id="117772" name="Group 3"/>
            <p:cNvGrpSpPr/>
            <p:nvPr/>
          </p:nvGrpSpPr>
          <p:grpSpPr bwMode="auto">
            <a:xfrm>
              <a:off x="3456" y="902"/>
              <a:ext cx="1968" cy="2170"/>
              <a:chOff x="3024" y="1104"/>
              <a:chExt cx="1968" cy="2353"/>
            </a:xfrm>
          </p:grpSpPr>
          <p:sp>
            <p:nvSpPr>
              <p:cNvPr id="117774" name="Rectangle 4"/>
              <p:cNvSpPr>
                <a:spLocks noChangeArrowheads="1"/>
              </p:cNvSpPr>
              <p:nvPr/>
            </p:nvSpPr>
            <p:spPr bwMode="auto">
              <a:xfrm>
                <a:off x="3024" y="1422"/>
                <a:ext cx="1852"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      0     0    0        0</a:t>
                </a:r>
              </a:p>
            </p:txBody>
          </p:sp>
          <p:grpSp>
            <p:nvGrpSpPr>
              <p:cNvPr id="117775" name="Group 5"/>
              <p:cNvGrpSpPr/>
              <p:nvPr/>
            </p:nvGrpSpPr>
            <p:grpSpPr bwMode="auto">
              <a:xfrm>
                <a:off x="3216" y="1104"/>
                <a:ext cx="1776" cy="2353"/>
                <a:chOff x="3216" y="1104"/>
                <a:chExt cx="1776" cy="2353"/>
              </a:xfrm>
            </p:grpSpPr>
            <p:sp>
              <p:nvSpPr>
                <p:cNvPr id="117776" name="Line 6"/>
                <p:cNvSpPr>
                  <a:spLocks noChangeShapeType="1"/>
                </p:cNvSpPr>
                <p:nvPr/>
              </p:nvSpPr>
              <p:spPr bwMode="auto">
                <a:xfrm>
                  <a:off x="3360" y="1104"/>
                  <a:ext cx="1632"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17777" name="Line 7"/>
                <p:cNvSpPr>
                  <a:spLocks noChangeShapeType="1"/>
                </p:cNvSpPr>
                <p:nvPr/>
              </p:nvSpPr>
              <p:spPr bwMode="auto">
                <a:xfrm>
                  <a:off x="3360" y="1392"/>
                  <a:ext cx="1632"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17778" name="Line 8"/>
                <p:cNvSpPr>
                  <a:spLocks noChangeShapeType="1"/>
                </p:cNvSpPr>
                <p:nvPr/>
              </p:nvSpPr>
              <p:spPr bwMode="auto">
                <a:xfrm flipH="1">
                  <a:off x="4512" y="1104"/>
                  <a:ext cx="0" cy="2256"/>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96265" name="Rectangle 9"/>
                <p:cNvSpPr>
                  <a:spLocks noChangeArrowheads="1"/>
                </p:cNvSpPr>
                <p:nvPr/>
              </p:nvSpPr>
              <p:spPr bwMode="auto">
                <a:xfrm>
                  <a:off x="3216" y="1104"/>
                  <a:ext cx="1708" cy="355"/>
                </a:xfrm>
                <a:prstGeom prst="rect">
                  <a:avLst/>
                </a:prstGeom>
                <a:noFill/>
                <a:ln w="9525" cap="sq">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A</a:t>
                  </a:r>
                  <a:r>
                    <a:rPr lang="en-US" altLang="zh-CN" sz="2800" b="1" i="1">
                      <a:latin typeface="Times New Roman" panose="02020603050405020304" charset="0"/>
                    </a:rPr>
                    <a:t> </a:t>
                  </a:r>
                  <a:r>
                    <a:rPr lang="en-US" altLang="zh-CN" sz="2800" b="1">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B</a:t>
                  </a:r>
                  <a:r>
                    <a:rPr lang="en-US" altLang="zh-CN" sz="2800" b="1">
                      <a:latin typeface="Times New Roman" panose="02020603050405020304" charset="0"/>
                    </a:rPr>
                    <a:t>   </a:t>
                  </a:r>
                  <a:r>
                    <a:rPr lang="en-US" altLang="zh-CN" sz="2800" b="1" i="1">
                      <a:latin typeface="Times New Roman" panose="02020603050405020304" charset="0"/>
                    </a:rPr>
                    <a:t>C</a:t>
                  </a:r>
                  <a:r>
                    <a:rPr lang="en-US" altLang="zh-CN" sz="2800" b="1">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Y</a:t>
                  </a:r>
                </a:p>
              </p:txBody>
            </p:sp>
            <p:sp>
              <p:nvSpPr>
                <p:cNvPr id="117780" name="Rectangle 10"/>
                <p:cNvSpPr>
                  <a:spLocks noChangeArrowheads="1"/>
                </p:cNvSpPr>
                <p:nvPr/>
              </p:nvSpPr>
              <p:spPr bwMode="auto">
                <a:xfrm>
                  <a:off x="3360" y="166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0     0    1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17781" name="Rectangle 11"/>
                <p:cNvSpPr>
                  <a:spLocks noChangeArrowheads="1"/>
                </p:cNvSpPr>
                <p:nvPr/>
              </p:nvSpPr>
              <p:spPr bwMode="auto">
                <a:xfrm>
                  <a:off x="3360" y="190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0     1    0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17782" name="Rectangle 12"/>
                <p:cNvSpPr>
                  <a:spLocks noChangeArrowheads="1"/>
                </p:cNvSpPr>
                <p:nvPr/>
              </p:nvSpPr>
              <p:spPr bwMode="auto">
                <a:xfrm>
                  <a:off x="3360" y="2142"/>
                  <a:ext cx="1516"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0     1    1        0</a:t>
                  </a:r>
                </a:p>
              </p:txBody>
            </p:sp>
            <p:sp>
              <p:nvSpPr>
                <p:cNvPr id="117783" name="Rectangle 13"/>
                <p:cNvSpPr>
                  <a:spLocks noChangeArrowheads="1"/>
                </p:cNvSpPr>
                <p:nvPr/>
              </p:nvSpPr>
              <p:spPr bwMode="auto">
                <a:xfrm>
                  <a:off x="3360" y="238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1     0    0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17784" name="Rectangle 14"/>
                <p:cNvSpPr>
                  <a:spLocks noChangeArrowheads="1"/>
                </p:cNvSpPr>
                <p:nvPr/>
              </p:nvSpPr>
              <p:spPr bwMode="auto">
                <a:xfrm>
                  <a:off x="3360" y="2623"/>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1     0    1        0</a:t>
                  </a:r>
                </a:p>
              </p:txBody>
            </p:sp>
            <p:sp>
              <p:nvSpPr>
                <p:cNvPr id="117785" name="Rectangle 15"/>
                <p:cNvSpPr>
                  <a:spLocks noChangeArrowheads="1"/>
                </p:cNvSpPr>
                <p:nvPr/>
              </p:nvSpPr>
              <p:spPr bwMode="auto">
                <a:xfrm>
                  <a:off x="3360" y="2863"/>
                  <a:ext cx="1516"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1     1    0        0</a:t>
                  </a:r>
                </a:p>
              </p:txBody>
            </p:sp>
            <p:sp>
              <p:nvSpPr>
                <p:cNvPr id="117786" name="Rectangle 16"/>
                <p:cNvSpPr>
                  <a:spLocks noChangeArrowheads="1"/>
                </p:cNvSpPr>
                <p:nvPr/>
              </p:nvSpPr>
              <p:spPr bwMode="auto">
                <a:xfrm>
                  <a:off x="3360" y="310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1     1    1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grpSp>
        </p:grpSp>
        <p:sp>
          <p:nvSpPr>
            <p:cNvPr id="117773" name="Line 53"/>
            <p:cNvSpPr>
              <a:spLocks noChangeShapeType="1"/>
            </p:cNvSpPr>
            <p:nvPr/>
          </p:nvSpPr>
          <p:spPr bwMode="auto">
            <a:xfrm>
              <a:off x="3817" y="3024"/>
              <a:ext cx="1632"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85"/>
                                        </p:tgtEl>
                                        <p:attrNameLst>
                                          <p:attrName>style.visibility</p:attrName>
                                        </p:attrNameLst>
                                      </p:cBhvr>
                                      <p:to>
                                        <p:strVal val="visible"/>
                                      </p:to>
                                    </p:set>
                                    <p:animEffect transition="in" filter="wipe(left)">
                                      <p:cBhvr>
                                        <p:cTn id="7" dur="500"/>
                                        <p:tgtEl>
                                          <p:spTgt spid="962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86"/>
                                        </p:tgtEl>
                                        <p:attrNameLst>
                                          <p:attrName>style.visibility</p:attrName>
                                        </p:attrNameLst>
                                      </p:cBhvr>
                                      <p:to>
                                        <p:strVal val="visible"/>
                                      </p:to>
                                    </p:set>
                                    <p:animEffect transition="in" filter="wipe(left)">
                                      <p:cBhvr>
                                        <p:cTn id="12" dur="500"/>
                                        <p:tgtEl>
                                          <p:spTgt spid="962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6258"/>
                                        </p:tgtEl>
                                        <p:attrNameLst>
                                          <p:attrName>style.visibility</p:attrName>
                                        </p:attrNameLst>
                                      </p:cBhvr>
                                      <p:to>
                                        <p:strVal val="visible"/>
                                      </p:to>
                                    </p:set>
                                    <p:animEffect transition="in" filter="wipe(left)">
                                      <p:cBhvr>
                                        <p:cTn id="17" dur="500"/>
                                        <p:tgtEl>
                                          <p:spTgt spid="962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6308"/>
                                        </p:tgtEl>
                                        <p:attrNameLst>
                                          <p:attrName>style.visibility</p:attrName>
                                        </p:attrNameLst>
                                      </p:cBhvr>
                                      <p:to>
                                        <p:strVal val="visible"/>
                                      </p:to>
                                    </p:set>
                                    <p:animEffect transition="in" filter="wipe(left)">
                                      <p:cBhvr>
                                        <p:cTn id="22" dur="500"/>
                                        <p:tgtEl>
                                          <p:spTgt spid="963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96284"/>
                                        </p:tgtEl>
                                        <p:attrNameLst>
                                          <p:attrName>style.visibility</p:attrName>
                                        </p:attrNameLst>
                                      </p:cBhvr>
                                      <p:to>
                                        <p:strVal val="visible"/>
                                      </p:to>
                                    </p:set>
                                    <p:animEffect transition="in" filter="box(out)">
                                      <p:cBhvr>
                                        <p:cTn id="32" dur="500"/>
                                        <p:tgtEl>
                                          <p:spTgt spid="9628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96276"/>
                                        </p:tgtEl>
                                        <p:attrNameLst>
                                          <p:attrName>style.visibility</p:attrName>
                                        </p:attrNameLst>
                                      </p:cBhvr>
                                      <p:to>
                                        <p:strVal val="visible"/>
                                      </p:to>
                                    </p:set>
                                    <p:animEffect transition="in" filter="box(out)">
                                      <p:cBhvr>
                                        <p:cTn id="37" dur="500"/>
                                        <p:tgtEl>
                                          <p:spTgt spid="9627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84" grpId="0" autoUpdateAnimBg="0"/>
      <p:bldP spid="96285" grpId="0" animBg="1" autoUpdateAnimBg="0"/>
      <p:bldP spid="96286" grpId="0" animBg="1" autoUpdateAnimBg="0"/>
      <p:bldP spid="9630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519113" y="414338"/>
            <a:ext cx="1938337" cy="519112"/>
          </a:xfrm>
          <a:prstGeom prst="rect">
            <a:avLst/>
          </a:prstGeom>
          <a:noFill/>
          <a:ln w="9525" cap="sq">
            <a:noFill/>
            <a:miter lim="800000"/>
          </a:ln>
          <a:effectLst/>
        </p:spPr>
        <p:txBody>
          <a:bodyPr wrap="none">
            <a:spAutoFit/>
          </a:bodyPr>
          <a:lstStyle/>
          <a:p>
            <a:pPr>
              <a:spcBef>
                <a:spcPct val="50000"/>
              </a:spcBef>
              <a:defRPr/>
            </a:pPr>
            <a:r>
              <a:rPr lang="en-US" altLang="zh-CN" sz="2800" b="1">
                <a:solidFill>
                  <a:srgbClr val="003300"/>
                </a:solidFill>
                <a:effectLst>
                  <a:outerShdw blurRad="38100" dist="38100" dir="2700000" algn="tl">
                    <a:srgbClr val="C0C0C0"/>
                  </a:outerShdw>
                </a:effectLst>
                <a:latin typeface="Times New Roman" panose="02020603050405020304" charset="0"/>
                <a:ea typeface="宋体" panose="02010600030101010101" pitchFamily="2" charset="-122"/>
                <a:cs typeface="+mn-cs"/>
              </a:rPr>
              <a:t> (4)  </a:t>
            </a:r>
            <a:r>
              <a:rPr lang="zh-CN" altLang="zh-CN" sz="2800" b="1">
                <a:solidFill>
                  <a:srgbClr val="003300"/>
                </a:solidFill>
                <a:effectLst>
                  <a:outerShdw blurRad="38100" dist="38100" dir="2700000" algn="tl">
                    <a:srgbClr val="C0C0C0"/>
                  </a:outerShdw>
                </a:effectLst>
                <a:latin typeface="Times New Roman" panose="02020603050405020304" charset="0"/>
                <a:ea typeface="宋体" panose="02010600030101010101" pitchFamily="2" charset="-122"/>
                <a:cs typeface="+mn-cs"/>
              </a:rPr>
              <a:t>逻辑图</a:t>
            </a:r>
            <a:endParaRPr lang="zh-CN" altLang="en-US" sz="2800" b="1">
              <a:solidFill>
                <a:srgbClr val="003300"/>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118787" name="Text Box 3"/>
          <p:cNvSpPr txBox="1">
            <a:spLocks noChangeArrowheads="1"/>
          </p:cNvSpPr>
          <p:nvPr/>
        </p:nvSpPr>
        <p:spPr bwMode="auto">
          <a:xfrm>
            <a:off x="8077200" y="3581400"/>
            <a:ext cx="6096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Y</a:t>
            </a:r>
            <a:endParaRPr lang="en-US" altLang="zh-CN" sz="3200" b="1">
              <a:solidFill>
                <a:schemeClr val="bg1"/>
              </a:solidFill>
            </a:endParaRPr>
          </a:p>
        </p:txBody>
      </p:sp>
      <p:sp>
        <p:nvSpPr>
          <p:cNvPr id="118788" name="Text Box 4"/>
          <p:cNvSpPr txBox="1">
            <a:spLocks noChangeArrowheads="1"/>
          </p:cNvSpPr>
          <p:nvPr/>
        </p:nvSpPr>
        <p:spPr bwMode="auto">
          <a:xfrm>
            <a:off x="1447800" y="4495800"/>
            <a:ext cx="6096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C</a:t>
            </a:r>
            <a:endParaRPr lang="en-US" altLang="zh-CN" sz="3200" b="1" i="1">
              <a:solidFill>
                <a:schemeClr val="bg1"/>
              </a:solidFill>
            </a:endParaRPr>
          </a:p>
        </p:txBody>
      </p:sp>
      <p:sp>
        <p:nvSpPr>
          <p:cNvPr id="118789" name="Text Box 5"/>
          <p:cNvSpPr txBox="1">
            <a:spLocks noChangeArrowheads="1"/>
          </p:cNvSpPr>
          <p:nvPr/>
        </p:nvSpPr>
        <p:spPr bwMode="auto">
          <a:xfrm>
            <a:off x="1371600" y="2895600"/>
            <a:ext cx="6096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B</a:t>
            </a:r>
            <a:endParaRPr lang="en-US" altLang="zh-CN" sz="3200" b="1">
              <a:solidFill>
                <a:schemeClr val="bg1"/>
              </a:solidFill>
            </a:endParaRPr>
          </a:p>
        </p:txBody>
      </p:sp>
      <p:sp>
        <p:nvSpPr>
          <p:cNvPr id="118790" name="Text Box 6"/>
          <p:cNvSpPr txBox="1">
            <a:spLocks noChangeArrowheads="1"/>
          </p:cNvSpPr>
          <p:nvPr/>
        </p:nvSpPr>
        <p:spPr bwMode="auto">
          <a:xfrm>
            <a:off x="1371600" y="1295400"/>
            <a:ext cx="6096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A</a:t>
            </a:r>
            <a:endParaRPr lang="en-US" altLang="zh-CN" sz="3200" b="1">
              <a:solidFill>
                <a:schemeClr val="bg1"/>
              </a:solidFill>
            </a:endParaRPr>
          </a:p>
        </p:txBody>
      </p:sp>
      <p:grpSp>
        <p:nvGrpSpPr>
          <p:cNvPr id="2" name="Group 7"/>
          <p:cNvGrpSpPr/>
          <p:nvPr/>
        </p:nvGrpSpPr>
        <p:grpSpPr bwMode="auto">
          <a:xfrm>
            <a:off x="1066800" y="1219200"/>
            <a:ext cx="438150" cy="3719513"/>
            <a:chOff x="240" y="750"/>
            <a:chExt cx="276" cy="2343"/>
          </a:xfrm>
        </p:grpSpPr>
        <p:sp>
          <p:nvSpPr>
            <p:cNvPr id="118885" name="Rectangle 8"/>
            <p:cNvSpPr>
              <a:spLocks noChangeArrowheads="1"/>
            </p:cNvSpPr>
            <p:nvPr/>
          </p:nvSpPr>
          <p:spPr bwMode="auto">
            <a:xfrm>
              <a:off x="240" y="750"/>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18886" name="Rectangle 9"/>
            <p:cNvSpPr>
              <a:spLocks noChangeArrowheads="1"/>
            </p:cNvSpPr>
            <p:nvPr/>
          </p:nvSpPr>
          <p:spPr bwMode="auto">
            <a:xfrm>
              <a:off x="288" y="1806"/>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sp>
          <p:nvSpPr>
            <p:cNvPr id="118887" name="Rectangle 10"/>
            <p:cNvSpPr>
              <a:spLocks noChangeArrowheads="1"/>
            </p:cNvSpPr>
            <p:nvPr/>
          </p:nvSpPr>
          <p:spPr bwMode="auto">
            <a:xfrm>
              <a:off x="288" y="2766"/>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grpSp>
      <p:grpSp>
        <p:nvGrpSpPr>
          <p:cNvPr id="3" name="Group 11"/>
          <p:cNvGrpSpPr/>
          <p:nvPr/>
        </p:nvGrpSpPr>
        <p:grpSpPr bwMode="auto">
          <a:xfrm>
            <a:off x="2971800" y="1066800"/>
            <a:ext cx="514350" cy="3871913"/>
            <a:chOff x="1488" y="894"/>
            <a:chExt cx="324" cy="2439"/>
          </a:xfrm>
        </p:grpSpPr>
        <p:sp>
          <p:nvSpPr>
            <p:cNvPr id="118882" name="Rectangle 12"/>
            <p:cNvSpPr>
              <a:spLocks noChangeArrowheads="1"/>
            </p:cNvSpPr>
            <p:nvPr/>
          </p:nvSpPr>
          <p:spPr bwMode="auto">
            <a:xfrm>
              <a:off x="1584" y="3006"/>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18883" name="Rectangle 13"/>
            <p:cNvSpPr>
              <a:spLocks noChangeArrowheads="1"/>
            </p:cNvSpPr>
            <p:nvPr/>
          </p:nvSpPr>
          <p:spPr bwMode="auto">
            <a:xfrm>
              <a:off x="1536" y="1950"/>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18884" name="Rectangle 14"/>
            <p:cNvSpPr>
              <a:spLocks noChangeArrowheads="1"/>
            </p:cNvSpPr>
            <p:nvPr/>
          </p:nvSpPr>
          <p:spPr bwMode="auto">
            <a:xfrm>
              <a:off x="1488" y="894"/>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grpSp>
      <p:grpSp>
        <p:nvGrpSpPr>
          <p:cNvPr id="4" name="Group 15"/>
          <p:cNvGrpSpPr/>
          <p:nvPr/>
        </p:nvGrpSpPr>
        <p:grpSpPr bwMode="auto">
          <a:xfrm>
            <a:off x="5181600" y="1343025"/>
            <a:ext cx="438150" cy="4100513"/>
            <a:chOff x="2784" y="798"/>
            <a:chExt cx="276" cy="2583"/>
          </a:xfrm>
        </p:grpSpPr>
        <p:sp>
          <p:nvSpPr>
            <p:cNvPr id="118878" name="Rectangle 16"/>
            <p:cNvSpPr>
              <a:spLocks noChangeArrowheads="1"/>
            </p:cNvSpPr>
            <p:nvPr/>
          </p:nvSpPr>
          <p:spPr bwMode="auto">
            <a:xfrm>
              <a:off x="2784" y="798"/>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sp>
          <p:nvSpPr>
            <p:cNvPr id="118879" name="Rectangle 17"/>
            <p:cNvSpPr>
              <a:spLocks noChangeArrowheads="1"/>
            </p:cNvSpPr>
            <p:nvPr/>
          </p:nvSpPr>
          <p:spPr bwMode="auto">
            <a:xfrm>
              <a:off x="2832" y="2334"/>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sp>
          <p:nvSpPr>
            <p:cNvPr id="118880" name="Rectangle 18"/>
            <p:cNvSpPr>
              <a:spLocks noChangeArrowheads="1"/>
            </p:cNvSpPr>
            <p:nvPr/>
          </p:nvSpPr>
          <p:spPr bwMode="auto">
            <a:xfrm>
              <a:off x="2832" y="1566"/>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sp>
          <p:nvSpPr>
            <p:cNvPr id="118881" name="Rectangle 19"/>
            <p:cNvSpPr>
              <a:spLocks noChangeArrowheads="1"/>
            </p:cNvSpPr>
            <p:nvPr/>
          </p:nvSpPr>
          <p:spPr bwMode="auto">
            <a:xfrm>
              <a:off x="2832" y="3054"/>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grpSp>
      <p:sp>
        <p:nvSpPr>
          <p:cNvPr id="97300" name="Rectangle 20"/>
          <p:cNvSpPr>
            <a:spLocks noChangeArrowheads="1"/>
          </p:cNvSpPr>
          <p:nvPr/>
        </p:nvSpPr>
        <p:spPr bwMode="auto">
          <a:xfrm>
            <a:off x="7620000" y="3400425"/>
            <a:ext cx="361950" cy="519113"/>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grpSp>
        <p:nvGrpSpPr>
          <p:cNvPr id="118795" name="Group 21"/>
          <p:cNvGrpSpPr/>
          <p:nvPr/>
        </p:nvGrpSpPr>
        <p:grpSpPr bwMode="auto">
          <a:xfrm>
            <a:off x="1828800" y="1066800"/>
            <a:ext cx="6400800" cy="4876800"/>
            <a:chOff x="1152" y="672"/>
            <a:chExt cx="4032" cy="3072"/>
          </a:xfrm>
        </p:grpSpPr>
        <p:sp>
          <p:nvSpPr>
            <p:cNvPr id="118808" name="Line 22"/>
            <p:cNvSpPr>
              <a:spLocks noChangeShapeType="1"/>
            </p:cNvSpPr>
            <p:nvPr/>
          </p:nvSpPr>
          <p:spPr bwMode="auto">
            <a:xfrm>
              <a:off x="3264" y="3456"/>
              <a:ext cx="576"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18809" name="Line 23"/>
            <p:cNvSpPr>
              <a:spLocks noChangeShapeType="1"/>
            </p:cNvSpPr>
            <p:nvPr/>
          </p:nvSpPr>
          <p:spPr bwMode="auto">
            <a:xfrm>
              <a:off x="3840" y="2256"/>
              <a:ext cx="288"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18810" name="Rectangle 24"/>
            <p:cNvSpPr>
              <a:spLocks noChangeArrowheads="1"/>
            </p:cNvSpPr>
            <p:nvPr/>
          </p:nvSpPr>
          <p:spPr bwMode="auto">
            <a:xfrm>
              <a:off x="1488" y="768"/>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18811" name="Text Box 25"/>
            <p:cNvSpPr txBox="1">
              <a:spLocks noChangeArrowheads="1"/>
            </p:cNvSpPr>
            <p:nvPr/>
          </p:nvSpPr>
          <p:spPr bwMode="auto">
            <a:xfrm>
              <a:off x="1536" y="768"/>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sp>
          <p:nvSpPr>
            <p:cNvPr id="118812" name="Oval 26"/>
            <p:cNvSpPr>
              <a:spLocks noChangeArrowheads="1"/>
            </p:cNvSpPr>
            <p:nvPr/>
          </p:nvSpPr>
          <p:spPr bwMode="auto">
            <a:xfrm>
              <a:off x="1872" y="960"/>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13" name="Line 27"/>
            <p:cNvSpPr>
              <a:spLocks noChangeShapeType="1"/>
            </p:cNvSpPr>
            <p:nvPr/>
          </p:nvSpPr>
          <p:spPr bwMode="auto">
            <a:xfrm>
              <a:off x="1152" y="1008"/>
              <a:ext cx="336"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18814" name="Rectangle 28"/>
            <p:cNvSpPr>
              <a:spLocks noChangeArrowheads="1"/>
            </p:cNvSpPr>
            <p:nvPr/>
          </p:nvSpPr>
          <p:spPr bwMode="auto">
            <a:xfrm>
              <a:off x="2784" y="3216"/>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18815" name="Text Box 29"/>
            <p:cNvSpPr txBox="1">
              <a:spLocks noChangeArrowheads="1"/>
            </p:cNvSpPr>
            <p:nvPr/>
          </p:nvSpPr>
          <p:spPr bwMode="auto">
            <a:xfrm>
              <a:off x="2832" y="3216"/>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sp>
          <p:nvSpPr>
            <p:cNvPr id="118816" name="Oval 30"/>
            <p:cNvSpPr>
              <a:spLocks noChangeArrowheads="1"/>
            </p:cNvSpPr>
            <p:nvPr/>
          </p:nvSpPr>
          <p:spPr bwMode="auto">
            <a:xfrm>
              <a:off x="3168" y="3408"/>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17" name="Rectangle 31"/>
            <p:cNvSpPr>
              <a:spLocks noChangeArrowheads="1"/>
            </p:cNvSpPr>
            <p:nvPr/>
          </p:nvSpPr>
          <p:spPr bwMode="auto">
            <a:xfrm>
              <a:off x="2784" y="960"/>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18818" name="Text Box 32"/>
            <p:cNvSpPr txBox="1">
              <a:spLocks noChangeArrowheads="1"/>
            </p:cNvSpPr>
            <p:nvPr/>
          </p:nvSpPr>
          <p:spPr bwMode="auto">
            <a:xfrm>
              <a:off x="2832" y="960"/>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sp>
          <p:nvSpPr>
            <p:cNvPr id="118819" name="Oval 33"/>
            <p:cNvSpPr>
              <a:spLocks noChangeArrowheads="1"/>
            </p:cNvSpPr>
            <p:nvPr/>
          </p:nvSpPr>
          <p:spPr bwMode="auto">
            <a:xfrm>
              <a:off x="3168" y="1152"/>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20" name="Rectangle 34"/>
            <p:cNvSpPr>
              <a:spLocks noChangeArrowheads="1"/>
            </p:cNvSpPr>
            <p:nvPr/>
          </p:nvSpPr>
          <p:spPr bwMode="auto">
            <a:xfrm>
              <a:off x="2784" y="2496"/>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18821" name="Text Box 35"/>
            <p:cNvSpPr txBox="1">
              <a:spLocks noChangeArrowheads="1"/>
            </p:cNvSpPr>
            <p:nvPr/>
          </p:nvSpPr>
          <p:spPr bwMode="auto">
            <a:xfrm>
              <a:off x="2832" y="2496"/>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sp>
          <p:nvSpPr>
            <p:cNvPr id="118822" name="Oval 36"/>
            <p:cNvSpPr>
              <a:spLocks noChangeArrowheads="1"/>
            </p:cNvSpPr>
            <p:nvPr/>
          </p:nvSpPr>
          <p:spPr bwMode="auto">
            <a:xfrm>
              <a:off x="3168" y="2688"/>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23" name="Rectangle 37"/>
            <p:cNvSpPr>
              <a:spLocks noChangeArrowheads="1"/>
            </p:cNvSpPr>
            <p:nvPr/>
          </p:nvSpPr>
          <p:spPr bwMode="auto">
            <a:xfrm>
              <a:off x="2784" y="1728"/>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18824" name="Text Box 38"/>
            <p:cNvSpPr txBox="1">
              <a:spLocks noChangeArrowheads="1"/>
            </p:cNvSpPr>
            <p:nvPr/>
          </p:nvSpPr>
          <p:spPr bwMode="auto">
            <a:xfrm>
              <a:off x="2832" y="1728"/>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sp>
          <p:nvSpPr>
            <p:cNvPr id="118825" name="Oval 39"/>
            <p:cNvSpPr>
              <a:spLocks noChangeArrowheads="1"/>
            </p:cNvSpPr>
            <p:nvPr/>
          </p:nvSpPr>
          <p:spPr bwMode="auto">
            <a:xfrm>
              <a:off x="3168" y="1920"/>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26" name="Rectangle 40"/>
            <p:cNvSpPr>
              <a:spLocks noChangeArrowheads="1"/>
            </p:cNvSpPr>
            <p:nvPr/>
          </p:nvSpPr>
          <p:spPr bwMode="auto">
            <a:xfrm>
              <a:off x="1536" y="1824"/>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18827" name="Text Box 41"/>
            <p:cNvSpPr txBox="1">
              <a:spLocks noChangeArrowheads="1"/>
            </p:cNvSpPr>
            <p:nvPr/>
          </p:nvSpPr>
          <p:spPr bwMode="auto">
            <a:xfrm>
              <a:off x="1584" y="1824"/>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sp>
          <p:nvSpPr>
            <p:cNvPr id="118828" name="Oval 42"/>
            <p:cNvSpPr>
              <a:spLocks noChangeArrowheads="1"/>
            </p:cNvSpPr>
            <p:nvPr/>
          </p:nvSpPr>
          <p:spPr bwMode="auto">
            <a:xfrm>
              <a:off x="1920" y="2016"/>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29" name="Line 43"/>
            <p:cNvSpPr>
              <a:spLocks noChangeShapeType="1"/>
            </p:cNvSpPr>
            <p:nvPr/>
          </p:nvSpPr>
          <p:spPr bwMode="auto">
            <a:xfrm>
              <a:off x="1200" y="2064"/>
              <a:ext cx="336"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18830" name="Rectangle 44"/>
            <p:cNvSpPr>
              <a:spLocks noChangeArrowheads="1"/>
            </p:cNvSpPr>
            <p:nvPr/>
          </p:nvSpPr>
          <p:spPr bwMode="auto">
            <a:xfrm>
              <a:off x="1536" y="2832"/>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18831" name="Text Box 45"/>
            <p:cNvSpPr txBox="1">
              <a:spLocks noChangeArrowheads="1"/>
            </p:cNvSpPr>
            <p:nvPr/>
          </p:nvSpPr>
          <p:spPr bwMode="auto">
            <a:xfrm>
              <a:off x="1584" y="2832"/>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sp>
          <p:nvSpPr>
            <p:cNvPr id="118832" name="Oval 46"/>
            <p:cNvSpPr>
              <a:spLocks noChangeArrowheads="1"/>
            </p:cNvSpPr>
            <p:nvPr/>
          </p:nvSpPr>
          <p:spPr bwMode="auto">
            <a:xfrm>
              <a:off x="1920" y="3024"/>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33" name="Line 47"/>
            <p:cNvSpPr>
              <a:spLocks noChangeShapeType="1"/>
            </p:cNvSpPr>
            <p:nvPr/>
          </p:nvSpPr>
          <p:spPr bwMode="auto">
            <a:xfrm>
              <a:off x="1200" y="3072"/>
              <a:ext cx="336"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18834" name="Line 48"/>
            <p:cNvSpPr>
              <a:spLocks noChangeShapeType="1"/>
            </p:cNvSpPr>
            <p:nvPr/>
          </p:nvSpPr>
          <p:spPr bwMode="auto">
            <a:xfrm>
              <a:off x="2016" y="3072"/>
              <a:ext cx="384" cy="0"/>
            </a:xfrm>
            <a:prstGeom prst="line">
              <a:avLst/>
            </a:prstGeom>
            <a:noFill/>
            <a:ln w="28575" cap="sq">
              <a:solidFill>
                <a:srgbClr val="FF0000"/>
              </a:solidFill>
              <a:round/>
            </a:ln>
          </p:spPr>
          <p:txBody>
            <a:bodyPr anchor="ctr">
              <a:spAutoFit/>
            </a:bodyPr>
            <a:lstStyle/>
            <a:p>
              <a:endParaRPr lang="zh-CN" altLang="en-US">
                <a:latin typeface="Times New Roman" panose="02020603050405020304" charset="0"/>
              </a:endParaRPr>
            </a:p>
          </p:txBody>
        </p:sp>
        <p:sp>
          <p:nvSpPr>
            <p:cNvPr id="118835" name="Line 49"/>
            <p:cNvSpPr>
              <a:spLocks noChangeShapeType="1"/>
            </p:cNvSpPr>
            <p:nvPr/>
          </p:nvSpPr>
          <p:spPr bwMode="auto">
            <a:xfrm flipV="1">
              <a:off x="2400" y="1392"/>
              <a:ext cx="0" cy="1680"/>
            </a:xfrm>
            <a:prstGeom prst="line">
              <a:avLst/>
            </a:prstGeom>
            <a:noFill/>
            <a:ln w="28575" cap="sq">
              <a:solidFill>
                <a:srgbClr val="FF0000"/>
              </a:solidFill>
              <a:round/>
            </a:ln>
          </p:spPr>
          <p:txBody>
            <a:bodyPr anchor="ctr">
              <a:spAutoFit/>
            </a:bodyPr>
            <a:lstStyle/>
            <a:p>
              <a:endParaRPr lang="zh-CN" altLang="en-US">
                <a:latin typeface="Times New Roman" panose="02020603050405020304" charset="0"/>
              </a:endParaRPr>
            </a:p>
          </p:txBody>
        </p:sp>
        <p:sp>
          <p:nvSpPr>
            <p:cNvPr id="118836" name="Line 50"/>
            <p:cNvSpPr>
              <a:spLocks noChangeShapeType="1"/>
            </p:cNvSpPr>
            <p:nvPr/>
          </p:nvSpPr>
          <p:spPr bwMode="auto">
            <a:xfrm>
              <a:off x="2400" y="2112"/>
              <a:ext cx="384" cy="0"/>
            </a:xfrm>
            <a:prstGeom prst="line">
              <a:avLst/>
            </a:prstGeom>
            <a:noFill/>
            <a:ln w="28575" cap="sq">
              <a:solidFill>
                <a:srgbClr val="FF0000"/>
              </a:solidFill>
              <a:round/>
            </a:ln>
          </p:spPr>
          <p:txBody>
            <a:bodyPr anchor="ctr">
              <a:spAutoFit/>
            </a:bodyPr>
            <a:lstStyle/>
            <a:p>
              <a:endParaRPr lang="zh-CN" altLang="en-US">
                <a:latin typeface="Times New Roman" panose="02020603050405020304" charset="0"/>
              </a:endParaRPr>
            </a:p>
          </p:txBody>
        </p:sp>
        <p:sp>
          <p:nvSpPr>
            <p:cNvPr id="118837" name="Line 51"/>
            <p:cNvSpPr>
              <a:spLocks noChangeShapeType="1"/>
            </p:cNvSpPr>
            <p:nvPr/>
          </p:nvSpPr>
          <p:spPr bwMode="auto">
            <a:xfrm>
              <a:off x="2400" y="1392"/>
              <a:ext cx="384" cy="0"/>
            </a:xfrm>
            <a:prstGeom prst="line">
              <a:avLst/>
            </a:prstGeom>
            <a:noFill/>
            <a:ln w="28575" cap="sq">
              <a:solidFill>
                <a:srgbClr val="FF0000"/>
              </a:solidFill>
              <a:round/>
            </a:ln>
          </p:spPr>
          <p:txBody>
            <a:bodyPr wrap="none" anchor="ctr">
              <a:spAutoFit/>
            </a:bodyPr>
            <a:lstStyle/>
            <a:p>
              <a:endParaRPr lang="zh-CN" altLang="en-US">
                <a:latin typeface="Times New Roman" panose="02020603050405020304" charset="0"/>
              </a:endParaRPr>
            </a:p>
          </p:txBody>
        </p:sp>
        <p:sp>
          <p:nvSpPr>
            <p:cNvPr id="118838" name="Line 52"/>
            <p:cNvSpPr>
              <a:spLocks noChangeShapeType="1"/>
            </p:cNvSpPr>
            <p:nvPr/>
          </p:nvSpPr>
          <p:spPr bwMode="auto">
            <a:xfrm>
              <a:off x="1968" y="1008"/>
              <a:ext cx="336" cy="0"/>
            </a:xfrm>
            <a:prstGeom prst="line">
              <a:avLst/>
            </a:prstGeom>
            <a:noFill/>
            <a:ln w="28575" cap="sq">
              <a:solidFill>
                <a:srgbClr val="003366"/>
              </a:solidFill>
              <a:round/>
            </a:ln>
          </p:spPr>
          <p:txBody>
            <a:bodyPr anchor="ctr">
              <a:spAutoFit/>
            </a:bodyPr>
            <a:lstStyle/>
            <a:p>
              <a:endParaRPr lang="zh-CN" altLang="en-US">
                <a:latin typeface="Times New Roman" panose="02020603050405020304" charset="0"/>
              </a:endParaRPr>
            </a:p>
          </p:txBody>
        </p:sp>
        <p:sp>
          <p:nvSpPr>
            <p:cNvPr id="118839" name="Line 53"/>
            <p:cNvSpPr>
              <a:spLocks noChangeShapeType="1"/>
            </p:cNvSpPr>
            <p:nvPr/>
          </p:nvSpPr>
          <p:spPr bwMode="auto">
            <a:xfrm>
              <a:off x="2304" y="1008"/>
              <a:ext cx="0" cy="1584"/>
            </a:xfrm>
            <a:prstGeom prst="line">
              <a:avLst/>
            </a:prstGeom>
            <a:noFill/>
            <a:ln w="28575" cap="sq">
              <a:solidFill>
                <a:srgbClr val="003366"/>
              </a:solidFill>
              <a:round/>
            </a:ln>
          </p:spPr>
          <p:txBody>
            <a:bodyPr anchor="ctr">
              <a:spAutoFit/>
            </a:bodyPr>
            <a:lstStyle/>
            <a:p>
              <a:endParaRPr lang="zh-CN" altLang="en-US">
                <a:latin typeface="Times New Roman" panose="02020603050405020304" charset="0"/>
              </a:endParaRPr>
            </a:p>
          </p:txBody>
        </p:sp>
        <p:sp>
          <p:nvSpPr>
            <p:cNvPr id="118840" name="Line 54"/>
            <p:cNvSpPr>
              <a:spLocks noChangeShapeType="1"/>
            </p:cNvSpPr>
            <p:nvPr/>
          </p:nvSpPr>
          <p:spPr bwMode="auto">
            <a:xfrm>
              <a:off x="2304" y="1824"/>
              <a:ext cx="480" cy="0"/>
            </a:xfrm>
            <a:prstGeom prst="line">
              <a:avLst/>
            </a:prstGeom>
            <a:noFill/>
            <a:ln w="28575" cap="sq">
              <a:solidFill>
                <a:srgbClr val="003366"/>
              </a:solidFill>
              <a:round/>
            </a:ln>
          </p:spPr>
          <p:txBody>
            <a:bodyPr wrap="none" anchor="ctr">
              <a:spAutoFit/>
            </a:bodyPr>
            <a:lstStyle/>
            <a:p>
              <a:endParaRPr lang="zh-CN" altLang="en-US">
                <a:latin typeface="Times New Roman" panose="02020603050405020304" charset="0"/>
              </a:endParaRPr>
            </a:p>
          </p:txBody>
        </p:sp>
        <p:sp>
          <p:nvSpPr>
            <p:cNvPr id="118841" name="Line 55"/>
            <p:cNvSpPr>
              <a:spLocks noChangeShapeType="1"/>
            </p:cNvSpPr>
            <p:nvPr/>
          </p:nvSpPr>
          <p:spPr bwMode="auto">
            <a:xfrm>
              <a:off x="2304" y="2592"/>
              <a:ext cx="480" cy="0"/>
            </a:xfrm>
            <a:prstGeom prst="line">
              <a:avLst/>
            </a:prstGeom>
            <a:noFill/>
            <a:ln w="28575" cap="sq">
              <a:solidFill>
                <a:srgbClr val="003366"/>
              </a:solidFill>
              <a:round/>
            </a:ln>
          </p:spPr>
          <p:txBody>
            <a:bodyPr wrap="none" anchor="ctr">
              <a:spAutoFit/>
            </a:bodyPr>
            <a:lstStyle/>
            <a:p>
              <a:endParaRPr lang="zh-CN" altLang="en-US">
                <a:latin typeface="Times New Roman" panose="02020603050405020304" charset="0"/>
              </a:endParaRPr>
            </a:p>
          </p:txBody>
        </p:sp>
        <p:sp>
          <p:nvSpPr>
            <p:cNvPr id="118842" name="Line 56"/>
            <p:cNvSpPr>
              <a:spLocks noChangeShapeType="1"/>
            </p:cNvSpPr>
            <p:nvPr/>
          </p:nvSpPr>
          <p:spPr bwMode="auto">
            <a:xfrm>
              <a:off x="2016" y="2064"/>
              <a:ext cx="144" cy="0"/>
            </a:xfrm>
            <a:prstGeom prst="line">
              <a:avLst/>
            </a:prstGeom>
            <a:noFill/>
            <a:ln w="28575" cap="sq">
              <a:solidFill>
                <a:srgbClr val="FF0066"/>
              </a:solidFill>
              <a:round/>
            </a:ln>
          </p:spPr>
          <p:txBody>
            <a:bodyPr wrap="none" anchor="ctr">
              <a:spAutoFit/>
            </a:bodyPr>
            <a:lstStyle/>
            <a:p>
              <a:endParaRPr lang="zh-CN" altLang="en-US">
                <a:latin typeface="Times New Roman" panose="02020603050405020304" charset="0"/>
              </a:endParaRPr>
            </a:p>
          </p:txBody>
        </p:sp>
        <p:sp>
          <p:nvSpPr>
            <p:cNvPr id="118843" name="Line 57"/>
            <p:cNvSpPr>
              <a:spLocks noChangeShapeType="1"/>
            </p:cNvSpPr>
            <p:nvPr/>
          </p:nvSpPr>
          <p:spPr bwMode="auto">
            <a:xfrm flipH="1" flipV="1">
              <a:off x="2160" y="1056"/>
              <a:ext cx="0" cy="1824"/>
            </a:xfrm>
            <a:prstGeom prst="line">
              <a:avLst/>
            </a:prstGeom>
            <a:noFill/>
            <a:ln w="28575" cap="sq">
              <a:solidFill>
                <a:srgbClr val="FF0066"/>
              </a:solidFill>
              <a:round/>
            </a:ln>
          </p:spPr>
          <p:txBody>
            <a:bodyPr anchor="ctr">
              <a:spAutoFit/>
            </a:bodyPr>
            <a:lstStyle/>
            <a:p>
              <a:endParaRPr lang="zh-CN" altLang="en-US">
                <a:latin typeface="Times New Roman" panose="02020603050405020304" charset="0"/>
              </a:endParaRPr>
            </a:p>
          </p:txBody>
        </p:sp>
        <p:sp>
          <p:nvSpPr>
            <p:cNvPr id="118844" name="Line 58"/>
            <p:cNvSpPr>
              <a:spLocks noChangeShapeType="1"/>
            </p:cNvSpPr>
            <p:nvPr/>
          </p:nvSpPr>
          <p:spPr bwMode="auto">
            <a:xfrm>
              <a:off x="2160" y="1056"/>
              <a:ext cx="624" cy="0"/>
            </a:xfrm>
            <a:prstGeom prst="line">
              <a:avLst/>
            </a:prstGeom>
            <a:noFill/>
            <a:ln w="28575" cap="sq">
              <a:solidFill>
                <a:srgbClr val="FF0066"/>
              </a:solidFill>
              <a:round/>
            </a:ln>
          </p:spPr>
          <p:txBody>
            <a:bodyPr wrap="none" anchor="ctr">
              <a:spAutoFit/>
            </a:bodyPr>
            <a:lstStyle/>
            <a:p>
              <a:endParaRPr lang="zh-CN" altLang="en-US">
                <a:latin typeface="Times New Roman" panose="02020603050405020304" charset="0"/>
              </a:endParaRPr>
            </a:p>
          </p:txBody>
        </p:sp>
        <p:sp>
          <p:nvSpPr>
            <p:cNvPr id="118845" name="Line 59"/>
            <p:cNvSpPr>
              <a:spLocks noChangeShapeType="1"/>
            </p:cNvSpPr>
            <p:nvPr/>
          </p:nvSpPr>
          <p:spPr bwMode="auto">
            <a:xfrm>
              <a:off x="2160" y="2880"/>
              <a:ext cx="624" cy="0"/>
            </a:xfrm>
            <a:prstGeom prst="line">
              <a:avLst/>
            </a:prstGeom>
            <a:noFill/>
            <a:ln w="28575" cap="sq">
              <a:solidFill>
                <a:srgbClr val="FF0066"/>
              </a:solidFill>
              <a:round/>
            </a:ln>
          </p:spPr>
          <p:txBody>
            <a:bodyPr wrap="none" anchor="ctr">
              <a:spAutoFit/>
            </a:bodyPr>
            <a:lstStyle/>
            <a:p>
              <a:endParaRPr lang="zh-CN" altLang="en-US">
                <a:latin typeface="Times New Roman" panose="02020603050405020304" charset="0"/>
              </a:endParaRPr>
            </a:p>
          </p:txBody>
        </p:sp>
        <p:sp>
          <p:nvSpPr>
            <p:cNvPr id="118846" name="Line 60"/>
            <p:cNvSpPr>
              <a:spLocks noChangeShapeType="1"/>
            </p:cNvSpPr>
            <p:nvPr/>
          </p:nvSpPr>
          <p:spPr bwMode="auto">
            <a:xfrm>
              <a:off x="2448" y="1200"/>
              <a:ext cx="336" cy="0"/>
            </a:xfrm>
            <a:prstGeom prst="line">
              <a:avLst/>
            </a:prstGeom>
            <a:noFill/>
            <a:ln w="28575" cap="sq">
              <a:solidFill>
                <a:srgbClr val="FF9966"/>
              </a:solidFill>
              <a:round/>
            </a:ln>
          </p:spPr>
          <p:txBody>
            <a:bodyPr anchor="ctr">
              <a:spAutoFit/>
            </a:bodyPr>
            <a:lstStyle/>
            <a:p>
              <a:endParaRPr lang="zh-CN" altLang="en-US">
                <a:latin typeface="Times New Roman" panose="02020603050405020304" charset="0"/>
              </a:endParaRPr>
            </a:p>
          </p:txBody>
        </p:sp>
        <p:sp>
          <p:nvSpPr>
            <p:cNvPr id="118847" name="Line 61"/>
            <p:cNvSpPr>
              <a:spLocks noChangeShapeType="1"/>
            </p:cNvSpPr>
            <p:nvPr/>
          </p:nvSpPr>
          <p:spPr bwMode="auto">
            <a:xfrm flipV="1">
              <a:off x="1248" y="672"/>
              <a:ext cx="0" cy="336"/>
            </a:xfrm>
            <a:prstGeom prst="line">
              <a:avLst/>
            </a:prstGeom>
            <a:noFill/>
            <a:ln w="28575" cap="sq">
              <a:solidFill>
                <a:srgbClr val="FF9966"/>
              </a:solidFill>
              <a:round/>
            </a:ln>
          </p:spPr>
          <p:txBody>
            <a:bodyPr anchor="ctr">
              <a:spAutoFit/>
            </a:bodyPr>
            <a:lstStyle/>
            <a:p>
              <a:endParaRPr lang="zh-CN" altLang="en-US">
                <a:latin typeface="Times New Roman" panose="02020603050405020304" charset="0"/>
              </a:endParaRPr>
            </a:p>
          </p:txBody>
        </p:sp>
        <p:sp>
          <p:nvSpPr>
            <p:cNvPr id="118848" name="Line 62"/>
            <p:cNvSpPr>
              <a:spLocks noChangeShapeType="1"/>
            </p:cNvSpPr>
            <p:nvPr/>
          </p:nvSpPr>
          <p:spPr bwMode="auto">
            <a:xfrm>
              <a:off x="1248" y="672"/>
              <a:ext cx="1200" cy="0"/>
            </a:xfrm>
            <a:prstGeom prst="line">
              <a:avLst/>
            </a:prstGeom>
            <a:noFill/>
            <a:ln w="28575" cap="sq">
              <a:solidFill>
                <a:srgbClr val="FF9966"/>
              </a:solidFill>
              <a:round/>
            </a:ln>
          </p:spPr>
          <p:txBody>
            <a:bodyPr anchor="ctr">
              <a:spAutoFit/>
            </a:bodyPr>
            <a:lstStyle/>
            <a:p>
              <a:endParaRPr lang="zh-CN" altLang="en-US">
                <a:latin typeface="Times New Roman" panose="02020603050405020304" charset="0"/>
              </a:endParaRPr>
            </a:p>
          </p:txBody>
        </p:sp>
        <p:sp>
          <p:nvSpPr>
            <p:cNvPr id="118849" name="Line 63"/>
            <p:cNvSpPr>
              <a:spLocks noChangeShapeType="1"/>
            </p:cNvSpPr>
            <p:nvPr/>
          </p:nvSpPr>
          <p:spPr bwMode="auto">
            <a:xfrm>
              <a:off x="2448" y="672"/>
              <a:ext cx="0" cy="528"/>
            </a:xfrm>
            <a:prstGeom prst="line">
              <a:avLst/>
            </a:prstGeom>
            <a:noFill/>
            <a:ln w="28575" cap="sq">
              <a:solidFill>
                <a:srgbClr val="FF9966"/>
              </a:solidFill>
              <a:round/>
            </a:ln>
          </p:spPr>
          <p:txBody>
            <a:bodyPr anchor="ctr">
              <a:spAutoFit/>
            </a:bodyPr>
            <a:lstStyle/>
            <a:p>
              <a:endParaRPr lang="zh-CN" altLang="en-US">
                <a:latin typeface="Times New Roman" panose="02020603050405020304" charset="0"/>
              </a:endParaRPr>
            </a:p>
          </p:txBody>
        </p:sp>
        <p:sp>
          <p:nvSpPr>
            <p:cNvPr id="118850" name="Line 64"/>
            <p:cNvSpPr>
              <a:spLocks noChangeShapeType="1"/>
            </p:cNvSpPr>
            <p:nvPr/>
          </p:nvSpPr>
          <p:spPr bwMode="auto">
            <a:xfrm>
              <a:off x="2640" y="1200"/>
              <a:ext cx="0" cy="2112"/>
            </a:xfrm>
            <a:prstGeom prst="line">
              <a:avLst/>
            </a:prstGeom>
            <a:noFill/>
            <a:ln w="28575" cap="sq">
              <a:solidFill>
                <a:srgbClr val="FF9966"/>
              </a:solidFill>
              <a:round/>
            </a:ln>
          </p:spPr>
          <p:txBody>
            <a:bodyPr wrap="none" anchor="ctr">
              <a:spAutoFit/>
            </a:bodyPr>
            <a:lstStyle/>
            <a:p>
              <a:endParaRPr lang="zh-CN" altLang="en-US">
                <a:latin typeface="Times New Roman" panose="02020603050405020304" charset="0"/>
              </a:endParaRPr>
            </a:p>
          </p:txBody>
        </p:sp>
        <p:sp>
          <p:nvSpPr>
            <p:cNvPr id="118851" name="Line 65"/>
            <p:cNvSpPr>
              <a:spLocks noChangeShapeType="1"/>
            </p:cNvSpPr>
            <p:nvPr/>
          </p:nvSpPr>
          <p:spPr bwMode="auto">
            <a:xfrm>
              <a:off x="2640" y="3312"/>
              <a:ext cx="144" cy="0"/>
            </a:xfrm>
            <a:prstGeom prst="line">
              <a:avLst/>
            </a:prstGeom>
            <a:noFill/>
            <a:ln w="28575" cap="sq">
              <a:solidFill>
                <a:srgbClr val="FF9966"/>
              </a:solidFill>
              <a:round/>
            </a:ln>
          </p:spPr>
          <p:txBody>
            <a:bodyPr wrap="none" anchor="ctr">
              <a:spAutoFit/>
            </a:bodyPr>
            <a:lstStyle/>
            <a:p>
              <a:endParaRPr lang="zh-CN" altLang="en-US">
                <a:latin typeface="Times New Roman" panose="02020603050405020304" charset="0"/>
              </a:endParaRPr>
            </a:p>
          </p:txBody>
        </p:sp>
        <p:sp>
          <p:nvSpPr>
            <p:cNvPr id="118852" name="Line 66"/>
            <p:cNvSpPr>
              <a:spLocks noChangeShapeType="1"/>
            </p:cNvSpPr>
            <p:nvPr/>
          </p:nvSpPr>
          <p:spPr bwMode="auto">
            <a:xfrm>
              <a:off x="2544" y="3456"/>
              <a:ext cx="240" cy="0"/>
            </a:xfrm>
            <a:prstGeom prst="line">
              <a:avLst/>
            </a:prstGeom>
            <a:noFill/>
            <a:ln w="28575" cap="sq">
              <a:solidFill>
                <a:srgbClr val="990099"/>
              </a:solidFill>
              <a:round/>
            </a:ln>
          </p:spPr>
          <p:txBody>
            <a:bodyPr anchor="ctr">
              <a:spAutoFit/>
            </a:bodyPr>
            <a:lstStyle/>
            <a:p>
              <a:endParaRPr lang="zh-CN" altLang="en-US">
                <a:latin typeface="Times New Roman" panose="02020603050405020304" charset="0"/>
              </a:endParaRPr>
            </a:p>
          </p:txBody>
        </p:sp>
        <p:sp>
          <p:nvSpPr>
            <p:cNvPr id="118853" name="Line 67"/>
            <p:cNvSpPr>
              <a:spLocks noChangeShapeType="1"/>
            </p:cNvSpPr>
            <p:nvPr/>
          </p:nvSpPr>
          <p:spPr bwMode="auto">
            <a:xfrm>
              <a:off x="2448" y="1968"/>
              <a:ext cx="336" cy="0"/>
            </a:xfrm>
            <a:prstGeom prst="line">
              <a:avLst/>
            </a:prstGeom>
            <a:noFill/>
            <a:ln w="28575" cap="sq">
              <a:solidFill>
                <a:srgbClr val="990099"/>
              </a:solidFill>
              <a:round/>
            </a:ln>
          </p:spPr>
          <p:txBody>
            <a:bodyPr anchor="ctr">
              <a:spAutoFit/>
            </a:bodyPr>
            <a:lstStyle/>
            <a:p>
              <a:endParaRPr lang="zh-CN" altLang="en-US">
                <a:latin typeface="Times New Roman" panose="02020603050405020304" charset="0"/>
              </a:endParaRPr>
            </a:p>
          </p:txBody>
        </p:sp>
        <p:sp>
          <p:nvSpPr>
            <p:cNvPr id="118854" name="Line 68"/>
            <p:cNvSpPr>
              <a:spLocks noChangeShapeType="1"/>
            </p:cNvSpPr>
            <p:nvPr/>
          </p:nvSpPr>
          <p:spPr bwMode="auto">
            <a:xfrm flipV="1">
              <a:off x="1344" y="1680"/>
              <a:ext cx="0" cy="384"/>
            </a:xfrm>
            <a:prstGeom prst="line">
              <a:avLst/>
            </a:prstGeom>
            <a:noFill/>
            <a:ln w="28575" cap="sq">
              <a:solidFill>
                <a:srgbClr val="990099"/>
              </a:solidFill>
              <a:round/>
            </a:ln>
          </p:spPr>
          <p:txBody>
            <a:bodyPr wrap="none" anchor="ctr">
              <a:spAutoFit/>
            </a:bodyPr>
            <a:lstStyle/>
            <a:p>
              <a:endParaRPr lang="zh-CN" altLang="en-US">
                <a:latin typeface="Times New Roman" panose="02020603050405020304" charset="0"/>
              </a:endParaRPr>
            </a:p>
          </p:txBody>
        </p:sp>
        <p:sp>
          <p:nvSpPr>
            <p:cNvPr id="118855" name="Line 69"/>
            <p:cNvSpPr>
              <a:spLocks noChangeShapeType="1"/>
            </p:cNvSpPr>
            <p:nvPr/>
          </p:nvSpPr>
          <p:spPr bwMode="auto">
            <a:xfrm>
              <a:off x="1344" y="1680"/>
              <a:ext cx="864" cy="0"/>
            </a:xfrm>
            <a:prstGeom prst="line">
              <a:avLst/>
            </a:prstGeom>
            <a:noFill/>
            <a:ln w="28575" cap="sq">
              <a:solidFill>
                <a:srgbClr val="990099"/>
              </a:solidFill>
              <a:round/>
            </a:ln>
          </p:spPr>
          <p:txBody>
            <a:bodyPr anchor="ctr">
              <a:spAutoFit/>
            </a:bodyPr>
            <a:lstStyle/>
            <a:p>
              <a:endParaRPr lang="zh-CN" altLang="en-US">
                <a:latin typeface="Times New Roman" panose="02020603050405020304" charset="0"/>
              </a:endParaRPr>
            </a:p>
          </p:txBody>
        </p:sp>
        <p:sp>
          <p:nvSpPr>
            <p:cNvPr id="118856" name="Line 70"/>
            <p:cNvSpPr>
              <a:spLocks noChangeShapeType="1"/>
            </p:cNvSpPr>
            <p:nvPr/>
          </p:nvSpPr>
          <p:spPr bwMode="auto">
            <a:xfrm>
              <a:off x="2208" y="1680"/>
              <a:ext cx="0" cy="288"/>
            </a:xfrm>
            <a:prstGeom prst="line">
              <a:avLst/>
            </a:prstGeom>
            <a:noFill/>
            <a:ln w="28575" cap="sq">
              <a:solidFill>
                <a:srgbClr val="990099"/>
              </a:solidFill>
              <a:round/>
            </a:ln>
          </p:spPr>
          <p:txBody>
            <a:bodyPr wrap="none" anchor="ctr">
              <a:spAutoFit/>
            </a:bodyPr>
            <a:lstStyle/>
            <a:p>
              <a:endParaRPr lang="zh-CN" altLang="en-US">
                <a:latin typeface="Times New Roman" panose="02020603050405020304" charset="0"/>
              </a:endParaRPr>
            </a:p>
          </p:txBody>
        </p:sp>
        <p:sp>
          <p:nvSpPr>
            <p:cNvPr id="118857" name="Line 71"/>
            <p:cNvSpPr>
              <a:spLocks noChangeShapeType="1"/>
            </p:cNvSpPr>
            <p:nvPr/>
          </p:nvSpPr>
          <p:spPr bwMode="auto">
            <a:xfrm>
              <a:off x="2208" y="1968"/>
              <a:ext cx="240" cy="0"/>
            </a:xfrm>
            <a:prstGeom prst="line">
              <a:avLst/>
            </a:prstGeom>
            <a:noFill/>
            <a:ln w="28575" cap="sq">
              <a:solidFill>
                <a:srgbClr val="990099"/>
              </a:solidFill>
              <a:round/>
            </a:ln>
          </p:spPr>
          <p:txBody>
            <a:bodyPr wrap="none" anchor="ctr">
              <a:spAutoFit/>
            </a:bodyPr>
            <a:lstStyle/>
            <a:p>
              <a:endParaRPr lang="zh-CN" altLang="en-US">
                <a:latin typeface="Times New Roman" panose="02020603050405020304" charset="0"/>
              </a:endParaRPr>
            </a:p>
          </p:txBody>
        </p:sp>
        <p:sp>
          <p:nvSpPr>
            <p:cNvPr id="118858" name="Line 72"/>
            <p:cNvSpPr>
              <a:spLocks noChangeShapeType="1"/>
            </p:cNvSpPr>
            <p:nvPr/>
          </p:nvSpPr>
          <p:spPr bwMode="auto">
            <a:xfrm>
              <a:off x="2544" y="1968"/>
              <a:ext cx="0" cy="1488"/>
            </a:xfrm>
            <a:prstGeom prst="line">
              <a:avLst/>
            </a:prstGeom>
            <a:noFill/>
            <a:ln w="28575" cap="sq">
              <a:solidFill>
                <a:srgbClr val="990099"/>
              </a:solidFill>
              <a:round/>
            </a:ln>
          </p:spPr>
          <p:txBody>
            <a:bodyPr wrap="none" anchor="ctr">
              <a:spAutoFit/>
            </a:bodyPr>
            <a:lstStyle/>
            <a:p>
              <a:endParaRPr lang="zh-CN" altLang="en-US">
                <a:latin typeface="Times New Roman" panose="02020603050405020304" charset="0"/>
              </a:endParaRPr>
            </a:p>
          </p:txBody>
        </p:sp>
        <p:sp>
          <p:nvSpPr>
            <p:cNvPr id="118859" name="Line 73"/>
            <p:cNvSpPr>
              <a:spLocks noChangeShapeType="1"/>
            </p:cNvSpPr>
            <p:nvPr/>
          </p:nvSpPr>
          <p:spPr bwMode="auto">
            <a:xfrm>
              <a:off x="2448" y="2736"/>
              <a:ext cx="336" cy="0"/>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sp>
          <p:nvSpPr>
            <p:cNvPr id="118860" name="Line 74"/>
            <p:cNvSpPr>
              <a:spLocks noChangeShapeType="1"/>
            </p:cNvSpPr>
            <p:nvPr/>
          </p:nvSpPr>
          <p:spPr bwMode="auto">
            <a:xfrm flipV="1">
              <a:off x="1344" y="2736"/>
              <a:ext cx="0" cy="336"/>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sp>
          <p:nvSpPr>
            <p:cNvPr id="118861" name="Line 75"/>
            <p:cNvSpPr>
              <a:spLocks noChangeShapeType="1"/>
            </p:cNvSpPr>
            <p:nvPr/>
          </p:nvSpPr>
          <p:spPr bwMode="auto">
            <a:xfrm>
              <a:off x="1344" y="2736"/>
              <a:ext cx="1104" cy="0"/>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sp>
          <p:nvSpPr>
            <p:cNvPr id="118862" name="Line 76"/>
            <p:cNvSpPr>
              <a:spLocks noChangeShapeType="1"/>
            </p:cNvSpPr>
            <p:nvPr/>
          </p:nvSpPr>
          <p:spPr bwMode="auto">
            <a:xfrm>
              <a:off x="2448" y="2736"/>
              <a:ext cx="0" cy="912"/>
            </a:xfrm>
            <a:prstGeom prst="line">
              <a:avLst/>
            </a:prstGeom>
            <a:noFill/>
            <a:ln w="28575" cap="sq">
              <a:solidFill>
                <a:srgbClr val="000099"/>
              </a:solidFill>
              <a:round/>
            </a:ln>
          </p:spPr>
          <p:txBody>
            <a:bodyPr wrap="none" anchor="ctr">
              <a:spAutoFit/>
            </a:bodyPr>
            <a:lstStyle/>
            <a:p>
              <a:endParaRPr lang="zh-CN" altLang="en-US">
                <a:latin typeface="Times New Roman" panose="02020603050405020304" charset="0"/>
              </a:endParaRPr>
            </a:p>
          </p:txBody>
        </p:sp>
        <p:sp>
          <p:nvSpPr>
            <p:cNvPr id="118863" name="Line 77"/>
            <p:cNvSpPr>
              <a:spLocks noChangeShapeType="1"/>
            </p:cNvSpPr>
            <p:nvPr/>
          </p:nvSpPr>
          <p:spPr bwMode="auto">
            <a:xfrm>
              <a:off x="2448" y="3648"/>
              <a:ext cx="336" cy="0"/>
            </a:xfrm>
            <a:prstGeom prst="line">
              <a:avLst/>
            </a:prstGeom>
            <a:noFill/>
            <a:ln w="28575" cap="sq">
              <a:solidFill>
                <a:srgbClr val="000099"/>
              </a:solidFill>
              <a:round/>
            </a:ln>
          </p:spPr>
          <p:txBody>
            <a:bodyPr wrap="none" anchor="ctr">
              <a:spAutoFit/>
            </a:bodyPr>
            <a:lstStyle/>
            <a:p>
              <a:endParaRPr lang="zh-CN" altLang="en-US">
                <a:latin typeface="Times New Roman" panose="02020603050405020304" charset="0"/>
              </a:endParaRPr>
            </a:p>
          </p:txBody>
        </p:sp>
        <p:sp>
          <p:nvSpPr>
            <p:cNvPr id="118864" name="Rectangle 78"/>
            <p:cNvSpPr>
              <a:spLocks noChangeArrowheads="1"/>
            </p:cNvSpPr>
            <p:nvPr/>
          </p:nvSpPr>
          <p:spPr bwMode="auto">
            <a:xfrm>
              <a:off x="4128" y="2064"/>
              <a:ext cx="528" cy="720"/>
            </a:xfrm>
            <a:prstGeom prst="rect">
              <a:avLst/>
            </a:prstGeom>
            <a:noFill/>
            <a:ln w="28575" cap="sq">
              <a:solidFill>
                <a:srgbClr val="333300"/>
              </a:solidFill>
              <a:miter lim="800000"/>
            </a:ln>
          </p:spPr>
          <p:txBody>
            <a:bodyPr anchor="ctr">
              <a:spAutoFit/>
            </a:bodyPr>
            <a:lstStyle/>
            <a:p>
              <a:endParaRPr lang="zh-CN" altLang="en-US">
                <a:latin typeface="Times New Roman" panose="02020603050405020304" charset="0"/>
              </a:endParaRPr>
            </a:p>
          </p:txBody>
        </p:sp>
        <p:sp>
          <p:nvSpPr>
            <p:cNvPr id="118865" name="Text Box 79"/>
            <p:cNvSpPr txBox="1">
              <a:spLocks noChangeArrowheads="1"/>
            </p:cNvSpPr>
            <p:nvPr/>
          </p:nvSpPr>
          <p:spPr bwMode="auto">
            <a:xfrm>
              <a:off x="4272" y="2112"/>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sp>
          <p:nvSpPr>
            <p:cNvPr id="118866" name="Oval 80"/>
            <p:cNvSpPr>
              <a:spLocks noChangeArrowheads="1"/>
            </p:cNvSpPr>
            <p:nvPr/>
          </p:nvSpPr>
          <p:spPr bwMode="auto">
            <a:xfrm>
              <a:off x="4656" y="2400"/>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67" name="Line 81"/>
            <p:cNvSpPr>
              <a:spLocks noChangeShapeType="1"/>
            </p:cNvSpPr>
            <p:nvPr/>
          </p:nvSpPr>
          <p:spPr bwMode="auto">
            <a:xfrm flipV="1">
              <a:off x="3600" y="2544"/>
              <a:ext cx="0" cy="192"/>
            </a:xfrm>
            <a:prstGeom prst="lin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68" name="Line 82"/>
            <p:cNvSpPr>
              <a:spLocks noChangeShapeType="1"/>
            </p:cNvSpPr>
            <p:nvPr/>
          </p:nvSpPr>
          <p:spPr bwMode="auto">
            <a:xfrm>
              <a:off x="3264" y="1200"/>
              <a:ext cx="576" cy="0"/>
            </a:xfrm>
            <a:prstGeom prst="lin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69" name="Line 83"/>
            <p:cNvSpPr>
              <a:spLocks noChangeShapeType="1"/>
            </p:cNvSpPr>
            <p:nvPr/>
          </p:nvSpPr>
          <p:spPr bwMode="auto">
            <a:xfrm>
              <a:off x="3840" y="1200"/>
              <a:ext cx="0" cy="1056"/>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18870" name="Line 84"/>
            <p:cNvSpPr>
              <a:spLocks noChangeShapeType="1"/>
            </p:cNvSpPr>
            <p:nvPr/>
          </p:nvSpPr>
          <p:spPr bwMode="auto">
            <a:xfrm>
              <a:off x="3264" y="1968"/>
              <a:ext cx="336" cy="0"/>
            </a:xfrm>
            <a:prstGeom prst="lin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71" name="Line 85"/>
            <p:cNvSpPr>
              <a:spLocks noChangeShapeType="1"/>
            </p:cNvSpPr>
            <p:nvPr/>
          </p:nvSpPr>
          <p:spPr bwMode="auto">
            <a:xfrm>
              <a:off x="3600" y="1968"/>
              <a:ext cx="0" cy="432"/>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18872" name="Line 86"/>
            <p:cNvSpPr>
              <a:spLocks noChangeShapeType="1"/>
            </p:cNvSpPr>
            <p:nvPr/>
          </p:nvSpPr>
          <p:spPr bwMode="auto">
            <a:xfrm>
              <a:off x="3600" y="2400"/>
              <a:ext cx="528" cy="0"/>
            </a:xfrm>
            <a:prstGeom prst="lin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73" name="Line 87"/>
            <p:cNvSpPr>
              <a:spLocks noChangeShapeType="1"/>
            </p:cNvSpPr>
            <p:nvPr/>
          </p:nvSpPr>
          <p:spPr bwMode="auto">
            <a:xfrm>
              <a:off x="3264" y="2736"/>
              <a:ext cx="336" cy="0"/>
            </a:xfrm>
            <a:prstGeom prst="lin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74" name="Line 88"/>
            <p:cNvSpPr>
              <a:spLocks noChangeShapeType="1"/>
            </p:cNvSpPr>
            <p:nvPr/>
          </p:nvSpPr>
          <p:spPr bwMode="auto">
            <a:xfrm>
              <a:off x="3600" y="2544"/>
              <a:ext cx="528" cy="0"/>
            </a:xfrm>
            <a:prstGeom prst="lin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75" name="Line 89"/>
            <p:cNvSpPr>
              <a:spLocks noChangeShapeType="1"/>
            </p:cNvSpPr>
            <p:nvPr/>
          </p:nvSpPr>
          <p:spPr bwMode="auto">
            <a:xfrm flipV="1">
              <a:off x="3840" y="2688"/>
              <a:ext cx="0" cy="768"/>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18876" name="Line 90"/>
            <p:cNvSpPr>
              <a:spLocks noChangeShapeType="1"/>
            </p:cNvSpPr>
            <p:nvPr/>
          </p:nvSpPr>
          <p:spPr bwMode="auto">
            <a:xfrm>
              <a:off x="3840" y="2688"/>
              <a:ext cx="288" cy="0"/>
            </a:xfrm>
            <a:prstGeom prst="lin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77" name="Line 91"/>
            <p:cNvSpPr>
              <a:spLocks noChangeShapeType="1"/>
            </p:cNvSpPr>
            <p:nvPr/>
          </p:nvSpPr>
          <p:spPr bwMode="auto">
            <a:xfrm>
              <a:off x="4752" y="2448"/>
              <a:ext cx="432" cy="0"/>
            </a:xfrm>
            <a:prstGeom prst="lin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grpSp>
      <p:grpSp>
        <p:nvGrpSpPr>
          <p:cNvPr id="6" name="Group 92"/>
          <p:cNvGrpSpPr/>
          <p:nvPr/>
        </p:nvGrpSpPr>
        <p:grpSpPr bwMode="auto">
          <a:xfrm>
            <a:off x="3048000" y="2743200"/>
            <a:ext cx="361950" cy="561975"/>
            <a:chOff x="1920" y="1728"/>
            <a:chExt cx="228" cy="354"/>
          </a:xfrm>
        </p:grpSpPr>
        <p:graphicFrame>
          <p:nvGraphicFramePr>
            <p:cNvPr id="118806" name="Object 93"/>
            <p:cNvGraphicFramePr>
              <a:graphicFrameLocks noChangeAspect="1"/>
            </p:cNvGraphicFramePr>
            <p:nvPr/>
          </p:nvGraphicFramePr>
          <p:xfrm>
            <a:off x="1968" y="1824"/>
            <a:ext cx="149" cy="186"/>
          </p:xfrm>
          <a:graphic>
            <a:graphicData uri="http://schemas.openxmlformats.org/presentationml/2006/ole">
              <mc:AlternateContent xmlns:mc="http://schemas.openxmlformats.org/markup-compatibility/2006">
                <mc:Choice xmlns:v="urn:schemas-microsoft-com:vml" Requires="v">
                  <p:oleObj spid="_x0000_s113852" name="BMP 图象" r:id="rId3" imgW="238125" imgH="295275" progId="Paint.Picture">
                    <p:embed/>
                  </p:oleObj>
                </mc:Choice>
                <mc:Fallback>
                  <p:oleObj name="BMP 图象" r:id="rId3" imgW="238125" imgH="295275" progId="Paint.Picture">
                    <p:embed/>
                    <p:pic>
                      <p:nvPicPr>
                        <p:cNvPr id="0" name="图片 1136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1824"/>
                          <a:ext cx="149" cy="186"/>
                        </a:xfrm>
                        <a:prstGeom prst="rect">
                          <a:avLst/>
                        </a:prstGeom>
                        <a:noFill/>
                        <a:ln>
                          <a:noFill/>
                        </a:ln>
                        <a:effectLst/>
                      </p:spPr>
                    </p:pic>
                  </p:oleObj>
                </mc:Fallback>
              </mc:AlternateContent>
            </a:graphicData>
          </a:graphic>
        </p:graphicFrame>
        <p:sp>
          <p:nvSpPr>
            <p:cNvPr id="118807" name="Rectangle 94"/>
            <p:cNvSpPr>
              <a:spLocks noChangeArrowheads="1"/>
            </p:cNvSpPr>
            <p:nvPr/>
          </p:nvSpPr>
          <p:spPr bwMode="auto">
            <a:xfrm>
              <a:off x="1920" y="1728"/>
              <a:ext cx="228" cy="354"/>
            </a:xfrm>
            <a:prstGeom prst="rect">
              <a:avLst/>
            </a:prstGeom>
            <a:noFill/>
            <a:ln>
              <a:noFill/>
            </a:ln>
          </p:spPr>
          <p:txBody>
            <a:bodyPr wrap="none">
              <a:spAutoFit/>
            </a:bodyPr>
            <a:lstStyle/>
            <a:p>
              <a:pPr algn="ctr">
                <a:lnSpc>
                  <a:spcPct val="110000"/>
                </a:lnSpc>
                <a:spcBef>
                  <a:spcPct val="10000"/>
                </a:spcBef>
              </a:pPr>
              <a:r>
                <a:rPr lang="en-US" altLang="zh-CN" sz="2800" b="1">
                  <a:solidFill>
                    <a:srgbClr val="000099"/>
                  </a:solidFill>
                  <a:latin typeface="Times New Roman" panose="02020603050405020304" charset="0"/>
                </a:rPr>
                <a:t>1</a:t>
              </a:r>
              <a:endParaRPr lang="en-US" altLang="zh-CN" sz="2800" b="1">
                <a:solidFill>
                  <a:srgbClr val="FF0000"/>
                </a:solidFill>
                <a:latin typeface="Times New Roman" panose="02020603050405020304" charset="0"/>
              </a:endParaRPr>
            </a:p>
          </p:txBody>
        </p:sp>
      </p:grpSp>
      <p:grpSp>
        <p:nvGrpSpPr>
          <p:cNvPr id="7" name="Group 95"/>
          <p:cNvGrpSpPr/>
          <p:nvPr/>
        </p:nvGrpSpPr>
        <p:grpSpPr bwMode="auto">
          <a:xfrm>
            <a:off x="5257800" y="3733800"/>
            <a:ext cx="361950" cy="561975"/>
            <a:chOff x="1920" y="1728"/>
            <a:chExt cx="228" cy="354"/>
          </a:xfrm>
        </p:grpSpPr>
        <p:graphicFrame>
          <p:nvGraphicFramePr>
            <p:cNvPr id="118804" name="Object 96"/>
            <p:cNvGraphicFramePr>
              <a:graphicFrameLocks noChangeAspect="1"/>
            </p:cNvGraphicFramePr>
            <p:nvPr/>
          </p:nvGraphicFramePr>
          <p:xfrm>
            <a:off x="1968" y="1824"/>
            <a:ext cx="149" cy="186"/>
          </p:xfrm>
          <a:graphic>
            <a:graphicData uri="http://schemas.openxmlformats.org/presentationml/2006/ole">
              <mc:AlternateContent xmlns:mc="http://schemas.openxmlformats.org/markup-compatibility/2006">
                <mc:Choice xmlns:v="urn:schemas-microsoft-com:vml" Requires="v">
                  <p:oleObj spid="_x0000_s113853" name="BMP 图象" r:id="rId5" imgW="238125" imgH="295275" progId="Paint.Picture">
                    <p:embed/>
                  </p:oleObj>
                </mc:Choice>
                <mc:Fallback>
                  <p:oleObj name="BMP 图象" r:id="rId5" imgW="238125" imgH="295275" progId="Paint.Picture">
                    <p:embed/>
                    <p:pic>
                      <p:nvPicPr>
                        <p:cNvPr id="0" name="图片 1136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1824"/>
                          <a:ext cx="149" cy="186"/>
                        </a:xfrm>
                        <a:prstGeom prst="rect">
                          <a:avLst/>
                        </a:prstGeom>
                        <a:noFill/>
                        <a:ln>
                          <a:noFill/>
                        </a:ln>
                        <a:effectLst/>
                      </p:spPr>
                    </p:pic>
                  </p:oleObj>
                </mc:Fallback>
              </mc:AlternateContent>
            </a:graphicData>
          </a:graphic>
        </p:graphicFrame>
        <p:sp>
          <p:nvSpPr>
            <p:cNvPr id="118805" name="Rectangle 97"/>
            <p:cNvSpPr>
              <a:spLocks noChangeArrowheads="1"/>
            </p:cNvSpPr>
            <p:nvPr/>
          </p:nvSpPr>
          <p:spPr bwMode="auto">
            <a:xfrm>
              <a:off x="1920" y="1728"/>
              <a:ext cx="228" cy="354"/>
            </a:xfrm>
            <a:prstGeom prst="rect">
              <a:avLst/>
            </a:prstGeom>
            <a:noFill/>
            <a:ln>
              <a:noFill/>
            </a:ln>
          </p:spPr>
          <p:txBody>
            <a:bodyPr wrap="none">
              <a:spAutoFit/>
            </a:bodyPr>
            <a:lstStyle/>
            <a:p>
              <a:pPr algn="ctr">
                <a:lnSpc>
                  <a:spcPct val="110000"/>
                </a:lnSpc>
                <a:spcBef>
                  <a:spcPct val="10000"/>
                </a:spcBef>
              </a:pPr>
              <a:r>
                <a:rPr lang="en-US" altLang="zh-CN" sz="2800" b="1">
                  <a:solidFill>
                    <a:srgbClr val="000099"/>
                  </a:solidFill>
                  <a:latin typeface="Times New Roman" panose="02020603050405020304" charset="0"/>
                </a:rPr>
                <a:t>0</a:t>
              </a:r>
              <a:endParaRPr lang="en-US" altLang="zh-CN" sz="2800" b="1">
                <a:solidFill>
                  <a:srgbClr val="FF0000"/>
                </a:solidFill>
                <a:latin typeface="Times New Roman" panose="02020603050405020304" charset="0"/>
              </a:endParaRPr>
            </a:p>
          </p:txBody>
        </p:sp>
      </p:grpSp>
      <p:grpSp>
        <p:nvGrpSpPr>
          <p:cNvPr id="8" name="Group 98"/>
          <p:cNvGrpSpPr/>
          <p:nvPr/>
        </p:nvGrpSpPr>
        <p:grpSpPr bwMode="auto">
          <a:xfrm>
            <a:off x="7620000" y="3352800"/>
            <a:ext cx="361950" cy="561975"/>
            <a:chOff x="1920" y="1728"/>
            <a:chExt cx="228" cy="354"/>
          </a:xfrm>
        </p:grpSpPr>
        <p:graphicFrame>
          <p:nvGraphicFramePr>
            <p:cNvPr id="118802" name="Object 99"/>
            <p:cNvGraphicFramePr>
              <a:graphicFrameLocks noChangeAspect="1"/>
            </p:cNvGraphicFramePr>
            <p:nvPr/>
          </p:nvGraphicFramePr>
          <p:xfrm>
            <a:off x="1968" y="1824"/>
            <a:ext cx="149" cy="186"/>
          </p:xfrm>
          <a:graphic>
            <a:graphicData uri="http://schemas.openxmlformats.org/presentationml/2006/ole">
              <mc:AlternateContent xmlns:mc="http://schemas.openxmlformats.org/markup-compatibility/2006">
                <mc:Choice xmlns:v="urn:schemas-microsoft-com:vml" Requires="v">
                  <p:oleObj spid="_x0000_s113854" name="BMP 图象" r:id="rId6" imgW="238125" imgH="295275" progId="Paint.Picture">
                    <p:embed/>
                  </p:oleObj>
                </mc:Choice>
                <mc:Fallback>
                  <p:oleObj name="BMP 图象" r:id="rId6" imgW="238125" imgH="295275" progId="Paint.Picture">
                    <p:embed/>
                    <p:pic>
                      <p:nvPicPr>
                        <p:cNvPr id="0" name="图片 113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1824"/>
                          <a:ext cx="149" cy="186"/>
                        </a:xfrm>
                        <a:prstGeom prst="rect">
                          <a:avLst/>
                        </a:prstGeom>
                        <a:noFill/>
                        <a:ln>
                          <a:noFill/>
                        </a:ln>
                        <a:effectLst/>
                      </p:spPr>
                    </p:pic>
                  </p:oleObj>
                </mc:Fallback>
              </mc:AlternateContent>
            </a:graphicData>
          </a:graphic>
        </p:graphicFrame>
        <p:sp>
          <p:nvSpPr>
            <p:cNvPr id="118803" name="Rectangle 100"/>
            <p:cNvSpPr>
              <a:spLocks noChangeArrowheads="1"/>
            </p:cNvSpPr>
            <p:nvPr/>
          </p:nvSpPr>
          <p:spPr bwMode="auto">
            <a:xfrm>
              <a:off x="1920" y="1728"/>
              <a:ext cx="228" cy="354"/>
            </a:xfrm>
            <a:prstGeom prst="rect">
              <a:avLst/>
            </a:prstGeom>
            <a:noFill/>
            <a:ln>
              <a:noFill/>
            </a:ln>
          </p:spPr>
          <p:txBody>
            <a:bodyPr wrap="none">
              <a:spAutoFit/>
            </a:bodyPr>
            <a:lstStyle/>
            <a:p>
              <a:pPr algn="ctr">
                <a:lnSpc>
                  <a:spcPct val="110000"/>
                </a:lnSpc>
                <a:spcBef>
                  <a:spcPct val="10000"/>
                </a:spcBef>
              </a:pPr>
              <a:r>
                <a:rPr lang="en-US" altLang="zh-CN" sz="2800" b="1">
                  <a:solidFill>
                    <a:srgbClr val="000099"/>
                  </a:solidFill>
                  <a:latin typeface="Times New Roman" panose="02020603050405020304" charset="0"/>
                </a:rPr>
                <a:t>1</a:t>
              </a:r>
              <a:endParaRPr lang="en-US" altLang="zh-CN" sz="2800" b="1">
                <a:solidFill>
                  <a:srgbClr val="FF0000"/>
                </a:solidFill>
                <a:latin typeface="Times New Roman" panose="02020603050405020304" charset="0"/>
              </a:endParaRPr>
            </a:p>
          </p:txBody>
        </p:sp>
      </p:grpSp>
      <p:grpSp>
        <p:nvGrpSpPr>
          <p:cNvPr id="9" name="Group 101"/>
          <p:cNvGrpSpPr/>
          <p:nvPr/>
        </p:nvGrpSpPr>
        <p:grpSpPr bwMode="auto">
          <a:xfrm>
            <a:off x="1066800" y="2895600"/>
            <a:ext cx="361950" cy="561975"/>
            <a:chOff x="1920" y="1728"/>
            <a:chExt cx="228" cy="354"/>
          </a:xfrm>
        </p:grpSpPr>
        <p:graphicFrame>
          <p:nvGraphicFramePr>
            <p:cNvPr id="118800" name="Object 102"/>
            <p:cNvGraphicFramePr>
              <a:graphicFrameLocks noChangeAspect="1"/>
            </p:cNvGraphicFramePr>
            <p:nvPr/>
          </p:nvGraphicFramePr>
          <p:xfrm>
            <a:off x="1968" y="1824"/>
            <a:ext cx="149" cy="186"/>
          </p:xfrm>
          <a:graphic>
            <a:graphicData uri="http://schemas.openxmlformats.org/presentationml/2006/ole">
              <mc:AlternateContent xmlns:mc="http://schemas.openxmlformats.org/markup-compatibility/2006">
                <mc:Choice xmlns:v="urn:schemas-microsoft-com:vml" Requires="v">
                  <p:oleObj spid="_x0000_s113855" name="BMP 图象" r:id="rId7" imgW="238125" imgH="295275" progId="Paint.Picture">
                    <p:embed/>
                  </p:oleObj>
                </mc:Choice>
                <mc:Fallback>
                  <p:oleObj name="BMP 图象" r:id="rId7" imgW="238125" imgH="295275" progId="Paint.Picture">
                    <p:embed/>
                    <p:pic>
                      <p:nvPicPr>
                        <p:cNvPr id="0" name="图片 1136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1824"/>
                          <a:ext cx="149" cy="186"/>
                        </a:xfrm>
                        <a:prstGeom prst="rect">
                          <a:avLst/>
                        </a:prstGeom>
                        <a:noFill/>
                        <a:ln>
                          <a:noFill/>
                        </a:ln>
                        <a:effectLst/>
                      </p:spPr>
                    </p:pic>
                  </p:oleObj>
                </mc:Fallback>
              </mc:AlternateContent>
            </a:graphicData>
          </a:graphic>
        </p:graphicFrame>
        <p:sp>
          <p:nvSpPr>
            <p:cNvPr id="118801" name="Rectangle 103"/>
            <p:cNvSpPr>
              <a:spLocks noChangeArrowheads="1"/>
            </p:cNvSpPr>
            <p:nvPr/>
          </p:nvSpPr>
          <p:spPr bwMode="auto">
            <a:xfrm>
              <a:off x="1920" y="1728"/>
              <a:ext cx="228" cy="354"/>
            </a:xfrm>
            <a:prstGeom prst="rect">
              <a:avLst/>
            </a:prstGeom>
            <a:noFill/>
            <a:ln>
              <a:noFill/>
            </a:ln>
          </p:spPr>
          <p:txBody>
            <a:bodyPr wrap="none">
              <a:spAutoFit/>
            </a:bodyPr>
            <a:lstStyle/>
            <a:p>
              <a:pPr algn="ctr">
                <a:lnSpc>
                  <a:spcPct val="110000"/>
                </a:lnSpc>
                <a:spcBef>
                  <a:spcPct val="10000"/>
                </a:spcBef>
              </a:pPr>
              <a:r>
                <a:rPr lang="en-US" altLang="zh-CN" sz="2800" b="1">
                  <a:solidFill>
                    <a:srgbClr val="000099"/>
                  </a:solidFill>
                  <a:latin typeface="Times New Roman" panose="02020603050405020304" charset="0"/>
                </a:rPr>
                <a:t>0</a:t>
              </a:r>
              <a:endParaRPr lang="en-US" altLang="zh-CN" sz="2800" b="1">
                <a:solidFill>
                  <a:srgbClr val="FF0000"/>
                </a:solidFill>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7300"/>
                                        </p:tgtEl>
                                        <p:attrNameLst>
                                          <p:attrName>style.visibility</p:attrName>
                                        </p:attrNameLst>
                                      </p:cBhvr>
                                      <p:to>
                                        <p:strVal val="visible"/>
                                      </p:to>
                                    </p:set>
                                    <p:animEffect transition="in" filter="blinds(horizontal)">
                                      <p:cBhvr>
                                        <p:cTn id="22" dur="500"/>
                                        <p:tgtEl>
                                          <p:spTgt spid="973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0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762000" y="533400"/>
            <a:ext cx="7772400" cy="2911475"/>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110000"/>
              </a:lnSpc>
            </a:pPr>
            <a:r>
              <a:rPr lang="zh-CN" altLang="en-US" sz="2800" b="1">
                <a:solidFill>
                  <a:srgbClr val="CC0000"/>
                </a:solidFill>
                <a:effectLst>
                  <a:outerShdw blurRad="38100" dist="38100" dir="2700000" algn="tl">
                    <a:srgbClr val="DDDDDD"/>
                  </a:outerShdw>
                </a:effectLst>
              </a:rPr>
              <a:t>例 </a:t>
            </a:r>
            <a:r>
              <a:rPr lang="en-US" altLang="zh-CN" sz="2800" b="1">
                <a:solidFill>
                  <a:srgbClr val="CC0000"/>
                </a:solidFill>
                <a:effectLst>
                  <a:outerShdw blurRad="38100" dist="38100" dir="2700000" algn="tl">
                    <a:srgbClr val="DDDDDD"/>
                  </a:outerShdw>
                </a:effectLst>
              </a:rPr>
              <a:t>2:</a:t>
            </a:r>
            <a:r>
              <a:rPr lang="en-US" altLang="zh-CN" sz="2800" b="1">
                <a:effectLst>
                  <a:outerShdw blurRad="38100" dist="38100" dir="2700000" algn="tl">
                    <a:srgbClr val="DDDDDD"/>
                  </a:outerShdw>
                </a:effectLst>
              </a:rPr>
              <a:t>    </a:t>
            </a:r>
            <a:r>
              <a:rPr lang="zh-CN" altLang="en-US" sz="2800" b="1">
                <a:effectLst>
                  <a:outerShdw blurRad="38100" dist="38100" dir="2700000" algn="tl">
                    <a:srgbClr val="DDDDDD"/>
                  </a:outerShdw>
                </a:effectLst>
              </a:rPr>
              <a:t>某工厂有</a:t>
            </a:r>
            <a:r>
              <a:rPr lang="en-US" altLang="zh-CN" sz="2800" b="1" i="1">
                <a:solidFill>
                  <a:srgbClr val="CC0000"/>
                </a:solidFill>
                <a:effectLst>
                  <a:outerShdw blurRad="38100" dist="38100" dir="2700000" algn="tl">
                    <a:srgbClr val="DDDDDD"/>
                  </a:outerShdw>
                </a:effectLst>
              </a:rPr>
              <a:t>A</a:t>
            </a:r>
            <a:r>
              <a:rPr lang="zh-CN" altLang="en-US" sz="2800" b="1" i="1">
                <a:solidFill>
                  <a:srgbClr val="CC0000"/>
                </a:solidFill>
                <a:effectLst>
                  <a:outerShdw blurRad="38100" dist="38100" dir="2700000" algn="tl">
                    <a:srgbClr val="DDDDDD"/>
                  </a:outerShdw>
                </a:effectLst>
              </a:rPr>
              <a:t>、</a:t>
            </a:r>
            <a:r>
              <a:rPr lang="en-US" altLang="zh-CN" sz="2800" b="1" i="1">
                <a:solidFill>
                  <a:srgbClr val="CC0000"/>
                </a:solidFill>
                <a:effectLst>
                  <a:outerShdw blurRad="38100" dist="38100" dir="2700000" algn="tl">
                    <a:srgbClr val="DDDDDD"/>
                  </a:outerShdw>
                </a:effectLst>
              </a:rPr>
              <a:t>B</a:t>
            </a:r>
            <a:r>
              <a:rPr lang="zh-CN" altLang="en-US" sz="2800" b="1" i="1">
                <a:solidFill>
                  <a:srgbClr val="CC0000"/>
                </a:solidFill>
                <a:effectLst>
                  <a:outerShdw blurRad="38100" dist="38100" dir="2700000" algn="tl">
                    <a:srgbClr val="DDDDDD"/>
                  </a:outerShdw>
                </a:effectLst>
              </a:rPr>
              <a:t>、</a:t>
            </a:r>
            <a:r>
              <a:rPr lang="en-US" altLang="zh-CN" sz="2800" b="1" i="1">
                <a:solidFill>
                  <a:srgbClr val="CC0000"/>
                </a:solidFill>
                <a:effectLst>
                  <a:outerShdw blurRad="38100" dist="38100" dir="2700000" algn="tl">
                    <a:srgbClr val="DDDDDD"/>
                  </a:outerShdw>
                </a:effectLst>
              </a:rPr>
              <a:t>C</a:t>
            </a:r>
            <a:r>
              <a:rPr lang="zh-CN" altLang="en-US" sz="2800" b="1">
                <a:effectLst>
                  <a:outerShdw blurRad="38100" dist="38100" dir="2700000" algn="tl">
                    <a:srgbClr val="DDDDDD"/>
                  </a:outerShdw>
                </a:effectLst>
              </a:rPr>
              <a:t>三个车间和一个自备电站，站内有两台发电机</a:t>
            </a:r>
            <a:r>
              <a:rPr lang="en-US" altLang="zh-CN" sz="2800" b="1" i="1">
                <a:solidFill>
                  <a:srgbClr val="000099"/>
                </a:solidFill>
                <a:effectLst>
                  <a:outerShdw blurRad="38100" dist="38100" dir="2700000" algn="tl">
                    <a:srgbClr val="DDDDDD"/>
                  </a:outerShdw>
                </a:effectLst>
              </a:rPr>
              <a:t>G</a:t>
            </a:r>
            <a:r>
              <a:rPr lang="en-US" altLang="zh-CN" sz="2800" b="1" baseline="-25000">
                <a:solidFill>
                  <a:srgbClr val="000099"/>
                </a:solidFill>
                <a:effectLst>
                  <a:outerShdw blurRad="38100" dist="38100" dir="2700000" algn="tl">
                    <a:srgbClr val="DDDDDD"/>
                  </a:outerShdw>
                </a:effectLst>
              </a:rPr>
              <a:t>1</a:t>
            </a:r>
            <a:r>
              <a:rPr lang="zh-CN" altLang="en-US" sz="2800" b="1">
                <a:effectLst>
                  <a:outerShdw blurRad="38100" dist="38100" dir="2700000" algn="tl">
                    <a:srgbClr val="DDDDDD"/>
                  </a:outerShdw>
                </a:effectLst>
              </a:rPr>
              <a:t>和</a:t>
            </a:r>
            <a:r>
              <a:rPr lang="en-US" altLang="zh-CN" sz="2800" b="1" i="1">
                <a:solidFill>
                  <a:srgbClr val="000099"/>
                </a:solidFill>
                <a:effectLst>
                  <a:outerShdw blurRad="38100" dist="38100" dir="2700000" algn="tl">
                    <a:srgbClr val="DDDDDD"/>
                  </a:outerShdw>
                </a:effectLst>
              </a:rPr>
              <a:t>G</a:t>
            </a:r>
            <a:r>
              <a:rPr lang="en-US" altLang="zh-CN" sz="2800" b="1" baseline="-25000">
                <a:solidFill>
                  <a:srgbClr val="000099"/>
                </a:solidFill>
                <a:effectLst>
                  <a:outerShdw blurRad="38100" dist="38100" dir="2700000" algn="tl">
                    <a:srgbClr val="DDDDDD"/>
                  </a:outerShdw>
                </a:effectLst>
              </a:rPr>
              <a:t>2</a:t>
            </a:r>
            <a:r>
              <a:rPr lang="zh-CN" altLang="en-US" sz="2800" b="1">
                <a:effectLst>
                  <a:outerShdw blurRad="38100" dist="38100" dir="2700000" algn="tl">
                    <a:srgbClr val="DDDDDD"/>
                  </a:outerShdw>
                </a:effectLst>
              </a:rPr>
              <a:t>。</a:t>
            </a:r>
            <a:r>
              <a:rPr lang="en-US" altLang="zh-CN" sz="2800" b="1" i="1">
                <a:effectLst>
                  <a:outerShdw blurRad="38100" dist="38100" dir="2700000" algn="tl">
                    <a:srgbClr val="DDDDDD"/>
                  </a:outerShdw>
                </a:effectLst>
              </a:rPr>
              <a:t>G</a:t>
            </a:r>
            <a:r>
              <a:rPr lang="en-US" altLang="zh-CN" sz="2800" b="1" baseline="-25000">
                <a:effectLst>
                  <a:outerShdw blurRad="38100" dist="38100" dir="2700000" algn="tl">
                    <a:srgbClr val="DDDDDD"/>
                  </a:outerShdw>
                </a:effectLst>
              </a:rPr>
              <a:t>1</a:t>
            </a:r>
            <a:r>
              <a:rPr lang="zh-CN" altLang="en-US" sz="2800" b="1">
                <a:effectLst>
                  <a:outerShdw blurRad="38100" dist="38100" dir="2700000" algn="tl">
                    <a:srgbClr val="DDDDDD"/>
                  </a:outerShdw>
                </a:effectLst>
              </a:rPr>
              <a:t>的容量是</a:t>
            </a:r>
            <a:r>
              <a:rPr lang="en-US" altLang="zh-CN" sz="2800" b="1" i="1">
                <a:effectLst>
                  <a:outerShdw blurRad="38100" dist="38100" dir="2700000" algn="tl">
                    <a:srgbClr val="DDDDDD"/>
                  </a:outerShdw>
                </a:effectLst>
              </a:rPr>
              <a:t>G</a:t>
            </a:r>
            <a:r>
              <a:rPr lang="en-US" altLang="zh-CN" sz="2800" b="1" baseline="-25000">
                <a:effectLst>
                  <a:outerShdw blurRad="38100" dist="38100" dir="2700000" algn="tl">
                    <a:srgbClr val="DDDDDD"/>
                  </a:outerShdw>
                </a:effectLst>
              </a:rPr>
              <a:t>2</a:t>
            </a:r>
            <a:r>
              <a:rPr lang="zh-CN" altLang="en-US" sz="2800" b="1">
                <a:effectLst>
                  <a:outerShdw blurRad="38100" dist="38100" dir="2700000" algn="tl">
                    <a:srgbClr val="DDDDDD"/>
                  </a:outerShdw>
                </a:effectLst>
              </a:rPr>
              <a:t>的两倍。如果一个车间开工，只需</a:t>
            </a:r>
            <a:r>
              <a:rPr lang="en-US" altLang="zh-CN" sz="2800" b="1" i="1">
                <a:effectLst>
                  <a:outerShdw blurRad="38100" dist="38100" dir="2700000" algn="tl">
                    <a:srgbClr val="DDDDDD"/>
                  </a:outerShdw>
                </a:effectLst>
              </a:rPr>
              <a:t>G</a:t>
            </a:r>
            <a:r>
              <a:rPr lang="en-US" altLang="zh-CN" sz="2800" b="1" baseline="-25000">
                <a:effectLst>
                  <a:outerShdw blurRad="38100" dist="38100" dir="2700000" algn="tl">
                    <a:srgbClr val="DDDDDD"/>
                  </a:outerShdw>
                </a:effectLst>
              </a:rPr>
              <a:t>2</a:t>
            </a:r>
            <a:r>
              <a:rPr lang="zh-CN" altLang="en-US" sz="2800" b="1">
                <a:effectLst>
                  <a:outerShdw blurRad="38100" dist="38100" dir="2700000" algn="tl">
                    <a:srgbClr val="DDDDDD"/>
                  </a:outerShdw>
                </a:effectLst>
              </a:rPr>
              <a:t>运行即可满足要求；如果两个车间开工，只需</a:t>
            </a:r>
            <a:r>
              <a:rPr lang="en-US" altLang="zh-CN" sz="2800" b="1" i="1">
                <a:effectLst>
                  <a:outerShdw blurRad="38100" dist="38100" dir="2700000" algn="tl">
                    <a:srgbClr val="DDDDDD"/>
                  </a:outerShdw>
                </a:effectLst>
              </a:rPr>
              <a:t>G</a:t>
            </a:r>
            <a:r>
              <a:rPr lang="en-US" altLang="zh-CN" sz="2800" b="1" baseline="-25000">
                <a:effectLst>
                  <a:outerShdw blurRad="38100" dist="38100" dir="2700000" algn="tl">
                    <a:srgbClr val="DDDDDD"/>
                  </a:outerShdw>
                </a:effectLst>
              </a:rPr>
              <a:t>1</a:t>
            </a:r>
            <a:r>
              <a:rPr lang="zh-CN" altLang="en-US" sz="2800" b="1">
                <a:effectLst>
                  <a:outerShdw blurRad="38100" dist="38100" dir="2700000" algn="tl">
                    <a:srgbClr val="DDDDDD"/>
                  </a:outerShdw>
                </a:effectLst>
              </a:rPr>
              <a:t>运行，如果三个车间同时开工，则</a:t>
            </a:r>
            <a:r>
              <a:rPr lang="en-US" altLang="zh-CN" sz="2800" b="1" i="1">
                <a:effectLst>
                  <a:outerShdw blurRad="38100" dist="38100" dir="2700000" algn="tl">
                    <a:srgbClr val="DDDDDD"/>
                  </a:outerShdw>
                </a:effectLst>
              </a:rPr>
              <a:t>G</a:t>
            </a:r>
            <a:r>
              <a:rPr lang="en-US" altLang="zh-CN" sz="2800" b="1" baseline="-25000">
                <a:effectLst>
                  <a:outerShdw blurRad="38100" dist="38100" dir="2700000" algn="tl">
                    <a:srgbClr val="DDDDDD"/>
                  </a:outerShdw>
                </a:effectLst>
              </a:rPr>
              <a:t>1</a:t>
            </a:r>
            <a:r>
              <a:rPr lang="zh-CN" altLang="en-US" sz="2800" b="1">
                <a:effectLst>
                  <a:outerShdw blurRad="38100" dist="38100" dir="2700000" algn="tl">
                    <a:srgbClr val="DDDDDD"/>
                  </a:outerShdw>
                </a:effectLst>
              </a:rPr>
              <a:t>和 </a:t>
            </a:r>
            <a:r>
              <a:rPr lang="en-US" altLang="zh-CN" sz="2800" b="1" i="1">
                <a:effectLst>
                  <a:outerShdw blurRad="38100" dist="38100" dir="2700000" algn="tl">
                    <a:srgbClr val="DDDDDD"/>
                  </a:outerShdw>
                </a:effectLst>
              </a:rPr>
              <a:t>G</a:t>
            </a:r>
            <a:r>
              <a:rPr lang="en-US" altLang="zh-CN" sz="2800" b="1" baseline="-25000">
                <a:effectLst>
                  <a:outerShdw blurRad="38100" dist="38100" dir="2700000" algn="tl">
                    <a:srgbClr val="DDDDDD"/>
                  </a:outerShdw>
                </a:effectLst>
              </a:rPr>
              <a:t>2</a:t>
            </a:r>
            <a:r>
              <a:rPr lang="zh-CN" altLang="en-US" sz="2800" b="1">
                <a:effectLst>
                  <a:outerShdw blurRad="38100" dist="38100" dir="2700000" algn="tl">
                    <a:srgbClr val="DDDDDD"/>
                  </a:outerShdw>
                </a:effectLst>
              </a:rPr>
              <a:t>均需运行。试画出控制</a:t>
            </a:r>
            <a:r>
              <a:rPr lang="en-US" altLang="zh-CN" sz="2800" b="1" i="1">
                <a:effectLst>
                  <a:outerShdw blurRad="38100" dist="38100" dir="2700000" algn="tl">
                    <a:srgbClr val="DDDDDD"/>
                  </a:outerShdw>
                </a:effectLst>
              </a:rPr>
              <a:t>G</a:t>
            </a:r>
            <a:r>
              <a:rPr lang="en-US" altLang="zh-CN" sz="2800" b="1" baseline="-25000">
                <a:effectLst>
                  <a:outerShdw blurRad="38100" dist="38100" dir="2700000" algn="tl">
                    <a:srgbClr val="DDDDDD"/>
                  </a:outerShdw>
                </a:effectLst>
              </a:rPr>
              <a:t>1</a:t>
            </a:r>
            <a:r>
              <a:rPr lang="zh-CN" altLang="en-US" sz="2800" b="1">
                <a:effectLst>
                  <a:outerShdw blurRad="38100" dist="38100" dir="2700000" algn="tl">
                    <a:srgbClr val="DDDDDD"/>
                  </a:outerShdw>
                </a:effectLst>
              </a:rPr>
              <a:t>和 </a:t>
            </a:r>
            <a:r>
              <a:rPr lang="en-US" altLang="zh-CN" sz="2800" b="1" i="1">
                <a:effectLst>
                  <a:outerShdw blurRad="38100" dist="38100" dir="2700000" algn="tl">
                    <a:srgbClr val="DDDDDD"/>
                  </a:outerShdw>
                </a:effectLst>
              </a:rPr>
              <a:t>G</a:t>
            </a:r>
            <a:r>
              <a:rPr lang="en-US" altLang="zh-CN" sz="2800" b="1" baseline="-25000">
                <a:effectLst>
                  <a:outerShdw blurRad="38100" dist="38100" dir="2700000" algn="tl">
                    <a:srgbClr val="DDDDDD"/>
                  </a:outerShdw>
                </a:effectLst>
              </a:rPr>
              <a:t>2</a:t>
            </a:r>
            <a:r>
              <a:rPr lang="zh-CN" altLang="en-US" sz="2800" b="1">
                <a:effectLst>
                  <a:outerShdw blurRad="38100" dist="38100" dir="2700000" algn="tl">
                    <a:srgbClr val="DDDDDD"/>
                  </a:outerShdw>
                </a:effectLst>
              </a:rPr>
              <a:t>运行的逻辑图。</a:t>
            </a:r>
          </a:p>
        </p:txBody>
      </p:sp>
      <p:sp>
        <p:nvSpPr>
          <p:cNvPr id="98307" name="Rectangle 3"/>
          <p:cNvSpPr>
            <a:spLocks noChangeArrowheads="1"/>
          </p:cNvSpPr>
          <p:nvPr/>
        </p:nvSpPr>
        <p:spPr bwMode="auto">
          <a:xfrm>
            <a:off x="609600" y="4800600"/>
            <a:ext cx="7696200" cy="1373188"/>
          </a:xfrm>
          <a:prstGeom prst="rect">
            <a:avLst/>
          </a:prstGeom>
          <a:noFill/>
          <a:ln w="9525">
            <a:noFill/>
            <a:miter lim="800000"/>
          </a:ln>
          <a:effectLst/>
        </p:spPr>
        <p:txBody>
          <a:bodyPr>
            <a:spAutoFit/>
          </a:bodyPr>
          <a:lstStyle/>
          <a:p>
            <a:r>
              <a:rPr lang="en-US" altLang="zh-CN" sz="2800" b="1" dirty="0">
                <a:solidFill>
                  <a:schemeClr val="bg1"/>
                </a:solidFill>
                <a:latin typeface="Times New Roman" panose="02020603050405020304" charset="0"/>
              </a:rPr>
              <a:t>    </a:t>
            </a:r>
            <a:r>
              <a:rPr lang="zh-CN" altLang="en-US" sz="2800" b="1" dirty="0">
                <a:effectLst>
                  <a:outerShdw blurRad="38100" dist="38100" dir="2700000" algn="tl">
                    <a:srgbClr val="DDDDDD"/>
                  </a:outerShdw>
                </a:effectLst>
                <a:latin typeface="Times New Roman" panose="02020603050405020304" charset="0"/>
              </a:rPr>
              <a:t>设：</a:t>
            </a:r>
            <a:r>
              <a:rPr lang="en-US" altLang="zh-CN" sz="2800" b="1" i="1" dirty="0">
                <a:effectLst>
                  <a:outerShdw blurRad="38100" dist="38100" dir="2700000" algn="tl">
                    <a:srgbClr val="DDDDDD"/>
                  </a:outerShdw>
                </a:effectLst>
                <a:latin typeface="Times New Roman" panose="02020603050405020304" charset="0"/>
              </a:rPr>
              <a:t>A</a:t>
            </a:r>
            <a:r>
              <a:rPr lang="zh-CN" altLang="en-US" sz="2800" b="1" i="1" dirty="0">
                <a:effectLst>
                  <a:outerShdw blurRad="38100" dist="38100" dir="2700000" algn="tl">
                    <a:srgbClr val="DDDDDD"/>
                  </a:outerShdw>
                </a:effectLst>
                <a:latin typeface="Times New Roman" panose="02020603050405020304" charset="0"/>
              </a:rPr>
              <a:t>、</a:t>
            </a:r>
            <a:r>
              <a:rPr lang="en-US" altLang="zh-CN" sz="2800" b="1" i="1" dirty="0">
                <a:effectLst>
                  <a:outerShdw blurRad="38100" dist="38100" dir="2700000" algn="tl">
                    <a:srgbClr val="DDDDDD"/>
                  </a:outerShdw>
                </a:effectLst>
                <a:latin typeface="Times New Roman" panose="02020603050405020304" charset="0"/>
              </a:rPr>
              <a:t>B</a:t>
            </a:r>
            <a:r>
              <a:rPr lang="zh-CN" altLang="en-US" sz="2800" b="1" i="1" dirty="0">
                <a:effectLst>
                  <a:outerShdw blurRad="38100" dist="38100" dir="2700000" algn="tl">
                    <a:srgbClr val="DDDDDD"/>
                  </a:outerShdw>
                </a:effectLst>
                <a:latin typeface="Times New Roman" panose="02020603050405020304" charset="0"/>
              </a:rPr>
              <a:t>、</a:t>
            </a:r>
            <a:r>
              <a:rPr lang="en-US" altLang="zh-CN" sz="2800" b="1" i="1" dirty="0">
                <a:effectLst>
                  <a:outerShdw blurRad="38100" dist="38100" dir="2700000" algn="tl">
                    <a:srgbClr val="DDDDDD"/>
                  </a:outerShdw>
                </a:effectLst>
                <a:latin typeface="Times New Roman" panose="02020603050405020304" charset="0"/>
              </a:rPr>
              <a:t>C</a:t>
            </a:r>
            <a:r>
              <a:rPr lang="zh-CN" altLang="en-US" sz="2800" b="1" dirty="0">
                <a:effectLst>
                  <a:outerShdw blurRad="38100" dist="38100" dir="2700000" algn="tl">
                    <a:srgbClr val="DDDDDD"/>
                  </a:outerShdw>
                </a:effectLst>
                <a:latin typeface="Times New Roman" panose="02020603050405020304" charset="0"/>
              </a:rPr>
              <a:t>分别表示三个车间的开工状态：</a:t>
            </a:r>
          </a:p>
          <a:p>
            <a:r>
              <a:rPr lang="zh-CN" altLang="en-US" sz="2800" b="1" dirty="0">
                <a:solidFill>
                  <a:srgbClr val="FF0000"/>
                </a:solidFill>
                <a:latin typeface="Times New Roman" panose="02020603050405020304" charset="0"/>
              </a:rPr>
              <a:t>    </a:t>
            </a:r>
            <a:r>
              <a:rPr lang="zh-CN" altLang="en-US" sz="2800" b="1" dirty="0">
                <a:solidFill>
                  <a:srgbClr val="CC0000"/>
                </a:solidFill>
                <a:latin typeface="Times New Roman" panose="02020603050405020304" charset="0"/>
              </a:rPr>
              <a:t>开工为“</a:t>
            </a:r>
            <a:r>
              <a:rPr lang="en-US" altLang="zh-CN" sz="2800" b="1" dirty="0">
                <a:solidFill>
                  <a:srgbClr val="CC0000"/>
                </a:solidFill>
                <a:latin typeface="Times New Roman" panose="02020603050405020304" charset="0"/>
              </a:rPr>
              <a:t>1”</a:t>
            </a:r>
            <a:r>
              <a:rPr lang="zh-CN" altLang="en-US" sz="2800" b="1" dirty="0">
                <a:solidFill>
                  <a:srgbClr val="CC0000"/>
                </a:solidFill>
                <a:latin typeface="Times New Roman" panose="02020603050405020304" charset="0"/>
              </a:rPr>
              <a:t>，不开工为“</a:t>
            </a:r>
            <a:r>
              <a:rPr lang="en-US" altLang="zh-CN" sz="2800" b="1" dirty="0">
                <a:solidFill>
                  <a:srgbClr val="CC0000"/>
                </a:solidFill>
                <a:latin typeface="Times New Roman" panose="02020603050405020304" charset="0"/>
              </a:rPr>
              <a:t>0”</a:t>
            </a:r>
            <a:r>
              <a:rPr lang="zh-CN" altLang="en-US" sz="2800" b="1" dirty="0">
                <a:solidFill>
                  <a:srgbClr val="CC0000"/>
                </a:solidFill>
                <a:latin typeface="Times New Roman" panose="02020603050405020304" charset="0"/>
              </a:rPr>
              <a:t>；</a:t>
            </a:r>
          </a:p>
          <a:p>
            <a:r>
              <a:rPr lang="zh-CN" altLang="en-US" sz="2800" b="1" dirty="0">
                <a:solidFill>
                  <a:schemeClr val="accent2"/>
                </a:solidFill>
                <a:latin typeface="Times New Roman" panose="02020603050405020304" charset="0"/>
              </a:rPr>
              <a:t>    </a:t>
            </a:r>
            <a:r>
              <a:rPr lang="en-US" altLang="zh-CN" sz="2800" b="1" i="1" dirty="0">
                <a:solidFill>
                  <a:srgbClr val="003366"/>
                </a:solidFill>
                <a:latin typeface="Times New Roman" panose="02020603050405020304" charset="0"/>
              </a:rPr>
              <a:t>G</a:t>
            </a:r>
            <a:r>
              <a:rPr lang="en-US" altLang="zh-CN" sz="2800" b="1" baseline="-25000" dirty="0">
                <a:solidFill>
                  <a:srgbClr val="003366"/>
                </a:solidFill>
                <a:latin typeface="Times New Roman" panose="02020603050405020304" charset="0"/>
              </a:rPr>
              <a:t>1</a:t>
            </a:r>
            <a:r>
              <a:rPr lang="zh-CN" altLang="en-US" sz="2800" b="1" dirty="0">
                <a:solidFill>
                  <a:srgbClr val="003366"/>
                </a:solidFill>
                <a:latin typeface="Times New Roman" panose="02020603050405020304" charset="0"/>
              </a:rPr>
              <a:t>和</a:t>
            </a:r>
            <a:r>
              <a:rPr lang="zh-CN" altLang="en-US" sz="2800" b="1" i="1" dirty="0">
                <a:solidFill>
                  <a:srgbClr val="003366"/>
                </a:solidFill>
                <a:latin typeface="Times New Roman" panose="02020603050405020304" charset="0"/>
              </a:rPr>
              <a:t> </a:t>
            </a:r>
            <a:r>
              <a:rPr lang="en-US" altLang="zh-CN" sz="2800" b="1" i="1" dirty="0">
                <a:solidFill>
                  <a:srgbClr val="003366"/>
                </a:solidFill>
                <a:latin typeface="Times New Roman" panose="02020603050405020304" charset="0"/>
              </a:rPr>
              <a:t>G</a:t>
            </a:r>
            <a:r>
              <a:rPr lang="en-US" altLang="zh-CN" sz="2800" b="1" baseline="-25000" dirty="0">
                <a:solidFill>
                  <a:srgbClr val="003366"/>
                </a:solidFill>
                <a:latin typeface="Times New Roman" panose="02020603050405020304" charset="0"/>
              </a:rPr>
              <a:t>2</a:t>
            </a:r>
            <a:r>
              <a:rPr lang="zh-CN" altLang="en-US" sz="2800" b="1" dirty="0">
                <a:solidFill>
                  <a:srgbClr val="003366"/>
                </a:solidFill>
                <a:latin typeface="Times New Roman" panose="02020603050405020304" charset="0"/>
              </a:rPr>
              <a:t>运行为“</a:t>
            </a:r>
            <a:r>
              <a:rPr lang="en-US" altLang="zh-CN" sz="2800" b="1" dirty="0">
                <a:solidFill>
                  <a:srgbClr val="003366"/>
                </a:solidFill>
                <a:latin typeface="Times New Roman" panose="02020603050405020304" charset="0"/>
              </a:rPr>
              <a:t>1”</a:t>
            </a:r>
            <a:r>
              <a:rPr lang="zh-CN" altLang="en-US" sz="2800" b="1" dirty="0">
                <a:solidFill>
                  <a:srgbClr val="003366"/>
                </a:solidFill>
                <a:latin typeface="Times New Roman" panose="02020603050405020304" charset="0"/>
              </a:rPr>
              <a:t>，不运行为“</a:t>
            </a:r>
            <a:r>
              <a:rPr lang="en-US" altLang="zh-CN" sz="2800" b="1" dirty="0">
                <a:solidFill>
                  <a:srgbClr val="003366"/>
                </a:solidFill>
                <a:latin typeface="Times New Roman" panose="02020603050405020304" charset="0"/>
              </a:rPr>
              <a:t>0”</a:t>
            </a:r>
            <a:r>
              <a:rPr lang="zh-CN" altLang="en-US" sz="2800" b="1" dirty="0">
                <a:solidFill>
                  <a:srgbClr val="003366"/>
                </a:solidFill>
                <a:latin typeface="Times New Roman" panose="02020603050405020304" charset="0"/>
              </a:rPr>
              <a:t>。</a:t>
            </a:r>
            <a:endParaRPr lang="zh-CN" altLang="en-US" sz="2800" b="1" dirty="0">
              <a:solidFill>
                <a:schemeClr val="accent2"/>
              </a:solidFill>
              <a:latin typeface="Times New Roman" panose="02020603050405020304" charset="0"/>
            </a:endParaRPr>
          </a:p>
        </p:txBody>
      </p:sp>
      <p:sp>
        <p:nvSpPr>
          <p:cNvPr id="98308" name="Text Box 4"/>
          <p:cNvSpPr txBox="1">
            <a:spLocks noChangeArrowheads="1"/>
          </p:cNvSpPr>
          <p:nvPr/>
        </p:nvSpPr>
        <p:spPr bwMode="auto">
          <a:xfrm>
            <a:off x="685800" y="3429000"/>
            <a:ext cx="4419600" cy="519113"/>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6600"/>
                </a:solidFill>
                <a:effectLst>
                  <a:outerShdw blurRad="38100" dist="38100" dir="2700000" algn="tl">
                    <a:srgbClr val="DDDDDD"/>
                  </a:outerShdw>
                </a:effectLst>
              </a:rPr>
              <a:t>(1)  </a:t>
            </a:r>
            <a:r>
              <a:rPr lang="zh-CN" altLang="en-US" sz="2800" b="1">
                <a:solidFill>
                  <a:srgbClr val="006600"/>
                </a:solidFill>
                <a:effectLst>
                  <a:outerShdw blurRad="38100" dist="38100" dir="2700000" algn="tl">
                    <a:srgbClr val="DDDDDD"/>
                  </a:outerShdw>
                </a:effectLst>
              </a:rPr>
              <a:t>根据逻辑要求列状态表</a:t>
            </a:r>
          </a:p>
        </p:txBody>
      </p:sp>
      <p:sp>
        <p:nvSpPr>
          <p:cNvPr id="98309" name="Text Box 5"/>
          <p:cNvSpPr txBox="1">
            <a:spLocks noChangeArrowheads="1"/>
          </p:cNvSpPr>
          <p:nvPr/>
        </p:nvSpPr>
        <p:spPr bwMode="auto">
          <a:xfrm>
            <a:off x="685800" y="3886200"/>
            <a:ext cx="7620000" cy="946150"/>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40000"/>
              </a:spcBef>
            </a:pPr>
            <a:r>
              <a:rPr lang="en-US" altLang="zh-CN" sz="2800" b="1">
                <a:solidFill>
                  <a:srgbClr val="006600"/>
                </a:solidFill>
                <a:effectLst>
                  <a:outerShdw blurRad="38100" dist="38100" dir="2700000" algn="tl">
                    <a:srgbClr val="DDDDDD"/>
                  </a:outerShdw>
                </a:effectLst>
              </a:rPr>
              <a:t>    </a:t>
            </a:r>
            <a:r>
              <a:rPr lang="zh-CN" altLang="en-US" sz="2800" b="1">
                <a:solidFill>
                  <a:srgbClr val="000099"/>
                </a:solidFill>
                <a:effectLst>
                  <a:outerShdw blurRad="38100" dist="38100" dir="2700000" algn="tl">
                    <a:srgbClr val="DDDDDD"/>
                  </a:outerShdw>
                </a:effectLst>
              </a:rPr>
              <a:t>首先假设逻辑变量、逻辑函数取</a:t>
            </a:r>
            <a:r>
              <a:rPr lang="zh-CN" altLang="en-US" sz="2800" b="1">
                <a:solidFill>
                  <a:srgbClr val="CC0000"/>
                </a:solidFill>
                <a:effectLst>
                  <a:outerShdw blurRad="38100" dist="38100" dir="2700000" algn="tl">
                    <a:srgbClr val="DDDDDD"/>
                  </a:outerShdw>
                </a:effectLst>
              </a:rPr>
              <a:t>“</a:t>
            </a:r>
            <a:r>
              <a:rPr lang="en-US" altLang="zh-CN" sz="2800" b="1">
                <a:solidFill>
                  <a:srgbClr val="CC0000"/>
                </a:solidFill>
                <a:effectLst>
                  <a:outerShdw blurRad="38100" dist="38100" dir="2700000" algn="tl">
                    <a:srgbClr val="DDDDDD"/>
                  </a:outerShdw>
                </a:effectLst>
              </a:rPr>
              <a:t>0”</a:t>
            </a:r>
            <a:r>
              <a:rPr lang="zh-CN" altLang="en-US" sz="2800" b="1">
                <a:solidFill>
                  <a:srgbClr val="CC0000"/>
                </a:solidFill>
                <a:effectLst>
                  <a:outerShdw blurRad="38100" dist="38100" dir="2700000" algn="tl">
                    <a:srgbClr val="DDDDDD"/>
                  </a:outerShdw>
                </a:effectLst>
              </a:rPr>
              <a:t>、“</a:t>
            </a:r>
            <a:r>
              <a:rPr lang="en-US" altLang="zh-CN" sz="2800" b="1">
                <a:solidFill>
                  <a:srgbClr val="CC0000"/>
                </a:solidFill>
                <a:effectLst>
                  <a:outerShdw blurRad="38100" dist="38100" dir="2700000" algn="tl">
                    <a:srgbClr val="DDDDDD"/>
                  </a:outerShdw>
                </a:effectLst>
              </a:rPr>
              <a:t>1”</a:t>
            </a:r>
            <a:r>
              <a:rPr lang="zh-CN" altLang="en-US" sz="2800" b="1">
                <a:solidFill>
                  <a:srgbClr val="000099"/>
                </a:solidFill>
                <a:effectLst>
                  <a:outerShdw blurRad="38100" dist="38100" dir="2700000" algn="tl">
                    <a:srgbClr val="DDDDDD"/>
                  </a:outerShdw>
                </a:effectLst>
              </a:rPr>
              <a:t>的含义</a:t>
            </a:r>
            <a:r>
              <a:rPr lang="zh-CN" altLang="en-US" sz="2800" b="1">
                <a:solidFill>
                  <a:srgbClr val="006600"/>
                </a:solidFill>
                <a:effectLst>
                  <a:outerShdw blurRad="38100" dist="38100" dir="2700000" algn="tl">
                    <a:srgbClr val="DDDDDD"/>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animEffect transition="in" filter="wipe(left)">
                                      <p:cBhvr>
                                        <p:cTn id="7" dur="500"/>
                                        <p:tgtEl>
                                          <p:spTgt spid="983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309"/>
                                        </p:tgtEl>
                                        <p:attrNameLst>
                                          <p:attrName>style.visibility</p:attrName>
                                        </p:attrNameLst>
                                      </p:cBhvr>
                                      <p:to>
                                        <p:strVal val="visible"/>
                                      </p:to>
                                    </p:set>
                                    <p:animEffect transition="in" filter="wipe(left)">
                                      <p:cBhvr>
                                        <p:cTn id="12" dur="500"/>
                                        <p:tgtEl>
                                          <p:spTgt spid="983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307"/>
                                        </p:tgtEl>
                                        <p:attrNameLst>
                                          <p:attrName>style.visibility</p:attrName>
                                        </p:attrNameLst>
                                      </p:cBhvr>
                                      <p:to>
                                        <p:strVal val="visible"/>
                                      </p:to>
                                    </p:set>
                                    <p:animEffect transition="in" filter="wipe(left)">
                                      <p:cBhvr>
                                        <p:cTn id="17" dur="500"/>
                                        <p:tgtEl>
                                          <p:spTgt spid="98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utoUpdateAnimBg="0"/>
      <p:bldP spid="98308" grpId="0" autoUpdateAnimBg="0"/>
      <p:bldP spid="9830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762000" y="1066800"/>
            <a:ext cx="4267200" cy="3035300"/>
          </a:xfrm>
          <a:prstGeom prst="rect">
            <a:avLst/>
          </a:prstGeom>
          <a:noFill/>
          <a:ln w="9525">
            <a:noFill/>
            <a:miter lim="800000"/>
          </a:ln>
          <a:effectLst/>
        </p:spPr>
        <p:txBody>
          <a:bodyPr>
            <a:spAutoFit/>
          </a:bodyPr>
          <a:lstStyle/>
          <a:p>
            <a:pPr>
              <a:lnSpc>
                <a:spcPct val="115000"/>
              </a:lnSpc>
              <a:spcBef>
                <a:spcPct val="50000"/>
              </a:spcBef>
            </a:pPr>
            <a:r>
              <a:rPr lang="en-US" altLang="zh-CN" sz="2800" b="1">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逻辑要求：如果一个车间开工，只需</a:t>
            </a:r>
            <a:r>
              <a:rPr lang="en-US" altLang="zh-CN" sz="2800" b="1" i="1">
                <a:effectLst>
                  <a:outerShdw blurRad="38100" dist="38100" dir="2700000" algn="tl">
                    <a:srgbClr val="DDDDDD"/>
                  </a:outerShdw>
                </a:effectLst>
                <a:latin typeface="Times New Roman" panose="02020603050405020304" charset="0"/>
              </a:rPr>
              <a:t>G</a:t>
            </a:r>
            <a:r>
              <a:rPr lang="en-US" altLang="zh-CN" sz="2800" b="1" baseline="-25000">
                <a:effectLst>
                  <a:outerShdw blurRad="38100" dist="38100" dir="2700000" algn="tl">
                    <a:srgbClr val="DDDDDD"/>
                  </a:outerShdw>
                </a:effectLst>
                <a:latin typeface="Times New Roman" panose="02020603050405020304" charset="0"/>
              </a:rPr>
              <a:t>2</a:t>
            </a:r>
            <a:r>
              <a:rPr lang="zh-CN" altLang="en-US" sz="2800" b="1">
                <a:effectLst>
                  <a:outerShdw blurRad="38100" dist="38100" dir="2700000" algn="tl">
                    <a:srgbClr val="DDDDDD"/>
                  </a:outerShdw>
                </a:effectLst>
                <a:latin typeface="Times New Roman" panose="02020603050405020304" charset="0"/>
              </a:rPr>
              <a:t>运行即可满足要求；如果两个车间开工，只需</a:t>
            </a:r>
            <a:r>
              <a:rPr lang="en-US" altLang="zh-CN" sz="2800" b="1" i="1">
                <a:effectLst>
                  <a:outerShdw blurRad="38100" dist="38100" dir="2700000" algn="tl">
                    <a:srgbClr val="DDDDDD"/>
                  </a:outerShdw>
                </a:effectLst>
                <a:latin typeface="Times New Roman" panose="02020603050405020304" charset="0"/>
              </a:rPr>
              <a:t>G</a:t>
            </a:r>
            <a:r>
              <a:rPr lang="en-US" altLang="zh-CN" sz="2800" b="1" baseline="-25000">
                <a:effectLst>
                  <a:outerShdw blurRad="38100" dist="38100" dir="2700000" algn="tl">
                    <a:srgbClr val="DDDDDD"/>
                  </a:outerShdw>
                </a:effectLst>
                <a:latin typeface="Times New Roman" panose="02020603050405020304" charset="0"/>
              </a:rPr>
              <a:t>1</a:t>
            </a:r>
            <a:r>
              <a:rPr lang="zh-CN" altLang="en-US" sz="2800" b="1">
                <a:effectLst>
                  <a:outerShdw blurRad="38100" dist="38100" dir="2700000" algn="tl">
                    <a:srgbClr val="DDDDDD"/>
                  </a:outerShdw>
                </a:effectLst>
                <a:latin typeface="Times New Roman" panose="02020603050405020304" charset="0"/>
              </a:rPr>
              <a:t>运行，如果三个车间同时开工，则</a:t>
            </a:r>
            <a:r>
              <a:rPr lang="en-US" altLang="zh-CN" sz="2800" b="1" i="1">
                <a:effectLst>
                  <a:outerShdw blurRad="38100" dist="38100" dir="2700000" algn="tl">
                    <a:srgbClr val="DDDDDD"/>
                  </a:outerShdw>
                </a:effectLst>
                <a:latin typeface="Times New Roman" panose="02020603050405020304" charset="0"/>
              </a:rPr>
              <a:t>G</a:t>
            </a:r>
            <a:r>
              <a:rPr lang="en-US" altLang="zh-CN" sz="2800" b="1" baseline="-25000">
                <a:effectLst>
                  <a:outerShdw blurRad="38100" dist="38100" dir="2700000" algn="tl">
                    <a:srgbClr val="DDDDDD"/>
                  </a:outerShdw>
                </a:effectLst>
                <a:latin typeface="Times New Roman" panose="02020603050405020304" charset="0"/>
              </a:rPr>
              <a:t>1</a:t>
            </a:r>
            <a:r>
              <a:rPr lang="zh-CN" altLang="en-US" sz="2800" b="1">
                <a:effectLst>
                  <a:outerShdw blurRad="38100" dist="38100" dir="2700000" algn="tl">
                    <a:srgbClr val="DDDDDD"/>
                  </a:outerShdw>
                </a:effectLst>
                <a:latin typeface="Times New Roman" panose="02020603050405020304" charset="0"/>
              </a:rPr>
              <a:t>和 </a:t>
            </a:r>
            <a:r>
              <a:rPr lang="en-US" altLang="zh-CN" sz="2800" b="1" i="1">
                <a:effectLst>
                  <a:outerShdw blurRad="38100" dist="38100" dir="2700000" algn="tl">
                    <a:srgbClr val="DDDDDD"/>
                  </a:outerShdw>
                </a:effectLst>
                <a:latin typeface="Times New Roman" panose="02020603050405020304" charset="0"/>
              </a:rPr>
              <a:t>G</a:t>
            </a:r>
            <a:r>
              <a:rPr lang="en-US" altLang="zh-CN" sz="2800" b="1" baseline="-25000">
                <a:effectLst>
                  <a:outerShdw blurRad="38100" dist="38100" dir="2700000" algn="tl">
                    <a:srgbClr val="DDDDDD"/>
                  </a:outerShdw>
                </a:effectLst>
                <a:latin typeface="Times New Roman" panose="02020603050405020304" charset="0"/>
              </a:rPr>
              <a:t>2</a:t>
            </a:r>
            <a:r>
              <a:rPr lang="zh-CN" altLang="en-US" sz="2800" b="1">
                <a:effectLst>
                  <a:outerShdw blurRad="38100" dist="38100" dir="2700000" algn="tl">
                    <a:srgbClr val="DDDDDD"/>
                  </a:outerShdw>
                </a:effectLst>
                <a:latin typeface="Times New Roman" panose="02020603050405020304" charset="0"/>
              </a:rPr>
              <a:t>均需运行。</a:t>
            </a:r>
          </a:p>
        </p:txBody>
      </p:sp>
      <p:sp>
        <p:nvSpPr>
          <p:cNvPr id="99331" name="Rectangle 3"/>
          <p:cNvSpPr>
            <a:spLocks noChangeArrowheads="1"/>
          </p:cNvSpPr>
          <p:nvPr/>
        </p:nvSpPr>
        <p:spPr bwMode="auto">
          <a:xfrm>
            <a:off x="609600" y="4343400"/>
            <a:ext cx="901700" cy="519113"/>
          </a:xfrm>
          <a:prstGeom prst="rect">
            <a:avLst/>
          </a:prstGeom>
          <a:noFill/>
          <a:ln w="9525">
            <a:noFill/>
            <a:miter lim="800000"/>
          </a:ln>
          <a:effectLst/>
        </p:spPr>
        <p:txBody>
          <a:bodyPr wrap="none">
            <a:spAutoFit/>
          </a:bodyPr>
          <a:lstStyle/>
          <a:p>
            <a:pPr>
              <a:spcBef>
                <a:spcPct val="50000"/>
              </a:spcBef>
            </a:pPr>
            <a:r>
              <a:rPr lang="zh-CN" altLang="en-US" sz="2800" b="1">
                <a:solidFill>
                  <a:srgbClr val="FF0000"/>
                </a:solidFill>
                <a:effectLst>
                  <a:outerShdw blurRad="38100" dist="38100" dir="2700000" algn="tl">
                    <a:srgbClr val="DDDDDD"/>
                  </a:outerShdw>
                </a:effectLst>
                <a:latin typeface="Times New Roman" panose="02020603050405020304" charset="0"/>
              </a:rPr>
              <a:t>开工</a:t>
            </a:r>
            <a:endParaRPr lang="zh-CN" altLang="en-US" sz="3200" b="1">
              <a:solidFill>
                <a:srgbClr val="00CCFF"/>
              </a:solidFill>
              <a:effectLst>
                <a:outerShdw blurRad="38100" dist="38100" dir="2700000" algn="tl">
                  <a:srgbClr val="DDDDDD"/>
                </a:outerShdw>
              </a:effectLst>
              <a:latin typeface="Times New Roman" panose="02020603050405020304" charset="0"/>
            </a:endParaRPr>
          </a:p>
        </p:txBody>
      </p:sp>
      <p:sp>
        <p:nvSpPr>
          <p:cNvPr id="120836" name="Line 4"/>
          <p:cNvSpPr>
            <a:spLocks noChangeShapeType="1"/>
          </p:cNvSpPr>
          <p:nvPr/>
        </p:nvSpPr>
        <p:spPr bwMode="auto">
          <a:xfrm>
            <a:off x="1524000" y="4598988"/>
            <a:ext cx="38100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99333" name="Rectangle 5"/>
          <p:cNvSpPr>
            <a:spLocks noChangeArrowheads="1"/>
          </p:cNvSpPr>
          <p:nvPr/>
        </p:nvSpPr>
        <p:spPr bwMode="auto">
          <a:xfrm>
            <a:off x="1905000" y="4321175"/>
            <a:ext cx="793750" cy="579438"/>
          </a:xfrm>
          <a:prstGeom prst="rect">
            <a:avLst/>
          </a:prstGeom>
          <a:noFill/>
          <a:ln w="9525">
            <a:noFill/>
            <a:miter lim="800000"/>
          </a:ln>
          <a:effectLst/>
        </p:spPr>
        <p:txBody>
          <a:bodyPr wrap="none">
            <a:spAutoFit/>
          </a:bodyPr>
          <a:lstStyle/>
          <a:p>
            <a:pPr>
              <a:spcBef>
                <a:spcPct val="50000"/>
              </a:spcBef>
            </a:pPr>
            <a:r>
              <a:rPr lang="en-US" altLang="zh-CN" sz="3200" b="1">
                <a:solidFill>
                  <a:srgbClr val="FF0000"/>
                </a:solidFill>
                <a:effectLst>
                  <a:outerShdw blurRad="38100" dist="38100" dir="2700000" algn="tl">
                    <a:srgbClr val="DDDDDD"/>
                  </a:outerShdw>
                </a:effectLst>
                <a:latin typeface="Times New Roman" panose="02020603050405020304" charset="0"/>
              </a:rPr>
              <a:t>“1”</a:t>
            </a:r>
            <a:endParaRPr lang="en-US" altLang="zh-CN" sz="3200" b="1">
              <a:solidFill>
                <a:srgbClr val="00CCFF"/>
              </a:solidFill>
              <a:effectLst>
                <a:outerShdw blurRad="38100" dist="38100" dir="2700000" algn="tl">
                  <a:srgbClr val="DDDDDD"/>
                </a:outerShdw>
              </a:effectLst>
              <a:latin typeface="Times New Roman" panose="02020603050405020304" charset="0"/>
            </a:endParaRPr>
          </a:p>
        </p:txBody>
      </p:sp>
      <p:sp>
        <p:nvSpPr>
          <p:cNvPr id="99334" name="Rectangle 6"/>
          <p:cNvSpPr>
            <a:spLocks noChangeArrowheads="1"/>
          </p:cNvSpPr>
          <p:nvPr/>
        </p:nvSpPr>
        <p:spPr bwMode="auto">
          <a:xfrm>
            <a:off x="2859088" y="4346575"/>
            <a:ext cx="1255712" cy="519113"/>
          </a:xfrm>
          <a:prstGeom prst="rect">
            <a:avLst/>
          </a:prstGeom>
          <a:noFill/>
          <a:ln w="9525">
            <a:noFill/>
            <a:miter lim="800000"/>
          </a:ln>
          <a:effectLst/>
        </p:spPr>
        <p:txBody>
          <a:bodyPr wrap="none">
            <a:spAutoFit/>
          </a:bodyPr>
          <a:lstStyle/>
          <a:p>
            <a:pPr>
              <a:spcBef>
                <a:spcPct val="50000"/>
              </a:spcBef>
            </a:pPr>
            <a:r>
              <a:rPr lang="zh-CN" altLang="en-US" sz="2800" b="1">
                <a:solidFill>
                  <a:srgbClr val="FF0000"/>
                </a:solidFill>
                <a:effectLst>
                  <a:outerShdw blurRad="38100" dist="38100" dir="2700000" algn="tl">
                    <a:srgbClr val="DDDDDD"/>
                  </a:outerShdw>
                </a:effectLst>
                <a:latin typeface="Times New Roman" panose="02020603050405020304" charset="0"/>
              </a:rPr>
              <a:t>不开工</a:t>
            </a:r>
            <a:endParaRPr lang="zh-CN" altLang="en-US" sz="2800" b="1">
              <a:solidFill>
                <a:srgbClr val="00CCFF"/>
              </a:solidFill>
              <a:effectLst>
                <a:outerShdw blurRad="38100" dist="38100" dir="2700000" algn="tl">
                  <a:srgbClr val="DDDDDD"/>
                </a:outerShdw>
              </a:effectLst>
              <a:latin typeface="Times New Roman" panose="02020603050405020304" charset="0"/>
            </a:endParaRPr>
          </a:p>
        </p:txBody>
      </p:sp>
      <p:sp>
        <p:nvSpPr>
          <p:cNvPr id="120839" name="Line 7"/>
          <p:cNvSpPr>
            <a:spLocks noChangeShapeType="1"/>
          </p:cNvSpPr>
          <p:nvPr/>
        </p:nvSpPr>
        <p:spPr bwMode="auto">
          <a:xfrm>
            <a:off x="4114800" y="4598988"/>
            <a:ext cx="38100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99336" name="Rectangle 8"/>
          <p:cNvSpPr>
            <a:spLocks noChangeArrowheads="1"/>
          </p:cNvSpPr>
          <p:nvPr/>
        </p:nvSpPr>
        <p:spPr bwMode="auto">
          <a:xfrm>
            <a:off x="4495800" y="4343400"/>
            <a:ext cx="793750" cy="579438"/>
          </a:xfrm>
          <a:prstGeom prst="rect">
            <a:avLst/>
          </a:prstGeom>
          <a:noFill/>
          <a:ln w="9525">
            <a:noFill/>
            <a:miter lim="800000"/>
          </a:ln>
          <a:effectLst/>
        </p:spPr>
        <p:txBody>
          <a:bodyPr wrap="none">
            <a:spAutoFit/>
          </a:bodyPr>
          <a:lstStyle/>
          <a:p>
            <a:pPr>
              <a:spcBef>
                <a:spcPct val="50000"/>
              </a:spcBef>
            </a:pPr>
            <a:r>
              <a:rPr lang="en-US" altLang="zh-CN" sz="3200" b="1">
                <a:solidFill>
                  <a:srgbClr val="FF0000"/>
                </a:solidFill>
                <a:effectLst>
                  <a:outerShdw blurRad="38100" dist="38100" dir="2700000" algn="tl">
                    <a:srgbClr val="DDDDDD"/>
                  </a:outerShdw>
                </a:effectLst>
                <a:latin typeface="Times New Roman" panose="02020603050405020304" charset="0"/>
              </a:rPr>
              <a:t>“0”</a:t>
            </a:r>
            <a:endParaRPr lang="en-US" altLang="zh-CN" sz="3200" b="1">
              <a:solidFill>
                <a:srgbClr val="00CCFF"/>
              </a:solidFill>
              <a:effectLst>
                <a:outerShdw blurRad="38100" dist="38100" dir="2700000" algn="tl">
                  <a:srgbClr val="DDDDDD"/>
                </a:outerShdw>
              </a:effectLst>
              <a:latin typeface="Times New Roman" panose="02020603050405020304" charset="0"/>
            </a:endParaRPr>
          </a:p>
        </p:txBody>
      </p:sp>
      <p:sp>
        <p:nvSpPr>
          <p:cNvPr id="99337" name="Rectangle 9"/>
          <p:cNvSpPr>
            <a:spLocks noChangeArrowheads="1"/>
          </p:cNvSpPr>
          <p:nvPr/>
        </p:nvSpPr>
        <p:spPr bwMode="auto">
          <a:xfrm>
            <a:off x="533400" y="5105400"/>
            <a:ext cx="901700" cy="519113"/>
          </a:xfrm>
          <a:prstGeom prst="rect">
            <a:avLst/>
          </a:prstGeom>
          <a:noFill/>
          <a:ln w="9525">
            <a:noFill/>
            <a:miter lim="800000"/>
          </a:ln>
          <a:effectLst/>
        </p:spPr>
        <p:txBody>
          <a:bodyPr wrap="none">
            <a:spAutoFit/>
          </a:bodyPr>
          <a:lstStyle/>
          <a:p>
            <a:pPr>
              <a:spcBef>
                <a:spcPct val="50000"/>
              </a:spcBef>
            </a:pPr>
            <a:r>
              <a:rPr lang="zh-CN" altLang="en-US" sz="2800" b="1">
                <a:solidFill>
                  <a:srgbClr val="003366"/>
                </a:solidFill>
                <a:effectLst>
                  <a:outerShdw blurRad="38100" dist="38100" dir="2700000" algn="tl">
                    <a:srgbClr val="DDDDDD"/>
                  </a:outerShdw>
                </a:effectLst>
                <a:latin typeface="Times New Roman" panose="02020603050405020304" charset="0"/>
              </a:rPr>
              <a:t>运行</a:t>
            </a:r>
            <a:endParaRPr lang="zh-CN" altLang="en-US" sz="2800" b="1">
              <a:solidFill>
                <a:srgbClr val="FFFF66"/>
              </a:solidFill>
              <a:effectLst>
                <a:outerShdw blurRad="38100" dist="38100" dir="2700000" algn="tl">
                  <a:srgbClr val="DDDDDD"/>
                </a:outerShdw>
              </a:effectLst>
              <a:latin typeface="Times New Roman" panose="02020603050405020304" charset="0"/>
            </a:endParaRPr>
          </a:p>
        </p:txBody>
      </p:sp>
      <p:sp>
        <p:nvSpPr>
          <p:cNvPr id="120842" name="Line 10"/>
          <p:cNvSpPr>
            <a:spLocks noChangeShapeType="1"/>
          </p:cNvSpPr>
          <p:nvPr/>
        </p:nvSpPr>
        <p:spPr bwMode="auto">
          <a:xfrm>
            <a:off x="1524000" y="5357813"/>
            <a:ext cx="381000" cy="0"/>
          </a:xfrm>
          <a:prstGeom prst="line">
            <a:avLst/>
          </a:prstGeom>
          <a:noFill/>
          <a:ln w="28575">
            <a:solidFill>
              <a:srgbClr val="003366"/>
            </a:solidFill>
            <a:round/>
          </a:ln>
        </p:spPr>
        <p:txBody>
          <a:bodyPr wrap="none" anchor="ctr"/>
          <a:lstStyle/>
          <a:p>
            <a:endParaRPr lang="zh-CN" altLang="en-US">
              <a:latin typeface="Times New Roman" panose="02020603050405020304" charset="0"/>
            </a:endParaRPr>
          </a:p>
        </p:txBody>
      </p:sp>
      <p:sp>
        <p:nvSpPr>
          <p:cNvPr id="99339" name="Rectangle 11"/>
          <p:cNvSpPr>
            <a:spLocks noChangeArrowheads="1"/>
          </p:cNvSpPr>
          <p:nvPr/>
        </p:nvSpPr>
        <p:spPr bwMode="auto">
          <a:xfrm>
            <a:off x="1905000" y="5080000"/>
            <a:ext cx="793750" cy="579438"/>
          </a:xfrm>
          <a:prstGeom prst="rect">
            <a:avLst/>
          </a:prstGeom>
          <a:noFill/>
          <a:ln w="9525">
            <a:noFill/>
            <a:miter lim="800000"/>
          </a:ln>
          <a:effectLst/>
        </p:spPr>
        <p:txBody>
          <a:bodyPr wrap="none">
            <a:spAutoFit/>
          </a:bodyPr>
          <a:lstStyle/>
          <a:p>
            <a:pPr>
              <a:spcBef>
                <a:spcPct val="50000"/>
              </a:spcBef>
            </a:pPr>
            <a:r>
              <a:rPr lang="en-US" altLang="zh-CN" sz="3200" b="1">
                <a:solidFill>
                  <a:srgbClr val="003366"/>
                </a:solidFill>
                <a:effectLst>
                  <a:outerShdw blurRad="38100" dist="38100" dir="2700000" algn="tl">
                    <a:srgbClr val="DDDDDD"/>
                  </a:outerShdw>
                </a:effectLst>
                <a:latin typeface="Times New Roman" panose="02020603050405020304" charset="0"/>
              </a:rPr>
              <a:t>“1”</a:t>
            </a:r>
            <a:endParaRPr lang="en-US" altLang="zh-CN" sz="3200" b="1">
              <a:solidFill>
                <a:srgbClr val="FFFF66"/>
              </a:solidFill>
              <a:effectLst>
                <a:outerShdw blurRad="38100" dist="38100" dir="2700000" algn="tl">
                  <a:srgbClr val="DDDDDD"/>
                </a:outerShdw>
              </a:effectLst>
              <a:latin typeface="Times New Roman" panose="02020603050405020304" charset="0"/>
            </a:endParaRPr>
          </a:p>
        </p:txBody>
      </p:sp>
      <p:sp>
        <p:nvSpPr>
          <p:cNvPr id="99340" name="Rectangle 12"/>
          <p:cNvSpPr>
            <a:spLocks noChangeArrowheads="1"/>
          </p:cNvSpPr>
          <p:nvPr/>
        </p:nvSpPr>
        <p:spPr bwMode="auto">
          <a:xfrm>
            <a:off x="2743200" y="5105400"/>
            <a:ext cx="1260475" cy="519113"/>
          </a:xfrm>
          <a:prstGeom prst="rect">
            <a:avLst/>
          </a:prstGeom>
          <a:noFill/>
          <a:ln w="9525">
            <a:noFill/>
            <a:miter lim="800000"/>
          </a:ln>
          <a:effectLst/>
        </p:spPr>
        <p:txBody>
          <a:bodyPr wrap="none">
            <a:spAutoFit/>
          </a:bodyPr>
          <a:lstStyle/>
          <a:p>
            <a:pPr>
              <a:spcBef>
                <a:spcPct val="50000"/>
              </a:spcBef>
            </a:pPr>
            <a:r>
              <a:rPr lang="zh-CN" altLang="en-US" sz="2800" b="1">
                <a:solidFill>
                  <a:srgbClr val="003366"/>
                </a:solidFill>
                <a:effectLst>
                  <a:outerShdw blurRad="38100" dist="38100" dir="2700000" algn="tl">
                    <a:srgbClr val="DDDDDD"/>
                  </a:outerShdw>
                </a:effectLst>
                <a:latin typeface="Times New Roman" panose="02020603050405020304" charset="0"/>
              </a:rPr>
              <a:t>不运行</a:t>
            </a:r>
            <a:endParaRPr lang="zh-CN" altLang="en-US" sz="2800" b="1">
              <a:solidFill>
                <a:srgbClr val="FFFF66"/>
              </a:solidFill>
              <a:effectLst>
                <a:outerShdw blurRad="38100" dist="38100" dir="2700000" algn="tl">
                  <a:srgbClr val="DDDDDD"/>
                </a:outerShdw>
              </a:effectLst>
              <a:latin typeface="Times New Roman" panose="02020603050405020304" charset="0"/>
            </a:endParaRPr>
          </a:p>
        </p:txBody>
      </p:sp>
      <p:sp>
        <p:nvSpPr>
          <p:cNvPr id="120845" name="Line 13"/>
          <p:cNvSpPr>
            <a:spLocks noChangeShapeType="1"/>
          </p:cNvSpPr>
          <p:nvPr/>
        </p:nvSpPr>
        <p:spPr bwMode="auto">
          <a:xfrm>
            <a:off x="4114800" y="5357813"/>
            <a:ext cx="381000" cy="0"/>
          </a:xfrm>
          <a:prstGeom prst="line">
            <a:avLst/>
          </a:prstGeom>
          <a:noFill/>
          <a:ln w="28575">
            <a:solidFill>
              <a:srgbClr val="003366"/>
            </a:solidFill>
            <a:round/>
          </a:ln>
        </p:spPr>
        <p:txBody>
          <a:bodyPr wrap="none" anchor="ctr"/>
          <a:lstStyle/>
          <a:p>
            <a:endParaRPr lang="zh-CN" altLang="en-US">
              <a:latin typeface="Times New Roman" panose="02020603050405020304" charset="0"/>
            </a:endParaRPr>
          </a:p>
        </p:txBody>
      </p:sp>
      <p:sp>
        <p:nvSpPr>
          <p:cNvPr id="99342" name="Rectangle 14"/>
          <p:cNvSpPr>
            <a:spLocks noChangeArrowheads="1"/>
          </p:cNvSpPr>
          <p:nvPr/>
        </p:nvSpPr>
        <p:spPr bwMode="auto">
          <a:xfrm>
            <a:off x="4495800" y="5053013"/>
            <a:ext cx="793750" cy="579437"/>
          </a:xfrm>
          <a:prstGeom prst="rect">
            <a:avLst/>
          </a:prstGeom>
          <a:noFill/>
          <a:ln w="9525">
            <a:noFill/>
            <a:miter lim="800000"/>
          </a:ln>
          <a:effectLst/>
        </p:spPr>
        <p:txBody>
          <a:bodyPr>
            <a:spAutoFit/>
          </a:bodyPr>
          <a:lstStyle/>
          <a:p>
            <a:pPr>
              <a:spcBef>
                <a:spcPct val="50000"/>
              </a:spcBef>
            </a:pPr>
            <a:r>
              <a:rPr lang="en-US" altLang="zh-CN" sz="3200" b="1">
                <a:solidFill>
                  <a:srgbClr val="003366"/>
                </a:solidFill>
                <a:effectLst>
                  <a:outerShdw blurRad="38100" dist="38100" dir="2700000" algn="tl">
                    <a:srgbClr val="DDDDDD"/>
                  </a:outerShdw>
                </a:effectLst>
                <a:latin typeface="Times New Roman" panose="02020603050405020304" charset="0"/>
              </a:rPr>
              <a:t>“0”</a:t>
            </a:r>
            <a:endParaRPr lang="en-US" altLang="zh-CN" sz="3200" b="1">
              <a:solidFill>
                <a:srgbClr val="FFFF66"/>
              </a:solidFill>
              <a:effectLst>
                <a:outerShdw blurRad="38100" dist="38100" dir="2700000" algn="tl">
                  <a:srgbClr val="DDDDDD"/>
                </a:outerShdw>
              </a:effectLst>
              <a:latin typeface="Times New Roman" panose="02020603050405020304" charset="0"/>
            </a:endParaRPr>
          </a:p>
        </p:txBody>
      </p:sp>
      <p:sp>
        <p:nvSpPr>
          <p:cNvPr id="99343" name="Text Box 15"/>
          <p:cNvSpPr txBox="1">
            <a:spLocks noChangeArrowheads="1"/>
          </p:cNvSpPr>
          <p:nvPr/>
        </p:nvSpPr>
        <p:spPr bwMode="auto">
          <a:xfrm>
            <a:off x="685800" y="623888"/>
            <a:ext cx="4384675" cy="519112"/>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6600"/>
                </a:solidFill>
                <a:effectLst>
                  <a:outerShdw blurRad="38100" dist="38100" dir="2700000" algn="tl">
                    <a:srgbClr val="DDDDDD"/>
                  </a:outerShdw>
                </a:effectLst>
              </a:rPr>
              <a:t>(1)  </a:t>
            </a:r>
            <a:r>
              <a:rPr lang="zh-CN" altLang="en-US" sz="2800" b="1">
                <a:solidFill>
                  <a:srgbClr val="006600"/>
                </a:solidFill>
                <a:effectLst>
                  <a:outerShdw blurRad="38100" dist="38100" dir="2700000" algn="tl">
                    <a:srgbClr val="DDDDDD"/>
                  </a:outerShdw>
                </a:effectLst>
              </a:rPr>
              <a:t>根据逻辑要求列状态表</a:t>
            </a:r>
          </a:p>
        </p:txBody>
      </p:sp>
      <p:grpSp>
        <p:nvGrpSpPr>
          <p:cNvPr id="120848" name="Group 16"/>
          <p:cNvGrpSpPr/>
          <p:nvPr/>
        </p:nvGrpSpPr>
        <p:grpSpPr bwMode="auto">
          <a:xfrm>
            <a:off x="533400" y="5791200"/>
            <a:ext cx="4724400" cy="171450"/>
            <a:chOff x="336" y="3648"/>
            <a:chExt cx="2976" cy="108"/>
          </a:xfrm>
        </p:grpSpPr>
        <p:pic>
          <p:nvPicPr>
            <p:cNvPr id="120883" name="Picture 1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 y="3654"/>
              <a:ext cx="102" cy="102"/>
            </a:xfrm>
            <a:prstGeom prst="rect">
              <a:avLst/>
            </a:prstGeom>
            <a:noFill/>
            <a:ln>
              <a:noFill/>
            </a:ln>
          </p:spPr>
        </p:pic>
        <p:pic>
          <p:nvPicPr>
            <p:cNvPr id="120884" name="Picture 1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 y="3654"/>
              <a:ext cx="102" cy="102"/>
            </a:xfrm>
            <a:prstGeom prst="rect">
              <a:avLst/>
            </a:prstGeom>
            <a:noFill/>
            <a:ln>
              <a:noFill/>
            </a:ln>
          </p:spPr>
        </p:pic>
        <p:pic>
          <p:nvPicPr>
            <p:cNvPr id="120885" name="Picture 1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 y="3654"/>
              <a:ext cx="102" cy="102"/>
            </a:xfrm>
            <a:prstGeom prst="rect">
              <a:avLst/>
            </a:prstGeom>
            <a:noFill/>
            <a:ln>
              <a:noFill/>
            </a:ln>
          </p:spPr>
        </p:pic>
        <p:pic>
          <p:nvPicPr>
            <p:cNvPr id="120886" name="Picture 2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 y="3654"/>
              <a:ext cx="102" cy="102"/>
            </a:xfrm>
            <a:prstGeom prst="rect">
              <a:avLst/>
            </a:prstGeom>
            <a:noFill/>
            <a:ln>
              <a:noFill/>
            </a:ln>
          </p:spPr>
        </p:pic>
        <p:pic>
          <p:nvPicPr>
            <p:cNvPr id="120887" name="Picture 2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3654"/>
              <a:ext cx="102" cy="102"/>
            </a:xfrm>
            <a:prstGeom prst="rect">
              <a:avLst/>
            </a:prstGeom>
            <a:noFill/>
            <a:ln>
              <a:noFill/>
            </a:ln>
          </p:spPr>
        </p:pic>
        <p:pic>
          <p:nvPicPr>
            <p:cNvPr id="120888" name="Picture 2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 y="3654"/>
              <a:ext cx="102" cy="102"/>
            </a:xfrm>
            <a:prstGeom prst="rect">
              <a:avLst/>
            </a:prstGeom>
            <a:noFill/>
            <a:ln>
              <a:noFill/>
            </a:ln>
          </p:spPr>
        </p:pic>
        <p:pic>
          <p:nvPicPr>
            <p:cNvPr id="120889" name="Picture 2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 y="3654"/>
              <a:ext cx="102" cy="102"/>
            </a:xfrm>
            <a:prstGeom prst="rect">
              <a:avLst/>
            </a:prstGeom>
            <a:noFill/>
            <a:ln>
              <a:noFill/>
            </a:ln>
          </p:spPr>
        </p:pic>
        <p:pic>
          <p:nvPicPr>
            <p:cNvPr id="120890" name="Picture 2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 y="3654"/>
              <a:ext cx="102" cy="102"/>
            </a:xfrm>
            <a:prstGeom prst="rect">
              <a:avLst/>
            </a:prstGeom>
            <a:noFill/>
            <a:ln>
              <a:noFill/>
            </a:ln>
          </p:spPr>
        </p:pic>
        <p:pic>
          <p:nvPicPr>
            <p:cNvPr id="120891" name="Picture 2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 y="3654"/>
              <a:ext cx="102" cy="102"/>
            </a:xfrm>
            <a:prstGeom prst="rect">
              <a:avLst/>
            </a:prstGeom>
            <a:noFill/>
            <a:ln>
              <a:noFill/>
            </a:ln>
          </p:spPr>
        </p:pic>
        <p:pic>
          <p:nvPicPr>
            <p:cNvPr id="120892" name="Picture 2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 y="3654"/>
              <a:ext cx="102" cy="102"/>
            </a:xfrm>
            <a:prstGeom prst="rect">
              <a:avLst/>
            </a:prstGeom>
            <a:noFill/>
            <a:ln>
              <a:noFill/>
            </a:ln>
          </p:spPr>
        </p:pic>
        <p:pic>
          <p:nvPicPr>
            <p:cNvPr id="120893" name="Picture 2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 y="3654"/>
              <a:ext cx="102" cy="102"/>
            </a:xfrm>
            <a:prstGeom prst="rect">
              <a:avLst/>
            </a:prstGeom>
            <a:noFill/>
            <a:ln>
              <a:noFill/>
            </a:ln>
          </p:spPr>
        </p:pic>
        <p:pic>
          <p:nvPicPr>
            <p:cNvPr id="120894" name="Picture 2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 y="3654"/>
              <a:ext cx="102" cy="102"/>
            </a:xfrm>
            <a:prstGeom prst="rect">
              <a:avLst/>
            </a:prstGeom>
            <a:noFill/>
            <a:ln>
              <a:noFill/>
            </a:ln>
          </p:spPr>
        </p:pic>
        <p:pic>
          <p:nvPicPr>
            <p:cNvPr id="120895" name="Picture 2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 y="3654"/>
              <a:ext cx="102" cy="102"/>
            </a:xfrm>
            <a:prstGeom prst="rect">
              <a:avLst/>
            </a:prstGeom>
            <a:noFill/>
            <a:ln>
              <a:noFill/>
            </a:ln>
          </p:spPr>
        </p:pic>
        <p:pic>
          <p:nvPicPr>
            <p:cNvPr id="120896" name="Picture 3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 y="3654"/>
              <a:ext cx="102" cy="102"/>
            </a:xfrm>
            <a:prstGeom prst="rect">
              <a:avLst/>
            </a:prstGeom>
            <a:noFill/>
            <a:ln>
              <a:noFill/>
            </a:ln>
          </p:spPr>
        </p:pic>
        <p:pic>
          <p:nvPicPr>
            <p:cNvPr id="120897" name="Picture 3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 y="3654"/>
              <a:ext cx="102" cy="102"/>
            </a:xfrm>
            <a:prstGeom prst="rect">
              <a:avLst/>
            </a:prstGeom>
            <a:noFill/>
            <a:ln>
              <a:noFill/>
            </a:ln>
          </p:spPr>
        </p:pic>
        <p:pic>
          <p:nvPicPr>
            <p:cNvPr id="120898" name="Picture 3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 y="3654"/>
              <a:ext cx="102" cy="102"/>
            </a:xfrm>
            <a:prstGeom prst="rect">
              <a:avLst/>
            </a:prstGeom>
            <a:noFill/>
            <a:ln>
              <a:noFill/>
            </a:ln>
          </p:spPr>
        </p:pic>
        <p:pic>
          <p:nvPicPr>
            <p:cNvPr id="120899" name="Picture 3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 y="3654"/>
              <a:ext cx="102" cy="102"/>
            </a:xfrm>
            <a:prstGeom prst="rect">
              <a:avLst/>
            </a:prstGeom>
            <a:noFill/>
            <a:ln>
              <a:noFill/>
            </a:ln>
          </p:spPr>
        </p:pic>
        <p:pic>
          <p:nvPicPr>
            <p:cNvPr id="120900" name="Picture 3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 y="3654"/>
              <a:ext cx="102" cy="102"/>
            </a:xfrm>
            <a:prstGeom prst="rect">
              <a:avLst/>
            </a:prstGeom>
            <a:noFill/>
            <a:ln>
              <a:noFill/>
            </a:ln>
          </p:spPr>
        </p:pic>
        <p:pic>
          <p:nvPicPr>
            <p:cNvPr id="120901" name="Picture 3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4" y="3654"/>
              <a:ext cx="102" cy="102"/>
            </a:xfrm>
            <a:prstGeom prst="rect">
              <a:avLst/>
            </a:prstGeom>
            <a:noFill/>
            <a:ln>
              <a:noFill/>
            </a:ln>
          </p:spPr>
        </p:pic>
        <p:pic>
          <p:nvPicPr>
            <p:cNvPr id="120902" name="Picture 3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 y="3654"/>
              <a:ext cx="102" cy="102"/>
            </a:xfrm>
            <a:prstGeom prst="rect">
              <a:avLst/>
            </a:prstGeom>
            <a:noFill/>
            <a:ln>
              <a:noFill/>
            </a:ln>
          </p:spPr>
        </p:pic>
        <p:pic>
          <p:nvPicPr>
            <p:cNvPr id="120903" name="Picture 3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 y="3654"/>
              <a:ext cx="102" cy="102"/>
            </a:xfrm>
            <a:prstGeom prst="rect">
              <a:avLst/>
            </a:prstGeom>
            <a:noFill/>
            <a:ln>
              <a:noFill/>
            </a:ln>
          </p:spPr>
        </p:pic>
        <p:pic>
          <p:nvPicPr>
            <p:cNvPr id="120904" name="Picture 3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 y="3654"/>
              <a:ext cx="102" cy="102"/>
            </a:xfrm>
            <a:prstGeom prst="rect">
              <a:avLst/>
            </a:prstGeom>
            <a:noFill/>
            <a:ln>
              <a:noFill/>
            </a:ln>
          </p:spPr>
        </p:pic>
        <p:pic>
          <p:nvPicPr>
            <p:cNvPr id="120905" name="Picture 3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 y="3654"/>
              <a:ext cx="102" cy="102"/>
            </a:xfrm>
            <a:prstGeom prst="rect">
              <a:avLst/>
            </a:prstGeom>
            <a:noFill/>
            <a:ln>
              <a:noFill/>
            </a:ln>
          </p:spPr>
        </p:pic>
        <p:pic>
          <p:nvPicPr>
            <p:cNvPr id="120906" name="Picture 4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 y="3654"/>
              <a:ext cx="102" cy="102"/>
            </a:xfrm>
            <a:prstGeom prst="rect">
              <a:avLst/>
            </a:prstGeom>
            <a:noFill/>
            <a:ln>
              <a:noFill/>
            </a:ln>
          </p:spPr>
        </p:pic>
        <p:pic>
          <p:nvPicPr>
            <p:cNvPr id="120907" name="Picture 4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 y="3654"/>
              <a:ext cx="102" cy="102"/>
            </a:xfrm>
            <a:prstGeom prst="rect">
              <a:avLst/>
            </a:prstGeom>
            <a:noFill/>
            <a:ln>
              <a:noFill/>
            </a:ln>
          </p:spPr>
        </p:pic>
        <p:grpSp>
          <p:nvGrpSpPr>
            <p:cNvPr id="120908" name="Group 42"/>
            <p:cNvGrpSpPr/>
            <p:nvPr/>
          </p:nvGrpSpPr>
          <p:grpSpPr bwMode="auto">
            <a:xfrm>
              <a:off x="336" y="3648"/>
              <a:ext cx="582" cy="102"/>
              <a:chOff x="4698" y="720"/>
              <a:chExt cx="582" cy="102"/>
            </a:xfrm>
          </p:grpSpPr>
          <p:pic>
            <p:nvPicPr>
              <p:cNvPr id="120909" name="Picture 4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20910" name="Picture 4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20911" name="Picture 4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20912" name="Picture 4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20913" name="Picture 4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20914" name="Picture 4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grpSp>
        <p:nvGrpSpPr>
          <p:cNvPr id="4" name="Group 49"/>
          <p:cNvGrpSpPr/>
          <p:nvPr/>
        </p:nvGrpSpPr>
        <p:grpSpPr bwMode="auto">
          <a:xfrm>
            <a:off x="7010400" y="1905000"/>
            <a:ext cx="450850" cy="3340100"/>
            <a:chOff x="4320" y="1104"/>
            <a:chExt cx="284" cy="2104"/>
          </a:xfrm>
        </p:grpSpPr>
        <p:sp>
          <p:nvSpPr>
            <p:cNvPr id="120875" name="Rectangle 50"/>
            <p:cNvSpPr>
              <a:spLocks noChangeArrowheads="1"/>
            </p:cNvSpPr>
            <p:nvPr/>
          </p:nvSpPr>
          <p:spPr bwMode="auto">
            <a:xfrm>
              <a:off x="4368" y="1104"/>
              <a:ext cx="228"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0</a:t>
              </a:r>
            </a:p>
          </p:txBody>
        </p:sp>
        <p:sp>
          <p:nvSpPr>
            <p:cNvPr id="120876" name="Rectangle 51"/>
            <p:cNvSpPr>
              <a:spLocks noChangeArrowheads="1"/>
            </p:cNvSpPr>
            <p:nvPr/>
          </p:nvSpPr>
          <p:spPr bwMode="auto">
            <a:xfrm>
              <a:off x="4364" y="2401"/>
              <a:ext cx="228"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1</a:t>
              </a:r>
            </a:p>
          </p:txBody>
        </p:sp>
        <p:sp>
          <p:nvSpPr>
            <p:cNvPr id="120877" name="Rectangle 52"/>
            <p:cNvSpPr>
              <a:spLocks noChangeArrowheads="1"/>
            </p:cNvSpPr>
            <p:nvPr/>
          </p:nvSpPr>
          <p:spPr bwMode="auto">
            <a:xfrm>
              <a:off x="4364" y="2641"/>
              <a:ext cx="228"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1</a:t>
              </a:r>
            </a:p>
          </p:txBody>
        </p:sp>
        <p:sp>
          <p:nvSpPr>
            <p:cNvPr id="120878" name="Rectangle 53"/>
            <p:cNvSpPr>
              <a:spLocks noChangeArrowheads="1"/>
            </p:cNvSpPr>
            <p:nvPr/>
          </p:nvSpPr>
          <p:spPr bwMode="auto">
            <a:xfrm>
              <a:off x="4364" y="2881"/>
              <a:ext cx="228"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1</a:t>
              </a:r>
            </a:p>
          </p:txBody>
        </p:sp>
        <p:sp>
          <p:nvSpPr>
            <p:cNvPr id="120879" name="Rectangle 54"/>
            <p:cNvSpPr>
              <a:spLocks noChangeArrowheads="1"/>
            </p:cNvSpPr>
            <p:nvPr/>
          </p:nvSpPr>
          <p:spPr bwMode="auto">
            <a:xfrm>
              <a:off x="4320" y="1344"/>
              <a:ext cx="284"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 0</a:t>
              </a:r>
            </a:p>
          </p:txBody>
        </p:sp>
        <p:sp>
          <p:nvSpPr>
            <p:cNvPr id="120880" name="Rectangle 55"/>
            <p:cNvSpPr>
              <a:spLocks noChangeArrowheads="1"/>
            </p:cNvSpPr>
            <p:nvPr/>
          </p:nvSpPr>
          <p:spPr bwMode="auto">
            <a:xfrm>
              <a:off x="4320" y="1632"/>
              <a:ext cx="284"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 0</a:t>
              </a:r>
            </a:p>
          </p:txBody>
        </p:sp>
        <p:sp>
          <p:nvSpPr>
            <p:cNvPr id="120881" name="Rectangle 56"/>
            <p:cNvSpPr>
              <a:spLocks noChangeArrowheads="1"/>
            </p:cNvSpPr>
            <p:nvPr/>
          </p:nvSpPr>
          <p:spPr bwMode="auto">
            <a:xfrm>
              <a:off x="4320" y="1872"/>
              <a:ext cx="284"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 1</a:t>
              </a:r>
            </a:p>
          </p:txBody>
        </p:sp>
        <p:sp>
          <p:nvSpPr>
            <p:cNvPr id="120882" name="Rectangle 57"/>
            <p:cNvSpPr>
              <a:spLocks noChangeArrowheads="1"/>
            </p:cNvSpPr>
            <p:nvPr/>
          </p:nvSpPr>
          <p:spPr bwMode="auto">
            <a:xfrm>
              <a:off x="4320" y="2160"/>
              <a:ext cx="284"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 0</a:t>
              </a:r>
            </a:p>
          </p:txBody>
        </p:sp>
      </p:grpSp>
      <p:grpSp>
        <p:nvGrpSpPr>
          <p:cNvPr id="5" name="Group 72"/>
          <p:cNvGrpSpPr/>
          <p:nvPr/>
        </p:nvGrpSpPr>
        <p:grpSpPr bwMode="auto">
          <a:xfrm>
            <a:off x="7696200" y="1905000"/>
            <a:ext cx="500063" cy="3370263"/>
            <a:chOff x="4848" y="1200"/>
            <a:chExt cx="315" cy="2123"/>
          </a:xfrm>
        </p:grpSpPr>
        <p:sp>
          <p:nvSpPr>
            <p:cNvPr id="120867" name="Rectangle 73"/>
            <p:cNvSpPr>
              <a:spLocks noChangeArrowheads="1"/>
            </p:cNvSpPr>
            <p:nvPr/>
          </p:nvSpPr>
          <p:spPr bwMode="auto">
            <a:xfrm>
              <a:off x="4848" y="1440"/>
              <a:ext cx="284"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 1</a:t>
              </a:r>
            </a:p>
          </p:txBody>
        </p:sp>
        <p:sp>
          <p:nvSpPr>
            <p:cNvPr id="120868" name="Rectangle 74"/>
            <p:cNvSpPr>
              <a:spLocks noChangeArrowheads="1"/>
            </p:cNvSpPr>
            <p:nvPr/>
          </p:nvSpPr>
          <p:spPr bwMode="auto">
            <a:xfrm>
              <a:off x="4896" y="1200"/>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0</a:t>
              </a:r>
            </a:p>
          </p:txBody>
        </p:sp>
        <p:sp>
          <p:nvSpPr>
            <p:cNvPr id="120869" name="Rectangle 75"/>
            <p:cNvSpPr>
              <a:spLocks noChangeArrowheads="1"/>
            </p:cNvSpPr>
            <p:nvPr/>
          </p:nvSpPr>
          <p:spPr bwMode="auto">
            <a:xfrm>
              <a:off x="4920" y="2516"/>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0</a:t>
              </a:r>
            </a:p>
          </p:txBody>
        </p:sp>
        <p:sp>
          <p:nvSpPr>
            <p:cNvPr id="120870" name="Rectangle 76"/>
            <p:cNvSpPr>
              <a:spLocks noChangeArrowheads="1"/>
            </p:cNvSpPr>
            <p:nvPr/>
          </p:nvSpPr>
          <p:spPr bwMode="auto">
            <a:xfrm>
              <a:off x="4920" y="2756"/>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0</a:t>
              </a:r>
            </a:p>
          </p:txBody>
        </p:sp>
        <p:sp>
          <p:nvSpPr>
            <p:cNvPr id="120871" name="Rectangle 77"/>
            <p:cNvSpPr>
              <a:spLocks noChangeArrowheads="1"/>
            </p:cNvSpPr>
            <p:nvPr/>
          </p:nvSpPr>
          <p:spPr bwMode="auto">
            <a:xfrm>
              <a:off x="4935" y="2996"/>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1</a:t>
              </a:r>
            </a:p>
          </p:txBody>
        </p:sp>
        <p:sp>
          <p:nvSpPr>
            <p:cNvPr id="120872" name="Rectangle 78"/>
            <p:cNvSpPr>
              <a:spLocks noChangeArrowheads="1"/>
            </p:cNvSpPr>
            <p:nvPr/>
          </p:nvSpPr>
          <p:spPr bwMode="auto">
            <a:xfrm>
              <a:off x="4916" y="1730"/>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1</a:t>
              </a:r>
            </a:p>
          </p:txBody>
        </p:sp>
        <p:sp>
          <p:nvSpPr>
            <p:cNvPr id="120873" name="Rectangle 79"/>
            <p:cNvSpPr>
              <a:spLocks noChangeArrowheads="1"/>
            </p:cNvSpPr>
            <p:nvPr/>
          </p:nvSpPr>
          <p:spPr bwMode="auto">
            <a:xfrm>
              <a:off x="4872" y="1988"/>
              <a:ext cx="284"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 0</a:t>
              </a:r>
            </a:p>
          </p:txBody>
        </p:sp>
        <p:sp>
          <p:nvSpPr>
            <p:cNvPr id="120874" name="Rectangle 80"/>
            <p:cNvSpPr>
              <a:spLocks noChangeArrowheads="1"/>
            </p:cNvSpPr>
            <p:nvPr/>
          </p:nvSpPr>
          <p:spPr bwMode="auto">
            <a:xfrm>
              <a:off x="4871" y="2256"/>
              <a:ext cx="284"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 1</a:t>
              </a:r>
            </a:p>
          </p:txBody>
        </p:sp>
      </p:grpSp>
      <p:grpSp>
        <p:nvGrpSpPr>
          <p:cNvPr id="120851" name="Group 82"/>
          <p:cNvGrpSpPr/>
          <p:nvPr/>
        </p:nvGrpSpPr>
        <p:grpSpPr bwMode="auto">
          <a:xfrm>
            <a:off x="5334000" y="1295400"/>
            <a:ext cx="3200400" cy="3948113"/>
            <a:chOff x="3360" y="816"/>
            <a:chExt cx="2016" cy="2487"/>
          </a:xfrm>
        </p:grpSpPr>
        <p:grpSp>
          <p:nvGrpSpPr>
            <p:cNvPr id="120852" name="Group 58"/>
            <p:cNvGrpSpPr/>
            <p:nvPr/>
          </p:nvGrpSpPr>
          <p:grpSpPr bwMode="auto">
            <a:xfrm>
              <a:off x="3360" y="816"/>
              <a:ext cx="2016" cy="2487"/>
              <a:chOff x="3360" y="816"/>
              <a:chExt cx="2016" cy="2487"/>
            </a:xfrm>
          </p:grpSpPr>
          <p:sp>
            <p:nvSpPr>
              <p:cNvPr id="120854" name="Rectangle 59"/>
              <p:cNvSpPr>
                <a:spLocks noChangeArrowheads="1"/>
              </p:cNvSpPr>
              <p:nvPr/>
            </p:nvSpPr>
            <p:spPr bwMode="auto">
              <a:xfrm>
                <a:off x="3456" y="2496"/>
                <a:ext cx="78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1   0   1</a:t>
                </a:r>
              </a:p>
            </p:txBody>
          </p:sp>
          <p:sp>
            <p:nvSpPr>
              <p:cNvPr id="120855" name="Rectangle 60"/>
              <p:cNvSpPr>
                <a:spLocks noChangeArrowheads="1"/>
              </p:cNvSpPr>
              <p:nvPr/>
            </p:nvSpPr>
            <p:spPr bwMode="auto">
              <a:xfrm>
                <a:off x="3456" y="1440"/>
                <a:ext cx="844"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0   0   1 </a:t>
                </a:r>
              </a:p>
            </p:txBody>
          </p:sp>
          <p:sp>
            <p:nvSpPr>
              <p:cNvPr id="120856" name="Rectangle 61"/>
              <p:cNvSpPr>
                <a:spLocks noChangeArrowheads="1"/>
              </p:cNvSpPr>
              <p:nvPr/>
            </p:nvSpPr>
            <p:spPr bwMode="auto">
              <a:xfrm>
                <a:off x="3456" y="1709"/>
                <a:ext cx="844"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0   1   0 </a:t>
                </a:r>
              </a:p>
            </p:txBody>
          </p:sp>
          <p:sp>
            <p:nvSpPr>
              <p:cNvPr id="120857" name="Rectangle 62"/>
              <p:cNvSpPr>
                <a:spLocks noChangeArrowheads="1"/>
              </p:cNvSpPr>
              <p:nvPr/>
            </p:nvSpPr>
            <p:spPr bwMode="auto">
              <a:xfrm>
                <a:off x="3456" y="1968"/>
                <a:ext cx="844"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0   1   1 </a:t>
                </a:r>
              </a:p>
            </p:txBody>
          </p:sp>
          <p:sp>
            <p:nvSpPr>
              <p:cNvPr id="120858" name="Rectangle 63"/>
              <p:cNvSpPr>
                <a:spLocks noChangeArrowheads="1"/>
              </p:cNvSpPr>
              <p:nvPr/>
            </p:nvSpPr>
            <p:spPr bwMode="auto">
              <a:xfrm>
                <a:off x="3456" y="2237"/>
                <a:ext cx="900"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1   0   0  </a:t>
                </a:r>
              </a:p>
            </p:txBody>
          </p:sp>
          <p:sp>
            <p:nvSpPr>
              <p:cNvPr id="120859" name="Rectangle 64"/>
              <p:cNvSpPr>
                <a:spLocks noChangeArrowheads="1"/>
              </p:cNvSpPr>
              <p:nvPr/>
            </p:nvSpPr>
            <p:spPr bwMode="auto">
              <a:xfrm>
                <a:off x="3456" y="2736"/>
                <a:ext cx="78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1   1   0</a:t>
                </a:r>
              </a:p>
            </p:txBody>
          </p:sp>
          <p:sp>
            <p:nvSpPr>
              <p:cNvPr id="120860" name="Rectangle 65"/>
              <p:cNvSpPr>
                <a:spLocks noChangeArrowheads="1"/>
              </p:cNvSpPr>
              <p:nvPr/>
            </p:nvSpPr>
            <p:spPr bwMode="auto">
              <a:xfrm>
                <a:off x="3456" y="2976"/>
                <a:ext cx="78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1   1   1</a:t>
                </a:r>
              </a:p>
            </p:txBody>
          </p:sp>
          <p:sp>
            <p:nvSpPr>
              <p:cNvPr id="120861" name="Rectangle 66"/>
              <p:cNvSpPr>
                <a:spLocks noChangeArrowheads="1"/>
              </p:cNvSpPr>
              <p:nvPr/>
            </p:nvSpPr>
            <p:spPr bwMode="auto">
              <a:xfrm>
                <a:off x="3456" y="1200"/>
                <a:ext cx="78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0   0   0</a:t>
                </a:r>
              </a:p>
            </p:txBody>
          </p:sp>
          <p:sp>
            <p:nvSpPr>
              <p:cNvPr id="120862" name="Line 67"/>
              <p:cNvSpPr>
                <a:spLocks noChangeShapeType="1"/>
              </p:cNvSpPr>
              <p:nvPr/>
            </p:nvSpPr>
            <p:spPr bwMode="auto">
              <a:xfrm>
                <a:off x="4416" y="816"/>
                <a:ext cx="0" cy="2429"/>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0863" name="Line 68"/>
              <p:cNvSpPr>
                <a:spLocks noChangeShapeType="1"/>
              </p:cNvSpPr>
              <p:nvPr/>
            </p:nvSpPr>
            <p:spPr bwMode="auto">
              <a:xfrm>
                <a:off x="3408" y="816"/>
                <a:ext cx="182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0864" name="Line 69"/>
              <p:cNvSpPr>
                <a:spLocks noChangeShapeType="1"/>
              </p:cNvSpPr>
              <p:nvPr/>
            </p:nvSpPr>
            <p:spPr bwMode="auto">
              <a:xfrm>
                <a:off x="3408" y="1200"/>
                <a:ext cx="182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0865" name="Rectangle 70"/>
              <p:cNvSpPr>
                <a:spLocks noChangeArrowheads="1"/>
              </p:cNvSpPr>
              <p:nvPr/>
            </p:nvSpPr>
            <p:spPr bwMode="auto">
              <a:xfrm>
                <a:off x="3360" y="864"/>
                <a:ext cx="2016" cy="327"/>
              </a:xfrm>
              <a:prstGeom prst="rect">
                <a:avLst/>
              </a:prstGeom>
              <a:noFill/>
              <a:ln>
                <a:noFill/>
              </a:ln>
            </p:spPr>
            <p:txBody>
              <a:bodyPr>
                <a:spAutoFit/>
              </a:bodyPr>
              <a:lstStyle/>
              <a:p>
                <a:pPr>
                  <a:spcBef>
                    <a:spcPct val="50000"/>
                  </a:spcBef>
                </a:pPr>
                <a:r>
                  <a:rPr lang="en-US" altLang="zh-CN" sz="2800" b="1" i="1">
                    <a:latin typeface="Times New Roman" panose="02020603050405020304" charset="0"/>
                  </a:rPr>
                  <a:t>A   B   C</a:t>
                </a:r>
                <a:r>
                  <a:rPr lang="en-US" altLang="zh-CN" sz="2800" b="1">
                    <a:latin typeface="Times New Roman" panose="02020603050405020304" charset="0"/>
                  </a:rPr>
                  <a:t>     </a:t>
                </a:r>
                <a:r>
                  <a:rPr lang="en-US" altLang="zh-CN" sz="2800" b="1" i="1">
                    <a:latin typeface="Times New Roman" panose="02020603050405020304" charset="0"/>
                  </a:rPr>
                  <a:t>G</a:t>
                </a:r>
                <a:r>
                  <a:rPr lang="en-US" altLang="zh-CN" sz="2800" b="1" baseline="-25000">
                    <a:latin typeface="Times New Roman" panose="02020603050405020304" charset="0"/>
                  </a:rPr>
                  <a:t>1    </a:t>
                </a:r>
                <a:r>
                  <a:rPr lang="en-US" altLang="zh-CN" sz="2800" b="1" i="1">
                    <a:latin typeface="Times New Roman" panose="02020603050405020304" charset="0"/>
                  </a:rPr>
                  <a:t>G</a:t>
                </a:r>
                <a:r>
                  <a:rPr lang="en-US" altLang="zh-CN" sz="2800" b="1" baseline="-25000">
                    <a:latin typeface="Times New Roman" panose="02020603050405020304" charset="0"/>
                  </a:rPr>
                  <a:t>2</a:t>
                </a:r>
                <a:endParaRPr lang="en-US" altLang="zh-CN" sz="3200" b="1" baseline="-25000">
                  <a:solidFill>
                    <a:srgbClr val="003366"/>
                  </a:solidFill>
                  <a:latin typeface="Times New Roman" panose="02020603050405020304" charset="0"/>
                </a:endParaRPr>
              </a:p>
            </p:txBody>
          </p:sp>
          <p:sp>
            <p:nvSpPr>
              <p:cNvPr id="120866" name="Line 71"/>
              <p:cNvSpPr>
                <a:spLocks noChangeShapeType="1"/>
              </p:cNvSpPr>
              <p:nvPr/>
            </p:nvSpPr>
            <p:spPr bwMode="auto">
              <a:xfrm>
                <a:off x="4800" y="816"/>
                <a:ext cx="0" cy="2448"/>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grpSp>
        <p:sp>
          <p:nvSpPr>
            <p:cNvPr id="120853" name="Line 81"/>
            <p:cNvSpPr>
              <a:spLocks noChangeShapeType="1"/>
            </p:cNvSpPr>
            <p:nvPr/>
          </p:nvSpPr>
          <p:spPr bwMode="auto">
            <a:xfrm>
              <a:off x="3504" y="3266"/>
              <a:ext cx="1776"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533400" y="642938"/>
            <a:ext cx="4343400" cy="519112"/>
          </a:xfrm>
          <a:prstGeom prst="rect">
            <a:avLst/>
          </a:prstGeom>
          <a:noFill/>
          <a:ln w="9525">
            <a:noFill/>
            <a:miter lim="800000"/>
          </a:ln>
          <a:effectLst/>
        </p:spPr>
        <p:txBody>
          <a:bodyPr>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(2) </a:t>
            </a:r>
            <a:r>
              <a:rPr lang="zh-CN" altLang="en-US" sz="2800" b="1">
                <a:solidFill>
                  <a:srgbClr val="006600"/>
                </a:solidFill>
                <a:effectLst>
                  <a:outerShdw blurRad="38100" dist="38100" dir="2700000" algn="tl">
                    <a:srgbClr val="DDDDDD"/>
                  </a:outerShdw>
                </a:effectLst>
                <a:latin typeface="Times New Roman" panose="02020603050405020304" charset="0"/>
              </a:rPr>
              <a:t>由状态表写出逻辑式</a:t>
            </a:r>
          </a:p>
        </p:txBody>
      </p:sp>
      <p:graphicFrame>
        <p:nvGraphicFramePr>
          <p:cNvPr id="100355" name="Object 3"/>
          <p:cNvGraphicFramePr>
            <a:graphicFrameLocks noChangeAspect="1"/>
          </p:cNvGraphicFramePr>
          <p:nvPr/>
        </p:nvGraphicFramePr>
        <p:xfrm>
          <a:off x="652463" y="1252538"/>
          <a:ext cx="4598987" cy="533400"/>
        </p:xfrm>
        <a:graphic>
          <a:graphicData uri="http://schemas.openxmlformats.org/presentationml/2006/ole">
            <mc:AlternateContent xmlns:mc="http://schemas.openxmlformats.org/markup-compatibility/2006">
              <mc:Choice xmlns:v="urn:schemas-microsoft-com:vml" Requires="v">
                <p:oleObj spid="_x0000_s116878" name="Equation" r:id="rId4" imgW="2692400" imgH="190500" progId="Equation.3">
                  <p:embed/>
                </p:oleObj>
              </mc:Choice>
              <mc:Fallback>
                <p:oleObj name="Equation" r:id="rId4" imgW="2692400" imgH="190500" progId="Equation.3">
                  <p:embed/>
                  <p:pic>
                    <p:nvPicPr>
                      <p:cNvPr id="0" name="图片 1167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63" y="1252538"/>
                        <a:ext cx="4598987" cy="533400"/>
                      </a:xfrm>
                      <a:prstGeom prst="rect">
                        <a:avLst/>
                      </a:prstGeom>
                      <a:noFill/>
                      <a:ln>
                        <a:noFill/>
                      </a:ln>
                      <a:effectLst/>
                    </p:spPr>
                  </p:pic>
                </p:oleObj>
              </mc:Fallback>
            </mc:AlternateContent>
          </a:graphicData>
        </a:graphic>
      </p:graphicFrame>
      <p:graphicFrame>
        <p:nvGraphicFramePr>
          <p:cNvPr id="100356" name="Object 4"/>
          <p:cNvGraphicFramePr>
            <a:graphicFrameLocks noChangeAspect="1"/>
          </p:cNvGraphicFramePr>
          <p:nvPr/>
        </p:nvGraphicFramePr>
        <p:xfrm>
          <a:off x="665163" y="1862138"/>
          <a:ext cx="4945062" cy="557212"/>
        </p:xfrm>
        <a:graphic>
          <a:graphicData uri="http://schemas.openxmlformats.org/presentationml/2006/ole">
            <mc:AlternateContent xmlns:mc="http://schemas.openxmlformats.org/markup-compatibility/2006">
              <mc:Choice xmlns:v="urn:schemas-microsoft-com:vml" Requires="v">
                <p:oleObj spid="_x0000_s116879" name="Equation" r:id="rId6" imgW="2768600" imgH="190500" progId="Equation.3">
                  <p:embed/>
                </p:oleObj>
              </mc:Choice>
              <mc:Fallback>
                <p:oleObj name="Equation" r:id="rId6" imgW="2768600" imgH="190500" progId="Equation.3">
                  <p:embed/>
                  <p:pic>
                    <p:nvPicPr>
                      <p:cNvPr id="0" name="图片 1167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163" y="1862138"/>
                        <a:ext cx="4945062" cy="557212"/>
                      </a:xfrm>
                      <a:prstGeom prst="rect">
                        <a:avLst/>
                      </a:prstGeom>
                      <a:noFill/>
                      <a:ln>
                        <a:noFill/>
                      </a:ln>
                      <a:effectLst/>
                    </p:spPr>
                  </p:pic>
                </p:oleObj>
              </mc:Fallback>
            </mc:AlternateContent>
          </a:graphicData>
        </a:graphic>
      </p:graphicFrame>
      <p:grpSp>
        <p:nvGrpSpPr>
          <p:cNvPr id="2" name="Group 5"/>
          <p:cNvGrpSpPr/>
          <p:nvPr/>
        </p:nvGrpSpPr>
        <p:grpSpPr bwMode="auto">
          <a:xfrm>
            <a:off x="5715000" y="2776538"/>
            <a:ext cx="1371600" cy="2438400"/>
            <a:chOff x="3168" y="1584"/>
            <a:chExt cx="864" cy="1536"/>
          </a:xfrm>
        </p:grpSpPr>
        <p:sp>
          <p:nvSpPr>
            <p:cNvPr id="121928" name="Line 6"/>
            <p:cNvSpPr>
              <a:spLocks noChangeShapeType="1"/>
            </p:cNvSpPr>
            <p:nvPr/>
          </p:nvSpPr>
          <p:spPr bwMode="auto">
            <a:xfrm>
              <a:off x="3216" y="1584"/>
              <a:ext cx="816" cy="0"/>
            </a:xfrm>
            <a:prstGeom prst="line">
              <a:avLst/>
            </a:prstGeom>
            <a:noFill/>
            <a:ln w="28575" cap="sq">
              <a:solidFill>
                <a:srgbClr val="339933"/>
              </a:solidFill>
              <a:round/>
            </a:ln>
          </p:spPr>
          <p:txBody>
            <a:bodyPr anchor="ctr">
              <a:spAutoFit/>
            </a:bodyPr>
            <a:lstStyle/>
            <a:p>
              <a:endParaRPr lang="zh-CN" altLang="en-US">
                <a:latin typeface="Times New Roman" panose="02020603050405020304" charset="0"/>
              </a:endParaRPr>
            </a:p>
          </p:txBody>
        </p:sp>
        <p:sp>
          <p:nvSpPr>
            <p:cNvPr id="121929" name="Line 7"/>
            <p:cNvSpPr>
              <a:spLocks noChangeShapeType="1"/>
            </p:cNvSpPr>
            <p:nvPr/>
          </p:nvSpPr>
          <p:spPr bwMode="auto">
            <a:xfrm flipV="1">
              <a:off x="3216" y="1864"/>
              <a:ext cx="816" cy="8"/>
            </a:xfrm>
            <a:prstGeom prst="line">
              <a:avLst/>
            </a:prstGeom>
            <a:noFill/>
            <a:ln w="28575" cap="sq">
              <a:solidFill>
                <a:srgbClr val="339933"/>
              </a:solidFill>
              <a:round/>
            </a:ln>
          </p:spPr>
          <p:txBody>
            <a:bodyPr anchor="ctr">
              <a:spAutoFit/>
            </a:bodyPr>
            <a:lstStyle/>
            <a:p>
              <a:endParaRPr lang="zh-CN" altLang="en-US">
                <a:latin typeface="Times New Roman" panose="02020603050405020304" charset="0"/>
              </a:endParaRPr>
            </a:p>
          </p:txBody>
        </p:sp>
        <p:sp>
          <p:nvSpPr>
            <p:cNvPr id="121930" name="Line 8"/>
            <p:cNvSpPr>
              <a:spLocks noChangeShapeType="1"/>
            </p:cNvSpPr>
            <p:nvPr/>
          </p:nvSpPr>
          <p:spPr bwMode="auto">
            <a:xfrm>
              <a:off x="3216" y="2400"/>
              <a:ext cx="816" cy="0"/>
            </a:xfrm>
            <a:prstGeom prst="line">
              <a:avLst/>
            </a:prstGeom>
            <a:noFill/>
            <a:ln w="28575" cap="sq">
              <a:solidFill>
                <a:srgbClr val="339933"/>
              </a:solidFill>
              <a:round/>
            </a:ln>
          </p:spPr>
          <p:txBody>
            <a:bodyPr anchor="ctr">
              <a:spAutoFit/>
            </a:bodyPr>
            <a:lstStyle/>
            <a:p>
              <a:endParaRPr lang="zh-CN" altLang="en-US">
                <a:latin typeface="Times New Roman" panose="02020603050405020304" charset="0"/>
              </a:endParaRPr>
            </a:p>
          </p:txBody>
        </p:sp>
        <p:sp>
          <p:nvSpPr>
            <p:cNvPr id="121931" name="Line 9"/>
            <p:cNvSpPr>
              <a:spLocks noChangeShapeType="1"/>
            </p:cNvSpPr>
            <p:nvPr/>
          </p:nvSpPr>
          <p:spPr bwMode="auto">
            <a:xfrm>
              <a:off x="3168" y="3120"/>
              <a:ext cx="864" cy="0"/>
            </a:xfrm>
            <a:prstGeom prst="line">
              <a:avLst/>
            </a:prstGeom>
            <a:noFill/>
            <a:ln w="28575" cap="sq">
              <a:solidFill>
                <a:srgbClr val="339933"/>
              </a:solidFill>
              <a:round/>
            </a:ln>
          </p:spPr>
          <p:txBody>
            <a:bodyPr wrap="none" anchor="ctr">
              <a:spAutoFit/>
            </a:bodyPr>
            <a:lstStyle/>
            <a:p>
              <a:endParaRPr lang="zh-CN" altLang="en-US">
                <a:latin typeface="Times New Roman" panose="02020603050405020304" charset="0"/>
              </a:endParaRPr>
            </a:p>
          </p:txBody>
        </p:sp>
      </p:grpSp>
      <p:grpSp>
        <p:nvGrpSpPr>
          <p:cNvPr id="3" name="Group 42"/>
          <p:cNvGrpSpPr/>
          <p:nvPr/>
        </p:nvGrpSpPr>
        <p:grpSpPr bwMode="auto">
          <a:xfrm>
            <a:off x="5715000" y="3614738"/>
            <a:ext cx="1981200" cy="1600200"/>
            <a:chOff x="3264" y="2112"/>
            <a:chExt cx="1248" cy="1008"/>
          </a:xfrm>
        </p:grpSpPr>
        <p:sp>
          <p:nvSpPr>
            <p:cNvPr id="121924" name="Line 43"/>
            <p:cNvSpPr>
              <a:spLocks noChangeShapeType="1"/>
            </p:cNvSpPr>
            <p:nvPr/>
          </p:nvSpPr>
          <p:spPr bwMode="auto">
            <a:xfrm>
              <a:off x="3264" y="2112"/>
              <a:ext cx="1248" cy="0"/>
            </a:xfrm>
            <a:prstGeom prst="line">
              <a:avLst/>
            </a:prstGeom>
            <a:noFill/>
            <a:ln w="28575">
              <a:solidFill>
                <a:srgbClr val="FF0066"/>
              </a:solidFill>
              <a:round/>
            </a:ln>
          </p:spPr>
          <p:txBody>
            <a:bodyPr wrap="none" anchor="ctr"/>
            <a:lstStyle/>
            <a:p>
              <a:endParaRPr lang="zh-CN" altLang="en-US">
                <a:latin typeface="Times New Roman" panose="02020603050405020304" charset="0"/>
              </a:endParaRPr>
            </a:p>
          </p:txBody>
        </p:sp>
        <p:sp>
          <p:nvSpPr>
            <p:cNvPr id="121925" name="Line 44"/>
            <p:cNvSpPr>
              <a:spLocks noChangeShapeType="1"/>
            </p:cNvSpPr>
            <p:nvPr/>
          </p:nvSpPr>
          <p:spPr bwMode="auto">
            <a:xfrm>
              <a:off x="3264" y="2640"/>
              <a:ext cx="1248" cy="0"/>
            </a:xfrm>
            <a:prstGeom prst="line">
              <a:avLst/>
            </a:prstGeom>
            <a:noFill/>
            <a:ln w="28575">
              <a:solidFill>
                <a:srgbClr val="FF0066"/>
              </a:solidFill>
              <a:round/>
            </a:ln>
          </p:spPr>
          <p:txBody>
            <a:bodyPr wrap="none" anchor="ctr"/>
            <a:lstStyle/>
            <a:p>
              <a:endParaRPr lang="zh-CN" altLang="en-US">
                <a:latin typeface="Times New Roman" panose="02020603050405020304" charset="0"/>
              </a:endParaRPr>
            </a:p>
          </p:txBody>
        </p:sp>
        <p:sp>
          <p:nvSpPr>
            <p:cNvPr id="121926" name="Line 45"/>
            <p:cNvSpPr>
              <a:spLocks noChangeShapeType="1"/>
            </p:cNvSpPr>
            <p:nvPr/>
          </p:nvSpPr>
          <p:spPr bwMode="auto">
            <a:xfrm>
              <a:off x="3264" y="2880"/>
              <a:ext cx="1248" cy="0"/>
            </a:xfrm>
            <a:prstGeom prst="line">
              <a:avLst/>
            </a:prstGeom>
            <a:noFill/>
            <a:ln w="28575">
              <a:solidFill>
                <a:srgbClr val="FF0066"/>
              </a:solidFill>
              <a:round/>
            </a:ln>
          </p:spPr>
          <p:txBody>
            <a:bodyPr wrap="none" anchor="ctr"/>
            <a:lstStyle/>
            <a:p>
              <a:endParaRPr lang="zh-CN" altLang="en-US">
                <a:latin typeface="Times New Roman" panose="02020603050405020304" charset="0"/>
              </a:endParaRPr>
            </a:p>
          </p:txBody>
        </p:sp>
        <p:sp>
          <p:nvSpPr>
            <p:cNvPr id="121927" name="Line 46"/>
            <p:cNvSpPr>
              <a:spLocks noChangeShapeType="1"/>
            </p:cNvSpPr>
            <p:nvPr/>
          </p:nvSpPr>
          <p:spPr bwMode="auto">
            <a:xfrm>
              <a:off x="3264" y="3120"/>
              <a:ext cx="1248" cy="0"/>
            </a:xfrm>
            <a:prstGeom prst="line">
              <a:avLst/>
            </a:prstGeom>
            <a:noFill/>
            <a:ln w="28575">
              <a:solidFill>
                <a:srgbClr val="FF0066"/>
              </a:solidFill>
              <a:round/>
            </a:ln>
          </p:spPr>
          <p:txBody>
            <a:bodyPr wrap="none" anchor="ctr"/>
            <a:lstStyle/>
            <a:p>
              <a:endParaRPr lang="zh-CN" altLang="en-US">
                <a:latin typeface="Times New Roman" panose="02020603050405020304" charset="0"/>
              </a:endParaRPr>
            </a:p>
          </p:txBody>
        </p:sp>
      </p:grpSp>
      <p:grpSp>
        <p:nvGrpSpPr>
          <p:cNvPr id="4" name="Group 47"/>
          <p:cNvGrpSpPr/>
          <p:nvPr/>
        </p:nvGrpSpPr>
        <p:grpSpPr bwMode="auto">
          <a:xfrm>
            <a:off x="1066800" y="4148138"/>
            <a:ext cx="3352800" cy="1871662"/>
            <a:chOff x="720" y="2304"/>
            <a:chExt cx="2112" cy="1179"/>
          </a:xfrm>
        </p:grpSpPr>
        <p:grpSp>
          <p:nvGrpSpPr>
            <p:cNvPr id="121901" name="Group 48"/>
            <p:cNvGrpSpPr/>
            <p:nvPr/>
          </p:nvGrpSpPr>
          <p:grpSpPr bwMode="auto">
            <a:xfrm>
              <a:off x="720" y="2304"/>
              <a:ext cx="2112" cy="1179"/>
              <a:chOff x="1152" y="1584"/>
              <a:chExt cx="2112" cy="1179"/>
            </a:xfrm>
          </p:grpSpPr>
          <p:sp>
            <p:nvSpPr>
              <p:cNvPr id="121905" name="Line 49"/>
              <p:cNvSpPr>
                <a:spLocks noChangeShapeType="1"/>
              </p:cNvSpPr>
              <p:nvPr/>
            </p:nvSpPr>
            <p:spPr bwMode="auto">
              <a:xfrm flipH="1" flipV="1">
                <a:off x="1296" y="1754"/>
                <a:ext cx="240" cy="24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1906" name="Text Box 50"/>
              <p:cNvSpPr txBox="1">
                <a:spLocks noChangeArrowheads="1"/>
              </p:cNvSpPr>
              <p:nvPr/>
            </p:nvSpPr>
            <p:spPr bwMode="auto">
              <a:xfrm>
                <a:off x="1152" y="1728"/>
                <a:ext cx="336" cy="311"/>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i="1"/>
                  <a:t>A</a:t>
                </a:r>
                <a:endParaRPr lang="en-US" altLang="zh-CN" sz="2800" b="1"/>
              </a:p>
            </p:txBody>
          </p:sp>
          <p:sp>
            <p:nvSpPr>
              <p:cNvPr id="121907" name="Text Box 51"/>
              <p:cNvSpPr txBox="1">
                <a:spLocks noChangeArrowheads="1"/>
              </p:cNvSpPr>
              <p:nvPr/>
            </p:nvSpPr>
            <p:spPr bwMode="auto">
              <a:xfrm>
                <a:off x="1296" y="1584"/>
                <a:ext cx="432" cy="311"/>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i="1"/>
                  <a:t>BC</a:t>
                </a:r>
                <a:endParaRPr lang="en-US" altLang="zh-CN" sz="2800" b="1"/>
              </a:p>
            </p:txBody>
          </p:sp>
          <p:sp>
            <p:nvSpPr>
              <p:cNvPr id="121908" name="Rectangle 52"/>
              <p:cNvSpPr>
                <a:spLocks noChangeArrowheads="1"/>
              </p:cNvSpPr>
              <p:nvPr/>
            </p:nvSpPr>
            <p:spPr bwMode="auto">
              <a:xfrm>
                <a:off x="1536" y="1995"/>
                <a:ext cx="864" cy="768"/>
              </a:xfrm>
              <a:prstGeom prst="rect">
                <a:avLst/>
              </a:prstGeom>
              <a:noFill/>
              <a:ln w="28575">
                <a:solidFill>
                  <a:srgbClr val="000000"/>
                </a:solidFill>
                <a:miter lim="800000"/>
              </a:ln>
            </p:spPr>
            <p:txBody>
              <a:bodyPr wrap="none" anchor="ctr"/>
              <a:lstStyle/>
              <a:p>
                <a:endParaRPr lang="zh-CN" altLang="en-US">
                  <a:latin typeface="Times New Roman" panose="02020603050405020304" charset="0"/>
                </a:endParaRPr>
              </a:p>
            </p:txBody>
          </p:sp>
          <p:sp>
            <p:nvSpPr>
              <p:cNvPr id="121909" name="Line 53"/>
              <p:cNvSpPr>
                <a:spLocks noChangeShapeType="1"/>
              </p:cNvSpPr>
              <p:nvPr/>
            </p:nvSpPr>
            <p:spPr bwMode="auto">
              <a:xfrm>
                <a:off x="1536" y="2379"/>
                <a:ext cx="864"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1910" name="Line 54"/>
              <p:cNvSpPr>
                <a:spLocks noChangeShapeType="1"/>
              </p:cNvSpPr>
              <p:nvPr/>
            </p:nvSpPr>
            <p:spPr bwMode="auto">
              <a:xfrm>
                <a:off x="1968" y="1995"/>
                <a:ext cx="0" cy="768"/>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1911" name="Text Box 55"/>
              <p:cNvSpPr txBox="1">
                <a:spLocks noChangeArrowheads="1"/>
              </p:cNvSpPr>
              <p:nvPr/>
            </p:nvSpPr>
            <p:spPr bwMode="auto">
              <a:xfrm>
                <a:off x="1536" y="1728"/>
                <a:ext cx="432" cy="311"/>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00</a:t>
                </a:r>
                <a:endParaRPr lang="en-US" altLang="zh-CN" b="1"/>
              </a:p>
            </p:txBody>
          </p:sp>
          <p:sp>
            <p:nvSpPr>
              <p:cNvPr id="121912" name="Text Box 56"/>
              <p:cNvSpPr txBox="1">
                <a:spLocks noChangeArrowheads="1"/>
              </p:cNvSpPr>
              <p:nvPr/>
            </p:nvSpPr>
            <p:spPr bwMode="auto">
              <a:xfrm>
                <a:off x="1248" y="2400"/>
                <a:ext cx="336" cy="311"/>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a:t>
                </a:r>
                <a:endParaRPr lang="en-US" altLang="zh-CN" b="1"/>
              </a:p>
            </p:txBody>
          </p:sp>
          <p:sp>
            <p:nvSpPr>
              <p:cNvPr id="121913" name="Text Box 57"/>
              <p:cNvSpPr txBox="1">
                <a:spLocks noChangeArrowheads="1"/>
              </p:cNvSpPr>
              <p:nvPr/>
            </p:nvSpPr>
            <p:spPr bwMode="auto">
              <a:xfrm>
                <a:off x="1248" y="2043"/>
                <a:ext cx="336" cy="311"/>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a:t>
                </a:r>
                <a:endParaRPr lang="en-US" altLang="zh-CN" sz="2800" b="1"/>
              </a:p>
            </p:txBody>
          </p:sp>
          <p:sp>
            <p:nvSpPr>
              <p:cNvPr id="121914" name="Rectangle 58"/>
              <p:cNvSpPr>
                <a:spLocks noChangeArrowheads="1"/>
              </p:cNvSpPr>
              <p:nvPr/>
            </p:nvSpPr>
            <p:spPr bwMode="auto">
              <a:xfrm>
                <a:off x="2400" y="1995"/>
                <a:ext cx="864" cy="768"/>
              </a:xfrm>
              <a:prstGeom prst="rect">
                <a:avLst/>
              </a:prstGeom>
              <a:noFill/>
              <a:ln w="28575">
                <a:solidFill>
                  <a:srgbClr val="000000"/>
                </a:solidFill>
                <a:miter lim="800000"/>
              </a:ln>
            </p:spPr>
            <p:txBody>
              <a:bodyPr wrap="none" anchor="ctr"/>
              <a:lstStyle/>
              <a:p>
                <a:endParaRPr lang="zh-CN" altLang="en-US">
                  <a:latin typeface="Times New Roman" panose="02020603050405020304" charset="0"/>
                </a:endParaRPr>
              </a:p>
            </p:txBody>
          </p:sp>
          <p:sp>
            <p:nvSpPr>
              <p:cNvPr id="121915" name="Line 59"/>
              <p:cNvSpPr>
                <a:spLocks noChangeShapeType="1"/>
              </p:cNvSpPr>
              <p:nvPr/>
            </p:nvSpPr>
            <p:spPr bwMode="auto">
              <a:xfrm>
                <a:off x="2400" y="2379"/>
                <a:ext cx="864"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1916" name="Line 60"/>
              <p:cNvSpPr>
                <a:spLocks noChangeShapeType="1"/>
              </p:cNvSpPr>
              <p:nvPr/>
            </p:nvSpPr>
            <p:spPr bwMode="auto">
              <a:xfrm>
                <a:off x="2832" y="1995"/>
                <a:ext cx="0" cy="768"/>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1917" name="Text Box 61"/>
              <p:cNvSpPr txBox="1">
                <a:spLocks noChangeArrowheads="1"/>
              </p:cNvSpPr>
              <p:nvPr/>
            </p:nvSpPr>
            <p:spPr bwMode="auto">
              <a:xfrm>
                <a:off x="1968" y="1707"/>
                <a:ext cx="432" cy="311"/>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01</a:t>
                </a:r>
                <a:endParaRPr lang="en-US" altLang="zh-CN" b="1"/>
              </a:p>
            </p:txBody>
          </p:sp>
          <p:sp>
            <p:nvSpPr>
              <p:cNvPr id="121918" name="Text Box 62"/>
              <p:cNvSpPr txBox="1">
                <a:spLocks noChangeArrowheads="1"/>
              </p:cNvSpPr>
              <p:nvPr/>
            </p:nvSpPr>
            <p:spPr bwMode="auto">
              <a:xfrm>
                <a:off x="2400" y="1707"/>
                <a:ext cx="432" cy="311"/>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11</a:t>
                </a:r>
                <a:endParaRPr lang="en-US" altLang="zh-CN" b="1"/>
              </a:p>
            </p:txBody>
          </p:sp>
          <p:sp>
            <p:nvSpPr>
              <p:cNvPr id="121919" name="Text Box 63"/>
              <p:cNvSpPr txBox="1">
                <a:spLocks noChangeArrowheads="1"/>
              </p:cNvSpPr>
              <p:nvPr/>
            </p:nvSpPr>
            <p:spPr bwMode="auto">
              <a:xfrm>
                <a:off x="2832" y="1707"/>
                <a:ext cx="432" cy="311"/>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10</a:t>
                </a:r>
                <a:endParaRPr lang="en-US" altLang="zh-CN" b="1"/>
              </a:p>
            </p:txBody>
          </p:sp>
          <p:sp>
            <p:nvSpPr>
              <p:cNvPr id="121920" name="Rectangle 64"/>
              <p:cNvSpPr>
                <a:spLocks noChangeArrowheads="1"/>
              </p:cNvSpPr>
              <p:nvPr/>
            </p:nvSpPr>
            <p:spPr bwMode="auto">
              <a:xfrm>
                <a:off x="2496" y="2016"/>
                <a:ext cx="212" cy="311"/>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21921" name="Rectangle 65"/>
              <p:cNvSpPr>
                <a:spLocks noChangeArrowheads="1"/>
              </p:cNvSpPr>
              <p:nvPr/>
            </p:nvSpPr>
            <p:spPr bwMode="auto">
              <a:xfrm>
                <a:off x="2928" y="2400"/>
                <a:ext cx="212" cy="311"/>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21922" name="Rectangle 66"/>
              <p:cNvSpPr>
                <a:spLocks noChangeArrowheads="1"/>
              </p:cNvSpPr>
              <p:nvPr/>
            </p:nvSpPr>
            <p:spPr bwMode="auto">
              <a:xfrm>
                <a:off x="2112" y="2400"/>
                <a:ext cx="212" cy="311"/>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21923" name="Rectangle 67"/>
              <p:cNvSpPr>
                <a:spLocks noChangeArrowheads="1"/>
              </p:cNvSpPr>
              <p:nvPr/>
            </p:nvSpPr>
            <p:spPr bwMode="auto">
              <a:xfrm>
                <a:off x="2496" y="2400"/>
                <a:ext cx="212" cy="311"/>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grpSp>
        <p:sp>
          <p:nvSpPr>
            <p:cNvPr id="121902" name="Oval 68"/>
            <p:cNvSpPr>
              <a:spLocks noChangeArrowheads="1"/>
            </p:cNvSpPr>
            <p:nvPr/>
          </p:nvSpPr>
          <p:spPr bwMode="auto">
            <a:xfrm>
              <a:off x="2064" y="2784"/>
              <a:ext cx="240" cy="624"/>
            </a:xfrm>
            <a:prstGeom prst="ellipse">
              <a:avLst/>
            </a:prstGeom>
            <a:noFill/>
            <a:ln w="28575">
              <a:solidFill>
                <a:srgbClr val="CC0000"/>
              </a:solidFill>
              <a:round/>
            </a:ln>
          </p:spPr>
          <p:txBody>
            <a:bodyPr wrap="none" anchor="ctr"/>
            <a:lstStyle/>
            <a:p>
              <a:endParaRPr lang="zh-CN" altLang="en-US">
                <a:latin typeface="Times New Roman" panose="02020603050405020304" charset="0"/>
              </a:endParaRPr>
            </a:p>
          </p:txBody>
        </p:sp>
        <p:sp>
          <p:nvSpPr>
            <p:cNvPr id="121903" name="Oval 69"/>
            <p:cNvSpPr>
              <a:spLocks noChangeArrowheads="1"/>
            </p:cNvSpPr>
            <p:nvPr/>
          </p:nvSpPr>
          <p:spPr bwMode="auto">
            <a:xfrm>
              <a:off x="1632" y="3168"/>
              <a:ext cx="720" cy="240"/>
            </a:xfrm>
            <a:prstGeom prst="ellipse">
              <a:avLst/>
            </a:prstGeom>
            <a:noFill/>
            <a:ln w="28575">
              <a:solidFill>
                <a:srgbClr val="CC0000"/>
              </a:solidFill>
              <a:round/>
            </a:ln>
          </p:spPr>
          <p:txBody>
            <a:bodyPr wrap="none" anchor="ctr"/>
            <a:lstStyle/>
            <a:p>
              <a:endParaRPr lang="zh-CN" altLang="en-US">
                <a:latin typeface="Times New Roman" panose="02020603050405020304" charset="0"/>
              </a:endParaRPr>
            </a:p>
          </p:txBody>
        </p:sp>
        <p:sp>
          <p:nvSpPr>
            <p:cNvPr id="121904" name="Oval 70"/>
            <p:cNvSpPr>
              <a:spLocks noChangeArrowheads="1"/>
            </p:cNvSpPr>
            <p:nvPr/>
          </p:nvSpPr>
          <p:spPr bwMode="auto">
            <a:xfrm>
              <a:off x="2016" y="3168"/>
              <a:ext cx="720" cy="240"/>
            </a:xfrm>
            <a:prstGeom prst="ellipse">
              <a:avLst/>
            </a:prstGeom>
            <a:noFill/>
            <a:ln w="28575">
              <a:solidFill>
                <a:srgbClr val="CC0000"/>
              </a:solidFill>
              <a:round/>
            </a:ln>
          </p:spPr>
          <p:txBody>
            <a:bodyPr wrap="none" anchor="ctr"/>
            <a:lstStyle/>
            <a:p>
              <a:endParaRPr lang="zh-CN" altLang="en-US">
                <a:latin typeface="Times New Roman" panose="02020603050405020304" charset="0"/>
              </a:endParaRPr>
            </a:p>
          </p:txBody>
        </p:sp>
      </p:grpSp>
      <p:sp>
        <p:nvSpPr>
          <p:cNvPr id="100423" name="Rectangle 71"/>
          <p:cNvSpPr>
            <a:spLocks noChangeArrowheads="1"/>
          </p:cNvSpPr>
          <p:nvPr/>
        </p:nvSpPr>
        <p:spPr bwMode="auto">
          <a:xfrm>
            <a:off x="533400" y="3538538"/>
            <a:ext cx="4113213" cy="561975"/>
          </a:xfrm>
          <a:prstGeom prst="rect">
            <a:avLst/>
          </a:prstGeom>
          <a:noFill/>
          <a:ln w="9525">
            <a:noFill/>
            <a:miter lim="800000"/>
          </a:ln>
          <a:effectLst/>
        </p:spPr>
        <p:txBody>
          <a:bodyPr wrap="none">
            <a:spAutoFit/>
          </a:bodyPr>
          <a:lstStyle/>
          <a:p>
            <a:pPr algn="ctr">
              <a:lnSpc>
                <a:spcPct val="110000"/>
              </a:lnSpc>
              <a:spcBef>
                <a:spcPct val="10000"/>
              </a:spcBef>
            </a:pPr>
            <a:r>
              <a:rPr lang="zh-CN" altLang="en-US" sz="2800" b="1">
                <a:effectLst>
                  <a:outerShdw blurRad="38100" dist="38100" dir="2700000" algn="tl">
                    <a:srgbClr val="DDDDDD"/>
                  </a:outerShdw>
                </a:effectLst>
                <a:latin typeface="Times New Roman" panose="02020603050405020304" charset="0"/>
              </a:rPr>
              <a:t>或由卡图诺可得相同结果</a:t>
            </a:r>
          </a:p>
        </p:txBody>
      </p:sp>
      <p:graphicFrame>
        <p:nvGraphicFramePr>
          <p:cNvPr id="100425" name="Object 73"/>
          <p:cNvGraphicFramePr>
            <a:graphicFrameLocks noChangeAspect="1"/>
          </p:cNvGraphicFramePr>
          <p:nvPr/>
        </p:nvGraphicFramePr>
        <p:xfrm>
          <a:off x="762000" y="3005138"/>
          <a:ext cx="3470275" cy="533400"/>
        </p:xfrm>
        <a:graphic>
          <a:graphicData uri="http://schemas.openxmlformats.org/presentationml/2006/ole">
            <mc:AlternateContent xmlns:mc="http://schemas.openxmlformats.org/markup-compatibility/2006">
              <mc:Choice xmlns:v="urn:schemas-microsoft-com:vml" Requires="v">
                <p:oleObj spid="_x0000_s116880" name="公式" r:id="rId8" imgW="1612900" imgH="177800" progId="Equation.3">
                  <p:embed/>
                </p:oleObj>
              </mc:Choice>
              <mc:Fallback>
                <p:oleObj name="公式" r:id="rId8" imgW="1612900" imgH="177800" progId="Equation.3">
                  <p:embed/>
                  <p:pic>
                    <p:nvPicPr>
                      <p:cNvPr id="0" name="图片 1167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3005138"/>
                        <a:ext cx="3470275" cy="533400"/>
                      </a:xfrm>
                      <a:prstGeom prst="rect">
                        <a:avLst/>
                      </a:prstGeom>
                      <a:noFill/>
                      <a:ln>
                        <a:noFill/>
                      </a:ln>
                      <a:effectLst/>
                    </p:spPr>
                  </p:pic>
                </p:oleObj>
              </mc:Fallback>
            </mc:AlternateContent>
          </a:graphicData>
        </a:graphic>
      </p:graphicFrame>
      <p:sp>
        <p:nvSpPr>
          <p:cNvPr id="100426" name="Text Box 74"/>
          <p:cNvSpPr txBox="1">
            <a:spLocks noChangeArrowheads="1"/>
          </p:cNvSpPr>
          <p:nvPr/>
        </p:nvSpPr>
        <p:spPr bwMode="auto">
          <a:xfrm>
            <a:off x="457200" y="2471738"/>
            <a:ext cx="3505200" cy="519112"/>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6600"/>
                </a:solidFill>
                <a:effectLst>
                  <a:outerShdw blurRad="38100" dist="38100" dir="2700000" algn="tl">
                    <a:srgbClr val="DDDDDD"/>
                  </a:outerShdw>
                </a:effectLst>
              </a:rPr>
              <a:t> (3)  </a:t>
            </a:r>
            <a:r>
              <a:rPr lang="zh-CN" altLang="en-US" sz="2800" b="1">
                <a:solidFill>
                  <a:srgbClr val="006600"/>
                </a:solidFill>
                <a:effectLst>
                  <a:outerShdw blurRad="38100" dist="38100" dir="2700000" algn="tl">
                    <a:srgbClr val="DDDDDD"/>
                  </a:outerShdw>
                </a:effectLst>
              </a:rPr>
              <a:t>化简逻辑式可得：</a:t>
            </a:r>
          </a:p>
        </p:txBody>
      </p:sp>
      <p:grpSp>
        <p:nvGrpSpPr>
          <p:cNvPr id="121867" name="Group 76"/>
          <p:cNvGrpSpPr/>
          <p:nvPr/>
        </p:nvGrpSpPr>
        <p:grpSpPr bwMode="auto">
          <a:xfrm>
            <a:off x="5638800" y="1328738"/>
            <a:ext cx="3200400" cy="3979862"/>
            <a:chOff x="3456" y="837"/>
            <a:chExt cx="2016" cy="2507"/>
          </a:xfrm>
        </p:grpSpPr>
        <p:grpSp>
          <p:nvGrpSpPr>
            <p:cNvPr id="121868" name="Group 10"/>
            <p:cNvGrpSpPr/>
            <p:nvPr/>
          </p:nvGrpSpPr>
          <p:grpSpPr bwMode="auto">
            <a:xfrm>
              <a:off x="3456" y="837"/>
              <a:ext cx="2016" cy="2507"/>
              <a:chOff x="3360" y="816"/>
              <a:chExt cx="2016" cy="2507"/>
            </a:xfrm>
          </p:grpSpPr>
          <p:sp>
            <p:nvSpPr>
              <p:cNvPr id="121870" name="Rectangle 11"/>
              <p:cNvSpPr>
                <a:spLocks noChangeArrowheads="1"/>
              </p:cNvSpPr>
              <p:nvPr/>
            </p:nvSpPr>
            <p:spPr bwMode="auto">
              <a:xfrm>
                <a:off x="3456" y="2496"/>
                <a:ext cx="78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1   0   1</a:t>
                </a:r>
              </a:p>
            </p:txBody>
          </p:sp>
          <p:sp>
            <p:nvSpPr>
              <p:cNvPr id="121871" name="Rectangle 12"/>
              <p:cNvSpPr>
                <a:spLocks noChangeArrowheads="1"/>
              </p:cNvSpPr>
              <p:nvPr/>
            </p:nvSpPr>
            <p:spPr bwMode="auto">
              <a:xfrm>
                <a:off x="3456" y="1440"/>
                <a:ext cx="844"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0   0   1 </a:t>
                </a:r>
              </a:p>
            </p:txBody>
          </p:sp>
          <p:sp>
            <p:nvSpPr>
              <p:cNvPr id="121872" name="Rectangle 13"/>
              <p:cNvSpPr>
                <a:spLocks noChangeArrowheads="1"/>
              </p:cNvSpPr>
              <p:nvPr/>
            </p:nvSpPr>
            <p:spPr bwMode="auto">
              <a:xfrm>
                <a:off x="3456" y="1709"/>
                <a:ext cx="844"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0   1   0 </a:t>
                </a:r>
              </a:p>
            </p:txBody>
          </p:sp>
          <p:sp>
            <p:nvSpPr>
              <p:cNvPr id="121873" name="Rectangle 14"/>
              <p:cNvSpPr>
                <a:spLocks noChangeArrowheads="1"/>
              </p:cNvSpPr>
              <p:nvPr/>
            </p:nvSpPr>
            <p:spPr bwMode="auto">
              <a:xfrm>
                <a:off x="3456" y="1968"/>
                <a:ext cx="844"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0   1   1 </a:t>
                </a:r>
              </a:p>
            </p:txBody>
          </p:sp>
          <p:sp>
            <p:nvSpPr>
              <p:cNvPr id="121874" name="Rectangle 15"/>
              <p:cNvSpPr>
                <a:spLocks noChangeArrowheads="1"/>
              </p:cNvSpPr>
              <p:nvPr/>
            </p:nvSpPr>
            <p:spPr bwMode="auto">
              <a:xfrm>
                <a:off x="3456" y="2237"/>
                <a:ext cx="900"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1   0   0  </a:t>
                </a:r>
              </a:p>
            </p:txBody>
          </p:sp>
          <p:sp>
            <p:nvSpPr>
              <p:cNvPr id="121875" name="Rectangle 16"/>
              <p:cNvSpPr>
                <a:spLocks noChangeArrowheads="1"/>
              </p:cNvSpPr>
              <p:nvPr/>
            </p:nvSpPr>
            <p:spPr bwMode="auto">
              <a:xfrm>
                <a:off x="3456" y="2736"/>
                <a:ext cx="78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1   1   0</a:t>
                </a:r>
              </a:p>
            </p:txBody>
          </p:sp>
          <p:sp>
            <p:nvSpPr>
              <p:cNvPr id="121876" name="Rectangle 17"/>
              <p:cNvSpPr>
                <a:spLocks noChangeArrowheads="1"/>
              </p:cNvSpPr>
              <p:nvPr/>
            </p:nvSpPr>
            <p:spPr bwMode="auto">
              <a:xfrm>
                <a:off x="3456" y="2976"/>
                <a:ext cx="78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1   1   1</a:t>
                </a:r>
              </a:p>
            </p:txBody>
          </p:sp>
          <p:sp>
            <p:nvSpPr>
              <p:cNvPr id="121877" name="Rectangle 18"/>
              <p:cNvSpPr>
                <a:spLocks noChangeArrowheads="1"/>
              </p:cNvSpPr>
              <p:nvPr/>
            </p:nvSpPr>
            <p:spPr bwMode="auto">
              <a:xfrm>
                <a:off x="3456" y="1200"/>
                <a:ext cx="78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0   0   0</a:t>
                </a:r>
              </a:p>
            </p:txBody>
          </p:sp>
          <p:grpSp>
            <p:nvGrpSpPr>
              <p:cNvPr id="121878" name="Group 19"/>
              <p:cNvGrpSpPr/>
              <p:nvPr/>
            </p:nvGrpSpPr>
            <p:grpSpPr bwMode="auto">
              <a:xfrm>
                <a:off x="4416" y="1200"/>
                <a:ext cx="284" cy="2104"/>
                <a:chOff x="4320" y="1104"/>
                <a:chExt cx="284" cy="2104"/>
              </a:xfrm>
            </p:grpSpPr>
            <p:sp>
              <p:nvSpPr>
                <p:cNvPr id="121893" name="Rectangle 20"/>
                <p:cNvSpPr>
                  <a:spLocks noChangeArrowheads="1"/>
                </p:cNvSpPr>
                <p:nvPr/>
              </p:nvSpPr>
              <p:spPr bwMode="auto">
                <a:xfrm>
                  <a:off x="4368" y="1104"/>
                  <a:ext cx="228"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0</a:t>
                  </a:r>
                </a:p>
              </p:txBody>
            </p:sp>
            <p:sp>
              <p:nvSpPr>
                <p:cNvPr id="121894" name="Rectangle 21"/>
                <p:cNvSpPr>
                  <a:spLocks noChangeArrowheads="1"/>
                </p:cNvSpPr>
                <p:nvPr/>
              </p:nvSpPr>
              <p:spPr bwMode="auto">
                <a:xfrm>
                  <a:off x="4364" y="2401"/>
                  <a:ext cx="228"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1</a:t>
                  </a:r>
                </a:p>
              </p:txBody>
            </p:sp>
            <p:sp>
              <p:nvSpPr>
                <p:cNvPr id="121895" name="Rectangle 22"/>
                <p:cNvSpPr>
                  <a:spLocks noChangeArrowheads="1"/>
                </p:cNvSpPr>
                <p:nvPr/>
              </p:nvSpPr>
              <p:spPr bwMode="auto">
                <a:xfrm>
                  <a:off x="4364" y="2641"/>
                  <a:ext cx="228"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1</a:t>
                  </a:r>
                </a:p>
              </p:txBody>
            </p:sp>
            <p:sp>
              <p:nvSpPr>
                <p:cNvPr id="121896" name="Rectangle 23"/>
                <p:cNvSpPr>
                  <a:spLocks noChangeArrowheads="1"/>
                </p:cNvSpPr>
                <p:nvPr/>
              </p:nvSpPr>
              <p:spPr bwMode="auto">
                <a:xfrm>
                  <a:off x="4364" y="2881"/>
                  <a:ext cx="228"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1</a:t>
                  </a:r>
                </a:p>
              </p:txBody>
            </p:sp>
            <p:sp>
              <p:nvSpPr>
                <p:cNvPr id="121897" name="Rectangle 24"/>
                <p:cNvSpPr>
                  <a:spLocks noChangeArrowheads="1"/>
                </p:cNvSpPr>
                <p:nvPr/>
              </p:nvSpPr>
              <p:spPr bwMode="auto">
                <a:xfrm>
                  <a:off x="4320" y="1344"/>
                  <a:ext cx="284"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 0</a:t>
                  </a:r>
                </a:p>
              </p:txBody>
            </p:sp>
            <p:sp>
              <p:nvSpPr>
                <p:cNvPr id="121898" name="Rectangle 25"/>
                <p:cNvSpPr>
                  <a:spLocks noChangeArrowheads="1"/>
                </p:cNvSpPr>
                <p:nvPr/>
              </p:nvSpPr>
              <p:spPr bwMode="auto">
                <a:xfrm>
                  <a:off x="4320" y="1632"/>
                  <a:ext cx="284"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 0</a:t>
                  </a:r>
                </a:p>
              </p:txBody>
            </p:sp>
            <p:sp>
              <p:nvSpPr>
                <p:cNvPr id="121899" name="Rectangle 26"/>
                <p:cNvSpPr>
                  <a:spLocks noChangeArrowheads="1"/>
                </p:cNvSpPr>
                <p:nvPr/>
              </p:nvSpPr>
              <p:spPr bwMode="auto">
                <a:xfrm>
                  <a:off x="4320" y="1872"/>
                  <a:ext cx="284"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 1</a:t>
                  </a:r>
                </a:p>
              </p:txBody>
            </p:sp>
            <p:sp>
              <p:nvSpPr>
                <p:cNvPr id="121900" name="Rectangle 27"/>
                <p:cNvSpPr>
                  <a:spLocks noChangeArrowheads="1"/>
                </p:cNvSpPr>
                <p:nvPr/>
              </p:nvSpPr>
              <p:spPr bwMode="auto">
                <a:xfrm>
                  <a:off x="4320" y="2160"/>
                  <a:ext cx="284"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 0</a:t>
                  </a:r>
                </a:p>
              </p:txBody>
            </p:sp>
          </p:grpSp>
          <p:sp>
            <p:nvSpPr>
              <p:cNvPr id="121879" name="Line 28"/>
              <p:cNvSpPr>
                <a:spLocks noChangeShapeType="1"/>
              </p:cNvSpPr>
              <p:nvPr/>
            </p:nvSpPr>
            <p:spPr bwMode="auto">
              <a:xfrm>
                <a:off x="4416" y="816"/>
                <a:ext cx="0" cy="2429"/>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1880" name="Line 29"/>
              <p:cNvSpPr>
                <a:spLocks noChangeShapeType="1"/>
              </p:cNvSpPr>
              <p:nvPr/>
            </p:nvSpPr>
            <p:spPr bwMode="auto">
              <a:xfrm>
                <a:off x="3408" y="816"/>
                <a:ext cx="182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1881" name="Line 30"/>
              <p:cNvSpPr>
                <a:spLocks noChangeShapeType="1"/>
              </p:cNvSpPr>
              <p:nvPr/>
            </p:nvSpPr>
            <p:spPr bwMode="auto">
              <a:xfrm>
                <a:off x="3408" y="1200"/>
                <a:ext cx="182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1882" name="Rectangle 31"/>
              <p:cNvSpPr>
                <a:spLocks noChangeArrowheads="1"/>
              </p:cNvSpPr>
              <p:nvPr/>
            </p:nvSpPr>
            <p:spPr bwMode="auto">
              <a:xfrm>
                <a:off x="3360" y="864"/>
                <a:ext cx="2016" cy="327"/>
              </a:xfrm>
              <a:prstGeom prst="rect">
                <a:avLst/>
              </a:prstGeom>
              <a:noFill/>
              <a:ln>
                <a:noFill/>
              </a:ln>
            </p:spPr>
            <p:txBody>
              <a:bodyPr>
                <a:spAutoFit/>
              </a:bodyPr>
              <a:lstStyle/>
              <a:p>
                <a:pPr>
                  <a:spcBef>
                    <a:spcPct val="50000"/>
                  </a:spcBef>
                </a:pPr>
                <a:r>
                  <a:rPr lang="en-US" altLang="zh-CN" sz="2800" b="1" i="1">
                    <a:latin typeface="Times New Roman" panose="02020603050405020304" charset="0"/>
                  </a:rPr>
                  <a:t>A   B   C</a:t>
                </a:r>
                <a:r>
                  <a:rPr lang="en-US" altLang="zh-CN" sz="2800" b="1">
                    <a:latin typeface="Times New Roman" panose="02020603050405020304" charset="0"/>
                  </a:rPr>
                  <a:t>     </a:t>
                </a:r>
                <a:r>
                  <a:rPr lang="en-US" altLang="zh-CN" sz="2800" b="1" i="1">
                    <a:latin typeface="Times New Roman" panose="02020603050405020304" charset="0"/>
                  </a:rPr>
                  <a:t>G</a:t>
                </a:r>
                <a:r>
                  <a:rPr lang="en-US" altLang="zh-CN" sz="2800" b="1" baseline="-25000">
                    <a:latin typeface="Times New Roman" panose="02020603050405020304" charset="0"/>
                  </a:rPr>
                  <a:t>1  </a:t>
                </a:r>
                <a:r>
                  <a:rPr lang="en-US" altLang="zh-CN" sz="2800" b="1" i="1" baseline="-25000">
                    <a:latin typeface="Times New Roman" panose="02020603050405020304" charset="0"/>
                  </a:rPr>
                  <a:t>  </a:t>
                </a:r>
                <a:r>
                  <a:rPr lang="en-US" altLang="zh-CN" sz="2800" b="1" i="1">
                    <a:latin typeface="Times New Roman" panose="02020603050405020304" charset="0"/>
                  </a:rPr>
                  <a:t>G</a:t>
                </a:r>
                <a:r>
                  <a:rPr lang="en-US" altLang="zh-CN" sz="2800" b="1" baseline="-25000">
                    <a:latin typeface="Times New Roman" panose="02020603050405020304" charset="0"/>
                  </a:rPr>
                  <a:t>2</a:t>
                </a:r>
                <a:endParaRPr lang="en-US" altLang="zh-CN" sz="3200" b="1" baseline="-25000">
                  <a:solidFill>
                    <a:srgbClr val="003366"/>
                  </a:solidFill>
                  <a:latin typeface="Times New Roman" panose="02020603050405020304" charset="0"/>
                </a:endParaRPr>
              </a:p>
            </p:txBody>
          </p:sp>
          <p:sp>
            <p:nvSpPr>
              <p:cNvPr id="121883" name="Line 32"/>
              <p:cNvSpPr>
                <a:spLocks noChangeShapeType="1"/>
              </p:cNvSpPr>
              <p:nvPr/>
            </p:nvSpPr>
            <p:spPr bwMode="auto">
              <a:xfrm>
                <a:off x="4800" y="816"/>
                <a:ext cx="0" cy="2448"/>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grpSp>
            <p:nvGrpSpPr>
              <p:cNvPr id="121884" name="Group 33"/>
              <p:cNvGrpSpPr/>
              <p:nvPr/>
            </p:nvGrpSpPr>
            <p:grpSpPr bwMode="auto">
              <a:xfrm>
                <a:off x="4848" y="1200"/>
                <a:ext cx="315" cy="2123"/>
                <a:chOff x="4848" y="1200"/>
                <a:chExt cx="315" cy="2123"/>
              </a:xfrm>
            </p:grpSpPr>
            <p:sp>
              <p:nvSpPr>
                <p:cNvPr id="121885" name="Rectangle 34"/>
                <p:cNvSpPr>
                  <a:spLocks noChangeArrowheads="1"/>
                </p:cNvSpPr>
                <p:nvPr/>
              </p:nvSpPr>
              <p:spPr bwMode="auto">
                <a:xfrm>
                  <a:off x="4848" y="1440"/>
                  <a:ext cx="284"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 1</a:t>
                  </a:r>
                </a:p>
              </p:txBody>
            </p:sp>
            <p:sp>
              <p:nvSpPr>
                <p:cNvPr id="121886" name="Rectangle 35"/>
                <p:cNvSpPr>
                  <a:spLocks noChangeArrowheads="1"/>
                </p:cNvSpPr>
                <p:nvPr/>
              </p:nvSpPr>
              <p:spPr bwMode="auto">
                <a:xfrm>
                  <a:off x="4896" y="1200"/>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0</a:t>
                  </a:r>
                </a:p>
              </p:txBody>
            </p:sp>
            <p:sp>
              <p:nvSpPr>
                <p:cNvPr id="121887" name="Rectangle 36"/>
                <p:cNvSpPr>
                  <a:spLocks noChangeArrowheads="1"/>
                </p:cNvSpPr>
                <p:nvPr/>
              </p:nvSpPr>
              <p:spPr bwMode="auto">
                <a:xfrm>
                  <a:off x="4920" y="2516"/>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0</a:t>
                  </a:r>
                </a:p>
              </p:txBody>
            </p:sp>
            <p:sp>
              <p:nvSpPr>
                <p:cNvPr id="121888" name="Rectangle 37"/>
                <p:cNvSpPr>
                  <a:spLocks noChangeArrowheads="1"/>
                </p:cNvSpPr>
                <p:nvPr/>
              </p:nvSpPr>
              <p:spPr bwMode="auto">
                <a:xfrm>
                  <a:off x="4920" y="2756"/>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0</a:t>
                  </a:r>
                </a:p>
              </p:txBody>
            </p:sp>
            <p:sp>
              <p:nvSpPr>
                <p:cNvPr id="121889" name="Rectangle 38"/>
                <p:cNvSpPr>
                  <a:spLocks noChangeArrowheads="1"/>
                </p:cNvSpPr>
                <p:nvPr/>
              </p:nvSpPr>
              <p:spPr bwMode="auto">
                <a:xfrm>
                  <a:off x="4935" y="2996"/>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1</a:t>
                  </a:r>
                </a:p>
              </p:txBody>
            </p:sp>
            <p:sp>
              <p:nvSpPr>
                <p:cNvPr id="121890" name="Rectangle 39"/>
                <p:cNvSpPr>
                  <a:spLocks noChangeArrowheads="1"/>
                </p:cNvSpPr>
                <p:nvPr/>
              </p:nvSpPr>
              <p:spPr bwMode="auto">
                <a:xfrm>
                  <a:off x="4916" y="1730"/>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1</a:t>
                  </a:r>
                </a:p>
              </p:txBody>
            </p:sp>
            <p:sp>
              <p:nvSpPr>
                <p:cNvPr id="121891" name="Rectangle 40"/>
                <p:cNvSpPr>
                  <a:spLocks noChangeArrowheads="1"/>
                </p:cNvSpPr>
                <p:nvPr/>
              </p:nvSpPr>
              <p:spPr bwMode="auto">
                <a:xfrm>
                  <a:off x="4872" y="1988"/>
                  <a:ext cx="284"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 0</a:t>
                  </a:r>
                </a:p>
              </p:txBody>
            </p:sp>
            <p:sp>
              <p:nvSpPr>
                <p:cNvPr id="121892" name="Rectangle 41"/>
                <p:cNvSpPr>
                  <a:spLocks noChangeArrowheads="1"/>
                </p:cNvSpPr>
                <p:nvPr/>
              </p:nvSpPr>
              <p:spPr bwMode="auto">
                <a:xfrm>
                  <a:off x="4871" y="2256"/>
                  <a:ext cx="284"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 1</a:t>
                  </a:r>
                </a:p>
              </p:txBody>
            </p:sp>
          </p:grpSp>
        </p:grpSp>
        <p:sp>
          <p:nvSpPr>
            <p:cNvPr id="121869" name="Line 75"/>
            <p:cNvSpPr>
              <a:spLocks noChangeShapeType="1"/>
            </p:cNvSpPr>
            <p:nvPr/>
          </p:nvSpPr>
          <p:spPr bwMode="auto">
            <a:xfrm>
              <a:off x="3504" y="3312"/>
              <a:ext cx="1872"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00355"/>
                                        </p:tgtEl>
                                        <p:attrNameLst>
                                          <p:attrName>style.visibility</p:attrName>
                                        </p:attrNameLst>
                                      </p:cBhvr>
                                      <p:to>
                                        <p:strVal val="visible"/>
                                      </p:to>
                                    </p:set>
                                    <p:animEffect transition="in" filter="box(out)">
                                      <p:cBhvr>
                                        <p:cTn id="12" dur="500"/>
                                        <p:tgtEl>
                                          <p:spTgt spid="100355"/>
                                        </p:tgtEl>
                                      </p:cBhvr>
                                    </p:animEffect>
                                  </p:childTnLst>
                                  <p:subTnLst>
                                    <p:audio>
                                      <p:cMediaNode>
                                        <p:cTn display="0" masterRel="sameClick">
                                          <p:stCondLst>
                                            <p:cond evt="begin" delay="0">
                                              <p:tn val="10"/>
                                            </p:cond>
                                          </p:stCondLst>
                                          <p:endCondLst>
                                            <p:cond evt="onStopAudio" delay="0">
                                              <p:tgtEl>
                                                <p:sldTgt/>
                                              </p:tgtEl>
                                            </p:cond>
                                          </p:endCondLst>
                                        </p:cTn>
                                        <p:tgtEl>
                                          <p:sndTgt r:embed="rId3" name="提示时奏幻想空间.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00356"/>
                                        </p:tgtEl>
                                        <p:attrNameLst>
                                          <p:attrName>style.visibility</p:attrName>
                                        </p:attrNameLst>
                                      </p:cBhvr>
                                      <p:to>
                                        <p:strVal val="visible"/>
                                      </p:to>
                                    </p:set>
                                    <p:animEffect transition="in" filter="box(out)">
                                      <p:cBhvr>
                                        <p:cTn id="22" dur="500"/>
                                        <p:tgtEl>
                                          <p:spTgt spid="100356"/>
                                        </p:tgtEl>
                                      </p:cBhvr>
                                    </p:animEffect>
                                  </p:childTnLst>
                                  <p:subTnLst>
                                    <p:audio>
                                      <p:cMediaNode>
                                        <p:cTn display="0" masterRel="sameClick">
                                          <p:stCondLst>
                                            <p:cond evt="begin" delay="0">
                                              <p:tn val="20"/>
                                            </p:cond>
                                          </p:stCondLst>
                                          <p:endCondLst>
                                            <p:cond evt="onStopAudio" delay="0">
                                              <p:tgtEl>
                                                <p:sldTgt/>
                                              </p:tgtEl>
                                            </p:cond>
                                          </p:endCondLst>
                                        </p:cTn>
                                        <p:tgtEl>
                                          <p:sndTgt r:embed="rId3" name="提示时奏幻想空间.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426"/>
                                        </p:tgtEl>
                                        <p:attrNameLst>
                                          <p:attrName>style.visibility</p:attrName>
                                        </p:attrNameLst>
                                      </p:cBhvr>
                                      <p:to>
                                        <p:strVal val="visible"/>
                                      </p:to>
                                    </p:set>
                                    <p:animEffect transition="in" filter="wipe(left)">
                                      <p:cBhvr>
                                        <p:cTn id="27" dur="500"/>
                                        <p:tgtEl>
                                          <p:spTgt spid="10042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0425"/>
                                        </p:tgtEl>
                                        <p:attrNameLst>
                                          <p:attrName>style.visibility</p:attrName>
                                        </p:attrNameLst>
                                      </p:cBhvr>
                                      <p:to>
                                        <p:strVal val="visible"/>
                                      </p:to>
                                    </p:set>
                                    <p:animEffect transition="in" filter="box(in)">
                                      <p:cBhvr>
                                        <p:cTn id="32" dur="500"/>
                                        <p:tgtEl>
                                          <p:spTgt spid="100425"/>
                                        </p:tgtEl>
                                      </p:cBhvr>
                                    </p:animEffect>
                                  </p:childTnLst>
                                  <p:subTnLst>
                                    <p:audio>
                                      <p:cMediaNode>
                                        <p:cTn display="0" masterRel="sameClick">
                                          <p:stCondLst>
                                            <p:cond evt="begin" delay="0">
                                              <p:tn val="30"/>
                                            </p:cond>
                                          </p:stCondLst>
                                          <p:endCondLst>
                                            <p:cond evt="onStopAudio" delay="0">
                                              <p:tgtEl>
                                                <p:sldTgt/>
                                              </p:tgtEl>
                                            </p:cond>
                                          </p:endCondLst>
                                        </p:cTn>
                                        <p:tgtEl>
                                          <p:sndTgt r:embed="rId3" name="提示时奏幻想空间.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0423"/>
                                        </p:tgtEl>
                                        <p:attrNameLst>
                                          <p:attrName>style.visibility</p:attrName>
                                        </p:attrNameLst>
                                      </p:cBhvr>
                                      <p:to>
                                        <p:strVal val="visible"/>
                                      </p:to>
                                    </p:set>
                                    <p:animEffect transition="in" filter="wipe(left)">
                                      <p:cBhvr>
                                        <p:cTn id="37" dur="500"/>
                                        <p:tgtEl>
                                          <p:spTgt spid="1004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23" grpId="0" autoUpdateAnimBg="0"/>
      <p:bldP spid="10042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762000" y="3367088"/>
            <a:ext cx="4953000" cy="519112"/>
          </a:xfrm>
          <a:prstGeom prst="rect">
            <a:avLst/>
          </a:prstGeom>
          <a:noFill/>
          <a:ln w="9525">
            <a:noFill/>
            <a:miter lim="800000"/>
          </a:ln>
          <a:effectLst/>
        </p:spPr>
        <p:txBody>
          <a:bodyPr>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(4) </a:t>
            </a:r>
            <a:r>
              <a:rPr lang="zh-CN" altLang="en-US" sz="2800" b="1">
                <a:solidFill>
                  <a:srgbClr val="006600"/>
                </a:solidFill>
                <a:effectLst>
                  <a:outerShdw blurRad="38100" dist="38100" dir="2700000" algn="tl">
                    <a:srgbClr val="DDDDDD"/>
                  </a:outerShdw>
                </a:effectLst>
                <a:latin typeface="Times New Roman" panose="02020603050405020304" charset="0"/>
              </a:rPr>
              <a:t>用“与非”门构成逻辑电路</a:t>
            </a:r>
          </a:p>
        </p:txBody>
      </p:sp>
      <p:graphicFrame>
        <p:nvGraphicFramePr>
          <p:cNvPr id="101379" name="Object 3"/>
          <p:cNvGraphicFramePr>
            <a:graphicFrameLocks noChangeAspect="1"/>
          </p:cNvGraphicFramePr>
          <p:nvPr/>
        </p:nvGraphicFramePr>
        <p:xfrm>
          <a:off x="1116013" y="4137025"/>
          <a:ext cx="3470275" cy="511175"/>
        </p:xfrm>
        <a:graphic>
          <a:graphicData uri="http://schemas.openxmlformats.org/presentationml/2006/ole">
            <mc:AlternateContent xmlns:mc="http://schemas.openxmlformats.org/markup-compatibility/2006">
              <mc:Choice xmlns:v="urn:schemas-microsoft-com:vml" Requires="v">
                <p:oleObj spid="_x0000_s117948" name="公式" r:id="rId3" imgW="1612900" imgH="177800" progId="Equation.3">
                  <p:embed/>
                </p:oleObj>
              </mc:Choice>
              <mc:Fallback>
                <p:oleObj name="公式" r:id="rId3" imgW="1612900" imgH="177800" progId="Equation.3">
                  <p:embed/>
                  <p:pic>
                    <p:nvPicPr>
                      <p:cNvPr id="0" name="图片 1177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137025"/>
                        <a:ext cx="3470275" cy="511175"/>
                      </a:xfrm>
                      <a:prstGeom prst="rect">
                        <a:avLst/>
                      </a:prstGeom>
                      <a:noFill/>
                      <a:ln>
                        <a:noFill/>
                      </a:ln>
                      <a:effectLst/>
                    </p:spPr>
                  </p:pic>
                </p:oleObj>
              </mc:Fallback>
            </mc:AlternateContent>
          </a:graphicData>
        </a:graphic>
      </p:graphicFrame>
      <p:sp>
        <p:nvSpPr>
          <p:cNvPr id="101380" name="Line 4"/>
          <p:cNvSpPr>
            <a:spLocks noChangeShapeType="1"/>
          </p:cNvSpPr>
          <p:nvPr/>
        </p:nvSpPr>
        <p:spPr bwMode="auto">
          <a:xfrm>
            <a:off x="2030413" y="4114800"/>
            <a:ext cx="2438400" cy="1588"/>
          </a:xfrm>
          <a:prstGeom prst="line">
            <a:avLst/>
          </a:prstGeom>
          <a:noFill/>
          <a:ln w="28575" cap="sq">
            <a:solidFill>
              <a:srgbClr val="FF3300"/>
            </a:solidFill>
            <a:round/>
          </a:ln>
        </p:spPr>
        <p:txBody>
          <a:bodyPr anchor="ctr">
            <a:spAutoFit/>
          </a:bodyPr>
          <a:lstStyle/>
          <a:p>
            <a:endParaRPr lang="zh-CN" altLang="en-US">
              <a:latin typeface="Times New Roman" panose="02020603050405020304" charset="0"/>
            </a:endParaRPr>
          </a:p>
        </p:txBody>
      </p:sp>
      <p:sp>
        <p:nvSpPr>
          <p:cNvPr id="101381" name="Line 5"/>
          <p:cNvSpPr>
            <a:spLocks noChangeShapeType="1"/>
          </p:cNvSpPr>
          <p:nvPr/>
        </p:nvSpPr>
        <p:spPr bwMode="auto">
          <a:xfrm>
            <a:off x="2030413" y="4038600"/>
            <a:ext cx="2438400" cy="1588"/>
          </a:xfrm>
          <a:prstGeom prst="line">
            <a:avLst/>
          </a:prstGeom>
          <a:noFill/>
          <a:ln w="28575" cap="sq">
            <a:solidFill>
              <a:srgbClr val="FF3300"/>
            </a:solidFill>
            <a:round/>
          </a:ln>
        </p:spPr>
        <p:txBody>
          <a:bodyPr anchor="ctr">
            <a:spAutoFit/>
          </a:bodyPr>
          <a:lstStyle/>
          <a:p>
            <a:endParaRPr lang="zh-CN" altLang="en-US">
              <a:latin typeface="Times New Roman" panose="02020603050405020304" charset="0"/>
            </a:endParaRPr>
          </a:p>
        </p:txBody>
      </p:sp>
      <p:grpSp>
        <p:nvGrpSpPr>
          <p:cNvPr id="2" name="Group 6"/>
          <p:cNvGrpSpPr/>
          <p:nvPr/>
        </p:nvGrpSpPr>
        <p:grpSpPr bwMode="auto">
          <a:xfrm>
            <a:off x="4648200" y="4038600"/>
            <a:ext cx="2640013" cy="533400"/>
            <a:chOff x="2993" y="1968"/>
            <a:chExt cx="1663" cy="384"/>
          </a:xfrm>
        </p:grpSpPr>
        <p:graphicFrame>
          <p:nvGraphicFramePr>
            <p:cNvPr id="122919" name="Object 7"/>
            <p:cNvGraphicFramePr>
              <a:graphicFrameLocks noChangeAspect="1"/>
            </p:cNvGraphicFramePr>
            <p:nvPr/>
          </p:nvGraphicFramePr>
          <p:xfrm>
            <a:off x="2993" y="2031"/>
            <a:ext cx="1649" cy="321"/>
          </p:xfrm>
          <a:graphic>
            <a:graphicData uri="http://schemas.openxmlformats.org/presentationml/2006/ole">
              <mc:AlternateContent xmlns:mc="http://schemas.openxmlformats.org/markup-compatibility/2006">
                <mc:Choice xmlns:v="urn:schemas-microsoft-com:vml" Requires="v">
                  <p:oleObj spid="_x0000_s117949" name="公式" r:id="rId5" imgW="1193800" imgH="127000" progId="Equation.3">
                    <p:embed/>
                  </p:oleObj>
                </mc:Choice>
                <mc:Fallback>
                  <p:oleObj name="公式" r:id="rId5" imgW="1193800" imgH="127000" progId="Equation.3">
                    <p:embed/>
                    <p:pic>
                      <p:nvPicPr>
                        <p:cNvPr id="0" name="图片 1177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3" y="2031"/>
                          <a:ext cx="1649" cy="321"/>
                        </a:xfrm>
                        <a:prstGeom prst="rect">
                          <a:avLst/>
                        </a:prstGeom>
                        <a:noFill/>
                        <a:ln>
                          <a:noFill/>
                        </a:ln>
                        <a:effectLst/>
                      </p:spPr>
                    </p:pic>
                  </p:oleObj>
                </mc:Fallback>
              </mc:AlternateContent>
            </a:graphicData>
          </a:graphic>
        </p:graphicFrame>
        <p:grpSp>
          <p:nvGrpSpPr>
            <p:cNvPr id="122920" name="Group 8"/>
            <p:cNvGrpSpPr/>
            <p:nvPr/>
          </p:nvGrpSpPr>
          <p:grpSpPr bwMode="auto">
            <a:xfrm>
              <a:off x="3216" y="1968"/>
              <a:ext cx="1440" cy="48"/>
              <a:chOff x="3216" y="1968"/>
              <a:chExt cx="1440" cy="48"/>
            </a:xfrm>
          </p:grpSpPr>
          <p:sp>
            <p:nvSpPr>
              <p:cNvPr id="122921" name="Line 9"/>
              <p:cNvSpPr>
                <a:spLocks noChangeShapeType="1"/>
              </p:cNvSpPr>
              <p:nvPr/>
            </p:nvSpPr>
            <p:spPr bwMode="auto">
              <a:xfrm>
                <a:off x="3216" y="1968"/>
                <a:ext cx="1440" cy="0"/>
              </a:xfrm>
              <a:prstGeom prst="line">
                <a:avLst/>
              </a:prstGeom>
              <a:noFill/>
              <a:ln w="28575" cap="sq">
                <a:solidFill>
                  <a:srgbClr val="FF3300"/>
                </a:solidFill>
                <a:round/>
              </a:ln>
            </p:spPr>
            <p:txBody>
              <a:bodyPr anchor="ctr">
                <a:spAutoFit/>
              </a:bodyPr>
              <a:lstStyle/>
              <a:p>
                <a:endParaRPr lang="zh-CN" altLang="en-US">
                  <a:latin typeface="Times New Roman" panose="02020603050405020304" charset="0"/>
                </a:endParaRPr>
              </a:p>
            </p:txBody>
          </p:sp>
          <p:grpSp>
            <p:nvGrpSpPr>
              <p:cNvPr id="122922" name="Group 10"/>
              <p:cNvGrpSpPr/>
              <p:nvPr/>
            </p:nvGrpSpPr>
            <p:grpSpPr bwMode="auto">
              <a:xfrm>
                <a:off x="3264" y="2016"/>
                <a:ext cx="1344" cy="0"/>
                <a:chOff x="3264" y="2016"/>
                <a:chExt cx="1344" cy="0"/>
              </a:xfrm>
            </p:grpSpPr>
            <p:sp>
              <p:nvSpPr>
                <p:cNvPr id="122923" name="Line 11"/>
                <p:cNvSpPr>
                  <a:spLocks noChangeShapeType="1"/>
                </p:cNvSpPr>
                <p:nvPr/>
              </p:nvSpPr>
              <p:spPr bwMode="auto">
                <a:xfrm>
                  <a:off x="3264" y="2016"/>
                  <a:ext cx="384" cy="0"/>
                </a:xfrm>
                <a:prstGeom prst="line">
                  <a:avLst/>
                </a:prstGeom>
                <a:noFill/>
                <a:ln w="28575" cap="sq">
                  <a:solidFill>
                    <a:srgbClr val="FF3300"/>
                  </a:solidFill>
                  <a:round/>
                </a:ln>
              </p:spPr>
              <p:txBody>
                <a:bodyPr anchor="ctr">
                  <a:spAutoFit/>
                </a:bodyPr>
                <a:lstStyle/>
                <a:p>
                  <a:endParaRPr lang="zh-CN" altLang="en-US">
                    <a:latin typeface="Times New Roman" panose="02020603050405020304" charset="0"/>
                  </a:endParaRPr>
                </a:p>
              </p:txBody>
            </p:sp>
            <p:sp>
              <p:nvSpPr>
                <p:cNvPr id="122924" name="Line 12"/>
                <p:cNvSpPr>
                  <a:spLocks noChangeShapeType="1"/>
                </p:cNvSpPr>
                <p:nvPr/>
              </p:nvSpPr>
              <p:spPr bwMode="auto">
                <a:xfrm>
                  <a:off x="3744" y="2016"/>
                  <a:ext cx="384" cy="0"/>
                </a:xfrm>
                <a:prstGeom prst="line">
                  <a:avLst/>
                </a:prstGeom>
                <a:noFill/>
                <a:ln w="28575" cap="sq">
                  <a:solidFill>
                    <a:srgbClr val="FF3300"/>
                  </a:solidFill>
                  <a:round/>
                </a:ln>
              </p:spPr>
              <p:txBody>
                <a:bodyPr anchor="ctr">
                  <a:spAutoFit/>
                </a:bodyPr>
                <a:lstStyle/>
                <a:p>
                  <a:endParaRPr lang="zh-CN" altLang="en-US">
                    <a:latin typeface="Times New Roman" panose="02020603050405020304" charset="0"/>
                  </a:endParaRPr>
                </a:p>
              </p:txBody>
            </p:sp>
            <p:sp>
              <p:nvSpPr>
                <p:cNvPr id="122925" name="Line 13"/>
                <p:cNvSpPr>
                  <a:spLocks noChangeShapeType="1"/>
                </p:cNvSpPr>
                <p:nvPr/>
              </p:nvSpPr>
              <p:spPr bwMode="auto">
                <a:xfrm>
                  <a:off x="4224" y="2016"/>
                  <a:ext cx="384" cy="0"/>
                </a:xfrm>
                <a:prstGeom prst="line">
                  <a:avLst/>
                </a:prstGeom>
                <a:noFill/>
                <a:ln w="28575" cap="sq">
                  <a:solidFill>
                    <a:srgbClr val="FF3300"/>
                  </a:solidFill>
                  <a:round/>
                </a:ln>
              </p:spPr>
              <p:txBody>
                <a:bodyPr anchor="ctr">
                  <a:spAutoFit/>
                </a:bodyPr>
                <a:lstStyle/>
                <a:p>
                  <a:endParaRPr lang="zh-CN" altLang="en-US">
                    <a:latin typeface="Times New Roman" panose="02020603050405020304" charset="0"/>
                  </a:endParaRPr>
                </a:p>
              </p:txBody>
            </p:sp>
          </p:grpSp>
        </p:grpSp>
      </p:grpSp>
      <p:grpSp>
        <p:nvGrpSpPr>
          <p:cNvPr id="5" name="Group 14"/>
          <p:cNvGrpSpPr/>
          <p:nvPr/>
        </p:nvGrpSpPr>
        <p:grpSpPr bwMode="auto">
          <a:xfrm>
            <a:off x="1089025" y="4724400"/>
            <a:ext cx="5464175" cy="658813"/>
            <a:chOff x="768" y="2432"/>
            <a:chExt cx="3586" cy="496"/>
          </a:xfrm>
        </p:grpSpPr>
        <p:graphicFrame>
          <p:nvGraphicFramePr>
            <p:cNvPr id="122912" name="Object 15"/>
            <p:cNvGraphicFramePr>
              <a:graphicFrameLocks noChangeAspect="1"/>
            </p:cNvGraphicFramePr>
            <p:nvPr/>
          </p:nvGraphicFramePr>
          <p:xfrm>
            <a:off x="768" y="2480"/>
            <a:ext cx="3538" cy="448"/>
          </p:xfrm>
          <a:graphic>
            <a:graphicData uri="http://schemas.openxmlformats.org/presentationml/2006/ole">
              <mc:AlternateContent xmlns:mc="http://schemas.openxmlformats.org/markup-compatibility/2006">
                <mc:Choice xmlns:v="urn:schemas-microsoft-com:vml" Requires="v">
                  <p:oleObj spid="_x0000_s117950" name="公式" r:id="rId7" imgW="2489200" imgH="190500" progId="Equation.3">
                    <p:embed/>
                  </p:oleObj>
                </mc:Choice>
                <mc:Fallback>
                  <p:oleObj name="公式" r:id="rId7" imgW="2489200" imgH="190500" progId="Equation.3">
                    <p:embed/>
                    <p:pic>
                      <p:nvPicPr>
                        <p:cNvPr id="0" name="图片 1177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2480"/>
                          <a:ext cx="3538" cy="448"/>
                        </a:xfrm>
                        <a:prstGeom prst="rect">
                          <a:avLst/>
                        </a:prstGeom>
                        <a:noFill/>
                        <a:ln>
                          <a:noFill/>
                        </a:ln>
                        <a:effectLst/>
                      </p:spPr>
                    </p:pic>
                  </p:oleObj>
                </mc:Fallback>
              </mc:AlternateContent>
            </a:graphicData>
          </a:graphic>
        </p:graphicFrame>
        <p:grpSp>
          <p:nvGrpSpPr>
            <p:cNvPr id="122913" name="Group 16"/>
            <p:cNvGrpSpPr/>
            <p:nvPr/>
          </p:nvGrpSpPr>
          <p:grpSpPr bwMode="auto">
            <a:xfrm>
              <a:off x="1378" y="2432"/>
              <a:ext cx="2976" cy="48"/>
              <a:chOff x="1378" y="2432"/>
              <a:chExt cx="2976" cy="48"/>
            </a:xfrm>
          </p:grpSpPr>
          <p:sp>
            <p:nvSpPr>
              <p:cNvPr id="122914" name="Line 17"/>
              <p:cNvSpPr>
                <a:spLocks noChangeShapeType="1"/>
              </p:cNvSpPr>
              <p:nvPr/>
            </p:nvSpPr>
            <p:spPr bwMode="auto">
              <a:xfrm>
                <a:off x="1378" y="2432"/>
                <a:ext cx="2976"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22915" name="Line 18"/>
              <p:cNvSpPr>
                <a:spLocks noChangeShapeType="1"/>
              </p:cNvSpPr>
              <p:nvPr/>
            </p:nvSpPr>
            <p:spPr bwMode="auto">
              <a:xfrm>
                <a:off x="1378" y="2480"/>
                <a:ext cx="624" cy="0"/>
              </a:xfrm>
              <a:prstGeom prst="line">
                <a:avLst/>
              </a:prstGeom>
              <a:noFill/>
              <a:ln w="28575" cap="sq">
                <a:solidFill>
                  <a:schemeClr val="tx1"/>
                </a:solidFill>
                <a:round/>
              </a:ln>
            </p:spPr>
            <p:txBody>
              <a:bodyPr wrap="none" anchor="ctr">
                <a:spAutoFit/>
              </a:bodyPr>
              <a:lstStyle/>
              <a:p>
                <a:endParaRPr lang="zh-CN" altLang="en-US">
                  <a:latin typeface="Times New Roman" panose="02020603050405020304" charset="0"/>
                </a:endParaRPr>
              </a:p>
            </p:txBody>
          </p:sp>
          <p:sp>
            <p:nvSpPr>
              <p:cNvPr id="122916" name="Line 19"/>
              <p:cNvSpPr>
                <a:spLocks noChangeShapeType="1"/>
              </p:cNvSpPr>
              <p:nvPr/>
            </p:nvSpPr>
            <p:spPr bwMode="auto">
              <a:xfrm>
                <a:off x="2146" y="2480"/>
                <a:ext cx="624" cy="0"/>
              </a:xfrm>
              <a:prstGeom prst="line">
                <a:avLst/>
              </a:prstGeom>
              <a:noFill/>
              <a:ln w="28575" cap="sq">
                <a:solidFill>
                  <a:schemeClr val="tx1"/>
                </a:solidFill>
                <a:round/>
              </a:ln>
            </p:spPr>
            <p:txBody>
              <a:bodyPr wrap="none" anchor="ctr">
                <a:spAutoFit/>
              </a:bodyPr>
              <a:lstStyle/>
              <a:p>
                <a:endParaRPr lang="zh-CN" altLang="en-US">
                  <a:latin typeface="Times New Roman" panose="02020603050405020304" charset="0"/>
                </a:endParaRPr>
              </a:p>
            </p:txBody>
          </p:sp>
          <p:sp>
            <p:nvSpPr>
              <p:cNvPr id="122917" name="Line 20"/>
              <p:cNvSpPr>
                <a:spLocks noChangeShapeType="1"/>
              </p:cNvSpPr>
              <p:nvPr/>
            </p:nvSpPr>
            <p:spPr bwMode="auto">
              <a:xfrm>
                <a:off x="2962" y="2480"/>
                <a:ext cx="624" cy="0"/>
              </a:xfrm>
              <a:prstGeom prst="line">
                <a:avLst/>
              </a:prstGeom>
              <a:noFill/>
              <a:ln w="28575" cap="sq">
                <a:solidFill>
                  <a:schemeClr val="tx1"/>
                </a:solidFill>
                <a:round/>
              </a:ln>
            </p:spPr>
            <p:txBody>
              <a:bodyPr wrap="none" anchor="ctr">
                <a:spAutoFit/>
              </a:bodyPr>
              <a:lstStyle/>
              <a:p>
                <a:endParaRPr lang="zh-CN" altLang="en-US">
                  <a:latin typeface="Times New Roman" panose="02020603050405020304" charset="0"/>
                </a:endParaRPr>
              </a:p>
            </p:txBody>
          </p:sp>
          <p:sp>
            <p:nvSpPr>
              <p:cNvPr id="122918" name="Line 21"/>
              <p:cNvSpPr>
                <a:spLocks noChangeShapeType="1"/>
              </p:cNvSpPr>
              <p:nvPr/>
            </p:nvSpPr>
            <p:spPr bwMode="auto">
              <a:xfrm>
                <a:off x="3730" y="2480"/>
                <a:ext cx="624" cy="0"/>
              </a:xfrm>
              <a:prstGeom prst="line">
                <a:avLst/>
              </a:prstGeom>
              <a:noFill/>
              <a:ln w="28575" cap="sq">
                <a:solidFill>
                  <a:schemeClr val="tx1"/>
                </a:solidFill>
                <a:round/>
              </a:ln>
            </p:spPr>
            <p:txBody>
              <a:bodyPr wrap="none" anchor="ctr">
                <a:spAutoFit/>
              </a:bodyPr>
              <a:lstStyle/>
              <a:p>
                <a:endParaRPr lang="zh-CN" altLang="en-US">
                  <a:latin typeface="Times New Roman" panose="02020603050405020304" charset="0"/>
                </a:endParaRPr>
              </a:p>
            </p:txBody>
          </p:sp>
        </p:grpSp>
      </p:grpSp>
      <p:graphicFrame>
        <p:nvGraphicFramePr>
          <p:cNvPr id="122888" name="Object 22"/>
          <p:cNvGraphicFramePr>
            <a:graphicFrameLocks noChangeAspect="1"/>
          </p:cNvGraphicFramePr>
          <p:nvPr/>
        </p:nvGraphicFramePr>
        <p:xfrm>
          <a:off x="838200" y="889000"/>
          <a:ext cx="4953000" cy="558800"/>
        </p:xfrm>
        <a:graphic>
          <a:graphicData uri="http://schemas.openxmlformats.org/presentationml/2006/ole">
            <mc:AlternateContent xmlns:mc="http://schemas.openxmlformats.org/markup-compatibility/2006">
              <mc:Choice xmlns:v="urn:schemas-microsoft-com:vml" Requires="v">
                <p:oleObj spid="_x0000_s117951" name="公式" r:id="rId9" imgW="2768600" imgH="190500" progId="Equation.3">
                  <p:embed/>
                </p:oleObj>
              </mc:Choice>
              <mc:Fallback>
                <p:oleObj name="公式" r:id="rId9" imgW="2768600" imgH="190500" progId="Equation.3">
                  <p:embed/>
                  <p:pic>
                    <p:nvPicPr>
                      <p:cNvPr id="0" name="图片 1177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889000"/>
                        <a:ext cx="4953000" cy="558800"/>
                      </a:xfrm>
                      <a:prstGeom prst="rect">
                        <a:avLst/>
                      </a:prstGeom>
                      <a:noFill/>
                      <a:ln>
                        <a:noFill/>
                      </a:ln>
                      <a:effectLst/>
                    </p:spPr>
                  </p:pic>
                </p:oleObj>
              </mc:Fallback>
            </mc:AlternateContent>
          </a:graphicData>
        </a:graphic>
      </p:graphicFrame>
      <p:grpSp>
        <p:nvGrpSpPr>
          <p:cNvPr id="7" name="Group 23"/>
          <p:cNvGrpSpPr/>
          <p:nvPr/>
        </p:nvGrpSpPr>
        <p:grpSpPr bwMode="auto">
          <a:xfrm>
            <a:off x="1066800" y="1412875"/>
            <a:ext cx="7620000" cy="2168525"/>
            <a:chOff x="528" y="816"/>
            <a:chExt cx="4800" cy="1366"/>
          </a:xfrm>
        </p:grpSpPr>
        <p:sp>
          <p:nvSpPr>
            <p:cNvPr id="101400" name="Rectangle 24"/>
            <p:cNvSpPr>
              <a:spLocks noChangeArrowheads="1"/>
            </p:cNvSpPr>
            <p:nvPr/>
          </p:nvSpPr>
          <p:spPr bwMode="auto">
            <a:xfrm>
              <a:off x="528" y="1022"/>
              <a:ext cx="2278" cy="946"/>
            </a:xfrm>
            <a:prstGeom prst="rect">
              <a:avLst/>
            </a:prstGeom>
            <a:noFill/>
            <a:ln w="9525">
              <a:noFill/>
              <a:miter lim="800000"/>
            </a:ln>
            <a:effectLst/>
          </p:spPr>
          <p:txBody>
            <a:bodyPr>
              <a:spAutoFit/>
            </a:bodyPr>
            <a:lstStyle/>
            <a:p>
              <a:pPr>
                <a:lnSpc>
                  <a:spcPct val="110000"/>
                </a:lnSpc>
              </a:pPr>
              <a:r>
                <a:rPr lang="en-US" altLang="zh-CN" sz="2800" b="1">
                  <a:solidFill>
                    <a:srgbClr val="000099"/>
                  </a:solidFill>
                  <a:latin typeface="Times New Roman" panose="02020603050405020304" charset="0"/>
                </a:rPr>
                <a:t>    </a:t>
              </a:r>
              <a:r>
                <a:rPr lang="zh-CN" altLang="en-US" sz="2800" b="1">
                  <a:solidFill>
                    <a:srgbClr val="000099"/>
                  </a:solidFill>
                  <a:effectLst>
                    <a:outerShdw blurRad="38100" dist="38100" dir="2700000" algn="tl">
                      <a:srgbClr val="DDDDDD"/>
                    </a:outerShdw>
                  </a:effectLst>
                  <a:latin typeface="Times New Roman" panose="02020603050405020304" charset="0"/>
                </a:rPr>
                <a:t>由逻辑表达式画出卡诺图，由卡图诺可知，该函数不可化简。</a:t>
              </a:r>
            </a:p>
          </p:txBody>
        </p:sp>
        <p:grpSp>
          <p:nvGrpSpPr>
            <p:cNvPr id="122891" name="Group 25"/>
            <p:cNvGrpSpPr/>
            <p:nvPr/>
          </p:nvGrpSpPr>
          <p:grpSpPr bwMode="auto">
            <a:xfrm>
              <a:off x="2998" y="816"/>
              <a:ext cx="2330" cy="1366"/>
              <a:chOff x="2928" y="1127"/>
              <a:chExt cx="2112" cy="1156"/>
            </a:xfrm>
          </p:grpSpPr>
          <p:sp>
            <p:nvSpPr>
              <p:cNvPr id="122892" name="Line 26"/>
              <p:cNvSpPr>
                <a:spLocks noChangeShapeType="1"/>
              </p:cNvSpPr>
              <p:nvPr/>
            </p:nvSpPr>
            <p:spPr bwMode="auto">
              <a:xfrm flipH="1" flipV="1">
                <a:off x="3072" y="1275"/>
                <a:ext cx="240" cy="24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nvGrpSpPr>
              <p:cNvPr id="122893" name="Group 27"/>
              <p:cNvGrpSpPr/>
              <p:nvPr/>
            </p:nvGrpSpPr>
            <p:grpSpPr bwMode="auto">
              <a:xfrm>
                <a:off x="2928" y="1127"/>
                <a:ext cx="2112" cy="1156"/>
                <a:chOff x="2928" y="1127"/>
                <a:chExt cx="2112" cy="1156"/>
              </a:xfrm>
            </p:grpSpPr>
            <p:sp>
              <p:nvSpPr>
                <p:cNvPr id="122894" name="Text Box 28"/>
                <p:cNvSpPr txBox="1">
                  <a:spLocks noChangeArrowheads="1"/>
                </p:cNvSpPr>
                <p:nvPr/>
              </p:nvSpPr>
              <p:spPr bwMode="auto">
                <a:xfrm>
                  <a:off x="2928" y="1273"/>
                  <a:ext cx="337" cy="263"/>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i="1"/>
                    <a:t>A</a:t>
                  </a:r>
                  <a:endParaRPr lang="en-US" altLang="zh-CN" sz="2800" b="1"/>
                </a:p>
              </p:txBody>
            </p:sp>
            <p:sp>
              <p:nvSpPr>
                <p:cNvPr id="122895" name="Text Box 29"/>
                <p:cNvSpPr txBox="1">
                  <a:spLocks noChangeArrowheads="1"/>
                </p:cNvSpPr>
                <p:nvPr/>
              </p:nvSpPr>
              <p:spPr bwMode="auto">
                <a:xfrm>
                  <a:off x="3073" y="1127"/>
                  <a:ext cx="431" cy="263"/>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i="1"/>
                    <a:t>BC</a:t>
                  </a:r>
                  <a:endParaRPr lang="en-US" altLang="zh-CN" sz="2800" b="1"/>
                </a:p>
              </p:txBody>
            </p:sp>
            <p:sp>
              <p:nvSpPr>
                <p:cNvPr id="122896" name="Rectangle 30"/>
                <p:cNvSpPr>
                  <a:spLocks noChangeArrowheads="1"/>
                </p:cNvSpPr>
                <p:nvPr/>
              </p:nvSpPr>
              <p:spPr bwMode="auto">
                <a:xfrm>
                  <a:off x="3312" y="1515"/>
                  <a:ext cx="864" cy="768"/>
                </a:xfrm>
                <a:prstGeom prst="rect">
                  <a:avLst/>
                </a:prstGeom>
                <a:noFill/>
                <a:ln w="28575">
                  <a:solidFill>
                    <a:srgbClr val="000000"/>
                  </a:solidFill>
                  <a:miter lim="800000"/>
                </a:ln>
              </p:spPr>
              <p:txBody>
                <a:bodyPr wrap="none" anchor="ctr"/>
                <a:lstStyle/>
                <a:p>
                  <a:endParaRPr lang="zh-CN" altLang="en-US">
                    <a:latin typeface="Times New Roman" panose="02020603050405020304" charset="0"/>
                  </a:endParaRPr>
                </a:p>
              </p:txBody>
            </p:sp>
            <p:sp>
              <p:nvSpPr>
                <p:cNvPr id="122897" name="Line 31"/>
                <p:cNvSpPr>
                  <a:spLocks noChangeShapeType="1"/>
                </p:cNvSpPr>
                <p:nvPr/>
              </p:nvSpPr>
              <p:spPr bwMode="auto">
                <a:xfrm>
                  <a:off x="3312" y="1899"/>
                  <a:ext cx="864"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2898" name="Line 32"/>
                <p:cNvSpPr>
                  <a:spLocks noChangeShapeType="1"/>
                </p:cNvSpPr>
                <p:nvPr/>
              </p:nvSpPr>
              <p:spPr bwMode="auto">
                <a:xfrm>
                  <a:off x="3744" y="1515"/>
                  <a:ext cx="0" cy="768"/>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2899" name="Text Box 33"/>
                <p:cNvSpPr txBox="1">
                  <a:spLocks noChangeArrowheads="1"/>
                </p:cNvSpPr>
                <p:nvPr/>
              </p:nvSpPr>
              <p:spPr bwMode="auto">
                <a:xfrm>
                  <a:off x="3313" y="1272"/>
                  <a:ext cx="430" cy="263"/>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00</a:t>
                  </a:r>
                  <a:endParaRPr lang="en-US" altLang="zh-CN" b="1"/>
                </a:p>
              </p:txBody>
            </p:sp>
            <p:sp>
              <p:nvSpPr>
                <p:cNvPr id="122900" name="Text Box 34"/>
                <p:cNvSpPr txBox="1">
                  <a:spLocks noChangeArrowheads="1"/>
                </p:cNvSpPr>
                <p:nvPr/>
              </p:nvSpPr>
              <p:spPr bwMode="auto">
                <a:xfrm>
                  <a:off x="3025" y="1944"/>
                  <a:ext cx="336" cy="263"/>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a:t>
                  </a:r>
                  <a:endParaRPr lang="en-US" altLang="zh-CN" b="1"/>
                </a:p>
              </p:txBody>
            </p:sp>
            <p:sp>
              <p:nvSpPr>
                <p:cNvPr id="122901" name="Text Box 35"/>
                <p:cNvSpPr txBox="1">
                  <a:spLocks noChangeArrowheads="1"/>
                </p:cNvSpPr>
                <p:nvPr/>
              </p:nvSpPr>
              <p:spPr bwMode="auto">
                <a:xfrm>
                  <a:off x="3025" y="1586"/>
                  <a:ext cx="336" cy="263"/>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a:t>
                  </a:r>
                  <a:endParaRPr lang="en-US" altLang="zh-CN" sz="2800" b="1"/>
                </a:p>
              </p:txBody>
            </p:sp>
            <p:sp>
              <p:nvSpPr>
                <p:cNvPr id="122902" name="Rectangle 36"/>
                <p:cNvSpPr>
                  <a:spLocks noChangeArrowheads="1"/>
                </p:cNvSpPr>
                <p:nvPr/>
              </p:nvSpPr>
              <p:spPr bwMode="auto">
                <a:xfrm>
                  <a:off x="4176" y="1515"/>
                  <a:ext cx="864" cy="768"/>
                </a:xfrm>
                <a:prstGeom prst="rect">
                  <a:avLst/>
                </a:prstGeom>
                <a:noFill/>
                <a:ln w="28575">
                  <a:solidFill>
                    <a:srgbClr val="000000"/>
                  </a:solidFill>
                  <a:miter lim="800000"/>
                </a:ln>
              </p:spPr>
              <p:txBody>
                <a:bodyPr wrap="none" anchor="ctr"/>
                <a:lstStyle/>
                <a:p>
                  <a:endParaRPr lang="zh-CN" altLang="en-US">
                    <a:latin typeface="Times New Roman" panose="02020603050405020304" charset="0"/>
                  </a:endParaRPr>
                </a:p>
              </p:txBody>
            </p:sp>
            <p:sp>
              <p:nvSpPr>
                <p:cNvPr id="122903" name="Line 37"/>
                <p:cNvSpPr>
                  <a:spLocks noChangeShapeType="1"/>
                </p:cNvSpPr>
                <p:nvPr/>
              </p:nvSpPr>
              <p:spPr bwMode="auto">
                <a:xfrm>
                  <a:off x="4176" y="1899"/>
                  <a:ext cx="864"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2904" name="Line 38"/>
                <p:cNvSpPr>
                  <a:spLocks noChangeShapeType="1"/>
                </p:cNvSpPr>
                <p:nvPr/>
              </p:nvSpPr>
              <p:spPr bwMode="auto">
                <a:xfrm>
                  <a:off x="4608" y="1515"/>
                  <a:ext cx="0" cy="768"/>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2905" name="Text Box 39"/>
                <p:cNvSpPr txBox="1">
                  <a:spLocks noChangeArrowheads="1"/>
                </p:cNvSpPr>
                <p:nvPr/>
              </p:nvSpPr>
              <p:spPr bwMode="auto">
                <a:xfrm>
                  <a:off x="3743" y="1251"/>
                  <a:ext cx="433" cy="263"/>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01</a:t>
                  </a:r>
                  <a:endParaRPr lang="en-US" altLang="zh-CN" b="1"/>
                </a:p>
              </p:txBody>
            </p:sp>
            <p:sp>
              <p:nvSpPr>
                <p:cNvPr id="122906" name="Text Box 40"/>
                <p:cNvSpPr txBox="1">
                  <a:spLocks noChangeArrowheads="1"/>
                </p:cNvSpPr>
                <p:nvPr/>
              </p:nvSpPr>
              <p:spPr bwMode="auto">
                <a:xfrm>
                  <a:off x="4176" y="1251"/>
                  <a:ext cx="432" cy="263"/>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11</a:t>
                  </a:r>
                  <a:endParaRPr lang="en-US" altLang="zh-CN" b="1"/>
                </a:p>
              </p:txBody>
            </p:sp>
            <p:sp>
              <p:nvSpPr>
                <p:cNvPr id="122907" name="Text Box 41"/>
                <p:cNvSpPr txBox="1">
                  <a:spLocks noChangeArrowheads="1"/>
                </p:cNvSpPr>
                <p:nvPr/>
              </p:nvSpPr>
              <p:spPr bwMode="auto">
                <a:xfrm>
                  <a:off x="4608" y="1251"/>
                  <a:ext cx="432" cy="263"/>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10</a:t>
                  </a:r>
                  <a:endParaRPr lang="en-US" altLang="zh-CN" b="1"/>
                </a:p>
              </p:txBody>
            </p:sp>
            <p:sp>
              <p:nvSpPr>
                <p:cNvPr id="122908" name="Rectangle 42"/>
                <p:cNvSpPr>
                  <a:spLocks noChangeArrowheads="1"/>
                </p:cNvSpPr>
                <p:nvPr/>
              </p:nvSpPr>
              <p:spPr bwMode="auto">
                <a:xfrm>
                  <a:off x="3849" y="1536"/>
                  <a:ext cx="192" cy="263"/>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22909" name="Rectangle 43"/>
                <p:cNvSpPr>
                  <a:spLocks noChangeArrowheads="1"/>
                </p:cNvSpPr>
                <p:nvPr/>
              </p:nvSpPr>
              <p:spPr bwMode="auto">
                <a:xfrm>
                  <a:off x="4714" y="1536"/>
                  <a:ext cx="192" cy="263"/>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22910" name="Rectangle 44"/>
                <p:cNvSpPr>
                  <a:spLocks noChangeArrowheads="1"/>
                </p:cNvSpPr>
                <p:nvPr/>
              </p:nvSpPr>
              <p:spPr bwMode="auto">
                <a:xfrm>
                  <a:off x="3417" y="1920"/>
                  <a:ext cx="192" cy="263"/>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22911" name="Rectangle 45"/>
                <p:cNvSpPr>
                  <a:spLocks noChangeArrowheads="1"/>
                </p:cNvSpPr>
                <p:nvPr/>
              </p:nvSpPr>
              <p:spPr bwMode="auto">
                <a:xfrm>
                  <a:off x="4330" y="1920"/>
                  <a:ext cx="192" cy="263"/>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1378"/>
                                        </p:tgtEl>
                                        <p:attrNameLst>
                                          <p:attrName>style.visibility</p:attrName>
                                        </p:attrNameLst>
                                      </p:cBhvr>
                                      <p:to>
                                        <p:strVal val="visible"/>
                                      </p:to>
                                    </p:set>
                                    <p:animEffect transition="in" filter="box(out)">
                                      <p:cBhvr>
                                        <p:cTn id="12" dur="500"/>
                                        <p:tgtEl>
                                          <p:spTgt spid="10137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1379"/>
                                        </p:tgtEl>
                                        <p:attrNameLst>
                                          <p:attrName>style.visibility</p:attrName>
                                        </p:attrNameLst>
                                      </p:cBhvr>
                                      <p:to>
                                        <p:strVal val="visible"/>
                                      </p:to>
                                    </p:set>
                                    <p:animEffect transition="in" filter="box(in)">
                                      <p:cBhvr>
                                        <p:cTn id="17" dur="500"/>
                                        <p:tgtEl>
                                          <p:spTgt spid="1013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380"/>
                                        </p:tgtEl>
                                        <p:attrNameLst>
                                          <p:attrName>style.visibility</p:attrName>
                                        </p:attrNameLst>
                                      </p:cBhvr>
                                      <p:to>
                                        <p:strVal val="visible"/>
                                      </p:to>
                                    </p:set>
                                    <p:animEffect transition="in" filter="wipe(left)">
                                      <p:cBhvr>
                                        <p:cTn id="22" dur="500"/>
                                        <p:tgtEl>
                                          <p:spTgt spid="101380"/>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1381"/>
                                        </p:tgtEl>
                                        <p:attrNameLst>
                                          <p:attrName>style.visibility</p:attrName>
                                        </p:attrNameLst>
                                      </p:cBhvr>
                                      <p:to>
                                        <p:strVal val="visible"/>
                                      </p:to>
                                    </p:set>
                                    <p:animEffect transition="in" filter="wipe(left)">
                                      <p:cBhvr>
                                        <p:cTn id="26" dur="500"/>
                                        <p:tgtEl>
                                          <p:spTgt spid="10138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80" grpId="0" animBg="1"/>
      <p:bldP spid="1013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825500" y="609600"/>
            <a:ext cx="4203700" cy="561975"/>
          </a:xfrm>
          <a:prstGeom prst="rect">
            <a:avLst/>
          </a:prstGeom>
          <a:noFill/>
          <a:ln w="9525">
            <a:noFill/>
            <a:miter lim="800000"/>
          </a:ln>
          <a:effectLst/>
        </p:spPr>
        <p:txBody>
          <a:bodyPr>
            <a:spAutoFit/>
          </a:bodyPr>
          <a:lstStyle/>
          <a:p>
            <a:pPr>
              <a:lnSpc>
                <a:spcPct val="110000"/>
              </a:lnSpc>
              <a:spcBef>
                <a:spcPct val="10000"/>
              </a:spcBef>
            </a:pPr>
            <a:r>
              <a:rPr lang="en-US" altLang="zh-CN" sz="2800" b="1">
                <a:solidFill>
                  <a:srgbClr val="003300"/>
                </a:solidFill>
                <a:effectLst>
                  <a:outerShdw blurRad="38100" dist="38100" dir="2700000" algn="tl">
                    <a:srgbClr val="DDDDDD"/>
                  </a:outerShdw>
                </a:effectLst>
                <a:latin typeface="Times New Roman" panose="02020603050405020304" charset="0"/>
              </a:rPr>
              <a:t>(5)  </a:t>
            </a:r>
            <a:r>
              <a:rPr lang="zh-CN" altLang="en-US" sz="2800" b="1">
                <a:solidFill>
                  <a:srgbClr val="003300"/>
                </a:solidFill>
                <a:effectLst>
                  <a:outerShdw blurRad="38100" dist="38100" dir="2700000" algn="tl">
                    <a:srgbClr val="DDDDDD"/>
                  </a:outerShdw>
                </a:effectLst>
                <a:latin typeface="Times New Roman" panose="02020603050405020304" charset="0"/>
              </a:rPr>
              <a:t>画出逻辑图</a:t>
            </a:r>
          </a:p>
        </p:txBody>
      </p:sp>
      <p:grpSp>
        <p:nvGrpSpPr>
          <p:cNvPr id="2" name="Group 110"/>
          <p:cNvGrpSpPr/>
          <p:nvPr/>
        </p:nvGrpSpPr>
        <p:grpSpPr bwMode="auto">
          <a:xfrm>
            <a:off x="838200" y="1066800"/>
            <a:ext cx="7315200" cy="5286375"/>
            <a:chOff x="528" y="672"/>
            <a:chExt cx="4608" cy="3330"/>
          </a:xfrm>
        </p:grpSpPr>
        <p:sp>
          <p:nvSpPr>
            <p:cNvPr id="123908" name="Text Box 4"/>
            <p:cNvSpPr txBox="1">
              <a:spLocks noChangeArrowheads="1"/>
            </p:cNvSpPr>
            <p:nvPr/>
          </p:nvSpPr>
          <p:spPr bwMode="auto">
            <a:xfrm>
              <a:off x="528" y="3552"/>
              <a:ext cx="288" cy="35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i="1"/>
                <a:t>A</a:t>
              </a:r>
            </a:p>
          </p:txBody>
        </p:sp>
        <p:sp>
          <p:nvSpPr>
            <p:cNvPr id="123909" name="Text Box 5"/>
            <p:cNvSpPr txBox="1">
              <a:spLocks noChangeArrowheads="1"/>
            </p:cNvSpPr>
            <p:nvPr/>
          </p:nvSpPr>
          <p:spPr bwMode="auto">
            <a:xfrm>
              <a:off x="816" y="3552"/>
              <a:ext cx="288" cy="35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i="1"/>
                <a:t>B</a:t>
              </a:r>
              <a:endParaRPr lang="en-US" altLang="zh-CN" sz="2800" b="1"/>
            </a:p>
          </p:txBody>
        </p:sp>
        <p:sp>
          <p:nvSpPr>
            <p:cNvPr id="123910" name="Text Box 6"/>
            <p:cNvSpPr txBox="1">
              <a:spLocks noChangeArrowheads="1"/>
            </p:cNvSpPr>
            <p:nvPr/>
          </p:nvSpPr>
          <p:spPr bwMode="auto">
            <a:xfrm>
              <a:off x="1440" y="3552"/>
              <a:ext cx="288" cy="35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i="1"/>
                <a:t>C</a:t>
              </a:r>
              <a:endParaRPr lang="en-US" altLang="zh-CN" sz="2800" b="1"/>
            </a:p>
          </p:txBody>
        </p:sp>
        <p:grpSp>
          <p:nvGrpSpPr>
            <p:cNvPr id="123911" name="Group 7"/>
            <p:cNvGrpSpPr/>
            <p:nvPr/>
          </p:nvGrpSpPr>
          <p:grpSpPr bwMode="auto">
            <a:xfrm>
              <a:off x="2448" y="3600"/>
              <a:ext cx="288" cy="354"/>
              <a:chOff x="2448" y="3408"/>
              <a:chExt cx="288" cy="354"/>
            </a:xfrm>
          </p:grpSpPr>
          <p:sp>
            <p:nvSpPr>
              <p:cNvPr id="124000" name="Text Box 8"/>
              <p:cNvSpPr txBox="1">
                <a:spLocks noChangeArrowheads="1"/>
              </p:cNvSpPr>
              <p:nvPr/>
            </p:nvSpPr>
            <p:spPr bwMode="auto">
              <a:xfrm>
                <a:off x="2448" y="3408"/>
                <a:ext cx="288" cy="35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i="1"/>
                  <a:t>A</a:t>
                </a:r>
                <a:endParaRPr lang="en-US" altLang="zh-CN" sz="2800" b="1"/>
              </a:p>
            </p:txBody>
          </p:sp>
          <p:sp>
            <p:nvSpPr>
              <p:cNvPr id="124001" name="Line 9"/>
              <p:cNvSpPr>
                <a:spLocks noChangeShapeType="1"/>
              </p:cNvSpPr>
              <p:nvPr/>
            </p:nvSpPr>
            <p:spPr bwMode="auto">
              <a:xfrm>
                <a:off x="2518" y="3504"/>
                <a:ext cx="144" cy="0"/>
              </a:xfrm>
              <a:prstGeom prst="line">
                <a:avLst/>
              </a:prstGeom>
              <a:noFill/>
              <a:ln w="19050">
                <a:solidFill>
                  <a:schemeClr val="tx1"/>
                </a:solidFill>
                <a:round/>
              </a:ln>
            </p:spPr>
            <p:txBody>
              <a:bodyPr wrap="none" anchor="ctr"/>
              <a:lstStyle/>
              <a:p>
                <a:endParaRPr lang="zh-CN" altLang="en-US">
                  <a:latin typeface="Times New Roman" panose="02020603050405020304" charset="0"/>
                </a:endParaRPr>
              </a:p>
            </p:txBody>
          </p:sp>
        </p:grpSp>
        <p:grpSp>
          <p:nvGrpSpPr>
            <p:cNvPr id="123912" name="Group 10"/>
            <p:cNvGrpSpPr/>
            <p:nvPr/>
          </p:nvGrpSpPr>
          <p:grpSpPr bwMode="auto">
            <a:xfrm>
              <a:off x="2688" y="3600"/>
              <a:ext cx="288" cy="354"/>
              <a:chOff x="2448" y="3408"/>
              <a:chExt cx="288" cy="354"/>
            </a:xfrm>
          </p:grpSpPr>
          <p:sp>
            <p:nvSpPr>
              <p:cNvPr id="123998" name="Text Box 11"/>
              <p:cNvSpPr txBox="1">
                <a:spLocks noChangeArrowheads="1"/>
              </p:cNvSpPr>
              <p:nvPr/>
            </p:nvSpPr>
            <p:spPr bwMode="auto">
              <a:xfrm>
                <a:off x="2448" y="3408"/>
                <a:ext cx="288" cy="35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i="1"/>
                  <a:t>B</a:t>
                </a:r>
                <a:endParaRPr lang="en-US" altLang="zh-CN" sz="2800" b="1"/>
              </a:p>
            </p:txBody>
          </p:sp>
          <p:sp>
            <p:nvSpPr>
              <p:cNvPr id="123999" name="Line 12"/>
              <p:cNvSpPr>
                <a:spLocks noChangeShapeType="1"/>
              </p:cNvSpPr>
              <p:nvPr/>
            </p:nvSpPr>
            <p:spPr bwMode="auto">
              <a:xfrm>
                <a:off x="2518" y="3504"/>
                <a:ext cx="144" cy="0"/>
              </a:xfrm>
              <a:prstGeom prst="line">
                <a:avLst/>
              </a:prstGeom>
              <a:noFill/>
              <a:ln w="19050">
                <a:solidFill>
                  <a:schemeClr val="tx1"/>
                </a:solidFill>
                <a:round/>
              </a:ln>
            </p:spPr>
            <p:txBody>
              <a:bodyPr wrap="none" anchor="ctr"/>
              <a:lstStyle/>
              <a:p>
                <a:endParaRPr lang="zh-CN" altLang="en-US">
                  <a:latin typeface="Times New Roman" panose="02020603050405020304" charset="0"/>
                </a:endParaRPr>
              </a:p>
            </p:txBody>
          </p:sp>
        </p:grpSp>
        <p:grpSp>
          <p:nvGrpSpPr>
            <p:cNvPr id="123913" name="Group 13"/>
            <p:cNvGrpSpPr/>
            <p:nvPr/>
          </p:nvGrpSpPr>
          <p:grpSpPr bwMode="auto">
            <a:xfrm>
              <a:off x="3552" y="3648"/>
              <a:ext cx="288" cy="354"/>
              <a:chOff x="2448" y="3408"/>
              <a:chExt cx="288" cy="354"/>
            </a:xfrm>
          </p:grpSpPr>
          <p:sp>
            <p:nvSpPr>
              <p:cNvPr id="123996" name="Text Box 14"/>
              <p:cNvSpPr txBox="1">
                <a:spLocks noChangeArrowheads="1"/>
              </p:cNvSpPr>
              <p:nvPr/>
            </p:nvSpPr>
            <p:spPr bwMode="auto">
              <a:xfrm>
                <a:off x="2448" y="3408"/>
                <a:ext cx="288" cy="35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i="1"/>
                  <a:t>C</a:t>
                </a:r>
                <a:endParaRPr lang="en-US" altLang="zh-CN" sz="2800" b="1"/>
              </a:p>
            </p:txBody>
          </p:sp>
          <p:sp>
            <p:nvSpPr>
              <p:cNvPr id="123997" name="Line 15"/>
              <p:cNvSpPr>
                <a:spLocks noChangeShapeType="1"/>
              </p:cNvSpPr>
              <p:nvPr/>
            </p:nvSpPr>
            <p:spPr bwMode="auto">
              <a:xfrm>
                <a:off x="2518" y="3504"/>
                <a:ext cx="144" cy="0"/>
              </a:xfrm>
              <a:prstGeom prst="line">
                <a:avLst/>
              </a:prstGeom>
              <a:noFill/>
              <a:ln w="19050">
                <a:solidFill>
                  <a:schemeClr val="tx1"/>
                </a:solidFill>
                <a:round/>
              </a:ln>
            </p:spPr>
            <p:txBody>
              <a:bodyPr wrap="none" anchor="ctr"/>
              <a:lstStyle/>
              <a:p>
                <a:endParaRPr lang="zh-CN" altLang="en-US">
                  <a:latin typeface="Times New Roman" panose="02020603050405020304" charset="0"/>
                </a:endParaRPr>
              </a:p>
            </p:txBody>
          </p:sp>
        </p:grpSp>
        <p:grpSp>
          <p:nvGrpSpPr>
            <p:cNvPr id="123914" name="Group 16"/>
            <p:cNvGrpSpPr/>
            <p:nvPr/>
          </p:nvGrpSpPr>
          <p:grpSpPr bwMode="auto">
            <a:xfrm>
              <a:off x="2544" y="2088"/>
              <a:ext cx="576" cy="408"/>
              <a:chOff x="2544" y="2232"/>
              <a:chExt cx="576" cy="408"/>
            </a:xfrm>
          </p:grpSpPr>
          <p:sp>
            <p:nvSpPr>
              <p:cNvPr id="123993" name="Rectangle 17"/>
              <p:cNvSpPr>
                <a:spLocks noChangeArrowheads="1"/>
              </p:cNvSpPr>
              <p:nvPr/>
            </p:nvSpPr>
            <p:spPr bwMode="auto">
              <a:xfrm rot="-5400000">
                <a:off x="2682" y="2202"/>
                <a:ext cx="300" cy="576"/>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94" name="Oval 18"/>
              <p:cNvSpPr>
                <a:spLocks noChangeArrowheads="1"/>
              </p:cNvSpPr>
              <p:nvPr/>
            </p:nvSpPr>
            <p:spPr bwMode="auto">
              <a:xfrm rot="-5400000">
                <a:off x="2784" y="2232"/>
                <a:ext cx="96" cy="96"/>
              </a:xfrm>
              <a:prstGeom prst="ellips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23995" name="Rectangle 19"/>
              <p:cNvSpPr>
                <a:spLocks noChangeArrowheads="1"/>
              </p:cNvSpPr>
              <p:nvPr/>
            </p:nvSpPr>
            <p:spPr bwMode="auto">
              <a:xfrm>
                <a:off x="2713" y="2304"/>
                <a:ext cx="276" cy="311"/>
              </a:xfrm>
              <a:prstGeom prst="rect">
                <a:avLst/>
              </a:prstGeom>
              <a:noFill/>
              <a:ln>
                <a:noFill/>
              </a:ln>
            </p:spPr>
            <p:txBody>
              <a:bodyPr wrap="none">
                <a:spAutoFit/>
              </a:bodyPr>
              <a:lstStyle/>
              <a:p>
                <a:pPr algn="ctr">
                  <a:lnSpc>
                    <a:spcPct val="110000"/>
                  </a:lnSpc>
                  <a:spcBef>
                    <a:spcPct val="10000"/>
                  </a:spcBef>
                </a:pPr>
                <a:r>
                  <a:rPr lang="en-US" altLang="zh-CN" b="1">
                    <a:latin typeface="Times New Roman" panose="02020603050405020304" charset="0"/>
                  </a:rPr>
                  <a:t>&amp;</a:t>
                </a:r>
              </a:p>
            </p:txBody>
          </p:sp>
        </p:grpSp>
        <p:grpSp>
          <p:nvGrpSpPr>
            <p:cNvPr id="123915" name="Group 20"/>
            <p:cNvGrpSpPr/>
            <p:nvPr/>
          </p:nvGrpSpPr>
          <p:grpSpPr bwMode="auto">
            <a:xfrm>
              <a:off x="624" y="2112"/>
              <a:ext cx="433" cy="385"/>
              <a:chOff x="1919" y="2111"/>
              <a:chExt cx="433" cy="385"/>
            </a:xfrm>
          </p:grpSpPr>
          <p:sp>
            <p:nvSpPr>
              <p:cNvPr id="123990" name="Rectangle 21"/>
              <p:cNvSpPr>
                <a:spLocks noChangeArrowheads="1"/>
              </p:cNvSpPr>
              <p:nvPr/>
            </p:nvSpPr>
            <p:spPr bwMode="auto">
              <a:xfrm rot="-5400000">
                <a:off x="1991" y="2135"/>
                <a:ext cx="289" cy="433"/>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91" name="Oval 22"/>
              <p:cNvSpPr>
                <a:spLocks noChangeArrowheads="1"/>
              </p:cNvSpPr>
              <p:nvPr/>
            </p:nvSpPr>
            <p:spPr bwMode="auto">
              <a:xfrm rot="-5400000">
                <a:off x="2111" y="2111"/>
                <a:ext cx="96" cy="96"/>
              </a:xfrm>
              <a:prstGeom prst="ellipse">
                <a:avLst/>
              </a:prstGeom>
              <a:noFill/>
              <a:ln w="28575" cap="sq">
                <a:solidFill>
                  <a:schemeClr val="tx1"/>
                </a:solidFill>
                <a:round/>
              </a:ln>
            </p:spPr>
            <p:txBody>
              <a:bodyPr wrap="none" anchor="ctr">
                <a:spAutoFit/>
              </a:bodyPr>
              <a:lstStyle/>
              <a:p>
                <a:endParaRPr lang="zh-CN" altLang="en-US">
                  <a:latin typeface="Times New Roman" panose="02020603050405020304" charset="0"/>
                </a:endParaRPr>
              </a:p>
            </p:txBody>
          </p:sp>
          <p:sp>
            <p:nvSpPr>
              <p:cNvPr id="123992" name="Text Box 23"/>
              <p:cNvSpPr txBox="1">
                <a:spLocks noChangeArrowheads="1"/>
              </p:cNvSpPr>
              <p:nvPr/>
            </p:nvSpPr>
            <p:spPr bwMode="auto">
              <a:xfrm>
                <a:off x="2016" y="2160"/>
                <a:ext cx="240" cy="311"/>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a:t>&amp;</a:t>
                </a:r>
              </a:p>
            </p:txBody>
          </p:sp>
        </p:grpSp>
        <p:sp>
          <p:nvSpPr>
            <p:cNvPr id="123916" name="Line 24"/>
            <p:cNvSpPr>
              <a:spLocks noChangeShapeType="1"/>
            </p:cNvSpPr>
            <p:nvPr/>
          </p:nvSpPr>
          <p:spPr bwMode="auto">
            <a:xfrm flipH="1">
              <a:off x="720" y="2496"/>
              <a:ext cx="0" cy="115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17" name="Line 25"/>
            <p:cNvSpPr>
              <a:spLocks noChangeShapeType="1"/>
            </p:cNvSpPr>
            <p:nvPr/>
          </p:nvSpPr>
          <p:spPr bwMode="auto">
            <a:xfrm>
              <a:off x="960" y="2496"/>
              <a:ext cx="0" cy="115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23918" name="Group 26"/>
            <p:cNvGrpSpPr/>
            <p:nvPr/>
          </p:nvGrpSpPr>
          <p:grpSpPr bwMode="auto">
            <a:xfrm>
              <a:off x="1296" y="2112"/>
              <a:ext cx="433" cy="385"/>
              <a:chOff x="1919" y="2111"/>
              <a:chExt cx="433" cy="385"/>
            </a:xfrm>
          </p:grpSpPr>
          <p:sp>
            <p:nvSpPr>
              <p:cNvPr id="123987" name="Rectangle 27"/>
              <p:cNvSpPr>
                <a:spLocks noChangeArrowheads="1"/>
              </p:cNvSpPr>
              <p:nvPr/>
            </p:nvSpPr>
            <p:spPr bwMode="auto">
              <a:xfrm rot="-5400000">
                <a:off x="1991" y="2135"/>
                <a:ext cx="289" cy="433"/>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88" name="Oval 28"/>
              <p:cNvSpPr>
                <a:spLocks noChangeArrowheads="1"/>
              </p:cNvSpPr>
              <p:nvPr/>
            </p:nvSpPr>
            <p:spPr bwMode="auto">
              <a:xfrm rot="-5400000">
                <a:off x="2111" y="2111"/>
                <a:ext cx="96" cy="96"/>
              </a:xfrm>
              <a:prstGeom prst="ellipse">
                <a:avLst/>
              </a:prstGeom>
              <a:noFill/>
              <a:ln w="28575" cap="sq">
                <a:solidFill>
                  <a:schemeClr val="tx1"/>
                </a:solidFill>
                <a:round/>
              </a:ln>
            </p:spPr>
            <p:txBody>
              <a:bodyPr wrap="none" anchor="ctr">
                <a:spAutoFit/>
              </a:bodyPr>
              <a:lstStyle/>
              <a:p>
                <a:endParaRPr lang="zh-CN" altLang="en-US">
                  <a:latin typeface="Times New Roman" panose="02020603050405020304" charset="0"/>
                </a:endParaRPr>
              </a:p>
            </p:txBody>
          </p:sp>
          <p:sp>
            <p:nvSpPr>
              <p:cNvPr id="123989" name="Text Box 29"/>
              <p:cNvSpPr txBox="1">
                <a:spLocks noChangeArrowheads="1"/>
              </p:cNvSpPr>
              <p:nvPr/>
            </p:nvSpPr>
            <p:spPr bwMode="auto">
              <a:xfrm>
                <a:off x="2016" y="2160"/>
                <a:ext cx="240" cy="311"/>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a:t>&amp;</a:t>
                </a:r>
              </a:p>
            </p:txBody>
          </p:sp>
        </p:grpSp>
        <p:sp>
          <p:nvSpPr>
            <p:cNvPr id="123919" name="Line 30"/>
            <p:cNvSpPr>
              <a:spLocks noChangeShapeType="1"/>
            </p:cNvSpPr>
            <p:nvPr/>
          </p:nvSpPr>
          <p:spPr bwMode="auto">
            <a:xfrm>
              <a:off x="1632" y="2496"/>
              <a:ext cx="0" cy="115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23920" name="Group 31"/>
            <p:cNvGrpSpPr/>
            <p:nvPr/>
          </p:nvGrpSpPr>
          <p:grpSpPr bwMode="auto">
            <a:xfrm>
              <a:off x="1920" y="2112"/>
              <a:ext cx="433" cy="385"/>
              <a:chOff x="1919" y="2111"/>
              <a:chExt cx="433" cy="385"/>
            </a:xfrm>
          </p:grpSpPr>
          <p:sp>
            <p:nvSpPr>
              <p:cNvPr id="123984" name="Rectangle 32"/>
              <p:cNvSpPr>
                <a:spLocks noChangeArrowheads="1"/>
              </p:cNvSpPr>
              <p:nvPr/>
            </p:nvSpPr>
            <p:spPr bwMode="auto">
              <a:xfrm rot="-5400000">
                <a:off x="1991" y="2135"/>
                <a:ext cx="289" cy="433"/>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85" name="Oval 33"/>
              <p:cNvSpPr>
                <a:spLocks noChangeArrowheads="1"/>
              </p:cNvSpPr>
              <p:nvPr/>
            </p:nvSpPr>
            <p:spPr bwMode="auto">
              <a:xfrm rot="-5400000">
                <a:off x="2111" y="2111"/>
                <a:ext cx="96" cy="96"/>
              </a:xfrm>
              <a:prstGeom prst="ellipse">
                <a:avLst/>
              </a:prstGeom>
              <a:noFill/>
              <a:ln w="28575" cap="sq">
                <a:solidFill>
                  <a:schemeClr val="tx1"/>
                </a:solidFill>
                <a:round/>
              </a:ln>
            </p:spPr>
            <p:txBody>
              <a:bodyPr wrap="none" anchor="ctr">
                <a:spAutoFit/>
              </a:bodyPr>
              <a:lstStyle/>
              <a:p>
                <a:endParaRPr lang="zh-CN" altLang="en-US">
                  <a:latin typeface="Times New Roman" panose="02020603050405020304" charset="0"/>
                </a:endParaRPr>
              </a:p>
            </p:txBody>
          </p:sp>
          <p:sp>
            <p:nvSpPr>
              <p:cNvPr id="123986" name="Text Box 34"/>
              <p:cNvSpPr txBox="1">
                <a:spLocks noChangeArrowheads="1"/>
              </p:cNvSpPr>
              <p:nvPr/>
            </p:nvSpPr>
            <p:spPr bwMode="auto">
              <a:xfrm>
                <a:off x="2016" y="2160"/>
                <a:ext cx="240" cy="311"/>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a:t>&amp;</a:t>
                </a:r>
              </a:p>
            </p:txBody>
          </p:sp>
        </p:grpSp>
        <p:sp>
          <p:nvSpPr>
            <p:cNvPr id="123921" name="Rectangle 35"/>
            <p:cNvSpPr>
              <a:spLocks noChangeArrowheads="1"/>
            </p:cNvSpPr>
            <p:nvPr/>
          </p:nvSpPr>
          <p:spPr bwMode="auto">
            <a:xfrm rot="-5400000">
              <a:off x="3600" y="1104"/>
              <a:ext cx="336" cy="624"/>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22" name="Rectangle 36"/>
            <p:cNvSpPr>
              <a:spLocks noChangeArrowheads="1"/>
            </p:cNvSpPr>
            <p:nvPr/>
          </p:nvSpPr>
          <p:spPr bwMode="auto">
            <a:xfrm>
              <a:off x="3626" y="1200"/>
              <a:ext cx="276" cy="311"/>
            </a:xfrm>
            <a:prstGeom prst="rect">
              <a:avLst/>
            </a:prstGeom>
            <a:noFill/>
            <a:ln>
              <a:noFill/>
            </a:ln>
          </p:spPr>
          <p:txBody>
            <a:bodyPr wrap="none">
              <a:spAutoFit/>
            </a:bodyPr>
            <a:lstStyle/>
            <a:p>
              <a:pPr algn="ctr">
                <a:lnSpc>
                  <a:spcPct val="110000"/>
                </a:lnSpc>
                <a:spcBef>
                  <a:spcPct val="10000"/>
                </a:spcBef>
              </a:pPr>
              <a:r>
                <a:rPr lang="en-US" altLang="zh-CN" b="1">
                  <a:latin typeface="Times New Roman" panose="02020603050405020304" charset="0"/>
                </a:rPr>
                <a:t>&amp;</a:t>
              </a:r>
            </a:p>
          </p:txBody>
        </p:sp>
        <p:sp>
          <p:nvSpPr>
            <p:cNvPr id="123923" name="Line 37"/>
            <p:cNvSpPr>
              <a:spLocks noChangeShapeType="1"/>
            </p:cNvSpPr>
            <p:nvPr/>
          </p:nvSpPr>
          <p:spPr bwMode="auto">
            <a:xfrm flipV="1">
              <a:off x="864" y="1872"/>
              <a:ext cx="0" cy="24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24" name="Line 38"/>
            <p:cNvSpPr>
              <a:spLocks noChangeShapeType="1"/>
            </p:cNvSpPr>
            <p:nvPr/>
          </p:nvSpPr>
          <p:spPr bwMode="auto">
            <a:xfrm flipV="1">
              <a:off x="1536" y="1536"/>
              <a:ext cx="0" cy="57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25" name="Line 39"/>
            <p:cNvSpPr>
              <a:spLocks noChangeShapeType="1"/>
            </p:cNvSpPr>
            <p:nvPr/>
          </p:nvSpPr>
          <p:spPr bwMode="auto">
            <a:xfrm flipV="1">
              <a:off x="2160" y="1872"/>
              <a:ext cx="0" cy="24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26" name="Line 40"/>
            <p:cNvSpPr>
              <a:spLocks noChangeShapeType="1"/>
            </p:cNvSpPr>
            <p:nvPr/>
          </p:nvSpPr>
          <p:spPr bwMode="auto">
            <a:xfrm>
              <a:off x="864" y="1872"/>
              <a:ext cx="48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27" name="Line 41"/>
            <p:cNvSpPr>
              <a:spLocks noChangeShapeType="1"/>
            </p:cNvSpPr>
            <p:nvPr/>
          </p:nvSpPr>
          <p:spPr bwMode="auto">
            <a:xfrm flipV="1">
              <a:off x="1344" y="1536"/>
              <a:ext cx="0" cy="33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28" name="Line 42"/>
            <p:cNvSpPr>
              <a:spLocks noChangeShapeType="1"/>
            </p:cNvSpPr>
            <p:nvPr/>
          </p:nvSpPr>
          <p:spPr bwMode="auto">
            <a:xfrm>
              <a:off x="1728" y="1872"/>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29" name="Line 43"/>
            <p:cNvSpPr>
              <a:spLocks noChangeShapeType="1"/>
            </p:cNvSpPr>
            <p:nvPr/>
          </p:nvSpPr>
          <p:spPr bwMode="auto">
            <a:xfrm flipV="1">
              <a:off x="1728" y="1536"/>
              <a:ext cx="0" cy="33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30" name="Line 44"/>
            <p:cNvSpPr>
              <a:spLocks noChangeShapeType="1"/>
            </p:cNvSpPr>
            <p:nvPr/>
          </p:nvSpPr>
          <p:spPr bwMode="auto">
            <a:xfrm flipV="1">
              <a:off x="2832" y="1728"/>
              <a:ext cx="0" cy="35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31" name="Line 45"/>
            <p:cNvSpPr>
              <a:spLocks noChangeShapeType="1"/>
            </p:cNvSpPr>
            <p:nvPr/>
          </p:nvSpPr>
          <p:spPr bwMode="auto">
            <a:xfrm flipV="1">
              <a:off x="3504" y="1920"/>
              <a:ext cx="0" cy="17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32" name="Line 46"/>
            <p:cNvSpPr>
              <a:spLocks noChangeShapeType="1"/>
            </p:cNvSpPr>
            <p:nvPr/>
          </p:nvSpPr>
          <p:spPr bwMode="auto">
            <a:xfrm flipV="1">
              <a:off x="4848" y="1728"/>
              <a:ext cx="0" cy="35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33" name="Line 47"/>
            <p:cNvSpPr>
              <a:spLocks noChangeShapeType="1"/>
            </p:cNvSpPr>
            <p:nvPr/>
          </p:nvSpPr>
          <p:spPr bwMode="auto">
            <a:xfrm>
              <a:off x="2832" y="1728"/>
              <a:ext cx="72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34" name="Line 48"/>
            <p:cNvSpPr>
              <a:spLocks noChangeShapeType="1"/>
            </p:cNvSpPr>
            <p:nvPr/>
          </p:nvSpPr>
          <p:spPr bwMode="auto">
            <a:xfrm flipV="1">
              <a:off x="3552" y="15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35" name="Line 49"/>
            <p:cNvSpPr>
              <a:spLocks noChangeShapeType="1"/>
            </p:cNvSpPr>
            <p:nvPr/>
          </p:nvSpPr>
          <p:spPr bwMode="auto">
            <a:xfrm>
              <a:off x="3984" y="1728"/>
              <a:ext cx="86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36" name="Line 50"/>
            <p:cNvSpPr>
              <a:spLocks noChangeShapeType="1"/>
            </p:cNvSpPr>
            <p:nvPr/>
          </p:nvSpPr>
          <p:spPr bwMode="auto">
            <a:xfrm flipV="1">
              <a:off x="3984" y="15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23937" name="Group 51"/>
            <p:cNvGrpSpPr/>
            <p:nvPr/>
          </p:nvGrpSpPr>
          <p:grpSpPr bwMode="auto">
            <a:xfrm>
              <a:off x="3216" y="2088"/>
              <a:ext cx="576" cy="408"/>
              <a:chOff x="2544" y="2232"/>
              <a:chExt cx="576" cy="408"/>
            </a:xfrm>
          </p:grpSpPr>
          <p:sp>
            <p:nvSpPr>
              <p:cNvPr id="123981" name="Rectangle 52"/>
              <p:cNvSpPr>
                <a:spLocks noChangeArrowheads="1"/>
              </p:cNvSpPr>
              <p:nvPr/>
            </p:nvSpPr>
            <p:spPr bwMode="auto">
              <a:xfrm rot="-5400000">
                <a:off x="2682" y="2202"/>
                <a:ext cx="300" cy="576"/>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82" name="Oval 53"/>
              <p:cNvSpPr>
                <a:spLocks noChangeArrowheads="1"/>
              </p:cNvSpPr>
              <p:nvPr/>
            </p:nvSpPr>
            <p:spPr bwMode="auto">
              <a:xfrm rot="-5400000">
                <a:off x="2784" y="2232"/>
                <a:ext cx="96" cy="96"/>
              </a:xfrm>
              <a:prstGeom prst="ellips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23983" name="Rectangle 54"/>
              <p:cNvSpPr>
                <a:spLocks noChangeArrowheads="1"/>
              </p:cNvSpPr>
              <p:nvPr/>
            </p:nvSpPr>
            <p:spPr bwMode="auto">
              <a:xfrm>
                <a:off x="2713" y="2304"/>
                <a:ext cx="276" cy="311"/>
              </a:xfrm>
              <a:prstGeom prst="rect">
                <a:avLst/>
              </a:prstGeom>
              <a:noFill/>
              <a:ln>
                <a:noFill/>
              </a:ln>
            </p:spPr>
            <p:txBody>
              <a:bodyPr wrap="none">
                <a:spAutoFit/>
              </a:bodyPr>
              <a:lstStyle/>
              <a:p>
                <a:pPr algn="ctr">
                  <a:lnSpc>
                    <a:spcPct val="110000"/>
                  </a:lnSpc>
                  <a:spcBef>
                    <a:spcPct val="10000"/>
                  </a:spcBef>
                </a:pPr>
                <a:r>
                  <a:rPr lang="en-US" altLang="zh-CN" b="1">
                    <a:latin typeface="Times New Roman" panose="02020603050405020304" charset="0"/>
                  </a:rPr>
                  <a:t>&amp;</a:t>
                </a:r>
              </a:p>
            </p:txBody>
          </p:sp>
        </p:grpSp>
        <p:grpSp>
          <p:nvGrpSpPr>
            <p:cNvPr id="123938" name="Group 55"/>
            <p:cNvGrpSpPr/>
            <p:nvPr/>
          </p:nvGrpSpPr>
          <p:grpSpPr bwMode="auto">
            <a:xfrm>
              <a:off x="3888" y="2088"/>
              <a:ext cx="576" cy="408"/>
              <a:chOff x="2544" y="2232"/>
              <a:chExt cx="576" cy="408"/>
            </a:xfrm>
          </p:grpSpPr>
          <p:sp>
            <p:nvSpPr>
              <p:cNvPr id="123978" name="Rectangle 56"/>
              <p:cNvSpPr>
                <a:spLocks noChangeArrowheads="1"/>
              </p:cNvSpPr>
              <p:nvPr/>
            </p:nvSpPr>
            <p:spPr bwMode="auto">
              <a:xfrm rot="-5400000">
                <a:off x="2682" y="2202"/>
                <a:ext cx="300" cy="576"/>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79" name="Oval 57"/>
              <p:cNvSpPr>
                <a:spLocks noChangeArrowheads="1"/>
              </p:cNvSpPr>
              <p:nvPr/>
            </p:nvSpPr>
            <p:spPr bwMode="auto">
              <a:xfrm rot="-5400000">
                <a:off x="2784" y="2232"/>
                <a:ext cx="96" cy="96"/>
              </a:xfrm>
              <a:prstGeom prst="ellips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23980" name="Rectangle 58"/>
              <p:cNvSpPr>
                <a:spLocks noChangeArrowheads="1"/>
              </p:cNvSpPr>
              <p:nvPr/>
            </p:nvSpPr>
            <p:spPr bwMode="auto">
              <a:xfrm>
                <a:off x="2713" y="2304"/>
                <a:ext cx="276" cy="311"/>
              </a:xfrm>
              <a:prstGeom prst="rect">
                <a:avLst/>
              </a:prstGeom>
              <a:noFill/>
              <a:ln>
                <a:noFill/>
              </a:ln>
            </p:spPr>
            <p:txBody>
              <a:bodyPr wrap="none">
                <a:spAutoFit/>
              </a:bodyPr>
              <a:lstStyle/>
              <a:p>
                <a:pPr algn="ctr">
                  <a:lnSpc>
                    <a:spcPct val="110000"/>
                  </a:lnSpc>
                  <a:spcBef>
                    <a:spcPct val="10000"/>
                  </a:spcBef>
                </a:pPr>
                <a:r>
                  <a:rPr lang="en-US" altLang="zh-CN" b="1">
                    <a:latin typeface="Times New Roman" panose="02020603050405020304" charset="0"/>
                  </a:rPr>
                  <a:t>&amp;</a:t>
                </a:r>
              </a:p>
            </p:txBody>
          </p:sp>
        </p:grpSp>
        <p:grpSp>
          <p:nvGrpSpPr>
            <p:cNvPr id="123939" name="Group 59"/>
            <p:cNvGrpSpPr/>
            <p:nvPr/>
          </p:nvGrpSpPr>
          <p:grpSpPr bwMode="auto">
            <a:xfrm>
              <a:off x="4560" y="2088"/>
              <a:ext cx="576" cy="408"/>
              <a:chOff x="2544" y="2232"/>
              <a:chExt cx="576" cy="408"/>
            </a:xfrm>
          </p:grpSpPr>
          <p:sp>
            <p:nvSpPr>
              <p:cNvPr id="123975" name="Rectangle 60"/>
              <p:cNvSpPr>
                <a:spLocks noChangeArrowheads="1"/>
              </p:cNvSpPr>
              <p:nvPr/>
            </p:nvSpPr>
            <p:spPr bwMode="auto">
              <a:xfrm rot="-5400000">
                <a:off x="2682" y="2202"/>
                <a:ext cx="300" cy="576"/>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76" name="Oval 61"/>
              <p:cNvSpPr>
                <a:spLocks noChangeArrowheads="1"/>
              </p:cNvSpPr>
              <p:nvPr/>
            </p:nvSpPr>
            <p:spPr bwMode="auto">
              <a:xfrm rot="-5400000">
                <a:off x="2784" y="2232"/>
                <a:ext cx="96" cy="96"/>
              </a:xfrm>
              <a:prstGeom prst="ellips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23977" name="Rectangle 62"/>
              <p:cNvSpPr>
                <a:spLocks noChangeArrowheads="1"/>
              </p:cNvSpPr>
              <p:nvPr/>
            </p:nvSpPr>
            <p:spPr bwMode="auto">
              <a:xfrm>
                <a:off x="2713" y="2304"/>
                <a:ext cx="276" cy="311"/>
              </a:xfrm>
              <a:prstGeom prst="rect">
                <a:avLst/>
              </a:prstGeom>
              <a:noFill/>
              <a:ln>
                <a:noFill/>
              </a:ln>
            </p:spPr>
            <p:txBody>
              <a:bodyPr wrap="none">
                <a:spAutoFit/>
              </a:bodyPr>
              <a:lstStyle/>
              <a:p>
                <a:pPr algn="ctr">
                  <a:lnSpc>
                    <a:spcPct val="110000"/>
                  </a:lnSpc>
                  <a:spcBef>
                    <a:spcPct val="10000"/>
                  </a:spcBef>
                </a:pPr>
                <a:r>
                  <a:rPr lang="en-US" altLang="zh-CN" b="1">
                    <a:latin typeface="Times New Roman" panose="02020603050405020304" charset="0"/>
                  </a:rPr>
                  <a:t>&amp;</a:t>
                </a:r>
              </a:p>
            </p:txBody>
          </p:sp>
        </p:grpSp>
        <p:sp>
          <p:nvSpPr>
            <p:cNvPr id="123940" name="Line 63"/>
            <p:cNvSpPr>
              <a:spLocks noChangeShapeType="1"/>
            </p:cNvSpPr>
            <p:nvPr/>
          </p:nvSpPr>
          <p:spPr bwMode="auto">
            <a:xfrm>
              <a:off x="3504" y="1920"/>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41" name="Line 64"/>
            <p:cNvSpPr>
              <a:spLocks noChangeShapeType="1"/>
            </p:cNvSpPr>
            <p:nvPr/>
          </p:nvSpPr>
          <p:spPr bwMode="auto">
            <a:xfrm flipV="1">
              <a:off x="3696" y="1584"/>
              <a:ext cx="0" cy="33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42" name="Line 65"/>
            <p:cNvSpPr>
              <a:spLocks noChangeShapeType="1"/>
            </p:cNvSpPr>
            <p:nvPr/>
          </p:nvSpPr>
          <p:spPr bwMode="auto">
            <a:xfrm flipV="1">
              <a:off x="4176" y="1920"/>
              <a:ext cx="0" cy="17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43" name="Line 66"/>
            <p:cNvSpPr>
              <a:spLocks noChangeShapeType="1"/>
            </p:cNvSpPr>
            <p:nvPr/>
          </p:nvSpPr>
          <p:spPr bwMode="auto">
            <a:xfrm>
              <a:off x="3840" y="1920"/>
              <a:ext cx="33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44" name="Line 67"/>
            <p:cNvSpPr>
              <a:spLocks noChangeShapeType="1"/>
            </p:cNvSpPr>
            <p:nvPr/>
          </p:nvSpPr>
          <p:spPr bwMode="auto">
            <a:xfrm flipV="1">
              <a:off x="3840" y="1584"/>
              <a:ext cx="0" cy="33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23945" name="Group 68"/>
            <p:cNvGrpSpPr/>
            <p:nvPr/>
          </p:nvGrpSpPr>
          <p:grpSpPr bwMode="auto">
            <a:xfrm>
              <a:off x="1248" y="1130"/>
              <a:ext cx="576" cy="408"/>
              <a:chOff x="2544" y="2232"/>
              <a:chExt cx="576" cy="408"/>
            </a:xfrm>
          </p:grpSpPr>
          <p:sp>
            <p:nvSpPr>
              <p:cNvPr id="123972" name="Rectangle 69"/>
              <p:cNvSpPr>
                <a:spLocks noChangeArrowheads="1"/>
              </p:cNvSpPr>
              <p:nvPr/>
            </p:nvSpPr>
            <p:spPr bwMode="auto">
              <a:xfrm rot="-5400000">
                <a:off x="2682" y="2202"/>
                <a:ext cx="300" cy="576"/>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73" name="Oval 70"/>
              <p:cNvSpPr>
                <a:spLocks noChangeArrowheads="1"/>
              </p:cNvSpPr>
              <p:nvPr/>
            </p:nvSpPr>
            <p:spPr bwMode="auto">
              <a:xfrm rot="-5400000">
                <a:off x="2784" y="2232"/>
                <a:ext cx="96" cy="96"/>
              </a:xfrm>
              <a:prstGeom prst="ellips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23974" name="Rectangle 71"/>
              <p:cNvSpPr>
                <a:spLocks noChangeArrowheads="1"/>
              </p:cNvSpPr>
              <p:nvPr/>
            </p:nvSpPr>
            <p:spPr bwMode="auto">
              <a:xfrm>
                <a:off x="2713" y="2304"/>
                <a:ext cx="276" cy="311"/>
              </a:xfrm>
              <a:prstGeom prst="rect">
                <a:avLst/>
              </a:prstGeom>
              <a:noFill/>
              <a:ln>
                <a:noFill/>
              </a:ln>
            </p:spPr>
            <p:txBody>
              <a:bodyPr wrap="none">
                <a:spAutoFit/>
              </a:bodyPr>
              <a:lstStyle/>
              <a:p>
                <a:pPr algn="ctr">
                  <a:lnSpc>
                    <a:spcPct val="110000"/>
                  </a:lnSpc>
                  <a:spcBef>
                    <a:spcPct val="10000"/>
                  </a:spcBef>
                </a:pPr>
                <a:r>
                  <a:rPr lang="en-US" altLang="zh-CN" b="1">
                    <a:latin typeface="Times New Roman" panose="02020603050405020304" charset="0"/>
                  </a:rPr>
                  <a:t>&amp;</a:t>
                </a:r>
              </a:p>
            </p:txBody>
          </p:sp>
        </p:grpSp>
        <p:sp>
          <p:nvSpPr>
            <p:cNvPr id="123946" name="Line 72"/>
            <p:cNvSpPr>
              <a:spLocks noChangeShapeType="1"/>
            </p:cNvSpPr>
            <p:nvPr/>
          </p:nvSpPr>
          <p:spPr bwMode="auto">
            <a:xfrm>
              <a:off x="2592" y="2496"/>
              <a:ext cx="0" cy="115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47" name="Line 73"/>
            <p:cNvSpPr>
              <a:spLocks noChangeShapeType="1"/>
            </p:cNvSpPr>
            <p:nvPr/>
          </p:nvSpPr>
          <p:spPr bwMode="auto">
            <a:xfrm>
              <a:off x="2832" y="2496"/>
              <a:ext cx="0" cy="115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48" name="Line 74"/>
            <p:cNvSpPr>
              <a:spLocks noChangeShapeType="1"/>
            </p:cNvSpPr>
            <p:nvPr/>
          </p:nvSpPr>
          <p:spPr bwMode="auto">
            <a:xfrm>
              <a:off x="3696" y="2496"/>
              <a:ext cx="0" cy="120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49" name="Line 75"/>
            <p:cNvSpPr>
              <a:spLocks noChangeShapeType="1"/>
            </p:cNvSpPr>
            <p:nvPr/>
          </p:nvSpPr>
          <p:spPr bwMode="auto">
            <a:xfrm flipV="1">
              <a:off x="1536" y="816"/>
              <a:ext cx="0" cy="311"/>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0" name="Line 76"/>
            <p:cNvSpPr>
              <a:spLocks noChangeShapeType="1"/>
            </p:cNvSpPr>
            <p:nvPr/>
          </p:nvSpPr>
          <p:spPr bwMode="auto">
            <a:xfrm flipV="1">
              <a:off x="3744" y="837"/>
              <a:ext cx="0" cy="311"/>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1" name="Oval 77"/>
            <p:cNvSpPr>
              <a:spLocks noChangeArrowheads="1"/>
            </p:cNvSpPr>
            <p:nvPr/>
          </p:nvSpPr>
          <p:spPr bwMode="auto">
            <a:xfrm rot="-5400000">
              <a:off x="3696" y="1152"/>
              <a:ext cx="96" cy="96"/>
            </a:xfrm>
            <a:prstGeom prst="ellips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23952" name="Line 78"/>
            <p:cNvSpPr>
              <a:spLocks noChangeShapeType="1"/>
            </p:cNvSpPr>
            <p:nvPr/>
          </p:nvSpPr>
          <p:spPr bwMode="auto">
            <a:xfrm>
              <a:off x="720" y="2688"/>
              <a:ext cx="393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3" name="Line 79"/>
            <p:cNvSpPr>
              <a:spLocks noChangeShapeType="1"/>
            </p:cNvSpPr>
            <p:nvPr/>
          </p:nvSpPr>
          <p:spPr bwMode="auto">
            <a:xfrm flipV="1">
              <a:off x="1392" y="2496"/>
              <a:ext cx="0" cy="19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4" name="Line 80"/>
            <p:cNvSpPr>
              <a:spLocks noChangeShapeType="1"/>
            </p:cNvSpPr>
            <p:nvPr/>
          </p:nvSpPr>
          <p:spPr bwMode="auto">
            <a:xfrm flipV="1">
              <a:off x="3984" y="2496"/>
              <a:ext cx="0" cy="19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5" name="Line 81"/>
            <p:cNvSpPr>
              <a:spLocks noChangeShapeType="1"/>
            </p:cNvSpPr>
            <p:nvPr/>
          </p:nvSpPr>
          <p:spPr bwMode="auto">
            <a:xfrm flipV="1">
              <a:off x="4656" y="2496"/>
              <a:ext cx="0" cy="19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6" name="Line 85"/>
            <p:cNvSpPr>
              <a:spLocks noChangeShapeType="1"/>
            </p:cNvSpPr>
            <p:nvPr/>
          </p:nvSpPr>
          <p:spPr bwMode="auto">
            <a:xfrm>
              <a:off x="960" y="2880"/>
              <a:ext cx="38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7" name="Line 86"/>
            <p:cNvSpPr>
              <a:spLocks noChangeShapeType="1"/>
            </p:cNvSpPr>
            <p:nvPr/>
          </p:nvSpPr>
          <p:spPr bwMode="auto">
            <a:xfrm>
              <a:off x="2016" y="2496"/>
              <a:ext cx="0" cy="38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8" name="Line 87"/>
            <p:cNvSpPr>
              <a:spLocks noChangeShapeType="1"/>
            </p:cNvSpPr>
            <p:nvPr/>
          </p:nvSpPr>
          <p:spPr bwMode="auto">
            <a:xfrm>
              <a:off x="3312" y="2496"/>
              <a:ext cx="0" cy="38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9" name="Line 88"/>
            <p:cNvSpPr>
              <a:spLocks noChangeShapeType="1"/>
            </p:cNvSpPr>
            <p:nvPr/>
          </p:nvSpPr>
          <p:spPr bwMode="auto">
            <a:xfrm>
              <a:off x="4848" y="2496"/>
              <a:ext cx="0" cy="38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0" name="Line 92"/>
            <p:cNvSpPr>
              <a:spLocks noChangeShapeType="1"/>
            </p:cNvSpPr>
            <p:nvPr/>
          </p:nvSpPr>
          <p:spPr bwMode="auto">
            <a:xfrm>
              <a:off x="1632" y="3072"/>
              <a:ext cx="340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1" name="Line 93"/>
            <p:cNvSpPr>
              <a:spLocks noChangeShapeType="1"/>
            </p:cNvSpPr>
            <p:nvPr/>
          </p:nvSpPr>
          <p:spPr bwMode="auto">
            <a:xfrm>
              <a:off x="2256" y="2496"/>
              <a:ext cx="0" cy="57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2" name="Line 94"/>
            <p:cNvSpPr>
              <a:spLocks noChangeShapeType="1"/>
            </p:cNvSpPr>
            <p:nvPr/>
          </p:nvSpPr>
          <p:spPr bwMode="auto">
            <a:xfrm>
              <a:off x="3024" y="2496"/>
              <a:ext cx="0" cy="57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3" name="Line 95"/>
            <p:cNvSpPr>
              <a:spLocks noChangeShapeType="1"/>
            </p:cNvSpPr>
            <p:nvPr/>
          </p:nvSpPr>
          <p:spPr bwMode="auto">
            <a:xfrm>
              <a:off x="5040" y="2496"/>
              <a:ext cx="0" cy="57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4" name="Line 99"/>
            <p:cNvSpPr>
              <a:spLocks noChangeShapeType="1"/>
            </p:cNvSpPr>
            <p:nvPr/>
          </p:nvSpPr>
          <p:spPr bwMode="auto">
            <a:xfrm>
              <a:off x="2592" y="3216"/>
              <a:ext cx="91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5" name="Line 100"/>
            <p:cNvSpPr>
              <a:spLocks noChangeShapeType="1"/>
            </p:cNvSpPr>
            <p:nvPr/>
          </p:nvSpPr>
          <p:spPr bwMode="auto">
            <a:xfrm flipV="1">
              <a:off x="3504" y="2496"/>
              <a:ext cx="0" cy="72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6" name="Line 102"/>
            <p:cNvSpPr>
              <a:spLocks noChangeShapeType="1"/>
            </p:cNvSpPr>
            <p:nvPr/>
          </p:nvSpPr>
          <p:spPr bwMode="auto">
            <a:xfrm>
              <a:off x="2832" y="3360"/>
              <a:ext cx="134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7" name="Line 103"/>
            <p:cNvSpPr>
              <a:spLocks noChangeShapeType="1"/>
            </p:cNvSpPr>
            <p:nvPr/>
          </p:nvSpPr>
          <p:spPr bwMode="auto">
            <a:xfrm flipV="1">
              <a:off x="4176" y="2496"/>
              <a:ext cx="0" cy="86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8" name="Line 105"/>
            <p:cNvSpPr>
              <a:spLocks noChangeShapeType="1"/>
            </p:cNvSpPr>
            <p:nvPr/>
          </p:nvSpPr>
          <p:spPr bwMode="auto">
            <a:xfrm>
              <a:off x="3696" y="3552"/>
              <a:ext cx="67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9" name="Line 106"/>
            <p:cNvSpPr>
              <a:spLocks noChangeShapeType="1"/>
            </p:cNvSpPr>
            <p:nvPr/>
          </p:nvSpPr>
          <p:spPr bwMode="auto">
            <a:xfrm flipV="1">
              <a:off x="4368" y="2496"/>
              <a:ext cx="0" cy="105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70" name="Text Box 108"/>
            <p:cNvSpPr txBox="1">
              <a:spLocks noChangeArrowheads="1"/>
            </p:cNvSpPr>
            <p:nvPr/>
          </p:nvSpPr>
          <p:spPr bwMode="auto">
            <a:xfrm>
              <a:off x="1536" y="672"/>
              <a:ext cx="480" cy="35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i="1"/>
                <a:t>G</a:t>
              </a:r>
              <a:r>
                <a:rPr lang="en-US" altLang="zh-CN" sz="2800" b="1" baseline="-25000"/>
                <a:t>1</a:t>
              </a:r>
              <a:endParaRPr lang="en-US" altLang="zh-CN" sz="2800" b="1"/>
            </a:p>
          </p:txBody>
        </p:sp>
        <p:sp>
          <p:nvSpPr>
            <p:cNvPr id="123971" name="Text Box 109"/>
            <p:cNvSpPr txBox="1">
              <a:spLocks noChangeArrowheads="1"/>
            </p:cNvSpPr>
            <p:nvPr/>
          </p:nvSpPr>
          <p:spPr bwMode="auto">
            <a:xfrm>
              <a:off x="3696" y="672"/>
              <a:ext cx="480" cy="35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i="1"/>
                <a:t>G</a:t>
              </a:r>
              <a:r>
                <a:rPr lang="en-US" altLang="zh-CN" sz="2800" b="1" baseline="-25000"/>
                <a:t>2</a:t>
              </a:r>
              <a:endParaRPr lang="en-US" altLang="zh-CN" sz="28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bwMode="auto">
          <a:xfrm>
            <a:off x="914400" y="457200"/>
            <a:ext cx="7315200" cy="457200"/>
          </a:xfrm>
          <a:ln>
            <a:miter lim="800000"/>
          </a:ln>
        </p:spPr>
        <p:txBody>
          <a:bodyPr vert="horz" wrap="square" lIns="91440" tIns="45720" rIns="91440" bIns="45720" numCol="1" anchor="t" anchorCtr="0" compatLnSpc="1">
            <a:normAutofit fontScale="90000"/>
          </a:bodyPr>
          <a:lstStyle/>
          <a:p>
            <a:pPr algn="l" eaLnBrk="1" hangingPunct="1"/>
            <a:r>
              <a:rPr lang="en-US" altLang="zh-CN" sz="3600" b="1" dirty="0" smtClean="0">
                <a:solidFill>
                  <a:srgbClr val="CC0000"/>
                </a:solidFill>
                <a:effectLst>
                  <a:outerShdw blurRad="38100" dist="38100" dir="2700000" algn="tl">
                    <a:srgbClr val="DDDDDD"/>
                  </a:outerShdw>
                </a:effectLst>
                <a:latin typeface="Times New Roman" panose="02020603050405020304" charset="0"/>
                <a:ea typeface="楷体_GB2312" charset="0"/>
                <a:cs typeface="楷体_GB2312" charset="0"/>
              </a:rPr>
              <a:t>20.8</a:t>
            </a:r>
            <a:r>
              <a:rPr lang="en-US" altLang="zh-CN" sz="3600" b="1" dirty="0" smtClean="0">
                <a:solidFill>
                  <a:srgbClr val="CC0000"/>
                </a:solidFill>
                <a:effectLst>
                  <a:outerShdw blurRad="38100" dist="38100" dir="2700000" algn="tl">
                    <a:srgbClr val="DDDDDD"/>
                  </a:outerShdw>
                </a:effectLst>
                <a:latin typeface="楷体_GB2312" charset="0"/>
                <a:ea typeface="楷体_GB2312" charset="0"/>
                <a:cs typeface="楷体_GB2312" charset="0"/>
              </a:rPr>
              <a:t> </a:t>
            </a:r>
            <a:r>
              <a:rPr lang="zh-CN" altLang="en-US" sz="3600" b="1" dirty="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组合逻辑电路的分析</a:t>
            </a:r>
            <a:r>
              <a:rPr lang="zh-CN" altLang="en-US" sz="3600" b="1" dirty="0" smtClean="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与</a:t>
            </a:r>
            <a:r>
              <a:rPr lang="zh-CN" altLang="en-US" sz="3600" b="1" dirty="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设计</a:t>
            </a:r>
          </a:p>
        </p:txBody>
      </p:sp>
      <p:grpSp>
        <p:nvGrpSpPr>
          <p:cNvPr id="2" name="Group 3"/>
          <p:cNvGrpSpPr/>
          <p:nvPr/>
        </p:nvGrpSpPr>
        <p:grpSpPr bwMode="auto">
          <a:xfrm>
            <a:off x="1006475" y="1447800"/>
            <a:ext cx="7086600" cy="1630363"/>
            <a:chOff x="624" y="864"/>
            <a:chExt cx="4464" cy="1027"/>
          </a:xfrm>
        </p:grpSpPr>
        <p:sp>
          <p:nvSpPr>
            <p:cNvPr id="82948" name="Rectangle 4"/>
            <p:cNvSpPr>
              <a:spLocks noChangeArrowheads="1"/>
            </p:cNvSpPr>
            <p:nvPr/>
          </p:nvSpPr>
          <p:spPr bwMode="auto">
            <a:xfrm>
              <a:off x="624" y="864"/>
              <a:ext cx="4464" cy="1027"/>
            </a:xfrm>
            <a:prstGeom prst="rect">
              <a:avLst/>
            </a:prstGeom>
            <a:noFill/>
            <a:ln w="9525">
              <a:noFill/>
              <a:miter lim="800000"/>
            </a:ln>
          </p:spPr>
          <p:txBody>
            <a:bodyPr>
              <a:spAutoFit/>
            </a:bodyPr>
            <a:lstStyle/>
            <a:p>
              <a:pPr>
                <a:lnSpc>
                  <a:spcPct val="120000"/>
                </a:lnSpc>
              </a:pPr>
              <a:r>
                <a:rPr lang="en-US" altLang="zh-CN" sz="2800" b="1">
                  <a:solidFill>
                    <a:srgbClr val="000099"/>
                  </a:solidFill>
                  <a:effectLst>
                    <a:outerShdw blurRad="38100" dist="38100" dir="2700000" algn="tl">
                      <a:srgbClr val="DDDDDD"/>
                    </a:outerShdw>
                  </a:effectLst>
                  <a:latin typeface="Times New Roman" panose="02020603050405020304" charset="0"/>
                </a:rPr>
                <a:t>       </a:t>
              </a:r>
              <a:r>
                <a:rPr lang="zh-CN" altLang="en-US" sz="2800" b="1">
                  <a:solidFill>
                    <a:srgbClr val="CC0000"/>
                  </a:solidFill>
                  <a:effectLst>
                    <a:outerShdw blurRad="38100" dist="38100" dir="2700000" algn="tl">
                      <a:srgbClr val="DDDDDD"/>
                    </a:outerShdw>
                  </a:effectLst>
                  <a:latin typeface="Times New Roman" panose="02020603050405020304" charset="0"/>
                </a:rPr>
                <a:t>组合逻辑电路：</a:t>
              </a:r>
              <a:r>
                <a:rPr lang="zh-CN" altLang="en-US" sz="2800" b="1">
                  <a:solidFill>
                    <a:srgbClr val="000099"/>
                  </a:solidFill>
                  <a:effectLst>
                    <a:outerShdw blurRad="38100" dist="38100" dir="2700000" algn="tl">
                      <a:srgbClr val="DDDDDD"/>
                    </a:outerShdw>
                  </a:effectLst>
                  <a:latin typeface="Times New Roman" panose="02020603050405020304" charset="0"/>
                </a:rPr>
                <a:t>任何时刻电路的输出状态只取决于该时刻的输入状态，而与该时刻以前的电路状态无关。</a:t>
              </a:r>
            </a:p>
          </p:txBody>
        </p:sp>
        <p:sp>
          <p:nvSpPr>
            <p:cNvPr id="82949" name="AutoShape 5"/>
            <p:cNvSpPr>
              <a:spLocks noChangeArrowheads="1"/>
            </p:cNvSpPr>
            <p:nvPr/>
          </p:nvSpPr>
          <p:spPr bwMode="auto">
            <a:xfrm>
              <a:off x="768" y="864"/>
              <a:ext cx="306" cy="288"/>
            </a:xfrm>
            <a:prstGeom prst="star5">
              <a:avLst/>
            </a:prstGeom>
            <a:solidFill>
              <a:srgbClr val="FF3300"/>
            </a:solidFill>
            <a:ln w="9525">
              <a:solidFill>
                <a:srgbClr val="FF0000"/>
              </a:solidFill>
              <a:miter lim="800000"/>
            </a:ln>
            <a:effectLst/>
          </p:spPr>
          <p:txBody>
            <a:bodyPr wrap="none" anchor="ctr"/>
            <a:lstStyle/>
            <a:p>
              <a:pPr>
                <a:defRPr/>
              </a:pPr>
              <a:endParaRPr lang="zh-CN" altLang="en-US">
                <a:latin typeface="Times New Roman" panose="02020603050405020304" charset="0"/>
                <a:ea typeface="宋体" panose="02010600030101010101" pitchFamily="2" charset="-122"/>
                <a:cs typeface="+mn-cs"/>
              </a:endParaRPr>
            </a:p>
          </p:txBody>
        </p:sp>
      </p:grpSp>
      <p:sp>
        <p:nvSpPr>
          <p:cNvPr id="82951" name="Rectangle 7"/>
          <p:cNvSpPr>
            <a:spLocks noChangeArrowheads="1"/>
          </p:cNvSpPr>
          <p:nvPr/>
        </p:nvSpPr>
        <p:spPr bwMode="auto">
          <a:xfrm>
            <a:off x="2911475" y="5195888"/>
            <a:ext cx="3041650" cy="519112"/>
          </a:xfrm>
          <a:prstGeom prst="rect">
            <a:avLst/>
          </a:prstGeom>
          <a:noFill/>
          <a:ln w="9525">
            <a:noFill/>
            <a:miter lim="800000"/>
          </a:ln>
        </p:spPr>
        <p:txBody>
          <a:bodyPr wrap="none">
            <a:spAutoFit/>
          </a:bodyPr>
          <a:lstStyle/>
          <a:p>
            <a:r>
              <a:rPr lang="zh-CN" altLang="en-US" sz="2800" b="1">
                <a:effectLst>
                  <a:outerShdw blurRad="38100" dist="38100" dir="2700000" algn="tl">
                    <a:srgbClr val="DDDDDD"/>
                  </a:outerShdw>
                </a:effectLst>
                <a:latin typeface="Times New Roman" panose="02020603050405020304" charset="0"/>
              </a:rPr>
              <a:t>组合逻辑电路框图</a:t>
            </a:r>
            <a:endParaRPr lang="zh-CN" altLang="en-US" sz="3600" b="1">
              <a:effectLst>
                <a:outerShdw blurRad="38100" dist="38100" dir="2700000" algn="tl">
                  <a:srgbClr val="DDDDDD"/>
                </a:outerShdw>
              </a:effectLst>
              <a:latin typeface="Times New Roman" panose="02020603050405020304" charset="0"/>
            </a:endParaRPr>
          </a:p>
        </p:txBody>
      </p:sp>
      <p:grpSp>
        <p:nvGrpSpPr>
          <p:cNvPr id="3" name="Group 29"/>
          <p:cNvGrpSpPr/>
          <p:nvPr/>
        </p:nvGrpSpPr>
        <p:grpSpPr bwMode="auto">
          <a:xfrm>
            <a:off x="701675" y="3443288"/>
            <a:ext cx="7604125" cy="1601787"/>
            <a:chOff x="442" y="2169"/>
            <a:chExt cx="4790" cy="1009"/>
          </a:xfrm>
        </p:grpSpPr>
        <p:sp>
          <p:nvSpPr>
            <p:cNvPr id="82952" name="Rectangle 8"/>
            <p:cNvSpPr>
              <a:spLocks noChangeArrowheads="1"/>
            </p:cNvSpPr>
            <p:nvPr/>
          </p:nvSpPr>
          <p:spPr bwMode="auto">
            <a:xfrm>
              <a:off x="1354" y="2169"/>
              <a:ext cx="308" cy="288"/>
            </a:xfrm>
            <a:prstGeom prst="rect">
              <a:avLst/>
            </a:prstGeom>
            <a:noFill/>
            <a:ln w="9525">
              <a:noFill/>
              <a:miter lim="800000"/>
            </a:ln>
          </p:spPr>
          <p:txBody>
            <a:bodyPr wrap="none">
              <a:spAutoFit/>
            </a:bodyPr>
            <a:lstStyle/>
            <a:p>
              <a:pPr>
                <a:spcBef>
                  <a:spcPct val="50000"/>
                </a:spcBef>
              </a:pPr>
              <a:r>
                <a:rPr lang="en-US" altLang="zh-CN" b="1" i="1">
                  <a:solidFill>
                    <a:srgbClr val="FF3300"/>
                  </a:solidFill>
                  <a:effectLst>
                    <a:outerShdw blurRad="38100" dist="38100" dir="2700000" algn="tl">
                      <a:srgbClr val="DDDDDD"/>
                    </a:outerShdw>
                  </a:effectLst>
                  <a:latin typeface="Times New Roman" panose="02020603050405020304" charset="0"/>
                </a:rPr>
                <a:t>X</a:t>
              </a:r>
              <a:r>
                <a:rPr lang="en-US" altLang="zh-CN" b="1" baseline="-25000">
                  <a:solidFill>
                    <a:srgbClr val="FF3300"/>
                  </a:solidFill>
                  <a:effectLst>
                    <a:outerShdw blurRad="38100" dist="38100" dir="2700000" algn="tl">
                      <a:srgbClr val="DDDDDD"/>
                    </a:outerShdw>
                  </a:effectLst>
                  <a:latin typeface="Times New Roman" panose="02020603050405020304" charset="0"/>
                </a:rPr>
                <a:t>1</a:t>
              </a:r>
              <a:endParaRPr lang="en-US" altLang="zh-CN" b="1" baseline="-25000">
                <a:solidFill>
                  <a:schemeClr val="bg1"/>
                </a:solidFill>
                <a:effectLst>
                  <a:outerShdw blurRad="38100" dist="38100" dir="2700000" algn="tl">
                    <a:srgbClr val="DDDDDD"/>
                  </a:outerShdw>
                </a:effectLst>
                <a:latin typeface="Times New Roman" panose="02020603050405020304" charset="0"/>
              </a:endParaRPr>
            </a:p>
          </p:txBody>
        </p:sp>
        <p:sp>
          <p:nvSpPr>
            <p:cNvPr id="82953" name="Rectangle 9"/>
            <p:cNvSpPr>
              <a:spLocks noChangeArrowheads="1"/>
            </p:cNvSpPr>
            <p:nvPr/>
          </p:nvSpPr>
          <p:spPr bwMode="auto">
            <a:xfrm>
              <a:off x="1402" y="2841"/>
              <a:ext cx="315" cy="288"/>
            </a:xfrm>
            <a:prstGeom prst="rect">
              <a:avLst/>
            </a:prstGeom>
            <a:noFill/>
            <a:ln w="9525">
              <a:noFill/>
              <a:miter lim="800000"/>
            </a:ln>
          </p:spPr>
          <p:txBody>
            <a:bodyPr wrap="none">
              <a:spAutoFit/>
            </a:bodyPr>
            <a:lstStyle/>
            <a:p>
              <a:pPr>
                <a:spcBef>
                  <a:spcPct val="50000"/>
                </a:spcBef>
              </a:pPr>
              <a:r>
                <a:rPr lang="en-US" altLang="zh-CN" b="1" i="1">
                  <a:solidFill>
                    <a:srgbClr val="FF3300"/>
                  </a:solidFill>
                  <a:effectLst>
                    <a:outerShdw blurRad="38100" dist="38100" dir="2700000" algn="tl">
                      <a:srgbClr val="DDDDDD"/>
                    </a:outerShdw>
                  </a:effectLst>
                  <a:latin typeface="Times New Roman" panose="02020603050405020304" charset="0"/>
                </a:rPr>
                <a:t>X</a:t>
              </a:r>
              <a:r>
                <a:rPr lang="en-US" altLang="zh-CN" b="1" baseline="-25000">
                  <a:solidFill>
                    <a:srgbClr val="FF3300"/>
                  </a:solidFill>
                  <a:effectLst>
                    <a:outerShdw blurRad="38100" dist="38100" dir="2700000" algn="tl">
                      <a:srgbClr val="DDDDDD"/>
                    </a:outerShdw>
                  </a:effectLst>
                  <a:latin typeface="Times New Roman" panose="02020603050405020304" charset="0"/>
                </a:rPr>
                <a:t>n</a:t>
              </a:r>
              <a:endParaRPr lang="en-US" altLang="zh-CN" b="1" baseline="-25000">
                <a:solidFill>
                  <a:schemeClr val="bg1"/>
                </a:solidFill>
                <a:effectLst>
                  <a:outerShdw blurRad="38100" dist="38100" dir="2700000" algn="tl">
                    <a:srgbClr val="DDDDDD"/>
                  </a:outerShdw>
                </a:effectLst>
                <a:latin typeface="Times New Roman" panose="02020603050405020304" charset="0"/>
              </a:endParaRPr>
            </a:p>
          </p:txBody>
        </p:sp>
        <p:sp>
          <p:nvSpPr>
            <p:cNvPr id="82954" name="Rectangle 10"/>
            <p:cNvSpPr>
              <a:spLocks noChangeArrowheads="1"/>
            </p:cNvSpPr>
            <p:nvPr/>
          </p:nvSpPr>
          <p:spPr bwMode="auto">
            <a:xfrm>
              <a:off x="1354" y="2409"/>
              <a:ext cx="308" cy="288"/>
            </a:xfrm>
            <a:prstGeom prst="rect">
              <a:avLst/>
            </a:prstGeom>
            <a:noFill/>
            <a:ln w="9525">
              <a:noFill/>
              <a:miter lim="800000"/>
            </a:ln>
          </p:spPr>
          <p:txBody>
            <a:bodyPr wrap="none">
              <a:spAutoFit/>
            </a:bodyPr>
            <a:lstStyle/>
            <a:p>
              <a:pPr>
                <a:spcBef>
                  <a:spcPct val="50000"/>
                </a:spcBef>
              </a:pPr>
              <a:r>
                <a:rPr lang="en-US" altLang="zh-CN" b="1" i="1">
                  <a:solidFill>
                    <a:srgbClr val="FF3300"/>
                  </a:solidFill>
                  <a:effectLst>
                    <a:outerShdw blurRad="38100" dist="38100" dir="2700000" algn="tl">
                      <a:srgbClr val="DDDDDD"/>
                    </a:outerShdw>
                  </a:effectLst>
                  <a:latin typeface="Times New Roman" panose="02020603050405020304" charset="0"/>
                </a:rPr>
                <a:t>X</a:t>
              </a:r>
              <a:r>
                <a:rPr lang="en-US" altLang="zh-CN" b="1" baseline="-25000">
                  <a:solidFill>
                    <a:srgbClr val="FF3300"/>
                  </a:solidFill>
                  <a:effectLst>
                    <a:outerShdw blurRad="38100" dist="38100" dir="2700000" algn="tl">
                      <a:srgbClr val="DDDDDD"/>
                    </a:outerShdw>
                  </a:effectLst>
                  <a:latin typeface="Times New Roman" panose="02020603050405020304" charset="0"/>
                </a:rPr>
                <a:t>2</a:t>
              </a:r>
              <a:endParaRPr lang="en-US" altLang="zh-CN" b="1" baseline="-25000">
                <a:solidFill>
                  <a:schemeClr val="bg1"/>
                </a:solidFill>
                <a:effectLst>
                  <a:outerShdw blurRad="38100" dist="38100" dir="2700000" algn="tl">
                    <a:srgbClr val="DDDDDD"/>
                  </a:outerShdw>
                </a:effectLst>
                <a:latin typeface="Times New Roman" panose="02020603050405020304" charset="0"/>
              </a:endParaRPr>
            </a:p>
          </p:txBody>
        </p:sp>
        <p:grpSp>
          <p:nvGrpSpPr>
            <p:cNvPr id="106505" name="Group 11"/>
            <p:cNvGrpSpPr/>
            <p:nvPr/>
          </p:nvGrpSpPr>
          <p:grpSpPr bwMode="auto">
            <a:xfrm>
              <a:off x="4090" y="2217"/>
              <a:ext cx="326" cy="960"/>
              <a:chOff x="4032" y="2208"/>
              <a:chExt cx="326" cy="960"/>
            </a:xfrm>
          </p:grpSpPr>
          <p:sp>
            <p:nvSpPr>
              <p:cNvPr id="82956" name="Rectangle 12"/>
              <p:cNvSpPr>
                <a:spLocks noChangeArrowheads="1"/>
              </p:cNvSpPr>
              <p:nvPr/>
            </p:nvSpPr>
            <p:spPr bwMode="auto">
              <a:xfrm>
                <a:off x="4032" y="2448"/>
                <a:ext cx="297" cy="288"/>
              </a:xfrm>
              <a:prstGeom prst="rect">
                <a:avLst/>
              </a:prstGeom>
              <a:noFill/>
              <a:ln w="9525">
                <a:noFill/>
                <a:miter lim="800000"/>
              </a:ln>
            </p:spPr>
            <p:txBody>
              <a:bodyPr wrap="none">
                <a:spAutoFit/>
              </a:bodyPr>
              <a:lstStyle/>
              <a:p>
                <a:pPr>
                  <a:spcBef>
                    <a:spcPct val="50000"/>
                  </a:spcBef>
                </a:pPr>
                <a:r>
                  <a:rPr lang="en-US" altLang="zh-CN" b="1" i="1">
                    <a:solidFill>
                      <a:srgbClr val="FF3300"/>
                    </a:solidFill>
                    <a:effectLst>
                      <a:outerShdw blurRad="38100" dist="38100" dir="2700000" algn="tl">
                        <a:srgbClr val="DDDDDD"/>
                      </a:outerShdw>
                    </a:effectLst>
                    <a:latin typeface="Times New Roman" panose="02020603050405020304" charset="0"/>
                  </a:rPr>
                  <a:t>Y</a:t>
                </a:r>
                <a:r>
                  <a:rPr lang="en-US" altLang="zh-CN" b="1" baseline="-25000">
                    <a:solidFill>
                      <a:srgbClr val="FF3300"/>
                    </a:solidFill>
                    <a:effectLst>
                      <a:outerShdw blurRad="38100" dist="38100" dir="2700000" algn="tl">
                        <a:srgbClr val="DDDDDD"/>
                      </a:outerShdw>
                    </a:effectLst>
                    <a:latin typeface="Times New Roman" panose="02020603050405020304" charset="0"/>
                  </a:rPr>
                  <a:t>2</a:t>
                </a:r>
                <a:endParaRPr lang="en-US" altLang="zh-CN" b="1" baseline="-25000">
                  <a:solidFill>
                    <a:schemeClr val="bg1"/>
                  </a:solidFill>
                  <a:effectLst>
                    <a:outerShdw blurRad="38100" dist="38100" dir="2700000" algn="tl">
                      <a:srgbClr val="DDDDDD"/>
                    </a:outerShdw>
                  </a:effectLst>
                  <a:latin typeface="Times New Roman" panose="02020603050405020304" charset="0"/>
                </a:endParaRPr>
              </a:p>
            </p:txBody>
          </p:sp>
          <p:sp>
            <p:nvSpPr>
              <p:cNvPr id="82957" name="Rectangle 13"/>
              <p:cNvSpPr>
                <a:spLocks noChangeArrowheads="1"/>
              </p:cNvSpPr>
              <p:nvPr/>
            </p:nvSpPr>
            <p:spPr bwMode="auto">
              <a:xfrm>
                <a:off x="4032" y="2208"/>
                <a:ext cx="297" cy="288"/>
              </a:xfrm>
              <a:prstGeom prst="rect">
                <a:avLst/>
              </a:prstGeom>
              <a:noFill/>
              <a:ln w="9525">
                <a:noFill/>
                <a:miter lim="800000"/>
              </a:ln>
            </p:spPr>
            <p:txBody>
              <a:bodyPr wrap="none">
                <a:spAutoFit/>
              </a:bodyPr>
              <a:lstStyle/>
              <a:p>
                <a:pPr>
                  <a:spcBef>
                    <a:spcPct val="50000"/>
                  </a:spcBef>
                </a:pPr>
                <a:r>
                  <a:rPr lang="en-US" altLang="zh-CN" b="1" i="1">
                    <a:solidFill>
                      <a:srgbClr val="FF3300"/>
                    </a:solidFill>
                    <a:effectLst>
                      <a:outerShdw blurRad="38100" dist="38100" dir="2700000" algn="tl">
                        <a:srgbClr val="DDDDDD"/>
                      </a:outerShdw>
                    </a:effectLst>
                    <a:latin typeface="Times New Roman" panose="02020603050405020304" charset="0"/>
                  </a:rPr>
                  <a:t>Y</a:t>
                </a:r>
                <a:r>
                  <a:rPr lang="en-US" altLang="zh-CN" b="1" baseline="-25000">
                    <a:solidFill>
                      <a:srgbClr val="FF3300"/>
                    </a:solidFill>
                    <a:effectLst>
                      <a:outerShdw blurRad="38100" dist="38100" dir="2700000" algn="tl">
                        <a:srgbClr val="DDDDDD"/>
                      </a:outerShdw>
                    </a:effectLst>
                    <a:latin typeface="Times New Roman" panose="02020603050405020304" charset="0"/>
                  </a:rPr>
                  <a:t>1</a:t>
                </a:r>
                <a:endParaRPr lang="en-US" altLang="zh-CN" b="1" baseline="-25000">
                  <a:solidFill>
                    <a:schemeClr val="bg1"/>
                  </a:solidFill>
                  <a:effectLst>
                    <a:outerShdw blurRad="38100" dist="38100" dir="2700000" algn="tl">
                      <a:srgbClr val="DDDDDD"/>
                    </a:outerShdw>
                  </a:effectLst>
                  <a:latin typeface="Times New Roman" panose="02020603050405020304" charset="0"/>
                </a:endParaRPr>
              </a:p>
            </p:txBody>
          </p:sp>
          <p:sp>
            <p:nvSpPr>
              <p:cNvPr id="82958" name="Rectangle 14"/>
              <p:cNvSpPr>
                <a:spLocks noChangeArrowheads="1"/>
              </p:cNvSpPr>
              <p:nvPr/>
            </p:nvSpPr>
            <p:spPr bwMode="auto">
              <a:xfrm>
                <a:off x="4032" y="2880"/>
                <a:ext cx="326" cy="288"/>
              </a:xfrm>
              <a:prstGeom prst="rect">
                <a:avLst/>
              </a:prstGeom>
              <a:noFill/>
              <a:ln w="9525">
                <a:noFill/>
                <a:miter lim="800000"/>
              </a:ln>
            </p:spPr>
            <p:txBody>
              <a:bodyPr>
                <a:spAutoFit/>
              </a:bodyPr>
              <a:lstStyle/>
              <a:p>
                <a:pPr>
                  <a:spcBef>
                    <a:spcPct val="50000"/>
                  </a:spcBef>
                </a:pPr>
                <a:r>
                  <a:rPr lang="en-US" altLang="zh-CN" b="1" i="1">
                    <a:solidFill>
                      <a:srgbClr val="FF3300"/>
                    </a:solidFill>
                    <a:effectLst>
                      <a:outerShdw blurRad="38100" dist="38100" dir="2700000" algn="tl">
                        <a:srgbClr val="DDDDDD"/>
                      </a:outerShdw>
                    </a:effectLst>
                    <a:latin typeface="Times New Roman" panose="02020603050405020304" charset="0"/>
                  </a:rPr>
                  <a:t>Y</a:t>
                </a:r>
                <a:r>
                  <a:rPr lang="en-US" altLang="zh-CN" b="1" baseline="-25000">
                    <a:solidFill>
                      <a:srgbClr val="FF3300"/>
                    </a:solidFill>
                    <a:effectLst>
                      <a:outerShdw blurRad="38100" dist="38100" dir="2700000" algn="tl">
                        <a:srgbClr val="DDDDDD"/>
                      </a:outerShdw>
                    </a:effectLst>
                    <a:latin typeface="Times New Roman" panose="02020603050405020304" charset="0"/>
                  </a:rPr>
                  <a:t>n</a:t>
                </a:r>
                <a:endParaRPr lang="en-US" altLang="zh-CN" b="1" baseline="-25000">
                  <a:solidFill>
                    <a:schemeClr val="bg1"/>
                  </a:solidFill>
                  <a:effectLst>
                    <a:outerShdw blurRad="38100" dist="38100" dir="2700000" algn="tl">
                      <a:srgbClr val="DDDDDD"/>
                    </a:outerShdw>
                  </a:effectLst>
                  <a:latin typeface="Times New Roman" panose="02020603050405020304" charset="0"/>
                </a:endParaRPr>
              </a:p>
            </p:txBody>
          </p:sp>
        </p:grpSp>
        <p:sp>
          <p:nvSpPr>
            <p:cNvPr id="82959" name="Rectangle 15" descr="蓝色砂纸"/>
            <p:cNvSpPr>
              <a:spLocks noChangeArrowheads="1"/>
            </p:cNvSpPr>
            <p:nvPr/>
          </p:nvSpPr>
          <p:spPr bwMode="auto">
            <a:xfrm>
              <a:off x="2131" y="2217"/>
              <a:ext cx="1470" cy="864"/>
            </a:xfrm>
            <a:prstGeom prst="rect">
              <a:avLst/>
            </a:prstGeom>
            <a:noFill/>
            <a:ln w="28575">
              <a:solidFill>
                <a:schemeClr val="tx1"/>
              </a:solidFill>
              <a:miter lim="800000"/>
            </a:ln>
          </p:spPr>
          <p:txBody>
            <a:bodyPr wrap="none" anchor="ctr"/>
            <a:lstStyle/>
            <a:p>
              <a:pPr algn="ctr">
                <a:spcBef>
                  <a:spcPct val="50000"/>
                </a:spcBef>
                <a:defRPr/>
              </a:pPr>
              <a:endParaRPr lang="zh-CN" altLang="zh-CN" sz="3200" b="1">
                <a:solidFill>
                  <a:srgbClr val="FF3300"/>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106507" name="Line 16"/>
            <p:cNvSpPr>
              <a:spLocks noChangeShapeType="1"/>
            </p:cNvSpPr>
            <p:nvPr/>
          </p:nvSpPr>
          <p:spPr bwMode="auto">
            <a:xfrm>
              <a:off x="1690" y="2381"/>
              <a:ext cx="441"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106508" name="Line 17"/>
            <p:cNvSpPr>
              <a:spLocks noChangeShapeType="1"/>
            </p:cNvSpPr>
            <p:nvPr/>
          </p:nvSpPr>
          <p:spPr bwMode="auto">
            <a:xfrm>
              <a:off x="1690" y="2541"/>
              <a:ext cx="441"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106509" name="Line 18"/>
            <p:cNvSpPr>
              <a:spLocks noChangeShapeType="1"/>
            </p:cNvSpPr>
            <p:nvPr/>
          </p:nvSpPr>
          <p:spPr bwMode="auto">
            <a:xfrm>
              <a:off x="1690" y="3033"/>
              <a:ext cx="441"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106510" name="Line 19"/>
            <p:cNvSpPr>
              <a:spLocks noChangeShapeType="1"/>
            </p:cNvSpPr>
            <p:nvPr/>
          </p:nvSpPr>
          <p:spPr bwMode="auto">
            <a:xfrm>
              <a:off x="3610" y="3033"/>
              <a:ext cx="441"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106511" name="Line 20"/>
            <p:cNvSpPr>
              <a:spLocks noChangeShapeType="1"/>
            </p:cNvSpPr>
            <p:nvPr/>
          </p:nvSpPr>
          <p:spPr bwMode="auto">
            <a:xfrm>
              <a:off x="3601" y="2541"/>
              <a:ext cx="441"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106512" name="Line 21"/>
            <p:cNvSpPr>
              <a:spLocks noChangeShapeType="1"/>
            </p:cNvSpPr>
            <p:nvPr/>
          </p:nvSpPr>
          <p:spPr bwMode="auto">
            <a:xfrm>
              <a:off x="3601" y="2379"/>
              <a:ext cx="441"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82966" name="Rectangle 22"/>
            <p:cNvSpPr>
              <a:spLocks noChangeArrowheads="1"/>
            </p:cNvSpPr>
            <p:nvPr/>
          </p:nvSpPr>
          <p:spPr bwMode="auto">
            <a:xfrm rot="5400000">
              <a:off x="3513" y="2602"/>
              <a:ext cx="673" cy="480"/>
            </a:xfrm>
            <a:prstGeom prst="rect">
              <a:avLst/>
            </a:prstGeom>
            <a:noFill/>
            <a:ln w="9525">
              <a:noFill/>
              <a:miter lim="800000"/>
            </a:ln>
            <a:effectLst/>
          </p:spPr>
          <p:txBody>
            <a:bodyPr>
              <a:spAutoFit/>
            </a:bodyPr>
            <a:lstStyle/>
            <a:p>
              <a:pPr>
                <a:spcBef>
                  <a:spcPct val="50000"/>
                </a:spcBef>
              </a:pPr>
              <a:r>
                <a:rPr lang="en-US" altLang="zh-CN" sz="4400" b="1">
                  <a:solidFill>
                    <a:srgbClr val="FF3300"/>
                  </a:solidFill>
                  <a:effectLst>
                    <a:outerShdw blurRad="38100" dist="38100" dir="2700000" algn="tl">
                      <a:srgbClr val="DDDDDD"/>
                    </a:outerShdw>
                  </a:effectLst>
                  <a:latin typeface="Times New Roman" panose="02020603050405020304" charset="0"/>
                </a:rPr>
                <a:t>. . .</a:t>
              </a:r>
              <a:endParaRPr lang="en-US" altLang="zh-CN" sz="4800" b="1">
                <a:solidFill>
                  <a:srgbClr val="FF3300"/>
                </a:solidFill>
                <a:effectLst>
                  <a:outerShdw blurRad="38100" dist="38100" dir="2700000" algn="tl">
                    <a:srgbClr val="DDDDDD"/>
                  </a:outerShdw>
                </a:effectLst>
                <a:latin typeface="Times New Roman" panose="02020603050405020304" charset="0"/>
              </a:endParaRPr>
            </a:p>
          </p:txBody>
        </p:sp>
        <p:sp>
          <p:nvSpPr>
            <p:cNvPr id="82967" name="Rectangle 23"/>
            <p:cNvSpPr>
              <a:spLocks noChangeArrowheads="1"/>
            </p:cNvSpPr>
            <p:nvPr/>
          </p:nvSpPr>
          <p:spPr bwMode="auto">
            <a:xfrm rot="5382859">
              <a:off x="1652" y="2563"/>
              <a:ext cx="556" cy="480"/>
            </a:xfrm>
            <a:prstGeom prst="rect">
              <a:avLst/>
            </a:prstGeom>
            <a:noFill/>
            <a:ln w="9525">
              <a:noFill/>
              <a:miter lim="800000"/>
            </a:ln>
            <a:effectLst/>
          </p:spPr>
          <p:txBody>
            <a:bodyPr wrap="none">
              <a:spAutoFit/>
            </a:bodyPr>
            <a:lstStyle/>
            <a:p>
              <a:pPr>
                <a:spcBef>
                  <a:spcPct val="50000"/>
                </a:spcBef>
              </a:pPr>
              <a:r>
                <a:rPr lang="en-US" altLang="zh-CN" sz="4400" b="1">
                  <a:solidFill>
                    <a:srgbClr val="FF3300"/>
                  </a:solidFill>
                  <a:effectLst>
                    <a:outerShdw blurRad="38100" dist="38100" dir="2700000" algn="tl">
                      <a:srgbClr val="DDDDDD"/>
                    </a:outerShdw>
                  </a:effectLst>
                  <a:latin typeface="Times New Roman" panose="02020603050405020304" charset="0"/>
                </a:rPr>
                <a:t>. . .</a:t>
              </a:r>
              <a:endParaRPr lang="en-US" altLang="zh-CN" sz="4800" b="1">
                <a:solidFill>
                  <a:schemeClr val="bg1"/>
                </a:solidFill>
                <a:effectLst>
                  <a:outerShdw blurRad="38100" dist="38100" dir="2700000" algn="tl">
                    <a:srgbClr val="DDDDDD"/>
                  </a:outerShdw>
                </a:effectLst>
                <a:latin typeface="Times New Roman" panose="02020603050405020304" charset="0"/>
              </a:endParaRPr>
            </a:p>
          </p:txBody>
        </p:sp>
        <p:sp>
          <p:nvSpPr>
            <p:cNvPr id="82968" name="Rectangle 24"/>
            <p:cNvSpPr>
              <a:spLocks noChangeArrowheads="1"/>
            </p:cNvSpPr>
            <p:nvPr/>
          </p:nvSpPr>
          <p:spPr bwMode="auto">
            <a:xfrm>
              <a:off x="2122" y="2457"/>
              <a:ext cx="1466" cy="327"/>
            </a:xfrm>
            <a:prstGeom prst="rect">
              <a:avLst/>
            </a:prstGeom>
            <a:noFill/>
            <a:ln w="9525">
              <a:noFill/>
              <a:miter lim="800000"/>
            </a:ln>
            <a:effectLst/>
          </p:spPr>
          <p:txBody>
            <a:bodyPr wrap="none">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组合逻辑电路</a:t>
              </a:r>
              <a:endParaRPr lang="zh-CN" altLang="en-US" sz="3600" b="1">
                <a:solidFill>
                  <a:srgbClr val="CC0000"/>
                </a:solidFill>
                <a:effectLst>
                  <a:outerShdw blurRad="38100" dist="38100" dir="2700000" algn="tl">
                    <a:srgbClr val="DDDDDD"/>
                  </a:outerShdw>
                </a:effectLst>
                <a:latin typeface="Times New Roman" panose="02020603050405020304" charset="0"/>
              </a:endParaRPr>
            </a:p>
          </p:txBody>
        </p:sp>
        <p:sp>
          <p:nvSpPr>
            <p:cNvPr id="106516" name="AutoShape 25"/>
            <p:cNvSpPr/>
            <p:nvPr/>
          </p:nvSpPr>
          <p:spPr bwMode="auto">
            <a:xfrm>
              <a:off x="1162" y="2237"/>
              <a:ext cx="144" cy="816"/>
            </a:xfrm>
            <a:prstGeom prst="leftBrace">
              <a:avLst>
                <a:gd name="adj1" fmla="val 47222"/>
                <a:gd name="adj2" fmla="val 50000"/>
              </a:avLst>
            </a:prstGeom>
            <a:noFill/>
            <a:ln w="38100" cap="sq">
              <a:solidFill>
                <a:srgbClr val="000099"/>
              </a:solidFill>
              <a:round/>
            </a:ln>
          </p:spPr>
          <p:txBody>
            <a:bodyPr wrap="none" anchor="ctr">
              <a:spAutoFit/>
            </a:bodyPr>
            <a:lstStyle/>
            <a:p>
              <a:endParaRPr lang="zh-CN" altLang="en-US">
                <a:latin typeface="Times New Roman" panose="02020603050405020304" charset="0"/>
              </a:endParaRPr>
            </a:p>
          </p:txBody>
        </p:sp>
        <p:sp>
          <p:nvSpPr>
            <p:cNvPr id="106517" name="AutoShape 26"/>
            <p:cNvSpPr/>
            <p:nvPr/>
          </p:nvSpPr>
          <p:spPr bwMode="auto">
            <a:xfrm rot="10800000">
              <a:off x="4474" y="2285"/>
              <a:ext cx="144" cy="816"/>
            </a:xfrm>
            <a:prstGeom prst="leftBrace">
              <a:avLst>
                <a:gd name="adj1" fmla="val 47222"/>
                <a:gd name="adj2" fmla="val 50000"/>
              </a:avLst>
            </a:prstGeom>
            <a:noFill/>
            <a:ln w="38100" cap="sq">
              <a:solidFill>
                <a:srgbClr val="000099"/>
              </a:solidFill>
              <a:round/>
            </a:ln>
          </p:spPr>
          <p:txBody>
            <a:bodyPr wrap="none" anchor="ctr">
              <a:spAutoFit/>
            </a:bodyPr>
            <a:lstStyle/>
            <a:p>
              <a:endParaRPr lang="zh-CN" altLang="en-US">
                <a:latin typeface="Times New Roman" panose="02020603050405020304" charset="0"/>
              </a:endParaRPr>
            </a:p>
          </p:txBody>
        </p:sp>
        <p:sp>
          <p:nvSpPr>
            <p:cNvPr id="82971" name="Rectangle 27"/>
            <p:cNvSpPr>
              <a:spLocks noChangeArrowheads="1"/>
            </p:cNvSpPr>
            <p:nvPr/>
          </p:nvSpPr>
          <p:spPr bwMode="auto">
            <a:xfrm>
              <a:off x="442" y="2462"/>
              <a:ext cx="566" cy="327"/>
            </a:xfrm>
            <a:prstGeom prst="rect">
              <a:avLst/>
            </a:prstGeom>
            <a:noFill/>
            <a:ln w="9525" cap="sq">
              <a:noFill/>
              <a:miter lim="800000"/>
            </a:ln>
            <a:effectLst/>
          </p:spPr>
          <p:txBody>
            <a:bodyPr wrap="none">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输入</a:t>
              </a:r>
              <a:endParaRPr lang="zh-CN" altLang="en-US" sz="3200" b="1">
                <a:solidFill>
                  <a:srgbClr val="CC0000"/>
                </a:solidFill>
                <a:effectLst>
                  <a:outerShdw blurRad="38100" dist="38100" dir="2700000" algn="tl">
                    <a:srgbClr val="DDDDDD"/>
                  </a:outerShdw>
                </a:effectLst>
                <a:latin typeface="Times New Roman" panose="02020603050405020304" charset="0"/>
              </a:endParaRPr>
            </a:p>
          </p:txBody>
        </p:sp>
        <p:sp>
          <p:nvSpPr>
            <p:cNvPr id="82972" name="Rectangle 28"/>
            <p:cNvSpPr>
              <a:spLocks noChangeArrowheads="1"/>
            </p:cNvSpPr>
            <p:nvPr/>
          </p:nvSpPr>
          <p:spPr bwMode="auto">
            <a:xfrm>
              <a:off x="4666" y="2462"/>
              <a:ext cx="566" cy="327"/>
            </a:xfrm>
            <a:prstGeom prst="rect">
              <a:avLst/>
            </a:prstGeom>
            <a:noFill/>
            <a:ln w="9525" cap="sq">
              <a:noFill/>
              <a:miter lim="800000"/>
            </a:ln>
            <a:effectLst/>
          </p:spPr>
          <p:txBody>
            <a:bodyPr wrap="none">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输出</a:t>
              </a:r>
              <a:endParaRPr lang="zh-CN" altLang="en-US" sz="3200" b="1">
                <a:solidFill>
                  <a:srgbClr val="CC0000"/>
                </a:solidFill>
                <a:effectLst>
                  <a:outerShdw blurRad="38100" dist="38100" dir="2700000" algn="tl">
                    <a:srgbClr val="DDDDDD"/>
                  </a:outerShdw>
                </a:effectLst>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51"/>
                                        </p:tgtEl>
                                        <p:attrNameLst>
                                          <p:attrName>style.visibility</p:attrName>
                                        </p:attrNameLst>
                                      </p:cBhvr>
                                      <p:to>
                                        <p:strVal val="visible"/>
                                      </p:to>
                                    </p:set>
                                    <p:animEffect transition="in" filter="wipe(left)">
                                      <p:cBhvr>
                                        <p:cTn id="17" dur="500"/>
                                        <p:tgtEl>
                                          <p:spTgt spid="82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ctrTitle"/>
          </p:nvPr>
        </p:nvSpPr>
        <p:spPr bwMode="auto">
          <a:xfrm>
            <a:off x="685800" y="2362200"/>
            <a:ext cx="3352800" cy="457200"/>
          </a:xfrm>
          <a:noFill/>
        </p:spPr>
        <p:txBody>
          <a:bodyPr vert="horz" wrap="square" lIns="91440" tIns="45720" rIns="91440" bIns="45720" numCol="1" anchor="t" anchorCtr="0" compatLnSpc="1">
            <a:normAutofit fontScale="90000"/>
          </a:bodyPr>
          <a:lstStyle/>
          <a:p>
            <a:pPr algn="l" eaLnBrk="1" hangingPunct="1"/>
            <a:r>
              <a:rPr lang="en-US" altLang="zh-CN" sz="3600" b="1" dirty="0" smtClean="0">
                <a:solidFill>
                  <a:srgbClr val="CC0000"/>
                </a:solidFill>
                <a:latin typeface="Times New Roman" panose="02020603050405020304" charset="0"/>
                <a:ea typeface="楷体_GB2312" charset="0"/>
                <a:cs typeface="楷体_GB2312" charset="0"/>
              </a:rPr>
              <a:t>20.9</a:t>
            </a:r>
            <a:r>
              <a:rPr lang="en-US" altLang="zh-CN" sz="3600" b="1" dirty="0" smtClean="0">
                <a:solidFill>
                  <a:srgbClr val="CC0000"/>
                </a:solidFill>
                <a:latin typeface="楷体_GB2312" charset="0"/>
                <a:ea typeface="楷体_GB2312" charset="0"/>
                <a:cs typeface="楷体_GB2312" charset="0"/>
              </a:rPr>
              <a:t> </a:t>
            </a:r>
            <a:r>
              <a:rPr lang="zh-CN" altLang="en-US" sz="3600" b="1" dirty="0">
                <a:solidFill>
                  <a:srgbClr val="CC0000"/>
                </a:solidFill>
                <a:latin typeface="楷体_GB2312" charset="0"/>
                <a:ea typeface="楷体_GB2312" charset="0"/>
                <a:cs typeface="楷体_GB2312" charset="0"/>
              </a:rPr>
              <a:t>加法器</a:t>
            </a:r>
          </a:p>
        </p:txBody>
      </p:sp>
      <p:grpSp>
        <p:nvGrpSpPr>
          <p:cNvPr id="2" name="Group 3"/>
          <p:cNvGrpSpPr/>
          <p:nvPr/>
        </p:nvGrpSpPr>
        <p:grpSpPr bwMode="auto">
          <a:xfrm>
            <a:off x="838200" y="2971800"/>
            <a:ext cx="2743200" cy="171450"/>
            <a:chOff x="720" y="576"/>
            <a:chExt cx="1728" cy="108"/>
          </a:xfrm>
        </p:grpSpPr>
        <p:pic>
          <p:nvPicPr>
            <p:cNvPr id="124937" name="Picture 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 y="582"/>
              <a:ext cx="102" cy="102"/>
            </a:xfrm>
            <a:prstGeom prst="rect">
              <a:avLst/>
            </a:prstGeom>
            <a:noFill/>
            <a:ln>
              <a:noFill/>
            </a:ln>
          </p:spPr>
        </p:pic>
        <p:pic>
          <p:nvPicPr>
            <p:cNvPr id="124938" name="Picture 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 y="582"/>
              <a:ext cx="102" cy="102"/>
            </a:xfrm>
            <a:prstGeom prst="rect">
              <a:avLst/>
            </a:prstGeom>
            <a:noFill/>
            <a:ln>
              <a:noFill/>
            </a:ln>
          </p:spPr>
        </p:pic>
        <p:pic>
          <p:nvPicPr>
            <p:cNvPr id="124939" name="Picture 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 y="582"/>
              <a:ext cx="102" cy="102"/>
            </a:xfrm>
            <a:prstGeom prst="rect">
              <a:avLst/>
            </a:prstGeom>
            <a:noFill/>
            <a:ln>
              <a:noFill/>
            </a:ln>
          </p:spPr>
        </p:pic>
        <p:pic>
          <p:nvPicPr>
            <p:cNvPr id="124940" name="Picture 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 y="582"/>
              <a:ext cx="102" cy="102"/>
            </a:xfrm>
            <a:prstGeom prst="rect">
              <a:avLst/>
            </a:prstGeom>
            <a:noFill/>
            <a:ln>
              <a:noFill/>
            </a:ln>
          </p:spPr>
        </p:pic>
        <p:pic>
          <p:nvPicPr>
            <p:cNvPr id="124941" name="Picture 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 y="582"/>
              <a:ext cx="102" cy="102"/>
            </a:xfrm>
            <a:prstGeom prst="rect">
              <a:avLst/>
            </a:prstGeom>
            <a:noFill/>
            <a:ln>
              <a:noFill/>
            </a:ln>
          </p:spPr>
        </p:pic>
        <p:pic>
          <p:nvPicPr>
            <p:cNvPr id="124942" name="Picture 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 y="582"/>
              <a:ext cx="102" cy="102"/>
            </a:xfrm>
            <a:prstGeom prst="rect">
              <a:avLst/>
            </a:prstGeom>
            <a:noFill/>
            <a:ln>
              <a:noFill/>
            </a:ln>
          </p:spPr>
        </p:pic>
        <p:pic>
          <p:nvPicPr>
            <p:cNvPr id="124943" name="Picture 1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 y="582"/>
              <a:ext cx="102" cy="102"/>
            </a:xfrm>
            <a:prstGeom prst="rect">
              <a:avLst/>
            </a:prstGeom>
            <a:noFill/>
            <a:ln>
              <a:noFill/>
            </a:ln>
          </p:spPr>
        </p:pic>
        <p:pic>
          <p:nvPicPr>
            <p:cNvPr id="124944" name="Picture 1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 y="582"/>
              <a:ext cx="102" cy="102"/>
            </a:xfrm>
            <a:prstGeom prst="rect">
              <a:avLst/>
            </a:prstGeom>
            <a:noFill/>
            <a:ln>
              <a:noFill/>
            </a:ln>
          </p:spPr>
        </p:pic>
        <p:pic>
          <p:nvPicPr>
            <p:cNvPr id="124945" name="Picture 1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 y="582"/>
              <a:ext cx="102" cy="102"/>
            </a:xfrm>
            <a:prstGeom prst="rect">
              <a:avLst/>
            </a:prstGeom>
            <a:noFill/>
            <a:ln>
              <a:noFill/>
            </a:ln>
          </p:spPr>
        </p:pic>
        <p:pic>
          <p:nvPicPr>
            <p:cNvPr id="124946" name="Picture 1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 y="582"/>
              <a:ext cx="102" cy="102"/>
            </a:xfrm>
            <a:prstGeom prst="rect">
              <a:avLst/>
            </a:prstGeom>
            <a:noFill/>
            <a:ln>
              <a:noFill/>
            </a:ln>
          </p:spPr>
        </p:pic>
        <p:pic>
          <p:nvPicPr>
            <p:cNvPr id="124947" name="Picture 1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 y="582"/>
              <a:ext cx="102" cy="102"/>
            </a:xfrm>
            <a:prstGeom prst="rect">
              <a:avLst/>
            </a:prstGeom>
            <a:noFill/>
            <a:ln>
              <a:noFill/>
            </a:ln>
          </p:spPr>
        </p:pic>
        <p:pic>
          <p:nvPicPr>
            <p:cNvPr id="124948" name="Picture 1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 y="582"/>
              <a:ext cx="102" cy="102"/>
            </a:xfrm>
            <a:prstGeom prst="rect">
              <a:avLst/>
            </a:prstGeom>
            <a:noFill/>
            <a:ln>
              <a:noFill/>
            </a:ln>
          </p:spPr>
        </p:pic>
        <p:grpSp>
          <p:nvGrpSpPr>
            <p:cNvPr id="124949" name="Group 16"/>
            <p:cNvGrpSpPr/>
            <p:nvPr/>
          </p:nvGrpSpPr>
          <p:grpSpPr bwMode="auto">
            <a:xfrm>
              <a:off x="720" y="576"/>
              <a:ext cx="582" cy="102"/>
              <a:chOff x="4698" y="720"/>
              <a:chExt cx="582" cy="102"/>
            </a:xfrm>
          </p:grpSpPr>
          <p:pic>
            <p:nvPicPr>
              <p:cNvPr id="124950" name="Picture 1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24951" name="Picture 1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24952" name="Picture 1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24953" name="Picture 2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24954" name="Picture 2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24955" name="Picture 2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sp>
        <p:nvSpPr>
          <p:cNvPr id="103447" name="Rectangle 23"/>
          <p:cNvSpPr>
            <a:spLocks noChangeArrowheads="1"/>
          </p:cNvSpPr>
          <p:nvPr/>
        </p:nvSpPr>
        <p:spPr bwMode="auto">
          <a:xfrm>
            <a:off x="749808" y="3200400"/>
            <a:ext cx="2971800" cy="533400"/>
          </a:xfrm>
          <a:prstGeom prst="rect">
            <a:avLst/>
          </a:prstGeom>
          <a:noFill/>
          <a:ln w="9525">
            <a:noFill/>
            <a:miter lim="800000"/>
          </a:ln>
          <a:effectLst/>
        </p:spPr>
        <p:txBody>
          <a:bodyPr anchor="ctr"/>
          <a:lstStyle/>
          <a:p>
            <a:r>
              <a:rPr lang="zh-CN" altLang="en-US" sz="3200" b="1" dirty="0" smtClean="0">
                <a:solidFill>
                  <a:srgbClr val="000099"/>
                </a:solidFill>
                <a:effectLst>
                  <a:outerShdw blurRad="38100" dist="38100" dir="2700000" algn="tl">
                    <a:srgbClr val="DDDDDD"/>
                  </a:outerShdw>
                </a:effectLst>
                <a:latin typeface="Times New Roman" panose="02020603050405020304" charset="0"/>
              </a:rPr>
              <a:t>二进制 </a:t>
            </a:r>
            <a:endParaRPr lang="zh-CN" altLang="en-US" sz="3200" b="1" dirty="0">
              <a:solidFill>
                <a:srgbClr val="000099"/>
              </a:solidFill>
              <a:effectLst>
                <a:outerShdw blurRad="38100" dist="38100" dir="2700000" algn="tl">
                  <a:srgbClr val="DDDDDD"/>
                </a:outerShdw>
              </a:effectLst>
              <a:latin typeface="Times New Roman" panose="02020603050405020304" charset="0"/>
            </a:endParaRPr>
          </a:p>
        </p:txBody>
      </p:sp>
      <p:sp>
        <p:nvSpPr>
          <p:cNvPr id="103449" name="Rectangle 25"/>
          <p:cNvSpPr>
            <a:spLocks noChangeArrowheads="1"/>
          </p:cNvSpPr>
          <p:nvPr/>
        </p:nvSpPr>
        <p:spPr bwMode="auto">
          <a:xfrm>
            <a:off x="685800" y="457200"/>
            <a:ext cx="7467600" cy="1971675"/>
          </a:xfrm>
          <a:prstGeom prst="rect">
            <a:avLst/>
          </a:prstGeom>
          <a:noFill/>
          <a:ln w="9525">
            <a:noFill/>
            <a:miter lim="800000"/>
          </a:ln>
          <a:effectLst/>
        </p:spPr>
        <p:txBody>
          <a:bodyPr>
            <a:spAutoFit/>
          </a:bodyPr>
          <a:lstStyle/>
          <a:p>
            <a:pPr>
              <a:lnSpc>
                <a:spcPct val="110000"/>
              </a:lnSpc>
            </a:pPr>
            <a:r>
              <a:rPr lang="en-US" altLang="zh-CN" sz="2800" b="1">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在数字电路中，常用的组合电路有加法器、编码器、译码器、数据分配器和多路选择器等。下面几节分别介绍这几种典型组合逻辑电路的基本结构、工作原理和使用方法。</a:t>
            </a:r>
          </a:p>
        </p:txBody>
      </p:sp>
      <p:sp>
        <p:nvSpPr>
          <p:cNvPr id="103450" name="Rectangle 26"/>
          <p:cNvSpPr>
            <a:spLocks noChangeArrowheads="1"/>
          </p:cNvSpPr>
          <p:nvPr/>
        </p:nvSpPr>
        <p:spPr bwMode="auto">
          <a:xfrm>
            <a:off x="685800" y="3854894"/>
            <a:ext cx="7848600" cy="1031875"/>
          </a:xfrm>
          <a:prstGeom prst="rect">
            <a:avLst/>
          </a:prstGeom>
          <a:noFill/>
          <a:ln w="9525">
            <a:noFill/>
            <a:miter lim="800000"/>
          </a:ln>
          <a:effectLst/>
        </p:spPr>
        <p:txBody>
          <a:bodyPr>
            <a:spAutoFit/>
          </a:bodyPr>
          <a:lstStyle/>
          <a:p>
            <a:pPr>
              <a:lnSpc>
                <a:spcPct val="110000"/>
              </a:lnSpc>
              <a:spcBef>
                <a:spcPct val="10000"/>
              </a:spcBef>
            </a:pPr>
            <a:r>
              <a:rPr lang="en-US" altLang="zh-CN" sz="2800" b="1" dirty="0">
                <a:effectLst>
                  <a:outerShdw blurRad="38100" dist="38100" dir="2700000" algn="tl">
                    <a:srgbClr val="DDDDDD"/>
                  </a:outerShdw>
                </a:effectLst>
                <a:latin typeface="Times New Roman" panose="02020603050405020304" charset="0"/>
              </a:rPr>
              <a:t>       </a:t>
            </a:r>
            <a:r>
              <a:rPr lang="zh-CN" altLang="en-US" sz="2800" b="1" dirty="0">
                <a:effectLst>
                  <a:outerShdw blurRad="38100" dist="38100" dir="2700000" algn="tl">
                    <a:srgbClr val="DDDDDD"/>
                  </a:outerShdw>
                </a:effectLst>
                <a:latin typeface="Times New Roman" panose="02020603050405020304" charset="0"/>
              </a:rPr>
              <a:t>在数字电路中，为了把电路的两个状态 </a:t>
            </a:r>
            <a:r>
              <a:rPr lang="en-US" altLang="zh-CN" sz="2800" b="1" dirty="0">
                <a:effectLst>
                  <a:outerShdw blurRad="38100" dist="38100" dir="2700000" algn="tl">
                    <a:srgbClr val="DDDDDD"/>
                  </a:outerShdw>
                </a:effectLst>
                <a:latin typeface="Times New Roman" panose="02020603050405020304" charset="0"/>
              </a:rPr>
              <a:t>(</a:t>
            </a:r>
            <a:r>
              <a:rPr lang="en-US" altLang="zh-CN" sz="2800" b="1" dirty="0">
                <a:solidFill>
                  <a:srgbClr val="CC0000"/>
                </a:solidFill>
                <a:effectLst>
                  <a:outerShdw blurRad="38100" dist="38100" dir="2700000" algn="tl">
                    <a:srgbClr val="DDDDDD"/>
                  </a:outerShdw>
                </a:effectLst>
                <a:latin typeface="Times New Roman" panose="02020603050405020304" charset="0"/>
              </a:rPr>
              <a:t>“1”</a:t>
            </a:r>
            <a:r>
              <a:rPr lang="zh-CN" altLang="en-US" sz="2800" b="1" dirty="0">
                <a:solidFill>
                  <a:srgbClr val="CC0000"/>
                </a:solidFill>
                <a:effectLst>
                  <a:outerShdw blurRad="38100" dist="38100" dir="2700000" algn="tl">
                    <a:srgbClr val="DDDDDD"/>
                  </a:outerShdw>
                </a:effectLst>
                <a:latin typeface="Times New Roman" panose="02020603050405020304" charset="0"/>
              </a:rPr>
              <a:t>态和“</a:t>
            </a:r>
            <a:r>
              <a:rPr lang="en-US" altLang="zh-CN" sz="2800" b="1" dirty="0">
                <a:solidFill>
                  <a:srgbClr val="CC0000"/>
                </a:solidFill>
                <a:effectLst>
                  <a:outerShdw blurRad="38100" dist="38100" dir="2700000" algn="tl">
                    <a:srgbClr val="DDDDDD"/>
                  </a:outerShdw>
                </a:effectLst>
                <a:latin typeface="Times New Roman" panose="02020603050405020304" charset="0"/>
              </a:rPr>
              <a:t>0”</a:t>
            </a:r>
            <a:r>
              <a:rPr lang="zh-CN" altLang="en-US" sz="2800" b="1" dirty="0">
                <a:solidFill>
                  <a:srgbClr val="CC0000"/>
                </a:solidFill>
                <a:effectLst>
                  <a:outerShdw blurRad="38100" dist="38100" dir="2700000" algn="tl">
                    <a:srgbClr val="DDDDDD"/>
                  </a:outerShdw>
                </a:effectLst>
                <a:latin typeface="Times New Roman" panose="02020603050405020304" charset="0"/>
              </a:rPr>
              <a:t>态</a:t>
            </a:r>
            <a:r>
              <a:rPr lang="en-US" altLang="zh-CN" sz="2800" b="1" dirty="0">
                <a:effectLst>
                  <a:outerShdw blurRad="38100" dist="38100" dir="2700000" algn="tl">
                    <a:srgbClr val="DDDDDD"/>
                  </a:outerShdw>
                </a:effectLst>
                <a:latin typeface="Times New Roman" panose="02020603050405020304" charset="0"/>
              </a:rPr>
              <a:t>)</a:t>
            </a:r>
            <a:r>
              <a:rPr lang="zh-CN" altLang="en-US" sz="2800" b="1" dirty="0">
                <a:effectLst>
                  <a:outerShdw blurRad="38100" dist="38100" dir="2700000" algn="tl">
                    <a:srgbClr val="DDDDDD"/>
                  </a:outerShdw>
                </a:effectLst>
                <a:latin typeface="Times New Roman" panose="02020603050405020304" charset="0"/>
              </a:rPr>
              <a:t>与数码对应起来，采用</a:t>
            </a:r>
            <a:r>
              <a:rPr lang="zh-CN" altLang="en-US" sz="2800" b="1" dirty="0">
                <a:solidFill>
                  <a:srgbClr val="CC0000"/>
                </a:solidFill>
                <a:effectLst>
                  <a:outerShdw blurRad="38100" dist="38100" dir="2700000" algn="tl">
                    <a:srgbClr val="DDDDDD"/>
                  </a:outerShdw>
                </a:effectLst>
                <a:latin typeface="Times New Roman" panose="02020603050405020304" charset="0"/>
              </a:rPr>
              <a:t>二进制</a:t>
            </a:r>
            <a:r>
              <a:rPr lang="zh-CN" altLang="en-US" sz="2800" b="1" dirty="0">
                <a:effectLst>
                  <a:outerShdw blurRad="38100" dist="38100" dir="2700000" algn="tl">
                    <a:srgbClr val="DDDDDD"/>
                  </a:outerShdw>
                </a:effectLst>
                <a:latin typeface="Times New Roman" panose="02020603050405020304" charset="0"/>
              </a:rPr>
              <a:t>。</a:t>
            </a:r>
          </a:p>
        </p:txBody>
      </p:sp>
      <p:sp>
        <p:nvSpPr>
          <p:cNvPr id="103451" name="Rectangle 27"/>
          <p:cNvSpPr>
            <a:spLocks noChangeArrowheads="1"/>
          </p:cNvSpPr>
          <p:nvPr/>
        </p:nvSpPr>
        <p:spPr bwMode="auto">
          <a:xfrm>
            <a:off x="703263" y="4883721"/>
            <a:ext cx="6611937" cy="561975"/>
          </a:xfrm>
          <a:prstGeom prst="rect">
            <a:avLst/>
          </a:prstGeom>
          <a:noFill/>
          <a:ln w="9525">
            <a:noFill/>
            <a:miter lim="800000"/>
          </a:ln>
          <a:effectLst/>
        </p:spPr>
        <p:txBody>
          <a:bodyPr wrap="none">
            <a:spAutoFit/>
          </a:bodyPr>
          <a:lstStyle/>
          <a:p>
            <a:pPr algn="ctr">
              <a:lnSpc>
                <a:spcPct val="110000"/>
              </a:lnSpc>
              <a:spcBef>
                <a:spcPct val="10000"/>
              </a:spcBef>
            </a:pPr>
            <a:r>
              <a:rPr lang="zh-CN" altLang="en-US" sz="2800" b="1" dirty="0">
                <a:solidFill>
                  <a:srgbClr val="CC0000"/>
                </a:solidFill>
                <a:effectLst>
                  <a:outerShdw blurRad="38100" dist="38100" dir="2700000" algn="tl">
                    <a:srgbClr val="DDDDDD"/>
                  </a:outerShdw>
                </a:effectLst>
                <a:latin typeface="Times New Roman" panose="02020603050405020304" charset="0"/>
              </a:rPr>
              <a:t>二进制：</a:t>
            </a:r>
            <a:r>
              <a:rPr lang="en-US" altLang="zh-CN" sz="2800" b="1" dirty="0">
                <a:solidFill>
                  <a:srgbClr val="000099"/>
                </a:solidFill>
                <a:effectLst>
                  <a:outerShdw blurRad="38100" dist="38100" dir="2700000" algn="tl">
                    <a:srgbClr val="DDDDDD"/>
                  </a:outerShdw>
                </a:effectLst>
                <a:latin typeface="Times New Roman" panose="02020603050405020304" charset="0"/>
              </a:rPr>
              <a:t>0</a:t>
            </a:r>
            <a:r>
              <a:rPr lang="zh-CN" altLang="en-US" sz="2800" b="1" dirty="0">
                <a:solidFill>
                  <a:srgbClr val="000099"/>
                </a:solidFill>
                <a:effectLst>
                  <a:outerShdw blurRad="38100" dist="38100" dir="2700000" algn="tl">
                    <a:srgbClr val="DDDDDD"/>
                  </a:outerShdw>
                </a:effectLst>
                <a:latin typeface="Times New Roman" panose="02020603050405020304" charset="0"/>
              </a:rPr>
              <a:t>，</a:t>
            </a:r>
            <a:r>
              <a:rPr lang="en-US" altLang="zh-CN" sz="2800" b="1" dirty="0">
                <a:solidFill>
                  <a:srgbClr val="000099"/>
                </a:solidFill>
                <a:effectLst>
                  <a:outerShdw blurRad="38100" dist="38100" dir="2700000" algn="tl">
                    <a:srgbClr val="DDDDDD"/>
                  </a:outerShdw>
                </a:effectLst>
                <a:latin typeface="Times New Roman" panose="02020603050405020304" charset="0"/>
              </a:rPr>
              <a:t>1</a:t>
            </a:r>
            <a:r>
              <a:rPr lang="zh-CN" altLang="en-US" sz="2800" b="1" dirty="0">
                <a:solidFill>
                  <a:srgbClr val="000099"/>
                </a:solidFill>
                <a:effectLst>
                  <a:outerShdw blurRad="38100" dist="38100" dir="2700000" algn="tl">
                    <a:srgbClr val="DDDDDD"/>
                  </a:outerShdw>
                </a:effectLst>
                <a:latin typeface="Times New Roman" panose="02020603050405020304" charset="0"/>
              </a:rPr>
              <a:t>两个数码，“逢二进一”。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wipe(left)">
                                      <p:cBhvr>
                                        <p:cTn id="7" dur="500"/>
                                        <p:tgtEl>
                                          <p:spTgt spid="1034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3447"/>
                                        </p:tgtEl>
                                        <p:attrNameLst>
                                          <p:attrName>style.visibility</p:attrName>
                                        </p:attrNameLst>
                                      </p:cBhvr>
                                      <p:to>
                                        <p:strVal val="visible"/>
                                      </p:to>
                                    </p:set>
                                    <p:animEffect transition="in" filter="wipe(left)">
                                      <p:cBhvr>
                                        <p:cTn id="16" dur="500"/>
                                        <p:tgtEl>
                                          <p:spTgt spid="10344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3450"/>
                                        </p:tgtEl>
                                        <p:attrNameLst>
                                          <p:attrName>style.visibility</p:attrName>
                                        </p:attrNameLst>
                                      </p:cBhvr>
                                      <p:to>
                                        <p:strVal val="visible"/>
                                      </p:to>
                                    </p:set>
                                    <p:animEffect transition="in" filter="wipe(left)">
                                      <p:cBhvr>
                                        <p:cTn id="21" dur="500"/>
                                        <p:tgtEl>
                                          <p:spTgt spid="10345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3451"/>
                                        </p:tgtEl>
                                        <p:attrNameLst>
                                          <p:attrName>style.visibility</p:attrName>
                                        </p:attrNameLst>
                                      </p:cBhvr>
                                      <p:to>
                                        <p:strVal val="visible"/>
                                      </p:to>
                                    </p:set>
                                    <p:animEffect transition="in" filter="wipe(left)">
                                      <p:cBhvr>
                                        <p:cTn id="26" dur="500"/>
                                        <p:tgtEl>
                                          <p:spTgt spid="103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P spid="103447" grpId="0" autoUpdateAnimBg="0"/>
      <p:bldP spid="103450" grpId="0" autoUpdateAnimBg="0"/>
      <p:bldP spid="10345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ctrTitle"/>
          </p:nvPr>
        </p:nvSpPr>
        <p:spPr bwMode="auto">
          <a:xfrm>
            <a:off x="3048000" y="457200"/>
            <a:ext cx="3352800" cy="457200"/>
          </a:xfrm>
          <a:noFill/>
        </p:spPr>
        <p:txBody>
          <a:bodyPr vert="horz" wrap="square" lIns="91440" tIns="45720" rIns="91440" bIns="45720" numCol="1" anchor="t" anchorCtr="0" compatLnSpc="1">
            <a:normAutofit fontScale="90000"/>
          </a:bodyPr>
          <a:lstStyle/>
          <a:p>
            <a:pPr algn="l" eaLnBrk="1" hangingPunct="1"/>
            <a:r>
              <a:rPr lang="en-US" altLang="zh-CN" sz="3600" b="1" dirty="0" smtClean="0">
                <a:solidFill>
                  <a:srgbClr val="CC0000"/>
                </a:solidFill>
                <a:latin typeface="Times New Roman" panose="02020603050405020304" charset="0"/>
                <a:ea typeface="华文新魏" panose="02010800040101010101" charset="-122"/>
                <a:cs typeface="华文新魏" panose="02010800040101010101" charset="-122"/>
              </a:rPr>
              <a:t>20.9</a:t>
            </a:r>
            <a:r>
              <a:rPr lang="en-US" altLang="zh-CN" sz="3600" b="1" dirty="0" smtClean="0">
                <a:solidFill>
                  <a:srgbClr val="CC0000"/>
                </a:solidFill>
                <a:latin typeface="华文新魏" panose="02010800040101010101" charset="-122"/>
                <a:ea typeface="华文新魏" panose="02010800040101010101" charset="-122"/>
                <a:cs typeface="华文新魏" panose="02010800040101010101" charset="-122"/>
              </a:rPr>
              <a:t>    </a:t>
            </a:r>
            <a:r>
              <a:rPr lang="zh-CN" altLang="en-US" sz="3600" b="1" dirty="0">
                <a:solidFill>
                  <a:srgbClr val="CC0000"/>
                </a:solidFill>
                <a:latin typeface="华文新魏" panose="02010800040101010101" charset="-122"/>
                <a:ea typeface="华文新魏" panose="02010800040101010101" charset="-122"/>
                <a:cs typeface="华文新魏" panose="02010800040101010101" charset="-122"/>
              </a:rPr>
              <a:t>加法器</a:t>
            </a:r>
          </a:p>
        </p:txBody>
      </p:sp>
      <p:sp>
        <p:nvSpPr>
          <p:cNvPr id="104451" name="Rectangle 3"/>
          <p:cNvSpPr>
            <a:spLocks noChangeArrowheads="1"/>
          </p:cNvSpPr>
          <p:nvPr/>
        </p:nvSpPr>
        <p:spPr bwMode="auto">
          <a:xfrm>
            <a:off x="685800" y="1114425"/>
            <a:ext cx="5838825" cy="519113"/>
          </a:xfrm>
          <a:prstGeom prst="rect">
            <a:avLst/>
          </a:prstGeom>
          <a:noFill/>
          <a:ln w="9525">
            <a:noFill/>
            <a:miter lim="800000"/>
          </a:ln>
          <a:effectLst/>
        </p:spPr>
        <p:txBody>
          <a:bodyPr wrap="none">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加法器</a:t>
            </a:r>
            <a:r>
              <a:rPr lang="en-US" altLang="zh-CN" sz="2800" b="1">
                <a:solidFill>
                  <a:srgbClr val="CC0000"/>
                </a:solidFill>
                <a:effectLst>
                  <a:outerShdw blurRad="38100" dist="38100" dir="2700000" algn="tl">
                    <a:srgbClr val="DDDDDD"/>
                  </a:outerShdw>
                </a:effectLst>
                <a:latin typeface="Times New Roman" panose="02020603050405020304" charset="0"/>
              </a:rPr>
              <a:t>:</a:t>
            </a:r>
            <a:r>
              <a:rPr lang="en-US" altLang="zh-CN" sz="2800" b="1">
                <a:solidFill>
                  <a:srgbClr val="000099"/>
                </a:solidFill>
                <a:effectLst>
                  <a:outerShdw blurRad="38100" dist="38100" dir="2700000" algn="tl">
                    <a:srgbClr val="DDDDDD"/>
                  </a:outerShdw>
                </a:effectLst>
                <a:latin typeface="Times New Roman" panose="02020603050405020304" charset="0"/>
              </a:rPr>
              <a:t>  </a:t>
            </a:r>
            <a:r>
              <a:rPr lang="zh-CN" altLang="en-US" sz="2800" b="1">
                <a:solidFill>
                  <a:srgbClr val="000099"/>
                </a:solidFill>
                <a:effectLst>
                  <a:outerShdw blurRad="38100" dist="38100" dir="2700000" algn="tl">
                    <a:srgbClr val="DDDDDD"/>
                  </a:outerShdw>
                </a:effectLst>
                <a:latin typeface="Times New Roman" panose="02020603050405020304" charset="0"/>
              </a:rPr>
              <a:t>实现二进制加法运算的电路</a:t>
            </a:r>
          </a:p>
        </p:txBody>
      </p:sp>
      <p:sp>
        <p:nvSpPr>
          <p:cNvPr id="104452" name="Text Box 4"/>
          <p:cNvSpPr txBox="1">
            <a:spLocks noChangeArrowheads="1"/>
          </p:cNvSpPr>
          <p:nvPr/>
        </p:nvSpPr>
        <p:spPr bwMode="auto">
          <a:xfrm>
            <a:off x="685800" y="4054475"/>
            <a:ext cx="1219200" cy="519113"/>
          </a:xfrm>
          <a:prstGeom prst="rect">
            <a:avLst/>
          </a:prstGeom>
          <a:noFill/>
          <a:ln w="38100" cap="sq">
            <a:noFill/>
            <a:miter lim="800000"/>
          </a:ln>
          <a:effectLst/>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zh-CN" altLang="en-US" sz="2800" b="1">
                <a:solidFill>
                  <a:srgbClr val="CC0000"/>
                </a:solidFill>
                <a:effectLst>
                  <a:outerShdw blurRad="38100" dist="38100" dir="2700000" algn="tl">
                    <a:srgbClr val="DDDDDD"/>
                  </a:outerShdw>
                </a:effectLst>
              </a:rPr>
              <a:t>进位</a:t>
            </a:r>
            <a:endParaRPr lang="zh-CN" altLang="en-US" sz="3200" b="1">
              <a:solidFill>
                <a:srgbClr val="CC0000"/>
              </a:solidFill>
            </a:endParaRPr>
          </a:p>
        </p:txBody>
      </p:sp>
      <p:sp>
        <p:nvSpPr>
          <p:cNvPr id="104453" name="Oval 5"/>
          <p:cNvSpPr>
            <a:spLocks noChangeArrowheads="1"/>
          </p:cNvSpPr>
          <p:nvPr/>
        </p:nvSpPr>
        <p:spPr bwMode="auto">
          <a:xfrm>
            <a:off x="3581400" y="2805113"/>
            <a:ext cx="381000" cy="1143000"/>
          </a:xfrm>
          <a:prstGeom prst="ellipse">
            <a:avLst/>
          </a:prstGeom>
          <a:noFill/>
          <a:ln w="28575">
            <a:solidFill>
              <a:srgbClr val="990099"/>
            </a:solidFill>
            <a:round/>
          </a:ln>
        </p:spPr>
        <p:txBody>
          <a:bodyPr wrap="none" anchor="ctr"/>
          <a:lstStyle/>
          <a:p>
            <a:endParaRPr lang="zh-CN" altLang="en-US">
              <a:latin typeface="Times New Roman" panose="02020603050405020304" charset="0"/>
            </a:endParaRPr>
          </a:p>
        </p:txBody>
      </p:sp>
      <p:sp>
        <p:nvSpPr>
          <p:cNvPr id="104454" name="Oval 6"/>
          <p:cNvSpPr>
            <a:spLocks noChangeArrowheads="1"/>
          </p:cNvSpPr>
          <p:nvPr/>
        </p:nvSpPr>
        <p:spPr bwMode="auto">
          <a:xfrm>
            <a:off x="2971800" y="2805113"/>
            <a:ext cx="457200" cy="1752600"/>
          </a:xfrm>
          <a:prstGeom prst="ellipse">
            <a:avLst/>
          </a:prstGeom>
          <a:noFill/>
          <a:ln w="28575">
            <a:solidFill>
              <a:srgbClr val="006600"/>
            </a:solidFill>
            <a:round/>
          </a:ln>
        </p:spPr>
        <p:txBody>
          <a:bodyPr wrap="none" anchor="ctr"/>
          <a:lstStyle/>
          <a:p>
            <a:endParaRPr lang="zh-CN" altLang="en-US">
              <a:latin typeface="Times New Roman" panose="02020603050405020304" charset="0"/>
            </a:endParaRPr>
          </a:p>
        </p:txBody>
      </p:sp>
      <p:grpSp>
        <p:nvGrpSpPr>
          <p:cNvPr id="2" name="Group 7"/>
          <p:cNvGrpSpPr/>
          <p:nvPr/>
        </p:nvGrpSpPr>
        <p:grpSpPr bwMode="auto">
          <a:xfrm>
            <a:off x="1066800" y="2011363"/>
            <a:ext cx="3429000" cy="2614612"/>
            <a:chOff x="576" y="1132"/>
            <a:chExt cx="2160" cy="1647"/>
          </a:xfrm>
        </p:grpSpPr>
        <p:sp>
          <p:nvSpPr>
            <p:cNvPr id="104456" name="Rectangle 8"/>
            <p:cNvSpPr>
              <a:spLocks noChangeArrowheads="1"/>
            </p:cNvSpPr>
            <p:nvPr/>
          </p:nvSpPr>
          <p:spPr bwMode="auto">
            <a:xfrm>
              <a:off x="576" y="1132"/>
              <a:ext cx="566" cy="327"/>
            </a:xfrm>
            <a:prstGeom prst="rect">
              <a:avLst/>
            </a:prstGeom>
            <a:noFill/>
            <a:ln w="9525">
              <a:noFill/>
              <a:miter lim="800000"/>
            </a:ln>
            <a:effectLst/>
          </p:spPr>
          <p:txBody>
            <a:bodyPr wrap="none">
              <a:spAutoFit/>
            </a:bodyPr>
            <a:lstStyle/>
            <a:p>
              <a:pPr>
                <a:spcBef>
                  <a:spcPct val="50000"/>
                </a:spcBef>
                <a:defRPr/>
              </a:pPr>
              <a:r>
                <a:rPr lang="zh-CN" altLang="en-US" sz="2800" b="1">
                  <a:effectLst>
                    <a:outerShdw blurRad="38100" dist="38100" dir="2700000" algn="tl">
                      <a:srgbClr val="C0C0C0"/>
                    </a:outerShdw>
                  </a:effectLst>
                  <a:latin typeface="Times New Roman" panose="02020603050405020304" charset="0"/>
                  <a:ea typeface="宋体" panose="02010600030101010101" pitchFamily="2" charset="-122"/>
                  <a:cs typeface="+mn-cs"/>
                </a:rPr>
                <a:t>如：</a:t>
              </a:r>
            </a:p>
          </p:txBody>
        </p:sp>
        <p:sp>
          <p:nvSpPr>
            <p:cNvPr id="125981" name="Rectangle 9"/>
            <p:cNvSpPr>
              <a:spLocks noChangeArrowheads="1"/>
            </p:cNvSpPr>
            <p:nvPr/>
          </p:nvSpPr>
          <p:spPr bwMode="auto">
            <a:xfrm>
              <a:off x="1248" y="1627"/>
              <a:ext cx="628" cy="365"/>
            </a:xfrm>
            <a:prstGeom prst="rect">
              <a:avLst/>
            </a:prstGeom>
            <a:noFill/>
            <a:ln>
              <a:noFill/>
            </a:ln>
          </p:spPr>
          <p:txBody>
            <a:bodyPr wrap="none">
              <a:spAutoFit/>
            </a:bodyPr>
            <a:lstStyle/>
            <a:p>
              <a:pPr>
                <a:spcBef>
                  <a:spcPct val="50000"/>
                </a:spcBef>
              </a:pPr>
              <a:r>
                <a:rPr lang="en-US" altLang="zh-CN" sz="3200" b="1">
                  <a:latin typeface="Times New Roman" panose="02020603050405020304" charset="0"/>
                </a:rPr>
                <a:t>0</a:t>
              </a:r>
              <a:r>
                <a:rPr lang="en-US" altLang="zh-CN" sz="3200" b="1">
                  <a:solidFill>
                    <a:srgbClr val="FF0066"/>
                  </a:solidFill>
                  <a:latin typeface="Times New Roman" panose="02020603050405020304" charset="0"/>
                </a:rPr>
                <a:t>  </a:t>
              </a:r>
              <a:r>
                <a:rPr lang="en-US" altLang="zh-CN" sz="3200" b="1">
                  <a:latin typeface="Times New Roman" panose="02020603050405020304" charset="0"/>
                </a:rPr>
                <a:t>0</a:t>
              </a:r>
              <a:r>
                <a:rPr lang="en-US" altLang="zh-CN" sz="3200" b="1">
                  <a:solidFill>
                    <a:srgbClr val="FF0066"/>
                  </a:solidFill>
                  <a:latin typeface="Times New Roman" panose="02020603050405020304" charset="0"/>
                </a:rPr>
                <a:t>  </a:t>
              </a:r>
            </a:p>
          </p:txBody>
        </p:sp>
        <p:sp>
          <p:nvSpPr>
            <p:cNvPr id="125982" name="Rectangle 10"/>
            <p:cNvSpPr>
              <a:spLocks noChangeArrowheads="1"/>
            </p:cNvSpPr>
            <p:nvPr/>
          </p:nvSpPr>
          <p:spPr bwMode="auto">
            <a:xfrm>
              <a:off x="1248" y="2059"/>
              <a:ext cx="564" cy="365"/>
            </a:xfrm>
            <a:prstGeom prst="rect">
              <a:avLst/>
            </a:prstGeom>
            <a:noFill/>
            <a:ln>
              <a:noFill/>
            </a:ln>
          </p:spPr>
          <p:txBody>
            <a:bodyPr wrap="none">
              <a:spAutoFit/>
            </a:bodyPr>
            <a:lstStyle/>
            <a:p>
              <a:pPr>
                <a:spcBef>
                  <a:spcPct val="50000"/>
                </a:spcBef>
              </a:pPr>
              <a:r>
                <a:rPr lang="en-US" altLang="zh-CN" sz="3200" b="1">
                  <a:latin typeface="Times New Roman" panose="02020603050405020304" charset="0"/>
                </a:rPr>
                <a:t>0</a:t>
              </a:r>
              <a:r>
                <a:rPr lang="en-US" altLang="zh-CN" sz="3200" b="1">
                  <a:solidFill>
                    <a:srgbClr val="FF0066"/>
                  </a:solidFill>
                  <a:latin typeface="Times New Roman" panose="02020603050405020304" charset="0"/>
                </a:rPr>
                <a:t>  </a:t>
              </a:r>
              <a:r>
                <a:rPr lang="en-US" altLang="zh-CN" sz="3200" b="1">
                  <a:latin typeface="Times New Roman" panose="02020603050405020304" charset="0"/>
                </a:rPr>
                <a:t>0</a:t>
              </a:r>
              <a:r>
                <a:rPr lang="en-US" altLang="zh-CN" sz="3200" b="1">
                  <a:solidFill>
                    <a:srgbClr val="FF0066"/>
                  </a:solidFill>
                  <a:latin typeface="Times New Roman" panose="02020603050405020304" charset="0"/>
                </a:rPr>
                <a:t> </a:t>
              </a:r>
            </a:p>
          </p:txBody>
        </p:sp>
        <p:sp>
          <p:nvSpPr>
            <p:cNvPr id="125983" name="Rectangle 11"/>
            <p:cNvSpPr>
              <a:spLocks noChangeArrowheads="1"/>
            </p:cNvSpPr>
            <p:nvPr/>
          </p:nvSpPr>
          <p:spPr bwMode="auto">
            <a:xfrm>
              <a:off x="2160" y="1632"/>
              <a:ext cx="244" cy="365"/>
            </a:xfrm>
            <a:prstGeom prst="rect">
              <a:avLst/>
            </a:prstGeom>
            <a:noFill/>
            <a:ln>
              <a:noFill/>
            </a:ln>
          </p:spPr>
          <p:txBody>
            <a:bodyPr wrap="none">
              <a:spAutoFit/>
            </a:bodyPr>
            <a:lstStyle/>
            <a:p>
              <a:pPr>
                <a:spcBef>
                  <a:spcPct val="50000"/>
                </a:spcBef>
              </a:pPr>
              <a:r>
                <a:rPr lang="en-US" altLang="zh-CN" sz="3200" b="1">
                  <a:latin typeface="Times New Roman" panose="02020603050405020304" charset="0"/>
                </a:rPr>
                <a:t>1</a:t>
              </a:r>
            </a:p>
          </p:txBody>
        </p:sp>
        <p:sp>
          <p:nvSpPr>
            <p:cNvPr id="125984" name="Rectangle 12"/>
            <p:cNvSpPr>
              <a:spLocks noChangeArrowheads="1"/>
            </p:cNvSpPr>
            <p:nvPr/>
          </p:nvSpPr>
          <p:spPr bwMode="auto">
            <a:xfrm>
              <a:off x="2160" y="2064"/>
              <a:ext cx="244" cy="365"/>
            </a:xfrm>
            <a:prstGeom prst="rect">
              <a:avLst/>
            </a:prstGeom>
            <a:noFill/>
            <a:ln>
              <a:noFill/>
            </a:ln>
          </p:spPr>
          <p:txBody>
            <a:bodyPr wrap="none">
              <a:spAutoFit/>
            </a:bodyPr>
            <a:lstStyle/>
            <a:p>
              <a:pPr>
                <a:spcBef>
                  <a:spcPct val="50000"/>
                </a:spcBef>
              </a:pPr>
              <a:r>
                <a:rPr lang="en-US" altLang="zh-CN" sz="3200" b="1">
                  <a:latin typeface="Times New Roman" panose="02020603050405020304" charset="0"/>
                </a:rPr>
                <a:t>1</a:t>
              </a:r>
            </a:p>
          </p:txBody>
        </p:sp>
        <p:sp>
          <p:nvSpPr>
            <p:cNvPr id="125985" name="Line 13"/>
            <p:cNvSpPr>
              <a:spLocks noChangeShapeType="1"/>
            </p:cNvSpPr>
            <p:nvPr/>
          </p:nvSpPr>
          <p:spPr bwMode="auto">
            <a:xfrm>
              <a:off x="960" y="2779"/>
              <a:ext cx="1776" cy="0"/>
            </a:xfrm>
            <a:prstGeom prst="line">
              <a:avLst/>
            </a:prstGeom>
            <a:noFill/>
            <a:ln w="28575">
              <a:solidFill>
                <a:srgbClr val="FF0066"/>
              </a:solidFill>
              <a:round/>
            </a:ln>
          </p:spPr>
          <p:txBody>
            <a:bodyPr wrap="none" anchor="ctr"/>
            <a:lstStyle/>
            <a:p>
              <a:endParaRPr lang="zh-CN" altLang="en-US">
                <a:latin typeface="Times New Roman" panose="02020603050405020304" charset="0"/>
              </a:endParaRPr>
            </a:p>
          </p:txBody>
        </p:sp>
        <p:sp>
          <p:nvSpPr>
            <p:cNvPr id="125986" name="Text Box 14"/>
            <p:cNvSpPr txBox="1">
              <a:spLocks noChangeArrowheads="1"/>
            </p:cNvSpPr>
            <p:nvPr/>
          </p:nvSpPr>
          <p:spPr bwMode="auto">
            <a:xfrm>
              <a:off x="912" y="2011"/>
              <a:ext cx="240" cy="40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600" b="1">
                  <a:solidFill>
                    <a:srgbClr val="FF0066"/>
                  </a:solidFill>
                </a:rPr>
                <a:t>+</a:t>
              </a:r>
            </a:p>
          </p:txBody>
        </p:sp>
        <p:sp>
          <p:nvSpPr>
            <p:cNvPr id="125987" name="Rectangle 15"/>
            <p:cNvSpPr>
              <a:spLocks noChangeArrowheads="1"/>
            </p:cNvSpPr>
            <p:nvPr/>
          </p:nvSpPr>
          <p:spPr bwMode="auto">
            <a:xfrm>
              <a:off x="1824" y="2059"/>
              <a:ext cx="244" cy="365"/>
            </a:xfrm>
            <a:prstGeom prst="rect">
              <a:avLst/>
            </a:prstGeom>
            <a:noFill/>
            <a:ln>
              <a:noFill/>
            </a:ln>
          </p:spPr>
          <p:txBody>
            <a:bodyPr wrap="none">
              <a:spAutoFit/>
            </a:bodyPr>
            <a:lstStyle/>
            <a:p>
              <a:pPr>
                <a:spcBef>
                  <a:spcPct val="50000"/>
                </a:spcBef>
              </a:pPr>
              <a:r>
                <a:rPr lang="en-US" altLang="zh-CN" sz="3200" b="1">
                  <a:latin typeface="Times New Roman" panose="02020603050405020304" charset="0"/>
                </a:rPr>
                <a:t>1</a:t>
              </a:r>
            </a:p>
          </p:txBody>
        </p:sp>
        <p:sp>
          <p:nvSpPr>
            <p:cNvPr id="125988" name="Rectangle 16"/>
            <p:cNvSpPr>
              <a:spLocks noChangeArrowheads="1"/>
            </p:cNvSpPr>
            <p:nvPr/>
          </p:nvSpPr>
          <p:spPr bwMode="auto">
            <a:xfrm>
              <a:off x="1824" y="1627"/>
              <a:ext cx="244" cy="365"/>
            </a:xfrm>
            <a:prstGeom prst="rect">
              <a:avLst/>
            </a:prstGeom>
            <a:noFill/>
            <a:ln>
              <a:noFill/>
            </a:ln>
          </p:spPr>
          <p:txBody>
            <a:bodyPr wrap="none">
              <a:spAutoFit/>
            </a:bodyPr>
            <a:lstStyle/>
            <a:p>
              <a:pPr>
                <a:spcBef>
                  <a:spcPct val="50000"/>
                </a:spcBef>
              </a:pPr>
              <a:r>
                <a:rPr lang="en-US" altLang="zh-CN" sz="3200" b="1">
                  <a:latin typeface="Times New Roman" panose="02020603050405020304" charset="0"/>
                </a:rPr>
                <a:t>0</a:t>
              </a:r>
            </a:p>
          </p:txBody>
        </p:sp>
      </p:grpSp>
      <p:grpSp>
        <p:nvGrpSpPr>
          <p:cNvPr id="3" name="Group 17"/>
          <p:cNvGrpSpPr/>
          <p:nvPr/>
        </p:nvGrpSpPr>
        <p:grpSpPr bwMode="auto">
          <a:xfrm>
            <a:off x="3048000" y="3948113"/>
            <a:ext cx="920750" cy="1265237"/>
            <a:chOff x="1968" y="2208"/>
            <a:chExt cx="580" cy="797"/>
          </a:xfrm>
        </p:grpSpPr>
        <p:sp>
          <p:nvSpPr>
            <p:cNvPr id="125978" name="Rectangle 18"/>
            <p:cNvSpPr>
              <a:spLocks noChangeArrowheads="1"/>
            </p:cNvSpPr>
            <p:nvPr/>
          </p:nvSpPr>
          <p:spPr bwMode="auto">
            <a:xfrm>
              <a:off x="1968" y="2208"/>
              <a:ext cx="244" cy="365"/>
            </a:xfrm>
            <a:prstGeom prst="rect">
              <a:avLst/>
            </a:prstGeom>
            <a:noFill/>
            <a:ln>
              <a:noFill/>
            </a:ln>
          </p:spPr>
          <p:txBody>
            <a:bodyPr wrap="none">
              <a:spAutoFit/>
            </a:bodyPr>
            <a:lstStyle/>
            <a:p>
              <a:pPr>
                <a:spcBef>
                  <a:spcPct val="50000"/>
                </a:spcBef>
              </a:pPr>
              <a:r>
                <a:rPr lang="en-US" altLang="zh-CN" sz="3200" b="1">
                  <a:solidFill>
                    <a:schemeClr val="accent2"/>
                  </a:solidFill>
                  <a:latin typeface="Times New Roman" panose="02020603050405020304" charset="0"/>
                </a:rPr>
                <a:t>1</a:t>
              </a:r>
            </a:p>
          </p:txBody>
        </p:sp>
        <p:sp>
          <p:nvSpPr>
            <p:cNvPr id="125979" name="Rectangle 19"/>
            <p:cNvSpPr>
              <a:spLocks noChangeArrowheads="1"/>
            </p:cNvSpPr>
            <p:nvPr/>
          </p:nvSpPr>
          <p:spPr bwMode="auto">
            <a:xfrm>
              <a:off x="2304" y="2640"/>
              <a:ext cx="244" cy="365"/>
            </a:xfrm>
            <a:prstGeom prst="rect">
              <a:avLst/>
            </a:prstGeom>
            <a:noFill/>
            <a:ln>
              <a:noFill/>
            </a:ln>
          </p:spPr>
          <p:txBody>
            <a:bodyPr wrap="none">
              <a:spAutoFit/>
            </a:bodyPr>
            <a:lstStyle/>
            <a:p>
              <a:pPr>
                <a:spcBef>
                  <a:spcPct val="50000"/>
                </a:spcBef>
              </a:pPr>
              <a:r>
                <a:rPr lang="en-US" altLang="zh-CN" sz="3200" b="1">
                  <a:solidFill>
                    <a:schemeClr val="accent2"/>
                  </a:solidFill>
                  <a:latin typeface="Times New Roman" panose="02020603050405020304" charset="0"/>
                </a:rPr>
                <a:t>0</a:t>
              </a:r>
            </a:p>
          </p:txBody>
        </p:sp>
      </p:grpSp>
      <p:grpSp>
        <p:nvGrpSpPr>
          <p:cNvPr id="4" name="Group 20"/>
          <p:cNvGrpSpPr/>
          <p:nvPr/>
        </p:nvGrpSpPr>
        <p:grpSpPr bwMode="auto">
          <a:xfrm>
            <a:off x="2514600" y="3948113"/>
            <a:ext cx="920750" cy="1265237"/>
            <a:chOff x="1632" y="2208"/>
            <a:chExt cx="580" cy="797"/>
          </a:xfrm>
        </p:grpSpPr>
        <p:sp>
          <p:nvSpPr>
            <p:cNvPr id="125976" name="Rectangle 21"/>
            <p:cNvSpPr>
              <a:spLocks noChangeArrowheads="1"/>
            </p:cNvSpPr>
            <p:nvPr/>
          </p:nvSpPr>
          <p:spPr bwMode="auto">
            <a:xfrm>
              <a:off x="1632" y="2208"/>
              <a:ext cx="244" cy="365"/>
            </a:xfrm>
            <a:prstGeom prst="rect">
              <a:avLst/>
            </a:prstGeom>
            <a:noFill/>
            <a:ln>
              <a:noFill/>
            </a:ln>
          </p:spPr>
          <p:txBody>
            <a:bodyPr wrap="none">
              <a:spAutoFit/>
            </a:bodyPr>
            <a:lstStyle/>
            <a:p>
              <a:pPr>
                <a:spcBef>
                  <a:spcPct val="50000"/>
                </a:spcBef>
              </a:pPr>
              <a:r>
                <a:rPr lang="en-US" altLang="zh-CN" sz="3200" b="1">
                  <a:solidFill>
                    <a:srgbClr val="FF0000"/>
                  </a:solidFill>
                  <a:latin typeface="Times New Roman" panose="02020603050405020304" charset="0"/>
                </a:rPr>
                <a:t>1</a:t>
              </a:r>
            </a:p>
          </p:txBody>
        </p:sp>
        <p:sp>
          <p:nvSpPr>
            <p:cNvPr id="125977" name="Rectangle 22"/>
            <p:cNvSpPr>
              <a:spLocks noChangeArrowheads="1"/>
            </p:cNvSpPr>
            <p:nvPr/>
          </p:nvSpPr>
          <p:spPr bwMode="auto">
            <a:xfrm>
              <a:off x="1968" y="2640"/>
              <a:ext cx="244" cy="365"/>
            </a:xfrm>
            <a:prstGeom prst="rect">
              <a:avLst/>
            </a:prstGeom>
            <a:noFill/>
            <a:ln>
              <a:noFill/>
            </a:ln>
          </p:spPr>
          <p:txBody>
            <a:bodyPr wrap="none">
              <a:spAutoFit/>
            </a:bodyPr>
            <a:lstStyle/>
            <a:p>
              <a:pPr>
                <a:spcBef>
                  <a:spcPct val="50000"/>
                </a:spcBef>
              </a:pPr>
              <a:r>
                <a:rPr lang="en-US" altLang="zh-CN" sz="3200" b="1">
                  <a:solidFill>
                    <a:srgbClr val="FF0000"/>
                  </a:solidFill>
                  <a:latin typeface="Times New Roman" panose="02020603050405020304" charset="0"/>
                </a:rPr>
                <a:t>0</a:t>
              </a:r>
            </a:p>
          </p:txBody>
        </p:sp>
      </p:grpSp>
      <p:grpSp>
        <p:nvGrpSpPr>
          <p:cNvPr id="5" name="Group 23"/>
          <p:cNvGrpSpPr/>
          <p:nvPr/>
        </p:nvGrpSpPr>
        <p:grpSpPr bwMode="auto">
          <a:xfrm>
            <a:off x="2209800" y="4633913"/>
            <a:ext cx="768350" cy="579437"/>
            <a:chOff x="1392" y="2640"/>
            <a:chExt cx="484" cy="365"/>
          </a:xfrm>
        </p:grpSpPr>
        <p:sp>
          <p:nvSpPr>
            <p:cNvPr id="125974" name="Rectangle 24"/>
            <p:cNvSpPr>
              <a:spLocks noChangeArrowheads="1"/>
            </p:cNvSpPr>
            <p:nvPr/>
          </p:nvSpPr>
          <p:spPr bwMode="auto">
            <a:xfrm>
              <a:off x="1632" y="2640"/>
              <a:ext cx="244" cy="365"/>
            </a:xfrm>
            <a:prstGeom prst="rect">
              <a:avLst/>
            </a:prstGeom>
            <a:noFill/>
            <a:ln>
              <a:noFill/>
            </a:ln>
          </p:spPr>
          <p:txBody>
            <a:bodyPr wrap="none">
              <a:spAutoFit/>
            </a:bodyPr>
            <a:lstStyle/>
            <a:p>
              <a:pPr>
                <a:spcBef>
                  <a:spcPct val="50000"/>
                </a:spcBef>
              </a:pPr>
              <a:r>
                <a:rPr lang="en-US" altLang="zh-CN" sz="3200" b="1">
                  <a:solidFill>
                    <a:srgbClr val="003366"/>
                  </a:solidFill>
                  <a:latin typeface="Times New Roman" panose="02020603050405020304" charset="0"/>
                </a:rPr>
                <a:t>1</a:t>
              </a:r>
            </a:p>
          </p:txBody>
        </p:sp>
        <p:sp>
          <p:nvSpPr>
            <p:cNvPr id="125975" name="Rectangle 25"/>
            <p:cNvSpPr>
              <a:spLocks noChangeArrowheads="1"/>
            </p:cNvSpPr>
            <p:nvPr/>
          </p:nvSpPr>
          <p:spPr bwMode="auto">
            <a:xfrm>
              <a:off x="1392" y="2640"/>
              <a:ext cx="244" cy="365"/>
            </a:xfrm>
            <a:prstGeom prst="rect">
              <a:avLst/>
            </a:prstGeom>
            <a:noFill/>
            <a:ln>
              <a:noFill/>
            </a:ln>
          </p:spPr>
          <p:txBody>
            <a:bodyPr wrap="none">
              <a:spAutoFit/>
            </a:bodyPr>
            <a:lstStyle/>
            <a:p>
              <a:pPr>
                <a:spcBef>
                  <a:spcPct val="50000"/>
                </a:spcBef>
              </a:pPr>
              <a:r>
                <a:rPr lang="en-US" altLang="zh-CN" sz="3200" b="1">
                  <a:solidFill>
                    <a:srgbClr val="003366"/>
                  </a:solidFill>
                  <a:latin typeface="Times New Roman" panose="02020603050405020304" charset="0"/>
                </a:rPr>
                <a:t>0</a:t>
              </a:r>
            </a:p>
          </p:txBody>
        </p:sp>
      </p:grpSp>
      <p:sp>
        <p:nvSpPr>
          <p:cNvPr id="104474" name="AutoShape 26"/>
          <p:cNvSpPr>
            <a:spLocks noChangeArrowheads="1"/>
          </p:cNvSpPr>
          <p:nvPr/>
        </p:nvSpPr>
        <p:spPr bwMode="auto">
          <a:xfrm>
            <a:off x="4648200" y="4329113"/>
            <a:ext cx="2057400" cy="922337"/>
          </a:xfrm>
          <a:prstGeom prst="wedgeRoundRectCallout">
            <a:avLst>
              <a:gd name="adj1" fmla="val -86421"/>
              <a:gd name="adj2" fmla="val -100431"/>
              <a:gd name="adj3" fmla="val 16667"/>
            </a:avLst>
          </a:prstGeom>
          <a:solidFill>
            <a:srgbClr val="FFFFFF"/>
          </a:solidFill>
          <a:ln w="28575">
            <a:solidFill>
              <a:srgbClr val="FF0000"/>
            </a:solidFill>
            <a:miter lim="800000"/>
          </a:ln>
        </p:spPr>
        <p:txBody>
          <a:bodyPr wrap="none" anchor="ctr"/>
          <a:lstStyle/>
          <a:p>
            <a:pPr algn="ctr">
              <a:spcBef>
                <a:spcPct val="20000"/>
              </a:spcBef>
            </a:pPr>
            <a:r>
              <a:rPr lang="zh-CN" altLang="en-US" sz="2800" b="1">
                <a:latin typeface="Times New Roman" panose="02020603050405020304" charset="0"/>
              </a:rPr>
              <a:t>不考虑低位</a:t>
            </a:r>
          </a:p>
          <a:p>
            <a:pPr algn="ctr">
              <a:spcBef>
                <a:spcPct val="20000"/>
              </a:spcBef>
            </a:pPr>
            <a:r>
              <a:rPr lang="zh-CN" altLang="en-US" sz="2800" b="1">
                <a:latin typeface="Times New Roman" panose="02020603050405020304" charset="0"/>
              </a:rPr>
              <a:t>来的进位</a:t>
            </a:r>
          </a:p>
        </p:txBody>
      </p:sp>
      <p:grpSp>
        <p:nvGrpSpPr>
          <p:cNvPr id="6" name="Group 27"/>
          <p:cNvGrpSpPr/>
          <p:nvPr/>
        </p:nvGrpSpPr>
        <p:grpSpPr bwMode="auto">
          <a:xfrm>
            <a:off x="5562600" y="5319713"/>
            <a:ext cx="2514600" cy="700087"/>
            <a:chOff x="3408" y="3216"/>
            <a:chExt cx="1584" cy="441"/>
          </a:xfrm>
        </p:grpSpPr>
        <p:sp>
          <p:nvSpPr>
            <p:cNvPr id="125971" name="Rectangle 28"/>
            <p:cNvSpPr>
              <a:spLocks noChangeArrowheads="1"/>
            </p:cNvSpPr>
            <p:nvPr/>
          </p:nvSpPr>
          <p:spPr bwMode="auto">
            <a:xfrm>
              <a:off x="3696" y="3312"/>
              <a:ext cx="1296" cy="345"/>
            </a:xfrm>
            <a:prstGeom prst="rect">
              <a:avLst/>
            </a:prstGeom>
            <a:solidFill>
              <a:srgbClr val="FFFFFF"/>
            </a:solidFill>
            <a:ln w="28575">
              <a:solidFill>
                <a:srgbClr val="FF3300"/>
              </a:solidFill>
              <a:miter lim="800000"/>
            </a:ln>
          </p:spPr>
          <p:txBody>
            <a:bodyPr>
              <a:spAutoFit/>
            </a:bodyPr>
            <a:lstStyle/>
            <a:p>
              <a:pPr>
                <a:spcBef>
                  <a:spcPct val="50000"/>
                </a:spcBef>
              </a:pPr>
              <a:r>
                <a:rPr lang="zh-CN" altLang="en-US" sz="2800" b="1">
                  <a:latin typeface="Times New Roman" panose="02020603050405020304" charset="0"/>
                </a:rPr>
                <a:t>半加器实现</a:t>
              </a:r>
            </a:p>
          </p:txBody>
        </p:sp>
        <p:sp>
          <p:nvSpPr>
            <p:cNvPr id="125972" name="Line 29" descr="40%"/>
            <p:cNvSpPr>
              <a:spLocks noChangeShapeType="1"/>
            </p:cNvSpPr>
            <p:nvPr/>
          </p:nvSpPr>
          <p:spPr bwMode="auto">
            <a:xfrm>
              <a:off x="3408" y="3572"/>
              <a:ext cx="240"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125973" name="Line 30" descr="40%"/>
            <p:cNvSpPr>
              <a:spLocks noChangeShapeType="1"/>
            </p:cNvSpPr>
            <p:nvPr/>
          </p:nvSpPr>
          <p:spPr bwMode="auto">
            <a:xfrm>
              <a:off x="3408" y="3216"/>
              <a:ext cx="0" cy="336"/>
            </a:xfrm>
            <a:prstGeom prst="line">
              <a:avLst/>
            </a:prstGeom>
            <a:noFill/>
            <a:ln w="28575" cap="sq">
              <a:solidFill>
                <a:srgbClr val="FF3300"/>
              </a:solidFill>
              <a:round/>
            </a:ln>
          </p:spPr>
          <p:txBody>
            <a:bodyPr wrap="none" anchor="ctr">
              <a:spAutoFit/>
            </a:bodyPr>
            <a:lstStyle/>
            <a:p>
              <a:endParaRPr lang="zh-CN" altLang="en-US">
                <a:latin typeface="Times New Roman" panose="02020603050405020304" charset="0"/>
              </a:endParaRPr>
            </a:p>
          </p:txBody>
        </p:sp>
      </p:grpSp>
      <p:sp>
        <p:nvSpPr>
          <p:cNvPr id="104479" name="AutoShape 31" descr="80%"/>
          <p:cNvSpPr>
            <a:spLocks noChangeArrowheads="1"/>
          </p:cNvSpPr>
          <p:nvPr/>
        </p:nvSpPr>
        <p:spPr bwMode="auto">
          <a:xfrm>
            <a:off x="4114800" y="1828800"/>
            <a:ext cx="2209800" cy="914400"/>
          </a:xfrm>
          <a:prstGeom prst="wedgeRoundRectCallout">
            <a:avLst>
              <a:gd name="adj1" fmla="val -93606"/>
              <a:gd name="adj2" fmla="val 50000"/>
              <a:gd name="adj3" fmla="val 16667"/>
            </a:avLst>
          </a:prstGeom>
          <a:pattFill prst="pct80">
            <a:fgClr>
              <a:srgbClr val="FFCCCC"/>
            </a:fgClr>
            <a:bgClr>
              <a:srgbClr val="FFFFFF"/>
            </a:bgClr>
          </a:pattFill>
          <a:ln w="28575">
            <a:solidFill>
              <a:srgbClr val="FF3300"/>
            </a:solidFill>
            <a:miter lim="800000"/>
          </a:ln>
          <a:effectLst/>
        </p:spPr>
        <p:txBody>
          <a:bodyPr wrap="none" anchor="ctr"/>
          <a:lstStyle/>
          <a:p>
            <a:pPr algn="ctr">
              <a:spcBef>
                <a:spcPct val="20000"/>
              </a:spcBef>
            </a:pPr>
            <a:r>
              <a:rPr lang="zh-CN" altLang="en-US" sz="2800" b="1">
                <a:solidFill>
                  <a:srgbClr val="000099"/>
                </a:solidFill>
                <a:effectLst>
                  <a:outerShdw blurRad="38100" dist="38100" dir="2700000" algn="tl">
                    <a:srgbClr val="DDDDDD"/>
                  </a:outerShdw>
                </a:effectLst>
                <a:latin typeface="Times New Roman" panose="02020603050405020304" charset="0"/>
              </a:rPr>
              <a:t>要考虑低位</a:t>
            </a:r>
          </a:p>
          <a:p>
            <a:pPr algn="ctr">
              <a:spcBef>
                <a:spcPct val="20000"/>
              </a:spcBef>
            </a:pPr>
            <a:r>
              <a:rPr lang="zh-CN" altLang="en-US" sz="2800" b="1">
                <a:solidFill>
                  <a:srgbClr val="000099"/>
                </a:solidFill>
                <a:effectLst>
                  <a:outerShdw blurRad="38100" dist="38100" dir="2700000" algn="tl">
                    <a:srgbClr val="DDDDDD"/>
                  </a:outerShdw>
                </a:effectLst>
                <a:latin typeface="Times New Roman" panose="02020603050405020304" charset="0"/>
              </a:rPr>
              <a:t>来的进位</a:t>
            </a:r>
            <a:endParaRPr lang="zh-CN" altLang="en-US" sz="2800" b="1">
              <a:solidFill>
                <a:srgbClr val="FF0000"/>
              </a:solidFill>
              <a:latin typeface="Times New Roman" panose="02020603050405020304" charset="0"/>
            </a:endParaRPr>
          </a:p>
        </p:txBody>
      </p:sp>
      <p:grpSp>
        <p:nvGrpSpPr>
          <p:cNvPr id="7" name="Group 32"/>
          <p:cNvGrpSpPr/>
          <p:nvPr/>
        </p:nvGrpSpPr>
        <p:grpSpPr bwMode="auto">
          <a:xfrm>
            <a:off x="5257800" y="2819400"/>
            <a:ext cx="2514600" cy="700088"/>
            <a:chOff x="3600" y="1632"/>
            <a:chExt cx="1584" cy="441"/>
          </a:xfrm>
        </p:grpSpPr>
        <p:sp>
          <p:nvSpPr>
            <p:cNvPr id="125968" name="Rectangle 33" descr="40%"/>
            <p:cNvSpPr>
              <a:spLocks noChangeArrowheads="1"/>
            </p:cNvSpPr>
            <p:nvPr/>
          </p:nvSpPr>
          <p:spPr bwMode="auto">
            <a:xfrm>
              <a:off x="3881" y="1728"/>
              <a:ext cx="1303" cy="345"/>
            </a:xfrm>
            <a:prstGeom prst="rect">
              <a:avLst/>
            </a:prstGeom>
            <a:pattFill prst="pct40">
              <a:fgClr>
                <a:srgbClr val="FFFF00"/>
              </a:fgClr>
              <a:bgClr>
                <a:srgbClr val="FFFFFF"/>
              </a:bgClr>
            </a:pattFill>
            <a:ln w="28575">
              <a:solidFill>
                <a:srgbClr val="FF3300"/>
              </a:solidFill>
              <a:miter lim="800000"/>
            </a:ln>
          </p:spPr>
          <p:txBody>
            <a:bodyPr>
              <a:spAutoFit/>
            </a:bodyPr>
            <a:lstStyle/>
            <a:p>
              <a:pPr>
                <a:spcBef>
                  <a:spcPct val="50000"/>
                </a:spcBef>
              </a:pPr>
              <a:r>
                <a:rPr lang="zh-CN" altLang="en-US" sz="2800" b="1">
                  <a:solidFill>
                    <a:srgbClr val="000099"/>
                  </a:solidFill>
                  <a:latin typeface="Times New Roman" panose="02020603050405020304" charset="0"/>
                </a:rPr>
                <a:t>全加器实现</a:t>
              </a:r>
            </a:p>
          </p:txBody>
        </p:sp>
        <p:sp>
          <p:nvSpPr>
            <p:cNvPr id="125969" name="Line 34" descr="40%"/>
            <p:cNvSpPr>
              <a:spLocks noChangeShapeType="1"/>
            </p:cNvSpPr>
            <p:nvPr/>
          </p:nvSpPr>
          <p:spPr bwMode="auto">
            <a:xfrm>
              <a:off x="3600" y="1988"/>
              <a:ext cx="234"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125970" name="Line 35" descr="40%"/>
            <p:cNvSpPr>
              <a:spLocks noChangeShapeType="1"/>
            </p:cNvSpPr>
            <p:nvPr/>
          </p:nvSpPr>
          <p:spPr bwMode="auto">
            <a:xfrm>
              <a:off x="3600" y="1632"/>
              <a:ext cx="0" cy="336"/>
            </a:xfrm>
            <a:prstGeom prst="line">
              <a:avLst/>
            </a:prstGeom>
            <a:noFill/>
            <a:ln w="28575" cap="sq">
              <a:solidFill>
                <a:srgbClr val="FF3300"/>
              </a:solidFill>
              <a:round/>
            </a:ln>
          </p:spPr>
          <p:txBody>
            <a:bodyPr wrap="none" anchor="ctr">
              <a:spAutoFit/>
            </a:bodyPr>
            <a:lstStyle/>
            <a:p>
              <a:endParaRPr lang="zh-CN" altLang="en-US">
                <a:latin typeface="Times New Roman" panose="02020603050405020304" charset="0"/>
              </a:endParaRPr>
            </a:p>
          </p:txBody>
        </p:sp>
      </p:grpSp>
      <p:sp>
        <p:nvSpPr>
          <p:cNvPr id="104484" name="Oval 36"/>
          <p:cNvSpPr>
            <a:spLocks noChangeArrowheads="1"/>
          </p:cNvSpPr>
          <p:nvPr/>
        </p:nvSpPr>
        <p:spPr bwMode="auto">
          <a:xfrm>
            <a:off x="2438400" y="2805113"/>
            <a:ext cx="457200" cy="1752600"/>
          </a:xfrm>
          <a:prstGeom prst="ellipse">
            <a:avLst/>
          </a:prstGeom>
          <a:noFill/>
          <a:ln w="28575">
            <a:solidFill>
              <a:srgbClr val="006600"/>
            </a:solidFill>
            <a:round/>
          </a:ln>
        </p:spPr>
        <p:txBody>
          <a:bodyPr wrap="none" anchor="ctr"/>
          <a:lstStyle/>
          <a:p>
            <a:endParaRPr lang="zh-CN" altLang="en-US">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blinds(vertical)">
                                      <p:cBhvr>
                                        <p:cTn id="7" dur="500"/>
                                        <p:tgtEl>
                                          <p:spTgt spid="10445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4453"/>
                                        </p:tgtEl>
                                        <p:attrNameLst>
                                          <p:attrName>style.visibility</p:attrName>
                                        </p:attrNameLst>
                                      </p:cBhvr>
                                      <p:to>
                                        <p:strVal val="visible"/>
                                      </p:to>
                                    </p:set>
                                    <p:animEffect transition="in" filter="wipe(up)">
                                      <p:cBhvr>
                                        <p:cTn id="17" dur="500"/>
                                        <p:tgtEl>
                                          <p:spTgt spid="104453"/>
                                        </p:tgtEl>
                                      </p:cBhvr>
                                    </p:animEffect>
                                  </p:childTnLst>
                                  <p:subTnLst>
                                    <p:audio>
                                      <p:cMediaNode>
                                        <p:cTn display="0" masterRel="sameClick">
                                          <p:stCondLst>
                                            <p:cond evt="begin" delay="0">
                                              <p:tn val="15"/>
                                            </p:cond>
                                          </p:stCondLst>
                                          <p:endCondLst>
                                            <p:cond evt="onStopAudio" delay="0">
                                              <p:tgtEl>
                                                <p:sldTgt/>
                                              </p:tgtEl>
                                            </p:cond>
                                          </p:endCondLst>
                                        </p:cTn>
                                        <p:tgtEl>
                                          <p:sndTgt r:embed="rId3" name="感叹时奏幻想空间.wav"/>
                                        </p:tgtEl>
                                      </p:cMediaNode>
                                    </p:audio>
                                  </p:subTnLst>
                                </p:cTn>
                              </p:par>
                            </p:childTnLst>
                          </p:cTn>
                        </p:par>
                        <p:par>
                          <p:cTn id="18" fill="hold">
                            <p:stCondLst>
                              <p:cond delay="500"/>
                            </p:stCondLst>
                            <p:childTnLst>
                              <p:par>
                                <p:cTn id="19" presetID="22" presetClass="entr" presetSubtype="4" fill="hold" nodeType="afterEffect">
                                  <p:stCondLst>
                                    <p:cond delay="100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104474"/>
                                        </p:tgtEl>
                                        <p:attrNameLst>
                                          <p:attrName>style.visibility</p:attrName>
                                        </p:attrNameLst>
                                      </p:cBhvr>
                                      <p:to>
                                        <p:strVal val="visible"/>
                                      </p:to>
                                    </p:set>
                                    <p:animEffect transition="in" filter="wipe(right)">
                                      <p:cBhvr>
                                        <p:cTn id="26" dur="500"/>
                                        <p:tgtEl>
                                          <p:spTgt spid="104474"/>
                                        </p:tgtEl>
                                      </p:cBhvr>
                                    </p:animEffect>
                                  </p:childTnLst>
                                  <p:subTnLst>
                                    <p:audio>
                                      <p:cMediaNode>
                                        <p:cTn display="0" masterRel="sameClick">
                                          <p:stCondLst>
                                            <p:cond evt="begin" delay="0">
                                              <p:tn val="24"/>
                                            </p:cond>
                                          </p:stCondLst>
                                          <p:endCondLst>
                                            <p:cond evt="onStopAudio" delay="0">
                                              <p:tgtEl>
                                                <p:sldTgt/>
                                              </p:tgtEl>
                                            </p:cond>
                                          </p:endCondLst>
                                        </p:cTn>
                                        <p:tgtEl>
                                          <p:sndTgt r:embed="rId4" name="提示时奏幻想空间.wav"/>
                                        </p:tgtEl>
                                      </p:cMediaNode>
                                    </p:audio>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4452"/>
                                        </p:tgtEl>
                                        <p:attrNameLst>
                                          <p:attrName>style.visibility</p:attrName>
                                        </p:attrNameLst>
                                      </p:cBhvr>
                                      <p:to>
                                        <p:strVal val="visible"/>
                                      </p:to>
                                    </p:set>
                                    <p:animEffect transition="in" filter="blinds(horizontal)">
                                      <p:cBhvr>
                                        <p:cTn id="31" dur="500"/>
                                        <p:tgtEl>
                                          <p:spTgt spid="10445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04454"/>
                                        </p:tgtEl>
                                        <p:attrNameLst>
                                          <p:attrName>style.visibility</p:attrName>
                                        </p:attrNameLst>
                                      </p:cBhvr>
                                      <p:to>
                                        <p:strVal val="visible"/>
                                      </p:to>
                                    </p:set>
                                    <p:animEffect transition="in" filter="wipe(up)">
                                      <p:cBhvr>
                                        <p:cTn id="41" dur="500"/>
                                        <p:tgtEl>
                                          <p:spTgt spid="104454"/>
                                        </p:tgtEl>
                                      </p:cBhvr>
                                    </p:animEffect>
                                  </p:childTnLst>
                                  <p:subTnLst>
                                    <p:audio>
                                      <p:cMediaNode>
                                        <p:cTn display="0" masterRel="sameClick">
                                          <p:stCondLst>
                                            <p:cond evt="begin" delay="0">
                                              <p:tn val="39"/>
                                            </p:cond>
                                          </p:stCondLst>
                                          <p:endCondLst>
                                            <p:cond evt="onStopAudio" delay="0">
                                              <p:tgtEl>
                                                <p:sldTgt/>
                                              </p:tgtEl>
                                            </p:cond>
                                          </p:endCondLst>
                                        </p:cTn>
                                        <p:tgtEl>
                                          <p:sndTgt r:embed="rId5" name="感叹时奏乐.wav"/>
                                        </p:tgtEl>
                                      </p:cMediaNode>
                                    </p:audio>
                                  </p:subTnLst>
                                </p:cTn>
                              </p:par>
                            </p:childTnLst>
                          </p:cTn>
                        </p:par>
                        <p:par>
                          <p:cTn id="42" fill="hold">
                            <p:stCondLst>
                              <p:cond delay="500"/>
                            </p:stCondLst>
                            <p:childTnLst>
                              <p:par>
                                <p:cTn id="43" presetID="22" presetClass="entr" presetSubtype="4" fill="hold" nodeType="afterEffect">
                                  <p:stCondLst>
                                    <p:cond delay="100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04484"/>
                                        </p:tgtEl>
                                        <p:attrNameLst>
                                          <p:attrName>style.visibility</p:attrName>
                                        </p:attrNameLst>
                                      </p:cBhvr>
                                      <p:to>
                                        <p:strVal val="visible"/>
                                      </p:to>
                                    </p:set>
                                    <p:animEffect transition="in" filter="wipe(up)">
                                      <p:cBhvr>
                                        <p:cTn id="50" dur="500"/>
                                        <p:tgtEl>
                                          <p:spTgt spid="104484"/>
                                        </p:tgtEl>
                                      </p:cBhvr>
                                    </p:animEffect>
                                  </p:childTnLst>
                                  <p:subTnLst>
                                    <p:audio>
                                      <p:cMediaNode>
                                        <p:cTn display="0" masterRel="sameClick">
                                          <p:stCondLst>
                                            <p:cond evt="begin" delay="0">
                                              <p:tn val="48"/>
                                            </p:cond>
                                          </p:stCondLst>
                                          <p:endCondLst>
                                            <p:cond evt="onStopAudio" delay="0">
                                              <p:tgtEl>
                                                <p:sldTgt/>
                                              </p:tgtEl>
                                            </p:cond>
                                          </p:endCondLst>
                                        </p:cTn>
                                        <p:tgtEl>
                                          <p:sndTgt r:embed="rId5" name="感叹时奏乐.wav"/>
                                        </p:tgtEl>
                                      </p:cMediaNode>
                                    </p:audio>
                                  </p:sub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499"/>
                                          </p:stCondLst>
                                        </p:cTn>
                                        <p:tgtEl>
                                          <p:spTgt spid="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04479"/>
                                        </p:tgtEl>
                                        <p:attrNameLst>
                                          <p:attrName>style.visibility</p:attrName>
                                        </p:attrNameLst>
                                      </p:cBhvr>
                                      <p:to>
                                        <p:strVal val="visible"/>
                                      </p:to>
                                    </p:set>
                                    <p:animEffect transition="in" filter="wipe(up)">
                                      <p:cBhvr>
                                        <p:cTn id="58" dur="500"/>
                                        <p:tgtEl>
                                          <p:spTgt spid="104479"/>
                                        </p:tgtEl>
                                      </p:cBhvr>
                                    </p:animEffect>
                                  </p:childTnLst>
                                  <p:subTnLst>
                                    <p:audio>
                                      <p:cMediaNode>
                                        <p:cTn display="0" masterRel="sameClick">
                                          <p:stCondLst>
                                            <p:cond evt="begin" delay="0">
                                              <p:tn val="56"/>
                                            </p:cond>
                                          </p:stCondLst>
                                          <p:endCondLst>
                                            <p:cond evt="onStopAudio" delay="0">
                                              <p:tgtEl>
                                                <p:sldTgt/>
                                              </p:tgtEl>
                                            </p:cond>
                                          </p:endCondLst>
                                        </p:cTn>
                                        <p:tgtEl>
                                          <p:sndTgt r:embed="rId6" name="最大化时奏乐.wav"/>
                                        </p:tgtEl>
                                      </p:cMediaNode>
                                    </p:audio>
                                  </p:sub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P spid="104452" grpId="0" autoUpdateAnimBg="0"/>
      <p:bldP spid="104453" grpId="0" animBg="1"/>
      <p:bldP spid="104454" grpId="0" animBg="1"/>
      <p:bldP spid="104474" grpId="0" animBg="1" autoUpdateAnimBg="0"/>
      <p:bldP spid="104479" grpId="0" animBg="1" autoUpdateAnimBg="0"/>
      <p:bldP spid="10448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xfrm>
            <a:off x="381000" y="457200"/>
            <a:ext cx="3581400" cy="590550"/>
          </a:xfrm>
          <a:ln>
            <a:miter lim="800000"/>
          </a:ln>
        </p:spPr>
        <p:txBody>
          <a:bodyPr vert="horz" wrap="square" lIns="91440" tIns="45720" rIns="91440" bIns="45720" numCol="1" anchor="t" anchorCtr="0" compatLnSpc="1"/>
          <a:lstStyle/>
          <a:p>
            <a:pPr eaLnBrk="1" hangingPunct="1"/>
            <a:r>
              <a:rPr lang="en-US" altLang="zh-CN" sz="3200" b="1" dirty="0" smtClean="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20.9.1   </a:t>
            </a:r>
            <a:r>
              <a:rPr lang="zh-CN" altLang="en-US" sz="3200" b="1" dirty="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半加器 </a:t>
            </a:r>
          </a:p>
        </p:txBody>
      </p:sp>
      <p:sp>
        <p:nvSpPr>
          <p:cNvPr id="105475" name="Rectangle 3"/>
          <p:cNvSpPr>
            <a:spLocks noChangeArrowheads="1"/>
          </p:cNvSpPr>
          <p:nvPr/>
        </p:nvSpPr>
        <p:spPr bwMode="auto">
          <a:xfrm>
            <a:off x="762000" y="1072896"/>
            <a:ext cx="7696200" cy="1031875"/>
          </a:xfrm>
          <a:prstGeom prst="rect">
            <a:avLst/>
          </a:prstGeom>
          <a:noFill/>
          <a:ln w="38100">
            <a:noFill/>
            <a:miter lim="800000"/>
          </a:ln>
          <a:effectLst/>
        </p:spPr>
        <p:txBody>
          <a:bodyPr>
            <a:spAutoFit/>
          </a:bodyPr>
          <a:lstStyle/>
          <a:p>
            <a:pPr>
              <a:lnSpc>
                <a:spcPct val="110000"/>
              </a:lnSpc>
              <a:spcBef>
                <a:spcPct val="30000"/>
              </a:spcBef>
            </a:pPr>
            <a:r>
              <a:rPr lang="en-US" altLang="zh-CN" sz="2800" b="1">
                <a:solidFill>
                  <a:srgbClr val="00CCFF"/>
                </a:solidFill>
                <a:effectLst>
                  <a:outerShdw blurRad="38100" dist="38100" dir="2700000" algn="tl">
                    <a:srgbClr val="DDDDDD"/>
                  </a:outerShdw>
                </a:effectLst>
                <a:latin typeface="Times New Roman" panose="02020603050405020304" charset="0"/>
              </a:rPr>
              <a:t>    </a:t>
            </a:r>
            <a:r>
              <a:rPr lang="zh-CN" altLang="en-US" sz="2800" b="1">
                <a:solidFill>
                  <a:srgbClr val="333300"/>
                </a:solidFill>
                <a:effectLst>
                  <a:outerShdw blurRad="38100" dist="38100" dir="2700000" algn="tl">
                    <a:srgbClr val="DDDDDD"/>
                  </a:outerShdw>
                </a:effectLst>
                <a:latin typeface="Times New Roman" panose="02020603050405020304" charset="0"/>
              </a:rPr>
              <a:t>半加：实现两个一位二进制数相加，不考虑来自低位的进位。</a:t>
            </a:r>
          </a:p>
        </p:txBody>
      </p:sp>
      <p:grpSp>
        <p:nvGrpSpPr>
          <p:cNvPr id="2" name="Group 4"/>
          <p:cNvGrpSpPr/>
          <p:nvPr/>
        </p:nvGrpSpPr>
        <p:grpSpPr bwMode="auto">
          <a:xfrm>
            <a:off x="914400" y="2566416"/>
            <a:ext cx="6042025" cy="1052513"/>
            <a:chOff x="576" y="1440"/>
            <a:chExt cx="3806" cy="663"/>
          </a:xfrm>
        </p:grpSpPr>
        <p:sp>
          <p:nvSpPr>
            <p:cNvPr id="105477" name="Rectangle 5"/>
            <p:cNvSpPr>
              <a:spLocks noChangeArrowheads="1"/>
            </p:cNvSpPr>
            <p:nvPr/>
          </p:nvSpPr>
          <p:spPr bwMode="auto">
            <a:xfrm>
              <a:off x="1728" y="1440"/>
              <a:ext cx="265"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A</a:t>
              </a:r>
              <a:endParaRPr lang="en-US" altLang="zh-CN" sz="2800" b="1">
                <a:solidFill>
                  <a:schemeClr val="bg1"/>
                </a:solidFill>
                <a:effectLst>
                  <a:outerShdw blurRad="38100" dist="38100" dir="2700000" algn="tl">
                    <a:srgbClr val="DDDDDD"/>
                  </a:outerShdw>
                </a:effectLst>
                <a:latin typeface="Times New Roman" panose="02020603050405020304" charset="0"/>
              </a:endParaRPr>
            </a:p>
          </p:txBody>
        </p:sp>
        <p:sp>
          <p:nvSpPr>
            <p:cNvPr id="105478" name="Rectangle 6"/>
            <p:cNvSpPr>
              <a:spLocks noChangeArrowheads="1"/>
            </p:cNvSpPr>
            <p:nvPr/>
          </p:nvSpPr>
          <p:spPr bwMode="auto">
            <a:xfrm>
              <a:off x="1728" y="1776"/>
              <a:ext cx="265" cy="327"/>
            </a:xfrm>
            <a:prstGeom prst="rect">
              <a:avLst/>
            </a:prstGeom>
            <a:noFill/>
            <a:ln w="9525">
              <a:noFill/>
              <a:miter lim="800000"/>
            </a:ln>
            <a:effectLst/>
          </p:spPr>
          <p:txBody>
            <a:bodyPr wrap="none">
              <a:spAutoFit/>
            </a:bodyPr>
            <a:lstStyle/>
            <a:p>
              <a:pPr>
                <a:spcBef>
                  <a:spcPct val="50000"/>
                </a:spcBef>
              </a:pPr>
              <a:r>
                <a:rPr lang="en-US" altLang="zh-CN" sz="2800" b="1" i="1" dirty="0">
                  <a:solidFill>
                    <a:srgbClr val="FF0000"/>
                  </a:solidFill>
                  <a:effectLst>
                    <a:outerShdw blurRad="38100" dist="38100" dir="2700000" algn="tl">
                      <a:srgbClr val="DDDDDD"/>
                    </a:outerShdw>
                  </a:effectLst>
                  <a:latin typeface="Times New Roman" panose="02020603050405020304" charset="0"/>
                </a:rPr>
                <a:t>B</a:t>
              </a:r>
              <a:endParaRPr lang="en-US" altLang="zh-CN" sz="2800" b="1" dirty="0">
                <a:solidFill>
                  <a:schemeClr val="bg1"/>
                </a:solidFill>
                <a:effectLst>
                  <a:outerShdw blurRad="38100" dist="38100" dir="2700000" algn="tl">
                    <a:srgbClr val="DDDDDD"/>
                  </a:outerShdw>
                </a:effectLst>
                <a:latin typeface="Times New Roman" panose="02020603050405020304" charset="0"/>
              </a:endParaRPr>
            </a:p>
          </p:txBody>
        </p:sp>
        <p:sp>
          <p:nvSpPr>
            <p:cNvPr id="105479" name="Rectangle 7"/>
            <p:cNvSpPr>
              <a:spLocks noChangeArrowheads="1"/>
            </p:cNvSpPr>
            <p:nvPr/>
          </p:nvSpPr>
          <p:spPr bwMode="auto">
            <a:xfrm>
              <a:off x="576" y="1680"/>
              <a:ext cx="1016" cy="327"/>
            </a:xfrm>
            <a:prstGeom prst="rect">
              <a:avLst/>
            </a:prstGeom>
            <a:noFill/>
            <a:ln w="9525">
              <a:noFill/>
              <a:miter lim="800000"/>
            </a:ln>
            <a:effectLst/>
          </p:spPr>
          <p:txBody>
            <a:bodyPr wrap="none">
              <a:spAutoFit/>
            </a:bodyPr>
            <a:lstStyle/>
            <a:p>
              <a:pPr>
                <a:spcBef>
                  <a:spcPct val="50000"/>
                </a:spcBef>
              </a:pPr>
              <a:r>
                <a:rPr lang="zh-CN" altLang="en-US" sz="2800" b="1" dirty="0">
                  <a:solidFill>
                    <a:srgbClr val="CC0000"/>
                  </a:solidFill>
                  <a:effectLst>
                    <a:outerShdw blurRad="38100" dist="38100" dir="2700000" algn="tl">
                      <a:srgbClr val="DDDDDD"/>
                    </a:outerShdw>
                  </a:effectLst>
                  <a:latin typeface="Times New Roman" panose="02020603050405020304" charset="0"/>
                </a:rPr>
                <a:t>两个输入</a:t>
              </a:r>
            </a:p>
          </p:txBody>
        </p:sp>
        <p:sp>
          <p:nvSpPr>
            <p:cNvPr id="127011" name="AutoShape 8"/>
            <p:cNvSpPr/>
            <p:nvPr/>
          </p:nvSpPr>
          <p:spPr bwMode="auto">
            <a:xfrm>
              <a:off x="1632" y="1536"/>
              <a:ext cx="96" cy="528"/>
            </a:xfrm>
            <a:prstGeom prst="leftBrace">
              <a:avLst>
                <a:gd name="adj1" fmla="val 45833"/>
                <a:gd name="adj2" fmla="val 50000"/>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05481" name="Rectangle 9"/>
            <p:cNvSpPr>
              <a:spLocks noChangeArrowheads="1"/>
            </p:cNvSpPr>
            <p:nvPr/>
          </p:nvSpPr>
          <p:spPr bwMode="auto">
            <a:xfrm>
              <a:off x="2016" y="1632"/>
              <a:ext cx="2366" cy="327"/>
            </a:xfrm>
            <a:prstGeom prst="rect">
              <a:avLst/>
            </a:prstGeom>
            <a:noFill/>
            <a:ln w="9525">
              <a:noFill/>
              <a:miter lim="800000"/>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Times New Roman" panose="02020603050405020304" charset="0"/>
                </a:rPr>
                <a:t>表示两个同位相加的数</a:t>
              </a:r>
            </a:p>
          </p:txBody>
        </p:sp>
      </p:grpSp>
      <p:grpSp>
        <p:nvGrpSpPr>
          <p:cNvPr id="3" name="Group 10"/>
          <p:cNvGrpSpPr/>
          <p:nvPr/>
        </p:nvGrpSpPr>
        <p:grpSpPr bwMode="auto">
          <a:xfrm>
            <a:off x="914400" y="3861816"/>
            <a:ext cx="5789613" cy="1057275"/>
            <a:chOff x="672" y="2253"/>
            <a:chExt cx="3647" cy="666"/>
          </a:xfrm>
        </p:grpSpPr>
        <p:sp>
          <p:nvSpPr>
            <p:cNvPr id="105483" name="Rectangle 11"/>
            <p:cNvSpPr>
              <a:spLocks noChangeArrowheads="1"/>
            </p:cNvSpPr>
            <p:nvPr/>
          </p:nvSpPr>
          <p:spPr bwMode="auto">
            <a:xfrm>
              <a:off x="672" y="2352"/>
              <a:ext cx="1016" cy="327"/>
            </a:xfrm>
            <a:prstGeom prst="rect">
              <a:avLst/>
            </a:prstGeom>
            <a:noFill/>
            <a:ln w="9525">
              <a:noFill/>
              <a:miter lim="800000"/>
            </a:ln>
            <a:effectLst/>
          </p:spPr>
          <p:txBody>
            <a:bodyPr wrap="none">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两个输出</a:t>
              </a:r>
            </a:p>
          </p:txBody>
        </p:sp>
        <p:sp>
          <p:nvSpPr>
            <p:cNvPr id="127001" name="AutoShape 12"/>
            <p:cNvSpPr/>
            <p:nvPr/>
          </p:nvSpPr>
          <p:spPr bwMode="auto">
            <a:xfrm>
              <a:off x="1728" y="2304"/>
              <a:ext cx="96" cy="528"/>
            </a:xfrm>
            <a:prstGeom prst="leftBrace">
              <a:avLst>
                <a:gd name="adj1" fmla="val 45833"/>
                <a:gd name="adj2" fmla="val 50000"/>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05485" name="Rectangle 13"/>
            <p:cNvSpPr>
              <a:spLocks noChangeArrowheads="1"/>
            </p:cNvSpPr>
            <p:nvPr/>
          </p:nvSpPr>
          <p:spPr bwMode="auto">
            <a:xfrm>
              <a:off x="1824" y="2253"/>
              <a:ext cx="241" cy="327"/>
            </a:xfrm>
            <a:prstGeom prst="rect">
              <a:avLst/>
            </a:prstGeom>
            <a:noFill/>
            <a:ln w="9525">
              <a:noFill/>
              <a:miter lim="800000"/>
            </a:ln>
            <a:effectLst/>
          </p:spPr>
          <p:txBody>
            <a:bodyPr wrap="none">
              <a:spAutoFit/>
            </a:bodyPr>
            <a:lstStyle/>
            <a:p>
              <a:pPr>
                <a:spcBef>
                  <a:spcPct val="50000"/>
                </a:spcBef>
              </a:pPr>
              <a:r>
                <a:rPr lang="en-US" altLang="zh-CN" sz="2800" b="1" i="1">
                  <a:solidFill>
                    <a:srgbClr val="CC0000"/>
                  </a:solidFill>
                  <a:effectLst>
                    <a:outerShdw blurRad="38100" dist="38100" dir="2700000" algn="tl">
                      <a:srgbClr val="DDDDDD"/>
                    </a:outerShdw>
                  </a:effectLst>
                  <a:latin typeface="Times New Roman" panose="02020603050405020304" charset="0"/>
                </a:rPr>
                <a:t>S</a:t>
              </a:r>
              <a:endParaRPr lang="en-US" altLang="zh-CN" sz="2800" b="1">
                <a:solidFill>
                  <a:srgbClr val="CC0000"/>
                </a:solidFill>
                <a:effectLst>
                  <a:outerShdw blurRad="38100" dist="38100" dir="2700000" algn="tl">
                    <a:srgbClr val="DDDDDD"/>
                  </a:outerShdw>
                </a:effectLst>
                <a:latin typeface="Times New Roman" panose="02020603050405020304" charset="0"/>
              </a:endParaRPr>
            </a:p>
          </p:txBody>
        </p:sp>
        <p:sp>
          <p:nvSpPr>
            <p:cNvPr id="105486" name="Rectangle 14"/>
            <p:cNvSpPr>
              <a:spLocks noChangeArrowheads="1"/>
            </p:cNvSpPr>
            <p:nvPr/>
          </p:nvSpPr>
          <p:spPr bwMode="auto">
            <a:xfrm>
              <a:off x="1776" y="2589"/>
              <a:ext cx="265" cy="327"/>
            </a:xfrm>
            <a:prstGeom prst="rect">
              <a:avLst/>
            </a:prstGeom>
            <a:noFill/>
            <a:ln w="9525">
              <a:noFill/>
              <a:miter lim="800000"/>
            </a:ln>
            <a:effectLst/>
          </p:spPr>
          <p:txBody>
            <a:bodyPr wrap="none">
              <a:spAutoFit/>
            </a:bodyPr>
            <a:lstStyle/>
            <a:p>
              <a:pPr>
                <a:spcBef>
                  <a:spcPct val="50000"/>
                </a:spcBef>
              </a:pPr>
              <a:r>
                <a:rPr lang="en-US" altLang="zh-CN" sz="2800" b="1" i="1" dirty="0">
                  <a:solidFill>
                    <a:srgbClr val="CC0000"/>
                  </a:solidFill>
                  <a:effectLst>
                    <a:outerShdw blurRad="38100" dist="38100" dir="2700000" algn="tl">
                      <a:srgbClr val="DDDDDD"/>
                    </a:outerShdw>
                  </a:effectLst>
                  <a:latin typeface="Times New Roman" panose="02020603050405020304" charset="0"/>
                </a:rPr>
                <a:t>C</a:t>
              </a:r>
              <a:endParaRPr lang="en-US" altLang="zh-CN" sz="2800" b="1" dirty="0">
                <a:solidFill>
                  <a:srgbClr val="CC0000"/>
                </a:solidFill>
                <a:effectLst>
                  <a:outerShdw blurRad="38100" dist="38100" dir="2700000" algn="tl">
                    <a:srgbClr val="DDDDDD"/>
                  </a:outerShdw>
                </a:effectLst>
                <a:latin typeface="Times New Roman" panose="02020603050405020304" charset="0"/>
              </a:endParaRPr>
            </a:p>
          </p:txBody>
        </p:sp>
        <p:sp>
          <p:nvSpPr>
            <p:cNvPr id="127004" name="Line 15"/>
            <p:cNvSpPr>
              <a:spLocks noChangeShapeType="1"/>
            </p:cNvSpPr>
            <p:nvPr/>
          </p:nvSpPr>
          <p:spPr bwMode="auto">
            <a:xfrm>
              <a:off x="2112" y="2415"/>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27005" name="Line 16"/>
            <p:cNvSpPr>
              <a:spLocks noChangeShapeType="1"/>
            </p:cNvSpPr>
            <p:nvPr/>
          </p:nvSpPr>
          <p:spPr bwMode="auto">
            <a:xfrm>
              <a:off x="2112" y="2751"/>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05489" name="Rectangle 17"/>
            <p:cNvSpPr>
              <a:spLocks noChangeArrowheads="1"/>
            </p:cNvSpPr>
            <p:nvPr/>
          </p:nvSpPr>
          <p:spPr bwMode="auto">
            <a:xfrm>
              <a:off x="2352" y="2256"/>
              <a:ext cx="1241" cy="327"/>
            </a:xfrm>
            <a:prstGeom prst="rect">
              <a:avLst/>
            </a:prstGeom>
            <a:noFill/>
            <a:ln w="9525">
              <a:noFill/>
              <a:miter lim="800000"/>
            </a:ln>
            <a:effectLst/>
          </p:spPr>
          <p:txBody>
            <a:bodyPr wrap="none">
              <a:spAutoFit/>
            </a:bodyPr>
            <a:lstStyle/>
            <a:p>
              <a:pPr>
                <a:spcBef>
                  <a:spcPct val="50000"/>
                </a:spcBef>
                <a:defRPr/>
              </a:pPr>
              <a:r>
                <a:rPr lang="zh-CN" altLang="en-US" sz="2800" b="1">
                  <a:solidFill>
                    <a:srgbClr val="003399"/>
                  </a:solidFill>
                  <a:effectLst>
                    <a:outerShdw blurRad="38100" dist="38100" dir="2700000" algn="tl">
                      <a:srgbClr val="C0C0C0"/>
                    </a:outerShdw>
                  </a:effectLst>
                  <a:latin typeface="Times New Roman" panose="02020603050405020304" charset="0"/>
                  <a:ea typeface="宋体" panose="02010600030101010101" pitchFamily="2" charset="-122"/>
                  <a:cs typeface="+mn-cs"/>
                </a:rPr>
                <a:t>表示半加和</a:t>
              </a:r>
            </a:p>
          </p:txBody>
        </p:sp>
        <p:sp>
          <p:nvSpPr>
            <p:cNvPr id="105490" name="Rectangle 18"/>
            <p:cNvSpPr>
              <a:spLocks noChangeArrowheads="1"/>
            </p:cNvSpPr>
            <p:nvPr/>
          </p:nvSpPr>
          <p:spPr bwMode="auto">
            <a:xfrm>
              <a:off x="2400" y="2592"/>
              <a:ext cx="1919" cy="327"/>
            </a:xfrm>
            <a:prstGeom prst="rect">
              <a:avLst/>
            </a:prstGeom>
            <a:noFill/>
            <a:ln w="9525">
              <a:noFill/>
              <a:miter lim="800000"/>
            </a:ln>
            <a:effectLst/>
          </p:spPr>
          <p:txBody>
            <a:bodyPr wrap="none">
              <a:spAutoFit/>
            </a:bodyPr>
            <a:lstStyle/>
            <a:p>
              <a:pPr>
                <a:spcBef>
                  <a:spcPct val="50000"/>
                </a:spcBef>
              </a:pPr>
              <a:r>
                <a:rPr lang="zh-CN" altLang="en-US" sz="2800" b="1">
                  <a:solidFill>
                    <a:srgbClr val="003399"/>
                  </a:solidFill>
                  <a:effectLst>
                    <a:outerShdw blurRad="38100" dist="38100" dir="2700000" algn="tl">
                      <a:srgbClr val="DDDDDD"/>
                    </a:outerShdw>
                  </a:effectLst>
                  <a:latin typeface="Times New Roman" panose="02020603050405020304" charset="0"/>
                </a:rPr>
                <a:t>表示向高位的进位</a:t>
              </a:r>
            </a:p>
          </p:txBody>
        </p:sp>
      </p:grpSp>
      <p:sp>
        <p:nvSpPr>
          <p:cNvPr id="105491" name="Rectangle 19"/>
          <p:cNvSpPr>
            <a:spLocks noChangeArrowheads="1"/>
          </p:cNvSpPr>
          <p:nvPr/>
        </p:nvSpPr>
        <p:spPr bwMode="auto">
          <a:xfrm>
            <a:off x="914400" y="5081016"/>
            <a:ext cx="1970088" cy="519113"/>
          </a:xfrm>
          <a:prstGeom prst="rect">
            <a:avLst/>
          </a:prstGeom>
          <a:noFill/>
          <a:ln w="9525">
            <a:noFill/>
            <a:miter lim="800000"/>
          </a:ln>
          <a:effectLst/>
        </p:spPr>
        <p:txBody>
          <a:bodyPr wrap="none">
            <a:spAutoFit/>
          </a:bodyPr>
          <a:lstStyle/>
          <a:p>
            <a:pPr>
              <a:spcBef>
                <a:spcPct val="50000"/>
              </a:spcBef>
            </a:pPr>
            <a:r>
              <a:rPr lang="zh-CN" altLang="en-US" sz="2800" b="1">
                <a:effectLst>
                  <a:outerShdw blurRad="38100" dist="38100" dir="2700000" algn="tl">
                    <a:srgbClr val="DDDDDD"/>
                  </a:outerShdw>
                </a:effectLst>
                <a:latin typeface="Times New Roman" panose="02020603050405020304" charset="0"/>
              </a:rPr>
              <a:t>逻辑符号：</a:t>
            </a:r>
          </a:p>
        </p:txBody>
      </p:sp>
      <p:sp>
        <p:nvSpPr>
          <p:cNvPr id="105492" name="Rectangle 20"/>
          <p:cNvSpPr>
            <a:spLocks noChangeArrowheads="1"/>
          </p:cNvSpPr>
          <p:nvPr/>
        </p:nvSpPr>
        <p:spPr bwMode="auto">
          <a:xfrm>
            <a:off x="838200" y="2139696"/>
            <a:ext cx="1611313" cy="519113"/>
          </a:xfrm>
          <a:prstGeom prst="rect">
            <a:avLst/>
          </a:prstGeom>
          <a:noFill/>
          <a:ln w="9525">
            <a:noFill/>
            <a:miter lim="800000"/>
          </a:ln>
          <a:effectLst/>
        </p:spPr>
        <p:txBody>
          <a:bodyPr wrap="none">
            <a:spAutoFit/>
          </a:bodyPr>
          <a:lstStyle/>
          <a:p>
            <a:pPr>
              <a:spcBef>
                <a:spcPct val="50000"/>
              </a:spcBef>
              <a:defRPr/>
            </a:pPr>
            <a:r>
              <a:rPr lang="zh-CN" altLang="en-US" sz="2800" b="1">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半加器：</a:t>
            </a:r>
          </a:p>
        </p:txBody>
      </p:sp>
      <p:grpSp>
        <p:nvGrpSpPr>
          <p:cNvPr id="4" name="Group 21"/>
          <p:cNvGrpSpPr/>
          <p:nvPr/>
        </p:nvGrpSpPr>
        <p:grpSpPr bwMode="auto">
          <a:xfrm>
            <a:off x="3200400" y="5004816"/>
            <a:ext cx="2935288" cy="1295400"/>
            <a:chOff x="2016" y="2976"/>
            <a:chExt cx="1849" cy="816"/>
          </a:xfrm>
        </p:grpSpPr>
        <p:sp>
          <p:nvSpPr>
            <p:cNvPr id="126985" name="Rectangle 22"/>
            <p:cNvSpPr>
              <a:spLocks noChangeArrowheads="1"/>
            </p:cNvSpPr>
            <p:nvPr/>
          </p:nvSpPr>
          <p:spPr bwMode="auto">
            <a:xfrm>
              <a:off x="2640" y="2976"/>
              <a:ext cx="624" cy="816"/>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26986" name="Line 23"/>
            <p:cNvSpPr>
              <a:spLocks noChangeShapeType="1"/>
            </p:cNvSpPr>
            <p:nvPr/>
          </p:nvSpPr>
          <p:spPr bwMode="auto">
            <a:xfrm>
              <a:off x="2352" y="3216"/>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6987" name="Line 24"/>
            <p:cNvSpPr>
              <a:spLocks noChangeShapeType="1"/>
            </p:cNvSpPr>
            <p:nvPr/>
          </p:nvSpPr>
          <p:spPr bwMode="auto">
            <a:xfrm>
              <a:off x="2352" y="3552"/>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6988" name="Line 25"/>
            <p:cNvSpPr>
              <a:spLocks noChangeShapeType="1"/>
            </p:cNvSpPr>
            <p:nvPr/>
          </p:nvSpPr>
          <p:spPr bwMode="auto">
            <a:xfrm>
              <a:off x="3264" y="3552"/>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6989" name="Line 26"/>
            <p:cNvSpPr>
              <a:spLocks noChangeShapeType="1"/>
            </p:cNvSpPr>
            <p:nvPr/>
          </p:nvSpPr>
          <p:spPr bwMode="auto">
            <a:xfrm>
              <a:off x="3264" y="3216"/>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6990" name="Oval 27"/>
            <p:cNvSpPr>
              <a:spLocks noChangeArrowheads="1"/>
            </p:cNvSpPr>
            <p:nvPr/>
          </p:nvSpPr>
          <p:spPr bwMode="auto">
            <a:xfrm>
              <a:off x="2304" y="3527"/>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5500" name="Rectangle 28"/>
            <p:cNvSpPr>
              <a:spLocks noChangeArrowheads="1"/>
            </p:cNvSpPr>
            <p:nvPr/>
          </p:nvSpPr>
          <p:spPr bwMode="auto">
            <a:xfrm>
              <a:off x="2832" y="3408"/>
              <a:ext cx="452"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CO</a:t>
              </a:r>
            </a:p>
          </p:txBody>
        </p:sp>
        <p:sp>
          <p:nvSpPr>
            <p:cNvPr id="105501" name="Rectangle 29"/>
            <p:cNvSpPr>
              <a:spLocks noChangeArrowheads="1"/>
            </p:cNvSpPr>
            <p:nvPr/>
          </p:nvSpPr>
          <p:spPr bwMode="auto">
            <a:xfrm>
              <a:off x="2016" y="3024"/>
              <a:ext cx="265" cy="327"/>
            </a:xfrm>
            <a:prstGeom prst="rect">
              <a:avLst/>
            </a:prstGeom>
            <a:noFill/>
            <a:ln w="9525">
              <a:noFill/>
              <a:miter lim="800000"/>
            </a:ln>
            <a:effectLst/>
          </p:spPr>
          <p:txBody>
            <a:bodyPr wrap="none">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A</a:t>
              </a:r>
              <a:endParaRPr lang="en-US" altLang="zh-CN" sz="3200" b="1">
                <a:solidFill>
                  <a:schemeClr val="bg1"/>
                </a:solidFill>
                <a:effectLst>
                  <a:outerShdw blurRad="38100" dist="38100" dir="2700000" algn="tl">
                    <a:srgbClr val="DDDDDD"/>
                  </a:outerShdw>
                </a:effectLst>
                <a:latin typeface="Times New Roman" panose="02020603050405020304" charset="0"/>
              </a:endParaRPr>
            </a:p>
          </p:txBody>
        </p:sp>
        <p:sp>
          <p:nvSpPr>
            <p:cNvPr id="105502" name="Rectangle 30"/>
            <p:cNvSpPr>
              <a:spLocks noChangeArrowheads="1"/>
            </p:cNvSpPr>
            <p:nvPr/>
          </p:nvSpPr>
          <p:spPr bwMode="auto">
            <a:xfrm>
              <a:off x="2016" y="3360"/>
              <a:ext cx="265" cy="327"/>
            </a:xfrm>
            <a:prstGeom prst="rect">
              <a:avLst/>
            </a:prstGeom>
            <a:noFill/>
            <a:ln w="9525">
              <a:noFill/>
              <a:miter lim="800000"/>
            </a:ln>
            <a:effectLst/>
          </p:spPr>
          <p:txBody>
            <a:bodyPr wrap="none">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B</a:t>
              </a:r>
              <a:endParaRPr lang="en-US" altLang="zh-CN" sz="3200" b="1">
                <a:solidFill>
                  <a:schemeClr val="bg1"/>
                </a:solidFill>
                <a:effectLst>
                  <a:outerShdw blurRad="38100" dist="38100" dir="2700000" algn="tl">
                    <a:srgbClr val="DDDDDD"/>
                  </a:outerShdw>
                </a:effectLst>
                <a:latin typeface="Times New Roman" panose="02020603050405020304" charset="0"/>
              </a:endParaRPr>
            </a:p>
          </p:txBody>
        </p:sp>
        <p:sp>
          <p:nvSpPr>
            <p:cNvPr id="105503" name="Rectangle 31"/>
            <p:cNvSpPr>
              <a:spLocks noChangeArrowheads="1"/>
            </p:cNvSpPr>
            <p:nvPr/>
          </p:nvSpPr>
          <p:spPr bwMode="auto">
            <a:xfrm>
              <a:off x="3600" y="3024"/>
              <a:ext cx="241" cy="327"/>
            </a:xfrm>
            <a:prstGeom prst="rect">
              <a:avLst/>
            </a:prstGeom>
            <a:noFill/>
            <a:ln w="9525">
              <a:noFill/>
              <a:miter lim="800000"/>
            </a:ln>
            <a:effectLst/>
          </p:spPr>
          <p:txBody>
            <a:bodyPr wrap="none">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S</a:t>
              </a:r>
              <a:endParaRPr lang="en-US" altLang="zh-CN" sz="2800" b="1">
                <a:solidFill>
                  <a:schemeClr val="bg1"/>
                </a:solidFill>
                <a:effectLst>
                  <a:outerShdw blurRad="38100" dist="38100" dir="2700000" algn="tl">
                    <a:srgbClr val="DDDDDD"/>
                  </a:outerShdw>
                </a:effectLst>
                <a:latin typeface="Times New Roman" panose="02020603050405020304" charset="0"/>
              </a:endParaRPr>
            </a:p>
          </p:txBody>
        </p:sp>
        <p:sp>
          <p:nvSpPr>
            <p:cNvPr id="105504" name="Rectangle 32"/>
            <p:cNvSpPr>
              <a:spLocks noChangeArrowheads="1"/>
            </p:cNvSpPr>
            <p:nvPr/>
          </p:nvSpPr>
          <p:spPr bwMode="auto">
            <a:xfrm>
              <a:off x="3600" y="3408"/>
              <a:ext cx="265" cy="327"/>
            </a:xfrm>
            <a:prstGeom prst="rect">
              <a:avLst/>
            </a:prstGeom>
            <a:noFill/>
            <a:ln w="9525">
              <a:noFill/>
              <a:miter lim="800000"/>
            </a:ln>
            <a:effectLst/>
          </p:spPr>
          <p:txBody>
            <a:bodyPr wrap="none">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C</a:t>
              </a:r>
              <a:endParaRPr lang="en-US" altLang="zh-CN" sz="3200" b="1">
                <a:solidFill>
                  <a:schemeClr val="bg1"/>
                </a:solidFill>
                <a:effectLst>
                  <a:outerShdw blurRad="38100" dist="38100" dir="2700000" algn="tl">
                    <a:srgbClr val="DDDDDD"/>
                  </a:outerShdw>
                </a:effectLst>
                <a:latin typeface="Times New Roman" panose="02020603050405020304" charset="0"/>
              </a:endParaRPr>
            </a:p>
          </p:txBody>
        </p:sp>
        <p:sp>
          <p:nvSpPr>
            <p:cNvPr id="105505" name="Text Box 33"/>
            <p:cNvSpPr txBox="1">
              <a:spLocks noChangeArrowheads="1"/>
            </p:cNvSpPr>
            <p:nvPr/>
          </p:nvSpPr>
          <p:spPr bwMode="auto">
            <a:xfrm>
              <a:off x="2832" y="3024"/>
              <a:ext cx="384" cy="354"/>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a:effectLst>
                    <a:outerShdw blurRad="38100" dist="38100" dir="2700000" algn="tl">
                      <a:srgbClr val="DDDDDD"/>
                    </a:outerShdw>
                  </a:effectLst>
                  <a:sym typeface="Symbol" panose="05050102010706020507" charset="0"/>
                </a:rPr>
                <a:t></a:t>
              </a:r>
              <a:endParaRPr lang="en-US" altLang="zh-CN" sz="2800" b="1">
                <a:effectLst>
                  <a:outerShdw blurRad="38100" dist="38100" dir="2700000" algn="tl">
                    <a:srgbClr val="DDDDDD"/>
                  </a:outerShdw>
                </a:effectLst>
              </a:endParaRPr>
            </a:p>
          </p:txBody>
        </p:sp>
        <p:sp>
          <p:nvSpPr>
            <p:cNvPr id="126997" name="Oval 34"/>
            <p:cNvSpPr>
              <a:spLocks noChangeArrowheads="1"/>
            </p:cNvSpPr>
            <p:nvPr/>
          </p:nvSpPr>
          <p:spPr bwMode="auto">
            <a:xfrm>
              <a:off x="2304" y="3189"/>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6998" name="Oval 35"/>
            <p:cNvSpPr>
              <a:spLocks noChangeArrowheads="1"/>
            </p:cNvSpPr>
            <p:nvPr/>
          </p:nvSpPr>
          <p:spPr bwMode="auto">
            <a:xfrm>
              <a:off x="3552" y="3194"/>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6999" name="Oval 36"/>
            <p:cNvSpPr>
              <a:spLocks noChangeArrowheads="1"/>
            </p:cNvSpPr>
            <p:nvPr/>
          </p:nvSpPr>
          <p:spPr bwMode="auto">
            <a:xfrm>
              <a:off x="3550" y="3529"/>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5475"/>
                                        </p:tgtEl>
                                        <p:attrNameLst>
                                          <p:attrName>style.visibility</p:attrName>
                                        </p:attrNameLst>
                                      </p:cBhvr>
                                      <p:to>
                                        <p:strVal val="visible"/>
                                      </p:to>
                                    </p:set>
                                    <p:animEffect transition="in" filter="box(out)">
                                      <p:cBhvr>
                                        <p:cTn id="7" dur="500"/>
                                        <p:tgtEl>
                                          <p:spTgt spid="10547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492"/>
                                        </p:tgtEl>
                                        <p:attrNameLst>
                                          <p:attrName>style.visibility</p:attrName>
                                        </p:attrNameLst>
                                      </p:cBhvr>
                                      <p:to>
                                        <p:strVal val="visible"/>
                                      </p:to>
                                    </p:set>
                                    <p:animEffect transition="in" filter="wipe(left)">
                                      <p:cBhvr>
                                        <p:cTn id="12" dur="500"/>
                                        <p:tgtEl>
                                          <p:spTgt spid="1054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491"/>
                                        </p:tgtEl>
                                        <p:attrNameLst>
                                          <p:attrName>style.visibility</p:attrName>
                                        </p:attrNameLst>
                                      </p:cBhvr>
                                      <p:to>
                                        <p:strVal val="visible"/>
                                      </p:to>
                                    </p:set>
                                    <p:animEffect transition="in" filter="wipe(left)">
                                      <p:cBhvr>
                                        <p:cTn id="27" dur="500"/>
                                        <p:tgtEl>
                                          <p:spTgt spid="105491"/>
                                        </p:tgtEl>
                                      </p:cBhvr>
                                    </p:animEffect>
                                  </p:childTnLst>
                                  <p:subTnLst>
                                    <p:audio>
                                      <p:cMediaNode>
                                        <p:cTn display="0" masterRel="sameClick">
                                          <p:stCondLst>
                                            <p:cond evt="begin" delay="0">
                                              <p:tn val="25"/>
                                            </p:cond>
                                          </p:stCondLst>
                                          <p:endCondLst>
                                            <p:cond evt="onStopAudio" delay="0">
                                              <p:tgtEl>
                                                <p:sldTgt/>
                                              </p:tgtEl>
                                            </p:cond>
                                          </p:endCondLst>
                                        </p:cTn>
                                        <p:tgtEl>
                                          <p:sndTgt r:embed="rId3" name="提示时奏幻想空间.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autoUpdateAnimBg="0"/>
      <p:bldP spid="105491" grpId="0" autoUpdateAnimBg="0"/>
      <p:bldP spid="10549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990600" y="762000"/>
            <a:ext cx="3178175" cy="519113"/>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CC0000"/>
                </a:solidFill>
                <a:effectLst>
                  <a:outerShdw blurRad="38100" dist="38100" dir="2700000" algn="tl">
                    <a:srgbClr val="DDDDDD"/>
                  </a:outerShdw>
                </a:effectLst>
              </a:rPr>
              <a:t>半加器逻辑状态表</a:t>
            </a:r>
          </a:p>
        </p:txBody>
      </p:sp>
      <p:grpSp>
        <p:nvGrpSpPr>
          <p:cNvPr id="128003" name="Group 3"/>
          <p:cNvGrpSpPr/>
          <p:nvPr/>
        </p:nvGrpSpPr>
        <p:grpSpPr bwMode="auto">
          <a:xfrm>
            <a:off x="1371600" y="1447800"/>
            <a:ext cx="2438400" cy="2463800"/>
            <a:chOff x="672" y="960"/>
            <a:chExt cx="1536" cy="1552"/>
          </a:xfrm>
        </p:grpSpPr>
        <p:sp>
          <p:nvSpPr>
            <p:cNvPr id="128034" name="Line 4"/>
            <p:cNvSpPr>
              <a:spLocks noChangeShapeType="1"/>
            </p:cNvSpPr>
            <p:nvPr/>
          </p:nvSpPr>
          <p:spPr bwMode="auto">
            <a:xfrm>
              <a:off x="672" y="960"/>
              <a:ext cx="153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35" name="Line 5"/>
            <p:cNvSpPr>
              <a:spLocks noChangeShapeType="1"/>
            </p:cNvSpPr>
            <p:nvPr/>
          </p:nvSpPr>
          <p:spPr bwMode="auto">
            <a:xfrm>
              <a:off x="1440" y="960"/>
              <a:ext cx="0" cy="153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36" name="Line 6"/>
            <p:cNvSpPr>
              <a:spLocks noChangeShapeType="1"/>
            </p:cNvSpPr>
            <p:nvPr/>
          </p:nvSpPr>
          <p:spPr bwMode="auto">
            <a:xfrm>
              <a:off x="672" y="1296"/>
              <a:ext cx="153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37" name="Rectangle 7"/>
            <p:cNvSpPr>
              <a:spLocks noChangeArrowheads="1"/>
            </p:cNvSpPr>
            <p:nvPr/>
          </p:nvSpPr>
          <p:spPr bwMode="auto">
            <a:xfrm>
              <a:off x="672" y="960"/>
              <a:ext cx="1360"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A</a:t>
              </a:r>
              <a:r>
                <a:rPr lang="en-US" altLang="zh-CN" sz="2800" b="1">
                  <a:solidFill>
                    <a:srgbClr val="333300"/>
                  </a:solidFill>
                  <a:latin typeface="Times New Roman" panose="02020603050405020304" charset="0"/>
                </a:rPr>
                <a:t>    </a:t>
              </a:r>
              <a:r>
                <a:rPr lang="en-US" altLang="zh-CN" sz="2800" b="1" i="1">
                  <a:solidFill>
                    <a:srgbClr val="333300"/>
                  </a:solidFill>
                  <a:latin typeface="Times New Roman" panose="02020603050405020304" charset="0"/>
                </a:rPr>
                <a:t>B</a:t>
              </a:r>
              <a:r>
                <a:rPr lang="en-US" altLang="zh-CN" sz="2800" b="1">
                  <a:solidFill>
                    <a:srgbClr val="333300"/>
                  </a:solidFill>
                  <a:latin typeface="Times New Roman" panose="02020603050405020304" charset="0"/>
                </a:rPr>
                <a:t>     </a:t>
              </a:r>
              <a:r>
                <a:rPr lang="en-US" altLang="zh-CN" sz="2800" b="1" i="1">
                  <a:solidFill>
                    <a:srgbClr val="333300"/>
                  </a:solidFill>
                  <a:latin typeface="Times New Roman" panose="02020603050405020304" charset="0"/>
                </a:rPr>
                <a:t>S</a:t>
              </a:r>
              <a:r>
                <a:rPr lang="en-US" altLang="zh-CN" sz="2800" b="1">
                  <a:solidFill>
                    <a:srgbClr val="333300"/>
                  </a:solidFill>
                  <a:latin typeface="Times New Roman" panose="02020603050405020304" charset="0"/>
                </a:rPr>
                <a:t>  </a:t>
              </a:r>
              <a:r>
                <a:rPr lang="en-US" altLang="zh-CN" sz="2800" b="1" i="1">
                  <a:solidFill>
                    <a:srgbClr val="333300"/>
                  </a:solidFill>
                  <a:latin typeface="Times New Roman" panose="02020603050405020304" charset="0"/>
                </a:rPr>
                <a:t> C</a:t>
              </a:r>
              <a:endParaRPr lang="en-US" altLang="zh-CN" sz="2800" b="1">
                <a:solidFill>
                  <a:schemeClr val="bg1"/>
                </a:solidFill>
                <a:latin typeface="Times New Roman" panose="02020603050405020304" charset="0"/>
              </a:endParaRPr>
            </a:p>
          </p:txBody>
        </p:sp>
        <p:sp>
          <p:nvSpPr>
            <p:cNvPr id="128038" name="Rectangle 8"/>
            <p:cNvSpPr>
              <a:spLocks noChangeArrowheads="1"/>
            </p:cNvSpPr>
            <p:nvPr/>
          </p:nvSpPr>
          <p:spPr bwMode="auto">
            <a:xfrm>
              <a:off x="672" y="1284"/>
              <a:ext cx="134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0     0     0    0</a:t>
              </a:r>
            </a:p>
          </p:txBody>
        </p:sp>
        <p:sp>
          <p:nvSpPr>
            <p:cNvPr id="128039" name="Rectangle 9"/>
            <p:cNvSpPr>
              <a:spLocks noChangeArrowheads="1"/>
            </p:cNvSpPr>
            <p:nvPr/>
          </p:nvSpPr>
          <p:spPr bwMode="auto">
            <a:xfrm>
              <a:off x="672" y="1584"/>
              <a:ext cx="134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0     1     1    0</a:t>
              </a:r>
              <a:endParaRPr lang="en-US" altLang="zh-CN" sz="2800" b="1">
                <a:solidFill>
                  <a:schemeClr val="bg1"/>
                </a:solidFill>
                <a:latin typeface="Times New Roman" panose="02020603050405020304" charset="0"/>
              </a:endParaRPr>
            </a:p>
          </p:txBody>
        </p:sp>
        <p:sp>
          <p:nvSpPr>
            <p:cNvPr id="128040" name="Rectangle 10"/>
            <p:cNvSpPr>
              <a:spLocks noChangeArrowheads="1"/>
            </p:cNvSpPr>
            <p:nvPr/>
          </p:nvSpPr>
          <p:spPr bwMode="auto">
            <a:xfrm>
              <a:off x="672" y="1884"/>
              <a:ext cx="134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1     0     1    0</a:t>
              </a:r>
              <a:endParaRPr lang="en-US" altLang="zh-CN" sz="2800" b="1">
                <a:solidFill>
                  <a:schemeClr val="bg1"/>
                </a:solidFill>
                <a:latin typeface="Times New Roman" panose="02020603050405020304" charset="0"/>
              </a:endParaRPr>
            </a:p>
          </p:txBody>
        </p:sp>
        <p:sp>
          <p:nvSpPr>
            <p:cNvPr id="128041" name="Rectangle 11"/>
            <p:cNvSpPr>
              <a:spLocks noChangeArrowheads="1"/>
            </p:cNvSpPr>
            <p:nvPr/>
          </p:nvSpPr>
          <p:spPr bwMode="auto">
            <a:xfrm>
              <a:off x="672" y="2185"/>
              <a:ext cx="134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1     1     0    1</a:t>
              </a:r>
              <a:endParaRPr lang="en-US" altLang="zh-CN" sz="2800" b="1">
                <a:solidFill>
                  <a:schemeClr val="bg1"/>
                </a:solidFill>
                <a:latin typeface="Times New Roman" panose="02020603050405020304" charset="0"/>
              </a:endParaRPr>
            </a:p>
          </p:txBody>
        </p:sp>
      </p:grpSp>
      <p:sp>
        <p:nvSpPr>
          <p:cNvPr id="106508" name="Rectangle 12"/>
          <p:cNvSpPr>
            <a:spLocks noChangeArrowheads="1"/>
          </p:cNvSpPr>
          <p:nvPr/>
        </p:nvSpPr>
        <p:spPr bwMode="auto">
          <a:xfrm>
            <a:off x="1066800" y="4114800"/>
            <a:ext cx="1970088" cy="519113"/>
          </a:xfrm>
          <a:prstGeom prst="rect">
            <a:avLst/>
          </a:prstGeom>
          <a:noFill/>
          <a:ln w="9525">
            <a:noFill/>
            <a:miter lim="800000"/>
          </a:ln>
          <a:effectLst/>
        </p:spPr>
        <p:txBody>
          <a:bodyPr wrap="none">
            <a:spAutoFit/>
          </a:bodyPr>
          <a:lstStyle/>
          <a:p>
            <a:pPr>
              <a:spcBef>
                <a:spcPct val="50000"/>
              </a:spcBef>
            </a:pPr>
            <a:r>
              <a:rPr lang="zh-CN" altLang="en-US" sz="2800" b="1">
                <a:solidFill>
                  <a:srgbClr val="006600"/>
                </a:solidFill>
                <a:effectLst>
                  <a:outerShdw blurRad="38100" dist="38100" dir="2700000" algn="tl">
                    <a:srgbClr val="DDDDDD"/>
                  </a:outerShdw>
                </a:effectLst>
                <a:latin typeface="Times New Roman" panose="02020603050405020304" charset="0"/>
              </a:rPr>
              <a:t>逻辑表达式</a:t>
            </a:r>
          </a:p>
        </p:txBody>
      </p:sp>
      <p:graphicFrame>
        <p:nvGraphicFramePr>
          <p:cNvPr id="106509" name="Object 13"/>
          <p:cNvGraphicFramePr>
            <a:graphicFrameLocks noChangeAspect="1"/>
          </p:cNvGraphicFramePr>
          <p:nvPr/>
        </p:nvGraphicFramePr>
        <p:xfrm>
          <a:off x="1255713" y="4724400"/>
          <a:ext cx="3925887" cy="547688"/>
        </p:xfrm>
        <a:graphic>
          <a:graphicData uri="http://schemas.openxmlformats.org/presentationml/2006/ole">
            <mc:AlternateContent xmlns:mc="http://schemas.openxmlformats.org/markup-compatibility/2006">
              <mc:Choice xmlns:v="urn:schemas-microsoft-com:vml" Requires="v">
                <p:oleObj spid="_x0000_s123014" name="公式" r:id="rId3" imgW="1816100" imgH="152400" progId="Equation.3">
                  <p:embed/>
                </p:oleObj>
              </mc:Choice>
              <mc:Fallback>
                <p:oleObj name="公式" r:id="rId3" imgW="1816100" imgH="152400" progId="Equation.3">
                  <p:embed/>
                  <p:pic>
                    <p:nvPicPr>
                      <p:cNvPr id="0" name="图片 1228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713" y="4724400"/>
                        <a:ext cx="3925887" cy="547688"/>
                      </a:xfrm>
                      <a:prstGeom prst="rect">
                        <a:avLst/>
                      </a:prstGeom>
                      <a:noFill/>
                      <a:ln>
                        <a:noFill/>
                      </a:ln>
                      <a:effectLst/>
                    </p:spPr>
                  </p:pic>
                </p:oleObj>
              </mc:Fallback>
            </mc:AlternateContent>
          </a:graphicData>
        </a:graphic>
      </p:graphicFrame>
      <p:grpSp>
        <p:nvGrpSpPr>
          <p:cNvPr id="3" name="Group 15"/>
          <p:cNvGrpSpPr/>
          <p:nvPr/>
        </p:nvGrpSpPr>
        <p:grpSpPr bwMode="auto">
          <a:xfrm>
            <a:off x="4419600" y="990600"/>
            <a:ext cx="3430588" cy="3567113"/>
            <a:chOff x="2784" y="528"/>
            <a:chExt cx="2161" cy="2247"/>
          </a:xfrm>
        </p:grpSpPr>
        <p:sp>
          <p:nvSpPr>
            <p:cNvPr id="106512" name="Rectangle 16"/>
            <p:cNvSpPr>
              <a:spLocks noChangeArrowheads="1"/>
            </p:cNvSpPr>
            <p:nvPr/>
          </p:nvSpPr>
          <p:spPr bwMode="auto">
            <a:xfrm>
              <a:off x="3456" y="2448"/>
              <a:ext cx="791" cy="327"/>
            </a:xfrm>
            <a:prstGeom prst="rect">
              <a:avLst/>
            </a:prstGeom>
            <a:noFill/>
            <a:ln w="9525">
              <a:noFill/>
              <a:miter lim="800000"/>
            </a:ln>
            <a:effectLst/>
          </p:spPr>
          <p:txBody>
            <a:bodyPr wrap="none">
              <a:spAutoFit/>
            </a:bodyPr>
            <a:lstStyle/>
            <a:p>
              <a:pPr>
                <a:spcBef>
                  <a:spcPct val="50000"/>
                </a:spcBef>
                <a:defRPr/>
              </a:pPr>
              <a:r>
                <a:rPr lang="zh-CN" altLang="en-US" sz="2800" b="1">
                  <a:effectLst>
                    <a:outerShdw blurRad="38100" dist="38100" dir="2700000" algn="tl">
                      <a:srgbClr val="C0C0C0"/>
                    </a:outerShdw>
                  </a:effectLst>
                  <a:latin typeface="Times New Roman" panose="02020603050405020304" charset="0"/>
                  <a:ea typeface="宋体" panose="02010600030101010101" pitchFamily="2" charset="-122"/>
                  <a:cs typeface="+mn-cs"/>
                </a:rPr>
                <a:t>逻辑图</a:t>
              </a:r>
            </a:p>
          </p:txBody>
        </p:sp>
        <p:sp>
          <p:nvSpPr>
            <p:cNvPr id="128011" name="Line 17"/>
            <p:cNvSpPr>
              <a:spLocks noChangeShapeType="1"/>
            </p:cNvSpPr>
            <p:nvPr/>
          </p:nvSpPr>
          <p:spPr bwMode="auto">
            <a:xfrm>
              <a:off x="3504" y="912"/>
              <a:ext cx="0" cy="91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12" name="Line 18"/>
            <p:cNvSpPr>
              <a:spLocks noChangeShapeType="1"/>
            </p:cNvSpPr>
            <p:nvPr/>
          </p:nvSpPr>
          <p:spPr bwMode="auto">
            <a:xfrm>
              <a:off x="3360" y="1200"/>
              <a:ext cx="0" cy="91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13" name="Rectangle 19"/>
            <p:cNvSpPr>
              <a:spLocks noChangeArrowheads="1"/>
            </p:cNvSpPr>
            <p:nvPr/>
          </p:nvSpPr>
          <p:spPr bwMode="auto">
            <a:xfrm>
              <a:off x="3696" y="720"/>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28014" name="Rectangle 20"/>
            <p:cNvSpPr>
              <a:spLocks noChangeArrowheads="1"/>
            </p:cNvSpPr>
            <p:nvPr/>
          </p:nvSpPr>
          <p:spPr bwMode="auto">
            <a:xfrm>
              <a:off x="3696" y="1584"/>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06517" name="Rectangle 21"/>
            <p:cNvSpPr>
              <a:spLocks noChangeArrowheads="1"/>
            </p:cNvSpPr>
            <p:nvPr/>
          </p:nvSpPr>
          <p:spPr bwMode="auto">
            <a:xfrm>
              <a:off x="3792" y="1662"/>
              <a:ext cx="303"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&amp;</a:t>
              </a:r>
              <a:endParaRPr lang="en-US" altLang="zh-CN" sz="3200" b="1">
                <a:solidFill>
                  <a:srgbClr val="006600"/>
                </a:solidFill>
                <a:effectLst>
                  <a:outerShdw blurRad="38100" dist="38100" dir="2700000" algn="tl">
                    <a:srgbClr val="DDDDDD"/>
                  </a:outerShdw>
                </a:effectLst>
                <a:latin typeface="Times New Roman" panose="02020603050405020304" charset="0"/>
              </a:endParaRPr>
            </a:p>
          </p:txBody>
        </p:sp>
        <p:sp>
          <p:nvSpPr>
            <p:cNvPr id="106518" name="Rectangle 22"/>
            <p:cNvSpPr>
              <a:spLocks noChangeArrowheads="1"/>
            </p:cNvSpPr>
            <p:nvPr/>
          </p:nvSpPr>
          <p:spPr bwMode="auto">
            <a:xfrm>
              <a:off x="3744" y="798"/>
              <a:ext cx="356"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=1</a:t>
              </a:r>
              <a:endParaRPr lang="en-US" altLang="zh-CN" sz="3200" b="1">
                <a:solidFill>
                  <a:srgbClr val="006600"/>
                </a:solidFill>
                <a:effectLst>
                  <a:outerShdw blurRad="38100" dist="38100" dir="2700000" algn="tl">
                    <a:srgbClr val="DDDDDD"/>
                  </a:outerShdw>
                </a:effectLst>
                <a:latin typeface="Times New Roman" panose="02020603050405020304" charset="0"/>
              </a:endParaRPr>
            </a:p>
          </p:txBody>
        </p:sp>
        <p:sp>
          <p:nvSpPr>
            <p:cNvPr id="128017" name="Line 23"/>
            <p:cNvSpPr>
              <a:spLocks noChangeShapeType="1"/>
            </p:cNvSpPr>
            <p:nvPr/>
          </p:nvSpPr>
          <p:spPr bwMode="auto">
            <a:xfrm>
              <a:off x="3120" y="912"/>
              <a:ext cx="57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18" name="Line 24"/>
            <p:cNvSpPr>
              <a:spLocks noChangeShapeType="1"/>
            </p:cNvSpPr>
            <p:nvPr/>
          </p:nvSpPr>
          <p:spPr bwMode="auto">
            <a:xfrm>
              <a:off x="3120" y="1200"/>
              <a:ext cx="57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19" name="Line 25"/>
            <p:cNvSpPr>
              <a:spLocks noChangeShapeType="1"/>
            </p:cNvSpPr>
            <p:nvPr/>
          </p:nvSpPr>
          <p:spPr bwMode="auto">
            <a:xfrm>
              <a:off x="4176" y="1056"/>
              <a:ext cx="48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20" name="Line 26"/>
            <p:cNvSpPr>
              <a:spLocks noChangeShapeType="1"/>
            </p:cNvSpPr>
            <p:nvPr/>
          </p:nvSpPr>
          <p:spPr bwMode="auto">
            <a:xfrm>
              <a:off x="4176" y="1920"/>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21" name="Line 27"/>
            <p:cNvSpPr>
              <a:spLocks noChangeShapeType="1"/>
            </p:cNvSpPr>
            <p:nvPr/>
          </p:nvSpPr>
          <p:spPr bwMode="auto">
            <a:xfrm>
              <a:off x="3504" y="1824"/>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22" name="Line 28"/>
            <p:cNvSpPr>
              <a:spLocks noChangeShapeType="1"/>
            </p:cNvSpPr>
            <p:nvPr/>
          </p:nvSpPr>
          <p:spPr bwMode="auto">
            <a:xfrm>
              <a:off x="3360" y="2112"/>
              <a:ext cx="33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23" name="Text Box 29"/>
            <p:cNvSpPr txBox="1">
              <a:spLocks noChangeArrowheads="1"/>
            </p:cNvSpPr>
            <p:nvPr/>
          </p:nvSpPr>
          <p:spPr bwMode="auto">
            <a:xfrm>
              <a:off x="3264" y="864"/>
              <a:ext cx="192" cy="48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t>.</a:t>
              </a:r>
              <a:endParaRPr lang="en-US" altLang="zh-CN" sz="3600" b="1"/>
            </a:p>
          </p:txBody>
        </p:sp>
        <p:sp>
          <p:nvSpPr>
            <p:cNvPr id="128024" name="Rectangle 30"/>
            <p:cNvSpPr>
              <a:spLocks noChangeArrowheads="1"/>
            </p:cNvSpPr>
            <p:nvPr/>
          </p:nvSpPr>
          <p:spPr bwMode="auto">
            <a:xfrm>
              <a:off x="3408" y="576"/>
              <a:ext cx="204" cy="480"/>
            </a:xfrm>
            <a:prstGeom prst="rect">
              <a:avLst/>
            </a:prstGeom>
            <a:noFill/>
            <a:ln>
              <a:noFill/>
            </a:ln>
          </p:spPr>
          <p:txBody>
            <a:bodyPr wrap="none">
              <a:spAutoFit/>
            </a:bodyPr>
            <a:lstStyle/>
            <a:p>
              <a:pPr>
                <a:spcBef>
                  <a:spcPct val="50000"/>
                </a:spcBef>
              </a:pPr>
              <a:r>
                <a:rPr lang="en-US" altLang="zh-CN" sz="4400" b="1">
                  <a:latin typeface="Times New Roman" panose="02020603050405020304" charset="0"/>
                </a:rPr>
                <a:t>.</a:t>
              </a:r>
            </a:p>
          </p:txBody>
        </p:sp>
        <p:sp>
          <p:nvSpPr>
            <p:cNvPr id="128025" name="Rectangle 31"/>
            <p:cNvSpPr>
              <a:spLocks noChangeArrowheads="1"/>
            </p:cNvSpPr>
            <p:nvPr/>
          </p:nvSpPr>
          <p:spPr bwMode="auto">
            <a:xfrm>
              <a:off x="2784" y="720"/>
              <a:ext cx="265" cy="327"/>
            </a:xfrm>
            <a:prstGeom prst="rect">
              <a:avLst/>
            </a:prstGeom>
            <a:noFill/>
            <a:ln>
              <a:noFill/>
            </a:ln>
          </p:spPr>
          <p:txBody>
            <a:bodyPr wrap="none">
              <a:spAutoFit/>
            </a:bodyPr>
            <a:lstStyle/>
            <a:p>
              <a:pPr>
                <a:spcBef>
                  <a:spcPct val="50000"/>
                </a:spcBef>
              </a:pPr>
              <a:r>
                <a:rPr lang="en-US" altLang="zh-CN" sz="2800" b="1" i="1">
                  <a:solidFill>
                    <a:srgbClr val="FF3300"/>
                  </a:solidFill>
                  <a:latin typeface="Times New Roman" panose="02020603050405020304" charset="0"/>
                </a:rPr>
                <a:t>A</a:t>
              </a:r>
            </a:p>
          </p:txBody>
        </p:sp>
        <p:sp>
          <p:nvSpPr>
            <p:cNvPr id="128026" name="Rectangle 32"/>
            <p:cNvSpPr>
              <a:spLocks noChangeArrowheads="1"/>
            </p:cNvSpPr>
            <p:nvPr/>
          </p:nvSpPr>
          <p:spPr bwMode="auto">
            <a:xfrm>
              <a:off x="2784" y="1056"/>
              <a:ext cx="265" cy="327"/>
            </a:xfrm>
            <a:prstGeom prst="rect">
              <a:avLst/>
            </a:prstGeom>
            <a:noFill/>
            <a:ln>
              <a:noFill/>
            </a:ln>
          </p:spPr>
          <p:txBody>
            <a:bodyPr wrap="none">
              <a:spAutoFit/>
            </a:bodyPr>
            <a:lstStyle/>
            <a:p>
              <a:pPr>
                <a:spcBef>
                  <a:spcPct val="50000"/>
                </a:spcBef>
              </a:pPr>
              <a:r>
                <a:rPr lang="en-US" altLang="zh-CN" sz="2800" b="1" i="1">
                  <a:solidFill>
                    <a:srgbClr val="FF3300"/>
                  </a:solidFill>
                  <a:latin typeface="Times New Roman" panose="02020603050405020304" charset="0"/>
                </a:rPr>
                <a:t>B</a:t>
              </a:r>
            </a:p>
          </p:txBody>
        </p:sp>
        <p:sp>
          <p:nvSpPr>
            <p:cNvPr id="128027" name="Rectangle 33"/>
            <p:cNvSpPr>
              <a:spLocks noChangeArrowheads="1"/>
            </p:cNvSpPr>
            <p:nvPr/>
          </p:nvSpPr>
          <p:spPr bwMode="auto">
            <a:xfrm>
              <a:off x="4704" y="912"/>
              <a:ext cx="241" cy="327"/>
            </a:xfrm>
            <a:prstGeom prst="rect">
              <a:avLst/>
            </a:prstGeom>
            <a:noFill/>
            <a:ln>
              <a:noFill/>
            </a:ln>
          </p:spPr>
          <p:txBody>
            <a:bodyPr wrap="none">
              <a:spAutoFit/>
            </a:bodyPr>
            <a:lstStyle/>
            <a:p>
              <a:pPr>
                <a:spcBef>
                  <a:spcPct val="50000"/>
                </a:spcBef>
              </a:pPr>
              <a:r>
                <a:rPr lang="en-US" altLang="zh-CN" sz="2800" b="1" i="1">
                  <a:solidFill>
                    <a:srgbClr val="FF3300"/>
                  </a:solidFill>
                  <a:latin typeface="Times New Roman" panose="02020603050405020304" charset="0"/>
                </a:rPr>
                <a:t>S</a:t>
              </a:r>
            </a:p>
          </p:txBody>
        </p:sp>
        <p:sp>
          <p:nvSpPr>
            <p:cNvPr id="128028" name="Rectangle 34"/>
            <p:cNvSpPr>
              <a:spLocks noChangeArrowheads="1"/>
            </p:cNvSpPr>
            <p:nvPr/>
          </p:nvSpPr>
          <p:spPr bwMode="auto">
            <a:xfrm>
              <a:off x="4656" y="1728"/>
              <a:ext cx="265" cy="327"/>
            </a:xfrm>
            <a:prstGeom prst="rect">
              <a:avLst/>
            </a:prstGeom>
            <a:noFill/>
            <a:ln>
              <a:noFill/>
            </a:ln>
          </p:spPr>
          <p:txBody>
            <a:bodyPr wrap="none">
              <a:spAutoFit/>
            </a:bodyPr>
            <a:lstStyle/>
            <a:p>
              <a:pPr>
                <a:spcBef>
                  <a:spcPct val="50000"/>
                </a:spcBef>
              </a:pPr>
              <a:r>
                <a:rPr lang="en-US" altLang="zh-CN" sz="2800" b="1" i="1">
                  <a:solidFill>
                    <a:srgbClr val="FF3300"/>
                  </a:solidFill>
                  <a:latin typeface="Times New Roman" panose="02020603050405020304" charset="0"/>
                </a:rPr>
                <a:t>C</a:t>
              </a:r>
            </a:p>
          </p:txBody>
        </p:sp>
        <p:sp>
          <p:nvSpPr>
            <p:cNvPr id="128029" name="Rectangle 35"/>
            <p:cNvSpPr>
              <a:spLocks noChangeArrowheads="1"/>
            </p:cNvSpPr>
            <p:nvPr/>
          </p:nvSpPr>
          <p:spPr bwMode="auto">
            <a:xfrm>
              <a:off x="3216" y="528"/>
              <a:ext cx="1200" cy="1872"/>
            </a:xfrm>
            <a:prstGeom prst="rect">
              <a:avLst/>
            </a:prstGeom>
            <a:noFill/>
            <a:ln w="28575">
              <a:solidFill>
                <a:srgbClr val="FF0000"/>
              </a:solidFill>
              <a:prstDash val="dash"/>
              <a:miter lim="800000"/>
            </a:ln>
          </p:spPr>
          <p:txBody>
            <a:bodyPr anchor="ctr">
              <a:spAutoFit/>
            </a:bodyPr>
            <a:lstStyle/>
            <a:p>
              <a:endParaRPr lang="zh-CN" altLang="en-US">
                <a:latin typeface="Times New Roman" panose="02020603050405020304" charset="0"/>
              </a:endParaRPr>
            </a:p>
          </p:txBody>
        </p:sp>
        <p:sp>
          <p:nvSpPr>
            <p:cNvPr id="128030" name="Oval 36"/>
            <p:cNvSpPr>
              <a:spLocks noChangeArrowheads="1"/>
            </p:cNvSpPr>
            <p:nvPr/>
          </p:nvSpPr>
          <p:spPr bwMode="auto">
            <a:xfrm>
              <a:off x="4656" y="1033"/>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31" name="Oval 37"/>
            <p:cNvSpPr>
              <a:spLocks noChangeArrowheads="1"/>
            </p:cNvSpPr>
            <p:nvPr/>
          </p:nvSpPr>
          <p:spPr bwMode="auto">
            <a:xfrm>
              <a:off x="3066" y="1176"/>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32" name="Oval 38"/>
            <p:cNvSpPr>
              <a:spLocks noChangeArrowheads="1"/>
            </p:cNvSpPr>
            <p:nvPr/>
          </p:nvSpPr>
          <p:spPr bwMode="auto">
            <a:xfrm>
              <a:off x="4626" y="1894"/>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33" name="Oval 39"/>
            <p:cNvSpPr>
              <a:spLocks noChangeArrowheads="1"/>
            </p:cNvSpPr>
            <p:nvPr/>
          </p:nvSpPr>
          <p:spPr bwMode="auto">
            <a:xfrm>
              <a:off x="3066" y="886"/>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aphicFrame>
        <p:nvGraphicFramePr>
          <p:cNvPr id="106536" name="Object 40"/>
          <p:cNvGraphicFramePr>
            <a:graphicFrameLocks noChangeAspect="1"/>
          </p:cNvGraphicFramePr>
          <p:nvPr/>
        </p:nvGraphicFramePr>
        <p:xfrm>
          <a:off x="1203325" y="5410200"/>
          <a:ext cx="1441450" cy="477838"/>
        </p:xfrm>
        <a:graphic>
          <a:graphicData uri="http://schemas.openxmlformats.org/presentationml/2006/ole">
            <mc:AlternateContent xmlns:mc="http://schemas.openxmlformats.org/markup-compatibility/2006">
              <mc:Choice xmlns:v="urn:schemas-microsoft-com:vml" Requires="v">
                <p:oleObj spid="_x0000_s123015" name="公式" r:id="rId5" imgW="596900" imgH="127000" progId="Equation.3">
                  <p:embed/>
                </p:oleObj>
              </mc:Choice>
              <mc:Fallback>
                <p:oleObj name="公式" r:id="rId5" imgW="596900" imgH="127000" progId="Equation.3">
                  <p:embed/>
                  <p:pic>
                    <p:nvPicPr>
                      <p:cNvPr id="0" name="图片 1228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3325" y="5410200"/>
                        <a:ext cx="1441450" cy="477838"/>
                      </a:xfrm>
                      <a:prstGeom prst="rect">
                        <a:avLst/>
                      </a:prstGeom>
                      <a:noFill/>
                      <a:ln>
                        <a:noFill/>
                      </a:ln>
                      <a:effectLst/>
                    </p:spPr>
                  </p:pic>
                </p:oleObj>
              </mc:Fallback>
            </mc:AlternateContent>
          </a:graphicData>
        </a:graphic>
      </p:graphicFrame>
      <p:pic>
        <p:nvPicPr>
          <p:cNvPr id="128009" name="Picture 41" descr="AG00317_"/>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4343400"/>
            <a:ext cx="1246188" cy="1600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508"/>
                                        </p:tgtEl>
                                        <p:attrNameLst>
                                          <p:attrName>style.visibility</p:attrName>
                                        </p:attrNameLst>
                                      </p:cBhvr>
                                      <p:to>
                                        <p:strVal val="visible"/>
                                      </p:to>
                                    </p:set>
                                    <p:animEffect transition="in" filter="blinds(horizontal)">
                                      <p:cBhvr>
                                        <p:cTn id="7" dur="500"/>
                                        <p:tgtEl>
                                          <p:spTgt spid="1065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6509"/>
                                        </p:tgtEl>
                                        <p:attrNameLst>
                                          <p:attrName>style.visibility</p:attrName>
                                        </p:attrNameLst>
                                      </p:cBhvr>
                                      <p:to>
                                        <p:strVal val="visible"/>
                                      </p:to>
                                    </p:set>
                                    <p:animEffect transition="in" filter="blinds(horizontal)">
                                      <p:cBhvr>
                                        <p:cTn id="12" dur="500"/>
                                        <p:tgtEl>
                                          <p:spTgt spid="1065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6536"/>
                                        </p:tgtEl>
                                        <p:attrNameLst>
                                          <p:attrName>style.visibility</p:attrName>
                                        </p:attrNameLst>
                                      </p:cBhvr>
                                      <p:to>
                                        <p:strVal val="visible"/>
                                      </p:to>
                                    </p:set>
                                    <p:animEffect transition="in" filter="blinds(horizontal)">
                                      <p:cBhvr>
                                        <p:cTn id="17" dur="500"/>
                                        <p:tgtEl>
                                          <p:spTgt spid="1065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838200" y="457200"/>
            <a:ext cx="2743200" cy="685800"/>
          </a:xfrm>
          <a:ln>
            <a:miter lim="800000"/>
          </a:ln>
        </p:spPr>
        <p:txBody>
          <a:bodyPr vert="horz" wrap="square" lIns="91440" tIns="45720" rIns="91440" bIns="45720" numCol="1" anchor="t" anchorCtr="0" compatLnSpc="1"/>
          <a:lstStyle/>
          <a:p>
            <a:pPr eaLnBrk="1" hangingPunct="1">
              <a:defRPr/>
            </a:pPr>
            <a:r>
              <a:rPr lang="en-US" altLang="zh-CN" sz="3200" b="1" dirty="0" smtClean="0">
                <a:solidFill>
                  <a:srgbClr val="000099"/>
                </a:solidFill>
                <a:effectLst>
                  <a:outerShdw blurRad="38100" dist="38100" dir="2700000" algn="tl">
                    <a:srgbClr val="C0C0C0"/>
                  </a:outerShdw>
                </a:effectLst>
                <a:cs typeface="+mj-cs"/>
              </a:rPr>
              <a:t>20.9.2   </a:t>
            </a:r>
            <a:r>
              <a:rPr lang="zh-CN" altLang="en-US" sz="3200" b="1" dirty="0" smtClean="0">
                <a:solidFill>
                  <a:srgbClr val="000099"/>
                </a:solidFill>
                <a:effectLst>
                  <a:outerShdw blurRad="38100" dist="38100" dir="2700000" algn="tl">
                    <a:srgbClr val="C0C0C0"/>
                  </a:outerShdw>
                </a:effectLst>
                <a:cs typeface="+mj-cs"/>
              </a:rPr>
              <a:t>全加器</a:t>
            </a:r>
          </a:p>
        </p:txBody>
      </p:sp>
      <p:grpSp>
        <p:nvGrpSpPr>
          <p:cNvPr id="2" name="Group 3"/>
          <p:cNvGrpSpPr/>
          <p:nvPr/>
        </p:nvGrpSpPr>
        <p:grpSpPr bwMode="auto">
          <a:xfrm>
            <a:off x="1252728" y="2273808"/>
            <a:ext cx="6118225" cy="1590675"/>
            <a:chOff x="679" y="1326"/>
            <a:chExt cx="3854" cy="1002"/>
          </a:xfrm>
        </p:grpSpPr>
        <p:sp>
          <p:nvSpPr>
            <p:cNvPr id="129063" name="AutoShape 4"/>
            <p:cNvSpPr/>
            <p:nvPr/>
          </p:nvSpPr>
          <p:spPr bwMode="auto">
            <a:xfrm>
              <a:off x="1879" y="1440"/>
              <a:ext cx="48" cy="432"/>
            </a:xfrm>
            <a:prstGeom prst="rightBracket">
              <a:avLst>
                <a:gd name="adj" fmla="val 75000"/>
              </a:avLst>
            </a:prstGeom>
            <a:noFill/>
            <a:ln w="38100">
              <a:solidFill>
                <a:srgbClr val="FF0000"/>
              </a:solidFill>
              <a:round/>
            </a:ln>
          </p:spPr>
          <p:txBody>
            <a:bodyPr wrap="none" anchor="ctr"/>
            <a:lstStyle/>
            <a:p>
              <a:endParaRPr lang="zh-CN" altLang="en-US">
                <a:latin typeface="Times New Roman" panose="02020603050405020304" charset="0"/>
              </a:endParaRPr>
            </a:p>
          </p:txBody>
        </p:sp>
        <p:sp>
          <p:nvSpPr>
            <p:cNvPr id="129064" name="Rectangle 5"/>
            <p:cNvSpPr>
              <a:spLocks noChangeArrowheads="1"/>
            </p:cNvSpPr>
            <p:nvPr/>
          </p:nvSpPr>
          <p:spPr bwMode="auto">
            <a:xfrm>
              <a:off x="679" y="1569"/>
              <a:ext cx="566" cy="327"/>
            </a:xfrm>
            <a:prstGeom prst="rect">
              <a:avLst/>
            </a:prstGeom>
            <a:noFill/>
            <a:ln>
              <a:noFill/>
            </a:ln>
          </p:spPr>
          <p:txBody>
            <a:bodyPr wrap="none">
              <a:spAutoFit/>
            </a:bodyPr>
            <a:lstStyle/>
            <a:p>
              <a:pPr>
                <a:spcBef>
                  <a:spcPct val="50000"/>
                </a:spcBef>
              </a:pPr>
              <a:r>
                <a:rPr lang="zh-CN" altLang="en-US" sz="2800" b="1">
                  <a:solidFill>
                    <a:srgbClr val="CC0000"/>
                  </a:solidFill>
                  <a:latin typeface="Times New Roman" panose="02020603050405020304" charset="0"/>
                </a:rPr>
                <a:t>输入</a:t>
              </a:r>
            </a:p>
          </p:txBody>
        </p:sp>
        <p:sp>
          <p:nvSpPr>
            <p:cNvPr id="129065" name="AutoShape 6"/>
            <p:cNvSpPr/>
            <p:nvPr/>
          </p:nvSpPr>
          <p:spPr bwMode="auto">
            <a:xfrm>
              <a:off x="1351" y="1440"/>
              <a:ext cx="96" cy="864"/>
            </a:xfrm>
            <a:prstGeom prst="leftBrace">
              <a:avLst>
                <a:gd name="adj1" fmla="val 75000"/>
                <a:gd name="adj2" fmla="val 50000"/>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07527" name="Rectangle 7"/>
            <p:cNvSpPr>
              <a:spLocks noChangeArrowheads="1"/>
            </p:cNvSpPr>
            <p:nvPr/>
          </p:nvSpPr>
          <p:spPr bwMode="auto">
            <a:xfrm>
              <a:off x="1543" y="1326"/>
              <a:ext cx="307"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A</a:t>
              </a:r>
              <a:r>
                <a:rPr lang="en-US" altLang="zh-CN" sz="2800" b="1" baseline="-25000">
                  <a:solidFill>
                    <a:srgbClr val="FF0000"/>
                  </a:solidFill>
                  <a:effectLst>
                    <a:outerShdw blurRad="38100" dist="38100" dir="2700000" algn="tl">
                      <a:srgbClr val="DDDDDD"/>
                    </a:outerShdw>
                  </a:effectLst>
                  <a:latin typeface="Times New Roman" panose="02020603050405020304" charset="0"/>
                </a:rPr>
                <a:t>i</a:t>
              </a:r>
              <a:endParaRPr lang="en-US" altLang="zh-CN" sz="2800" b="1" i="1">
                <a:solidFill>
                  <a:schemeClr val="bg1"/>
                </a:solidFill>
                <a:effectLst>
                  <a:outerShdw blurRad="38100" dist="38100" dir="2700000" algn="tl">
                    <a:srgbClr val="DDDDDD"/>
                  </a:outerShdw>
                </a:effectLst>
                <a:latin typeface="Times New Roman" panose="02020603050405020304" charset="0"/>
              </a:endParaRPr>
            </a:p>
          </p:txBody>
        </p:sp>
        <p:sp>
          <p:nvSpPr>
            <p:cNvPr id="107528" name="Rectangle 8"/>
            <p:cNvSpPr>
              <a:spLocks noChangeArrowheads="1"/>
            </p:cNvSpPr>
            <p:nvPr/>
          </p:nvSpPr>
          <p:spPr bwMode="auto">
            <a:xfrm>
              <a:off x="2167" y="1521"/>
              <a:ext cx="2366" cy="327"/>
            </a:xfrm>
            <a:prstGeom prst="rect">
              <a:avLst/>
            </a:prstGeom>
            <a:noFill/>
            <a:ln w="9525">
              <a:noFill/>
              <a:miter lim="800000"/>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Times New Roman" panose="02020603050405020304" charset="0"/>
                </a:rPr>
                <a:t>表示两个同位相加的数</a:t>
              </a:r>
            </a:p>
          </p:txBody>
        </p:sp>
        <p:sp>
          <p:nvSpPr>
            <p:cNvPr id="107529" name="Rectangle 9"/>
            <p:cNvSpPr>
              <a:spLocks noChangeArrowheads="1"/>
            </p:cNvSpPr>
            <p:nvPr/>
          </p:nvSpPr>
          <p:spPr bwMode="auto">
            <a:xfrm>
              <a:off x="1543" y="1662"/>
              <a:ext cx="307"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B</a:t>
              </a:r>
              <a:r>
                <a:rPr lang="en-US" altLang="zh-CN" sz="2800" b="1" baseline="-25000">
                  <a:solidFill>
                    <a:srgbClr val="FF0000"/>
                  </a:solidFill>
                  <a:effectLst>
                    <a:outerShdw blurRad="38100" dist="38100" dir="2700000" algn="tl">
                      <a:srgbClr val="DDDDDD"/>
                    </a:outerShdw>
                  </a:effectLst>
                  <a:latin typeface="Times New Roman" panose="02020603050405020304" charset="0"/>
                </a:rPr>
                <a:t>i</a:t>
              </a:r>
              <a:endParaRPr lang="en-US" altLang="zh-CN" sz="2800" b="1" i="1" baseline="-25000">
                <a:solidFill>
                  <a:schemeClr val="bg1"/>
                </a:solidFill>
                <a:effectLst>
                  <a:outerShdw blurRad="38100" dist="38100" dir="2700000" algn="tl">
                    <a:srgbClr val="DDDDDD"/>
                  </a:outerShdw>
                </a:effectLst>
                <a:latin typeface="Times New Roman" panose="02020603050405020304" charset="0"/>
              </a:endParaRPr>
            </a:p>
          </p:txBody>
        </p:sp>
        <p:sp>
          <p:nvSpPr>
            <p:cNvPr id="107530" name="Rectangle 10"/>
            <p:cNvSpPr>
              <a:spLocks noChangeArrowheads="1"/>
            </p:cNvSpPr>
            <p:nvPr/>
          </p:nvSpPr>
          <p:spPr bwMode="auto">
            <a:xfrm>
              <a:off x="1495" y="1998"/>
              <a:ext cx="434"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C</a:t>
              </a:r>
              <a:r>
                <a:rPr lang="en-US" altLang="zh-CN" sz="2800" b="1" baseline="-25000">
                  <a:solidFill>
                    <a:srgbClr val="FF0000"/>
                  </a:solidFill>
                  <a:effectLst>
                    <a:outerShdw blurRad="38100" dist="38100" dir="2700000" algn="tl">
                      <a:srgbClr val="DDDDDD"/>
                    </a:outerShdw>
                  </a:effectLst>
                  <a:latin typeface="Times New Roman" panose="02020603050405020304" charset="0"/>
                </a:rPr>
                <a:t>i</a:t>
              </a:r>
              <a:r>
                <a:rPr lang="en-US" altLang="zh-CN" sz="2800" b="1" baseline="-25000">
                  <a:solidFill>
                    <a:srgbClr val="FF0000"/>
                  </a:solidFill>
                  <a:latin typeface="Times New Roman" panose="02020603050405020304" charset="0"/>
                </a:rPr>
                <a:t>-1</a:t>
              </a:r>
              <a:endParaRPr lang="en-US" altLang="zh-CN" sz="2800" b="1" baseline="-25000">
                <a:solidFill>
                  <a:schemeClr val="bg1"/>
                </a:solidFill>
                <a:latin typeface="Times New Roman" panose="02020603050405020304" charset="0"/>
              </a:endParaRPr>
            </a:p>
          </p:txBody>
        </p:sp>
        <p:sp>
          <p:nvSpPr>
            <p:cNvPr id="129070" name="Rectangle 11"/>
            <p:cNvSpPr>
              <a:spLocks noChangeArrowheads="1"/>
            </p:cNvSpPr>
            <p:nvPr/>
          </p:nvSpPr>
          <p:spPr bwMode="auto">
            <a:xfrm>
              <a:off x="2167" y="2001"/>
              <a:ext cx="1916" cy="327"/>
            </a:xfrm>
            <a:prstGeom prst="rect">
              <a:avLst/>
            </a:prstGeom>
            <a:noFill/>
            <a:ln>
              <a:noFill/>
            </a:ln>
          </p:spPr>
          <p:txBody>
            <a:bodyPr wrap="none">
              <a:spAutoFit/>
            </a:bodyPr>
            <a:lstStyle/>
            <a:p>
              <a:pPr>
                <a:spcBef>
                  <a:spcPct val="50000"/>
                </a:spcBef>
              </a:pPr>
              <a:r>
                <a:rPr lang="zh-CN" altLang="en-US" sz="2800" b="1">
                  <a:solidFill>
                    <a:srgbClr val="000099"/>
                  </a:solidFill>
                  <a:latin typeface="Times New Roman" panose="02020603050405020304" charset="0"/>
                </a:rPr>
                <a:t>表示低位来的进位</a:t>
              </a:r>
            </a:p>
          </p:txBody>
        </p:sp>
        <p:sp>
          <p:nvSpPr>
            <p:cNvPr id="129071" name="Line 12"/>
            <p:cNvSpPr>
              <a:spLocks noChangeShapeType="1"/>
            </p:cNvSpPr>
            <p:nvPr/>
          </p:nvSpPr>
          <p:spPr bwMode="auto">
            <a:xfrm>
              <a:off x="1975" y="2160"/>
              <a:ext cx="24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29072" name="Line 13"/>
            <p:cNvSpPr>
              <a:spLocks noChangeShapeType="1"/>
            </p:cNvSpPr>
            <p:nvPr/>
          </p:nvSpPr>
          <p:spPr bwMode="auto">
            <a:xfrm>
              <a:off x="1975" y="1680"/>
              <a:ext cx="24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nvGrpSpPr>
          <p:cNvPr id="3" name="Group 14"/>
          <p:cNvGrpSpPr/>
          <p:nvPr/>
        </p:nvGrpSpPr>
        <p:grpSpPr bwMode="auto">
          <a:xfrm>
            <a:off x="1252728" y="3950208"/>
            <a:ext cx="5327650" cy="1133475"/>
            <a:chOff x="669" y="2353"/>
            <a:chExt cx="3356" cy="714"/>
          </a:xfrm>
        </p:grpSpPr>
        <p:sp>
          <p:nvSpPr>
            <p:cNvPr id="107535" name="Rectangle 15"/>
            <p:cNvSpPr>
              <a:spLocks noChangeArrowheads="1"/>
            </p:cNvSpPr>
            <p:nvPr/>
          </p:nvSpPr>
          <p:spPr bwMode="auto">
            <a:xfrm>
              <a:off x="669" y="2500"/>
              <a:ext cx="566" cy="327"/>
            </a:xfrm>
            <a:prstGeom prst="rect">
              <a:avLst/>
            </a:prstGeom>
            <a:noFill/>
            <a:ln w="9525">
              <a:noFill/>
              <a:miter lim="800000"/>
            </a:ln>
            <a:effectLst/>
          </p:spPr>
          <p:txBody>
            <a:bodyPr wrap="none">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输出</a:t>
              </a:r>
            </a:p>
          </p:txBody>
        </p:sp>
        <p:sp>
          <p:nvSpPr>
            <p:cNvPr id="129056" name="AutoShape 16"/>
            <p:cNvSpPr/>
            <p:nvPr/>
          </p:nvSpPr>
          <p:spPr bwMode="auto">
            <a:xfrm>
              <a:off x="1341" y="2448"/>
              <a:ext cx="96" cy="528"/>
            </a:xfrm>
            <a:prstGeom prst="leftBrace">
              <a:avLst>
                <a:gd name="adj1" fmla="val 45833"/>
                <a:gd name="adj2" fmla="val 50000"/>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29057" name="Line 17"/>
            <p:cNvSpPr>
              <a:spLocks noChangeShapeType="1"/>
            </p:cNvSpPr>
            <p:nvPr/>
          </p:nvSpPr>
          <p:spPr bwMode="auto">
            <a:xfrm>
              <a:off x="1821" y="2563"/>
              <a:ext cx="24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29058" name="Line 18"/>
            <p:cNvSpPr>
              <a:spLocks noChangeShapeType="1"/>
            </p:cNvSpPr>
            <p:nvPr/>
          </p:nvSpPr>
          <p:spPr bwMode="auto">
            <a:xfrm>
              <a:off x="1821" y="2899"/>
              <a:ext cx="24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7539" name="Rectangle 19"/>
            <p:cNvSpPr>
              <a:spLocks noChangeArrowheads="1"/>
            </p:cNvSpPr>
            <p:nvPr/>
          </p:nvSpPr>
          <p:spPr bwMode="auto">
            <a:xfrm>
              <a:off x="2061" y="2404"/>
              <a:ext cx="1241" cy="327"/>
            </a:xfrm>
            <a:prstGeom prst="rect">
              <a:avLst/>
            </a:prstGeom>
            <a:noFill/>
            <a:ln w="9525">
              <a:noFill/>
              <a:miter lim="800000"/>
            </a:ln>
            <a:effectLst/>
          </p:spPr>
          <p:txBody>
            <a:bodyPr wrap="none">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表示本位和</a:t>
              </a:r>
            </a:p>
          </p:txBody>
        </p:sp>
        <p:sp>
          <p:nvSpPr>
            <p:cNvPr id="107540" name="Rectangle 20"/>
            <p:cNvSpPr>
              <a:spLocks noChangeArrowheads="1"/>
            </p:cNvSpPr>
            <p:nvPr/>
          </p:nvSpPr>
          <p:spPr bwMode="auto">
            <a:xfrm>
              <a:off x="2109" y="2740"/>
              <a:ext cx="1916" cy="327"/>
            </a:xfrm>
            <a:prstGeom prst="rect">
              <a:avLst/>
            </a:prstGeom>
            <a:noFill/>
            <a:ln w="9525">
              <a:noFill/>
              <a:miter lim="800000"/>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Times New Roman" panose="02020603050405020304" charset="0"/>
                </a:rPr>
                <a:t>表示向高位的进位</a:t>
              </a:r>
            </a:p>
          </p:txBody>
        </p:sp>
        <p:sp>
          <p:nvSpPr>
            <p:cNvPr id="107541" name="Rectangle 21"/>
            <p:cNvSpPr>
              <a:spLocks noChangeArrowheads="1"/>
            </p:cNvSpPr>
            <p:nvPr/>
          </p:nvSpPr>
          <p:spPr bwMode="auto">
            <a:xfrm>
              <a:off x="1437" y="2737"/>
              <a:ext cx="307" cy="327"/>
            </a:xfrm>
            <a:prstGeom prst="rect">
              <a:avLst/>
            </a:prstGeom>
            <a:noFill/>
            <a:ln w="9525">
              <a:noFill/>
              <a:miter lim="800000"/>
            </a:ln>
            <a:effectLst/>
          </p:spPr>
          <p:txBody>
            <a:bodyPr wrap="none">
              <a:spAutoFit/>
            </a:bodyPr>
            <a:lstStyle/>
            <a:p>
              <a:pPr>
                <a:spcBef>
                  <a:spcPct val="50000"/>
                </a:spcBef>
              </a:pPr>
              <a:r>
                <a:rPr lang="en-US" altLang="zh-CN" sz="2800" b="1" i="1">
                  <a:solidFill>
                    <a:srgbClr val="CC0000"/>
                  </a:solidFill>
                  <a:effectLst>
                    <a:outerShdw blurRad="38100" dist="38100" dir="2700000" algn="tl">
                      <a:srgbClr val="DDDDDD"/>
                    </a:outerShdw>
                  </a:effectLst>
                  <a:latin typeface="Times New Roman" panose="02020603050405020304" charset="0"/>
                </a:rPr>
                <a:t>C</a:t>
              </a:r>
              <a:r>
                <a:rPr lang="en-US" altLang="zh-CN" sz="2800" b="1" baseline="-25000">
                  <a:solidFill>
                    <a:srgbClr val="CC0000"/>
                  </a:solidFill>
                  <a:effectLst>
                    <a:outerShdw blurRad="38100" dist="38100" dir="2700000" algn="tl">
                      <a:srgbClr val="DDDDDD"/>
                    </a:outerShdw>
                  </a:effectLst>
                  <a:latin typeface="Times New Roman" panose="02020603050405020304" charset="0"/>
                </a:rPr>
                <a:t>i</a:t>
              </a:r>
            </a:p>
          </p:txBody>
        </p:sp>
        <p:sp>
          <p:nvSpPr>
            <p:cNvPr id="107542" name="Rectangle 22"/>
            <p:cNvSpPr>
              <a:spLocks noChangeArrowheads="1"/>
            </p:cNvSpPr>
            <p:nvPr/>
          </p:nvSpPr>
          <p:spPr bwMode="auto">
            <a:xfrm>
              <a:off x="1437" y="2353"/>
              <a:ext cx="283" cy="327"/>
            </a:xfrm>
            <a:prstGeom prst="rect">
              <a:avLst/>
            </a:prstGeom>
            <a:noFill/>
            <a:ln w="9525">
              <a:noFill/>
              <a:miter lim="800000"/>
            </a:ln>
            <a:effectLst/>
          </p:spPr>
          <p:txBody>
            <a:bodyPr wrap="none">
              <a:spAutoFit/>
            </a:bodyPr>
            <a:lstStyle/>
            <a:p>
              <a:pPr>
                <a:spcBef>
                  <a:spcPct val="50000"/>
                </a:spcBef>
              </a:pPr>
              <a:r>
                <a:rPr lang="en-US" altLang="zh-CN" sz="2800" b="1" i="1">
                  <a:solidFill>
                    <a:srgbClr val="CC0000"/>
                  </a:solidFill>
                  <a:effectLst>
                    <a:outerShdw blurRad="38100" dist="38100" dir="2700000" algn="tl">
                      <a:srgbClr val="DDDDDD"/>
                    </a:outerShdw>
                  </a:effectLst>
                  <a:latin typeface="Times New Roman" panose="02020603050405020304" charset="0"/>
                </a:rPr>
                <a:t>S</a:t>
              </a:r>
              <a:r>
                <a:rPr lang="en-US" altLang="zh-CN" sz="2800" b="1" baseline="-25000">
                  <a:solidFill>
                    <a:srgbClr val="CC0000"/>
                  </a:solidFill>
                  <a:effectLst>
                    <a:outerShdw blurRad="38100" dist="38100" dir="2700000" algn="tl">
                      <a:srgbClr val="DDDDDD"/>
                    </a:outerShdw>
                  </a:effectLst>
                  <a:latin typeface="Times New Roman" panose="02020603050405020304" charset="0"/>
                </a:rPr>
                <a:t>i</a:t>
              </a:r>
            </a:p>
          </p:txBody>
        </p:sp>
      </p:grpSp>
      <p:sp>
        <p:nvSpPr>
          <p:cNvPr id="107543" name="Rectangle 23"/>
          <p:cNvSpPr>
            <a:spLocks noChangeArrowheads="1"/>
          </p:cNvSpPr>
          <p:nvPr/>
        </p:nvSpPr>
        <p:spPr bwMode="auto">
          <a:xfrm>
            <a:off x="762000" y="987552"/>
            <a:ext cx="7848600" cy="1031875"/>
          </a:xfrm>
          <a:prstGeom prst="rect">
            <a:avLst/>
          </a:prstGeom>
          <a:noFill/>
          <a:ln w="38100">
            <a:noFill/>
            <a:miter lim="800000"/>
          </a:ln>
          <a:effectLst/>
        </p:spPr>
        <p:txBody>
          <a:bodyPr>
            <a:spAutoFit/>
          </a:bodyPr>
          <a:lstStyle/>
          <a:p>
            <a:pPr>
              <a:lnSpc>
                <a:spcPct val="110000"/>
              </a:lnSpc>
              <a:spcBef>
                <a:spcPct val="30000"/>
              </a:spcBef>
            </a:pPr>
            <a:r>
              <a:rPr lang="en-US" altLang="zh-CN" sz="2800" b="1">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全加：实现两个一位二进制数相加，且考虑来自低位的进位。</a:t>
            </a:r>
          </a:p>
        </p:txBody>
      </p:sp>
      <p:sp>
        <p:nvSpPr>
          <p:cNvPr id="107544" name="Rectangle 24"/>
          <p:cNvSpPr>
            <a:spLocks noChangeArrowheads="1"/>
          </p:cNvSpPr>
          <p:nvPr/>
        </p:nvSpPr>
        <p:spPr bwMode="auto">
          <a:xfrm>
            <a:off x="1176528" y="5093208"/>
            <a:ext cx="1970088" cy="519113"/>
          </a:xfrm>
          <a:prstGeom prst="rect">
            <a:avLst/>
          </a:prstGeom>
          <a:noFill/>
          <a:ln w="9525">
            <a:noFill/>
            <a:miter lim="800000"/>
          </a:ln>
          <a:effectLst/>
        </p:spPr>
        <p:txBody>
          <a:bodyPr wrap="none">
            <a:spAutoFit/>
          </a:bodyPr>
          <a:lstStyle/>
          <a:p>
            <a:pPr>
              <a:spcBef>
                <a:spcPct val="50000"/>
              </a:spcBef>
            </a:pPr>
            <a:r>
              <a:rPr lang="zh-CN" altLang="en-US" sz="2800" b="1">
                <a:effectLst>
                  <a:outerShdw blurRad="38100" dist="38100" dir="2700000" algn="tl">
                    <a:srgbClr val="DDDDDD"/>
                  </a:outerShdw>
                </a:effectLst>
                <a:latin typeface="Times New Roman" panose="02020603050405020304" charset="0"/>
              </a:rPr>
              <a:t>逻辑符号：</a:t>
            </a:r>
          </a:p>
        </p:txBody>
      </p:sp>
      <p:sp>
        <p:nvSpPr>
          <p:cNvPr id="107545" name="Rectangle 25"/>
          <p:cNvSpPr>
            <a:spLocks noChangeArrowheads="1"/>
          </p:cNvSpPr>
          <p:nvPr/>
        </p:nvSpPr>
        <p:spPr bwMode="auto">
          <a:xfrm>
            <a:off x="457200" y="1978152"/>
            <a:ext cx="1828800" cy="519113"/>
          </a:xfrm>
          <a:prstGeom prst="rect">
            <a:avLst/>
          </a:prstGeom>
          <a:noFill/>
          <a:ln w="38100">
            <a:noFill/>
            <a:miter lim="800000"/>
          </a:ln>
          <a:effectLst/>
        </p:spPr>
        <p:txBody>
          <a:bodyPr>
            <a:spAutoFit/>
          </a:bodyPr>
          <a:lstStyle/>
          <a:p>
            <a:pPr>
              <a:spcBef>
                <a:spcPct val="30000"/>
              </a:spcBef>
              <a:defRPr/>
            </a:pPr>
            <a:r>
              <a:rPr lang="en-US" altLang="zh-CN" sz="2800" b="1">
                <a:solidFill>
                  <a:srgbClr val="003399"/>
                </a:solidFill>
                <a:effectLst>
                  <a:outerShdw blurRad="38100" dist="38100" dir="2700000" algn="tl">
                    <a:srgbClr val="C0C0C0"/>
                  </a:outerShdw>
                </a:effectLst>
                <a:latin typeface="Times New Roman" panose="02020603050405020304" charset="0"/>
                <a:ea typeface="宋体" panose="02010600030101010101" pitchFamily="2" charset="-122"/>
                <a:cs typeface="+mn-cs"/>
              </a:rPr>
              <a:t>    </a:t>
            </a:r>
            <a:r>
              <a:rPr lang="zh-CN" altLang="en-US" sz="2800" b="1">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全加器：</a:t>
            </a:r>
          </a:p>
        </p:txBody>
      </p:sp>
      <p:grpSp>
        <p:nvGrpSpPr>
          <p:cNvPr id="4" name="Group 26"/>
          <p:cNvGrpSpPr/>
          <p:nvPr/>
        </p:nvGrpSpPr>
        <p:grpSpPr bwMode="auto">
          <a:xfrm>
            <a:off x="3233928" y="5093208"/>
            <a:ext cx="3154363" cy="1371600"/>
            <a:chOff x="1920" y="3024"/>
            <a:chExt cx="1987" cy="864"/>
          </a:xfrm>
        </p:grpSpPr>
        <p:sp>
          <p:nvSpPr>
            <p:cNvPr id="129033" name="Rectangle 27"/>
            <p:cNvSpPr>
              <a:spLocks noChangeArrowheads="1"/>
            </p:cNvSpPr>
            <p:nvPr/>
          </p:nvSpPr>
          <p:spPr bwMode="auto">
            <a:xfrm>
              <a:off x="2016" y="3024"/>
              <a:ext cx="307" cy="327"/>
            </a:xfrm>
            <a:prstGeom prst="rect">
              <a:avLst/>
            </a:prstGeom>
            <a:noFill/>
            <a:ln>
              <a:noFill/>
            </a:ln>
          </p:spPr>
          <p:txBody>
            <a:bodyPr wrap="none">
              <a:spAutoFit/>
            </a:bodyPr>
            <a:lstStyle/>
            <a:p>
              <a:pPr>
                <a:spcBef>
                  <a:spcPct val="50000"/>
                </a:spcBef>
              </a:pPr>
              <a:r>
                <a:rPr lang="en-US" altLang="zh-CN" sz="2800" b="1" i="1">
                  <a:latin typeface="Times New Roman" panose="02020603050405020304" charset="0"/>
                </a:rPr>
                <a:t>A</a:t>
              </a:r>
              <a:r>
                <a:rPr lang="en-US" altLang="zh-CN" sz="2800" b="1" baseline="-25000">
                  <a:latin typeface="Times New Roman" panose="02020603050405020304" charset="0"/>
                </a:rPr>
                <a:t>i</a:t>
              </a:r>
            </a:p>
          </p:txBody>
        </p:sp>
        <p:sp>
          <p:nvSpPr>
            <p:cNvPr id="129034" name="Rectangle 28"/>
            <p:cNvSpPr>
              <a:spLocks noChangeArrowheads="1"/>
            </p:cNvSpPr>
            <p:nvPr/>
          </p:nvSpPr>
          <p:spPr bwMode="auto">
            <a:xfrm>
              <a:off x="2016" y="3312"/>
              <a:ext cx="307" cy="327"/>
            </a:xfrm>
            <a:prstGeom prst="rect">
              <a:avLst/>
            </a:prstGeom>
            <a:noFill/>
            <a:ln>
              <a:noFill/>
            </a:ln>
          </p:spPr>
          <p:txBody>
            <a:bodyPr wrap="none">
              <a:spAutoFit/>
            </a:bodyPr>
            <a:lstStyle/>
            <a:p>
              <a:pPr>
                <a:spcBef>
                  <a:spcPct val="50000"/>
                </a:spcBef>
              </a:pPr>
              <a:r>
                <a:rPr lang="en-US" altLang="zh-CN" sz="2800" b="1" i="1">
                  <a:latin typeface="Times New Roman" panose="02020603050405020304" charset="0"/>
                </a:rPr>
                <a:t>B</a:t>
              </a:r>
              <a:r>
                <a:rPr lang="en-US" altLang="zh-CN" sz="2800" b="1" baseline="-25000">
                  <a:latin typeface="Times New Roman" panose="02020603050405020304" charset="0"/>
                </a:rPr>
                <a:t>i</a:t>
              </a:r>
            </a:p>
          </p:txBody>
        </p:sp>
        <p:sp>
          <p:nvSpPr>
            <p:cNvPr id="129035" name="Rectangle 29"/>
            <p:cNvSpPr>
              <a:spLocks noChangeArrowheads="1"/>
            </p:cNvSpPr>
            <p:nvPr/>
          </p:nvSpPr>
          <p:spPr bwMode="auto">
            <a:xfrm>
              <a:off x="1920" y="3552"/>
              <a:ext cx="434" cy="327"/>
            </a:xfrm>
            <a:prstGeom prst="rect">
              <a:avLst/>
            </a:prstGeom>
            <a:noFill/>
            <a:ln>
              <a:noFill/>
            </a:ln>
          </p:spPr>
          <p:txBody>
            <a:bodyPr wrap="none">
              <a:spAutoFit/>
            </a:bodyPr>
            <a:lstStyle/>
            <a:p>
              <a:pPr>
                <a:spcBef>
                  <a:spcPct val="50000"/>
                </a:spcBef>
              </a:pPr>
              <a:r>
                <a:rPr lang="en-US" altLang="zh-CN" sz="2800" b="1" i="1">
                  <a:latin typeface="Times New Roman" panose="02020603050405020304" charset="0"/>
                </a:rPr>
                <a:t>C</a:t>
              </a:r>
              <a:r>
                <a:rPr lang="en-US" altLang="zh-CN" sz="2800" b="1" baseline="-25000">
                  <a:latin typeface="Times New Roman" panose="02020603050405020304" charset="0"/>
                </a:rPr>
                <a:t>i-1</a:t>
              </a:r>
            </a:p>
          </p:txBody>
        </p:sp>
        <p:sp>
          <p:nvSpPr>
            <p:cNvPr id="129036" name="Rectangle 30"/>
            <p:cNvSpPr>
              <a:spLocks noChangeArrowheads="1"/>
            </p:cNvSpPr>
            <p:nvPr/>
          </p:nvSpPr>
          <p:spPr bwMode="auto">
            <a:xfrm>
              <a:off x="3600" y="3120"/>
              <a:ext cx="283" cy="327"/>
            </a:xfrm>
            <a:prstGeom prst="rect">
              <a:avLst/>
            </a:prstGeom>
            <a:noFill/>
            <a:ln>
              <a:noFill/>
            </a:ln>
          </p:spPr>
          <p:txBody>
            <a:bodyPr wrap="none">
              <a:spAutoFit/>
            </a:bodyPr>
            <a:lstStyle/>
            <a:p>
              <a:pPr>
                <a:spcBef>
                  <a:spcPct val="50000"/>
                </a:spcBef>
              </a:pPr>
              <a:r>
                <a:rPr lang="en-US" altLang="zh-CN" sz="2800" b="1" i="1">
                  <a:latin typeface="Times New Roman" panose="02020603050405020304" charset="0"/>
                </a:rPr>
                <a:t>S</a:t>
              </a:r>
              <a:r>
                <a:rPr lang="en-US" altLang="zh-CN" sz="2800" b="1" baseline="-25000">
                  <a:latin typeface="Times New Roman" panose="02020603050405020304" charset="0"/>
                </a:rPr>
                <a:t>i</a:t>
              </a:r>
            </a:p>
          </p:txBody>
        </p:sp>
        <p:sp>
          <p:nvSpPr>
            <p:cNvPr id="129037" name="Rectangle 31"/>
            <p:cNvSpPr>
              <a:spLocks noChangeArrowheads="1"/>
            </p:cNvSpPr>
            <p:nvPr/>
          </p:nvSpPr>
          <p:spPr bwMode="auto">
            <a:xfrm>
              <a:off x="3600" y="3504"/>
              <a:ext cx="307" cy="327"/>
            </a:xfrm>
            <a:prstGeom prst="rect">
              <a:avLst/>
            </a:prstGeom>
            <a:noFill/>
            <a:ln>
              <a:noFill/>
            </a:ln>
          </p:spPr>
          <p:txBody>
            <a:bodyPr wrap="none">
              <a:spAutoFit/>
            </a:bodyPr>
            <a:lstStyle/>
            <a:p>
              <a:pPr>
                <a:spcBef>
                  <a:spcPct val="50000"/>
                </a:spcBef>
              </a:pPr>
              <a:r>
                <a:rPr lang="en-US" altLang="zh-CN" sz="2800" b="1" i="1">
                  <a:latin typeface="Times New Roman" panose="02020603050405020304" charset="0"/>
                </a:rPr>
                <a:t>C</a:t>
              </a:r>
              <a:r>
                <a:rPr lang="en-US" altLang="zh-CN" sz="2800" b="1" baseline="-25000">
                  <a:latin typeface="Times New Roman" panose="02020603050405020304" charset="0"/>
                </a:rPr>
                <a:t>i</a:t>
              </a:r>
            </a:p>
          </p:txBody>
        </p:sp>
        <p:sp>
          <p:nvSpPr>
            <p:cNvPr id="129038" name="Rectangle 32"/>
            <p:cNvSpPr>
              <a:spLocks noChangeArrowheads="1"/>
            </p:cNvSpPr>
            <p:nvPr/>
          </p:nvSpPr>
          <p:spPr bwMode="auto">
            <a:xfrm>
              <a:off x="2640" y="3072"/>
              <a:ext cx="624" cy="816"/>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29039" name="Line 33"/>
            <p:cNvSpPr>
              <a:spLocks noChangeShapeType="1"/>
            </p:cNvSpPr>
            <p:nvPr/>
          </p:nvSpPr>
          <p:spPr bwMode="auto">
            <a:xfrm>
              <a:off x="3264" y="3648"/>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9040" name="Line 34"/>
            <p:cNvSpPr>
              <a:spLocks noChangeShapeType="1"/>
            </p:cNvSpPr>
            <p:nvPr/>
          </p:nvSpPr>
          <p:spPr bwMode="auto">
            <a:xfrm>
              <a:off x="3264" y="3312"/>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29041" name="Group 35"/>
            <p:cNvGrpSpPr/>
            <p:nvPr/>
          </p:nvGrpSpPr>
          <p:grpSpPr bwMode="auto">
            <a:xfrm>
              <a:off x="2304" y="3456"/>
              <a:ext cx="336" cy="50"/>
              <a:chOff x="2304" y="3623"/>
              <a:chExt cx="336" cy="50"/>
            </a:xfrm>
          </p:grpSpPr>
          <p:sp>
            <p:nvSpPr>
              <p:cNvPr id="129053" name="Line 36"/>
              <p:cNvSpPr>
                <a:spLocks noChangeShapeType="1"/>
              </p:cNvSpPr>
              <p:nvPr/>
            </p:nvSpPr>
            <p:spPr bwMode="auto">
              <a:xfrm>
                <a:off x="2352" y="3648"/>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9054" name="Oval 37"/>
              <p:cNvSpPr>
                <a:spLocks noChangeArrowheads="1"/>
              </p:cNvSpPr>
              <p:nvPr/>
            </p:nvSpPr>
            <p:spPr bwMode="auto">
              <a:xfrm>
                <a:off x="2304" y="3623"/>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07558" name="Rectangle 38"/>
            <p:cNvSpPr>
              <a:spLocks noChangeArrowheads="1"/>
            </p:cNvSpPr>
            <p:nvPr/>
          </p:nvSpPr>
          <p:spPr bwMode="auto">
            <a:xfrm>
              <a:off x="2880" y="3504"/>
              <a:ext cx="404" cy="288"/>
            </a:xfrm>
            <a:prstGeom prst="rect">
              <a:avLst/>
            </a:prstGeom>
            <a:noFill/>
            <a:ln w="9525">
              <a:noFill/>
              <a:miter lim="800000"/>
            </a:ln>
            <a:effectLst/>
          </p:spPr>
          <p:txBody>
            <a:bodyPr>
              <a:spAutoFit/>
            </a:bodyPr>
            <a:lstStyle/>
            <a:p>
              <a:pPr>
                <a:spcBef>
                  <a:spcPct val="50000"/>
                </a:spcBef>
              </a:pPr>
              <a:r>
                <a:rPr lang="en-US" altLang="zh-CN" b="1">
                  <a:effectLst>
                    <a:outerShdw blurRad="38100" dist="38100" dir="2700000" algn="tl">
                      <a:srgbClr val="DDDDDD"/>
                    </a:outerShdw>
                  </a:effectLst>
                  <a:latin typeface="Times New Roman" panose="02020603050405020304" charset="0"/>
                </a:rPr>
                <a:t>CO</a:t>
              </a:r>
              <a:endParaRPr lang="en-US" altLang="zh-CN" sz="2800" b="1">
                <a:effectLst>
                  <a:outerShdw blurRad="38100" dist="38100" dir="2700000" algn="tl">
                    <a:srgbClr val="DDDDDD"/>
                  </a:outerShdw>
                </a:effectLst>
                <a:latin typeface="Times New Roman" panose="02020603050405020304" charset="0"/>
              </a:endParaRPr>
            </a:p>
          </p:txBody>
        </p:sp>
        <p:sp>
          <p:nvSpPr>
            <p:cNvPr id="107559" name="Text Box 39"/>
            <p:cNvSpPr txBox="1">
              <a:spLocks noChangeArrowheads="1"/>
            </p:cNvSpPr>
            <p:nvPr/>
          </p:nvSpPr>
          <p:spPr bwMode="auto">
            <a:xfrm>
              <a:off x="2832" y="3120"/>
              <a:ext cx="384" cy="354"/>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a:effectLst>
                    <a:outerShdw blurRad="38100" dist="38100" dir="2700000" algn="tl">
                      <a:srgbClr val="DDDDDD"/>
                    </a:outerShdw>
                  </a:effectLst>
                  <a:sym typeface="Symbol" panose="05050102010706020507" charset="0"/>
                </a:rPr>
                <a:t></a:t>
              </a:r>
              <a:endParaRPr lang="en-US" altLang="zh-CN" sz="2800" b="1">
                <a:effectLst>
                  <a:outerShdw blurRad="38100" dist="38100" dir="2700000" algn="tl">
                    <a:srgbClr val="DDDDDD"/>
                  </a:outerShdw>
                </a:effectLst>
              </a:endParaRPr>
            </a:p>
          </p:txBody>
        </p:sp>
        <p:sp>
          <p:nvSpPr>
            <p:cNvPr id="129044" name="Oval 40"/>
            <p:cNvSpPr>
              <a:spLocks noChangeArrowheads="1"/>
            </p:cNvSpPr>
            <p:nvPr/>
          </p:nvSpPr>
          <p:spPr bwMode="auto">
            <a:xfrm>
              <a:off x="3552" y="3290"/>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9045" name="Oval 41"/>
            <p:cNvSpPr>
              <a:spLocks noChangeArrowheads="1"/>
            </p:cNvSpPr>
            <p:nvPr/>
          </p:nvSpPr>
          <p:spPr bwMode="auto">
            <a:xfrm>
              <a:off x="3550" y="3625"/>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29046" name="Group 42"/>
            <p:cNvGrpSpPr/>
            <p:nvPr/>
          </p:nvGrpSpPr>
          <p:grpSpPr bwMode="auto">
            <a:xfrm>
              <a:off x="2304" y="3744"/>
              <a:ext cx="336" cy="50"/>
              <a:chOff x="2304" y="3623"/>
              <a:chExt cx="336" cy="50"/>
            </a:xfrm>
          </p:grpSpPr>
          <p:sp>
            <p:nvSpPr>
              <p:cNvPr id="129051" name="Line 43"/>
              <p:cNvSpPr>
                <a:spLocks noChangeShapeType="1"/>
              </p:cNvSpPr>
              <p:nvPr/>
            </p:nvSpPr>
            <p:spPr bwMode="auto">
              <a:xfrm>
                <a:off x="2352" y="3648"/>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9052" name="Oval 44"/>
              <p:cNvSpPr>
                <a:spLocks noChangeArrowheads="1"/>
              </p:cNvSpPr>
              <p:nvPr/>
            </p:nvSpPr>
            <p:spPr bwMode="auto">
              <a:xfrm>
                <a:off x="2304" y="3623"/>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129047" name="Group 45"/>
            <p:cNvGrpSpPr/>
            <p:nvPr/>
          </p:nvGrpSpPr>
          <p:grpSpPr bwMode="auto">
            <a:xfrm>
              <a:off x="2304" y="3168"/>
              <a:ext cx="336" cy="50"/>
              <a:chOff x="2304" y="3623"/>
              <a:chExt cx="336" cy="50"/>
            </a:xfrm>
          </p:grpSpPr>
          <p:sp>
            <p:nvSpPr>
              <p:cNvPr id="129049" name="Line 46"/>
              <p:cNvSpPr>
                <a:spLocks noChangeShapeType="1"/>
              </p:cNvSpPr>
              <p:nvPr/>
            </p:nvSpPr>
            <p:spPr bwMode="auto">
              <a:xfrm>
                <a:off x="2352" y="3648"/>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9050" name="Oval 47"/>
              <p:cNvSpPr>
                <a:spLocks noChangeArrowheads="1"/>
              </p:cNvSpPr>
              <p:nvPr/>
            </p:nvSpPr>
            <p:spPr bwMode="auto">
              <a:xfrm>
                <a:off x="2304" y="3623"/>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07568" name="Rectangle 48"/>
            <p:cNvSpPr>
              <a:spLocks noChangeArrowheads="1"/>
            </p:cNvSpPr>
            <p:nvPr/>
          </p:nvSpPr>
          <p:spPr bwMode="auto">
            <a:xfrm>
              <a:off x="2592" y="3600"/>
              <a:ext cx="404" cy="288"/>
            </a:xfrm>
            <a:prstGeom prst="rect">
              <a:avLst/>
            </a:prstGeom>
            <a:noFill/>
            <a:ln w="9525">
              <a:noFill/>
              <a:miter lim="800000"/>
            </a:ln>
            <a:effectLst/>
          </p:spPr>
          <p:txBody>
            <a:bodyPr>
              <a:spAutoFit/>
            </a:bodyPr>
            <a:lstStyle/>
            <a:p>
              <a:pPr>
                <a:spcBef>
                  <a:spcPct val="50000"/>
                </a:spcBef>
              </a:pPr>
              <a:r>
                <a:rPr lang="en-US" altLang="zh-CN" b="1">
                  <a:effectLst>
                    <a:outerShdw blurRad="38100" dist="38100" dir="2700000" algn="tl">
                      <a:srgbClr val="DDDDDD"/>
                    </a:outerShdw>
                  </a:effectLst>
                  <a:latin typeface="Times New Roman" panose="02020603050405020304" charset="0"/>
                </a:rPr>
                <a:t>CI</a:t>
              </a:r>
              <a:endParaRPr lang="en-US" altLang="zh-CN" sz="2800" b="1">
                <a:effectLst>
                  <a:outerShdw blurRad="38100" dist="38100" dir="2700000" algn="tl">
                    <a:srgbClr val="DDDDDD"/>
                  </a:outerShdw>
                </a:effectLst>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7543"/>
                                        </p:tgtEl>
                                        <p:attrNameLst>
                                          <p:attrName>style.visibility</p:attrName>
                                        </p:attrNameLst>
                                      </p:cBhvr>
                                      <p:to>
                                        <p:strVal val="visible"/>
                                      </p:to>
                                    </p:set>
                                    <p:animEffect transition="in" filter="box(out)">
                                      <p:cBhvr>
                                        <p:cTn id="7" dur="500"/>
                                        <p:tgtEl>
                                          <p:spTgt spid="10754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7545"/>
                                        </p:tgtEl>
                                        <p:attrNameLst>
                                          <p:attrName>style.visibility</p:attrName>
                                        </p:attrNameLst>
                                      </p:cBhvr>
                                      <p:to>
                                        <p:strVal val="visible"/>
                                      </p:to>
                                    </p:set>
                                    <p:animEffect transition="in" filter="box(out)">
                                      <p:cBhvr>
                                        <p:cTn id="12" dur="500"/>
                                        <p:tgtEl>
                                          <p:spTgt spid="1075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7544"/>
                                        </p:tgtEl>
                                        <p:attrNameLst>
                                          <p:attrName>style.visibility</p:attrName>
                                        </p:attrNameLst>
                                      </p:cBhvr>
                                      <p:to>
                                        <p:strVal val="visible"/>
                                      </p:to>
                                    </p:set>
                                    <p:animEffect transition="in" filter="wipe(left)">
                                      <p:cBhvr>
                                        <p:cTn id="27" dur="500"/>
                                        <p:tgtEl>
                                          <p:spTgt spid="1075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43" grpId="0" autoUpdateAnimBg="0"/>
      <p:bldP spid="107544" grpId="0" autoUpdateAnimBg="0"/>
      <p:bldP spid="10754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685800" y="533400"/>
            <a:ext cx="3352800" cy="519113"/>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6600"/>
                </a:solidFill>
                <a:effectLst>
                  <a:outerShdw blurRad="38100" dist="38100" dir="2700000" algn="tl">
                    <a:srgbClr val="DDDDDD"/>
                  </a:outerShdw>
                </a:effectLst>
              </a:rPr>
              <a:t>(1)  </a:t>
            </a:r>
            <a:r>
              <a:rPr lang="zh-CN" altLang="en-US" sz="2800" b="1">
                <a:solidFill>
                  <a:srgbClr val="006600"/>
                </a:solidFill>
                <a:effectLst>
                  <a:outerShdw blurRad="38100" dist="38100" dir="2700000" algn="tl">
                    <a:srgbClr val="DDDDDD"/>
                  </a:outerShdw>
                </a:effectLst>
              </a:rPr>
              <a:t>列逻辑状态表</a:t>
            </a:r>
          </a:p>
        </p:txBody>
      </p:sp>
      <p:sp>
        <p:nvSpPr>
          <p:cNvPr id="108547" name="Rectangle 3"/>
          <p:cNvSpPr>
            <a:spLocks noChangeArrowheads="1"/>
          </p:cNvSpPr>
          <p:nvPr/>
        </p:nvSpPr>
        <p:spPr bwMode="auto">
          <a:xfrm>
            <a:off x="685800" y="3505200"/>
            <a:ext cx="2563813" cy="519113"/>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(2)  </a:t>
            </a:r>
            <a:r>
              <a:rPr lang="zh-CN" altLang="en-US" sz="2800" b="1">
                <a:solidFill>
                  <a:srgbClr val="006600"/>
                </a:solidFill>
                <a:effectLst>
                  <a:outerShdw blurRad="38100" dist="38100" dir="2700000" algn="tl">
                    <a:srgbClr val="DDDDDD"/>
                  </a:outerShdw>
                </a:effectLst>
                <a:latin typeface="Times New Roman" panose="02020603050405020304" charset="0"/>
              </a:rPr>
              <a:t>写出逻辑式</a:t>
            </a:r>
          </a:p>
        </p:txBody>
      </p:sp>
      <p:graphicFrame>
        <p:nvGraphicFramePr>
          <p:cNvPr id="108548" name="Object 4"/>
          <p:cNvGraphicFramePr>
            <a:graphicFrameLocks noChangeAspect="1"/>
          </p:cNvGraphicFramePr>
          <p:nvPr/>
        </p:nvGraphicFramePr>
        <p:xfrm>
          <a:off x="939800" y="4114800"/>
          <a:ext cx="6527800" cy="533400"/>
        </p:xfrm>
        <a:graphic>
          <a:graphicData uri="http://schemas.openxmlformats.org/presentationml/2006/ole">
            <mc:AlternateContent xmlns:mc="http://schemas.openxmlformats.org/markup-compatibility/2006">
              <mc:Choice xmlns:v="urn:schemas-microsoft-com:vml" Requires="v">
                <p:oleObj spid="_x0000_s125116" name="公式" r:id="rId5" imgW="3644900" imgH="190500" progId="Equation.3">
                  <p:embed/>
                </p:oleObj>
              </mc:Choice>
              <mc:Fallback>
                <p:oleObj name="公式" r:id="rId5" imgW="3644900" imgH="190500" progId="Equation.3">
                  <p:embed/>
                  <p:pic>
                    <p:nvPicPr>
                      <p:cNvPr id="0" name="图片 1249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800" y="4114800"/>
                        <a:ext cx="6527800" cy="533400"/>
                      </a:xfrm>
                      <a:prstGeom prst="rect">
                        <a:avLst/>
                      </a:prstGeom>
                      <a:noFill/>
                      <a:ln>
                        <a:noFill/>
                      </a:ln>
                      <a:effectLst/>
                    </p:spPr>
                  </p:pic>
                </p:oleObj>
              </mc:Fallback>
            </mc:AlternateContent>
          </a:graphicData>
        </a:graphic>
      </p:graphicFrame>
      <p:graphicFrame>
        <p:nvGraphicFramePr>
          <p:cNvPr id="108549" name="Object 5"/>
          <p:cNvGraphicFramePr>
            <a:graphicFrameLocks noChangeAspect="1"/>
          </p:cNvGraphicFramePr>
          <p:nvPr/>
        </p:nvGraphicFramePr>
        <p:xfrm>
          <a:off x="838200" y="5181600"/>
          <a:ext cx="7185025" cy="533400"/>
        </p:xfrm>
        <a:graphic>
          <a:graphicData uri="http://schemas.openxmlformats.org/presentationml/2006/ole">
            <mc:AlternateContent xmlns:mc="http://schemas.openxmlformats.org/markup-compatibility/2006">
              <mc:Choice xmlns:v="urn:schemas-microsoft-com:vml" Requires="v">
                <p:oleObj spid="_x0000_s125117" name="公式" r:id="rId7" imgW="3657600" imgH="190500" progId="Equation.3">
                  <p:embed/>
                </p:oleObj>
              </mc:Choice>
              <mc:Fallback>
                <p:oleObj name="公式" r:id="rId7" imgW="3657600" imgH="190500" progId="Equation.3">
                  <p:embed/>
                  <p:pic>
                    <p:nvPicPr>
                      <p:cNvPr id="0" name="图片 1249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5181600"/>
                        <a:ext cx="7185025" cy="533400"/>
                      </a:xfrm>
                      <a:prstGeom prst="rect">
                        <a:avLst/>
                      </a:prstGeom>
                      <a:noFill/>
                      <a:ln>
                        <a:noFill/>
                      </a:ln>
                      <a:effectLst/>
                    </p:spPr>
                  </p:pic>
                </p:oleObj>
              </mc:Fallback>
            </mc:AlternateContent>
          </a:graphicData>
        </a:graphic>
      </p:graphicFrame>
      <p:graphicFrame>
        <p:nvGraphicFramePr>
          <p:cNvPr id="108550" name="Object 6"/>
          <p:cNvGraphicFramePr>
            <a:graphicFrameLocks noChangeAspect="1"/>
          </p:cNvGraphicFramePr>
          <p:nvPr/>
        </p:nvGraphicFramePr>
        <p:xfrm>
          <a:off x="1258888" y="5791200"/>
          <a:ext cx="4227512" cy="533400"/>
        </p:xfrm>
        <a:graphic>
          <a:graphicData uri="http://schemas.openxmlformats.org/presentationml/2006/ole">
            <mc:AlternateContent xmlns:mc="http://schemas.openxmlformats.org/markup-compatibility/2006">
              <mc:Choice xmlns:v="urn:schemas-microsoft-com:vml" Requires="v">
                <p:oleObj spid="_x0000_s125118" name="公式" r:id="rId9" imgW="1854200" imgH="177800" progId="Equation.3">
                  <p:embed/>
                </p:oleObj>
              </mc:Choice>
              <mc:Fallback>
                <p:oleObj name="公式" r:id="rId9" imgW="1854200" imgH="177800" progId="Equation.3">
                  <p:embed/>
                  <p:pic>
                    <p:nvPicPr>
                      <p:cNvPr id="0" name="图片 1249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5791200"/>
                        <a:ext cx="4227512" cy="533400"/>
                      </a:xfrm>
                      <a:prstGeom prst="rect">
                        <a:avLst/>
                      </a:prstGeom>
                      <a:noFill/>
                      <a:ln>
                        <a:noFill/>
                      </a:ln>
                      <a:effectLst/>
                    </p:spPr>
                  </p:pic>
                </p:oleObj>
              </mc:Fallback>
            </mc:AlternateContent>
          </a:graphicData>
        </a:graphic>
      </p:graphicFrame>
      <p:graphicFrame>
        <p:nvGraphicFramePr>
          <p:cNvPr id="108551" name="Object 7"/>
          <p:cNvGraphicFramePr>
            <a:graphicFrameLocks noChangeAspect="1"/>
          </p:cNvGraphicFramePr>
          <p:nvPr/>
        </p:nvGraphicFramePr>
        <p:xfrm>
          <a:off x="1316038" y="4648200"/>
          <a:ext cx="2951162" cy="533400"/>
        </p:xfrm>
        <a:graphic>
          <a:graphicData uri="http://schemas.openxmlformats.org/presentationml/2006/ole">
            <mc:AlternateContent xmlns:mc="http://schemas.openxmlformats.org/markup-compatibility/2006">
              <mc:Choice xmlns:v="urn:schemas-microsoft-com:vml" Requires="v">
                <p:oleObj spid="_x0000_s125119" name="公式" r:id="rId11" imgW="1257300" imgH="177800" progId="Equation.3">
                  <p:embed/>
                </p:oleObj>
              </mc:Choice>
              <mc:Fallback>
                <p:oleObj name="公式" r:id="rId11" imgW="1257300" imgH="177800" progId="Equation.3">
                  <p:embed/>
                  <p:pic>
                    <p:nvPicPr>
                      <p:cNvPr id="0" name="图片 1249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16038" y="4648200"/>
                        <a:ext cx="2951162" cy="533400"/>
                      </a:xfrm>
                      <a:prstGeom prst="rect">
                        <a:avLst/>
                      </a:prstGeom>
                      <a:noFill/>
                      <a:ln>
                        <a:noFill/>
                      </a:ln>
                      <a:effectLst/>
                    </p:spPr>
                  </p:pic>
                </p:oleObj>
              </mc:Fallback>
            </mc:AlternateContent>
          </a:graphicData>
        </a:graphic>
      </p:graphicFrame>
      <p:grpSp>
        <p:nvGrpSpPr>
          <p:cNvPr id="2" name="Group 22"/>
          <p:cNvGrpSpPr/>
          <p:nvPr/>
        </p:nvGrpSpPr>
        <p:grpSpPr bwMode="auto">
          <a:xfrm>
            <a:off x="4495800" y="457200"/>
            <a:ext cx="3276600" cy="3690938"/>
            <a:chOff x="2832" y="288"/>
            <a:chExt cx="2064" cy="2325"/>
          </a:xfrm>
        </p:grpSpPr>
        <p:grpSp>
          <p:nvGrpSpPr>
            <p:cNvPr id="130057" name="Group 8"/>
            <p:cNvGrpSpPr/>
            <p:nvPr/>
          </p:nvGrpSpPr>
          <p:grpSpPr bwMode="auto">
            <a:xfrm>
              <a:off x="2832" y="288"/>
              <a:ext cx="2064" cy="2325"/>
              <a:chOff x="2592" y="336"/>
              <a:chExt cx="2064" cy="2325"/>
            </a:xfrm>
          </p:grpSpPr>
          <p:sp>
            <p:nvSpPr>
              <p:cNvPr id="130059" name="Line 9"/>
              <p:cNvSpPr>
                <a:spLocks noChangeShapeType="1"/>
              </p:cNvSpPr>
              <p:nvPr/>
            </p:nvSpPr>
            <p:spPr bwMode="auto">
              <a:xfrm>
                <a:off x="3840" y="384"/>
                <a:ext cx="0" cy="220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54" name="Rectangle 10"/>
              <p:cNvSpPr>
                <a:spLocks noChangeArrowheads="1"/>
              </p:cNvSpPr>
              <p:nvPr/>
            </p:nvSpPr>
            <p:spPr bwMode="auto">
              <a:xfrm>
                <a:off x="2592" y="336"/>
                <a:ext cx="2064" cy="327"/>
              </a:xfrm>
              <a:prstGeom prst="rect">
                <a:avLst/>
              </a:prstGeom>
              <a:noFill/>
              <a:ln w="9525">
                <a:noFill/>
                <a:miter lim="800000"/>
              </a:ln>
              <a:effectLst/>
            </p:spPr>
            <p:txBody>
              <a:bodyPr>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A</a:t>
                </a:r>
                <a:r>
                  <a:rPr lang="en-US" altLang="zh-CN" sz="2800" b="1" baseline="-25000">
                    <a:effectLst>
                      <a:outerShdw blurRad="38100" dist="38100" dir="2700000" algn="tl">
                        <a:srgbClr val="DDDDDD"/>
                      </a:outerShdw>
                    </a:effectLst>
                    <a:latin typeface="Times New Roman" panose="02020603050405020304" charset="0"/>
                  </a:rPr>
                  <a:t>i</a:t>
                </a:r>
                <a:r>
                  <a:rPr lang="en-US" altLang="zh-CN" sz="2800" b="1">
                    <a:effectLst>
                      <a:outerShdw blurRad="38100" dist="38100" dir="2700000" algn="tl">
                        <a:srgbClr val="DDDDDD"/>
                      </a:outerShdw>
                    </a:effectLst>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B</a:t>
                </a:r>
                <a:r>
                  <a:rPr lang="en-US" altLang="zh-CN" sz="2800" b="1" baseline="-25000">
                    <a:effectLst>
                      <a:outerShdw blurRad="38100" dist="38100" dir="2700000" algn="tl">
                        <a:srgbClr val="DDDDDD"/>
                      </a:outerShdw>
                    </a:effectLst>
                    <a:latin typeface="Times New Roman" panose="02020603050405020304" charset="0"/>
                  </a:rPr>
                  <a:t>i</a:t>
                </a:r>
                <a:r>
                  <a:rPr lang="en-US" altLang="zh-CN" sz="2800" b="1">
                    <a:effectLst>
                      <a:outerShdw blurRad="38100" dist="38100" dir="2700000" algn="tl">
                        <a:srgbClr val="DDDDDD"/>
                      </a:outerShdw>
                    </a:effectLst>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C</a:t>
                </a:r>
                <a:r>
                  <a:rPr lang="en-US" altLang="zh-CN" sz="2800" b="1" baseline="-25000">
                    <a:effectLst>
                      <a:outerShdw blurRad="38100" dist="38100" dir="2700000" algn="tl">
                        <a:srgbClr val="DDDDDD"/>
                      </a:outerShdw>
                    </a:effectLst>
                    <a:latin typeface="Times New Roman" panose="02020603050405020304" charset="0"/>
                  </a:rPr>
                  <a:t>i-1</a:t>
                </a:r>
                <a:r>
                  <a:rPr lang="en-US" altLang="zh-CN" sz="2800" b="1">
                    <a:effectLst>
                      <a:outerShdw blurRad="38100" dist="38100" dir="2700000" algn="tl">
                        <a:srgbClr val="DDDDDD"/>
                      </a:outerShdw>
                    </a:effectLst>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S</a:t>
                </a:r>
                <a:r>
                  <a:rPr lang="en-US" altLang="zh-CN" sz="2800" b="1" baseline="-25000">
                    <a:effectLst>
                      <a:outerShdw blurRad="38100" dist="38100" dir="2700000" algn="tl">
                        <a:srgbClr val="DDDDDD"/>
                      </a:outerShdw>
                    </a:effectLst>
                    <a:latin typeface="Times New Roman" panose="02020603050405020304" charset="0"/>
                  </a:rPr>
                  <a:t>i    </a:t>
                </a:r>
                <a:r>
                  <a:rPr lang="en-US" altLang="zh-CN" sz="2800" b="1">
                    <a:effectLst>
                      <a:outerShdw blurRad="38100" dist="38100" dir="2700000" algn="tl">
                        <a:srgbClr val="DDDDDD"/>
                      </a:outerShdw>
                    </a:effectLst>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C</a:t>
                </a:r>
                <a:r>
                  <a:rPr lang="en-US" altLang="zh-CN" sz="2800" b="1" baseline="-25000">
                    <a:effectLst>
                      <a:outerShdw blurRad="38100" dist="38100" dir="2700000" algn="tl">
                        <a:srgbClr val="DDDDDD"/>
                      </a:outerShdw>
                    </a:effectLst>
                    <a:latin typeface="Times New Roman" panose="02020603050405020304" charset="0"/>
                  </a:rPr>
                  <a:t>i</a:t>
                </a:r>
                <a:r>
                  <a:rPr lang="en-US" altLang="zh-CN" sz="2800" b="1">
                    <a:solidFill>
                      <a:srgbClr val="CC0000"/>
                    </a:solidFill>
                    <a:effectLst>
                      <a:outerShdw blurRad="38100" dist="38100" dir="2700000" algn="tl">
                        <a:srgbClr val="DDDDDD"/>
                      </a:outerShdw>
                    </a:effectLst>
                    <a:latin typeface="Times New Roman" panose="02020603050405020304" charset="0"/>
                  </a:rPr>
                  <a:t>  </a:t>
                </a:r>
              </a:p>
            </p:txBody>
          </p:sp>
          <p:sp>
            <p:nvSpPr>
              <p:cNvPr id="130061" name="Rectangle 11"/>
              <p:cNvSpPr>
                <a:spLocks noChangeArrowheads="1"/>
              </p:cNvSpPr>
              <p:nvPr/>
            </p:nvSpPr>
            <p:spPr bwMode="auto">
              <a:xfrm>
                <a:off x="2640" y="654"/>
                <a:ext cx="1852"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0     0      0     0     0</a:t>
                </a:r>
                <a:endParaRPr lang="en-US" altLang="zh-CN" sz="2800" b="1">
                  <a:solidFill>
                    <a:schemeClr val="bg1"/>
                  </a:solidFill>
                  <a:latin typeface="Times New Roman" panose="02020603050405020304" charset="0"/>
                </a:endParaRPr>
              </a:p>
            </p:txBody>
          </p:sp>
          <p:sp>
            <p:nvSpPr>
              <p:cNvPr id="130062" name="Rectangle 12"/>
              <p:cNvSpPr>
                <a:spLocks noChangeArrowheads="1"/>
              </p:cNvSpPr>
              <p:nvPr/>
            </p:nvSpPr>
            <p:spPr bwMode="auto">
              <a:xfrm>
                <a:off x="2640" y="894"/>
                <a:ext cx="1852"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0     0      1     </a:t>
                </a:r>
                <a:r>
                  <a:rPr lang="en-US" altLang="zh-CN" sz="2800" b="1">
                    <a:solidFill>
                      <a:srgbClr val="CC0000"/>
                    </a:solidFill>
                    <a:latin typeface="Times New Roman" panose="02020603050405020304" charset="0"/>
                  </a:rPr>
                  <a:t>1</a:t>
                </a:r>
                <a:r>
                  <a:rPr lang="en-US" altLang="zh-CN" sz="2800" b="1">
                    <a:latin typeface="Times New Roman" panose="02020603050405020304" charset="0"/>
                  </a:rPr>
                  <a:t>     0</a:t>
                </a:r>
                <a:endParaRPr lang="en-US" altLang="zh-CN" sz="2800" b="1">
                  <a:solidFill>
                    <a:schemeClr val="bg1"/>
                  </a:solidFill>
                  <a:latin typeface="Times New Roman" panose="02020603050405020304" charset="0"/>
                </a:endParaRPr>
              </a:p>
            </p:txBody>
          </p:sp>
          <p:sp>
            <p:nvSpPr>
              <p:cNvPr id="130063" name="Rectangle 13"/>
              <p:cNvSpPr>
                <a:spLocks noChangeArrowheads="1"/>
              </p:cNvSpPr>
              <p:nvPr/>
            </p:nvSpPr>
            <p:spPr bwMode="auto">
              <a:xfrm>
                <a:off x="2640" y="1134"/>
                <a:ext cx="1852"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0     1      0     </a:t>
                </a:r>
                <a:r>
                  <a:rPr lang="en-US" altLang="zh-CN" sz="2800" b="1">
                    <a:solidFill>
                      <a:srgbClr val="CC0000"/>
                    </a:solidFill>
                    <a:latin typeface="Times New Roman" panose="02020603050405020304" charset="0"/>
                  </a:rPr>
                  <a:t>1</a:t>
                </a:r>
                <a:r>
                  <a:rPr lang="en-US" altLang="zh-CN" sz="2800" b="1">
                    <a:latin typeface="Times New Roman" panose="02020603050405020304" charset="0"/>
                  </a:rPr>
                  <a:t>     0</a:t>
                </a:r>
                <a:endParaRPr lang="en-US" altLang="zh-CN" sz="2800" b="1">
                  <a:solidFill>
                    <a:schemeClr val="bg1"/>
                  </a:solidFill>
                  <a:latin typeface="Times New Roman" panose="02020603050405020304" charset="0"/>
                </a:endParaRPr>
              </a:p>
            </p:txBody>
          </p:sp>
          <p:sp>
            <p:nvSpPr>
              <p:cNvPr id="108558" name="Rectangle 14"/>
              <p:cNvSpPr>
                <a:spLocks noChangeArrowheads="1"/>
              </p:cNvSpPr>
              <p:nvPr/>
            </p:nvSpPr>
            <p:spPr bwMode="auto">
              <a:xfrm>
                <a:off x="2640" y="1374"/>
                <a:ext cx="1852" cy="327"/>
              </a:xfrm>
              <a:prstGeom prst="rect">
                <a:avLst/>
              </a:prstGeom>
              <a:noFill/>
              <a:ln w="9525">
                <a:noFill/>
                <a:miter lim="800000"/>
              </a:ln>
              <a:effectLst/>
            </p:spPr>
            <p:txBody>
              <a:bodyPr wrap="none">
                <a:spAutoFit/>
              </a:bodyPr>
              <a:lstStyle/>
              <a:p>
                <a:pPr>
                  <a:spcBef>
                    <a:spcPct val="50000"/>
                  </a:spcBef>
                </a:pPr>
                <a:r>
                  <a:rPr lang="en-US" altLang="zh-CN" sz="2800" b="1">
                    <a:latin typeface="Times New Roman" panose="02020603050405020304" charset="0"/>
                  </a:rPr>
                  <a:t>0     1      1     0     </a:t>
                </a:r>
                <a:r>
                  <a:rPr lang="en-US" altLang="zh-CN" sz="2800" b="1">
                    <a:solidFill>
                      <a:srgbClr val="CC0000"/>
                    </a:solidFill>
                    <a:effectLst>
                      <a:outerShdw blurRad="38100" dist="38100" dir="2700000" algn="tl">
                        <a:srgbClr val="DDDDDD"/>
                      </a:outerShdw>
                    </a:effectLst>
                    <a:latin typeface="Times New Roman" panose="02020603050405020304" charset="0"/>
                  </a:rPr>
                  <a:t>1</a:t>
                </a:r>
              </a:p>
            </p:txBody>
          </p:sp>
          <p:sp>
            <p:nvSpPr>
              <p:cNvPr id="108559" name="Rectangle 15"/>
              <p:cNvSpPr>
                <a:spLocks noChangeArrowheads="1"/>
              </p:cNvSpPr>
              <p:nvPr/>
            </p:nvSpPr>
            <p:spPr bwMode="auto">
              <a:xfrm>
                <a:off x="2640" y="1614"/>
                <a:ext cx="1852" cy="327"/>
              </a:xfrm>
              <a:prstGeom prst="rect">
                <a:avLst/>
              </a:prstGeom>
              <a:noFill/>
              <a:ln w="9525">
                <a:noFill/>
                <a:miter lim="800000"/>
              </a:ln>
              <a:effectLst/>
            </p:spPr>
            <p:txBody>
              <a:bodyPr wrap="none">
                <a:spAutoFit/>
              </a:bodyPr>
              <a:lstStyle/>
              <a:p>
                <a:pPr>
                  <a:spcBef>
                    <a:spcPct val="50000"/>
                  </a:spcBef>
                </a:pPr>
                <a:r>
                  <a:rPr lang="en-US" altLang="zh-CN" sz="2800" b="1">
                    <a:latin typeface="Times New Roman" panose="02020603050405020304" charset="0"/>
                  </a:rPr>
                  <a:t>1     0      0     </a:t>
                </a:r>
                <a:r>
                  <a:rPr lang="en-US" altLang="zh-CN" sz="2800" b="1">
                    <a:solidFill>
                      <a:srgbClr val="CC0000"/>
                    </a:solidFill>
                    <a:effectLst>
                      <a:outerShdw blurRad="38100" dist="38100" dir="2700000" algn="tl">
                        <a:srgbClr val="DDDDDD"/>
                      </a:outerShdw>
                    </a:effectLst>
                    <a:latin typeface="Times New Roman" panose="02020603050405020304" charset="0"/>
                  </a:rPr>
                  <a:t>1</a:t>
                </a:r>
                <a:r>
                  <a:rPr lang="en-US" altLang="zh-CN" sz="2800" b="1">
                    <a:latin typeface="Times New Roman" panose="02020603050405020304" charset="0"/>
                  </a:rPr>
                  <a:t>     0</a:t>
                </a:r>
                <a:endParaRPr lang="en-US" altLang="zh-CN" sz="2800" b="1">
                  <a:solidFill>
                    <a:schemeClr val="bg1"/>
                  </a:solidFill>
                  <a:latin typeface="Times New Roman" panose="02020603050405020304" charset="0"/>
                </a:endParaRPr>
              </a:p>
            </p:txBody>
          </p:sp>
          <p:sp>
            <p:nvSpPr>
              <p:cNvPr id="108560" name="Rectangle 16"/>
              <p:cNvSpPr>
                <a:spLocks noChangeArrowheads="1"/>
              </p:cNvSpPr>
              <p:nvPr/>
            </p:nvSpPr>
            <p:spPr bwMode="auto">
              <a:xfrm>
                <a:off x="2640" y="1854"/>
                <a:ext cx="1852" cy="327"/>
              </a:xfrm>
              <a:prstGeom prst="rect">
                <a:avLst/>
              </a:prstGeom>
              <a:noFill/>
              <a:ln w="9525">
                <a:noFill/>
                <a:miter lim="800000"/>
              </a:ln>
              <a:effectLst/>
            </p:spPr>
            <p:txBody>
              <a:bodyPr wrap="none">
                <a:spAutoFit/>
              </a:bodyPr>
              <a:lstStyle/>
              <a:p>
                <a:pPr>
                  <a:spcBef>
                    <a:spcPct val="50000"/>
                  </a:spcBef>
                </a:pPr>
                <a:r>
                  <a:rPr lang="en-US" altLang="zh-CN" sz="2800" b="1">
                    <a:latin typeface="Times New Roman" panose="02020603050405020304" charset="0"/>
                  </a:rPr>
                  <a:t>1     0      1     0     </a:t>
                </a:r>
                <a:r>
                  <a:rPr lang="en-US" altLang="zh-CN" sz="2800" b="1">
                    <a:solidFill>
                      <a:srgbClr val="CC0000"/>
                    </a:solidFill>
                    <a:effectLst>
                      <a:outerShdw blurRad="38100" dist="38100" dir="2700000" algn="tl">
                        <a:srgbClr val="DDDDDD"/>
                      </a:outerShdw>
                    </a:effectLst>
                    <a:latin typeface="Times New Roman" panose="02020603050405020304" charset="0"/>
                  </a:rPr>
                  <a:t>1</a:t>
                </a:r>
              </a:p>
            </p:txBody>
          </p:sp>
          <p:sp>
            <p:nvSpPr>
              <p:cNvPr id="108561" name="Rectangle 17"/>
              <p:cNvSpPr>
                <a:spLocks noChangeArrowheads="1"/>
              </p:cNvSpPr>
              <p:nvPr/>
            </p:nvSpPr>
            <p:spPr bwMode="auto">
              <a:xfrm>
                <a:off x="2640" y="2094"/>
                <a:ext cx="1852" cy="327"/>
              </a:xfrm>
              <a:prstGeom prst="rect">
                <a:avLst/>
              </a:prstGeom>
              <a:noFill/>
              <a:ln w="9525">
                <a:noFill/>
                <a:miter lim="800000"/>
              </a:ln>
              <a:effectLst/>
            </p:spPr>
            <p:txBody>
              <a:bodyPr wrap="none">
                <a:spAutoFit/>
              </a:bodyPr>
              <a:lstStyle/>
              <a:p>
                <a:pPr>
                  <a:spcBef>
                    <a:spcPct val="50000"/>
                  </a:spcBef>
                </a:pPr>
                <a:r>
                  <a:rPr lang="en-US" altLang="zh-CN" sz="2800" b="1">
                    <a:latin typeface="Times New Roman" panose="02020603050405020304" charset="0"/>
                  </a:rPr>
                  <a:t>1     1      0     0     </a:t>
                </a:r>
                <a:r>
                  <a:rPr lang="en-US" altLang="zh-CN" sz="2800" b="1">
                    <a:solidFill>
                      <a:srgbClr val="CC0000"/>
                    </a:solidFill>
                    <a:effectLst>
                      <a:outerShdw blurRad="38100" dist="38100" dir="2700000" algn="tl">
                        <a:srgbClr val="DDDDDD"/>
                      </a:outerShdw>
                    </a:effectLst>
                    <a:latin typeface="Times New Roman" panose="02020603050405020304" charset="0"/>
                  </a:rPr>
                  <a:t>1</a:t>
                </a:r>
              </a:p>
            </p:txBody>
          </p:sp>
          <p:sp>
            <p:nvSpPr>
              <p:cNvPr id="130068" name="Rectangle 18"/>
              <p:cNvSpPr>
                <a:spLocks noChangeArrowheads="1"/>
              </p:cNvSpPr>
              <p:nvPr/>
            </p:nvSpPr>
            <p:spPr bwMode="auto">
              <a:xfrm>
                <a:off x="2640" y="2334"/>
                <a:ext cx="1852"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1     1      1     </a:t>
                </a:r>
                <a:r>
                  <a:rPr lang="en-US" altLang="zh-CN" sz="2800" b="1">
                    <a:solidFill>
                      <a:srgbClr val="CC0000"/>
                    </a:solidFill>
                    <a:latin typeface="Times New Roman" panose="02020603050405020304" charset="0"/>
                  </a:rPr>
                  <a:t>1</a:t>
                </a:r>
                <a:r>
                  <a:rPr lang="en-US" altLang="zh-CN" sz="2800" b="1">
                    <a:latin typeface="Times New Roman" panose="02020603050405020304" charset="0"/>
                  </a:rPr>
                  <a:t>     1</a:t>
                </a:r>
                <a:endParaRPr lang="en-US" altLang="zh-CN" sz="2800" b="1">
                  <a:solidFill>
                    <a:schemeClr val="bg1"/>
                  </a:solidFill>
                  <a:latin typeface="Times New Roman" panose="02020603050405020304" charset="0"/>
                </a:endParaRPr>
              </a:p>
            </p:txBody>
          </p:sp>
          <p:sp>
            <p:nvSpPr>
              <p:cNvPr id="130069" name="Line 19"/>
              <p:cNvSpPr>
                <a:spLocks noChangeShapeType="1"/>
              </p:cNvSpPr>
              <p:nvPr/>
            </p:nvSpPr>
            <p:spPr bwMode="auto">
              <a:xfrm>
                <a:off x="2640" y="672"/>
                <a:ext cx="182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0070" name="Line 20"/>
              <p:cNvSpPr>
                <a:spLocks noChangeShapeType="1"/>
              </p:cNvSpPr>
              <p:nvPr/>
            </p:nvSpPr>
            <p:spPr bwMode="auto">
              <a:xfrm>
                <a:off x="2640" y="384"/>
                <a:ext cx="182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30058" name="Line 21"/>
            <p:cNvSpPr>
              <a:spLocks noChangeShapeType="1"/>
            </p:cNvSpPr>
            <p:nvPr/>
          </p:nvSpPr>
          <p:spPr bwMode="auto">
            <a:xfrm>
              <a:off x="2880" y="2568"/>
              <a:ext cx="1872"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8547"/>
                                        </p:tgtEl>
                                        <p:attrNameLst>
                                          <p:attrName>style.visibility</p:attrName>
                                        </p:attrNameLst>
                                      </p:cBhvr>
                                      <p:to>
                                        <p:strVal val="visible"/>
                                      </p:to>
                                    </p:set>
                                    <p:animEffect transition="in" filter="box(out)">
                                      <p:cBhvr>
                                        <p:cTn id="12" dur="500"/>
                                        <p:tgtEl>
                                          <p:spTgt spid="108547"/>
                                        </p:tgtEl>
                                      </p:cBhvr>
                                    </p:animEffect>
                                  </p:childTnLst>
                                  <p:subTnLst>
                                    <p:audio>
                                      <p:cMediaNode>
                                        <p:cTn display="0" masterRel="sameClick">
                                          <p:stCondLst>
                                            <p:cond evt="begin" delay="0">
                                              <p:tn val="10"/>
                                            </p:cond>
                                          </p:stCondLst>
                                          <p:endCondLst>
                                            <p:cond evt="onStopAudio" delay="0">
                                              <p:tgtEl>
                                                <p:sldTgt/>
                                              </p:tgtEl>
                                            </p:cond>
                                          </p:endCondLst>
                                        </p:cTn>
                                        <p:tgtEl>
                                          <p:sndTgt r:embed="rId3" name="感叹时奏幻想空间.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8548"/>
                                        </p:tgtEl>
                                        <p:attrNameLst>
                                          <p:attrName>style.visibility</p:attrName>
                                        </p:attrNameLst>
                                      </p:cBhvr>
                                      <p:to>
                                        <p:strVal val="visible"/>
                                      </p:to>
                                    </p:set>
                                    <p:animEffect transition="in" filter="blinds(horizontal)">
                                      <p:cBhvr>
                                        <p:cTn id="17" dur="500"/>
                                        <p:tgtEl>
                                          <p:spTgt spid="108548"/>
                                        </p:tgtEl>
                                      </p:cBhvr>
                                    </p:animEffect>
                                  </p:childTnLst>
                                  <p:subTnLst>
                                    <p:audio>
                                      <p:cMediaNode>
                                        <p:cTn display="0" masterRel="sameClick">
                                          <p:stCondLst>
                                            <p:cond evt="begin" delay="0">
                                              <p:tn val="15"/>
                                            </p:cond>
                                          </p:stCondLst>
                                          <p:endCondLst>
                                            <p:cond evt="onStopAudio" delay="0">
                                              <p:tgtEl>
                                                <p:sldTgt/>
                                              </p:tgtEl>
                                            </p:cond>
                                          </p:endCondLst>
                                        </p:cTn>
                                        <p:tgtEl>
                                          <p:sndTgt r:embed="rId3" name="感叹时奏幻想空间.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8551"/>
                                        </p:tgtEl>
                                        <p:attrNameLst>
                                          <p:attrName>style.visibility</p:attrName>
                                        </p:attrNameLst>
                                      </p:cBhvr>
                                      <p:to>
                                        <p:strVal val="visible"/>
                                      </p:to>
                                    </p:set>
                                    <p:animEffect transition="in" filter="blinds(horizontal)">
                                      <p:cBhvr>
                                        <p:cTn id="22" dur="500"/>
                                        <p:tgtEl>
                                          <p:spTgt spid="108551"/>
                                        </p:tgtEl>
                                      </p:cBhvr>
                                    </p:animEffect>
                                  </p:childTnLst>
                                  <p:subTnLst>
                                    <p:audio>
                                      <p:cMediaNode>
                                        <p:cTn display="0" masterRel="sameClick">
                                          <p:stCondLst>
                                            <p:cond evt="begin" delay="0">
                                              <p:tn val="20"/>
                                            </p:cond>
                                          </p:stCondLst>
                                          <p:endCondLst>
                                            <p:cond evt="onStopAudio" delay="0">
                                              <p:tgtEl>
                                                <p:sldTgt/>
                                              </p:tgtEl>
                                            </p:cond>
                                          </p:endCondLst>
                                        </p:cTn>
                                        <p:tgtEl>
                                          <p:sndTgt r:embed="rId3" name="感叹时奏幻想空间.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8549"/>
                                        </p:tgtEl>
                                        <p:attrNameLst>
                                          <p:attrName>style.visibility</p:attrName>
                                        </p:attrNameLst>
                                      </p:cBhvr>
                                      <p:to>
                                        <p:strVal val="visible"/>
                                      </p:to>
                                    </p:set>
                                    <p:animEffect transition="in" filter="blinds(horizontal)">
                                      <p:cBhvr>
                                        <p:cTn id="27" dur="500"/>
                                        <p:tgtEl>
                                          <p:spTgt spid="108549"/>
                                        </p:tgtEl>
                                      </p:cBhvr>
                                    </p:animEffect>
                                  </p:childTnLst>
                                  <p:subTnLst>
                                    <p:audio>
                                      <p:cMediaNode>
                                        <p:cTn display="0" masterRel="sameClick">
                                          <p:stCondLst>
                                            <p:cond evt="begin" delay="0">
                                              <p:tn val="25"/>
                                            </p:cond>
                                          </p:stCondLst>
                                          <p:endCondLst>
                                            <p:cond evt="onStopAudio" delay="0">
                                              <p:tgtEl>
                                                <p:sldTgt/>
                                              </p:tgtEl>
                                            </p:cond>
                                          </p:endCondLst>
                                        </p:cTn>
                                        <p:tgtEl>
                                          <p:sndTgt r:embed="rId4" name="感叹时奏乐.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8550"/>
                                        </p:tgtEl>
                                        <p:attrNameLst>
                                          <p:attrName>style.visibility</p:attrName>
                                        </p:attrNameLst>
                                      </p:cBhvr>
                                      <p:to>
                                        <p:strVal val="visible"/>
                                      </p:to>
                                    </p:set>
                                    <p:animEffect transition="in" filter="blinds(horizontal)">
                                      <p:cBhvr>
                                        <p:cTn id="32" dur="500"/>
                                        <p:tgtEl>
                                          <p:spTgt spid="108550"/>
                                        </p:tgtEl>
                                      </p:cBhvr>
                                    </p:animEffect>
                                  </p:childTnLst>
                                  <p:subTnLst>
                                    <p:audio>
                                      <p:cMediaNode>
                                        <p:cTn display="0" masterRel="sameClick">
                                          <p:stCondLst>
                                            <p:cond evt="begin" delay="0">
                                              <p:tn val="30"/>
                                            </p:cond>
                                          </p:stCondLst>
                                          <p:endCondLst>
                                            <p:cond evt="onStopAudio" delay="0">
                                              <p:tgtEl>
                                                <p:sldTgt/>
                                              </p:tgtEl>
                                            </p:cond>
                                          </p:endCondLst>
                                        </p:cTn>
                                        <p:tgtEl>
                                          <p:sndTgt r:embed="rId4" name="感叹时奏乐.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074" name="Object 2"/>
          <p:cNvGraphicFramePr>
            <a:graphicFrameLocks noChangeAspect="1"/>
          </p:cNvGraphicFramePr>
          <p:nvPr/>
        </p:nvGraphicFramePr>
        <p:xfrm>
          <a:off x="3446463" y="954088"/>
          <a:ext cx="4260850" cy="569912"/>
        </p:xfrm>
        <a:graphic>
          <a:graphicData uri="http://schemas.openxmlformats.org/presentationml/2006/ole">
            <mc:AlternateContent xmlns:mc="http://schemas.openxmlformats.org/markup-compatibility/2006">
              <mc:Choice xmlns:v="urn:schemas-microsoft-com:vml" Requires="v">
                <p:oleObj spid="_x0000_s126094" name="公式" r:id="rId3" imgW="2108200" imgH="177800" progId="Equation.3">
                  <p:embed/>
                </p:oleObj>
              </mc:Choice>
              <mc:Fallback>
                <p:oleObj name="公式" r:id="rId3" imgW="2108200" imgH="177800" progId="Equation.3">
                  <p:embed/>
                  <p:pic>
                    <p:nvPicPr>
                      <p:cNvPr id="0" name="图片 1259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463" y="954088"/>
                        <a:ext cx="4260850" cy="569912"/>
                      </a:xfrm>
                      <a:prstGeom prst="rect">
                        <a:avLst/>
                      </a:prstGeom>
                      <a:noFill/>
                      <a:ln>
                        <a:noFill/>
                      </a:ln>
                      <a:effectLst/>
                    </p:spPr>
                  </p:pic>
                </p:oleObj>
              </mc:Fallback>
            </mc:AlternateContent>
          </a:graphicData>
        </a:graphic>
      </p:graphicFrame>
      <p:graphicFrame>
        <p:nvGraphicFramePr>
          <p:cNvPr id="131075" name="Object 3"/>
          <p:cNvGraphicFramePr>
            <a:graphicFrameLocks noChangeAspect="1"/>
          </p:cNvGraphicFramePr>
          <p:nvPr/>
        </p:nvGraphicFramePr>
        <p:xfrm>
          <a:off x="3444875" y="457200"/>
          <a:ext cx="3057525" cy="569913"/>
        </p:xfrm>
        <a:graphic>
          <a:graphicData uri="http://schemas.openxmlformats.org/presentationml/2006/ole">
            <mc:AlternateContent xmlns:mc="http://schemas.openxmlformats.org/markup-compatibility/2006">
              <mc:Choice xmlns:v="urn:schemas-microsoft-com:vml" Requires="v">
                <p:oleObj spid="_x0000_s126095" name="公式" r:id="rId5" imgW="1473200" imgH="177800" progId="Equation.3">
                  <p:embed/>
                </p:oleObj>
              </mc:Choice>
              <mc:Fallback>
                <p:oleObj name="公式" r:id="rId5" imgW="1473200" imgH="177800" progId="Equation.3">
                  <p:embed/>
                  <p:pic>
                    <p:nvPicPr>
                      <p:cNvPr id="0" name="图片 1259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4875" y="457200"/>
                        <a:ext cx="3057525" cy="569913"/>
                      </a:xfrm>
                      <a:prstGeom prst="rect">
                        <a:avLst/>
                      </a:prstGeom>
                      <a:noFill/>
                      <a:ln>
                        <a:noFill/>
                      </a:ln>
                      <a:effectLst/>
                    </p:spPr>
                  </p:pic>
                </p:oleObj>
              </mc:Fallback>
            </mc:AlternateContent>
          </a:graphicData>
        </a:graphic>
      </p:graphicFrame>
      <p:grpSp>
        <p:nvGrpSpPr>
          <p:cNvPr id="2" name="Group 4"/>
          <p:cNvGrpSpPr/>
          <p:nvPr/>
        </p:nvGrpSpPr>
        <p:grpSpPr bwMode="auto">
          <a:xfrm>
            <a:off x="685800" y="457200"/>
            <a:ext cx="3840163" cy="5753100"/>
            <a:chOff x="432" y="336"/>
            <a:chExt cx="2419" cy="3624"/>
          </a:xfrm>
        </p:grpSpPr>
        <p:sp>
          <p:nvSpPr>
            <p:cNvPr id="109573" name="Rectangle 5"/>
            <p:cNvSpPr>
              <a:spLocks noChangeArrowheads="1"/>
            </p:cNvSpPr>
            <p:nvPr/>
          </p:nvSpPr>
          <p:spPr bwMode="auto">
            <a:xfrm>
              <a:off x="1104" y="3633"/>
              <a:ext cx="791" cy="327"/>
            </a:xfrm>
            <a:prstGeom prst="rect">
              <a:avLst/>
            </a:prstGeom>
            <a:noFill/>
            <a:ln w="9525">
              <a:noFill/>
              <a:miter lim="800000"/>
            </a:ln>
            <a:effectLst/>
          </p:spPr>
          <p:txBody>
            <a:bodyPr wrap="none">
              <a:spAutoFit/>
            </a:bodyPr>
            <a:lstStyle/>
            <a:p>
              <a:pPr>
                <a:spcBef>
                  <a:spcPct val="50000"/>
                </a:spcBef>
                <a:defRPr/>
              </a:pPr>
              <a:r>
                <a:rPr lang="zh-CN" altLang="en-US" sz="2800" b="1">
                  <a:effectLst>
                    <a:outerShdw blurRad="38100" dist="38100" dir="2700000" algn="tl">
                      <a:srgbClr val="C0C0C0"/>
                    </a:outerShdw>
                  </a:effectLst>
                  <a:latin typeface="Times New Roman" panose="02020603050405020304" charset="0"/>
                  <a:ea typeface="宋体" panose="02010600030101010101" pitchFamily="2" charset="-122"/>
                  <a:cs typeface="+mn-cs"/>
                </a:rPr>
                <a:t>逻辑图</a:t>
              </a:r>
            </a:p>
          </p:txBody>
        </p:sp>
        <p:sp>
          <p:nvSpPr>
            <p:cNvPr id="131118" name="Rectangle 6"/>
            <p:cNvSpPr>
              <a:spLocks noChangeArrowheads="1"/>
            </p:cNvSpPr>
            <p:nvPr/>
          </p:nvSpPr>
          <p:spPr bwMode="auto">
            <a:xfrm>
              <a:off x="1920" y="3072"/>
              <a:ext cx="432" cy="55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grpSp>
          <p:nvGrpSpPr>
            <p:cNvPr id="131119" name="Group 7"/>
            <p:cNvGrpSpPr/>
            <p:nvPr/>
          </p:nvGrpSpPr>
          <p:grpSpPr bwMode="auto">
            <a:xfrm>
              <a:off x="1146" y="864"/>
              <a:ext cx="390" cy="576"/>
              <a:chOff x="906" y="816"/>
              <a:chExt cx="390" cy="576"/>
            </a:xfrm>
          </p:grpSpPr>
          <p:sp>
            <p:nvSpPr>
              <p:cNvPr id="131167" name="Rectangle 8"/>
              <p:cNvSpPr>
                <a:spLocks noChangeArrowheads="1"/>
              </p:cNvSpPr>
              <p:nvPr/>
            </p:nvSpPr>
            <p:spPr bwMode="auto">
              <a:xfrm>
                <a:off x="906" y="838"/>
                <a:ext cx="390" cy="55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31168" name="Text Box 9"/>
              <p:cNvSpPr txBox="1">
                <a:spLocks noChangeArrowheads="1"/>
              </p:cNvSpPr>
              <p:nvPr/>
            </p:nvSpPr>
            <p:spPr bwMode="auto">
              <a:xfrm>
                <a:off x="960" y="816"/>
                <a:ext cx="24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&amp;</a:t>
                </a:r>
                <a:endParaRPr lang="en-US" altLang="zh-CN" sz="3600" b="1"/>
              </a:p>
            </p:txBody>
          </p:sp>
        </p:grpSp>
        <p:sp>
          <p:nvSpPr>
            <p:cNvPr id="131120" name="Text Box 10"/>
            <p:cNvSpPr txBox="1">
              <a:spLocks noChangeArrowheads="1"/>
            </p:cNvSpPr>
            <p:nvPr/>
          </p:nvSpPr>
          <p:spPr bwMode="auto">
            <a:xfrm>
              <a:off x="1968" y="3120"/>
              <a:ext cx="384"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=1</a:t>
              </a:r>
              <a:endParaRPr lang="en-US" altLang="zh-CN" sz="3600" b="1">
                <a:solidFill>
                  <a:srgbClr val="CC0000"/>
                </a:solidFill>
              </a:endParaRPr>
            </a:p>
          </p:txBody>
        </p:sp>
        <p:sp>
          <p:nvSpPr>
            <p:cNvPr id="131121" name="Line 11"/>
            <p:cNvSpPr>
              <a:spLocks noChangeShapeType="1"/>
            </p:cNvSpPr>
            <p:nvPr/>
          </p:nvSpPr>
          <p:spPr bwMode="auto">
            <a:xfrm>
              <a:off x="768" y="720"/>
              <a:ext cx="0" cy="264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22" name="Line 12"/>
            <p:cNvSpPr>
              <a:spLocks noChangeShapeType="1"/>
            </p:cNvSpPr>
            <p:nvPr/>
          </p:nvSpPr>
          <p:spPr bwMode="auto">
            <a:xfrm>
              <a:off x="576" y="720"/>
              <a:ext cx="0" cy="283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23" name="Line 13"/>
            <p:cNvSpPr>
              <a:spLocks noChangeShapeType="1"/>
            </p:cNvSpPr>
            <p:nvPr/>
          </p:nvSpPr>
          <p:spPr bwMode="auto">
            <a:xfrm>
              <a:off x="1536" y="1200"/>
              <a:ext cx="144"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24" name="Line 14"/>
            <p:cNvSpPr>
              <a:spLocks noChangeShapeType="1"/>
            </p:cNvSpPr>
            <p:nvPr/>
          </p:nvSpPr>
          <p:spPr bwMode="auto">
            <a:xfrm>
              <a:off x="1680" y="1728"/>
              <a:ext cx="24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25" name="Line 15"/>
            <p:cNvSpPr>
              <a:spLocks noChangeShapeType="1"/>
            </p:cNvSpPr>
            <p:nvPr/>
          </p:nvSpPr>
          <p:spPr bwMode="auto">
            <a:xfrm>
              <a:off x="1536" y="1968"/>
              <a:ext cx="384"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26" name="Line 16"/>
            <p:cNvSpPr>
              <a:spLocks noChangeShapeType="1"/>
            </p:cNvSpPr>
            <p:nvPr/>
          </p:nvSpPr>
          <p:spPr bwMode="auto">
            <a:xfrm>
              <a:off x="1680" y="2160"/>
              <a:ext cx="24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27" name="Line 17"/>
            <p:cNvSpPr>
              <a:spLocks noChangeShapeType="1"/>
            </p:cNvSpPr>
            <p:nvPr/>
          </p:nvSpPr>
          <p:spPr bwMode="auto">
            <a:xfrm>
              <a:off x="2352" y="3360"/>
              <a:ext cx="19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28" name="Oval 18"/>
            <p:cNvSpPr>
              <a:spLocks noChangeArrowheads="1"/>
            </p:cNvSpPr>
            <p:nvPr/>
          </p:nvSpPr>
          <p:spPr bwMode="auto">
            <a:xfrm>
              <a:off x="929" y="651"/>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29" name="Rectangle 19"/>
            <p:cNvSpPr>
              <a:spLocks noChangeArrowheads="1"/>
            </p:cNvSpPr>
            <p:nvPr/>
          </p:nvSpPr>
          <p:spPr bwMode="auto">
            <a:xfrm>
              <a:off x="1920" y="1680"/>
              <a:ext cx="432" cy="576"/>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31130" name="Text Box 20"/>
            <p:cNvSpPr txBox="1">
              <a:spLocks noChangeArrowheads="1"/>
            </p:cNvSpPr>
            <p:nvPr/>
          </p:nvSpPr>
          <p:spPr bwMode="auto">
            <a:xfrm>
              <a:off x="1968" y="1728"/>
              <a:ext cx="384"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&gt;1</a:t>
              </a:r>
              <a:endParaRPr lang="en-US" altLang="zh-CN" sz="3600" b="1"/>
            </a:p>
          </p:txBody>
        </p:sp>
        <p:sp>
          <p:nvSpPr>
            <p:cNvPr id="131131" name="Line 21"/>
            <p:cNvSpPr>
              <a:spLocks noChangeShapeType="1"/>
            </p:cNvSpPr>
            <p:nvPr/>
          </p:nvSpPr>
          <p:spPr bwMode="auto">
            <a:xfrm flipH="1">
              <a:off x="2016" y="1920"/>
              <a:ext cx="144" cy="9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32" name="Line 22"/>
            <p:cNvSpPr>
              <a:spLocks noChangeShapeType="1"/>
            </p:cNvSpPr>
            <p:nvPr/>
          </p:nvSpPr>
          <p:spPr bwMode="auto">
            <a:xfrm>
              <a:off x="2352" y="1968"/>
              <a:ext cx="19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33" name="Oval 23"/>
            <p:cNvSpPr>
              <a:spLocks noChangeArrowheads="1"/>
            </p:cNvSpPr>
            <p:nvPr/>
          </p:nvSpPr>
          <p:spPr bwMode="auto">
            <a:xfrm>
              <a:off x="2544" y="1942"/>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09592" name="Text Box 24"/>
            <p:cNvSpPr txBox="1">
              <a:spLocks noChangeArrowheads="1"/>
            </p:cNvSpPr>
            <p:nvPr/>
          </p:nvSpPr>
          <p:spPr bwMode="auto">
            <a:xfrm>
              <a:off x="432" y="336"/>
              <a:ext cx="336"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FF0000"/>
                  </a:solidFill>
                  <a:effectLst>
                    <a:outerShdw blurRad="38100" dist="38100" dir="2700000" algn="tl">
                      <a:srgbClr val="DDDDDD"/>
                    </a:outerShdw>
                  </a:effectLst>
                </a:rPr>
                <a:t>A</a:t>
              </a:r>
              <a:r>
                <a:rPr lang="en-US" altLang="zh-CN" sz="2800" b="1" baseline="-25000">
                  <a:solidFill>
                    <a:srgbClr val="FF0000"/>
                  </a:solidFill>
                  <a:effectLst>
                    <a:outerShdw blurRad="38100" dist="38100" dir="2700000" algn="tl">
                      <a:srgbClr val="DDDDDD"/>
                    </a:outerShdw>
                  </a:effectLst>
                </a:rPr>
                <a:t>i</a:t>
              </a:r>
              <a:endParaRPr lang="en-US" altLang="zh-CN" sz="2800" b="1">
                <a:solidFill>
                  <a:schemeClr val="bg1"/>
                </a:solidFill>
                <a:effectLst>
                  <a:outerShdw blurRad="38100" dist="38100" dir="2700000" algn="tl">
                    <a:srgbClr val="DDDDDD"/>
                  </a:outerShdw>
                </a:effectLst>
              </a:endParaRPr>
            </a:p>
          </p:txBody>
        </p:sp>
        <p:sp>
          <p:nvSpPr>
            <p:cNvPr id="131135" name="Rectangle 25"/>
            <p:cNvSpPr>
              <a:spLocks noChangeArrowheads="1"/>
            </p:cNvSpPr>
            <p:nvPr/>
          </p:nvSpPr>
          <p:spPr bwMode="auto">
            <a:xfrm>
              <a:off x="2544" y="1824"/>
              <a:ext cx="307" cy="327"/>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C</a:t>
              </a:r>
              <a:r>
                <a:rPr lang="en-US" altLang="zh-CN" sz="2800" b="1" baseline="-25000">
                  <a:solidFill>
                    <a:srgbClr val="FF0000"/>
                  </a:solidFill>
                  <a:latin typeface="Times New Roman" panose="02020603050405020304" charset="0"/>
                </a:rPr>
                <a:t>i</a:t>
              </a:r>
              <a:endParaRPr lang="en-US" altLang="zh-CN" sz="2800" b="1" baseline="-25000">
                <a:solidFill>
                  <a:schemeClr val="bg1"/>
                </a:solidFill>
                <a:latin typeface="Times New Roman" panose="02020603050405020304" charset="0"/>
              </a:endParaRPr>
            </a:p>
          </p:txBody>
        </p:sp>
        <p:sp>
          <p:nvSpPr>
            <p:cNvPr id="131136" name="Rectangle 26"/>
            <p:cNvSpPr>
              <a:spLocks noChangeArrowheads="1"/>
            </p:cNvSpPr>
            <p:nvPr/>
          </p:nvSpPr>
          <p:spPr bwMode="auto">
            <a:xfrm>
              <a:off x="2544" y="3168"/>
              <a:ext cx="283" cy="327"/>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S</a:t>
              </a:r>
              <a:r>
                <a:rPr lang="en-US" altLang="zh-CN" sz="2800" b="1" baseline="-25000">
                  <a:solidFill>
                    <a:srgbClr val="FF0000"/>
                  </a:solidFill>
                  <a:latin typeface="Times New Roman" panose="02020603050405020304" charset="0"/>
                </a:rPr>
                <a:t>i</a:t>
              </a:r>
              <a:endParaRPr lang="en-US" altLang="zh-CN" sz="2800" b="1" baseline="-25000">
                <a:solidFill>
                  <a:schemeClr val="bg1"/>
                </a:solidFill>
                <a:latin typeface="Times New Roman" panose="02020603050405020304" charset="0"/>
              </a:endParaRPr>
            </a:p>
          </p:txBody>
        </p:sp>
        <p:sp>
          <p:nvSpPr>
            <p:cNvPr id="109595" name="Rectangle 27"/>
            <p:cNvSpPr>
              <a:spLocks noChangeArrowheads="1"/>
            </p:cNvSpPr>
            <p:nvPr/>
          </p:nvSpPr>
          <p:spPr bwMode="auto">
            <a:xfrm>
              <a:off x="864" y="336"/>
              <a:ext cx="434"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C</a:t>
              </a:r>
              <a:r>
                <a:rPr lang="en-US" altLang="zh-CN" sz="2800" b="1" baseline="-25000">
                  <a:solidFill>
                    <a:srgbClr val="FF0000"/>
                  </a:solidFill>
                  <a:effectLst>
                    <a:outerShdw blurRad="38100" dist="38100" dir="2700000" algn="tl">
                      <a:srgbClr val="DDDDDD"/>
                    </a:outerShdw>
                  </a:effectLst>
                  <a:latin typeface="Times New Roman" panose="02020603050405020304" charset="0"/>
                </a:rPr>
                <a:t>i-1</a:t>
              </a:r>
              <a:endParaRPr lang="en-US" altLang="zh-CN" sz="2800" b="1" baseline="-25000">
                <a:solidFill>
                  <a:schemeClr val="bg1"/>
                </a:solidFill>
                <a:effectLst>
                  <a:outerShdw blurRad="38100" dist="38100" dir="2700000" algn="tl">
                    <a:srgbClr val="DDDDDD"/>
                  </a:outerShdw>
                </a:effectLst>
                <a:latin typeface="Times New Roman" panose="02020603050405020304" charset="0"/>
              </a:endParaRPr>
            </a:p>
          </p:txBody>
        </p:sp>
        <p:sp>
          <p:nvSpPr>
            <p:cNvPr id="109596" name="Rectangle 28"/>
            <p:cNvSpPr>
              <a:spLocks noChangeArrowheads="1"/>
            </p:cNvSpPr>
            <p:nvPr/>
          </p:nvSpPr>
          <p:spPr bwMode="auto">
            <a:xfrm>
              <a:off x="624" y="336"/>
              <a:ext cx="307"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B</a:t>
              </a:r>
              <a:r>
                <a:rPr lang="en-US" altLang="zh-CN" sz="2800" b="1" baseline="-25000">
                  <a:solidFill>
                    <a:srgbClr val="FF0000"/>
                  </a:solidFill>
                  <a:effectLst>
                    <a:outerShdw blurRad="38100" dist="38100" dir="2700000" algn="tl">
                      <a:srgbClr val="DDDDDD"/>
                    </a:outerShdw>
                  </a:effectLst>
                  <a:latin typeface="Times New Roman" panose="02020603050405020304" charset="0"/>
                </a:rPr>
                <a:t>i</a:t>
              </a:r>
              <a:endParaRPr lang="en-US" altLang="zh-CN" sz="2800" b="1" baseline="-25000">
                <a:solidFill>
                  <a:schemeClr val="bg1"/>
                </a:solidFill>
                <a:effectLst>
                  <a:outerShdw blurRad="38100" dist="38100" dir="2700000" algn="tl">
                    <a:srgbClr val="DDDDDD"/>
                  </a:outerShdw>
                </a:effectLst>
                <a:latin typeface="Times New Roman" panose="02020603050405020304" charset="0"/>
              </a:endParaRPr>
            </a:p>
          </p:txBody>
        </p:sp>
        <p:grpSp>
          <p:nvGrpSpPr>
            <p:cNvPr id="131139" name="Group 29"/>
            <p:cNvGrpSpPr/>
            <p:nvPr/>
          </p:nvGrpSpPr>
          <p:grpSpPr bwMode="auto">
            <a:xfrm>
              <a:off x="1152" y="1680"/>
              <a:ext cx="390" cy="576"/>
              <a:chOff x="906" y="816"/>
              <a:chExt cx="390" cy="576"/>
            </a:xfrm>
          </p:grpSpPr>
          <p:sp>
            <p:nvSpPr>
              <p:cNvPr id="131165" name="Rectangle 30"/>
              <p:cNvSpPr>
                <a:spLocks noChangeArrowheads="1"/>
              </p:cNvSpPr>
              <p:nvPr/>
            </p:nvSpPr>
            <p:spPr bwMode="auto">
              <a:xfrm>
                <a:off x="906" y="838"/>
                <a:ext cx="390" cy="55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31166" name="Text Box 31"/>
              <p:cNvSpPr txBox="1">
                <a:spLocks noChangeArrowheads="1"/>
              </p:cNvSpPr>
              <p:nvPr/>
            </p:nvSpPr>
            <p:spPr bwMode="auto">
              <a:xfrm>
                <a:off x="960" y="816"/>
                <a:ext cx="24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&amp;</a:t>
                </a:r>
                <a:endParaRPr lang="en-US" altLang="zh-CN" sz="3600" b="1"/>
              </a:p>
            </p:txBody>
          </p:sp>
        </p:grpSp>
        <p:grpSp>
          <p:nvGrpSpPr>
            <p:cNvPr id="131140" name="Group 32"/>
            <p:cNvGrpSpPr/>
            <p:nvPr/>
          </p:nvGrpSpPr>
          <p:grpSpPr bwMode="auto">
            <a:xfrm>
              <a:off x="1152" y="2448"/>
              <a:ext cx="390" cy="576"/>
              <a:chOff x="906" y="816"/>
              <a:chExt cx="390" cy="576"/>
            </a:xfrm>
          </p:grpSpPr>
          <p:sp>
            <p:nvSpPr>
              <p:cNvPr id="131163" name="Rectangle 33"/>
              <p:cNvSpPr>
                <a:spLocks noChangeArrowheads="1"/>
              </p:cNvSpPr>
              <p:nvPr/>
            </p:nvSpPr>
            <p:spPr bwMode="auto">
              <a:xfrm>
                <a:off x="906" y="838"/>
                <a:ext cx="390" cy="55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31164" name="Text Box 34"/>
              <p:cNvSpPr txBox="1">
                <a:spLocks noChangeArrowheads="1"/>
              </p:cNvSpPr>
              <p:nvPr/>
            </p:nvSpPr>
            <p:spPr bwMode="auto">
              <a:xfrm>
                <a:off x="960" y="816"/>
                <a:ext cx="24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&amp;</a:t>
                </a:r>
                <a:endParaRPr lang="en-US" altLang="zh-CN" sz="3600" b="1"/>
              </a:p>
            </p:txBody>
          </p:sp>
        </p:grpSp>
        <p:sp>
          <p:nvSpPr>
            <p:cNvPr id="131141" name="Line 35"/>
            <p:cNvSpPr>
              <a:spLocks noChangeShapeType="1"/>
            </p:cNvSpPr>
            <p:nvPr/>
          </p:nvSpPr>
          <p:spPr bwMode="auto">
            <a:xfrm>
              <a:off x="1680" y="1200"/>
              <a:ext cx="0" cy="52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42" name="Line 36"/>
            <p:cNvSpPr>
              <a:spLocks noChangeShapeType="1"/>
            </p:cNvSpPr>
            <p:nvPr/>
          </p:nvSpPr>
          <p:spPr bwMode="auto">
            <a:xfrm>
              <a:off x="1680" y="2160"/>
              <a:ext cx="0" cy="59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43" name="Line 37"/>
            <p:cNvSpPr>
              <a:spLocks noChangeShapeType="1"/>
            </p:cNvSpPr>
            <p:nvPr/>
          </p:nvSpPr>
          <p:spPr bwMode="auto">
            <a:xfrm>
              <a:off x="1536" y="2759"/>
              <a:ext cx="14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44" name="Line 38"/>
            <p:cNvSpPr>
              <a:spLocks noChangeShapeType="1"/>
            </p:cNvSpPr>
            <p:nvPr/>
          </p:nvSpPr>
          <p:spPr bwMode="auto">
            <a:xfrm>
              <a:off x="960" y="3168"/>
              <a:ext cx="96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45" name="Line 39"/>
            <p:cNvSpPr>
              <a:spLocks noChangeShapeType="1"/>
            </p:cNvSpPr>
            <p:nvPr/>
          </p:nvSpPr>
          <p:spPr bwMode="auto">
            <a:xfrm>
              <a:off x="768" y="3360"/>
              <a:ext cx="115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46" name="Line 40"/>
            <p:cNvSpPr>
              <a:spLocks noChangeShapeType="1"/>
            </p:cNvSpPr>
            <p:nvPr/>
          </p:nvSpPr>
          <p:spPr bwMode="auto">
            <a:xfrm>
              <a:off x="576" y="3552"/>
              <a:ext cx="134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47" name="Line 41"/>
            <p:cNvSpPr>
              <a:spLocks noChangeShapeType="1"/>
            </p:cNvSpPr>
            <p:nvPr/>
          </p:nvSpPr>
          <p:spPr bwMode="auto">
            <a:xfrm flipV="1">
              <a:off x="960" y="720"/>
              <a:ext cx="0" cy="244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48" name="Line 42"/>
            <p:cNvSpPr>
              <a:spLocks noChangeShapeType="1"/>
            </p:cNvSpPr>
            <p:nvPr/>
          </p:nvSpPr>
          <p:spPr bwMode="auto">
            <a:xfrm flipH="1">
              <a:off x="960" y="1056"/>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49" name="Oval 43"/>
            <p:cNvSpPr>
              <a:spLocks noChangeArrowheads="1"/>
            </p:cNvSpPr>
            <p:nvPr/>
          </p:nvSpPr>
          <p:spPr bwMode="auto">
            <a:xfrm>
              <a:off x="933" y="1034"/>
              <a:ext cx="48" cy="48"/>
            </a:xfrm>
            <a:prstGeom prst="ellipse">
              <a:avLst/>
            </a:prstGeom>
            <a:solidFill>
              <a:schemeClr val="tx1"/>
            </a:solidFill>
            <a:ln w="9525">
              <a:solidFill>
                <a:schemeClr val="tx1"/>
              </a:solidFill>
              <a:round/>
            </a:ln>
          </p:spPr>
          <p:txBody>
            <a:bodyPr wrap="none" anchor="ctr"/>
            <a:lstStyle/>
            <a:p>
              <a:endParaRPr lang="zh-CN" altLang="en-US">
                <a:latin typeface="Times New Roman" panose="02020603050405020304" charset="0"/>
              </a:endParaRPr>
            </a:p>
          </p:txBody>
        </p:sp>
        <p:sp>
          <p:nvSpPr>
            <p:cNvPr id="131150" name="Line 44"/>
            <p:cNvSpPr>
              <a:spLocks noChangeShapeType="1"/>
            </p:cNvSpPr>
            <p:nvPr/>
          </p:nvSpPr>
          <p:spPr bwMode="auto">
            <a:xfrm>
              <a:off x="960" y="2592"/>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51" name="Oval 45"/>
            <p:cNvSpPr>
              <a:spLocks noChangeArrowheads="1"/>
            </p:cNvSpPr>
            <p:nvPr/>
          </p:nvSpPr>
          <p:spPr bwMode="auto">
            <a:xfrm>
              <a:off x="938" y="2568"/>
              <a:ext cx="48" cy="48"/>
            </a:xfrm>
            <a:prstGeom prst="ellipse">
              <a:avLst/>
            </a:prstGeom>
            <a:solidFill>
              <a:schemeClr val="tx1"/>
            </a:solidFill>
            <a:ln w="9525">
              <a:solidFill>
                <a:schemeClr val="tx1"/>
              </a:solidFill>
              <a:round/>
            </a:ln>
          </p:spPr>
          <p:txBody>
            <a:bodyPr wrap="none" anchor="ctr"/>
            <a:lstStyle/>
            <a:p>
              <a:endParaRPr lang="zh-CN" altLang="en-US">
                <a:latin typeface="Times New Roman" panose="02020603050405020304" charset="0"/>
              </a:endParaRPr>
            </a:p>
          </p:txBody>
        </p:sp>
        <p:sp>
          <p:nvSpPr>
            <p:cNvPr id="131152" name="Line 46"/>
            <p:cNvSpPr>
              <a:spLocks noChangeShapeType="1"/>
            </p:cNvSpPr>
            <p:nvPr/>
          </p:nvSpPr>
          <p:spPr bwMode="auto">
            <a:xfrm>
              <a:off x="768" y="1824"/>
              <a:ext cx="3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53" name="Oval 47"/>
            <p:cNvSpPr>
              <a:spLocks noChangeArrowheads="1"/>
            </p:cNvSpPr>
            <p:nvPr/>
          </p:nvSpPr>
          <p:spPr bwMode="auto">
            <a:xfrm>
              <a:off x="745" y="1800"/>
              <a:ext cx="48" cy="48"/>
            </a:xfrm>
            <a:prstGeom prst="ellipse">
              <a:avLst/>
            </a:prstGeom>
            <a:solidFill>
              <a:schemeClr val="tx1"/>
            </a:solidFill>
            <a:ln w="9525">
              <a:solidFill>
                <a:schemeClr val="tx1"/>
              </a:solidFill>
              <a:round/>
            </a:ln>
          </p:spPr>
          <p:txBody>
            <a:bodyPr wrap="none" anchor="ctr"/>
            <a:lstStyle/>
            <a:p>
              <a:endParaRPr lang="zh-CN" altLang="en-US">
                <a:latin typeface="Times New Roman" panose="02020603050405020304" charset="0"/>
              </a:endParaRPr>
            </a:p>
          </p:txBody>
        </p:sp>
        <p:sp>
          <p:nvSpPr>
            <p:cNvPr id="131154" name="Line 48"/>
            <p:cNvSpPr>
              <a:spLocks noChangeShapeType="1"/>
            </p:cNvSpPr>
            <p:nvPr/>
          </p:nvSpPr>
          <p:spPr bwMode="auto">
            <a:xfrm>
              <a:off x="768" y="1344"/>
              <a:ext cx="3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55" name="Oval 49"/>
            <p:cNvSpPr>
              <a:spLocks noChangeArrowheads="1"/>
            </p:cNvSpPr>
            <p:nvPr/>
          </p:nvSpPr>
          <p:spPr bwMode="auto">
            <a:xfrm>
              <a:off x="743" y="1322"/>
              <a:ext cx="48" cy="48"/>
            </a:xfrm>
            <a:prstGeom prst="ellipse">
              <a:avLst/>
            </a:prstGeom>
            <a:solidFill>
              <a:schemeClr val="tx1"/>
            </a:solidFill>
            <a:ln w="9525">
              <a:solidFill>
                <a:schemeClr val="tx1"/>
              </a:solidFill>
              <a:round/>
            </a:ln>
          </p:spPr>
          <p:txBody>
            <a:bodyPr wrap="none" anchor="ctr"/>
            <a:lstStyle/>
            <a:p>
              <a:endParaRPr lang="zh-CN" altLang="en-US">
                <a:latin typeface="Times New Roman" panose="02020603050405020304" charset="0"/>
              </a:endParaRPr>
            </a:p>
          </p:txBody>
        </p:sp>
        <p:sp>
          <p:nvSpPr>
            <p:cNvPr id="131156" name="Line 50"/>
            <p:cNvSpPr>
              <a:spLocks noChangeShapeType="1"/>
            </p:cNvSpPr>
            <p:nvPr/>
          </p:nvSpPr>
          <p:spPr bwMode="auto">
            <a:xfrm>
              <a:off x="576" y="2928"/>
              <a:ext cx="57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57" name="Oval 51"/>
            <p:cNvSpPr>
              <a:spLocks noChangeArrowheads="1"/>
            </p:cNvSpPr>
            <p:nvPr/>
          </p:nvSpPr>
          <p:spPr bwMode="auto">
            <a:xfrm>
              <a:off x="552" y="2904"/>
              <a:ext cx="48" cy="48"/>
            </a:xfrm>
            <a:prstGeom prst="ellipse">
              <a:avLst/>
            </a:prstGeom>
            <a:solidFill>
              <a:schemeClr val="tx1"/>
            </a:solidFill>
            <a:ln w="9525">
              <a:solidFill>
                <a:schemeClr val="tx1"/>
              </a:solidFill>
              <a:round/>
            </a:ln>
          </p:spPr>
          <p:txBody>
            <a:bodyPr wrap="none" anchor="ctr"/>
            <a:lstStyle/>
            <a:p>
              <a:endParaRPr lang="zh-CN" altLang="en-US">
                <a:latin typeface="Times New Roman" panose="02020603050405020304" charset="0"/>
              </a:endParaRPr>
            </a:p>
          </p:txBody>
        </p:sp>
        <p:sp>
          <p:nvSpPr>
            <p:cNvPr id="131158" name="Line 52"/>
            <p:cNvSpPr>
              <a:spLocks noChangeShapeType="1"/>
            </p:cNvSpPr>
            <p:nvPr/>
          </p:nvSpPr>
          <p:spPr bwMode="auto">
            <a:xfrm>
              <a:off x="576" y="2160"/>
              <a:ext cx="57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59" name="Oval 53"/>
            <p:cNvSpPr>
              <a:spLocks noChangeArrowheads="1"/>
            </p:cNvSpPr>
            <p:nvPr/>
          </p:nvSpPr>
          <p:spPr bwMode="auto">
            <a:xfrm>
              <a:off x="552" y="2138"/>
              <a:ext cx="48" cy="48"/>
            </a:xfrm>
            <a:prstGeom prst="ellipse">
              <a:avLst/>
            </a:prstGeom>
            <a:solidFill>
              <a:schemeClr val="tx1"/>
            </a:solidFill>
            <a:ln w="9525">
              <a:solidFill>
                <a:schemeClr val="tx1"/>
              </a:solidFill>
              <a:round/>
            </a:ln>
          </p:spPr>
          <p:txBody>
            <a:bodyPr wrap="none" anchor="ctr"/>
            <a:lstStyle/>
            <a:p>
              <a:endParaRPr lang="zh-CN" altLang="en-US">
                <a:latin typeface="Times New Roman" panose="02020603050405020304" charset="0"/>
              </a:endParaRPr>
            </a:p>
          </p:txBody>
        </p:sp>
        <p:sp>
          <p:nvSpPr>
            <p:cNvPr id="131160" name="Oval 54"/>
            <p:cNvSpPr>
              <a:spLocks noChangeArrowheads="1"/>
            </p:cNvSpPr>
            <p:nvPr/>
          </p:nvSpPr>
          <p:spPr bwMode="auto">
            <a:xfrm>
              <a:off x="743" y="648"/>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61" name="Oval 55"/>
            <p:cNvSpPr>
              <a:spLocks noChangeArrowheads="1"/>
            </p:cNvSpPr>
            <p:nvPr/>
          </p:nvSpPr>
          <p:spPr bwMode="auto">
            <a:xfrm>
              <a:off x="550" y="648"/>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62" name="Oval 56"/>
            <p:cNvSpPr>
              <a:spLocks noChangeArrowheads="1"/>
            </p:cNvSpPr>
            <p:nvPr/>
          </p:nvSpPr>
          <p:spPr bwMode="auto">
            <a:xfrm>
              <a:off x="2544" y="3337"/>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grpSp>
      <p:grpSp>
        <p:nvGrpSpPr>
          <p:cNvPr id="6" name="Group 57"/>
          <p:cNvGrpSpPr/>
          <p:nvPr/>
        </p:nvGrpSpPr>
        <p:grpSpPr bwMode="auto">
          <a:xfrm>
            <a:off x="4419600" y="1752600"/>
            <a:ext cx="3954463" cy="4252913"/>
            <a:chOff x="2784" y="1104"/>
            <a:chExt cx="2491" cy="2679"/>
          </a:xfrm>
        </p:grpSpPr>
        <p:sp>
          <p:nvSpPr>
            <p:cNvPr id="109626" name="Rectangle 58"/>
            <p:cNvSpPr>
              <a:spLocks noChangeArrowheads="1"/>
            </p:cNvSpPr>
            <p:nvPr/>
          </p:nvSpPr>
          <p:spPr bwMode="auto">
            <a:xfrm>
              <a:off x="3120" y="3456"/>
              <a:ext cx="2141" cy="327"/>
            </a:xfrm>
            <a:prstGeom prst="rect">
              <a:avLst/>
            </a:prstGeom>
            <a:noFill/>
            <a:ln w="9525">
              <a:noFill/>
              <a:miter lim="800000"/>
            </a:ln>
            <a:effectLst/>
          </p:spPr>
          <p:txBody>
            <a:bodyPr wrap="none">
              <a:spAutoFit/>
            </a:bodyPr>
            <a:lstStyle/>
            <a:p>
              <a:pPr>
                <a:spcBef>
                  <a:spcPct val="50000"/>
                </a:spcBef>
              </a:pPr>
              <a:r>
                <a:rPr lang="zh-CN" altLang="en-US" sz="2800" b="1">
                  <a:effectLst>
                    <a:outerShdw blurRad="38100" dist="38100" dir="2700000" algn="tl">
                      <a:srgbClr val="DDDDDD"/>
                    </a:outerShdw>
                  </a:effectLst>
                  <a:latin typeface="Times New Roman" panose="02020603050405020304" charset="0"/>
                </a:rPr>
                <a:t>半加器构成的全加器</a:t>
              </a:r>
              <a:endParaRPr lang="zh-CN" altLang="en-US" sz="3200" b="1">
                <a:effectLst>
                  <a:outerShdw blurRad="38100" dist="38100" dir="2700000" algn="tl">
                    <a:srgbClr val="DDDDDD"/>
                  </a:outerShdw>
                </a:effectLst>
                <a:latin typeface="Times New Roman" panose="02020603050405020304" charset="0"/>
              </a:endParaRPr>
            </a:p>
          </p:txBody>
        </p:sp>
        <p:graphicFrame>
          <p:nvGraphicFramePr>
            <p:cNvPr id="131079" name="Object 59"/>
            <p:cNvGraphicFramePr>
              <a:graphicFrameLocks noChangeAspect="1"/>
            </p:cNvGraphicFramePr>
            <p:nvPr/>
          </p:nvGraphicFramePr>
          <p:xfrm>
            <a:off x="3110" y="2229"/>
            <a:ext cx="71" cy="135"/>
          </p:xfrm>
          <a:graphic>
            <a:graphicData uri="http://schemas.openxmlformats.org/presentationml/2006/ole">
              <mc:AlternateContent xmlns:mc="http://schemas.openxmlformats.org/markup-compatibility/2006">
                <mc:Choice xmlns:v="urn:schemas-microsoft-com:vml" Requires="v">
                  <p:oleObj spid="_x0000_s126096" name="公式" r:id="rId7" imgW="114300" imgH="215900" progId="Equation.3">
                    <p:embed/>
                  </p:oleObj>
                </mc:Choice>
                <mc:Fallback>
                  <p:oleObj name="公式" r:id="rId7" imgW="114300" imgH="215900" progId="Equation.3">
                    <p:embed/>
                    <p:pic>
                      <p:nvPicPr>
                        <p:cNvPr id="0" name="图片 1259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0" y="2229"/>
                          <a:ext cx="71" cy="135"/>
                        </a:xfrm>
                        <a:prstGeom prst="rect">
                          <a:avLst/>
                        </a:prstGeom>
                        <a:noFill/>
                        <a:ln>
                          <a:noFill/>
                        </a:ln>
                        <a:effectLst/>
                      </p:spPr>
                    </p:pic>
                  </p:oleObj>
                </mc:Fallback>
              </mc:AlternateContent>
            </a:graphicData>
          </a:graphic>
        </p:graphicFrame>
        <p:sp>
          <p:nvSpPr>
            <p:cNvPr id="131080" name="Line 60"/>
            <p:cNvSpPr>
              <a:spLocks noChangeShapeType="1"/>
            </p:cNvSpPr>
            <p:nvPr/>
          </p:nvSpPr>
          <p:spPr bwMode="auto">
            <a:xfrm>
              <a:off x="3903" y="2408"/>
              <a:ext cx="5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81" name="Line 61"/>
            <p:cNvSpPr>
              <a:spLocks noChangeShapeType="1"/>
            </p:cNvSpPr>
            <p:nvPr/>
          </p:nvSpPr>
          <p:spPr bwMode="auto">
            <a:xfrm>
              <a:off x="4704" y="1728"/>
              <a:ext cx="118"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82" name="Oval 62"/>
            <p:cNvSpPr>
              <a:spLocks noChangeArrowheads="1"/>
            </p:cNvSpPr>
            <p:nvPr/>
          </p:nvSpPr>
          <p:spPr bwMode="auto">
            <a:xfrm>
              <a:off x="4987" y="1364"/>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83" name="Rectangle 63"/>
            <p:cNvSpPr>
              <a:spLocks noChangeArrowheads="1"/>
            </p:cNvSpPr>
            <p:nvPr/>
          </p:nvSpPr>
          <p:spPr bwMode="auto">
            <a:xfrm>
              <a:off x="4236" y="2578"/>
              <a:ext cx="501" cy="383"/>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31084" name="Text Box 64"/>
            <p:cNvSpPr txBox="1">
              <a:spLocks noChangeArrowheads="1"/>
            </p:cNvSpPr>
            <p:nvPr/>
          </p:nvSpPr>
          <p:spPr bwMode="auto">
            <a:xfrm>
              <a:off x="4320" y="2621"/>
              <a:ext cx="375"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&gt;1</a:t>
              </a:r>
              <a:endParaRPr lang="en-US" altLang="zh-CN" sz="3600" b="1">
                <a:solidFill>
                  <a:srgbClr val="FFFF00"/>
                </a:solidFill>
              </a:endParaRPr>
            </a:p>
          </p:txBody>
        </p:sp>
        <p:grpSp>
          <p:nvGrpSpPr>
            <p:cNvPr id="131085" name="Group 65"/>
            <p:cNvGrpSpPr/>
            <p:nvPr/>
          </p:nvGrpSpPr>
          <p:grpSpPr bwMode="auto">
            <a:xfrm>
              <a:off x="3880" y="1680"/>
              <a:ext cx="344" cy="387"/>
              <a:chOff x="3999" y="1684"/>
              <a:chExt cx="291" cy="383"/>
            </a:xfrm>
          </p:grpSpPr>
          <p:sp>
            <p:nvSpPr>
              <p:cNvPr id="131114" name="Line 66"/>
              <p:cNvSpPr>
                <a:spLocks noChangeShapeType="1"/>
              </p:cNvSpPr>
              <p:nvPr/>
            </p:nvSpPr>
            <p:spPr bwMode="auto">
              <a:xfrm>
                <a:off x="4165" y="1684"/>
                <a:ext cx="125"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15" name="Line 67"/>
              <p:cNvSpPr>
                <a:spLocks noChangeShapeType="1"/>
              </p:cNvSpPr>
              <p:nvPr/>
            </p:nvSpPr>
            <p:spPr bwMode="auto">
              <a:xfrm>
                <a:off x="3999" y="2067"/>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16" name="Line 68"/>
              <p:cNvSpPr>
                <a:spLocks noChangeShapeType="1"/>
              </p:cNvSpPr>
              <p:nvPr/>
            </p:nvSpPr>
            <p:spPr bwMode="auto">
              <a:xfrm flipV="1">
                <a:off x="4166" y="1684"/>
                <a:ext cx="0" cy="383"/>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31086" name="Line 69"/>
            <p:cNvSpPr>
              <a:spLocks noChangeShapeType="1"/>
            </p:cNvSpPr>
            <p:nvPr/>
          </p:nvSpPr>
          <p:spPr bwMode="auto">
            <a:xfrm>
              <a:off x="4403" y="2408"/>
              <a:ext cx="0" cy="17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87" name="Line 70"/>
            <p:cNvSpPr>
              <a:spLocks noChangeShapeType="1"/>
            </p:cNvSpPr>
            <p:nvPr/>
          </p:nvSpPr>
          <p:spPr bwMode="auto">
            <a:xfrm>
              <a:off x="4820" y="1726"/>
              <a:ext cx="0" cy="68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88" name="Line 71"/>
            <p:cNvSpPr>
              <a:spLocks noChangeShapeType="1"/>
            </p:cNvSpPr>
            <p:nvPr/>
          </p:nvSpPr>
          <p:spPr bwMode="auto">
            <a:xfrm>
              <a:off x="4570" y="2408"/>
              <a:ext cx="25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89" name="Line 72"/>
            <p:cNvSpPr>
              <a:spLocks noChangeShapeType="1"/>
            </p:cNvSpPr>
            <p:nvPr/>
          </p:nvSpPr>
          <p:spPr bwMode="auto">
            <a:xfrm>
              <a:off x="4570" y="2408"/>
              <a:ext cx="0" cy="17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90" name="Line 73"/>
            <p:cNvSpPr>
              <a:spLocks noChangeShapeType="1"/>
            </p:cNvSpPr>
            <p:nvPr/>
          </p:nvSpPr>
          <p:spPr bwMode="auto">
            <a:xfrm>
              <a:off x="4486" y="2961"/>
              <a:ext cx="0" cy="213"/>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91" name="Line 74"/>
            <p:cNvSpPr>
              <a:spLocks noChangeShapeType="1"/>
            </p:cNvSpPr>
            <p:nvPr/>
          </p:nvSpPr>
          <p:spPr bwMode="auto">
            <a:xfrm>
              <a:off x="4486" y="3174"/>
              <a:ext cx="45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92" name="Line 75"/>
            <p:cNvSpPr>
              <a:spLocks noChangeShapeType="1"/>
            </p:cNvSpPr>
            <p:nvPr/>
          </p:nvSpPr>
          <p:spPr bwMode="auto">
            <a:xfrm flipV="1">
              <a:off x="4704" y="1385"/>
              <a:ext cx="283" cy="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93" name="Rectangle 76"/>
            <p:cNvSpPr>
              <a:spLocks noChangeArrowheads="1"/>
            </p:cNvSpPr>
            <p:nvPr/>
          </p:nvSpPr>
          <p:spPr bwMode="auto">
            <a:xfrm>
              <a:off x="2784" y="2304"/>
              <a:ext cx="307" cy="327"/>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B</a:t>
              </a:r>
              <a:r>
                <a:rPr lang="en-US" altLang="zh-CN" sz="2800" b="1" baseline="-25000">
                  <a:solidFill>
                    <a:srgbClr val="FF0000"/>
                  </a:solidFill>
                  <a:latin typeface="Times New Roman" panose="02020603050405020304" charset="0"/>
                </a:rPr>
                <a:t>i</a:t>
              </a:r>
              <a:endParaRPr lang="en-US" altLang="zh-CN" sz="2800" b="1" baseline="-25000">
                <a:solidFill>
                  <a:schemeClr val="bg1"/>
                </a:solidFill>
                <a:latin typeface="Times New Roman" panose="02020603050405020304" charset="0"/>
              </a:endParaRPr>
            </a:p>
          </p:txBody>
        </p:sp>
        <p:sp>
          <p:nvSpPr>
            <p:cNvPr id="131094" name="Rectangle 77"/>
            <p:cNvSpPr>
              <a:spLocks noChangeArrowheads="1"/>
            </p:cNvSpPr>
            <p:nvPr/>
          </p:nvSpPr>
          <p:spPr bwMode="auto">
            <a:xfrm>
              <a:off x="2784" y="1968"/>
              <a:ext cx="307" cy="327"/>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i</a:t>
              </a:r>
              <a:endParaRPr lang="en-US" altLang="zh-CN" sz="2800" b="1" baseline="-25000">
                <a:solidFill>
                  <a:schemeClr val="bg1"/>
                </a:solidFill>
                <a:latin typeface="Times New Roman" panose="02020603050405020304" charset="0"/>
              </a:endParaRPr>
            </a:p>
          </p:txBody>
        </p:sp>
        <p:sp>
          <p:nvSpPr>
            <p:cNvPr id="131095" name="Rectangle 78"/>
            <p:cNvSpPr>
              <a:spLocks noChangeArrowheads="1"/>
            </p:cNvSpPr>
            <p:nvPr/>
          </p:nvSpPr>
          <p:spPr bwMode="auto">
            <a:xfrm>
              <a:off x="2784" y="1248"/>
              <a:ext cx="434" cy="327"/>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C</a:t>
              </a:r>
              <a:r>
                <a:rPr lang="en-US" altLang="zh-CN" sz="2800" b="1" baseline="-25000">
                  <a:solidFill>
                    <a:srgbClr val="FF0000"/>
                  </a:solidFill>
                  <a:latin typeface="Times New Roman" panose="02020603050405020304" charset="0"/>
                </a:rPr>
                <a:t>i-1</a:t>
              </a:r>
              <a:endParaRPr lang="en-US" altLang="zh-CN" sz="2800" b="1" baseline="-25000">
                <a:solidFill>
                  <a:schemeClr val="bg1"/>
                </a:solidFill>
                <a:latin typeface="Times New Roman" panose="02020603050405020304" charset="0"/>
              </a:endParaRPr>
            </a:p>
          </p:txBody>
        </p:sp>
        <p:sp>
          <p:nvSpPr>
            <p:cNvPr id="131096" name="Rectangle 79"/>
            <p:cNvSpPr>
              <a:spLocks noChangeArrowheads="1"/>
            </p:cNvSpPr>
            <p:nvPr/>
          </p:nvSpPr>
          <p:spPr bwMode="auto">
            <a:xfrm>
              <a:off x="4992" y="1200"/>
              <a:ext cx="283" cy="327"/>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S</a:t>
              </a:r>
              <a:r>
                <a:rPr lang="en-US" altLang="zh-CN" sz="2800" b="1" baseline="-25000">
                  <a:solidFill>
                    <a:srgbClr val="FF0000"/>
                  </a:solidFill>
                  <a:latin typeface="Times New Roman" panose="02020603050405020304" charset="0"/>
                </a:rPr>
                <a:t>i</a:t>
              </a:r>
              <a:endParaRPr lang="en-US" altLang="zh-CN" sz="2800" b="1" baseline="-25000">
                <a:solidFill>
                  <a:schemeClr val="bg1"/>
                </a:solidFill>
                <a:latin typeface="Times New Roman" panose="02020603050405020304" charset="0"/>
              </a:endParaRPr>
            </a:p>
          </p:txBody>
        </p:sp>
        <p:sp>
          <p:nvSpPr>
            <p:cNvPr id="109648" name="Rectangle 80"/>
            <p:cNvSpPr>
              <a:spLocks noChangeArrowheads="1"/>
            </p:cNvSpPr>
            <p:nvPr/>
          </p:nvSpPr>
          <p:spPr bwMode="auto">
            <a:xfrm>
              <a:off x="4944" y="3024"/>
              <a:ext cx="307"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C</a:t>
              </a:r>
              <a:r>
                <a:rPr lang="en-US" altLang="zh-CN" sz="2800" b="1" baseline="-25000">
                  <a:solidFill>
                    <a:srgbClr val="FF0000"/>
                  </a:solidFill>
                  <a:effectLst>
                    <a:outerShdw blurRad="38100" dist="38100" dir="2700000" algn="tl">
                      <a:srgbClr val="DDDDDD"/>
                    </a:outerShdw>
                  </a:effectLst>
                  <a:latin typeface="Times New Roman" panose="02020603050405020304" charset="0"/>
                </a:rPr>
                <a:t>i</a:t>
              </a:r>
              <a:endParaRPr lang="en-US" altLang="zh-CN" sz="2800" b="1" baseline="-25000">
                <a:solidFill>
                  <a:schemeClr val="bg1"/>
                </a:solidFill>
                <a:effectLst>
                  <a:outerShdw blurRad="38100" dist="38100" dir="2700000" algn="tl">
                    <a:srgbClr val="DDDDDD"/>
                  </a:outerShdw>
                </a:effectLst>
                <a:latin typeface="Times New Roman" panose="02020603050405020304" charset="0"/>
              </a:endParaRPr>
            </a:p>
          </p:txBody>
        </p:sp>
        <p:sp>
          <p:nvSpPr>
            <p:cNvPr id="131098" name="Line 81"/>
            <p:cNvSpPr>
              <a:spLocks noChangeShapeType="1"/>
            </p:cNvSpPr>
            <p:nvPr/>
          </p:nvSpPr>
          <p:spPr bwMode="auto">
            <a:xfrm flipV="1">
              <a:off x="4406" y="2854"/>
              <a:ext cx="118" cy="4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99" name="Rectangle 82"/>
            <p:cNvSpPr>
              <a:spLocks noChangeArrowheads="1"/>
            </p:cNvSpPr>
            <p:nvPr/>
          </p:nvSpPr>
          <p:spPr bwMode="auto">
            <a:xfrm>
              <a:off x="3324" y="1104"/>
              <a:ext cx="1584" cy="2256"/>
            </a:xfrm>
            <a:prstGeom prst="rect">
              <a:avLst/>
            </a:prstGeom>
            <a:noFill/>
            <a:ln w="9525">
              <a:solidFill>
                <a:schemeClr val="accent2"/>
              </a:solidFill>
              <a:prstDash val="dash"/>
              <a:miter lim="800000"/>
            </a:ln>
          </p:spPr>
          <p:txBody>
            <a:bodyPr wrap="none" anchor="ctr"/>
            <a:lstStyle/>
            <a:p>
              <a:endParaRPr lang="zh-CN" altLang="en-US">
                <a:latin typeface="Times New Roman" panose="02020603050405020304" charset="0"/>
              </a:endParaRPr>
            </a:p>
          </p:txBody>
        </p:sp>
        <p:sp>
          <p:nvSpPr>
            <p:cNvPr id="131100" name="Rectangle 83"/>
            <p:cNvSpPr>
              <a:spLocks noChangeArrowheads="1"/>
            </p:cNvSpPr>
            <p:nvPr/>
          </p:nvSpPr>
          <p:spPr bwMode="auto">
            <a:xfrm>
              <a:off x="3408" y="1920"/>
              <a:ext cx="480" cy="673"/>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31101" name="Line 84"/>
            <p:cNvSpPr>
              <a:spLocks noChangeShapeType="1"/>
            </p:cNvSpPr>
            <p:nvPr/>
          </p:nvSpPr>
          <p:spPr bwMode="auto">
            <a:xfrm>
              <a:off x="3120" y="2112"/>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9653" name="Rectangle 85"/>
            <p:cNvSpPr>
              <a:spLocks noChangeArrowheads="1"/>
            </p:cNvSpPr>
            <p:nvPr/>
          </p:nvSpPr>
          <p:spPr bwMode="auto">
            <a:xfrm>
              <a:off x="3504" y="2256"/>
              <a:ext cx="393" cy="288"/>
            </a:xfrm>
            <a:prstGeom prst="rect">
              <a:avLst/>
            </a:prstGeom>
            <a:noFill/>
            <a:ln w="9525">
              <a:noFill/>
              <a:miter lim="800000"/>
            </a:ln>
            <a:effectLst/>
          </p:spPr>
          <p:txBody>
            <a:bodyPr wrap="none">
              <a:spAutoFit/>
            </a:bodyPr>
            <a:lstStyle/>
            <a:p>
              <a:pPr>
                <a:spcBef>
                  <a:spcPct val="50000"/>
                </a:spcBef>
              </a:pPr>
              <a:r>
                <a:rPr lang="en-US" altLang="zh-CN" b="1" i="1">
                  <a:effectLst>
                    <a:outerShdw blurRad="38100" dist="38100" dir="2700000" algn="tl">
                      <a:srgbClr val="DDDDDD"/>
                    </a:outerShdw>
                  </a:effectLst>
                  <a:latin typeface="Times New Roman" panose="02020603050405020304" charset="0"/>
                </a:rPr>
                <a:t>C</a:t>
              </a:r>
              <a:r>
                <a:rPr lang="en-US" altLang="zh-CN" b="1">
                  <a:effectLst>
                    <a:outerShdw blurRad="38100" dist="38100" dir="2700000" algn="tl">
                      <a:srgbClr val="DDDDDD"/>
                    </a:outerShdw>
                  </a:effectLst>
                  <a:latin typeface="Times New Roman" panose="02020603050405020304" charset="0"/>
                </a:rPr>
                <a:t>O</a:t>
              </a:r>
              <a:endParaRPr lang="en-US" altLang="zh-CN" sz="2800" b="1">
                <a:effectLst>
                  <a:outerShdw blurRad="38100" dist="38100" dir="2700000" algn="tl">
                    <a:srgbClr val="DDDDDD"/>
                  </a:outerShdw>
                </a:effectLst>
                <a:latin typeface="Times New Roman" panose="02020603050405020304" charset="0"/>
              </a:endParaRPr>
            </a:p>
          </p:txBody>
        </p:sp>
        <p:sp>
          <p:nvSpPr>
            <p:cNvPr id="109654" name="Text Box 86"/>
            <p:cNvSpPr txBox="1">
              <a:spLocks noChangeArrowheads="1"/>
            </p:cNvSpPr>
            <p:nvPr/>
          </p:nvSpPr>
          <p:spPr bwMode="auto">
            <a:xfrm>
              <a:off x="3504" y="1920"/>
              <a:ext cx="384" cy="354"/>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a:effectLst>
                    <a:outerShdw blurRad="38100" dist="38100" dir="2700000" algn="tl">
                      <a:srgbClr val="DDDDDD"/>
                    </a:outerShdw>
                  </a:effectLst>
                  <a:sym typeface="Symbol" panose="05050102010706020507" charset="0"/>
                </a:rPr>
                <a:t></a:t>
              </a:r>
              <a:endParaRPr lang="en-US" altLang="zh-CN" sz="2800" b="1">
                <a:effectLst>
                  <a:outerShdw blurRad="38100" dist="38100" dir="2700000" algn="tl">
                    <a:srgbClr val="DDDDDD"/>
                  </a:outerShdw>
                </a:effectLst>
              </a:endParaRPr>
            </a:p>
          </p:txBody>
        </p:sp>
        <p:sp>
          <p:nvSpPr>
            <p:cNvPr id="131104" name="Line 87"/>
            <p:cNvSpPr>
              <a:spLocks noChangeShapeType="1"/>
            </p:cNvSpPr>
            <p:nvPr/>
          </p:nvSpPr>
          <p:spPr bwMode="auto">
            <a:xfrm>
              <a:off x="3120" y="2448"/>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31105" name="Group 88"/>
            <p:cNvGrpSpPr/>
            <p:nvPr/>
          </p:nvGrpSpPr>
          <p:grpSpPr bwMode="auto">
            <a:xfrm>
              <a:off x="4224" y="1200"/>
              <a:ext cx="524" cy="673"/>
              <a:chOff x="3024" y="2736"/>
              <a:chExt cx="574" cy="673"/>
            </a:xfrm>
          </p:grpSpPr>
          <p:sp>
            <p:nvSpPr>
              <p:cNvPr id="131111" name="Rectangle 89"/>
              <p:cNvSpPr>
                <a:spLocks noChangeArrowheads="1"/>
              </p:cNvSpPr>
              <p:nvPr/>
            </p:nvSpPr>
            <p:spPr bwMode="auto">
              <a:xfrm>
                <a:off x="3024" y="2736"/>
                <a:ext cx="528" cy="673"/>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09658" name="Rectangle 90"/>
              <p:cNvSpPr>
                <a:spLocks noChangeArrowheads="1"/>
              </p:cNvSpPr>
              <p:nvPr/>
            </p:nvSpPr>
            <p:spPr bwMode="auto">
              <a:xfrm>
                <a:off x="3168" y="3072"/>
                <a:ext cx="430" cy="288"/>
              </a:xfrm>
              <a:prstGeom prst="rect">
                <a:avLst/>
              </a:prstGeom>
              <a:noFill/>
              <a:ln w="9525">
                <a:noFill/>
                <a:miter lim="800000"/>
              </a:ln>
              <a:effectLst/>
            </p:spPr>
            <p:txBody>
              <a:bodyPr wrap="none">
                <a:spAutoFit/>
              </a:bodyPr>
              <a:lstStyle/>
              <a:p>
                <a:pPr>
                  <a:spcBef>
                    <a:spcPct val="50000"/>
                  </a:spcBef>
                </a:pPr>
                <a:r>
                  <a:rPr lang="en-US" altLang="zh-CN" b="1" i="1">
                    <a:effectLst>
                      <a:outerShdw blurRad="38100" dist="38100" dir="2700000" algn="tl">
                        <a:srgbClr val="DDDDDD"/>
                      </a:outerShdw>
                    </a:effectLst>
                    <a:latin typeface="Times New Roman" panose="02020603050405020304" charset="0"/>
                  </a:rPr>
                  <a:t>C</a:t>
                </a:r>
                <a:r>
                  <a:rPr lang="en-US" altLang="zh-CN" b="1">
                    <a:effectLst>
                      <a:outerShdw blurRad="38100" dist="38100" dir="2700000" algn="tl">
                        <a:srgbClr val="DDDDDD"/>
                      </a:outerShdw>
                    </a:effectLst>
                    <a:latin typeface="Times New Roman" panose="02020603050405020304" charset="0"/>
                  </a:rPr>
                  <a:t>O</a:t>
                </a:r>
                <a:endParaRPr lang="en-US" altLang="zh-CN" sz="2800" b="1">
                  <a:effectLst>
                    <a:outerShdw blurRad="38100" dist="38100" dir="2700000" algn="tl">
                      <a:srgbClr val="DDDDDD"/>
                    </a:outerShdw>
                  </a:effectLst>
                  <a:latin typeface="Times New Roman" panose="02020603050405020304" charset="0"/>
                </a:endParaRPr>
              </a:p>
            </p:txBody>
          </p:sp>
          <p:sp>
            <p:nvSpPr>
              <p:cNvPr id="109659" name="Text Box 91"/>
              <p:cNvSpPr txBox="1">
                <a:spLocks noChangeArrowheads="1"/>
              </p:cNvSpPr>
              <p:nvPr/>
            </p:nvSpPr>
            <p:spPr bwMode="auto">
              <a:xfrm>
                <a:off x="3168" y="2736"/>
                <a:ext cx="384" cy="354"/>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a:effectLst>
                      <a:outerShdw blurRad="38100" dist="38100" dir="2700000" algn="tl">
                        <a:srgbClr val="DDDDDD"/>
                      </a:outerShdw>
                    </a:effectLst>
                    <a:sym typeface="Symbol" panose="05050102010706020507" charset="0"/>
                  </a:rPr>
                  <a:t></a:t>
                </a:r>
                <a:endParaRPr lang="en-US" altLang="zh-CN" sz="2800" b="1">
                  <a:effectLst>
                    <a:outerShdw blurRad="38100" dist="38100" dir="2700000" algn="tl">
                      <a:srgbClr val="DDDDDD"/>
                    </a:outerShdw>
                  </a:effectLst>
                </a:endParaRPr>
              </a:p>
            </p:txBody>
          </p:sp>
        </p:grpSp>
        <p:sp>
          <p:nvSpPr>
            <p:cNvPr id="131106" name="Line 92"/>
            <p:cNvSpPr>
              <a:spLocks noChangeShapeType="1"/>
            </p:cNvSpPr>
            <p:nvPr/>
          </p:nvSpPr>
          <p:spPr bwMode="auto">
            <a:xfrm flipH="1">
              <a:off x="3120" y="1392"/>
              <a:ext cx="1104"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31107" name="Oval 93"/>
            <p:cNvSpPr>
              <a:spLocks noChangeArrowheads="1"/>
            </p:cNvSpPr>
            <p:nvPr/>
          </p:nvSpPr>
          <p:spPr bwMode="auto">
            <a:xfrm>
              <a:off x="4944" y="3142"/>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08" name="Oval 94"/>
            <p:cNvSpPr>
              <a:spLocks noChangeArrowheads="1"/>
            </p:cNvSpPr>
            <p:nvPr/>
          </p:nvSpPr>
          <p:spPr bwMode="auto">
            <a:xfrm>
              <a:off x="3072" y="2412"/>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09" name="Oval 95"/>
            <p:cNvSpPr>
              <a:spLocks noChangeArrowheads="1"/>
            </p:cNvSpPr>
            <p:nvPr/>
          </p:nvSpPr>
          <p:spPr bwMode="auto">
            <a:xfrm>
              <a:off x="3072" y="2085"/>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10" name="Oval 96"/>
            <p:cNvSpPr>
              <a:spLocks noChangeArrowheads="1"/>
            </p:cNvSpPr>
            <p:nvPr/>
          </p:nvSpPr>
          <p:spPr bwMode="auto">
            <a:xfrm>
              <a:off x="3072" y="1369"/>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descr="7d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216025"/>
            <a:ext cx="7488237"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5"/>
          <p:cNvSpPr>
            <a:spLocks noChangeArrowheads="1"/>
          </p:cNvSpPr>
          <p:nvPr/>
        </p:nvSpPr>
        <p:spPr bwMode="gray">
          <a:xfrm>
            <a:off x="933450" y="3688513"/>
            <a:ext cx="2866169" cy="36997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eaLnBrk="0" hangingPunct="0"/>
            <a:r>
              <a:rPr lang="zh-CN" altLang="en-US" b="1" dirty="0">
                <a:effectLst>
                  <a:outerShdw blurRad="38100" dist="38100" dir="2700000" algn="tl">
                    <a:srgbClr val="DDDDDD"/>
                  </a:outerShdw>
                </a:effectLst>
                <a:latin typeface="Times New Roman"/>
                <a:cs typeface="Times New Roman"/>
              </a:rPr>
              <a:t>将</a:t>
            </a:r>
            <a:r>
              <a:rPr lang="en-US" altLang="zh-CN" b="1" i="1" dirty="0">
                <a:effectLst>
                  <a:outerShdw blurRad="38100" dist="38100" dir="2700000" algn="tl">
                    <a:srgbClr val="DDDDDD"/>
                  </a:outerShdw>
                </a:effectLst>
                <a:latin typeface="Times New Roman"/>
                <a:cs typeface="Times New Roman"/>
              </a:rPr>
              <a:t>n</a:t>
            </a:r>
            <a:r>
              <a:rPr lang="zh-CN" altLang="en-US" b="1" dirty="0">
                <a:effectLst>
                  <a:outerShdw blurRad="38100" dist="38100" dir="2700000" algn="tl">
                    <a:srgbClr val="DDDDDD"/>
                  </a:outerShdw>
                </a:effectLst>
                <a:latin typeface="Times New Roman"/>
                <a:cs typeface="Times New Roman"/>
              </a:rPr>
              <a:t>个一位全加器串接起来 </a:t>
            </a:r>
          </a:p>
        </p:txBody>
      </p:sp>
      <p:pic>
        <p:nvPicPr>
          <p:cNvPr id="38916" name="Picture 6" descr="7d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292600"/>
            <a:ext cx="64801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539750" y="457200"/>
            <a:ext cx="2743200" cy="685800"/>
          </a:xfrm>
          <a:prstGeom prst="rect">
            <a:avLst/>
          </a:prstGeom>
          <a:ln>
            <a:miter lim="800000"/>
            <a:headEnd/>
            <a:tailEnd/>
          </a:ln>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eaLnBrk="1" hangingPunct="1">
              <a:defRPr/>
            </a:pPr>
            <a:r>
              <a:rPr lang="en-US" altLang="zh-CN" sz="3200" b="1" kern="0" dirty="0" smtClean="0">
                <a:solidFill>
                  <a:srgbClr val="000099"/>
                </a:solidFill>
                <a:effectLst>
                  <a:outerShdw blurRad="38100" dist="38100" dir="2700000" algn="tl">
                    <a:srgbClr val="C0C0C0"/>
                  </a:outerShdw>
                </a:effectLst>
                <a:latin typeface="Times New Roman"/>
                <a:cs typeface="Times New Roman"/>
              </a:rPr>
              <a:t>N</a:t>
            </a:r>
            <a:r>
              <a:rPr lang="zh-CN" altLang="en-US" sz="3200" b="1" kern="0" dirty="0" smtClean="0">
                <a:solidFill>
                  <a:srgbClr val="000099"/>
                </a:solidFill>
                <a:effectLst>
                  <a:outerShdw blurRad="38100" dist="38100" dir="2700000" algn="tl">
                    <a:srgbClr val="C0C0C0"/>
                  </a:outerShdw>
                </a:effectLst>
                <a:latin typeface="Times New Roman"/>
                <a:cs typeface="Times New Roman"/>
              </a:rPr>
              <a:t>位全加器</a:t>
            </a:r>
          </a:p>
        </p:txBody>
      </p:sp>
    </p:spTree>
    <p:extLst>
      <p:ext uri="{BB962C8B-B14F-4D97-AF65-F5344CB8AC3E}">
        <p14:creationId xmlns:p14="http://schemas.microsoft.com/office/powerpoint/2010/main" val="1861764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Rot="1" noChangeArrowheads="1"/>
          </p:cNvSpPr>
          <p:nvPr/>
        </p:nvSpPr>
        <p:spPr>
          <a:xfrm>
            <a:off x="379413" y="1341438"/>
            <a:ext cx="8153400" cy="4498975"/>
          </a:xfrm>
          <a:prstGeom prst="rect">
            <a:avLst/>
          </a:prstGeom>
        </p:spPr>
        <p:txBody>
          <a:bodyPr/>
          <a:lstStyle>
            <a:lvl1pPr marL="342900" indent="-342900"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buFont typeface="Wingdings" charset="0"/>
              <a:buNone/>
            </a:pPr>
            <a:r>
              <a:rPr lang="en-US" altLang="zh-CN" sz="2800" b="1" dirty="0" smtClean="0">
                <a:solidFill>
                  <a:srgbClr val="FF0000"/>
                </a:solidFill>
                <a:effectLst>
                  <a:outerShdw blurRad="38100" dist="38100" dir="2700000" algn="tl">
                    <a:srgbClr val="DDDDDD"/>
                  </a:outerShdw>
                </a:effectLst>
                <a:latin typeface="+mn-ea"/>
                <a:ea typeface="+mn-ea"/>
                <a:cs typeface="华文楷体" charset="0"/>
              </a:rPr>
              <a:t>  </a:t>
            </a:r>
            <a:r>
              <a:rPr lang="zh-CN" altLang="en-US" sz="2800" b="1" dirty="0" smtClean="0">
                <a:solidFill>
                  <a:srgbClr val="FF0000"/>
                </a:solidFill>
                <a:effectLst>
                  <a:outerShdw blurRad="38100" dist="38100" dir="2700000" algn="tl">
                    <a:srgbClr val="DDDDDD"/>
                  </a:outerShdw>
                </a:effectLst>
                <a:latin typeface="+mn-ea"/>
                <a:ea typeface="+mn-ea"/>
                <a:cs typeface="华文楷体" charset="0"/>
              </a:rPr>
              <a:t>全加器的功能扩展</a:t>
            </a:r>
            <a:r>
              <a:rPr lang="zh-CN" altLang="en-US" sz="2800" b="1" dirty="0">
                <a:solidFill>
                  <a:srgbClr val="FF0000"/>
                </a:solidFill>
                <a:effectLst>
                  <a:outerShdw blurRad="38100" dist="38100" dir="2700000" algn="tl">
                    <a:srgbClr val="DDDDDD"/>
                  </a:outerShdw>
                </a:effectLst>
                <a:latin typeface="+mn-ea"/>
                <a:ea typeface="+mn-ea"/>
                <a:cs typeface="华文楷体" charset="0"/>
              </a:rPr>
              <a:t>：</a:t>
            </a:r>
            <a:r>
              <a:rPr lang="zh-CN" altLang="en-US" sz="2800" b="1" dirty="0">
                <a:effectLst>
                  <a:outerShdw blurRad="38100" dist="38100" dir="2700000" algn="tl">
                    <a:srgbClr val="DDDDDD"/>
                  </a:outerShdw>
                </a:effectLst>
                <a:latin typeface="+mn-ea"/>
                <a:ea typeface="+mn-ea"/>
                <a:cs typeface="华文楷体" charset="0"/>
              </a:rPr>
              <a:t>集成全加器最多为</a:t>
            </a:r>
            <a:r>
              <a:rPr lang="en-US" altLang="zh-CN" sz="2800" b="1" dirty="0">
                <a:effectLst>
                  <a:outerShdw blurRad="38100" dist="38100" dir="2700000" algn="tl">
                    <a:srgbClr val="DDDDDD"/>
                  </a:outerShdw>
                </a:effectLst>
                <a:latin typeface="+mn-ea"/>
                <a:ea typeface="+mn-ea"/>
                <a:cs typeface="华文楷体" charset="0"/>
              </a:rPr>
              <a:t>4</a:t>
            </a:r>
            <a:r>
              <a:rPr lang="zh-CN" altLang="en-US" sz="2800" b="1" dirty="0">
                <a:effectLst>
                  <a:outerShdw blurRad="38100" dist="38100" dir="2700000" algn="tl">
                    <a:srgbClr val="DDDDDD"/>
                  </a:outerShdw>
                </a:effectLst>
                <a:latin typeface="+mn-ea"/>
                <a:ea typeface="+mn-ea"/>
                <a:cs typeface="华文楷体" charset="0"/>
              </a:rPr>
              <a:t>位 </a:t>
            </a:r>
            <a:r>
              <a:rPr lang="en-US" altLang="zh-CN" sz="2800" b="1" dirty="0">
                <a:effectLst>
                  <a:outerShdw blurRad="38100" dist="38100" dir="2700000" algn="tl">
                    <a:srgbClr val="DDDDDD"/>
                  </a:outerShdw>
                </a:effectLst>
                <a:latin typeface="+mn-ea"/>
                <a:ea typeface="+mn-ea"/>
                <a:cs typeface="华文楷体" charset="0"/>
              </a:rPr>
              <a:t>,</a:t>
            </a:r>
            <a:r>
              <a:rPr lang="zh-CN" altLang="en-US" sz="2800" b="1" dirty="0" smtClean="0">
                <a:effectLst>
                  <a:outerShdw blurRad="38100" dist="38100" dir="2700000" algn="tl">
                    <a:srgbClr val="DDDDDD"/>
                  </a:outerShdw>
                </a:effectLst>
                <a:latin typeface="+mn-ea"/>
                <a:ea typeface="+mn-ea"/>
                <a:cs typeface="华文楷体" charset="0"/>
              </a:rPr>
              <a:t>如果要构</a:t>
            </a:r>
            <a:r>
              <a:rPr lang="zh-CN" altLang="en-US" sz="2800" b="1" dirty="0">
                <a:effectLst>
                  <a:outerShdw blurRad="38100" dist="38100" dir="2700000" algn="tl">
                    <a:srgbClr val="DDDDDD"/>
                  </a:outerShdw>
                </a:effectLst>
                <a:latin typeface="+mn-ea"/>
                <a:ea typeface="+mn-ea"/>
                <a:cs typeface="华文楷体" charset="0"/>
              </a:rPr>
              <a:t>成</a:t>
            </a:r>
            <a:r>
              <a:rPr lang="en-US" altLang="zh-CN" sz="2800" b="1" dirty="0">
                <a:effectLst>
                  <a:outerShdw blurRad="38100" dist="38100" dir="2700000" algn="tl">
                    <a:srgbClr val="DDDDDD"/>
                  </a:outerShdw>
                </a:effectLst>
                <a:latin typeface="+mn-ea"/>
                <a:ea typeface="+mn-ea"/>
                <a:cs typeface="华文楷体" charset="0"/>
              </a:rPr>
              <a:t>8</a:t>
            </a:r>
            <a:r>
              <a:rPr lang="zh-CN" altLang="en-US" sz="2800" b="1" dirty="0">
                <a:effectLst>
                  <a:outerShdw blurRad="38100" dist="38100" dir="2700000" algn="tl">
                    <a:srgbClr val="DDDDDD"/>
                  </a:outerShdw>
                </a:effectLst>
                <a:latin typeface="+mn-ea"/>
                <a:ea typeface="+mn-ea"/>
                <a:cs typeface="华文楷体" charset="0"/>
              </a:rPr>
              <a:t>位或者更多位的加法器就必须由多片</a:t>
            </a:r>
            <a:r>
              <a:rPr lang="en-US" altLang="zh-CN" sz="2800" b="1" dirty="0">
                <a:effectLst>
                  <a:outerShdw blurRad="38100" dist="38100" dir="2700000" algn="tl">
                    <a:srgbClr val="DDDDDD"/>
                  </a:outerShdw>
                </a:effectLst>
                <a:latin typeface="+mn-ea"/>
                <a:ea typeface="+mn-ea"/>
                <a:cs typeface="华文楷体" charset="0"/>
              </a:rPr>
              <a:t>4</a:t>
            </a:r>
            <a:r>
              <a:rPr lang="zh-CN" altLang="en-US" sz="2800" b="1" dirty="0">
                <a:effectLst>
                  <a:outerShdw blurRad="38100" dist="38100" dir="2700000" algn="tl">
                    <a:srgbClr val="DDDDDD"/>
                  </a:outerShdw>
                </a:effectLst>
                <a:latin typeface="+mn-ea"/>
                <a:ea typeface="+mn-ea"/>
                <a:cs typeface="华文楷体" charset="0"/>
              </a:rPr>
              <a:t>位</a:t>
            </a:r>
            <a:r>
              <a:rPr lang="zh-CN" altLang="en-US" sz="2800" b="1" dirty="0" smtClean="0">
                <a:effectLst>
                  <a:outerShdw blurRad="38100" dist="38100" dir="2700000" algn="tl">
                    <a:srgbClr val="DDDDDD"/>
                  </a:outerShdw>
                </a:effectLst>
                <a:latin typeface="+mn-ea"/>
                <a:ea typeface="+mn-ea"/>
                <a:cs typeface="华文楷体" charset="0"/>
              </a:rPr>
              <a:t>全加器串接而</a:t>
            </a:r>
            <a:r>
              <a:rPr lang="zh-CN" altLang="en-US" sz="2800" b="1" dirty="0">
                <a:effectLst>
                  <a:outerShdw blurRad="38100" dist="38100" dir="2700000" algn="tl">
                    <a:srgbClr val="DDDDDD"/>
                  </a:outerShdw>
                </a:effectLst>
                <a:latin typeface="+mn-ea"/>
                <a:ea typeface="+mn-ea"/>
                <a:cs typeface="华文楷体" charset="0"/>
              </a:rPr>
              <a:t>成。</a:t>
            </a:r>
            <a:r>
              <a:rPr lang="zh-CN" altLang="en-US" sz="3200" b="1" dirty="0">
                <a:effectLst>
                  <a:outerShdw blurRad="38100" dist="38100" dir="2700000" algn="tl">
                    <a:srgbClr val="DDDDDD"/>
                  </a:outerShdw>
                </a:effectLst>
                <a:latin typeface="+mn-ea"/>
                <a:ea typeface="+mn-ea"/>
                <a:cs typeface="华文楷体" charset="0"/>
              </a:rPr>
              <a:t> </a:t>
            </a:r>
          </a:p>
          <a:p>
            <a:pPr eaLnBrk="1" hangingPunct="1">
              <a:spcBef>
                <a:spcPct val="20000"/>
              </a:spcBef>
              <a:buFont typeface="Wingdings" charset="0"/>
              <a:buNone/>
            </a:pPr>
            <a:endParaRPr lang="en-US" altLang="zh-CN" sz="3200" dirty="0"/>
          </a:p>
        </p:txBody>
      </p:sp>
      <p:pic>
        <p:nvPicPr>
          <p:cNvPr id="39939" name="Picture 4" descr="7d43"/>
          <p:cNvPicPr>
            <a:picLocks noChangeAspect="1" noChangeArrowheads="1"/>
          </p:cNvPicPr>
          <p:nvPr/>
        </p:nvPicPr>
        <p:blipFill>
          <a:blip r:embed="rId2">
            <a:extLst>
              <a:ext uri="{28A0092B-C50C-407E-A947-70E740481C1C}">
                <a14:useLocalDpi xmlns:a14="http://schemas.microsoft.com/office/drawing/2010/main" val="0"/>
              </a:ext>
            </a:extLst>
          </a:blip>
          <a:srcRect t="2547" b="3152"/>
          <a:stretch>
            <a:fillRect/>
          </a:stretch>
        </p:blipFill>
        <p:spPr bwMode="auto">
          <a:xfrm>
            <a:off x="509588" y="3203575"/>
            <a:ext cx="20764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5" descr="7d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3355975"/>
            <a:ext cx="5508625"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539750" y="457200"/>
            <a:ext cx="4679950" cy="685800"/>
          </a:xfrm>
          <a:prstGeom prst="rect">
            <a:avLst/>
          </a:prstGeom>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3200" b="1" dirty="0">
                <a:solidFill>
                  <a:srgbClr val="000099"/>
                </a:solidFill>
                <a:effectLst>
                  <a:outerShdw blurRad="38100" dist="38100" dir="2700000" algn="tl">
                    <a:srgbClr val="DDDDDD"/>
                  </a:outerShdw>
                </a:effectLst>
              </a:rPr>
              <a:t>4</a:t>
            </a:r>
            <a:r>
              <a:rPr lang="zh-CN" altLang="en-US" sz="3200" b="1" dirty="0">
                <a:solidFill>
                  <a:srgbClr val="000099"/>
                </a:solidFill>
                <a:effectLst>
                  <a:outerShdw blurRad="38100" dist="38100" dir="2700000" algn="tl">
                    <a:srgbClr val="DDDDDD"/>
                  </a:outerShdw>
                </a:effectLst>
              </a:rPr>
              <a:t>位集成加法器及其扩展</a:t>
            </a:r>
          </a:p>
        </p:txBody>
      </p:sp>
    </p:spTree>
    <p:extLst>
      <p:ext uri="{BB962C8B-B14F-4D97-AF65-F5344CB8AC3E}">
        <p14:creationId xmlns:p14="http://schemas.microsoft.com/office/powerpoint/2010/main" val="2452690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subTitle" idx="1"/>
          </p:nvPr>
        </p:nvSpPr>
        <p:spPr bwMode="auto">
          <a:xfrm>
            <a:off x="2895600" y="457200"/>
            <a:ext cx="3057525" cy="628650"/>
          </a:xfrm>
          <a:ln>
            <a:miter lim="800000"/>
          </a:ln>
        </p:spPr>
        <p:txBody>
          <a:bodyPr vert="horz" wrap="square" lIns="91440" tIns="45720" rIns="91440" bIns="45720" numCol="1" anchor="t" anchorCtr="0" compatLnSpc="1">
            <a:normAutofit lnSpcReduction="10000"/>
          </a:bodyPr>
          <a:lstStyle/>
          <a:p>
            <a:pPr algn="l" eaLnBrk="1" hangingPunct="1"/>
            <a:r>
              <a:rPr lang="en-US" altLang="zh-CN" sz="3600" b="1" dirty="0" smtClean="0">
                <a:solidFill>
                  <a:srgbClr val="CC0000"/>
                </a:solidFill>
                <a:effectLst>
                  <a:outerShdw blurRad="38100" dist="38100" dir="2700000" algn="tl">
                    <a:srgbClr val="DDDDDD"/>
                  </a:outerShdw>
                </a:effectLst>
                <a:latin typeface="Times New Roman" panose="02020603050405020304" charset="0"/>
                <a:ea typeface="楷体_GB2312" charset="0"/>
                <a:cs typeface="楷体_GB2312" charset="0"/>
              </a:rPr>
              <a:t>20.10</a:t>
            </a:r>
            <a:r>
              <a:rPr lang="en-US" altLang="zh-CN" sz="3600" b="1" dirty="0" smtClean="0">
                <a:solidFill>
                  <a:srgbClr val="CC0000"/>
                </a:solidFill>
                <a:effectLst>
                  <a:outerShdw blurRad="38100" dist="38100" dir="2700000" algn="tl">
                    <a:srgbClr val="DDDDDD"/>
                  </a:outerShdw>
                </a:effectLst>
                <a:latin typeface="楷体_GB2312" charset="0"/>
                <a:ea typeface="楷体_GB2312" charset="0"/>
                <a:cs typeface="楷体_GB2312" charset="0"/>
              </a:rPr>
              <a:t> </a:t>
            </a:r>
            <a:r>
              <a:rPr lang="zh-CN" altLang="en-US" sz="3600" b="1" dirty="0">
                <a:solidFill>
                  <a:srgbClr val="CC0000"/>
                </a:solidFill>
                <a:effectLst>
                  <a:outerShdw blurRad="38100" dist="38100" dir="2700000" algn="tl">
                    <a:srgbClr val="DDDDDD"/>
                  </a:outerShdw>
                </a:effectLst>
                <a:latin typeface="楷体_GB2312" charset="0"/>
                <a:ea typeface="楷体_GB2312" charset="0"/>
                <a:cs typeface="楷体_GB2312" charset="0"/>
              </a:rPr>
              <a:t>编码器</a:t>
            </a:r>
          </a:p>
        </p:txBody>
      </p:sp>
      <p:sp>
        <p:nvSpPr>
          <p:cNvPr id="110595" name="Text Box 3"/>
          <p:cNvSpPr txBox="1">
            <a:spLocks noChangeArrowheads="1"/>
          </p:cNvSpPr>
          <p:nvPr/>
        </p:nvSpPr>
        <p:spPr bwMode="auto">
          <a:xfrm>
            <a:off x="762000" y="1508125"/>
            <a:ext cx="7696200" cy="1692275"/>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125000"/>
              </a:lnSpc>
            </a:pPr>
            <a:r>
              <a:rPr lang="en-US" altLang="zh-CN" sz="2800" b="1" dirty="0">
                <a:solidFill>
                  <a:schemeClr val="bg1"/>
                </a:solidFill>
              </a:rPr>
              <a:t>        </a:t>
            </a:r>
            <a:r>
              <a:rPr lang="zh-CN" altLang="en-US" sz="2800" b="1" dirty="0">
                <a:solidFill>
                  <a:srgbClr val="000099"/>
                </a:solidFill>
                <a:effectLst>
                  <a:outerShdw blurRad="38100" dist="38100" dir="2700000" algn="tl">
                    <a:srgbClr val="DDDDDD"/>
                  </a:outerShdw>
                </a:effectLst>
              </a:rPr>
              <a:t>把二进制码按一定规律编排，使每组代码具有一特定的含义，</a:t>
            </a:r>
            <a:r>
              <a:rPr lang="zh-CN" altLang="en-US" sz="2800" b="1" dirty="0">
                <a:solidFill>
                  <a:srgbClr val="CC0000"/>
                </a:solidFill>
                <a:effectLst>
                  <a:outerShdw blurRad="38100" dist="38100" dir="2700000" algn="tl">
                    <a:srgbClr val="DDDDDD"/>
                  </a:outerShdw>
                </a:effectLst>
              </a:rPr>
              <a:t>称为编码</a:t>
            </a:r>
            <a:r>
              <a:rPr lang="zh-CN" altLang="en-US" sz="2800" b="1" dirty="0" smtClean="0">
                <a:solidFill>
                  <a:srgbClr val="CC0000"/>
                </a:solidFill>
                <a:effectLst>
                  <a:outerShdw blurRad="38100" dist="38100" dir="2700000" algn="tl">
                    <a:srgbClr val="DDDDDD"/>
                  </a:outerShdw>
                </a:effectLst>
              </a:rPr>
              <a:t>。具有</a:t>
            </a:r>
            <a:r>
              <a:rPr lang="zh-CN" altLang="en-US" sz="2800" b="1" dirty="0">
                <a:solidFill>
                  <a:srgbClr val="CC0000"/>
                </a:solidFill>
                <a:effectLst>
                  <a:outerShdw blurRad="38100" dist="38100" dir="2700000" algn="tl">
                    <a:srgbClr val="DDDDDD"/>
                  </a:outerShdw>
                </a:effectLst>
              </a:rPr>
              <a:t>编码功能的逻辑电路称为编码器。</a:t>
            </a:r>
          </a:p>
        </p:txBody>
      </p:sp>
      <p:sp>
        <p:nvSpPr>
          <p:cNvPr id="110596" name="Rectangle 4"/>
          <p:cNvSpPr>
            <a:spLocks noChangeArrowheads="1"/>
          </p:cNvSpPr>
          <p:nvPr/>
        </p:nvSpPr>
        <p:spPr bwMode="auto">
          <a:xfrm>
            <a:off x="838200" y="3184525"/>
            <a:ext cx="7772400" cy="1158875"/>
          </a:xfrm>
          <a:prstGeom prst="rect">
            <a:avLst/>
          </a:prstGeom>
          <a:noFill/>
          <a:ln>
            <a:noFill/>
          </a:ln>
        </p:spPr>
        <p:txBody>
          <a:bodyPr>
            <a:spAutoFit/>
          </a:bodyPr>
          <a:lstStyle/>
          <a:p>
            <a:pPr>
              <a:lnSpc>
                <a:spcPct val="125000"/>
              </a:lnSpc>
            </a:pPr>
            <a:r>
              <a:rPr lang="en-US" altLang="zh-CN" sz="2800" b="1">
                <a:solidFill>
                  <a:srgbClr val="FF0000"/>
                </a:solidFill>
                <a:latin typeface="Times New Roman" panose="02020603050405020304" charset="0"/>
              </a:rPr>
              <a:t>        </a:t>
            </a:r>
            <a:r>
              <a:rPr lang="en-US" altLang="zh-CN" sz="2800" b="1" i="1">
                <a:solidFill>
                  <a:srgbClr val="FF0000"/>
                </a:solidFill>
                <a:latin typeface="Times New Roman" panose="02020603050405020304" charset="0"/>
              </a:rPr>
              <a:t>n</a:t>
            </a:r>
            <a:r>
              <a:rPr lang="en-US" altLang="zh-CN" sz="2800" b="1">
                <a:solidFill>
                  <a:srgbClr val="FF0066"/>
                </a:solidFill>
                <a:latin typeface="Times New Roman" panose="02020603050405020304" charset="0"/>
              </a:rPr>
              <a:t> </a:t>
            </a:r>
            <a:r>
              <a:rPr lang="zh-CN" altLang="en-US" sz="2800" b="1">
                <a:solidFill>
                  <a:srgbClr val="333300"/>
                </a:solidFill>
                <a:latin typeface="Times New Roman" panose="02020603050405020304" charset="0"/>
              </a:rPr>
              <a:t>位二进制代码有 </a:t>
            </a:r>
            <a:r>
              <a:rPr lang="en-US" altLang="zh-CN" sz="2800" b="1">
                <a:solidFill>
                  <a:srgbClr val="FF0000"/>
                </a:solidFill>
                <a:latin typeface="Times New Roman" panose="02020603050405020304" charset="0"/>
              </a:rPr>
              <a:t>2</a:t>
            </a:r>
            <a:r>
              <a:rPr lang="en-US" altLang="zh-CN" sz="2800" b="1" i="1" baseline="30000">
                <a:solidFill>
                  <a:srgbClr val="FF0000"/>
                </a:solidFill>
                <a:latin typeface="Times New Roman" panose="02020603050405020304" charset="0"/>
              </a:rPr>
              <a:t>n</a:t>
            </a:r>
            <a:r>
              <a:rPr lang="en-US" altLang="zh-CN" sz="2800" b="1" baseline="30000">
                <a:solidFill>
                  <a:srgbClr val="FF0000"/>
                </a:solidFill>
                <a:latin typeface="Times New Roman" panose="02020603050405020304" charset="0"/>
              </a:rPr>
              <a:t> </a:t>
            </a:r>
            <a:r>
              <a:rPr lang="zh-CN" altLang="en-US" sz="2800" b="1">
                <a:solidFill>
                  <a:srgbClr val="333300"/>
                </a:solidFill>
                <a:latin typeface="Times New Roman" panose="02020603050405020304" charset="0"/>
              </a:rPr>
              <a:t>种组合，可以表示 </a:t>
            </a:r>
            <a:r>
              <a:rPr lang="en-US" altLang="zh-CN" sz="2800" b="1">
                <a:solidFill>
                  <a:srgbClr val="FF0000"/>
                </a:solidFill>
                <a:latin typeface="Times New Roman" panose="02020603050405020304" charset="0"/>
              </a:rPr>
              <a:t>2</a:t>
            </a:r>
            <a:r>
              <a:rPr lang="en-US" altLang="zh-CN" sz="2800" b="1" i="1" baseline="30000">
                <a:solidFill>
                  <a:srgbClr val="FF0000"/>
                </a:solidFill>
                <a:latin typeface="Times New Roman" panose="02020603050405020304" charset="0"/>
              </a:rPr>
              <a:t>n</a:t>
            </a:r>
            <a:r>
              <a:rPr lang="en-US" altLang="zh-CN" sz="2800" b="1" baseline="30000">
                <a:solidFill>
                  <a:srgbClr val="FF0000"/>
                </a:solidFill>
                <a:latin typeface="Times New Roman" panose="02020603050405020304" charset="0"/>
              </a:rPr>
              <a:t> </a:t>
            </a:r>
            <a:r>
              <a:rPr lang="zh-CN" altLang="en-US" sz="2800" b="1">
                <a:solidFill>
                  <a:srgbClr val="333300"/>
                </a:solidFill>
                <a:latin typeface="Times New Roman" panose="02020603050405020304" charset="0"/>
              </a:rPr>
              <a:t>个信息。</a:t>
            </a:r>
          </a:p>
        </p:txBody>
      </p:sp>
      <p:sp>
        <p:nvSpPr>
          <p:cNvPr id="110597" name="Rectangle 5"/>
          <p:cNvSpPr>
            <a:spLocks noChangeArrowheads="1"/>
          </p:cNvSpPr>
          <p:nvPr/>
        </p:nvSpPr>
        <p:spPr bwMode="auto">
          <a:xfrm>
            <a:off x="914400" y="4327525"/>
            <a:ext cx="7391400" cy="1246495"/>
          </a:xfrm>
          <a:prstGeom prst="rect">
            <a:avLst/>
          </a:prstGeom>
          <a:noFill/>
          <a:ln w="9525">
            <a:noFill/>
            <a:miter lim="800000"/>
          </a:ln>
          <a:effectLst/>
        </p:spPr>
        <p:txBody>
          <a:bodyPr>
            <a:spAutoFit/>
          </a:bodyPr>
          <a:lstStyle/>
          <a:p>
            <a:pPr>
              <a:lnSpc>
                <a:spcPct val="125000"/>
              </a:lnSpc>
            </a:pPr>
            <a:r>
              <a:rPr lang="en-US" altLang="zh-CN" sz="2800" b="1" dirty="0">
                <a:solidFill>
                  <a:srgbClr val="333300"/>
                </a:solidFill>
                <a:effectLst>
                  <a:outerShdw blurRad="38100" dist="38100" dir="2700000" algn="tl">
                    <a:srgbClr val="DDDDDD"/>
                  </a:outerShdw>
                </a:effectLst>
                <a:latin typeface="Times New Roman" panose="02020603050405020304" charset="0"/>
              </a:rPr>
              <a:t>       </a:t>
            </a:r>
            <a:r>
              <a:rPr lang="zh-CN" altLang="en-US" sz="2800" b="1" dirty="0">
                <a:solidFill>
                  <a:srgbClr val="333300"/>
                </a:solidFill>
                <a:effectLst>
                  <a:outerShdw blurRad="38100" dist="38100" dir="2700000" algn="tl">
                    <a:srgbClr val="DDDDDD"/>
                  </a:outerShdw>
                </a:effectLst>
                <a:latin typeface="Times New Roman" panose="02020603050405020304" charset="0"/>
              </a:rPr>
              <a:t>要表示</a:t>
            </a:r>
            <a:r>
              <a:rPr lang="en-US" altLang="zh-CN" sz="2800" b="1" dirty="0">
                <a:solidFill>
                  <a:srgbClr val="FF0000"/>
                </a:solidFill>
                <a:effectLst>
                  <a:outerShdw blurRad="38100" dist="38100" dir="2700000" algn="tl">
                    <a:srgbClr val="DDDDDD"/>
                  </a:outerShdw>
                </a:effectLst>
                <a:latin typeface="Times New Roman" panose="02020603050405020304" charset="0"/>
              </a:rPr>
              <a:t>N</a:t>
            </a:r>
            <a:r>
              <a:rPr lang="zh-CN" altLang="en-US" sz="2800" b="1" dirty="0">
                <a:solidFill>
                  <a:srgbClr val="333300"/>
                </a:solidFill>
                <a:effectLst>
                  <a:outerShdw blurRad="38100" dist="38100" dir="2700000" algn="tl">
                    <a:srgbClr val="DDDDDD"/>
                  </a:outerShdw>
                </a:effectLst>
                <a:latin typeface="Times New Roman" panose="02020603050405020304" charset="0"/>
              </a:rPr>
              <a:t>个信息所需的二进制代码应满足  </a:t>
            </a:r>
          </a:p>
          <a:p>
            <a:pPr>
              <a:lnSpc>
                <a:spcPct val="125000"/>
              </a:lnSpc>
            </a:pPr>
            <a:r>
              <a:rPr lang="zh-CN" altLang="en-US" sz="2800" b="1" dirty="0">
                <a:solidFill>
                  <a:srgbClr val="333300"/>
                </a:solidFill>
                <a:effectLst>
                  <a:outerShdw blurRad="38100" dist="38100" dir="2700000" algn="tl">
                    <a:srgbClr val="DDDDDD"/>
                  </a:outerShdw>
                </a:effectLst>
                <a:latin typeface="Times New Roman" panose="02020603050405020304" charset="0"/>
              </a:rPr>
              <a:t>                        </a:t>
            </a:r>
            <a:r>
              <a:rPr lang="zh-CN" altLang="en-US" sz="2800" b="1" dirty="0" smtClean="0">
                <a:solidFill>
                  <a:srgbClr val="333300"/>
                </a:solidFill>
                <a:effectLst>
                  <a:outerShdw blurRad="38100" dist="38100" dir="2700000" algn="tl">
                    <a:srgbClr val="DDDDDD"/>
                  </a:outerShdw>
                </a:effectLst>
                <a:latin typeface="Times New Roman" panose="02020603050405020304" charset="0"/>
              </a:rPr>
              <a:t>           </a:t>
            </a:r>
            <a:r>
              <a:rPr lang="en-US" altLang="zh-CN" sz="3200" b="1" dirty="0" smtClean="0">
                <a:solidFill>
                  <a:srgbClr val="FF0000"/>
                </a:solidFill>
                <a:effectLst>
                  <a:outerShdw blurRad="38100" dist="38100" dir="2700000" algn="tl">
                    <a:srgbClr val="DDDDDD"/>
                  </a:outerShdw>
                </a:effectLst>
                <a:latin typeface="Times New Roman" panose="02020603050405020304" charset="0"/>
              </a:rPr>
              <a:t>2</a:t>
            </a:r>
            <a:r>
              <a:rPr lang="en-US" altLang="zh-CN" sz="3200" b="1" i="1" baseline="30000" dirty="0" smtClean="0">
                <a:solidFill>
                  <a:srgbClr val="FF0000"/>
                </a:solidFill>
                <a:effectLst>
                  <a:outerShdw blurRad="38100" dist="38100" dir="2700000" algn="tl">
                    <a:srgbClr val="DDDDDD"/>
                  </a:outerShdw>
                </a:effectLst>
                <a:latin typeface="Times New Roman" panose="02020603050405020304" charset="0"/>
              </a:rPr>
              <a:t>n</a:t>
            </a:r>
            <a:r>
              <a:rPr lang="en-US" altLang="zh-CN" sz="3200" b="1" dirty="0">
                <a:solidFill>
                  <a:srgbClr val="FF0000"/>
                </a:solidFill>
                <a:effectLst>
                  <a:outerShdw blurRad="38100" dist="38100" dir="2700000" algn="tl">
                    <a:srgbClr val="DDDDDD"/>
                  </a:outerShdw>
                </a:effectLst>
                <a:latin typeface="Times New Roman" panose="02020603050405020304" charset="0"/>
                <a:sym typeface="Symbol" panose="05050102010706020507" charset="0"/>
              </a:rPr>
              <a:t> </a:t>
            </a:r>
            <a:r>
              <a:rPr lang="en-US" altLang="zh-CN" sz="3200" b="1" dirty="0">
                <a:solidFill>
                  <a:srgbClr val="FF0000"/>
                </a:solidFill>
                <a:effectLst>
                  <a:outerShdw blurRad="38100" dist="38100" dir="2700000" algn="tl">
                    <a:srgbClr val="DDDDDD"/>
                  </a:outerShdw>
                </a:effectLst>
                <a:latin typeface="Times New Roman" panose="02020603050405020304" charset="0"/>
              </a:rPr>
              <a:t>N</a:t>
            </a:r>
            <a:endParaRPr lang="en-US" altLang="zh-CN" sz="3200" b="1" dirty="0">
              <a:solidFill>
                <a:schemeClr val="bg1"/>
              </a:solidFill>
              <a:effectLst>
                <a:outerShdw blurRad="38100" dist="38100" dir="2700000" algn="tl">
                  <a:srgbClr val="DDDDDD"/>
                </a:outerShdw>
              </a:effectLst>
              <a:latin typeface="Times New Roman" panose="02020603050405020304" charset="0"/>
            </a:endParaRPr>
          </a:p>
        </p:txBody>
      </p:sp>
      <p:pic>
        <p:nvPicPr>
          <p:cNvPr id="132102" name="Picture 6" descr="AG00315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20013" y="4994275"/>
            <a:ext cx="1042987" cy="1177925"/>
          </a:xfrm>
          <a:prstGeom prst="rect">
            <a:avLst/>
          </a:prstGeom>
          <a:noFill/>
          <a:ln>
            <a:noFill/>
          </a:ln>
        </p:spPr>
      </p:pic>
      <p:grpSp>
        <p:nvGrpSpPr>
          <p:cNvPr id="132103" name="Group 7"/>
          <p:cNvGrpSpPr/>
          <p:nvPr/>
        </p:nvGrpSpPr>
        <p:grpSpPr bwMode="auto">
          <a:xfrm>
            <a:off x="2209800" y="1200150"/>
            <a:ext cx="4419600" cy="171450"/>
            <a:chOff x="1632" y="720"/>
            <a:chExt cx="2784" cy="108"/>
          </a:xfrm>
        </p:grpSpPr>
        <p:pic>
          <p:nvPicPr>
            <p:cNvPr id="132104" name="Picture 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 y="726"/>
              <a:ext cx="102" cy="102"/>
            </a:xfrm>
            <a:prstGeom prst="rect">
              <a:avLst/>
            </a:prstGeom>
            <a:noFill/>
            <a:ln>
              <a:noFill/>
            </a:ln>
          </p:spPr>
        </p:pic>
        <p:pic>
          <p:nvPicPr>
            <p:cNvPr id="132105" name="Picture 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 y="726"/>
              <a:ext cx="102" cy="102"/>
            </a:xfrm>
            <a:prstGeom prst="rect">
              <a:avLst/>
            </a:prstGeom>
            <a:noFill/>
            <a:ln>
              <a:noFill/>
            </a:ln>
          </p:spPr>
        </p:pic>
        <p:pic>
          <p:nvPicPr>
            <p:cNvPr id="132106" name="Picture 1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 y="726"/>
              <a:ext cx="102" cy="102"/>
            </a:xfrm>
            <a:prstGeom prst="rect">
              <a:avLst/>
            </a:prstGeom>
            <a:noFill/>
            <a:ln>
              <a:noFill/>
            </a:ln>
          </p:spPr>
        </p:pic>
        <p:pic>
          <p:nvPicPr>
            <p:cNvPr id="132107" name="Picture 1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 y="726"/>
              <a:ext cx="102" cy="102"/>
            </a:xfrm>
            <a:prstGeom prst="rect">
              <a:avLst/>
            </a:prstGeom>
            <a:noFill/>
            <a:ln>
              <a:noFill/>
            </a:ln>
          </p:spPr>
        </p:pic>
        <p:pic>
          <p:nvPicPr>
            <p:cNvPr id="132108" name="Picture 1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 y="726"/>
              <a:ext cx="102" cy="102"/>
            </a:xfrm>
            <a:prstGeom prst="rect">
              <a:avLst/>
            </a:prstGeom>
            <a:noFill/>
            <a:ln>
              <a:noFill/>
            </a:ln>
          </p:spPr>
        </p:pic>
        <p:pic>
          <p:nvPicPr>
            <p:cNvPr id="132109" name="Picture 1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 y="726"/>
              <a:ext cx="102" cy="102"/>
            </a:xfrm>
            <a:prstGeom prst="rect">
              <a:avLst/>
            </a:prstGeom>
            <a:noFill/>
            <a:ln>
              <a:noFill/>
            </a:ln>
          </p:spPr>
        </p:pic>
        <p:pic>
          <p:nvPicPr>
            <p:cNvPr id="132110" name="Picture 1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 y="726"/>
              <a:ext cx="102" cy="102"/>
            </a:xfrm>
            <a:prstGeom prst="rect">
              <a:avLst/>
            </a:prstGeom>
            <a:noFill/>
            <a:ln>
              <a:noFill/>
            </a:ln>
          </p:spPr>
        </p:pic>
        <p:grpSp>
          <p:nvGrpSpPr>
            <p:cNvPr id="132111" name="Group 15"/>
            <p:cNvGrpSpPr/>
            <p:nvPr/>
          </p:nvGrpSpPr>
          <p:grpSpPr bwMode="auto">
            <a:xfrm>
              <a:off x="2868" y="726"/>
              <a:ext cx="780" cy="102"/>
              <a:chOff x="2868" y="726"/>
              <a:chExt cx="780" cy="102"/>
            </a:xfrm>
          </p:grpSpPr>
          <p:pic>
            <p:nvPicPr>
              <p:cNvPr id="132128" name="Picture 1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 y="726"/>
                <a:ext cx="102" cy="102"/>
              </a:xfrm>
              <a:prstGeom prst="rect">
                <a:avLst/>
              </a:prstGeom>
              <a:noFill/>
              <a:ln>
                <a:noFill/>
              </a:ln>
            </p:spPr>
          </p:pic>
          <p:pic>
            <p:nvPicPr>
              <p:cNvPr id="132129" name="Picture 1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 y="726"/>
                <a:ext cx="102" cy="102"/>
              </a:xfrm>
              <a:prstGeom prst="rect">
                <a:avLst/>
              </a:prstGeom>
              <a:noFill/>
              <a:ln>
                <a:noFill/>
              </a:ln>
            </p:spPr>
          </p:pic>
          <p:pic>
            <p:nvPicPr>
              <p:cNvPr id="132130" name="Picture 1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 y="726"/>
                <a:ext cx="102" cy="102"/>
              </a:xfrm>
              <a:prstGeom prst="rect">
                <a:avLst/>
              </a:prstGeom>
              <a:noFill/>
              <a:ln>
                <a:noFill/>
              </a:ln>
            </p:spPr>
          </p:pic>
          <p:pic>
            <p:nvPicPr>
              <p:cNvPr id="132131" name="Picture 1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8" y="726"/>
                <a:ext cx="102" cy="102"/>
              </a:xfrm>
              <a:prstGeom prst="rect">
                <a:avLst/>
              </a:prstGeom>
              <a:noFill/>
              <a:ln>
                <a:noFill/>
              </a:ln>
            </p:spPr>
          </p:pic>
          <p:pic>
            <p:nvPicPr>
              <p:cNvPr id="132132" name="Picture 2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 y="726"/>
                <a:ext cx="102" cy="102"/>
              </a:xfrm>
              <a:prstGeom prst="rect">
                <a:avLst/>
              </a:prstGeom>
              <a:noFill/>
              <a:ln>
                <a:noFill/>
              </a:ln>
            </p:spPr>
          </p:pic>
          <p:pic>
            <p:nvPicPr>
              <p:cNvPr id="132133" name="Picture 2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 y="726"/>
                <a:ext cx="102" cy="102"/>
              </a:xfrm>
              <a:prstGeom prst="rect">
                <a:avLst/>
              </a:prstGeom>
              <a:noFill/>
              <a:ln>
                <a:noFill/>
              </a:ln>
            </p:spPr>
          </p:pic>
          <p:pic>
            <p:nvPicPr>
              <p:cNvPr id="132134" name="Picture 2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 y="726"/>
                <a:ext cx="102" cy="102"/>
              </a:xfrm>
              <a:prstGeom prst="rect">
                <a:avLst/>
              </a:prstGeom>
              <a:noFill/>
              <a:ln>
                <a:noFill/>
              </a:ln>
            </p:spPr>
          </p:pic>
          <p:pic>
            <p:nvPicPr>
              <p:cNvPr id="132135" name="Picture 2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 y="726"/>
                <a:ext cx="102" cy="102"/>
              </a:xfrm>
              <a:prstGeom prst="rect">
                <a:avLst/>
              </a:prstGeom>
              <a:noFill/>
              <a:ln>
                <a:noFill/>
              </a:ln>
            </p:spPr>
          </p:pic>
        </p:grpSp>
        <p:grpSp>
          <p:nvGrpSpPr>
            <p:cNvPr id="132112" name="Group 24"/>
            <p:cNvGrpSpPr/>
            <p:nvPr/>
          </p:nvGrpSpPr>
          <p:grpSpPr bwMode="auto">
            <a:xfrm>
              <a:off x="1632" y="720"/>
              <a:ext cx="582" cy="102"/>
              <a:chOff x="4698" y="720"/>
              <a:chExt cx="582" cy="102"/>
            </a:xfrm>
          </p:grpSpPr>
          <p:pic>
            <p:nvPicPr>
              <p:cNvPr id="132122" name="Picture 2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32123" name="Picture 2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32124" name="Picture 2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32125" name="Picture 2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32126" name="Picture 2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32127" name="Picture 3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nvGrpSpPr>
            <p:cNvPr id="132113" name="Group 31"/>
            <p:cNvGrpSpPr/>
            <p:nvPr/>
          </p:nvGrpSpPr>
          <p:grpSpPr bwMode="auto">
            <a:xfrm>
              <a:off x="3636" y="720"/>
              <a:ext cx="780" cy="102"/>
              <a:chOff x="2868" y="726"/>
              <a:chExt cx="780" cy="102"/>
            </a:xfrm>
          </p:grpSpPr>
          <p:pic>
            <p:nvPicPr>
              <p:cNvPr id="132114" name="Picture 3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 y="726"/>
                <a:ext cx="102" cy="102"/>
              </a:xfrm>
              <a:prstGeom prst="rect">
                <a:avLst/>
              </a:prstGeom>
              <a:noFill/>
              <a:ln>
                <a:noFill/>
              </a:ln>
            </p:spPr>
          </p:pic>
          <p:pic>
            <p:nvPicPr>
              <p:cNvPr id="132115" name="Picture 3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 y="726"/>
                <a:ext cx="102" cy="102"/>
              </a:xfrm>
              <a:prstGeom prst="rect">
                <a:avLst/>
              </a:prstGeom>
              <a:noFill/>
              <a:ln>
                <a:noFill/>
              </a:ln>
            </p:spPr>
          </p:pic>
          <p:pic>
            <p:nvPicPr>
              <p:cNvPr id="132116" name="Picture 3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 y="726"/>
                <a:ext cx="102" cy="102"/>
              </a:xfrm>
              <a:prstGeom prst="rect">
                <a:avLst/>
              </a:prstGeom>
              <a:noFill/>
              <a:ln>
                <a:noFill/>
              </a:ln>
            </p:spPr>
          </p:pic>
          <p:pic>
            <p:nvPicPr>
              <p:cNvPr id="132117" name="Picture 3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8" y="726"/>
                <a:ext cx="102" cy="102"/>
              </a:xfrm>
              <a:prstGeom prst="rect">
                <a:avLst/>
              </a:prstGeom>
              <a:noFill/>
              <a:ln>
                <a:noFill/>
              </a:ln>
            </p:spPr>
          </p:pic>
          <p:pic>
            <p:nvPicPr>
              <p:cNvPr id="132118" name="Picture 3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 y="726"/>
                <a:ext cx="102" cy="102"/>
              </a:xfrm>
              <a:prstGeom prst="rect">
                <a:avLst/>
              </a:prstGeom>
              <a:noFill/>
              <a:ln>
                <a:noFill/>
              </a:ln>
            </p:spPr>
          </p:pic>
          <p:pic>
            <p:nvPicPr>
              <p:cNvPr id="132119" name="Picture 3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 y="726"/>
                <a:ext cx="102" cy="102"/>
              </a:xfrm>
              <a:prstGeom prst="rect">
                <a:avLst/>
              </a:prstGeom>
              <a:noFill/>
              <a:ln>
                <a:noFill/>
              </a:ln>
            </p:spPr>
          </p:pic>
          <p:pic>
            <p:nvPicPr>
              <p:cNvPr id="132120" name="Picture 3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 y="726"/>
                <a:ext cx="102" cy="102"/>
              </a:xfrm>
              <a:prstGeom prst="rect">
                <a:avLst/>
              </a:prstGeom>
              <a:noFill/>
              <a:ln>
                <a:noFill/>
              </a:ln>
            </p:spPr>
          </p:pic>
          <p:pic>
            <p:nvPicPr>
              <p:cNvPr id="132121" name="Picture 3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 y="726"/>
                <a:ext cx="102" cy="102"/>
              </a:xfrm>
              <a:prstGeom prst="rect">
                <a:avLst/>
              </a:prstGeom>
              <a:noFill/>
              <a:ln>
                <a:noFill/>
              </a:ln>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blinds(horizontal)">
                                      <p:cBhvr>
                                        <p:cTn id="7" dur="500"/>
                                        <p:tgtEl>
                                          <p:spTgt spid="11059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0596"/>
                                        </p:tgtEl>
                                        <p:attrNameLst>
                                          <p:attrName>style.visibility</p:attrName>
                                        </p:attrNameLst>
                                      </p:cBhvr>
                                      <p:to>
                                        <p:strVal val="visible"/>
                                      </p:to>
                                    </p:set>
                                    <p:animEffect transition="in" filter="wipe(left)">
                                      <p:cBhvr>
                                        <p:cTn id="11" dur="500"/>
                                        <p:tgtEl>
                                          <p:spTgt spid="11059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0597"/>
                                        </p:tgtEl>
                                        <p:attrNameLst>
                                          <p:attrName>style.visibility</p:attrName>
                                        </p:attrNameLst>
                                      </p:cBhvr>
                                      <p:to>
                                        <p:strVal val="visible"/>
                                      </p:to>
                                    </p:set>
                                    <p:animEffect transition="in" filter="wipe(left)">
                                      <p:cBhvr>
                                        <p:cTn id="15" dur="5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P spid="110596" grpId="0" autoUpdateAnimBg="0"/>
      <p:bldP spid="11059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ctrTitle"/>
          </p:nvPr>
        </p:nvSpPr>
        <p:spPr bwMode="auto">
          <a:xfrm>
            <a:off x="838200" y="533400"/>
            <a:ext cx="5105400" cy="457200"/>
          </a:xfrm>
          <a:ln>
            <a:miter lim="800000"/>
          </a:ln>
        </p:spPr>
        <p:txBody>
          <a:bodyPr vert="horz" wrap="square" lIns="91440" tIns="45720" rIns="91440" bIns="45720" numCol="1" anchor="t" anchorCtr="0" compatLnSpc="1">
            <a:normAutofit fontScale="90000"/>
          </a:bodyPr>
          <a:lstStyle/>
          <a:p>
            <a:pPr algn="l" eaLnBrk="1" hangingPunct="1"/>
            <a:r>
              <a:rPr lang="en-US" altLang="zh-CN" sz="3200" b="1" dirty="0" smtClean="0">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20.8.1  </a:t>
            </a:r>
            <a:r>
              <a:rPr lang="zh-CN" altLang="en-US" sz="3200" b="1" dirty="0">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组合逻辑电路的分析</a:t>
            </a:r>
          </a:p>
        </p:txBody>
      </p:sp>
      <p:sp>
        <p:nvSpPr>
          <p:cNvPr id="83971" name="Rectangle 3"/>
          <p:cNvSpPr>
            <a:spLocks noChangeArrowheads="1"/>
          </p:cNvSpPr>
          <p:nvPr/>
        </p:nvSpPr>
        <p:spPr bwMode="auto">
          <a:xfrm>
            <a:off x="762000" y="3248025"/>
            <a:ext cx="6135688" cy="519113"/>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 (1) </a:t>
            </a:r>
            <a:r>
              <a:rPr lang="zh-CN" altLang="en-US" sz="2800" b="1">
                <a:effectLst>
                  <a:outerShdw blurRad="38100" dist="38100" dir="2700000" algn="tl">
                    <a:srgbClr val="DDDDDD"/>
                  </a:outerShdw>
                </a:effectLst>
                <a:latin typeface="Times New Roman" panose="02020603050405020304" charset="0"/>
              </a:rPr>
              <a:t>由逻辑图写出输出端的逻辑表达式</a:t>
            </a:r>
          </a:p>
        </p:txBody>
      </p:sp>
      <p:sp>
        <p:nvSpPr>
          <p:cNvPr id="83972" name="Rectangle 4"/>
          <p:cNvSpPr>
            <a:spLocks noChangeArrowheads="1"/>
          </p:cNvSpPr>
          <p:nvPr/>
        </p:nvSpPr>
        <p:spPr bwMode="auto">
          <a:xfrm>
            <a:off x="838200" y="3883025"/>
            <a:ext cx="4618038" cy="519113"/>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(2) </a:t>
            </a:r>
            <a:r>
              <a:rPr lang="zh-CN" altLang="en-US" sz="2800" b="1">
                <a:effectLst>
                  <a:outerShdw blurRad="38100" dist="38100" dir="2700000" algn="tl">
                    <a:srgbClr val="DDDDDD"/>
                  </a:outerShdw>
                </a:effectLst>
                <a:latin typeface="Times New Roman" panose="02020603050405020304" charset="0"/>
              </a:rPr>
              <a:t>运用逻辑代数化简或变换</a:t>
            </a:r>
          </a:p>
        </p:txBody>
      </p:sp>
      <p:sp>
        <p:nvSpPr>
          <p:cNvPr id="83973" name="Rectangle 5"/>
          <p:cNvSpPr>
            <a:spLocks noChangeArrowheads="1"/>
          </p:cNvSpPr>
          <p:nvPr/>
        </p:nvSpPr>
        <p:spPr bwMode="auto">
          <a:xfrm>
            <a:off x="838200" y="4492625"/>
            <a:ext cx="2832100" cy="519113"/>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(3) </a:t>
            </a:r>
            <a:r>
              <a:rPr lang="zh-CN" altLang="en-US" sz="2800" b="1">
                <a:effectLst>
                  <a:outerShdw blurRad="38100" dist="38100" dir="2700000" algn="tl">
                    <a:srgbClr val="DDDDDD"/>
                  </a:outerShdw>
                </a:effectLst>
                <a:latin typeface="Times New Roman" panose="02020603050405020304" charset="0"/>
              </a:rPr>
              <a:t>列逻辑状态表</a:t>
            </a:r>
          </a:p>
        </p:txBody>
      </p:sp>
      <p:sp>
        <p:nvSpPr>
          <p:cNvPr id="83974" name="Rectangle 6"/>
          <p:cNvSpPr>
            <a:spLocks noChangeArrowheads="1"/>
          </p:cNvSpPr>
          <p:nvPr/>
        </p:nvSpPr>
        <p:spPr bwMode="auto">
          <a:xfrm>
            <a:off x="838200" y="5106988"/>
            <a:ext cx="2832100" cy="519112"/>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(4) </a:t>
            </a:r>
            <a:r>
              <a:rPr lang="zh-CN" altLang="en-US" sz="2800" b="1">
                <a:effectLst>
                  <a:outerShdw blurRad="38100" dist="38100" dir="2700000" algn="tl">
                    <a:srgbClr val="DDDDDD"/>
                  </a:outerShdw>
                </a:effectLst>
                <a:latin typeface="Times New Roman" panose="02020603050405020304" charset="0"/>
              </a:rPr>
              <a:t>分析逻辑功能</a:t>
            </a:r>
          </a:p>
        </p:txBody>
      </p:sp>
      <p:sp>
        <p:nvSpPr>
          <p:cNvPr id="83975" name="Rectangle 7" descr="80%"/>
          <p:cNvSpPr>
            <a:spLocks noChangeArrowheads="1"/>
          </p:cNvSpPr>
          <p:nvPr/>
        </p:nvSpPr>
        <p:spPr bwMode="auto">
          <a:xfrm>
            <a:off x="1219200" y="1698625"/>
            <a:ext cx="2663825" cy="617538"/>
          </a:xfrm>
          <a:prstGeom prst="rect">
            <a:avLst/>
          </a:prstGeom>
          <a:pattFill prst="pct80">
            <a:fgClr>
              <a:srgbClr val="FFFF99"/>
            </a:fgClr>
            <a:bgClr>
              <a:srgbClr val="FFFFFF"/>
            </a:bgClr>
          </a:pattFill>
          <a:ln w="38100">
            <a:solidFill>
              <a:srgbClr val="006600"/>
            </a:solidFill>
            <a:miter lim="800000"/>
          </a:ln>
          <a:effectLst/>
        </p:spPr>
        <p:txBody>
          <a:bodyPr wrap="none">
            <a:spAutoFit/>
          </a:bodyPr>
          <a:lstStyle/>
          <a:p>
            <a:pPr>
              <a:spcBef>
                <a:spcPct val="50000"/>
              </a:spcBef>
            </a:pPr>
            <a:r>
              <a:rPr lang="zh-CN" altLang="en-US" sz="3200" b="1">
                <a:solidFill>
                  <a:srgbClr val="000099"/>
                </a:solidFill>
                <a:effectLst>
                  <a:outerShdw blurRad="38100" dist="38100" dir="2700000" algn="tl">
                    <a:srgbClr val="DDDDDD"/>
                  </a:outerShdw>
                </a:effectLst>
                <a:latin typeface="Times New Roman" panose="02020603050405020304" charset="0"/>
              </a:rPr>
              <a:t>已知逻辑电路</a:t>
            </a:r>
            <a:endParaRPr lang="zh-CN" altLang="en-US" sz="3200" b="1">
              <a:solidFill>
                <a:srgbClr val="000099"/>
              </a:solidFill>
              <a:latin typeface="Times New Roman" panose="02020603050405020304" charset="0"/>
            </a:endParaRPr>
          </a:p>
        </p:txBody>
      </p:sp>
      <p:sp>
        <p:nvSpPr>
          <p:cNvPr id="107528" name="Line 8"/>
          <p:cNvSpPr>
            <a:spLocks noChangeShapeType="1"/>
          </p:cNvSpPr>
          <p:nvPr/>
        </p:nvSpPr>
        <p:spPr bwMode="auto">
          <a:xfrm>
            <a:off x="3886200" y="2027238"/>
            <a:ext cx="1752600" cy="0"/>
          </a:xfrm>
          <a:prstGeom prst="line">
            <a:avLst/>
          </a:prstGeom>
          <a:noFill/>
          <a:ln w="38100">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107529" name="Text Box 9"/>
          <p:cNvSpPr txBox="1">
            <a:spLocks noChangeArrowheads="1"/>
          </p:cNvSpPr>
          <p:nvPr/>
        </p:nvSpPr>
        <p:spPr bwMode="auto">
          <a:xfrm>
            <a:off x="4343400" y="1447800"/>
            <a:ext cx="10668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t>确定</a:t>
            </a:r>
            <a:endParaRPr lang="zh-CN" altLang="en-US" sz="2800" b="1">
              <a:solidFill>
                <a:srgbClr val="FFFF00"/>
              </a:solidFill>
            </a:endParaRPr>
          </a:p>
        </p:txBody>
      </p:sp>
      <p:sp>
        <p:nvSpPr>
          <p:cNvPr id="83978" name="Rectangle 10" descr="40%"/>
          <p:cNvSpPr>
            <a:spLocks noChangeArrowheads="1"/>
          </p:cNvSpPr>
          <p:nvPr/>
        </p:nvSpPr>
        <p:spPr bwMode="auto">
          <a:xfrm>
            <a:off x="5715000" y="1698625"/>
            <a:ext cx="1854200" cy="617538"/>
          </a:xfrm>
          <a:prstGeom prst="rect">
            <a:avLst/>
          </a:prstGeom>
          <a:pattFill prst="pct40">
            <a:fgClr>
              <a:srgbClr val="FFCCCC"/>
            </a:fgClr>
            <a:bgClr>
              <a:srgbClr val="FFFFFF"/>
            </a:bgClr>
          </a:pattFill>
          <a:ln w="38100">
            <a:solidFill>
              <a:srgbClr val="006600"/>
            </a:solidFill>
            <a:miter lim="800000"/>
          </a:ln>
          <a:effectLst/>
        </p:spPr>
        <p:txBody>
          <a:bodyPr wrap="none">
            <a:spAutoFit/>
          </a:bodyPr>
          <a:lstStyle/>
          <a:p>
            <a:pPr>
              <a:spcBef>
                <a:spcPct val="50000"/>
              </a:spcBef>
            </a:pPr>
            <a:r>
              <a:rPr lang="zh-CN" altLang="en-US" sz="3200" b="1">
                <a:solidFill>
                  <a:srgbClr val="FF3300"/>
                </a:solidFill>
                <a:effectLst>
                  <a:outerShdw blurRad="38100" dist="38100" dir="2700000" algn="tl">
                    <a:srgbClr val="DDDDDD"/>
                  </a:outerShdw>
                </a:effectLst>
                <a:latin typeface="Times New Roman" panose="02020603050405020304" charset="0"/>
              </a:rPr>
              <a:t>逻辑功能</a:t>
            </a:r>
            <a:endParaRPr lang="zh-CN" altLang="en-US" sz="3200" b="1">
              <a:solidFill>
                <a:srgbClr val="FF3300"/>
              </a:solidFill>
              <a:latin typeface="Times New Roman" panose="02020603050405020304" charset="0"/>
            </a:endParaRPr>
          </a:p>
        </p:txBody>
      </p:sp>
      <p:sp>
        <p:nvSpPr>
          <p:cNvPr id="83979" name="Rectangle 11"/>
          <p:cNvSpPr>
            <a:spLocks noChangeArrowheads="1"/>
          </p:cNvSpPr>
          <p:nvPr/>
        </p:nvSpPr>
        <p:spPr bwMode="auto">
          <a:xfrm>
            <a:off x="685800" y="2514600"/>
            <a:ext cx="2224088" cy="579438"/>
          </a:xfrm>
          <a:prstGeom prst="rect">
            <a:avLst/>
          </a:prstGeom>
          <a:noFill/>
          <a:ln w="9525">
            <a:noFill/>
            <a:miter lim="800000"/>
          </a:ln>
          <a:effectLst/>
        </p:spPr>
        <p:txBody>
          <a:bodyPr wrap="none">
            <a:spAutoFit/>
          </a:bodyPr>
          <a:lstStyle/>
          <a:p>
            <a:pPr>
              <a:spcBef>
                <a:spcPct val="50000"/>
              </a:spcBef>
            </a:pPr>
            <a:r>
              <a:rPr lang="zh-CN" altLang="en-US" sz="3200" b="1">
                <a:solidFill>
                  <a:srgbClr val="000099"/>
                </a:solidFill>
                <a:effectLst>
                  <a:outerShdw blurRad="38100" dist="38100" dir="2700000" algn="tl">
                    <a:srgbClr val="DDDDDD"/>
                  </a:outerShdw>
                </a:effectLst>
                <a:latin typeface="Times New Roman" panose="02020603050405020304" charset="0"/>
              </a:rPr>
              <a:t>分析步骤：</a:t>
            </a:r>
            <a:endParaRPr lang="zh-CN" altLang="en-US" sz="3600" b="1">
              <a:solidFill>
                <a:srgbClr val="000099"/>
              </a:solidFill>
              <a:effectLst>
                <a:outerShdw blurRad="38100" dist="38100" dir="2700000" algn="tl">
                  <a:srgbClr val="DDDDDD"/>
                </a:outerShdw>
              </a:effectLst>
              <a:latin typeface="Times New Roman" panose="02020603050405020304" charset="0"/>
            </a:endParaRPr>
          </a:p>
        </p:txBody>
      </p:sp>
      <p:pic>
        <p:nvPicPr>
          <p:cNvPr id="107532" name="Picture 12" descr="AG00317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495800"/>
            <a:ext cx="1246188" cy="1600200"/>
          </a:xfrm>
          <a:prstGeom prst="rect">
            <a:avLst/>
          </a:prstGeom>
          <a:noFill/>
          <a:ln>
            <a:noFill/>
          </a:ln>
        </p:spPr>
      </p:pic>
      <p:grpSp>
        <p:nvGrpSpPr>
          <p:cNvPr id="107533" name="Group 13"/>
          <p:cNvGrpSpPr/>
          <p:nvPr/>
        </p:nvGrpSpPr>
        <p:grpSpPr bwMode="auto">
          <a:xfrm>
            <a:off x="762000" y="5791200"/>
            <a:ext cx="5781675" cy="171450"/>
            <a:chOff x="0" y="3696"/>
            <a:chExt cx="3642" cy="108"/>
          </a:xfrm>
        </p:grpSpPr>
        <p:pic>
          <p:nvPicPr>
            <p:cNvPr id="107534" name="Picture 1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 y="3702"/>
              <a:ext cx="102" cy="102"/>
            </a:xfrm>
            <a:prstGeom prst="rect">
              <a:avLst/>
            </a:prstGeom>
            <a:noFill/>
            <a:ln>
              <a:noFill/>
            </a:ln>
          </p:spPr>
        </p:pic>
        <p:pic>
          <p:nvPicPr>
            <p:cNvPr id="107535" name="Picture 1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 y="3702"/>
              <a:ext cx="102" cy="102"/>
            </a:xfrm>
            <a:prstGeom prst="rect">
              <a:avLst/>
            </a:prstGeom>
            <a:noFill/>
            <a:ln>
              <a:noFill/>
            </a:ln>
          </p:spPr>
        </p:pic>
        <p:pic>
          <p:nvPicPr>
            <p:cNvPr id="107536" name="Picture 1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 y="3702"/>
              <a:ext cx="102" cy="102"/>
            </a:xfrm>
            <a:prstGeom prst="rect">
              <a:avLst/>
            </a:prstGeom>
            <a:noFill/>
            <a:ln>
              <a:noFill/>
            </a:ln>
          </p:spPr>
        </p:pic>
        <p:pic>
          <p:nvPicPr>
            <p:cNvPr id="107537" name="Picture 1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 y="3702"/>
              <a:ext cx="102" cy="102"/>
            </a:xfrm>
            <a:prstGeom prst="rect">
              <a:avLst/>
            </a:prstGeom>
            <a:noFill/>
            <a:ln>
              <a:noFill/>
            </a:ln>
          </p:spPr>
        </p:pic>
        <p:pic>
          <p:nvPicPr>
            <p:cNvPr id="107538" name="Picture 1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 y="3702"/>
              <a:ext cx="102" cy="102"/>
            </a:xfrm>
            <a:prstGeom prst="rect">
              <a:avLst/>
            </a:prstGeom>
            <a:noFill/>
            <a:ln>
              <a:noFill/>
            </a:ln>
          </p:spPr>
        </p:pic>
        <p:pic>
          <p:nvPicPr>
            <p:cNvPr id="107539" name="Picture 1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 y="3702"/>
              <a:ext cx="102" cy="102"/>
            </a:xfrm>
            <a:prstGeom prst="rect">
              <a:avLst/>
            </a:prstGeom>
            <a:noFill/>
            <a:ln>
              <a:noFill/>
            </a:ln>
          </p:spPr>
        </p:pic>
        <p:pic>
          <p:nvPicPr>
            <p:cNvPr id="107540" name="Picture 2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 y="3702"/>
              <a:ext cx="102" cy="102"/>
            </a:xfrm>
            <a:prstGeom prst="rect">
              <a:avLst/>
            </a:prstGeom>
            <a:noFill/>
            <a:ln>
              <a:noFill/>
            </a:ln>
          </p:spPr>
        </p:pic>
        <p:pic>
          <p:nvPicPr>
            <p:cNvPr id="107541" name="Picture 2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 y="3702"/>
              <a:ext cx="102" cy="102"/>
            </a:xfrm>
            <a:prstGeom prst="rect">
              <a:avLst/>
            </a:prstGeom>
            <a:noFill/>
            <a:ln>
              <a:noFill/>
            </a:ln>
          </p:spPr>
        </p:pic>
        <p:pic>
          <p:nvPicPr>
            <p:cNvPr id="107542" name="Picture 2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 y="3702"/>
              <a:ext cx="102" cy="102"/>
            </a:xfrm>
            <a:prstGeom prst="rect">
              <a:avLst/>
            </a:prstGeom>
            <a:noFill/>
            <a:ln>
              <a:noFill/>
            </a:ln>
          </p:spPr>
        </p:pic>
        <p:pic>
          <p:nvPicPr>
            <p:cNvPr id="107543" name="Picture 2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 y="3702"/>
              <a:ext cx="102" cy="102"/>
            </a:xfrm>
            <a:prstGeom prst="rect">
              <a:avLst/>
            </a:prstGeom>
            <a:noFill/>
            <a:ln>
              <a:noFill/>
            </a:ln>
          </p:spPr>
        </p:pic>
        <p:pic>
          <p:nvPicPr>
            <p:cNvPr id="107544" name="Picture 2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 y="3702"/>
              <a:ext cx="102" cy="102"/>
            </a:xfrm>
            <a:prstGeom prst="rect">
              <a:avLst/>
            </a:prstGeom>
            <a:noFill/>
            <a:ln>
              <a:noFill/>
            </a:ln>
          </p:spPr>
        </p:pic>
        <p:pic>
          <p:nvPicPr>
            <p:cNvPr id="107545" name="Picture 2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 y="3702"/>
              <a:ext cx="102" cy="102"/>
            </a:xfrm>
            <a:prstGeom prst="rect">
              <a:avLst/>
            </a:prstGeom>
            <a:noFill/>
            <a:ln>
              <a:noFill/>
            </a:ln>
          </p:spPr>
        </p:pic>
        <p:pic>
          <p:nvPicPr>
            <p:cNvPr id="107546" name="Picture 2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 y="3702"/>
              <a:ext cx="102" cy="102"/>
            </a:xfrm>
            <a:prstGeom prst="rect">
              <a:avLst/>
            </a:prstGeom>
            <a:noFill/>
            <a:ln>
              <a:noFill/>
            </a:ln>
          </p:spPr>
        </p:pic>
        <p:pic>
          <p:nvPicPr>
            <p:cNvPr id="107547" name="Picture 2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 y="3702"/>
              <a:ext cx="102" cy="102"/>
            </a:xfrm>
            <a:prstGeom prst="rect">
              <a:avLst/>
            </a:prstGeom>
            <a:noFill/>
            <a:ln>
              <a:noFill/>
            </a:ln>
          </p:spPr>
        </p:pic>
        <p:pic>
          <p:nvPicPr>
            <p:cNvPr id="107548" name="Picture 2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 y="3702"/>
              <a:ext cx="102" cy="102"/>
            </a:xfrm>
            <a:prstGeom prst="rect">
              <a:avLst/>
            </a:prstGeom>
            <a:noFill/>
            <a:ln>
              <a:noFill/>
            </a:ln>
          </p:spPr>
        </p:pic>
        <p:pic>
          <p:nvPicPr>
            <p:cNvPr id="107549" name="Picture 2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 y="3702"/>
              <a:ext cx="102" cy="102"/>
            </a:xfrm>
            <a:prstGeom prst="rect">
              <a:avLst/>
            </a:prstGeom>
            <a:noFill/>
            <a:ln>
              <a:noFill/>
            </a:ln>
          </p:spPr>
        </p:pic>
        <p:pic>
          <p:nvPicPr>
            <p:cNvPr id="107550" name="Picture 3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 y="3702"/>
              <a:ext cx="102" cy="102"/>
            </a:xfrm>
            <a:prstGeom prst="rect">
              <a:avLst/>
            </a:prstGeom>
            <a:noFill/>
            <a:ln>
              <a:noFill/>
            </a:ln>
          </p:spPr>
        </p:pic>
        <p:pic>
          <p:nvPicPr>
            <p:cNvPr id="107551" name="Picture 3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 y="3702"/>
              <a:ext cx="102" cy="102"/>
            </a:xfrm>
            <a:prstGeom prst="rect">
              <a:avLst/>
            </a:prstGeom>
            <a:noFill/>
            <a:ln>
              <a:noFill/>
            </a:ln>
          </p:spPr>
        </p:pic>
        <p:pic>
          <p:nvPicPr>
            <p:cNvPr id="107552" name="Picture 3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 y="3702"/>
              <a:ext cx="102" cy="102"/>
            </a:xfrm>
            <a:prstGeom prst="rect">
              <a:avLst/>
            </a:prstGeom>
            <a:noFill/>
            <a:ln>
              <a:noFill/>
            </a:ln>
          </p:spPr>
        </p:pic>
        <p:pic>
          <p:nvPicPr>
            <p:cNvPr id="107553" name="Picture 3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8" y="3702"/>
              <a:ext cx="102" cy="102"/>
            </a:xfrm>
            <a:prstGeom prst="rect">
              <a:avLst/>
            </a:prstGeom>
            <a:noFill/>
            <a:ln>
              <a:noFill/>
            </a:ln>
          </p:spPr>
        </p:pic>
        <p:pic>
          <p:nvPicPr>
            <p:cNvPr id="107554" name="Picture 3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 y="3702"/>
              <a:ext cx="102" cy="102"/>
            </a:xfrm>
            <a:prstGeom prst="rect">
              <a:avLst/>
            </a:prstGeom>
            <a:noFill/>
            <a:ln>
              <a:noFill/>
            </a:ln>
          </p:spPr>
        </p:pic>
        <p:pic>
          <p:nvPicPr>
            <p:cNvPr id="107555" name="Picture 3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 y="3702"/>
              <a:ext cx="102" cy="102"/>
            </a:xfrm>
            <a:prstGeom prst="rect">
              <a:avLst/>
            </a:prstGeom>
            <a:noFill/>
            <a:ln>
              <a:noFill/>
            </a:ln>
          </p:spPr>
        </p:pic>
        <p:pic>
          <p:nvPicPr>
            <p:cNvPr id="107556" name="Picture 3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 y="3702"/>
              <a:ext cx="102" cy="102"/>
            </a:xfrm>
            <a:prstGeom prst="rect">
              <a:avLst/>
            </a:prstGeom>
            <a:noFill/>
            <a:ln>
              <a:noFill/>
            </a:ln>
          </p:spPr>
        </p:pic>
        <p:pic>
          <p:nvPicPr>
            <p:cNvPr id="107557" name="Picture 3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 y="3702"/>
              <a:ext cx="102" cy="102"/>
            </a:xfrm>
            <a:prstGeom prst="rect">
              <a:avLst/>
            </a:prstGeom>
            <a:noFill/>
            <a:ln>
              <a:noFill/>
            </a:ln>
          </p:spPr>
        </p:pic>
        <p:pic>
          <p:nvPicPr>
            <p:cNvPr id="107558" name="Picture 3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 y="3702"/>
              <a:ext cx="102" cy="102"/>
            </a:xfrm>
            <a:prstGeom prst="rect">
              <a:avLst/>
            </a:prstGeom>
            <a:noFill/>
            <a:ln>
              <a:noFill/>
            </a:ln>
          </p:spPr>
        </p:pic>
        <p:pic>
          <p:nvPicPr>
            <p:cNvPr id="107559" name="Picture 3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 y="3702"/>
              <a:ext cx="102" cy="102"/>
            </a:xfrm>
            <a:prstGeom prst="rect">
              <a:avLst/>
            </a:prstGeom>
            <a:noFill/>
            <a:ln>
              <a:noFill/>
            </a:ln>
          </p:spPr>
        </p:pic>
        <p:pic>
          <p:nvPicPr>
            <p:cNvPr id="107560" name="Picture 4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 y="3702"/>
              <a:ext cx="102" cy="102"/>
            </a:xfrm>
            <a:prstGeom prst="rect">
              <a:avLst/>
            </a:prstGeom>
            <a:noFill/>
            <a:ln>
              <a:noFill/>
            </a:ln>
          </p:spPr>
        </p:pic>
        <p:pic>
          <p:nvPicPr>
            <p:cNvPr id="107561" name="Picture 4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 y="3702"/>
              <a:ext cx="102" cy="102"/>
            </a:xfrm>
            <a:prstGeom prst="rect">
              <a:avLst/>
            </a:prstGeom>
            <a:noFill/>
            <a:ln>
              <a:noFill/>
            </a:ln>
          </p:spPr>
        </p:pic>
        <p:pic>
          <p:nvPicPr>
            <p:cNvPr id="107562" name="Picture 4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 y="3702"/>
              <a:ext cx="102" cy="102"/>
            </a:xfrm>
            <a:prstGeom prst="rect">
              <a:avLst/>
            </a:prstGeom>
            <a:noFill/>
            <a:ln>
              <a:noFill/>
            </a:ln>
          </p:spPr>
        </p:pic>
        <p:pic>
          <p:nvPicPr>
            <p:cNvPr id="107563" name="Picture 4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 y="3702"/>
              <a:ext cx="102" cy="102"/>
            </a:xfrm>
            <a:prstGeom prst="rect">
              <a:avLst/>
            </a:prstGeom>
            <a:noFill/>
            <a:ln>
              <a:noFill/>
            </a:ln>
          </p:spPr>
        </p:pic>
        <p:pic>
          <p:nvPicPr>
            <p:cNvPr id="107564" name="Picture 4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 y="3702"/>
              <a:ext cx="102" cy="102"/>
            </a:xfrm>
            <a:prstGeom prst="rect">
              <a:avLst/>
            </a:prstGeom>
            <a:noFill/>
            <a:ln>
              <a:noFill/>
            </a:ln>
          </p:spPr>
        </p:pic>
        <p:pic>
          <p:nvPicPr>
            <p:cNvPr id="107565" name="Picture 4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 y="3702"/>
              <a:ext cx="102" cy="102"/>
            </a:xfrm>
            <a:prstGeom prst="rect">
              <a:avLst/>
            </a:prstGeom>
            <a:noFill/>
            <a:ln>
              <a:noFill/>
            </a:ln>
          </p:spPr>
        </p:pic>
        <p:grpSp>
          <p:nvGrpSpPr>
            <p:cNvPr id="107566" name="Group 46"/>
            <p:cNvGrpSpPr/>
            <p:nvPr/>
          </p:nvGrpSpPr>
          <p:grpSpPr bwMode="auto">
            <a:xfrm>
              <a:off x="0" y="3696"/>
              <a:ext cx="582" cy="102"/>
              <a:chOff x="4698" y="720"/>
              <a:chExt cx="582" cy="102"/>
            </a:xfrm>
          </p:grpSpPr>
          <p:pic>
            <p:nvPicPr>
              <p:cNvPr id="107567" name="Picture 4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07568" name="Picture 4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07569" name="Picture 4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07570" name="Picture 5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07571" name="Picture 5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07572" name="Picture 5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9"/>
                                        </p:tgtEl>
                                        <p:attrNameLst>
                                          <p:attrName>style.visibility</p:attrName>
                                        </p:attrNameLst>
                                      </p:cBhvr>
                                      <p:to>
                                        <p:strVal val="visible"/>
                                      </p:to>
                                    </p:set>
                                    <p:animEffect transition="in" filter="blinds(horizontal)">
                                      <p:cBhvr>
                                        <p:cTn id="7" dur="500"/>
                                        <p:tgtEl>
                                          <p:spTgt spid="839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1"/>
                                        </p:tgtEl>
                                        <p:attrNameLst>
                                          <p:attrName>style.visibility</p:attrName>
                                        </p:attrNameLst>
                                      </p:cBhvr>
                                      <p:to>
                                        <p:strVal val="visible"/>
                                      </p:to>
                                    </p:set>
                                    <p:animEffect transition="in" filter="wipe(left)">
                                      <p:cBhvr>
                                        <p:cTn id="12" dur="500"/>
                                        <p:tgtEl>
                                          <p:spTgt spid="839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wipe(left)">
                                      <p:cBhvr>
                                        <p:cTn id="17" dur="500"/>
                                        <p:tgtEl>
                                          <p:spTgt spid="839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973"/>
                                        </p:tgtEl>
                                        <p:attrNameLst>
                                          <p:attrName>style.visibility</p:attrName>
                                        </p:attrNameLst>
                                      </p:cBhvr>
                                      <p:to>
                                        <p:strVal val="visible"/>
                                      </p:to>
                                    </p:set>
                                    <p:animEffect transition="in" filter="wipe(left)">
                                      <p:cBhvr>
                                        <p:cTn id="22" dur="500"/>
                                        <p:tgtEl>
                                          <p:spTgt spid="839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3974"/>
                                        </p:tgtEl>
                                        <p:attrNameLst>
                                          <p:attrName>style.visibility</p:attrName>
                                        </p:attrNameLst>
                                      </p:cBhvr>
                                      <p:to>
                                        <p:strVal val="visible"/>
                                      </p:to>
                                    </p:set>
                                    <p:animEffect transition="in" filter="wipe(left)">
                                      <p:cBhvr>
                                        <p:cTn id="27" dur="500"/>
                                        <p:tgtEl>
                                          <p:spTgt spid="83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utoUpdateAnimBg="0"/>
      <p:bldP spid="83972" grpId="0" autoUpdateAnimBg="0"/>
      <p:bldP spid="83973" grpId="0" autoUpdateAnimBg="0"/>
      <p:bldP spid="83974" grpId="0" autoUpdateAnimBg="0"/>
      <p:bldP spid="83979"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762000" y="533400"/>
            <a:ext cx="4297680" cy="533400"/>
          </a:xfrm>
          <a:prstGeom prst="rect">
            <a:avLst/>
          </a:prstGeom>
          <a:noFill/>
          <a:ln w="9525">
            <a:noFill/>
            <a:miter lim="800000"/>
          </a:ln>
        </p:spPr>
        <p:txBody>
          <a:bodyPr/>
          <a:lstStyle/>
          <a:p>
            <a:pPr>
              <a:spcBef>
                <a:spcPct val="20000"/>
              </a:spcBef>
            </a:pPr>
            <a:r>
              <a:rPr lang="en-US" altLang="zh-CN" sz="3200" b="1" dirty="0" smtClean="0">
                <a:solidFill>
                  <a:srgbClr val="000099"/>
                </a:solidFill>
                <a:effectLst>
                  <a:outerShdw blurRad="38100" dist="38100" dir="2700000" algn="tl">
                    <a:srgbClr val="DDDDDD"/>
                  </a:outerShdw>
                </a:effectLst>
                <a:latin typeface="Times New Roman" panose="02020603050405020304" charset="0"/>
              </a:rPr>
              <a:t>20.10.1  </a:t>
            </a:r>
            <a:r>
              <a:rPr lang="zh-CN" altLang="en-US" sz="3200" b="1" dirty="0">
                <a:solidFill>
                  <a:srgbClr val="000099"/>
                </a:solidFill>
                <a:effectLst>
                  <a:outerShdw blurRad="38100" dist="38100" dir="2700000" algn="tl">
                    <a:srgbClr val="DDDDDD"/>
                  </a:outerShdw>
                </a:effectLst>
                <a:latin typeface="Times New Roman" panose="02020603050405020304" charset="0"/>
              </a:rPr>
              <a:t>二进制编码器</a:t>
            </a:r>
          </a:p>
        </p:txBody>
      </p:sp>
      <p:sp>
        <p:nvSpPr>
          <p:cNvPr id="111619" name="Rectangle 3"/>
          <p:cNvSpPr>
            <a:spLocks noChangeArrowheads="1"/>
          </p:cNvSpPr>
          <p:nvPr/>
        </p:nvSpPr>
        <p:spPr bwMode="auto">
          <a:xfrm>
            <a:off x="762000" y="1524000"/>
            <a:ext cx="7239000" cy="519113"/>
          </a:xfrm>
          <a:prstGeom prst="rect">
            <a:avLst/>
          </a:prstGeom>
          <a:noFill/>
          <a:ln w="9525">
            <a:noFill/>
            <a:miter lim="800000"/>
          </a:ln>
          <a:effectLst/>
        </p:spPr>
        <p:txBody>
          <a:bodyPr>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将输入信号编成二进制代码的电路。</a:t>
            </a:r>
          </a:p>
        </p:txBody>
      </p:sp>
      <p:sp>
        <p:nvSpPr>
          <p:cNvPr id="111620" name="Rectangle 4"/>
          <p:cNvSpPr>
            <a:spLocks noChangeArrowheads="1"/>
          </p:cNvSpPr>
          <p:nvPr/>
        </p:nvSpPr>
        <p:spPr bwMode="auto">
          <a:xfrm>
            <a:off x="2438400" y="3114675"/>
            <a:ext cx="854075" cy="519113"/>
          </a:xfrm>
          <a:prstGeom prst="rect">
            <a:avLst/>
          </a:prstGeom>
          <a:noFill/>
          <a:ln w="9525" cap="sq">
            <a:noFill/>
            <a:miter lim="800000"/>
          </a:ln>
          <a:effectLst/>
        </p:spPr>
        <p:txBody>
          <a:bodyPr wrap="none">
            <a:spAutoFit/>
          </a:bodyPr>
          <a:lstStyle/>
          <a:p>
            <a:pPr>
              <a:spcBef>
                <a:spcPct val="50000"/>
              </a:spcBef>
              <a:defRPr/>
            </a:pPr>
            <a:r>
              <a:rPr lang="en-US" altLang="zh-CN"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2</a:t>
            </a:r>
            <a:r>
              <a:rPr lang="en-US" altLang="zh-CN" sz="2800" b="1" i="1" baseline="30000">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n</a:t>
            </a: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个</a:t>
            </a:r>
          </a:p>
        </p:txBody>
      </p:sp>
      <p:sp>
        <p:nvSpPr>
          <p:cNvPr id="111621" name="Rectangle 5"/>
          <p:cNvSpPr>
            <a:spLocks noChangeArrowheads="1"/>
          </p:cNvSpPr>
          <p:nvPr/>
        </p:nvSpPr>
        <p:spPr bwMode="auto">
          <a:xfrm>
            <a:off x="5943600" y="3114675"/>
            <a:ext cx="739775" cy="519113"/>
          </a:xfrm>
          <a:prstGeom prst="rect">
            <a:avLst/>
          </a:prstGeom>
          <a:noFill/>
          <a:ln w="9525" cap="sq">
            <a:noFill/>
            <a:miter lim="800000"/>
          </a:ln>
          <a:effectLst/>
        </p:spPr>
        <p:txBody>
          <a:bodyPr wrap="none">
            <a:spAutoFit/>
          </a:bodyPr>
          <a:lstStyle/>
          <a:p>
            <a:pPr>
              <a:spcBef>
                <a:spcPct val="50000"/>
              </a:spcBef>
              <a:defRPr/>
            </a:pPr>
            <a:r>
              <a:rPr lang="en-US" altLang="zh-CN" sz="2800" b="1" i="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n</a:t>
            </a: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位</a:t>
            </a:r>
          </a:p>
        </p:txBody>
      </p:sp>
      <p:grpSp>
        <p:nvGrpSpPr>
          <p:cNvPr id="133126" name="Group 6"/>
          <p:cNvGrpSpPr/>
          <p:nvPr/>
        </p:nvGrpSpPr>
        <p:grpSpPr bwMode="auto">
          <a:xfrm>
            <a:off x="838200" y="1143000"/>
            <a:ext cx="3952875" cy="171450"/>
            <a:chOff x="144" y="756"/>
            <a:chExt cx="2490" cy="108"/>
          </a:xfrm>
        </p:grpSpPr>
        <p:pic>
          <p:nvPicPr>
            <p:cNvPr id="133136" name="Picture 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 y="762"/>
              <a:ext cx="102" cy="102"/>
            </a:xfrm>
            <a:prstGeom prst="rect">
              <a:avLst/>
            </a:prstGeom>
            <a:noFill/>
            <a:ln>
              <a:noFill/>
            </a:ln>
          </p:spPr>
        </p:pic>
        <p:pic>
          <p:nvPicPr>
            <p:cNvPr id="133137" name="Picture 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 y="762"/>
              <a:ext cx="102" cy="102"/>
            </a:xfrm>
            <a:prstGeom prst="rect">
              <a:avLst/>
            </a:prstGeom>
            <a:noFill/>
            <a:ln>
              <a:noFill/>
            </a:ln>
          </p:spPr>
        </p:pic>
        <p:pic>
          <p:nvPicPr>
            <p:cNvPr id="133138" name="Picture 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 y="762"/>
              <a:ext cx="102" cy="102"/>
            </a:xfrm>
            <a:prstGeom prst="rect">
              <a:avLst/>
            </a:prstGeom>
            <a:noFill/>
            <a:ln>
              <a:noFill/>
            </a:ln>
          </p:spPr>
        </p:pic>
        <p:pic>
          <p:nvPicPr>
            <p:cNvPr id="133139" name="Picture 1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 y="762"/>
              <a:ext cx="102" cy="102"/>
            </a:xfrm>
            <a:prstGeom prst="rect">
              <a:avLst/>
            </a:prstGeom>
            <a:noFill/>
            <a:ln>
              <a:noFill/>
            </a:ln>
          </p:spPr>
        </p:pic>
        <p:pic>
          <p:nvPicPr>
            <p:cNvPr id="133140" name="Picture 1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 y="762"/>
              <a:ext cx="102" cy="102"/>
            </a:xfrm>
            <a:prstGeom prst="rect">
              <a:avLst/>
            </a:prstGeom>
            <a:noFill/>
            <a:ln>
              <a:noFill/>
            </a:ln>
          </p:spPr>
        </p:pic>
        <p:pic>
          <p:nvPicPr>
            <p:cNvPr id="133141" name="Picture 1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 y="762"/>
              <a:ext cx="102" cy="102"/>
            </a:xfrm>
            <a:prstGeom prst="rect">
              <a:avLst/>
            </a:prstGeom>
            <a:noFill/>
            <a:ln>
              <a:noFill/>
            </a:ln>
          </p:spPr>
        </p:pic>
        <p:pic>
          <p:nvPicPr>
            <p:cNvPr id="133142" name="Picture 1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 y="762"/>
              <a:ext cx="102" cy="102"/>
            </a:xfrm>
            <a:prstGeom prst="rect">
              <a:avLst/>
            </a:prstGeom>
            <a:noFill/>
            <a:ln>
              <a:noFill/>
            </a:ln>
          </p:spPr>
        </p:pic>
        <p:pic>
          <p:nvPicPr>
            <p:cNvPr id="133143" name="Picture 1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 y="762"/>
              <a:ext cx="102" cy="102"/>
            </a:xfrm>
            <a:prstGeom prst="rect">
              <a:avLst/>
            </a:prstGeom>
            <a:noFill/>
            <a:ln>
              <a:noFill/>
            </a:ln>
          </p:spPr>
        </p:pic>
        <p:pic>
          <p:nvPicPr>
            <p:cNvPr id="133144" name="Picture 1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 y="762"/>
              <a:ext cx="102" cy="102"/>
            </a:xfrm>
            <a:prstGeom prst="rect">
              <a:avLst/>
            </a:prstGeom>
            <a:noFill/>
            <a:ln>
              <a:noFill/>
            </a:ln>
          </p:spPr>
        </p:pic>
        <p:pic>
          <p:nvPicPr>
            <p:cNvPr id="133145" name="Picture 1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 y="762"/>
              <a:ext cx="102" cy="102"/>
            </a:xfrm>
            <a:prstGeom prst="rect">
              <a:avLst/>
            </a:prstGeom>
            <a:noFill/>
            <a:ln>
              <a:noFill/>
            </a:ln>
          </p:spPr>
        </p:pic>
        <p:pic>
          <p:nvPicPr>
            <p:cNvPr id="133146" name="Picture 1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 y="762"/>
              <a:ext cx="102" cy="102"/>
            </a:xfrm>
            <a:prstGeom prst="rect">
              <a:avLst/>
            </a:prstGeom>
            <a:noFill/>
            <a:ln>
              <a:noFill/>
            </a:ln>
          </p:spPr>
        </p:pic>
        <p:pic>
          <p:nvPicPr>
            <p:cNvPr id="133147" name="Picture 1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 y="762"/>
              <a:ext cx="102" cy="102"/>
            </a:xfrm>
            <a:prstGeom prst="rect">
              <a:avLst/>
            </a:prstGeom>
            <a:noFill/>
            <a:ln>
              <a:noFill/>
            </a:ln>
          </p:spPr>
        </p:pic>
        <p:pic>
          <p:nvPicPr>
            <p:cNvPr id="133148" name="Picture 1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 y="762"/>
              <a:ext cx="102" cy="102"/>
            </a:xfrm>
            <a:prstGeom prst="rect">
              <a:avLst/>
            </a:prstGeom>
            <a:noFill/>
            <a:ln>
              <a:noFill/>
            </a:ln>
          </p:spPr>
        </p:pic>
        <p:pic>
          <p:nvPicPr>
            <p:cNvPr id="133149" name="Picture 2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 y="762"/>
              <a:ext cx="102" cy="102"/>
            </a:xfrm>
            <a:prstGeom prst="rect">
              <a:avLst/>
            </a:prstGeom>
            <a:noFill/>
            <a:ln>
              <a:noFill/>
            </a:ln>
          </p:spPr>
        </p:pic>
        <p:pic>
          <p:nvPicPr>
            <p:cNvPr id="133150" name="Picture 2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 y="762"/>
              <a:ext cx="102" cy="102"/>
            </a:xfrm>
            <a:prstGeom prst="rect">
              <a:avLst/>
            </a:prstGeom>
            <a:noFill/>
            <a:ln>
              <a:noFill/>
            </a:ln>
          </p:spPr>
        </p:pic>
        <p:pic>
          <p:nvPicPr>
            <p:cNvPr id="133151" name="Picture 2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 y="762"/>
              <a:ext cx="102" cy="102"/>
            </a:xfrm>
            <a:prstGeom prst="rect">
              <a:avLst/>
            </a:prstGeom>
            <a:noFill/>
            <a:ln>
              <a:noFill/>
            </a:ln>
          </p:spPr>
        </p:pic>
        <p:pic>
          <p:nvPicPr>
            <p:cNvPr id="133152" name="Picture 2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 y="762"/>
              <a:ext cx="102" cy="102"/>
            </a:xfrm>
            <a:prstGeom prst="rect">
              <a:avLst/>
            </a:prstGeom>
            <a:noFill/>
            <a:ln>
              <a:noFill/>
            </a:ln>
          </p:spPr>
        </p:pic>
        <p:pic>
          <p:nvPicPr>
            <p:cNvPr id="133153" name="Picture 2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 y="762"/>
              <a:ext cx="102" cy="102"/>
            </a:xfrm>
            <a:prstGeom prst="rect">
              <a:avLst/>
            </a:prstGeom>
            <a:noFill/>
            <a:ln>
              <a:noFill/>
            </a:ln>
          </p:spPr>
        </p:pic>
        <p:pic>
          <p:nvPicPr>
            <p:cNvPr id="133154" name="Picture 2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 y="762"/>
              <a:ext cx="102" cy="102"/>
            </a:xfrm>
            <a:prstGeom prst="rect">
              <a:avLst/>
            </a:prstGeom>
            <a:noFill/>
            <a:ln>
              <a:noFill/>
            </a:ln>
          </p:spPr>
        </p:pic>
        <p:pic>
          <p:nvPicPr>
            <p:cNvPr id="133155" name="Picture 2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 y="762"/>
              <a:ext cx="102" cy="102"/>
            </a:xfrm>
            <a:prstGeom prst="rect">
              <a:avLst/>
            </a:prstGeom>
            <a:noFill/>
            <a:ln>
              <a:noFill/>
            </a:ln>
          </p:spPr>
        </p:pic>
        <p:grpSp>
          <p:nvGrpSpPr>
            <p:cNvPr id="133156" name="Group 27"/>
            <p:cNvGrpSpPr/>
            <p:nvPr/>
          </p:nvGrpSpPr>
          <p:grpSpPr bwMode="auto">
            <a:xfrm>
              <a:off x="144" y="756"/>
              <a:ext cx="582" cy="102"/>
              <a:chOff x="4698" y="720"/>
              <a:chExt cx="582" cy="102"/>
            </a:xfrm>
          </p:grpSpPr>
          <p:pic>
            <p:nvPicPr>
              <p:cNvPr id="133157" name="Picture 2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33158" name="Picture 2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33159" name="Picture 3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33160" name="Picture 3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33161" name="Picture 3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33162" name="Picture 3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grpSp>
        <p:nvGrpSpPr>
          <p:cNvPr id="4" name="Group 34"/>
          <p:cNvGrpSpPr/>
          <p:nvPr/>
        </p:nvGrpSpPr>
        <p:grpSpPr bwMode="auto">
          <a:xfrm>
            <a:off x="1600200" y="2365375"/>
            <a:ext cx="6019800" cy="2682875"/>
            <a:chOff x="1056" y="1586"/>
            <a:chExt cx="3792" cy="1690"/>
          </a:xfrm>
        </p:grpSpPr>
        <p:sp>
          <p:nvSpPr>
            <p:cNvPr id="111651" name="Rectangle 35"/>
            <p:cNvSpPr>
              <a:spLocks noChangeArrowheads="1"/>
            </p:cNvSpPr>
            <p:nvPr/>
          </p:nvSpPr>
          <p:spPr bwMode="auto">
            <a:xfrm>
              <a:off x="3792" y="2115"/>
              <a:ext cx="116" cy="327"/>
            </a:xfrm>
            <a:prstGeom prst="rect">
              <a:avLst/>
            </a:prstGeom>
            <a:noFill/>
            <a:ln w="9525" cap="sq">
              <a:noFill/>
              <a:miter lim="800000"/>
            </a:ln>
            <a:effectLst/>
          </p:spPr>
          <p:txBody>
            <a:bodyPr wrap="none">
              <a:spAutoFit/>
            </a:bodyPr>
            <a:lstStyle/>
            <a:p>
              <a:pPr>
                <a:spcBef>
                  <a:spcPct val="50000"/>
                </a:spcBef>
                <a:defRPr/>
              </a:pPr>
              <a:endParaRPr lang="zh-CN" altLang="zh-CN"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133129" name="Rectangle 36"/>
            <p:cNvSpPr>
              <a:spLocks noChangeArrowheads="1"/>
            </p:cNvSpPr>
            <p:nvPr/>
          </p:nvSpPr>
          <p:spPr bwMode="auto">
            <a:xfrm>
              <a:off x="1584" y="2095"/>
              <a:ext cx="116" cy="327"/>
            </a:xfrm>
            <a:prstGeom prst="rect">
              <a:avLst/>
            </a:prstGeom>
            <a:noFill/>
            <a:ln>
              <a:noFill/>
            </a:ln>
          </p:spPr>
          <p:txBody>
            <a:bodyPr wrap="none">
              <a:spAutoFit/>
            </a:bodyPr>
            <a:lstStyle/>
            <a:p>
              <a:pPr>
                <a:spcBef>
                  <a:spcPct val="50000"/>
                </a:spcBef>
              </a:pPr>
              <a:endParaRPr lang="zh-CN" sz="2800" b="1">
                <a:solidFill>
                  <a:srgbClr val="000099"/>
                </a:solidFill>
                <a:latin typeface="Times New Roman" panose="02020603050405020304" charset="0"/>
              </a:endParaRPr>
            </a:p>
          </p:txBody>
        </p:sp>
        <p:sp>
          <p:nvSpPr>
            <p:cNvPr id="133130" name="Rectangle 37"/>
            <p:cNvSpPr>
              <a:spLocks noChangeArrowheads="1"/>
            </p:cNvSpPr>
            <p:nvPr/>
          </p:nvSpPr>
          <p:spPr bwMode="auto">
            <a:xfrm>
              <a:off x="2352" y="2259"/>
              <a:ext cx="1200" cy="528"/>
            </a:xfrm>
            <a:prstGeom prst="rect">
              <a:avLst/>
            </a:prstGeom>
            <a:noFill/>
            <a:ln w="28575">
              <a:solidFill>
                <a:srgbClr val="006600"/>
              </a:solidFill>
              <a:miter lim="800000"/>
            </a:ln>
          </p:spPr>
          <p:txBody>
            <a:bodyPr wrap="none" anchor="ctr"/>
            <a:lstStyle/>
            <a:p>
              <a:endParaRPr lang="zh-CN" altLang="en-US">
                <a:latin typeface="Times New Roman" panose="02020603050405020304" charset="0"/>
              </a:endParaRPr>
            </a:p>
          </p:txBody>
        </p:sp>
        <p:sp>
          <p:nvSpPr>
            <p:cNvPr id="133131" name="Text Box 38"/>
            <p:cNvSpPr txBox="1">
              <a:spLocks noChangeArrowheads="1"/>
            </p:cNvSpPr>
            <p:nvPr/>
          </p:nvSpPr>
          <p:spPr bwMode="auto">
            <a:xfrm>
              <a:off x="2448" y="2355"/>
              <a:ext cx="105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dirty="0" smtClean="0">
                  <a:solidFill>
                    <a:srgbClr val="CC0000"/>
                  </a:solidFill>
                </a:rPr>
                <a:t>   编码器</a:t>
              </a:r>
              <a:endParaRPr lang="zh-CN" altLang="en-US" sz="2800" b="1" dirty="0">
                <a:solidFill>
                  <a:srgbClr val="CC0000"/>
                </a:solidFill>
              </a:endParaRPr>
            </a:p>
          </p:txBody>
        </p:sp>
        <p:sp>
          <p:nvSpPr>
            <p:cNvPr id="111655" name="Text Box 39"/>
            <p:cNvSpPr txBox="1">
              <a:spLocks noChangeArrowheads="1"/>
            </p:cNvSpPr>
            <p:nvPr/>
          </p:nvSpPr>
          <p:spPr bwMode="auto">
            <a:xfrm>
              <a:off x="1056" y="1586"/>
              <a:ext cx="432" cy="1690"/>
            </a:xfrm>
            <a:prstGeom prst="rect">
              <a:avLst/>
            </a:prstGeom>
            <a:noFill/>
            <a:ln w="28575">
              <a:solidFill>
                <a:srgbClr val="006600"/>
              </a:solid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CC0000"/>
                  </a:solidFill>
                  <a:effectLst>
                    <a:outerShdw blurRad="38100" dist="38100" dir="2700000" algn="tl">
                      <a:srgbClr val="DDDDDD"/>
                    </a:outerShdw>
                  </a:effectLst>
                </a:rPr>
                <a:t>高低电平信号</a:t>
              </a:r>
            </a:p>
          </p:txBody>
        </p:sp>
        <p:sp>
          <p:nvSpPr>
            <p:cNvPr id="111656" name="Rectangle 40"/>
            <p:cNvSpPr>
              <a:spLocks noChangeArrowheads="1"/>
            </p:cNvSpPr>
            <p:nvPr/>
          </p:nvSpPr>
          <p:spPr bwMode="auto">
            <a:xfrm>
              <a:off x="4464" y="1635"/>
              <a:ext cx="384" cy="1421"/>
            </a:xfrm>
            <a:prstGeom prst="rect">
              <a:avLst/>
            </a:prstGeom>
            <a:noFill/>
            <a:ln w="28575">
              <a:solidFill>
                <a:srgbClr val="006600"/>
              </a:solidFill>
              <a:miter lim="800000"/>
            </a:ln>
            <a:effectLst/>
          </p:spPr>
          <p:txBody>
            <a:bodyPr>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二进制代码</a:t>
              </a:r>
            </a:p>
          </p:txBody>
        </p:sp>
        <p:sp>
          <p:nvSpPr>
            <p:cNvPr id="133134" name="AutoShape 41"/>
            <p:cNvSpPr>
              <a:spLocks noChangeArrowheads="1"/>
            </p:cNvSpPr>
            <p:nvPr/>
          </p:nvSpPr>
          <p:spPr bwMode="auto">
            <a:xfrm>
              <a:off x="3744" y="2403"/>
              <a:ext cx="624" cy="288"/>
            </a:xfrm>
            <a:prstGeom prst="rightArrow">
              <a:avLst>
                <a:gd name="adj1" fmla="val 50000"/>
                <a:gd name="adj2" fmla="val 54167"/>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sp>
          <p:nvSpPr>
            <p:cNvPr id="133135" name="AutoShape 42"/>
            <p:cNvSpPr>
              <a:spLocks noChangeArrowheads="1"/>
            </p:cNvSpPr>
            <p:nvPr/>
          </p:nvSpPr>
          <p:spPr bwMode="auto">
            <a:xfrm>
              <a:off x="1584" y="2403"/>
              <a:ext cx="624" cy="288"/>
            </a:xfrm>
            <a:prstGeom prst="rightArrow">
              <a:avLst>
                <a:gd name="adj1" fmla="val 50000"/>
                <a:gd name="adj2" fmla="val 54167"/>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wipe(left)">
                                      <p:cBhvr>
                                        <p:cTn id="7" dur="500"/>
                                        <p:tgtEl>
                                          <p:spTgt spid="1116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1620"/>
                                        </p:tgtEl>
                                        <p:attrNameLst>
                                          <p:attrName>style.visibility</p:attrName>
                                        </p:attrNameLst>
                                      </p:cBhvr>
                                      <p:to>
                                        <p:strVal val="visible"/>
                                      </p:to>
                                    </p:set>
                                    <p:animEffect transition="in" filter="blinds(horizontal)">
                                      <p:cBhvr>
                                        <p:cTn id="17" dur="500"/>
                                        <p:tgtEl>
                                          <p:spTgt spid="1116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1621"/>
                                        </p:tgtEl>
                                        <p:attrNameLst>
                                          <p:attrName>style.visibility</p:attrName>
                                        </p:attrNameLst>
                                      </p:cBhvr>
                                      <p:to>
                                        <p:strVal val="visible"/>
                                      </p:to>
                                    </p:set>
                                    <p:animEffect transition="in" filter="blinds(horizontal)">
                                      <p:cBhvr>
                                        <p:cTn id="22" dur="500"/>
                                        <p:tgtEl>
                                          <p:spTgt spid="111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autoUpdateAnimBg="0"/>
      <p:bldP spid="111620" grpId="0" autoUpdateAnimBg="0"/>
      <p:bldP spid="11162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685800" y="3562350"/>
            <a:ext cx="7924800" cy="1630363"/>
          </a:xfrm>
          <a:prstGeom prst="rect">
            <a:avLst/>
          </a:prstGeom>
          <a:noFill/>
          <a:ln w="9525">
            <a:noFill/>
            <a:miter lim="800000"/>
          </a:ln>
        </p:spPr>
        <p:txBody>
          <a:bodyPr>
            <a:spAutoFit/>
          </a:bodyPr>
          <a:lstStyle/>
          <a:p>
            <a:pPr>
              <a:lnSpc>
                <a:spcPct val="120000"/>
              </a:lnSpc>
            </a:pPr>
            <a:r>
              <a:rPr lang="en-US" altLang="zh-CN" sz="2800" b="1">
                <a:solidFill>
                  <a:srgbClr val="006600"/>
                </a:solidFill>
                <a:effectLst>
                  <a:outerShdw blurRad="38100" dist="38100" dir="2700000" algn="tl">
                    <a:srgbClr val="DDDDDD"/>
                  </a:outerShdw>
                </a:effectLst>
                <a:latin typeface="Times New Roman" panose="02020603050405020304" charset="0"/>
              </a:rPr>
              <a:t>(1)  </a:t>
            </a:r>
            <a:r>
              <a:rPr lang="zh-CN" altLang="en-US" sz="2800" b="1">
                <a:solidFill>
                  <a:srgbClr val="006600"/>
                </a:solidFill>
                <a:effectLst>
                  <a:outerShdw blurRad="38100" dist="38100" dir="2700000" algn="tl">
                    <a:srgbClr val="DDDDDD"/>
                  </a:outerShdw>
                </a:effectLst>
                <a:latin typeface="Times New Roman" panose="02020603050405020304" charset="0"/>
              </a:rPr>
              <a:t>分析要求：</a:t>
            </a:r>
          </a:p>
          <a:p>
            <a:pPr>
              <a:lnSpc>
                <a:spcPct val="120000"/>
              </a:lnSpc>
            </a:pPr>
            <a:r>
              <a:rPr lang="zh-CN" altLang="en-US" sz="2800" b="1">
                <a:solidFill>
                  <a:schemeClr val="accent2"/>
                </a:solidFill>
                <a:latin typeface="Times New Roman" panose="02020603050405020304" charset="0"/>
              </a:rPr>
              <a:t>      </a:t>
            </a:r>
            <a:r>
              <a:rPr lang="zh-CN" altLang="en-US" sz="2800" b="1">
                <a:solidFill>
                  <a:srgbClr val="000099"/>
                </a:solidFill>
                <a:effectLst>
                  <a:outerShdw blurRad="38100" dist="38100" dir="2700000" algn="tl">
                    <a:srgbClr val="DDDDDD"/>
                  </a:outerShdw>
                </a:effectLst>
                <a:latin typeface="Times New Roman" panose="02020603050405020304" charset="0"/>
              </a:rPr>
              <a:t>输入有</a:t>
            </a:r>
            <a:r>
              <a:rPr lang="en-US" altLang="zh-CN" sz="2800" b="1">
                <a:solidFill>
                  <a:srgbClr val="000099"/>
                </a:solidFill>
                <a:effectLst>
                  <a:outerShdw blurRad="38100" dist="38100" dir="2700000" algn="tl">
                    <a:srgbClr val="DDDDDD"/>
                  </a:outerShdw>
                </a:effectLst>
                <a:latin typeface="Times New Roman" panose="02020603050405020304" charset="0"/>
              </a:rPr>
              <a:t>8</a:t>
            </a:r>
            <a:r>
              <a:rPr lang="zh-CN" altLang="en-US" sz="2800" b="1">
                <a:solidFill>
                  <a:srgbClr val="000099"/>
                </a:solidFill>
                <a:effectLst>
                  <a:outerShdw blurRad="38100" dist="38100" dir="2700000" algn="tl">
                    <a:srgbClr val="DDDDDD"/>
                  </a:outerShdw>
                </a:effectLst>
                <a:latin typeface="Times New Roman" panose="02020603050405020304" charset="0"/>
              </a:rPr>
              <a:t>个信号，</a:t>
            </a:r>
            <a:r>
              <a:rPr lang="zh-CN" altLang="en-US" sz="2800" b="1">
                <a:solidFill>
                  <a:srgbClr val="CC0000"/>
                </a:solidFill>
                <a:effectLst>
                  <a:outerShdw blurRad="38100" dist="38100" dir="2700000" algn="tl">
                    <a:srgbClr val="DDDDDD"/>
                  </a:outerShdw>
                </a:effectLst>
                <a:latin typeface="Times New Roman" panose="02020603050405020304" charset="0"/>
              </a:rPr>
              <a:t>即 </a:t>
            </a:r>
            <a:r>
              <a:rPr lang="en-US" altLang="zh-CN" sz="2800" b="1">
                <a:solidFill>
                  <a:srgbClr val="CC0000"/>
                </a:solidFill>
                <a:effectLst>
                  <a:outerShdw blurRad="38100" dist="38100" dir="2700000" algn="tl">
                    <a:srgbClr val="DDDDDD"/>
                  </a:outerShdw>
                </a:effectLst>
                <a:latin typeface="Times New Roman" panose="02020603050405020304" charset="0"/>
              </a:rPr>
              <a:t>N=8</a:t>
            </a:r>
            <a:r>
              <a:rPr lang="zh-CN" altLang="en-US" sz="2800" b="1">
                <a:solidFill>
                  <a:srgbClr val="CC0000"/>
                </a:solidFill>
                <a:effectLst>
                  <a:outerShdw blurRad="38100" dist="38100" dir="2700000" algn="tl">
                    <a:srgbClr val="DDDDDD"/>
                  </a:outerShdw>
                </a:effectLst>
                <a:latin typeface="Times New Roman" panose="02020603050405020304" charset="0"/>
              </a:rPr>
              <a:t>，根据 </a:t>
            </a:r>
            <a:r>
              <a:rPr lang="en-US" altLang="zh-CN" sz="2800" b="1">
                <a:solidFill>
                  <a:srgbClr val="CC0000"/>
                </a:solidFill>
                <a:effectLst>
                  <a:outerShdw blurRad="38100" dist="38100" dir="2700000" algn="tl">
                    <a:srgbClr val="DDDDDD"/>
                  </a:outerShdw>
                </a:effectLst>
                <a:latin typeface="Times New Roman" panose="02020603050405020304" charset="0"/>
              </a:rPr>
              <a:t>2</a:t>
            </a:r>
            <a:r>
              <a:rPr lang="en-US" altLang="zh-CN" sz="2800" b="1" i="1" baseline="30000">
                <a:solidFill>
                  <a:srgbClr val="CC0000"/>
                </a:solidFill>
                <a:effectLst>
                  <a:outerShdw blurRad="38100" dist="38100" dir="2700000" algn="tl">
                    <a:srgbClr val="DDDDDD"/>
                  </a:outerShdw>
                </a:effectLst>
                <a:latin typeface="Times New Roman" panose="02020603050405020304" charset="0"/>
              </a:rPr>
              <a:t>n</a:t>
            </a:r>
            <a:r>
              <a:rPr lang="en-US" altLang="zh-CN" sz="2800" b="1">
                <a:solidFill>
                  <a:srgbClr val="CC0000"/>
                </a:solidFill>
                <a:effectLst>
                  <a:outerShdw blurRad="38100" dist="38100" dir="2700000" algn="tl">
                    <a:srgbClr val="DDDDDD"/>
                  </a:outerShdw>
                </a:effectLst>
                <a:latin typeface="Times New Roman" panose="02020603050405020304" charset="0"/>
              </a:rPr>
              <a:t> </a:t>
            </a:r>
            <a:r>
              <a:rPr lang="en-US" altLang="zh-CN" sz="2800" b="1">
                <a:solidFill>
                  <a:srgbClr val="CC0000"/>
                </a:solidFill>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baseline="30000">
                <a:solidFill>
                  <a:srgbClr val="CC0000"/>
                </a:solidFill>
                <a:effectLst>
                  <a:outerShdw blurRad="38100" dist="38100" dir="2700000" algn="tl">
                    <a:srgbClr val="DDDDDD"/>
                  </a:outerShdw>
                </a:effectLst>
                <a:latin typeface="Times New Roman" panose="02020603050405020304" charset="0"/>
              </a:rPr>
              <a:t>  </a:t>
            </a:r>
            <a:r>
              <a:rPr lang="en-US" altLang="zh-CN" sz="2800" b="1">
                <a:solidFill>
                  <a:srgbClr val="CC0000"/>
                </a:solidFill>
                <a:effectLst>
                  <a:outerShdw blurRad="38100" dist="38100" dir="2700000" algn="tl">
                    <a:srgbClr val="DDDDDD"/>
                  </a:outerShdw>
                </a:effectLst>
                <a:latin typeface="Times New Roman" panose="02020603050405020304" charset="0"/>
              </a:rPr>
              <a:t>N </a:t>
            </a:r>
            <a:r>
              <a:rPr lang="zh-CN" altLang="en-US" sz="2800" b="1">
                <a:solidFill>
                  <a:srgbClr val="CC0000"/>
                </a:solidFill>
                <a:effectLst>
                  <a:outerShdw blurRad="38100" dist="38100" dir="2700000" algn="tl">
                    <a:srgbClr val="DDDDDD"/>
                  </a:outerShdw>
                </a:effectLst>
                <a:latin typeface="Times New Roman" panose="02020603050405020304" charset="0"/>
              </a:rPr>
              <a:t>的关系，即 </a:t>
            </a:r>
            <a:r>
              <a:rPr lang="en-US" altLang="zh-CN" sz="2800" b="1" i="1">
                <a:solidFill>
                  <a:srgbClr val="CC0000"/>
                </a:solidFill>
                <a:effectLst>
                  <a:outerShdw blurRad="38100" dist="38100" dir="2700000" algn="tl">
                    <a:srgbClr val="DDDDDD"/>
                  </a:outerShdw>
                </a:effectLst>
                <a:latin typeface="Times New Roman" panose="02020603050405020304" charset="0"/>
              </a:rPr>
              <a:t>n</a:t>
            </a:r>
            <a:r>
              <a:rPr lang="en-US" altLang="zh-CN" sz="2800" b="1">
                <a:solidFill>
                  <a:srgbClr val="CC0000"/>
                </a:solidFill>
                <a:effectLst>
                  <a:outerShdw blurRad="38100" dist="38100" dir="2700000" algn="tl">
                    <a:srgbClr val="DDDDDD"/>
                  </a:outerShdw>
                </a:effectLst>
                <a:latin typeface="Times New Roman" panose="02020603050405020304" charset="0"/>
              </a:rPr>
              <a:t>=3</a:t>
            </a:r>
            <a:r>
              <a:rPr lang="zh-CN" altLang="en-US" sz="2800" b="1">
                <a:solidFill>
                  <a:srgbClr val="CC0000"/>
                </a:solidFill>
                <a:effectLst>
                  <a:outerShdw blurRad="38100" dist="38100" dir="2700000" algn="tl">
                    <a:srgbClr val="DDDDDD"/>
                  </a:outerShdw>
                </a:effectLst>
                <a:latin typeface="Times New Roman" panose="02020603050405020304" charset="0"/>
              </a:rPr>
              <a:t>，即输出为三位二进制代码。</a:t>
            </a:r>
          </a:p>
        </p:txBody>
      </p:sp>
      <p:sp>
        <p:nvSpPr>
          <p:cNvPr id="112643" name="Text Box 3"/>
          <p:cNvSpPr txBox="1">
            <a:spLocks noChangeArrowheads="1"/>
          </p:cNvSpPr>
          <p:nvPr/>
        </p:nvSpPr>
        <p:spPr bwMode="auto">
          <a:xfrm>
            <a:off x="685800" y="742950"/>
            <a:ext cx="7620000" cy="2655888"/>
          </a:xfrm>
          <a:prstGeom prst="rect">
            <a:avLst/>
          </a:prstGeom>
          <a:noFill/>
          <a:ln w="9525" cap="sq">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120000"/>
              </a:lnSpc>
            </a:pPr>
            <a:r>
              <a:rPr lang="zh-CN" altLang="en-US" sz="2800" b="1">
                <a:solidFill>
                  <a:srgbClr val="CC0000"/>
                </a:solidFill>
                <a:effectLst>
                  <a:outerShdw blurRad="38100" dist="38100" dir="2700000" algn="tl">
                    <a:srgbClr val="DDDDDD"/>
                  </a:outerShdw>
                </a:effectLst>
              </a:rPr>
              <a:t>例：</a:t>
            </a:r>
            <a:r>
              <a:rPr lang="zh-CN" altLang="en-US" sz="2800" b="1">
                <a:effectLst>
                  <a:outerShdw blurRad="38100" dist="38100" dir="2700000" algn="tl">
                    <a:srgbClr val="DDDDDD"/>
                  </a:outerShdw>
                </a:effectLst>
              </a:rPr>
              <a:t>设计一个编码器，满足以下要求：</a:t>
            </a:r>
          </a:p>
          <a:p>
            <a:pPr eaLnBrk="1" hangingPunct="1">
              <a:lnSpc>
                <a:spcPct val="120000"/>
              </a:lnSpc>
            </a:pPr>
            <a:r>
              <a:rPr lang="en-US" altLang="zh-CN" sz="2800" b="1">
                <a:effectLst>
                  <a:outerShdw blurRad="38100" dist="38100" dir="2700000" algn="tl">
                    <a:srgbClr val="DDDDDD"/>
                  </a:outerShdw>
                </a:effectLst>
              </a:rPr>
              <a:t>(1) </a:t>
            </a:r>
            <a:r>
              <a:rPr lang="zh-CN" altLang="en-US" sz="2800" b="1">
                <a:effectLst>
                  <a:outerShdw blurRad="38100" dist="38100" dir="2700000" algn="tl">
                    <a:srgbClr val="DDDDDD"/>
                  </a:outerShdw>
                </a:effectLst>
              </a:rPr>
              <a:t>将 </a:t>
            </a: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0</a:t>
            </a:r>
            <a:r>
              <a:rPr lang="zh-CN" altLang="en-US" sz="2800" b="1">
                <a:effectLst>
                  <a:outerShdw blurRad="38100" dist="38100" dir="2700000" algn="tl">
                    <a:srgbClr val="DDDDDD"/>
                  </a:outerShdw>
                </a:effectLst>
              </a:rPr>
              <a:t>、</a:t>
            </a: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1</a:t>
            </a:r>
            <a:r>
              <a:rPr lang="zh-CN" altLang="en-US" sz="2800" b="1">
                <a:effectLst>
                  <a:outerShdw blurRad="38100" dist="38100" dir="2700000" algn="tl">
                    <a:srgbClr val="DDDDDD"/>
                  </a:outerShdw>
                </a:effectLst>
              </a:rPr>
              <a:t>、</a:t>
            </a:r>
            <a:r>
              <a:rPr lang="en-US" altLang="zh-CN" sz="2800" b="1">
                <a:effectLst>
                  <a:outerShdw blurRad="38100" dist="38100" dir="2700000" algn="tl">
                    <a:srgbClr val="DDDDDD"/>
                  </a:outerShdw>
                </a:effectLst>
              </a:rPr>
              <a:t>…</a:t>
            </a: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7  </a:t>
            </a:r>
            <a:r>
              <a:rPr lang="en-US" altLang="zh-CN" sz="2800" b="1">
                <a:effectLst>
                  <a:outerShdw blurRad="38100" dist="38100" dir="2700000" algn="tl">
                    <a:srgbClr val="DDDDDD"/>
                  </a:outerShdw>
                </a:effectLst>
              </a:rPr>
              <a:t>8</a:t>
            </a:r>
            <a:r>
              <a:rPr lang="zh-CN" altLang="en-US" sz="2800" b="1">
                <a:effectLst>
                  <a:outerShdw blurRad="38100" dist="38100" dir="2700000" algn="tl">
                    <a:srgbClr val="DDDDDD"/>
                  </a:outerShdw>
                </a:effectLst>
              </a:rPr>
              <a:t>个信号编成二进制代码。</a:t>
            </a:r>
          </a:p>
          <a:p>
            <a:pPr eaLnBrk="1" hangingPunct="1">
              <a:lnSpc>
                <a:spcPct val="120000"/>
              </a:lnSpc>
            </a:pPr>
            <a:r>
              <a:rPr lang="en-US" altLang="zh-CN" sz="2800" b="1">
                <a:effectLst>
                  <a:outerShdw blurRad="38100" dist="38100" dir="2700000" algn="tl">
                    <a:srgbClr val="DDDDDD"/>
                  </a:outerShdw>
                </a:effectLst>
              </a:rPr>
              <a:t>(2) </a:t>
            </a:r>
            <a:r>
              <a:rPr lang="zh-CN" altLang="en-US" sz="2800" b="1">
                <a:effectLst>
                  <a:outerShdw blurRad="38100" dist="38100" dir="2700000" algn="tl">
                    <a:srgbClr val="DDDDDD"/>
                  </a:outerShdw>
                </a:effectLst>
              </a:rPr>
              <a:t>编码器每次只能对一个信号进行编码，不</a:t>
            </a:r>
          </a:p>
          <a:p>
            <a:pPr eaLnBrk="1" hangingPunct="1">
              <a:lnSpc>
                <a:spcPct val="120000"/>
              </a:lnSpc>
            </a:pPr>
            <a:r>
              <a:rPr lang="zh-CN" altLang="en-US" sz="2800" b="1">
                <a:effectLst>
                  <a:outerShdw blurRad="38100" dist="38100" dir="2700000" algn="tl">
                    <a:srgbClr val="DDDDDD"/>
                  </a:outerShdw>
                </a:effectLst>
              </a:rPr>
              <a:t>      允许两个或两个以上的信号同时有效。</a:t>
            </a:r>
          </a:p>
          <a:p>
            <a:pPr eaLnBrk="1" hangingPunct="1">
              <a:lnSpc>
                <a:spcPct val="120000"/>
              </a:lnSpc>
            </a:pPr>
            <a:r>
              <a:rPr lang="en-US" altLang="zh-CN" sz="2800" b="1">
                <a:effectLst>
                  <a:outerShdw blurRad="38100" dist="38100" dir="2700000" algn="tl">
                    <a:srgbClr val="DDDDDD"/>
                  </a:outerShdw>
                </a:effectLst>
              </a:rPr>
              <a:t>(3)</a:t>
            </a:r>
            <a:r>
              <a:rPr lang="en-US" altLang="zh-CN" b="1">
                <a:effectLst>
                  <a:outerShdw blurRad="38100" dist="38100" dir="2700000" algn="tl">
                    <a:srgbClr val="DDDDDD"/>
                  </a:outerShdw>
                </a:effectLst>
              </a:rPr>
              <a:t> </a:t>
            </a:r>
            <a:r>
              <a:rPr lang="zh-CN" altLang="en-US" sz="2800" b="1">
                <a:effectLst>
                  <a:outerShdw blurRad="38100" dist="38100" dir="2700000" algn="tl">
                    <a:srgbClr val="DDDDDD"/>
                  </a:outerShdw>
                </a:effectLst>
              </a:rPr>
              <a:t>设输入信号高电平有效。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box(out)">
                                      <p:cBhvr>
                                        <p:cTn id="7" dur="500"/>
                                        <p:tgtEl>
                                          <p:spTgt spid="112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p:nvPr/>
        </p:nvGrpSpPr>
        <p:grpSpPr bwMode="auto">
          <a:xfrm>
            <a:off x="2014538" y="2244725"/>
            <a:ext cx="3978275" cy="3703638"/>
            <a:chOff x="1392" y="2160"/>
            <a:chExt cx="2304" cy="2019"/>
          </a:xfrm>
        </p:grpSpPr>
        <p:grpSp>
          <p:nvGrpSpPr>
            <p:cNvPr id="135185" name="Group 13"/>
            <p:cNvGrpSpPr/>
            <p:nvPr/>
          </p:nvGrpSpPr>
          <p:grpSpPr bwMode="auto">
            <a:xfrm>
              <a:off x="2352" y="2160"/>
              <a:ext cx="1344" cy="2016"/>
              <a:chOff x="2352" y="2256"/>
              <a:chExt cx="1344" cy="2016"/>
            </a:xfrm>
          </p:grpSpPr>
          <p:sp>
            <p:nvSpPr>
              <p:cNvPr id="113678" name="Rectangle 14"/>
              <p:cNvSpPr>
                <a:spLocks noChangeArrowheads="1"/>
              </p:cNvSpPr>
              <p:nvPr/>
            </p:nvSpPr>
            <p:spPr bwMode="auto">
              <a:xfrm>
                <a:off x="2352" y="2496"/>
                <a:ext cx="1344" cy="318"/>
              </a:xfrm>
              <a:prstGeom prst="rect">
                <a:avLst/>
              </a:prstGeom>
              <a:noFill/>
              <a:ln w="9525">
                <a:noFill/>
                <a:miter lim="800000"/>
              </a:ln>
              <a:effectLst/>
            </p:spPr>
            <p:txBody>
              <a:bodyPr>
                <a:spAutoFit/>
              </a:bodyPr>
              <a:lstStyle/>
              <a:p>
                <a:pPr>
                  <a:spcBef>
                    <a:spcPct val="50000"/>
                  </a:spcBef>
                </a:pPr>
                <a:r>
                  <a:rPr lang="en-US" altLang="zh-CN" sz="3200" b="1">
                    <a:effectLst>
                      <a:outerShdw blurRad="38100" dist="38100" dir="2700000" algn="tl">
                        <a:srgbClr val="DDDDDD"/>
                      </a:outerShdw>
                    </a:effectLst>
                    <a:latin typeface="Times New Roman" panose="02020603050405020304" charset="0"/>
                  </a:rPr>
                  <a:t>0      0       1</a:t>
                </a:r>
              </a:p>
            </p:txBody>
          </p:sp>
          <p:sp>
            <p:nvSpPr>
              <p:cNvPr id="113679" name="Rectangle 15"/>
              <p:cNvSpPr>
                <a:spLocks noChangeArrowheads="1"/>
              </p:cNvSpPr>
              <p:nvPr/>
            </p:nvSpPr>
            <p:spPr bwMode="auto">
              <a:xfrm>
                <a:off x="2352" y="2976"/>
                <a:ext cx="1344" cy="316"/>
              </a:xfrm>
              <a:prstGeom prst="rect">
                <a:avLst/>
              </a:prstGeom>
              <a:noFill/>
              <a:ln w="9525">
                <a:noFill/>
                <a:miter lim="800000"/>
              </a:ln>
              <a:effectLst/>
            </p:spPr>
            <p:txBody>
              <a:bodyPr>
                <a:spAutoFit/>
              </a:bodyPr>
              <a:lstStyle/>
              <a:p>
                <a:pPr>
                  <a:spcBef>
                    <a:spcPct val="50000"/>
                  </a:spcBef>
                </a:pPr>
                <a:r>
                  <a:rPr lang="en-US" altLang="zh-CN" sz="3200" b="1">
                    <a:effectLst>
                      <a:outerShdw blurRad="38100" dist="38100" dir="2700000" algn="tl">
                        <a:srgbClr val="DDDDDD"/>
                      </a:outerShdw>
                    </a:effectLst>
                    <a:latin typeface="Times New Roman" panose="02020603050405020304" charset="0"/>
                  </a:rPr>
                  <a:t>0      1       1</a:t>
                </a:r>
              </a:p>
            </p:txBody>
          </p:sp>
          <p:sp>
            <p:nvSpPr>
              <p:cNvPr id="113680" name="Rectangle 16"/>
              <p:cNvSpPr>
                <a:spLocks noChangeArrowheads="1"/>
              </p:cNvSpPr>
              <p:nvPr/>
            </p:nvSpPr>
            <p:spPr bwMode="auto">
              <a:xfrm>
                <a:off x="2352" y="3456"/>
                <a:ext cx="1224" cy="316"/>
              </a:xfrm>
              <a:prstGeom prst="rect">
                <a:avLst/>
              </a:prstGeom>
              <a:noFill/>
              <a:ln w="9525">
                <a:noFill/>
                <a:miter lim="800000"/>
              </a:ln>
              <a:effectLst/>
            </p:spPr>
            <p:txBody>
              <a:bodyPr wrap="none">
                <a:spAutoFit/>
              </a:bodyPr>
              <a:lstStyle/>
              <a:p>
                <a:pPr>
                  <a:spcBef>
                    <a:spcPct val="50000"/>
                  </a:spcBef>
                </a:pPr>
                <a:r>
                  <a:rPr lang="en-US" altLang="zh-CN" sz="3200" b="1">
                    <a:effectLst>
                      <a:outerShdw blurRad="38100" dist="38100" dir="2700000" algn="tl">
                        <a:srgbClr val="DDDDDD"/>
                      </a:outerShdw>
                    </a:effectLst>
                    <a:latin typeface="Times New Roman" panose="02020603050405020304" charset="0"/>
                  </a:rPr>
                  <a:t>1      0       1</a:t>
                </a:r>
              </a:p>
            </p:txBody>
          </p:sp>
          <p:sp>
            <p:nvSpPr>
              <p:cNvPr id="135198" name="Rectangle 17"/>
              <p:cNvSpPr>
                <a:spLocks noChangeArrowheads="1"/>
              </p:cNvSpPr>
              <p:nvPr/>
            </p:nvSpPr>
            <p:spPr bwMode="auto">
              <a:xfrm>
                <a:off x="2352" y="2256"/>
                <a:ext cx="1224" cy="316"/>
              </a:xfrm>
              <a:prstGeom prst="rect">
                <a:avLst/>
              </a:prstGeom>
              <a:noFill/>
              <a:ln>
                <a:noFill/>
              </a:ln>
            </p:spPr>
            <p:txBody>
              <a:bodyPr wrap="none">
                <a:spAutoFit/>
              </a:bodyPr>
              <a:lstStyle/>
              <a:p>
                <a:pPr>
                  <a:spcBef>
                    <a:spcPct val="50000"/>
                  </a:spcBef>
                </a:pPr>
                <a:r>
                  <a:rPr lang="en-US" altLang="zh-CN" sz="3200" b="1">
                    <a:latin typeface="Times New Roman" panose="02020603050405020304" charset="0"/>
                  </a:rPr>
                  <a:t>0      0       0</a:t>
                </a:r>
              </a:p>
            </p:txBody>
          </p:sp>
          <p:sp>
            <p:nvSpPr>
              <p:cNvPr id="113682" name="Rectangle 18"/>
              <p:cNvSpPr>
                <a:spLocks noChangeArrowheads="1"/>
              </p:cNvSpPr>
              <p:nvPr/>
            </p:nvSpPr>
            <p:spPr bwMode="auto">
              <a:xfrm>
                <a:off x="2352" y="2737"/>
                <a:ext cx="1224" cy="316"/>
              </a:xfrm>
              <a:prstGeom prst="rect">
                <a:avLst/>
              </a:prstGeom>
              <a:noFill/>
              <a:ln w="9525">
                <a:noFill/>
                <a:miter lim="800000"/>
              </a:ln>
              <a:effectLst/>
            </p:spPr>
            <p:txBody>
              <a:bodyPr wrap="none">
                <a:spAutoFit/>
              </a:bodyPr>
              <a:lstStyle/>
              <a:p>
                <a:pPr>
                  <a:spcBef>
                    <a:spcPct val="50000"/>
                  </a:spcBef>
                </a:pPr>
                <a:r>
                  <a:rPr lang="en-US" altLang="zh-CN" sz="3200" b="1">
                    <a:effectLst>
                      <a:outerShdw blurRad="38100" dist="38100" dir="2700000" algn="tl">
                        <a:srgbClr val="DDDDDD"/>
                      </a:outerShdw>
                    </a:effectLst>
                    <a:latin typeface="Times New Roman" panose="02020603050405020304" charset="0"/>
                  </a:rPr>
                  <a:t>0      1       0</a:t>
                </a:r>
              </a:p>
            </p:txBody>
          </p:sp>
          <p:sp>
            <p:nvSpPr>
              <p:cNvPr id="135200" name="Rectangle 19"/>
              <p:cNvSpPr>
                <a:spLocks noChangeArrowheads="1"/>
              </p:cNvSpPr>
              <p:nvPr/>
            </p:nvSpPr>
            <p:spPr bwMode="auto">
              <a:xfrm>
                <a:off x="2352" y="3217"/>
                <a:ext cx="1224" cy="315"/>
              </a:xfrm>
              <a:prstGeom prst="rect">
                <a:avLst/>
              </a:prstGeom>
              <a:noFill/>
              <a:ln>
                <a:noFill/>
              </a:ln>
            </p:spPr>
            <p:txBody>
              <a:bodyPr wrap="none">
                <a:spAutoFit/>
              </a:bodyPr>
              <a:lstStyle/>
              <a:p>
                <a:pPr>
                  <a:spcBef>
                    <a:spcPct val="50000"/>
                  </a:spcBef>
                </a:pPr>
                <a:r>
                  <a:rPr lang="en-US" altLang="zh-CN" sz="3200" b="1">
                    <a:latin typeface="Times New Roman" panose="02020603050405020304" charset="0"/>
                  </a:rPr>
                  <a:t>1      0       0</a:t>
                </a:r>
              </a:p>
            </p:txBody>
          </p:sp>
          <p:sp>
            <p:nvSpPr>
              <p:cNvPr id="113684" name="Rectangle 20"/>
              <p:cNvSpPr>
                <a:spLocks noChangeArrowheads="1"/>
              </p:cNvSpPr>
              <p:nvPr/>
            </p:nvSpPr>
            <p:spPr bwMode="auto">
              <a:xfrm>
                <a:off x="2352" y="3696"/>
                <a:ext cx="1224" cy="318"/>
              </a:xfrm>
              <a:prstGeom prst="rect">
                <a:avLst/>
              </a:prstGeom>
              <a:noFill/>
              <a:ln w="9525">
                <a:noFill/>
                <a:miter lim="800000"/>
              </a:ln>
              <a:effectLst/>
            </p:spPr>
            <p:txBody>
              <a:bodyPr wrap="none">
                <a:spAutoFit/>
              </a:bodyPr>
              <a:lstStyle/>
              <a:p>
                <a:pPr>
                  <a:spcBef>
                    <a:spcPct val="50000"/>
                  </a:spcBef>
                </a:pPr>
                <a:r>
                  <a:rPr lang="en-US" altLang="zh-CN" sz="3200" b="1">
                    <a:effectLst>
                      <a:outerShdw blurRad="38100" dist="38100" dir="2700000" algn="tl">
                        <a:srgbClr val="DDDDDD"/>
                      </a:outerShdw>
                    </a:effectLst>
                    <a:latin typeface="Times New Roman" panose="02020603050405020304" charset="0"/>
                  </a:rPr>
                  <a:t>1      1       0</a:t>
                </a:r>
              </a:p>
            </p:txBody>
          </p:sp>
          <p:sp>
            <p:nvSpPr>
              <p:cNvPr id="113685" name="Rectangle 21"/>
              <p:cNvSpPr>
                <a:spLocks noChangeArrowheads="1"/>
              </p:cNvSpPr>
              <p:nvPr/>
            </p:nvSpPr>
            <p:spPr bwMode="auto">
              <a:xfrm>
                <a:off x="2352" y="3957"/>
                <a:ext cx="1224" cy="315"/>
              </a:xfrm>
              <a:prstGeom prst="rect">
                <a:avLst/>
              </a:prstGeom>
              <a:noFill/>
              <a:ln w="9525">
                <a:noFill/>
                <a:miter lim="800000"/>
              </a:ln>
              <a:effectLst/>
            </p:spPr>
            <p:txBody>
              <a:bodyPr wrap="none">
                <a:spAutoFit/>
              </a:bodyPr>
              <a:lstStyle/>
              <a:p>
                <a:pPr>
                  <a:spcBef>
                    <a:spcPct val="50000"/>
                  </a:spcBef>
                </a:pPr>
                <a:r>
                  <a:rPr lang="en-US" altLang="zh-CN" sz="3200" b="1">
                    <a:effectLst>
                      <a:outerShdw blurRad="38100" dist="38100" dir="2700000" algn="tl">
                        <a:srgbClr val="DDDDDD"/>
                      </a:outerShdw>
                    </a:effectLst>
                    <a:latin typeface="Times New Roman" panose="02020603050405020304" charset="0"/>
                  </a:rPr>
                  <a:t>1      1       1</a:t>
                </a:r>
              </a:p>
            </p:txBody>
          </p:sp>
        </p:grpSp>
        <p:grpSp>
          <p:nvGrpSpPr>
            <p:cNvPr id="135186" name="Group 22"/>
            <p:cNvGrpSpPr/>
            <p:nvPr/>
          </p:nvGrpSpPr>
          <p:grpSpPr bwMode="auto">
            <a:xfrm>
              <a:off x="1392" y="2208"/>
              <a:ext cx="432" cy="1971"/>
              <a:chOff x="1392" y="2208"/>
              <a:chExt cx="432" cy="1971"/>
            </a:xfrm>
          </p:grpSpPr>
          <p:sp>
            <p:nvSpPr>
              <p:cNvPr id="135187" name="Rectangle 23"/>
              <p:cNvSpPr>
                <a:spLocks noChangeArrowheads="1"/>
              </p:cNvSpPr>
              <p:nvPr/>
            </p:nvSpPr>
            <p:spPr bwMode="auto">
              <a:xfrm>
                <a:off x="1392" y="2208"/>
                <a:ext cx="432" cy="315"/>
              </a:xfrm>
              <a:prstGeom prst="rect">
                <a:avLst/>
              </a:prstGeom>
              <a:noFill/>
              <a:ln>
                <a:noFill/>
              </a:ln>
            </p:spPr>
            <p:txBody>
              <a:bodyPr>
                <a:spAutoFit/>
              </a:bodyPr>
              <a:lstStyle/>
              <a:p>
                <a:pPr>
                  <a:spcBef>
                    <a:spcPct val="50000"/>
                  </a:spcBef>
                </a:pPr>
                <a:r>
                  <a:rPr lang="en-US" altLang="zh-CN" sz="3200" b="1" i="1">
                    <a:latin typeface="Times New Roman" panose="02020603050405020304" charset="0"/>
                  </a:rPr>
                  <a:t>I</a:t>
                </a:r>
                <a:r>
                  <a:rPr lang="en-US" altLang="zh-CN" sz="2800" b="1" baseline="-25000">
                    <a:latin typeface="Times New Roman" panose="02020603050405020304" charset="0"/>
                  </a:rPr>
                  <a:t>0</a:t>
                </a:r>
              </a:p>
            </p:txBody>
          </p:sp>
          <p:sp>
            <p:nvSpPr>
              <p:cNvPr id="135188" name="Rectangle 24"/>
              <p:cNvSpPr>
                <a:spLocks noChangeArrowheads="1"/>
              </p:cNvSpPr>
              <p:nvPr/>
            </p:nvSpPr>
            <p:spPr bwMode="auto">
              <a:xfrm>
                <a:off x="1392" y="2421"/>
                <a:ext cx="268" cy="316"/>
              </a:xfrm>
              <a:prstGeom prst="rect">
                <a:avLst/>
              </a:prstGeom>
              <a:noFill/>
              <a:ln>
                <a:noFill/>
              </a:ln>
            </p:spPr>
            <p:txBody>
              <a:bodyPr wrap="none">
                <a:spAutoFit/>
              </a:bodyPr>
              <a:lstStyle/>
              <a:p>
                <a:pPr>
                  <a:spcBef>
                    <a:spcPct val="50000"/>
                  </a:spcBef>
                </a:pPr>
                <a:r>
                  <a:rPr lang="en-US" altLang="zh-CN" sz="3200" b="1" i="1">
                    <a:latin typeface="Times New Roman" panose="02020603050405020304" charset="0"/>
                  </a:rPr>
                  <a:t>I</a:t>
                </a:r>
                <a:r>
                  <a:rPr lang="en-US" altLang="zh-CN" sz="2800" b="1" baseline="-25000">
                    <a:latin typeface="Times New Roman" panose="02020603050405020304" charset="0"/>
                  </a:rPr>
                  <a:t>1</a:t>
                </a:r>
              </a:p>
            </p:txBody>
          </p:sp>
          <p:sp>
            <p:nvSpPr>
              <p:cNvPr id="135189" name="Rectangle 25"/>
              <p:cNvSpPr>
                <a:spLocks noChangeArrowheads="1"/>
              </p:cNvSpPr>
              <p:nvPr/>
            </p:nvSpPr>
            <p:spPr bwMode="auto">
              <a:xfrm>
                <a:off x="1392" y="2662"/>
                <a:ext cx="268" cy="316"/>
              </a:xfrm>
              <a:prstGeom prst="rect">
                <a:avLst/>
              </a:prstGeom>
              <a:noFill/>
              <a:ln>
                <a:noFill/>
              </a:ln>
            </p:spPr>
            <p:txBody>
              <a:bodyPr wrap="none">
                <a:spAutoFit/>
              </a:bodyPr>
              <a:lstStyle/>
              <a:p>
                <a:pPr>
                  <a:spcBef>
                    <a:spcPct val="50000"/>
                  </a:spcBef>
                </a:pPr>
                <a:r>
                  <a:rPr lang="en-US" altLang="zh-CN" sz="3200" b="1" i="1">
                    <a:latin typeface="Times New Roman" panose="02020603050405020304" charset="0"/>
                  </a:rPr>
                  <a:t>I</a:t>
                </a:r>
                <a:r>
                  <a:rPr lang="en-US" altLang="zh-CN" sz="2800" b="1" baseline="-25000">
                    <a:latin typeface="Times New Roman" panose="02020603050405020304" charset="0"/>
                  </a:rPr>
                  <a:t>2</a:t>
                </a:r>
              </a:p>
            </p:txBody>
          </p:sp>
          <p:sp>
            <p:nvSpPr>
              <p:cNvPr id="135190" name="Rectangle 26"/>
              <p:cNvSpPr>
                <a:spLocks noChangeArrowheads="1"/>
              </p:cNvSpPr>
              <p:nvPr/>
            </p:nvSpPr>
            <p:spPr bwMode="auto">
              <a:xfrm>
                <a:off x="1392" y="2902"/>
                <a:ext cx="268" cy="316"/>
              </a:xfrm>
              <a:prstGeom prst="rect">
                <a:avLst/>
              </a:prstGeom>
              <a:noFill/>
              <a:ln>
                <a:noFill/>
              </a:ln>
            </p:spPr>
            <p:txBody>
              <a:bodyPr wrap="none">
                <a:spAutoFit/>
              </a:bodyPr>
              <a:lstStyle/>
              <a:p>
                <a:pPr>
                  <a:spcBef>
                    <a:spcPct val="50000"/>
                  </a:spcBef>
                </a:pPr>
                <a:r>
                  <a:rPr lang="en-US" altLang="zh-CN" sz="3200" b="1" i="1">
                    <a:latin typeface="Times New Roman" panose="02020603050405020304" charset="0"/>
                  </a:rPr>
                  <a:t>I</a:t>
                </a:r>
                <a:r>
                  <a:rPr lang="en-US" altLang="zh-CN" sz="2800" b="1" baseline="-25000">
                    <a:latin typeface="Times New Roman" panose="02020603050405020304" charset="0"/>
                  </a:rPr>
                  <a:t>3</a:t>
                </a:r>
              </a:p>
            </p:txBody>
          </p:sp>
          <p:sp>
            <p:nvSpPr>
              <p:cNvPr id="113691" name="Rectangle 27"/>
              <p:cNvSpPr>
                <a:spLocks noChangeArrowheads="1"/>
              </p:cNvSpPr>
              <p:nvPr/>
            </p:nvSpPr>
            <p:spPr bwMode="auto">
              <a:xfrm>
                <a:off x="1392" y="3141"/>
                <a:ext cx="268" cy="318"/>
              </a:xfrm>
              <a:prstGeom prst="rect">
                <a:avLst/>
              </a:prstGeom>
              <a:noFill/>
              <a:ln w="9525">
                <a:noFill/>
                <a:miter lim="800000"/>
              </a:ln>
              <a:effectLst/>
            </p:spPr>
            <p:txBody>
              <a:bodyPr wrap="none">
                <a:spAutoFit/>
              </a:bodyPr>
              <a:lstStyle/>
              <a:p>
                <a:pPr>
                  <a:spcBef>
                    <a:spcPct val="50000"/>
                  </a:spcBef>
                </a:pPr>
                <a:r>
                  <a:rPr lang="en-US" altLang="zh-CN" sz="3200" b="1" i="1">
                    <a:effectLst>
                      <a:outerShdw blurRad="38100" dist="38100" dir="2700000" algn="tl">
                        <a:srgbClr val="DDDDDD"/>
                      </a:outerShdw>
                    </a:effectLst>
                    <a:latin typeface="Times New Roman" panose="02020603050405020304" charset="0"/>
                  </a:rPr>
                  <a:t>I</a:t>
                </a:r>
                <a:r>
                  <a:rPr lang="en-US" altLang="zh-CN" sz="2800" b="1" baseline="-25000">
                    <a:effectLst>
                      <a:outerShdw blurRad="38100" dist="38100" dir="2700000" algn="tl">
                        <a:srgbClr val="DDDDDD"/>
                      </a:outerShdw>
                    </a:effectLst>
                    <a:latin typeface="Times New Roman" panose="02020603050405020304" charset="0"/>
                  </a:rPr>
                  <a:t>4</a:t>
                </a:r>
              </a:p>
            </p:txBody>
          </p:sp>
          <p:sp>
            <p:nvSpPr>
              <p:cNvPr id="135192" name="Rectangle 28"/>
              <p:cNvSpPr>
                <a:spLocks noChangeArrowheads="1"/>
              </p:cNvSpPr>
              <p:nvPr/>
            </p:nvSpPr>
            <p:spPr bwMode="auto">
              <a:xfrm>
                <a:off x="1392" y="3382"/>
                <a:ext cx="268" cy="316"/>
              </a:xfrm>
              <a:prstGeom prst="rect">
                <a:avLst/>
              </a:prstGeom>
              <a:noFill/>
              <a:ln>
                <a:noFill/>
              </a:ln>
            </p:spPr>
            <p:txBody>
              <a:bodyPr wrap="none">
                <a:spAutoFit/>
              </a:bodyPr>
              <a:lstStyle/>
              <a:p>
                <a:pPr>
                  <a:spcBef>
                    <a:spcPct val="50000"/>
                  </a:spcBef>
                </a:pPr>
                <a:r>
                  <a:rPr lang="en-US" altLang="zh-CN" sz="3200" b="1" i="1">
                    <a:latin typeface="Times New Roman" panose="02020603050405020304" charset="0"/>
                  </a:rPr>
                  <a:t>I</a:t>
                </a:r>
                <a:r>
                  <a:rPr lang="en-US" altLang="zh-CN" sz="2800" b="1" baseline="-25000">
                    <a:latin typeface="Times New Roman" panose="02020603050405020304" charset="0"/>
                  </a:rPr>
                  <a:t>5</a:t>
                </a:r>
              </a:p>
            </p:txBody>
          </p:sp>
          <p:sp>
            <p:nvSpPr>
              <p:cNvPr id="135193" name="Rectangle 29"/>
              <p:cNvSpPr>
                <a:spLocks noChangeArrowheads="1"/>
              </p:cNvSpPr>
              <p:nvPr/>
            </p:nvSpPr>
            <p:spPr bwMode="auto">
              <a:xfrm>
                <a:off x="1392" y="3621"/>
                <a:ext cx="268" cy="316"/>
              </a:xfrm>
              <a:prstGeom prst="rect">
                <a:avLst/>
              </a:prstGeom>
              <a:noFill/>
              <a:ln>
                <a:noFill/>
              </a:ln>
            </p:spPr>
            <p:txBody>
              <a:bodyPr wrap="none">
                <a:spAutoFit/>
              </a:bodyPr>
              <a:lstStyle/>
              <a:p>
                <a:pPr>
                  <a:spcBef>
                    <a:spcPct val="50000"/>
                  </a:spcBef>
                </a:pPr>
                <a:r>
                  <a:rPr lang="en-US" altLang="zh-CN" sz="3200" b="1" i="1">
                    <a:latin typeface="Times New Roman" panose="02020603050405020304" charset="0"/>
                  </a:rPr>
                  <a:t>I</a:t>
                </a:r>
                <a:r>
                  <a:rPr lang="en-US" altLang="zh-CN" sz="2800" b="1" baseline="-25000">
                    <a:latin typeface="Times New Roman" panose="02020603050405020304" charset="0"/>
                  </a:rPr>
                  <a:t>6</a:t>
                </a:r>
              </a:p>
            </p:txBody>
          </p:sp>
          <p:sp>
            <p:nvSpPr>
              <p:cNvPr id="113694" name="Rectangle 30"/>
              <p:cNvSpPr>
                <a:spLocks noChangeArrowheads="1"/>
              </p:cNvSpPr>
              <p:nvPr/>
            </p:nvSpPr>
            <p:spPr bwMode="auto">
              <a:xfrm>
                <a:off x="1392" y="3863"/>
                <a:ext cx="268" cy="316"/>
              </a:xfrm>
              <a:prstGeom prst="rect">
                <a:avLst/>
              </a:prstGeom>
              <a:noFill/>
              <a:ln w="9525">
                <a:noFill/>
                <a:miter lim="800000"/>
              </a:ln>
              <a:effectLst/>
            </p:spPr>
            <p:txBody>
              <a:bodyPr wrap="none">
                <a:spAutoFit/>
              </a:bodyPr>
              <a:lstStyle/>
              <a:p>
                <a:pPr>
                  <a:spcBef>
                    <a:spcPct val="50000"/>
                  </a:spcBef>
                </a:pPr>
                <a:r>
                  <a:rPr lang="en-US" altLang="zh-CN" sz="3200" b="1" i="1">
                    <a:solidFill>
                      <a:srgbClr val="333300"/>
                    </a:solidFill>
                    <a:latin typeface="Times New Roman" panose="02020603050405020304" charset="0"/>
                  </a:rPr>
                  <a:t>I</a:t>
                </a:r>
                <a:r>
                  <a:rPr lang="en-US" altLang="zh-CN" sz="2800" b="1" baseline="-25000">
                    <a:effectLst>
                      <a:outerShdw blurRad="38100" dist="38100" dir="2700000" algn="tl">
                        <a:srgbClr val="DDDDDD"/>
                      </a:outerShdw>
                    </a:effectLst>
                    <a:latin typeface="Times New Roman" panose="02020603050405020304" charset="0"/>
                  </a:rPr>
                  <a:t>7</a:t>
                </a:r>
              </a:p>
            </p:txBody>
          </p:sp>
        </p:grpSp>
      </p:grpSp>
      <p:sp>
        <p:nvSpPr>
          <p:cNvPr id="113695" name="Rectangle 31"/>
          <p:cNvSpPr>
            <a:spLocks noChangeArrowheads="1"/>
          </p:cNvSpPr>
          <p:nvPr/>
        </p:nvSpPr>
        <p:spPr bwMode="auto">
          <a:xfrm>
            <a:off x="533400" y="533400"/>
            <a:ext cx="2652713" cy="519113"/>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 (2)  </a:t>
            </a:r>
            <a:r>
              <a:rPr lang="zh-CN" altLang="en-US" sz="2800" b="1">
                <a:solidFill>
                  <a:srgbClr val="006600"/>
                </a:solidFill>
                <a:effectLst>
                  <a:outerShdw blurRad="38100" dist="38100" dir="2700000" algn="tl">
                    <a:srgbClr val="DDDDDD"/>
                  </a:outerShdw>
                </a:effectLst>
                <a:latin typeface="Times New Roman" panose="02020603050405020304" charset="0"/>
              </a:rPr>
              <a:t>列编码表：</a:t>
            </a:r>
          </a:p>
        </p:txBody>
      </p:sp>
      <p:graphicFrame>
        <p:nvGraphicFramePr>
          <p:cNvPr id="135172" name="Object 32"/>
          <p:cNvGraphicFramePr>
            <a:graphicFrameLocks noChangeAspect="1"/>
          </p:cNvGraphicFramePr>
          <p:nvPr/>
        </p:nvGraphicFramePr>
        <p:xfrm>
          <a:off x="7086600" y="685800"/>
          <a:ext cx="1466850" cy="1273175"/>
        </p:xfrm>
        <a:graphic>
          <a:graphicData uri="http://schemas.openxmlformats.org/presentationml/2006/ole">
            <mc:AlternateContent xmlns:mc="http://schemas.openxmlformats.org/markup-compatibility/2006">
              <mc:Choice xmlns:v="urn:schemas-microsoft-com:vml" Requires="v">
                <p:oleObj spid="_x0000_s130098" name="剪辑" r:id="rId4" imgW="952500" imgH="828675" progId="MS_ClipArt_Gallery.2">
                  <p:embed/>
                </p:oleObj>
              </mc:Choice>
              <mc:Fallback>
                <p:oleObj name="剪辑" r:id="rId4" imgW="952500" imgH="828675" progId="MS_ClipArt_Gallery.2">
                  <p:embed/>
                  <p:pic>
                    <p:nvPicPr>
                      <p:cNvPr id="0" name="图片 130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685800"/>
                        <a:ext cx="1466850" cy="1273175"/>
                      </a:xfrm>
                      <a:prstGeom prst="rect">
                        <a:avLst/>
                      </a:prstGeom>
                      <a:noFill/>
                      <a:ln>
                        <a:noFill/>
                      </a:ln>
                      <a:effectLst/>
                    </p:spPr>
                  </p:pic>
                </p:oleObj>
              </mc:Fallback>
            </mc:AlternateContent>
          </a:graphicData>
        </a:graphic>
      </p:graphicFrame>
      <p:grpSp>
        <p:nvGrpSpPr>
          <p:cNvPr id="5" name="Group 34"/>
          <p:cNvGrpSpPr/>
          <p:nvPr/>
        </p:nvGrpSpPr>
        <p:grpSpPr bwMode="auto">
          <a:xfrm>
            <a:off x="1600200" y="1200150"/>
            <a:ext cx="4953000" cy="4691063"/>
            <a:chOff x="1008" y="756"/>
            <a:chExt cx="3120" cy="2955"/>
          </a:xfrm>
        </p:grpSpPr>
        <p:grpSp>
          <p:nvGrpSpPr>
            <p:cNvPr id="135174" name="Group 2"/>
            <p:cNvGrpSpPr/>
            <p:nvPr/>
          </p:nvGrpSpPr>
          <p:grpSpPr bwMode="auto">
            <a:xfrm>
              <a:off x="1008" y="756"/>
              <a:ext cx="2976" cy="2940"/>
              <a:chOff x="1008" y="756"/>
              <a:chExt cx="2976" cy="2940"/>
            </a:xfrm>
          </p:grpSpPr>
          <p:grpSp>
            <p:nvGrpSpPr>
              <p:cNvPr id="135176" name="Group 3"/>
              <p:cNvGrpSpPr/>
              <p:nvPr/>
            </p:nvGrpSpPr>
            <p:grpSpPr bwMode="auto">
              <a:xfrm>
                <a:off x="1008" y="756"/>
                <a:ext cx="2976" cy="2940"/>
                <a:chOff x="1152" y="1680"/>
                <a:chExt cx="2736" cy="2544"/>
              </a:xfrm>
            </p:grpSpPr>
            <p:sp>
              <p:nvSpPr>
                <p:cNvPr id="135181" name="Line 4"/>
                <p:cNvSpPr>
                  <a:spLocks noChangeShapeType="1"/>
                </p:cNvSpPr>
                <p:nvPr/>
              </p:nvSpPr>
              <p:spPr bwMode="auto">
                <a:xfrm>
                  <a:off x="1152" y="1680"/>
                  <a:ext cx="2736" cy="0"/>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35182" name="Line 5"/>
                <p:cNvSpPr>
                  <a:spLocks noChangeShapeType="1"/>
                </p:cNvSpPr>
                <p:nvPr/>
              </p:nvSpPr>
              <p:spPr bwMode="auto">
                <a:xfrm>
                  <a:off x="1152" y="2256"/>
                  <a:ext cx="2736" cy="0"/>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35183" name="Line 6"/>
                <p:cNvSpPr>
                  <a:spLocks noChangeShapeType="1"/>
                </p:cNvSpPr>
                <p:nvPr/>
              </p:nvSpPr>
              <p:spPr bwMode="auto">
                <a:xfrm flipH="1">
                  <a:off x="2016" y="1680"/>
                  <a:ext cx="0" cy="2544"/>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35184" name="Line 7"/>
                <p:cNvSpPr>
                  <a:spLocks noChangeShapeType="1"/>
                </p:cNvSpPr>
                <p:nvPr/>
              </p:nvSpPr>
              <p:spPr bwMode="auto">
                <a:xfrm>
                  <a:off x="2016" y="1968"/>
                  <a:ext cx="1872" cy="0"/>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grpSp>
          <p:grpSp>
            <p:nvGrpSpPr>
              <p:cNvPr id="135177" name="Group 8"/>
              <p:cNvGrpSpPr/>
              <p:nvPr/>
            </p:nvGrpSpPr>
            <p:grpSpPr bwMode="auto">
              <a:xfrm>
                <a:off x="1112" y="762"/>
                <a:ext cx="2608" cy="678"/>
                <a:chOff x="1248" y="1649"/>
                <a:chExt cx="2397" cy="587"/>
              </a:xfrm>
            </p:grpSpPr>
            <p:sp>
              <p:nvSpPr>
                <p:cNvPr id="135178" name="Rectangle 9"/>
                <p:cNvSpPr>
                  <a:spLocks noChangeArrowheads="1"/>
                </p:cNvSpPr>
                <p:nvPr/>
              </p:nvSpPr>
              <p:spPr bwMode="auto">
                <a:xfrm>
                  <a:off x="1248" y="1776"/>
                  <a:ext cx="579" cy="316"/>
                </a:xfrm>
                <a:prstGeom prst="rect">
                  <a:avLst/>
                </a:prstGeom>
                <a:noFill/>
                <a:ln>
                  <a:noFill/>
                </a:ln>
              </p:spPr>
              <p:txBody>
                <a:bodyPr wrap="none">
                  <a:spAutoFit/>
                </a:bodyPr>
                <a:lstStyle/>
                <a:p>
                  <a:pPr>
                    <a:spcBef>
                      <a:spcPct val="50000"/>
                    </a:spcBef>
                  </a:pPr>
                  <a:r>
                    <a:rPr lang="zh-CN" altLang="en-US" sz="3200" b="1">
                      <a:solidFill>
                        <a:srgbClr val="CC0000"/>
                      </a:solidFill>
                      <a:latin typeface="Times New Roman" panose="02020603050405020304" charset="0"/>
                    </a:rPr>
                    <a:t>输入</a:t>
                  </a:r>
                </a:p>
              </p:txBody>
            </p:sp>
            <p:sp>
              <p:nvSpPr>
                <p:cNvPr id="135179" name="Rectangle 10"/>
                <p:cNvSpPr>
                  <a:spLocks noChangeArrowheads="1"/>
                </p:cNvSpPr>
                <p:nvPr/>
              </p:nvSpPr>
              <p:spPr bwMode="auto">
                <a:xfrm>
                  <a:off x="2544" y="1649"/>
                  <a:ext cx="873" cy="316"/>
                </a:xfrm>
                <a:prstGeom prst="rect">
                  <a:avLst/>
                </a:prstGeom>
                <a:noFill/>
                <a:ln>
                  <a:noFill/>
                </a:ln>
              </p:spPr>
              <p:txBody>
                <a:bodyPr wrap="none">
                  <a:spAutoFit/>
                </a:bodyPr>
                <a:lstStyle/>
                <a:p>
                  <a:pPr>
                    <a:spcBef>
                      <a:spcPct val="50000"/>
                    </a:spcBef>
                  </a:pPr>
                  <a:r>
                    <a:rPr lang="zh-CN" altLang="en-US" sz="3200" b="1">
                      <a:solidFill>
                        <a:srgbClr val="CC0000"/>
                      </a:solidFill>
                      <a:latin typeface="Times New Roman" panose="02020603050405020304" charset="0"/>
                    </a:rPr>
                    <a:t>输     出</a:t>
                  </a:r>
                </a:p>
              </p:txBody>
            </p:sp>
            <p:sp>
              <p:nvSpPr>
                <p:cNvPr id="135180" name="Rectangle 11"/>
                <p:cNvSpPr>
                  <a:spLocks noChangeArrowheads="1"/>
                </p:cNvSpPr>
                <p:nvPr/>
              </p:nvSpPr>
              <p:spPr bwMode="auto">
                <a:xfrm>
                  <a:off x="2304" y="1920"/>
                  <a:ext cx="1341" cy="316"/>
                </a:xfrm>
                <a:prstGeom prst="rect">
                  <a:avLst/>
                </a:prstGeom>
                <a:noFill/>
                <a:ln>
                  <a:noFill/>
                </a:ln>
              </p:spPr>
              <p:txBody>
                <a:bodyPr wrap="none">
                  <a:spAutoFit/>
                </a:bodyPr>
                <a:lstStyle/>
                <a:p>
                  <a:pPr>
                    <a:spcBef>
                      <a:spcPct val="50000"/>
                    </a:spcBef>
                  </a:pPr>
                  <a:r>
                    <a:rPr lang="en-US" altLang="zh-CN" sz="2800" b="1" i="1">
                      <a:solidFill>
                        <a:srgbClr val="003399"/>
                      </a:solidFill>
                      <a:latin typeface="Times New Roman" panose="02020603050405020304" charset="0"/>
                    </a:rPr>
                    <a:t>Y</a:t>
                  </a:r>
                  <a:r>
                    <a:rPr lang="en-US" altLang="zh-CN" sz="2800" b="1" baseline="-25000">
                      <a:solidFill>
                        <a:srgbClr val="003399"/>
                      </a:solidFill>
                      <a:latin typeface="Times New Roman" panose="02020603050405020304" charset="0"/>
                    </a:rPr>
                    <a:t>2</a:t>
                  </a:r>
                  <a:r>
                    <a:rPr lang="en-US" altLang="zh-CN" sz="3200" b="1">
                      <a:solidFill>
                        <a:srgbClr val="003399"/>
                      </a:solidFill>
                      <a:latin typeface="Times New Roman" panose="02020603050405020304" charset="0"/>
                    </a:rPr>
                    <a:t>     </a:t>
                  </a:r>
                  <a:r>
                    <a:rPr lang="en-US" altLang="zh-CN" sz="2800" b="1" i="1">
                      <a:solidFill>
                        <a:srgbClr val="003399"/>
                      </a:solidFill>
                      <a:latin typeface="Times New Roman" panose="02020603050405020304" charset="0"/>
                    </a:rPr>
                    <a:t>Y</a:t>
                  </a:r>
                  <a:r>
                    <a:rPr lang="en-US" altLang="zh-CN" sz="2800" b="1" baseline="-25000">
                      <a:solidFill>
                        <a:srgbClr val="003399"/>
                      </a:solidFill>
                      <a:latin typeface="Times New Roman" panose="02020603050405020304" charset="0"/>
                    </a:rPr>
                    <a:t>1</a:t>
                  </a:r>
                  <a:r>
                    <a:rPr lang="en-US" altLang="zh-CN" sz="3200" b="1">
                      <a:solidFill>
                        <a:srgbClr val="003399"/>
                      </a:solidFill>
                      <a:latin typeface="Times New Roman" panose="02020603050405020304" charset="0"/>
                    </a:rPr>
                    <a:t>      </a:t>
                  </a:r>
                  <a:r>
                    <a:rPr lang="en-US" altLang="zh-CN" sz="2800" b="1" i="1">
                      <a:solidFill>
                        <a:srgbClr val="003399"/>
                      </a:solidFill>
                      <a:latin typeface="Times New Roman" panose="02020603050405020304" charset="0"/>
                    </a:rPr>
                    <a:t>Y</a:t>
                  </a:r>
                  <a:r>
                    <a:rPr lang="en-US" altLang="zh-CN" sz="2800" b="1" baseline="-25000">
                      <a:solidFill>
                        <a:srgbClr val="003399"/>
                      </a:solidFill>
                      <a:latin typeface="Times New Roman" panose="02020603050405020304" charset="0"/>
                    </a:rPr>
                    <a:t>0</a:t>
                  </a:r>
                  <a:endParaRPr lang="en-US" altLang="zh-CN" sz="3200" b="1">
                    <a:solidFill>
                      <a:srgbClr val="003399"/>
                    </a:solidFill>
                    <a:latin typeface="Times New Roman" panose="02020603050405020304" charset="0"/>
                  </a:endParaRPr>
                </a:p>
              </p:txBody>
            </p:sp>
          </p:grpSp>
        </p:grpSp>
        <p:sp>
          <p:nvSpPr>
            <p:cNvPr id="135175" name="Line 33"/>
            <p:cNvSpPr>
              <a:spLocks noChangeShapeType="1"/>
            </p:cNvSpPr>
            <p:nvPr/>
          </p:nvSpPr>
          <p:spPr bwMode="auto">
            <a:xfrm>
              <a:off x="1104" y="3711"/>
              <a:ext cx="3024" cy="0"/>
            </a:xfrm>
            <a:prstGeom prst="line">
              <a:avLst/>
            </a:prstGeom>
            <a:noFill/>
            <a:ln w="28575">
              <a:solidFill>
                <a:schemeClr val="accent2"/>
              </a:solidFill>
              <a:round/>
            </a:ln>
          </p:spPr>
          <p:txBody>
            <a:bodyP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3" name="提示时奏幻想空间.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609600" y="685800"/>
            <a:ext cx="5508625" cy="519113"/>
          </a:xfrm>
          <a:prstGeom prst="rect">
            <a:avLst/>
          </a:prstGeom>
          <a:noFill/>
          <a:ln w="9525">
            <a:noFill/>
            <a:miter lim="800000"/>
          </a:ln>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 (3)  </a:t>
            </a:r>
            <a:r>
              <a:rPr lang="zh-CN" altLang="en-US" sz="2800" b="1">
                <a:solidFill>
                  <a:srgbClr val="006600"/>
                </a:solidFill>
                <a:effectLst>
                  <a:outerShdw blurRad="38100" dist="38100" dir="2700000" algn="tl">
                    <a:srgbClr val="DDDDDD"/>
                  </a:outerShdw>
                </a:effectLst>
                <a:latin typeface="Times New Roman" panose="02020603050405020304" charset="0"/>
              </a:rPr>
              <a:t>写出逻辑式并转换成“与非”式</a:t>
            </a:r>
          </a:p>
        </p:txBody>
      </p:sp>
      <p:sp>
        <p:nvSpPr>
          <p:cNvPr id="114691" name="Rectangle 3"/>
          <p:cNvSpPr>
            <a:spLocks noChangeArrowheads="1"/>
          </p:cNvSpPr>
          <p:nvPr/>
        </p:nvSpPr>
        <p:spPr bwMode="auto">
          <a:xfrm>
            <a:off x="1143000" y="1466850"/>
            <a:ext cx="3794125" cy="641350"/>
          </a:xfrm>
          <a:prstGeom prst="rect">
            <a:avLst/>
          </a:prstGeom>
          <a:noFill/>
          <a:ln>
            <a:noFill/>
          </a:ln>
        </p:spPr>
        <p:txBody>
          <a:bodyPr>
            <a:spAutoFit/>
          </a:bodyPr>
          <a:lstStyle/>
          <a:p>
            <a:pPr>
              <a:spcBef>
                <a:spcPct val="50000"/>
              </a:spcBef>
            </a:pPr>
            <a:r>
              <a:rPr lang="en-US" altLang="zh-CN" sz="3600" b="1">
                <a:latin typeface="Times New Roman" panose="02020603050405020304" charset="0"/>
              </a:rPr>
              <a:t>Y</a:t>
            </a:r>
            <a:r>
              <a:rPr lang="en-US" altLang="zh-CN" sz="3600" b="1" baseline="-25000">
                <a:latin typeface="Times New Roman" panose="02020603050405020304" charset="0"/>
              </a:rPr>
              <a:t>2</a:t>
            </a:r>
            <a:r>
              <a:rPr lang="en-US" altLang="zh-CN" sz="3600" b="1">
                <a:latin typeface="Times New Roman" panose="02020603050405020304" charset="0"/>
              </a:rPr>
              <a:t> = </a:t>
            </a:r>
            <a:r>
              <a:rPr lang="en-US" altLang="zh-CN" sz="3600" b="1" i="1">
                <a:latin typeface="Times New Roman" panose="02020603050405020304" charset="0"/>
              </a:rPr>
              <a:t>I</a:t>
            </a:r>
            <a:r>
              <a:rPr lang="en-US" altLang="zh-CN" sz="3600" b="1" baseline="-25000">
                <a:latin typeface="Times New Roman" panose="02020603050405020304" charset="0"/>
              </a:rPr>
              <a:t>4 </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5 </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6 </a:t>
            </a:r>
            <a:r>
              <a:rPr lang="en-US" altLang="zh-CN" sz="3600" b="1">
                <a:latin typeface="Times New Roman" panose="02020603050405020304" charset="0"/>
              </a:rPr>
              <a:t>+</a:t>
            </a:r>
            <a:r>
              <a:rPr lang="en-US" altLang="zh-CN" sz="3600" b="1" i="1">
                <a:latin typeface="Times New Roman" panose="02020603050405020304" charset="0"/>
              </a:rPr>
              <a:t>I</a:t>
            </a:r>
            <a:r>
              <a:rPr lang="en-US" altLang="zh-CN" sz="3600" b="1" baseline="-25000">
                <a:latin typeface="Times New Roman" panose="02020603050405020304" charset="0"/>
              </a:rPr>
              <a:t>7</a:t>
            </a:r>
          </a:p>
        </p:txBody>
      </p:sp>
      <p:grpSp>
        <p:nvGrpSpPr>
          <p:cNvPr id="2" name="Group 4"/>
          <p:cNvGrpSpPr/>
          <p:nvPr/>
        </p:nvGrpSpPr>
        <p:grpSpPr bwMode="auto">
          <a:xfrm>
            <a:off x="1621632" y="2058988"/>
            <a:ext cx="3221038" cy="855662"/>
            <a:chOff x="1056" y="1056"/>
            <a:chExt cx="2160" cy="573"/>
          </a:xfrm>
        </p:grpSpPr>
        <p:grpSp>
          <p:nvGrpSpPr>
            <p:cNvPr id="136238" name="Group 5"/>
            <p:cNvGrpSpPr/>
            <p:nvPr/>
          </p:nvGrpSpPr>
          <p:grpSpPr bwMode="auto">
            <a:xfrm>
              <a:off x="1056" y="1056"/>
              <a:ext cx="2160" cy="573"/>
              <a:chOff x="3024" y="1248"/>
              <a:chExt cx="2160" cy="573"/>
            </a:xfrm>
          </p:grpSpPr>
          <p:sp>
            <p:nvSpPr>
              <p:cNvPr id="136245" name="Rectangle 6"/>
              <p:cNvSpPr>
                <a:spLocks noChangeArrowheads="1"/>
              </p:cNvSpPr>
              <p:nvPr/>
            </p:nvSpPr>
            <p:spPr bwMode="auto">
              <a:xfrm>
                <a:off x="3024" y="1392"/>
                <a:ext cx="2160" cy="429"/>
              </a:xfrm>
              <a:prstGeom prst="rect">
                <a:avLst/>
              </a:prstGeom>
              <a:noFill/>
              <a:ln>
                <a:noFill/>
              </a:ln>
            </p:spPr>
            <p:txBody>
              <a:bodyPr>
                <a:spAutoFit/>
              </a:bodyPr>
              <a:lstStyle/>
              <a:p>
                <a:r>
                  <a:rPr lang="en-US" altLang="zh-CN" sz="3600" b="1" dirty="0">
                    <a:latin typeface="Times New Roman" panose="02020603050405020304" charset="0"/>
                  </a:rPr>
                  <a:t> =  </a:t>
                </a:r>
                <a:r>
                  <a:rPr lang="en-US" altLang="zh-CN" sz="3600" b="1" i="1" dirty="0">
                    <a:latin typeface="Times New Roman" panose="02020603050405020304" charset="0"/>
                  </a:rPr>
                  <a:t>I</a:t>
                </a:r>
                <a:r>
                  <a:rPr lang="en-US" altLang="zh-CN" sz="3600" b="1" baseline="-25000" dirty="0">
                    <a:latin typeface="Times New Roman" panose="02020603050405020304" charset="0"/>
                  </a:rPr>
                  <a:t>4    </a:t>
                </a:r>
                <a:r>
                  <a:rPr lang="en-US" altLang="zh-CN" sz="3600" b="1" i="1" dirty="0">
                    <a:latin typeface="Times New Roman" panose="02020603050405020304" charset="0"/>
                  </a:rPr>
                  <a:t>I</a:t>
                </a:r>
                <a:r>
                  <a:rPr lang="en-US" altLang="zh-CN" sz="3600" b="1" baseline="-25000" dirty="0">
                    <a:latin typeface="Times New Roman" panose="02020603050405020304" charset="0"/>
                  </a:rPr>
                  <a:t>5     </a:t>
                </a:r>
                <a:r>
                  <a:rPr lang="en-US" altLang="zh-CN" sz="3600" b="1" i="1" dirty="0">
                    <a:latin typeface="Times New Roman" panose="02020603050405020304" charset="0"/>
                  </a:rPr>
                  <a:t>I</a:t>
                </a:r>
                <a:r>
                  <a:rPr lang="en-US" altLang="zh-CN" sz="3600" b="1" baseline="-25000" dirty="0">
                    <a:latin typeface="Times New Roman" panose="02020603050405020304" charset="0"/>
                  </a:rPr>
                  <a:t>6     </a:t>
                </a:r>
                <a:r>
                  <a:rPr lang="en-US" altLang="zh-CN" sz="3600" b="1" i="1" dirty="0">
                    <a:latin typeface="Times New Roman" panose="02020603050405020304" charset="0"/>
                  </a:rPr>
                  <a:t>I</a:t>
                </a:r>
                <a:r>
                  <a:rPr lang="en-US" altLang="zh-CN" sz="3600" b="1" baseline="-25000" dirty="0">
                    <a:latin typeface="Times New Roman" panose="02020603050405020304" charset="0"/>
                  </a:rPr>
                  <a:t>7</a:t>
                </a:r>
              </a:p>
            </p:txBody>
          </p:sp>
          <p:sp>
            <p:nvSpPr>
              <p:cNvPr id="136246" name="Text Box 7"/>
              <p:cNvSpPr txBox="1">
                <a:spLocks noChangeArrowheads="1"/>
              </p:cNvSpPr>
              <p:nvPr/>
            </p:nvSpPr>
            <p:spPr bwMode="auto">
              <a:xfrm>
                <a:off x="3648" y="1248"/>
                <a:ext cx="288" cy="55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800" b="1"/>
                  <a:t>.</a:t>
                </a:r>
              </a:p>
            </p:txBody>
          </p:sp>
          <p:sp>
            <p:nvSpPr>
              <p:cNvPr id="136247" name="Rectangle 8"/>
              <p:cNvSpPr>
                <a:spLocks noChangeArrowheads="1"/>
              </p:cNvSpPr>
              <p:nvPr/>
            </p:nvSpPr>
            <p:spPr bwMode="auto">
              <a:xfrm>
                <a:off x="4128" y="1248"/>
                <a:ext cx="226" cy="552"/>
              </a:xfrm>
              <a:prstGeom prst="rect">
                <a:avLst/>
              </a:prstGeom>
              <a:noFill/>
              <a:ln>
                <a:noFill/>
              </a:ln>
            </p:spPr>
            <p:txBody>
              <a:bodyPr wrap="none">
                <a:spAutoFit/>
              </a:bodyPr>
              <a:lstStyle/>
              <a:p>
                <a:pPr>
                  <a:spcBef>
                    <a:spcPct val="50000"/>
                  </a:spcBef>
                </a:pPr>
                <a:r>
                  <a:rPr lang="en-US" altLang="zh-CN" sz="4800" b="1">
                    <a:latin typeface="Times New Roman" panose="02020603050405020304" charset="0"/>
                  </a:rPr>
                  <a:t>.</a:t>
                </a:r>
              </a:p>
            </p:txBody>
          </p:sp>
          <p:sp>
            <p:nvSpPr>
              <p:cNvPr id="136248" name="Rectangle 9"/>
              <p:cNvSpPr>
                <a:spLocks noChangeArrowheads="1"/>
              </p:cNvSpPr>
              <p:nvPr/>
            </p:nvSpPr>
            <p:spPr bwMode="auto">
              <a:xfrm>
                <a:off x="4560" y="1248"/>
                <a:ext cx="226" cy="552"/>
              </a:xfrm>
              <a:prstGeom prst="rect">
                <a:avLst/>
              </a:prstGeom>
              <a:noFill/>
              <a:ln>
                <a:noFill/>
              </a:ln>
            </p:spPr>
            <p:txBody>
              <a:bodyPr wrap="none">
                <a:spAutoFit/>
              </a:bodyPr>
              <a:lstStyle/>
              <a:p>
                <a:pPr>
                  <a:spcBef>
                    <a:spcPct val="50000"/>
                  </a:spcBef>
                </a:pPr>
                <a:r>
                  <a:rPr lang="en-US" altLang="zh-CN" sz="4800" b="1">
                    <a:latin typeface="Times New Roman" panose="02020603050405020304" charset="0"/>
                  </a:rPr>
                  <a:t>.</a:t>
                </a:r>
              </a:p>
            </p:txBody>
          </p:sp>
        </p:grpSp>
        <p:grpSp>
          <p:nvGrpSpPr>
            <p:cNvPr id="136239" name="Group 10"/>
            <p:cNvGrpSpPr/>
            <p:nvPr/>
          </p:nvGrpSpPr>
          <p:grpSpPr bwMode="auto">
            <a:xfrm>
              <a:off x="1512" y="1200"/>
              <a:ext cx="1632" cy="48"/>
              <a:chOff x="3480" y="1392"/>
              <a:chExt cx="1632" cy="48"/>
            </a:xfrm>
          </p:grpSpPr>
          <p:sp>
            <p:nvSpPr>
              <p:cNvPr id="136240" name="Line 11"/>
              <p:cNvSpPr>
                <a:spLocks noChangeShapeType="1"/>
              </p:cNvSpPr>
              <p:nvPr/>
            </p:nvSpPr>
            <p:spPr bwMode="auto">
              <a:xfrm>
                <a:off x="3485"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41" name="Line 12"/>
              <p:cNvSpPr>
                <a:spLocks noChangeShapeType="1"/>
              </p:cNvSpPr>
              <p:nvPr/>
            </p:nvSpPr>
            <p:spPr bwMode="auto">
              <a:xfrm>
                <a:off x="4839"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42" name="Line 13"/>
              <p:cNvSpPr>
                <a:spLocks noChangeShapeType="1"/>
              </p:cNvSpPr>
              <p:nvPr/>
            </p:nvSpPr>
            <p:spPr bwMode="auto">
              <a:xfrm>
                <a:off x="4352"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43" name="Line 14"/>
              <p:cNvSpPr>
                <a:spLocks noChangeShapeType="1"/>
              </p:cNvSpPr>
              <p:nvPr/>
            </p:nvSpPr>
            <p:spPr bwMode="auto">
              <a:xfrm>
                <a:off x="3872"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44" name="Line 15"/>
              <p:cNvSpPr>
                <a:spLocks noChangeShapeType="1"/>
              </p:cNvSpPr>
              <p:nvPr/>
            </p:nvSpPr>
            <p:spPr bwMode="auto">
              <a:xfrm>
                <a:off x="3480" y="1392"/>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grpSp>
      </p:grpSp>
      <p:grpSp>
        <p:nvGrpSpPr>
          <p:cNvPr id="5" name="Group 16"/>
          <p:cNvGrpSpPr/>
          <p:nvPr/>
        </p:nvGrpSpPr>
        <p:grpSpPr bwMode="auto">
          <a:xfrm>
            <a:off x="4800600" y="1511300"/>
            <a:ext cx="3003550" cy="641350"/>
            <a:chOff x="3072" y="720"/>
            <a:chExt cx="2014" cy="430"/>
          </a:xfrm>
        </p:grpSpPr>
        <p:sp>
          <p:nvSpPr>
            <p:cNvPr id="136234" name="Rectangle 17"/>
            <p:cNvSpPr>
              <a:spLocks noChangeArrowheads="1"/>
            </p:cNvSpPr>
            <p:nvPr/>
          </p:nvSpPr>
          <p:spPr bwMode="auto">
            <a:xfrm>
              <a:off x="3072" y="720"/>
              <a:ext cx="2014" cy="430"/>
            </a:xfrm>
            <a:prstGeom prst="rect">
              <a:avLst/>
            </a:prstGeom>
            <a:noFill/>
            <a:ln>
              <a:noFill/>
            </a:ln>
          </p:spPr>
          <p:txBody>
            <a:bodyPr wrap="none">
              <a:spAutoFit/>
            </a:bodyPr>
            <a:lstStyle/>
            <a:p>
              <a:pPr>
                <a:spcBef>
                  <a:spcPct val="50000"/>
                </a:spcBef>
              </a:pP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4</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5</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6</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7</a:t>
              </a:r>
            </a:p>
          </p:txBody>
        </p:sp>
        <p:grpSp>
          <p:nvGrpSpPr>
            <p:cNvPr id="136235" name="Group 18"/>
            <p:cNvGrpSpPr/>
            <p:nvPr/>
          </p:nvGrpSpPr>
          <p:grpSpPr bwMode="auto">
            <a:xfrm>
              <a:off x="3360" y="720"/>
              <a:ext cx="1632" cy="48"/>
              <a:chOff x="3360" y="768"/>
              <a:chExt cx="1632" cy="48"/>
            </a:xfrm>
          </p:grpSpPr>
          <p:sp>
            <p:nvSpPr>
              <p:cNvPr id="136236" name="Line 19"/>
              <p:cNvSpPr>
                <a:spLocks noChangeShapeType="1"/>
              </p:cNvSpPr>
              <p:nvPr/>
            </p:nvSpPr>
            <p:spPr bwMode="auto">
              <a:xfrm>
                <a:off x="3360" y="816"/>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37" name="Line 20"/>
              <p:cNvSpPr>
                <a:spLocks noChangeShapeType="1"/>
              </p:cNvSpPr>
              <p:nvPr/>
            </p:nvSpPr>
            <p:spPr bwMode="auto">
              <a:xfrm>
                <a:off x="3360" y="768"/>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grpSp>
      </p:grpSp>
      <p:sp>
        <p:nvSpPr>
          <p:cNvPr id="114709" name="Rectangle 21"/>
          <p:cNvSpPr>
            <a:spLocks noChangeArrowheads="1"/>
          </p:cNvSpPr>
          <p:nvPr/>
        </p:nvSpPr>
        <p:spPr bwMode="auto">
          <a:xfrm>
            <a:off x="1143000" y="3067050"/>
            <a:ext cx="3257550" cy="641350"/>
          </a:xfrm>
          <a:prstGeom prst="rect">
            <a:avLst/>
          </a:prstGeom>
          <a:noFill/>
          <a:ln>
            <a:noFill/>
          </a:ln>
        </p:spPr>
        <p:txBody>
          <a:bodyPr wrap="none">
            <a:spAutoFit/>
          </a:bodyPr>
          <a:lstStyle/>
          <a:p>
            <a:r>
              <a:rPr lang="en-US" altLang="zh-CN" sz="3600" b="1">
                <a:latin typeface="Times New Roman" panose="02020603050405020304" charset="0"/>
              </a:rPr>
              <a:t>Y</a:t>
            </a:r>
            <a:r>
              <a:rPr lang="en-US" altLang="zh-CN" sz="3600" b="1" baseline="-25000">
                <a:latin typeface="Times New Roman" panose="02020603050405020304" charset="0"/>
              </a:rPr>
              <a:t>1</a:t>
            </a:r>
            <a:r>
              <a:rPr lang="en-US" altLang="zh-CN" sz="3600" b="1">
                <a:latin typeface="Times New Roman" panose="02020603050405020304" charset="0"/>
              </a:rPr>
              <a:t> = </a:t>
            </a:r>
            <a:r>
              <a:rPr lang="en-US" altLang="zh-CN" sz="3600" b="1" i="1">
                <a:latin typeface="Times New Roman" panose="02020603050405020304" charset="0"/>
              </a:rPr>
              <a:t>I</a:t>
            </a:r>
            <a:r>
              <a:rPr lang="en-US" altLang="zh-CN" sz="3600" b="1" baseline="-25000">
                <a:latin typeface="Times New Roman" panose="02020603050405020304" charset="0"/>
              </a:rPr>
              <a:t>2</a:t>
            </a:r>
            <a:r>
              <a:rPr lang="en-US" altLang="zh-CN" sz="3600" b="1">
                <a:latin typeface="Times New Roman" panose="02020603050405020304" charset="0"/>
              </a:rPr>
              <a:t>+</a:t>
            </a:r>
            <a:r>
              <a:rPr lang="en-US" altLang="zh-CN" sz="3600" b="1" i="1">
                <a:latin typeface="Times New Roman" panose="02020603050405020304" charset="0"/>
              </a:rPr>
              <a:t>I</a:t>
            </a:r>
            <a:r>
              <a:rPr lang="en-US" altLang="zh-CN" sz="3600" b="1" baseline="-25000">
                <a:latin typeface="Times New Roman" panose="02020603050405020304" charset="0"/>
              </a:rPr>
              <a:t>3</a:t>
            </a:r>
            <a:r>
              <a:rPr lang="en-US" altLang="zh-CN" sz="3600" b="1">
                <a:latin typeface="Times New Roman" panose="02020603050405020304" charset="0"/>
              </a:rPr>
              <a:t>+</a:t>
            </a:r>
            <a:r>
              <a:rPr lang="en-US" altLang="zh-CN" sz="3600" b="1" i="1">
                <a:latin typeface="Times New Roman" panose="02020603050405020304" charset="0"/>
              </a:rPr>
              <a:t>I</a:t>
            </a:r>
            <a:r>
              <a:rPr lang="en-US" altLang="zh-CN" sz="3600" b="1" baseline="-25000">
                <a:latin typeface="Times New Roman" panose="02020603050405020304" charset="0"/>
              </a:rPr>
              <a:t>6</a:t>
            </a:r>
            <a:r>
              <a:rPr lang="en-US" altLang="zh-CN" sz="3600" b="1">
                <a:latin typeface="Times New Roman" panose="02020603050405020304" charset="0"/>
              </a:rPr>
              <a:t>+</a:t>
            </a:r>
            <a:r>
              <a:rPr lang="en-US" altLang="zh-CN" sz="3600" b="1" i="1">
                <a:latin typeface="Times New Roman" panose="02020603050405020304" charset="0"/>
              </a:rPr>
              <a:t>I</a:t>
            </a:r>
            <a:r>
              <a:rPr lang="en-US" altLang="zh-CN" sz="3600" b="1" baseline="-25000">
                <a:latin typeface="Times New Roman" panose="02020603050405020304" charset="0"/>
              </a:rPr>
              <a:t>7</a:t>
            </a:r>
          </a:p>
        </p:txBody>
      </p:sp>
      <p:grpSp>
        <p:nvGrpSpPr>
          <p:cNvPr id="7" name="Group 22"/>
          <p:cNvGrpSpPr/>
          <p:nvPr/>
        </p:nvGrpSpPr>
        <p:grpSpPr bwMode="auto">
          <a:xfrm>
            <a:off x="1611313" y="3640138"/>
            <a:ext cx="3221037" cy="855662"/>
            <a:chOff x="976" y="2089"/>
            <a:chExt cx="2029" cy="539"/>
          </a:xfrm>
        </p:grpSpPr>
        <p:grpSp>
          <p:nvGrpSpPr>
            <p:cNvPr id="136223" name="Group 23"/>
            <p:cNvGrpSpPr/>
            <p:nvPr/>
          </p:nvGrpSpPr>
          <p:grpSpPr bwMode="auto">
            <a:xfrm>
              <a:off x="976" y="2089"/>
              <a:ext cx="2029" cy="539"/>
              <a:chOff x="3024" y="1248"/>
              <a:chExt cx="2160" cy="573"/>
            </a:xfrm>
          </p:grpSpPr>
          <p:sp>
            <p:nvSpPr>
              <p:cNvPr id="136230" name="Rectangle 24"/>
              <p:cNvSpPr>
                <a:spLocks noChangeArrowheads="1"/>
              </p:cNvSpPr>
              <p:nvPr/>
            </p:nvSpPr>
            <p:spPr bwMode="auto">
              <a:xfrm>
                <a:off x="3024" y="1392"/>
                <a:ext cx="2160" cy="429"/>
              </a:xfrm>
              <a:prstGeom prst="rect">
                <a:avLst/>
              </a:prstGeom>
              <a:noFill/>
              <a:ln>
                <a:noFill/>
              </a:ln>
            </p:spPr>
            <p:txBody>
              <a:bodyPr>
                <a:spAutoFit/>
              </a:bodyPr>
              <a:lstStyle/>
              <a:p>
                <a:r>
                  <a:rPr lang="en-US" altLang="zh-CN" sz="3600" b="1">
                    <a:latin typeface="Times New Roman" panose="02020603050405020304" charset="0"/>
                  </a:rPr>
                  <a:t> = </a:t>
                </a:r>
                <a:r>
                  <a:rPr lang="en-US" altLang="zh-CN" sz="3600" b="1" i="1">
                    <a:latin typeface="Times New Roman" panose="02020603050405020304" charset="0"/>
                  </a:rPr>
                  <a:t>I</a:t>
                </a:r>
                <a:r>
                  <a:rPr lang="en-US" altLang="zh-CN" sz="3600" b="1" baseline="-25000">
                    <a:latin typeface="Times New Roman" panose="02020603050405020304" charset="0"/>
                  </a:rPr>
                  <a:t>2     </a:t>
                </a:r>
                <a:r>
                  <a:rPr lang="en-US" altLang="zh-CN" sz="3600" b="1" i="1">
                    <a:latin typeface="Times New Roman" panose="02020603050405020304" charset="0"/>
                  </a:rPr>
                  <a:t>I</a:t>
                </a:r>
                <a:r>
                  <a:rPr lang="en-US" altLang="zh-CN" sz="3600" b="1" baseline="-25000">
                    <a:latin typeface="Times New Roman" panose="02020603050405020304" charset="0"/>
                  </a:rPr>
                  <a:t>3      </a:t>
                </a:r>
                <a:r>
                  <a:rPr lang="en-US" altLang="zh-CN" sz="3600" b="1" i="1">
                    <a:latin typeface="Times New Roman" panose="02020603050405020304" charset="0"/>
                  </a:rPr>
                  <a:t>I</a:t>
                </a:r>
                <a:r>
                  <a:rPr lang="en-US" altLang="zh-CN" sz="3600" b="1" baseline="-25000">
                    <a:latin typeface="Times New Roman" panose="02020603050405020304" charset="0"/>
                  </a:rPr>
                  <a:t>6     </a:t>
                </a:r>
                <a:r>
                  <a:rPr lang="en-US" altLang="zh-CN" sz="3600" b="1" i="1">
                    <a:latin typeface="Times New Roman" panose="02020603050405020304" charset="0"/>
                  </a:rPr>
                  <a:t>I</a:t>
                </a:r>
                <a:r>
                  <a:rPr lang="en-US" altLang="zh-CN" sz="3600" b="1" baseline="-25000">
                    <a:latin typeface="Times New Roman" panose="02020603050405020304" charset="0"/>
                  </a:rPr>
                  <a:t>7</a:t>
                </a:r>
              </a:p>
            </p:txBody>
          </p:sp>
          <p:sp>
            <p:nvSpPr>
              <p:cNvPr id="136231" name="Text Box 25"/>
              <p:cNvSpPr txBox="1">
                <a:spLocks noChangeArrowheads="1"/>
              </p:cNvSpPr>
              <p:nvPr/>
            </p:nvSpPr>
            <p:spPr bwMode="auto">
              <a:xfrm>
                <a:off x="3647" y="1248"/>
                <a:ext cx="289" cy="55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800" b="1"/>
                  <a:t>.  </a:t>
                </a:r>
              </a:p>
            </p:txBody>
          </p:sp>
          <p:sp>
            <p:nvSpPr>
              <p:cNvPr id="136232" name="Rectangle 26"/>
              <p:cNvSpPr>
                <a:spLocks noChangeArrowheads="1"/>
              </p:cNvSpPr>
              <p:nvPr/>
            </p:nvSpPr>
            <p:spPr bwMode="auto">
              <a:xfrm>
                <a:off x="4128" y="1248"/>
                <a:ext cx="327" cy="552"/>
              </a:xfrm>
              <a:prstGeom prst="rect">
                <a:avLst/>
              </a:prstGeom>
              <a:noFill/>
              <a:ln>
                <a:noFill/>
              </a:ln>
            </p:spPr>
            <p:txBody>
              <a:bodyPr wrap="none">
                <a:spAutoFit/>
              </a:bodyPr>
              <a:lstStyle/>
              <a:p>
                <a:pPr>
                  <a:spcBef>
                    <a:spcPct val="50000"/>
                  </a:spcBef>
                </a:pPr>
                <a:r>
                  <a:rPr lang="en-US" altLang="zh-CN" sz="4800" b="1">
                    <a:latin typeface="Times New Roman" panose="02020603050405020304" charset="0"/>
                  </a:rPr>
                  <a:t>. </a:t>
                </a:r>
              </a:p>
            </p:txBody>
          </p:sp>
          <p:sp>
            <p:nvSpPr>
              <p:cNvPr id="136233" name="Rectangle 27"/>
              <p:cNvSpPr>
                <a:spLocks noChangeArrowheads="1"/>
              </p:cNvSpPr>
              <p:nvPr/>
            </p:nvSpPr>
            <p:spPr bwMode="auto">
              <a:xfrm>
                <a:off x="4560" y="1248"/>
                <a:ext cx="225" cy="552"/>
              </a:xfrm>
              <a:prstGeom prst="rect">
                <a:avLst/>
              </a:prstGeom>
              <a:noFill/>
              <a:ln>
                <a:noFill/>
              </a:ln>
            </p:spPr>
            <p:txBody>
              <a:bodyPr wrap="none">
                <a:spAutoFit/>
              </a:bodyPr>
              <a:lstStyle/>
              <a:p>
                <a:pPr>
                  <a:spcBef>
                    <a:spcPct val="50000"/>
                  </a:spcBef>
                </a:pPr>
                <a:r>
                  <a:rPr lang="en-US" altLang="zh-CN" sz="4800" b="1">
                    <a:latin typeface="Times New Roman" panose="02020603050405020304" charset="0"/>
                  </a:rPr>
                  <a:t>.</a:t>
                </a:r>
              </a:p>
            </p:txBody>
          </p:sp>
        </p:grpSp>
        <p:grpSp>
          <p:nvGrpSpPr>
            <p:cNvPr id="136224" name="Group 28"/>
            <p:cNvGrpSpPr/>
            <p:nvPr/>
          </p:nvGrpSpPr>
          <p:grpSpPr bwMode="auto">
            <a:xfrm>
              <a:off x="1344" y="2208"/>
              <a:ext cx="1632" cy="48"/>
              <a:chOff x="3360" y="1392"/>
              <a:chExt cx="1632" cy="48"/>
            </a:xfrm>
          </p:grpSpPr>
          <p:sp>
            <p:nvSpPr>
              <p:cNvPr id="136225" name="Line 29"/>
              <p:cNvSpPr>
                <a:spLocks noChangeShapeType="1"/>
              </p:cNvSpPr>
              <p:nvPr/>
            </p:nvSpPr>
            <p:spPr bwMode="auto">
              <a:xfrm>
                <a:off x="3360"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26" name="Line 30"/>
              <p:cNvSpPr>
                <a:spLocks noChangeShapeType="1"/>
              </p:cNvSpPr>
              <p:nvPr/>
            </p:nvSpPr>
            <p:spPr bwMode="auto">
              <a:xfrm>
                <a:off x="4704"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27" name="Line 31"/>
              <p:cNvSpPr>
                <a:spLocks noChangeShapeType="1"/>
              </p:cNvSpPr>
              <p:nvPr/>
            </p:nvSpPr>
            <p:spPr bwMode="auto">
              <a:xfrm>
                <a:off x="4272"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28" name="Line 32"/>
              <p:cNvSpPr>
                <a:spLocks noChangeShapeType="1"/>
              </p:cNvSpPr>
              <p:nvPr/>
            </p:nvSpPr>
            <p:spPr bwMode="auto">
              <a:xfrm>
                <a:off x="3792"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29" name="Line 33"/>
              <p:cNvSpPr>
                <a:spLocks noChangeShapeType="1"/>
              </p:cNvSpPr>
              <p:nvPr/>
            </p:nvSpPr>
            <p:spPr bwMode="auto">
              <a:xfrm>
                <a:off x="3360" y="1392"/>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grpSp>
      </p:grpSp>
      <p:grpSp>
        <p:nvGrpSpPr>
          <p:cNvPr id="10" name="Group 34"/>
          <p:cNvGrpSpPr/>
          <p:nvPr/>
        </p:nvGrpSpPr>
        <p:grpSpPr bwMode="auto">
          <a:xfrm>
            <a:off x="4451350" y="3067050"/>
            <a:ext cx="3155950" cy="641350"/>
            <a:chOff x="2804" y="1836"/>
            <a:chExt cx="1988" cy="404"/>
          </a:xfrm>
        </p:grpSpPr>
        <p:sp>
          <p:nvSpPr>
            <p:cNvPr id="136219" name="Rectangle 35"/>
            <p:cNvSpPr>
              <a:spLocks noChangeArrowheads="1"/>
            </p:cNvSpPr>
            <p:nvPr/>
          </p:nvSpPr>
          <p:spPr bwMode="auto">
            <a:xfrm>
              <a:off x="2804" y="1836"/>
              <a:ext cx="1988" cy="404"/>
            </a:xfrm>
            <a:prstGeom prst="rect">
              <a:avLst/>
            </a:prstGeom>
            <a:noFill/>
            <a:ln>
              <a:noFill/>
            </a:ln>
          </p:spPr>
          <p:txBody>
            <a:bodyPr wrap="none">
              <a:spAutoFit/>
            </a:bodyPr>
            <a:lstStyle/>
            <a:p>
              <a:pPr>
                <a:spcBef>
                  <a:spcPct val="50000"/>
                </a:spcBef>
              </a:pP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2 </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3 </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6</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7</a:t>
              </a:r>
            </a:p>
          </p:txBody>
        </p:sp>
        <p:grpSp>
          <p:nvGrpSpPr>
            <p:cNvPr id="136220" name="Group 36"/>
            <p:cNvGrpSpPr/>
            <p:nvPr/>
          </p:nvGrpSpPr>
          <p:grpSpPr bwMode="auto">
            <a:xfrm>
              <a:off x="3155" y="1836"/>
              <a:ext cx="1533" cy="45"/>
              <a:chOff x="3360" y="768"/>
              <a:chExt cx="1632" cy="48"/>
            </a:xfrm>
          </p:grpSpPr>
          <p:sp>
            <p:nvSpPr>
              <p:cNvPr id="136221" name="Line 37"/>
              <p:cNvSpPr>
                <a:spLocks noChangeShapeType="1"/>
              </p:cNvSpPr>
              <p:nvPr/>
            </p:nvSpPr>
            <p:spPr bwMode="auto">
              <a:xfrm>
                <a:off x="3360" y="816"/>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22" name="Line 38"/>
              <p:cNvSpPr>
                <a:spLocks noChangeShapeType="1"/>
              </p:cNvSpPr>
              <p:nvPr/>
            </p:nvSpPr>
            <p:spPr bwMode="auto">
              <a:xfrm>
                <a:off x="3360" y="768"/>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grpSp>
      </p:grpSp>
      <p:sp>
        <p:nvSpPr>
          <p:cNvPr id="114727" name="Rectangle 39"/>
          <p:cNvSpPr>
            <a:spLocks noChangeArrowheads="1"/>
          </p:cNvSpPr>
          <p:nvPr/>
        </p:nvSpPr>
        <p:spPr bwMode="auto">
          <a:xfrm>
            <a:off x="1143000" y="4540250"/>
            <a:ext cx="3733800" cy="641350"/>
          </a:xfrm>
          <a:prstGeom prst="rect">
            <a:avLst/>
          </a:prstGeom>
          <a:noFill/>
          <a:ln>
            <a:noFill/>
          </a:ln>
        </p:spPr>
        <p:txBody>
          <a:bodyPr>
            <a:spAutoFit/>
          </a:bodyPr>
          <a:lstStyle/>
          <a:p>
            <a:r>
              <a:rPr lang="en-US" altLang="zh-CN" sz="3600" b="1">
                <a:latin typeface="Times New Roman" panose="02020603050405020304" charset="0"/>
              </a:rPr>
              <a:t>Y</a:t>
            </a:r>
            <a:r>
              <a:rPr lang="en-US" altLang="zh-CN" sz="3600" b="1" baseline="-25000">
                <a:latin typeface="Times New Roman" panose="02020603050405020304" charset="0"/>
              </a:rPr>
              <a:t>0</a:t>
            </a:r>
            <a:r>
              <a:rPr lang="en-US" altLang="zh-CN" sz="3600" b="1">
                <a:latin typeface="Times New Roman" panose="02020603050405020304" charset="0"/>
              </a:rPr>
              <a:t> = </a:t>
            </a:r>
            <a:r>
              <a:rPr lang="en-US" altLang="zh-CN" sz="3600" b="1" i="1">
                <a:latin typeface="Times New Roman" panose="02020603050405020304" charset="0"/>
              </a:rPr>
              <a:t>I</a:t>
            </a:r>
            <a:r>
              <a:rPr lang="en-US" altLang="zh-CN" sz="3600" b="1" baseline="-25000">
                <a:latin typeface="Times New Roman" panose="02020603050405020304" charset="0"/>
              </a:rPr>
              <a:t>1</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3</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5</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7</a:t>
            </a:r>
          </a:p>
        </p:txBody>
      </p:sp>
      <p:grpSp>
        <p:nvGrpSpPr>
          <p:cNvPr id="12" name="Group 40"/>
          <p:cNvGrpSpPr/>
          <p:nvPr/>
        </p:nvGrpSpPr>
        <p:grpSpPr bwMode="auto">
          <a:xfrm>
            <a:off x="1390650" y="5164138"/>
            <a:ext cx="3221038" cy="855662"/>
            <a:chOff x="876" y="3157"/>
            <a:chExt cx="2029" cy="539"/>
          </a:xfrm>
        </p:grpSpPr>
        <p:grpSp>
          <p:nvGrpSpPr>
            <p:cNvPr id="136208" name="Group 41"/>
            <p:cNvGrpSpPr/>
            <p:nvPr/>
          </p:nvGrpSpPr>
          <p:grpSpPr bwMode="auto">
            <a:xfrm>
              <a:off x="876" y="3157"/>
              <a:ext cx="2029" cy="539"/>
              <a:chOff x="3024" y="1248"/>
              <a:chExt cx="2160" cy="573"/>
            </a:xfrm>
          </p:grpSpPr>
          <p:sp>
            <p:nvSpPr>
              <p:cNvPr id="136215" name="Rectangle 42"/>
              <p:cNvSpPr>
                <a:spLocks noChangeArrowheads="1"/>
              </p:cNvSpPr>
              <p:nvPr/>
            </p:nvSpPr>
            <p:spPr bwMode="auto">
              <a:xfrm>
                <a:off x="3024" y="1392"/>
                <a:ext cx="2160" cy="429"/>
              </a:xfrm>
              <a:prstGeom prst="rect">
                <a:avLst/>
              </a:prstGeom>
              <a:noFill/>
              <a:ln>
                <a:noFill/>
              </a:ln>
            </p:spPr>
            <p:txBody>
              <a:bodyPr>
                <a:spAutoFit/>
              </a:bodyPr>
              <a:lstStyle/>
              <a:p>
                <a:r>
                  <a:rPr lang="en-US" altLang="zh-CN" sz="3600" b="1">
                    <a:latin typeface="Times New Roman" panose="02020603050405020304" charset="0"/>
                  </a:rPr>
                  <a:t> = </a:t>
                </a:r>
                <a:r>
                  <a:rPr lang="en-US" altLang="zh-CN" sz="3600" b="1" i="1">
                    <a:latin typeface="Times New Roman" panose="02020603050405020304" charset="0"/>
                  </a:rPr>
                  <a:t>I</a:t>
                </a:r>
                <a:r>
                  <a:rPr lang="en-US" altLang="zh-CN" sz="3600" b="1" baseline="-25000">
                    <a:latin typeface="Times New Roman" panose="02020603050405020304" charset="0"/>
                  </a:rPr>
                  <a:t>1     </a:t>
                </a:r>
                <a:r>
                  <a:rPr lang="en-US" altLang="zh-CN" sz="3600" b="1" i="1">
                    <a:latin typeface="Times New Roman" panose="02020603050405020304" charset="0"/>
                  </a:rPr>
                  <a:t>I</a:t>
                </a:r>
                <a:r>
                  <a:rPr lang="en-US" altLang="zh-CN" sz="3600" b="1" baseline="-25000">
                    <a:latin typeface="Times New Roman" panose="02020603050405020304" charset="0"/>
                  </a:rPr>
                  <a:t>3     </a:t>
                </a:r>
                <a:r>
                  <a:rPr lang="en-US" altLang="zh-CN" sz="3600" b="1" i="1">
                    <a:latin typeface="Times New Roman" panose="02020603050405020304" charset="0"/>
                  </a:rPr>
                  <a:t>I</a:t>
                </a:r>
                <a:r>
                  <a:rPr lang="en-US" altLang="zh-CN" sz="3600" b="1" baseline="-25000">
                    <a:latin typeface="Times New Roman" panose="02020603050405020304" charset="0"/>
                  </a:rPr>
                  <a:t>5      </a:t>
                </a:r>
                <a:r>
                  <a:rPr lang="en-US" altLang="zh-CN" sz="3600" b="1" i="1">
                    <a:latin typeface="Times New Roman" panose="02020603050405020304" charset="0"/>
                  </a:rPr>
                  <a:t>I</a:t>
                </a:r>
                <a:r>
                  <a:rPr lang="en-US" altLang="zh-CN" sz="3600" b="1" baseline="-25000">
                    <a:latin typeface="Times New Roman" panose="02020603050405020304" charset="0"/>
                  </a:rPr>
                  <a:t>7</a:t>
                </a:r>
              </a:p>
            </p:txBody>
          </p:sp>
          <p:sp>
            <p:nvSpPr>
              <p:cNvPr id="136216" name="Text Box 43"/>
              <p:cNvSpPr txBox="1">
                <a:spLocks noChangeArrowheads="1"/>
              </p:cNvSpPr>
              <p:nvPr/>
            </p:nvSpPr>
            <p:spPr bwMode="auto">
              <a:xfrm>
                <a:off x="3647" y="1248"/>
                <a:ext cx="289" cy="55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800" b="1"/>
                  <a:t>.</a:t>
                </a:r>
              </a:p>
            </p:txBody>
          </p:sp>
          <p:sp>
            <p:nvSpPr>
              <p:cNvPr id="136217" name="Rectangle 44"/>
              <p:cNvSpPr>
                <a:spLocks noChangeArrowheads="1"/>
              </p:cNvSpPr>
              <p:nvPr/>
            </p:nvSpPr>
            <p:spPr bwMode="auto">
              <a:xfrm>
                <a:off x="4128" y="1248"/>
                <a:ext cx="225" cy="552"/>
              </a:xfrm>
              <a:prstGeom prst="rect">
                <a:avLst/>
              </a:prstGeom>
              <a:noFill/>
              <a:ln>
                <a:noFill/>
              </a:ln>
            </p:spPr>
            <p:txBody>
              <a:bodyPr wrap="none">
                <a:spAutoFit/>
              </a:bodyPr>
              <a:lstStyle/>
              <a:p>
                <a:pPr>
                  <a:spcBef>
                    <a:spcPct val="50000"/>
                  </a:spcBef>
                </a:pPr>
                <a:r>
                  <a:rPr lang="en-US" altLang="zh-CN" sz="4800" b="1">
                    <a:latin typeface="Times New Roman" panose="02020603050405020304" charset="0"/>
                  </a:rPr>
                  <a:t>.</a:t>
                </a:r>
              </a:p>
            </p:txBody>
          </p:sp>
          <p:sp>
            <p:nvSpPr>
              <p:cNvPr id="136218" name="Rectangle 45"/>
              <p:cNvSpPr>
                <a:spLocks noChangeArrowheads="1"/>
              </p:cNvSpPr>
              <p:nvPr/>
            </p:nvSpPr>
            <p:spPr bwMode="auto">
              <a:xfrm>
                <a:off x="4560" y="1248"/>
                <a:ext cx="225" cy="552"/>
              </a:xfrm>
              <a:prstGeom prst="rect">
                <a:avLst/>
              </a:prstGeom>
              <a:noFill/>
              <a:ln>
                <a:noFill/>
              </a:ln>
            </p:spPr>
            <p:txBody>
              <a:bodyPr wrap="none">
                <a:spAutoFit/>
              </a:bodyPr>
              <a:lstStyle/>
              <a:p>
                <a:pPr>
                  <a:spcBef>
                    <a:spcPct val="50000"/>
                  </a:spcBef>
                </a:pPr>
                <a:r>
                  <a:rPr lang="en-US" altLang="zh-CN" sz="4800" b="1">
                    <a:latin typeface="Times New Roman" panose="02020603050405020304" charset="0"/>
                  </a:rPr>
                  <a:t>.</a:t>
                </a:r>
              </a:p>
            </p:txBody>
          </p:sp>
        </p:grpSp>
        <p:grpSp>
          <p:nvGrpSpPr>
            <p:cNvPr id="136209" name="Group 46"/>
            <p:cNvGrpSpPr/>
            <p:nvPr/>
          </p:nvGrpSpPr>
          <p:grpSpPr bwMode="auto">
            <a:xfrm>
              <a:off x="1207" y="3281"/>
              <a:ext cx="1608" cy="45"/>
              <a:chOff x="3360" y="1392"/>
              <a:chExt cx="1707" cy="48"/>
            </a:xfrm>
          </p:grpSpPr>
          <p:sp>
            <p:nvSpPr>
              <p:cNvPr id="136210" name="Line 47"/>
              <p:cNvSpPr>
                <a:spLocks noChangeShapeType="1"/>
              </p:cNvSpPr>
              <p:nvPr/>
            </p:nvSpPr>
            <p:spPr bwMode="auto">
              <a:xfrm>
                <a:off x="3360"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11" name="Line 48"/>
              <p:cNvSpPr>
                <a:spLocks noChangeShapeType="1"/>
              </p:cNvSpPr>
              <p:nvPr/>
            </p:nvSpPr>
            <p:spPr bwMode="auto">
              <a:xfrm>
                <a:off x="4819"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12" name="Line 49"/>
              <p:cNvSpPr>
                <a:spLocks noChangeShapeType="1"/>
              </p:cNvSpPr>
              <p:nvPr/>
            </p:nvSpPr>
            <p:spPr bwMode="auto">
              <a:xfrm>
                <a:off x="4272"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13" name="Line 50"/>
              <p:cNvSpPr>
                <a:spLocks noChangeShapeType="1"/>
              </p:cNvSpPr>
              <p:nvPr/>
            </p:nvSpPr>
            <p:spPr bwMode="auto">
              <a:xfrm>
                <a:off x="3792"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14" name="Line 51"/>
              <p:cNvSpPr>
                <a:spLocks noChangeShapeType="1"/>
              </p:cNvSpPr>
              <p:nvPr/>
            </p:nvSpPr>
            <p:spPr bwMode="auto">
              <a:xfrm>
                <a:off x="3435" y="1392"/>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grpSp>
      </p:grpSp>
      <p:grpSp>
        <p:nvGrpSpPr>
          <p:cNvPr id="15" name="Group 52"/>
          <p:cNvGrpSpPr/>
          <p:nvPr/>
        </p:nvGrpSpPr>
        <p:grpSpPr bwMode="auto">
          <a:xfrm>
            <a:off x="4692650" y="4572000"/>
            <a:ext cx="3155950" cy="642938"/>
            <a:chOff x="2956" y="2784"/>
            <a:chExt cx="1988" cy="405"/>
          </a:xfrm>
        </p:grpSpPr>
        <p:sp>
          <p:nvSpPr>
            <p:cNvPr id="136204" name="Rectangle 53"/>
            <p:cNvSpPr>
              <a:spLocks noChangeArrowheads="1"/>
            </p:cNvSpPr>
            <p:nvPr/>
          </p:nvSpPr>
          <p:spPr bwMode="auto">
            <a:xfrm>
              <a:off x="2956" y="2784"/>
              <a:ext cx="1988" cy="405"/>
            </a:xfrm>
            <a:prstGeom prst="rect">
              <a:avLst/>
            </a:prstGeom>
            <a:noFill/>
            <a:ln>
              <a:noFill/>
            </a:ln>
          </p:spPr>
          <p:txBody>
            <a:bodyPr wrap="none">
              <a:spAutoFit/>
            </a:bodyPr>
            <a:lstStyle/>
            <a:p>
              <a:pPr>
                <a:spcBef>
                  <a:spcPct val="50000"/>
                </a:spcBef>
              </a:pP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1 </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3</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5 </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7</a:t>
              </a:r>
            </a:p>
          </p:txBody>
        </p:sp>
        <p:grpSp>
          <p:nvGrpSpPr>
            <p:cNvPr id="136205" name="Group 54"/>
            <p:cNvGrpSpPr/>
            <p:nvPr/>
          </p:nvGrpSpPr>
          <p:grpSpPr bwMode="auto">
            <a:xfrm>
              <a:off x="3266" y="2829"/>
              <a:ext cx="1533" cy="45"/>
              <a:chOff x="3495" y="768"/>
              <a:chExt cx="1632" cy="48"/>
            </a:xfrm>
          </p:grpSpPr>
          <p:sp>
            <p:nvSpPr>
              <p:cNvPr id="136206" name="Line 55"/>
              <p:cNvSpPr>
                <a:spLocks noChangeShapeType="1"/>
              </p:cNvSpPr>
              <p:nvPr/>
            </p:nvSpPr>
            <p:spPr bwMode="auto">
              <a:xfrm>
                <a:off x="3495" y="816"/>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07" name="Line 56"/>
              <p:cNvSpPr>
                <a:spLocks noChangeShapeType="1"/>
              </p:cNvSpPr>
              <p:nvPr/>
            </p:nvSpPr>
            <p:spPr bwMode="auto">
              <a:xfrm>
                <a:off x="3495" y="768"/>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wipe(left)">
                                      <p:cBhvr>
                                        <p:cTn id="7" dur="500"/>
                                        <p:tgtEl>
                                          <p:spTgt spid="1146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709"/>
                                        </p:tgtEl>
                                        <p:attrNameLst>
                                          <p:attrName>style.visibility</p:attrName>
                                        </p:attrNameLst>
                                      </p:cBhvr>
                                      <p:to>
                                        <p:strVal val="visible"/>
                                      </p:to>
                                    </p:set>
                                    <p:animEffect transition="in" filter="wipe(left)">
                                      <p:cBhvr>
                                        <p:cTn id="22" dur="500"/>
                                        <p:tgtEl>
                                          <p:spTgt spid="1147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4727"/>
                                        </p:tgtEl>
                                        <p:attrNameLst>
                                          <p:attrName>style.visibility</p:attrName>
                                        </p:attrNameLst>
                                      </p:cBhvr>
                                      <p:to>
                                        <p:strVal val="visible"/>
                                      </p:to>
                                    </p:set>
                                    <p:animEffect transition="in" filter="wipe(left)">
                                      <p:cBhvr>
                                        <p:cTn id="37" dur="500"/>
                                        <p:tgtEl>
                                          <p:spTgt spid="1147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utoUpdateAnimBg="0"/>
      <p:bldP spid="114709" grpId="0" autoUpdateAnimBg="0"/>
      <p:bldP spid="11472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762000" y="533400"/>
            <a:ext cx="4191000" cy="519113"/>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6600"/>
                </a:solidFill>
                <a:effectLst>
                  <a:outerShdw blurRad="38100" dist="38100" dir="2700000" algn="tl">
                    <a:srgbClr val="DDDDDD"/>
                  </a:outerShdw>
                </a:effectLst>
              </a:rPr>
              <a:t> (4)  </a:t>
            </a:r>
            <a:r>
              <a:rPr lang="zh-CN" altLang="en-US" sz="2800" b="1">
                <a:solidFill>
                  <a:srgbClr val="006600"/>
                </a:solidFill>
                <a:effectLst>
                  <a:outerShdw blurRad="38100" dist="38100" dir="2700000" algn="tl">
                    <a:srgbClr val="DDDDDD"/>
                  </a:outerShdw>
                </a:effectLst>
              </a:rPr>
              <a:t>画出逻辑图</a:t>
            </a:r>
          </a:p>
        </p:txBody>
      </p:sp>
      <p:grpSp>
        <p:nvGrpSpPr>
          <p:cNvPr id="2" name="Group 127"/>
          <p:cNvGrpSpPr/>
          <p:nvPr/>
        </p:nvGrpSpPr>
        <p:grpSpPr bwMode="auto">
          <a:xfrm>
            <a:off x="1600200" y="990600"/>
            <a:ext cx="6324600" cy="5243513"/>
            <a:chOff x="1008" y="624"/>
            <a:chExt cx="3984" cy="3303"/>
          </a:xfrm>
        </p:grpSpPr>
        <p:grpSp>
          <p:nvGrpSpPr>
            <p:cNvPr id="137220" name="Group 3"/>
            <p:cNvGrpSpPr/>
            <p:nvPr/>
          </p:nvGrpSpPr>
          <p:grpSpPr bwMode="auto">
            <a:xfrm>
              <a:off x="1248" y="3360"/>
              <a:ext cx="3668" cy="288"/>
              <a:chOff x="1104" y="3744"/>
              <a:chExt cx="3668" cy="288"/>
            </a:xfrm>
          </p:grpSpPr>
          <p:sp>
            <p:nvSpPr>
              <p:cNvPr id="137317" name="Text Box 4"/>
              <p:cNvSpPr txBox="1">
                <a:spLocks noChangeArrowheads="1"/>
              </p:cNvSpPr>
              <p:nvPr/>
            </p:nvSpPr>
            <p:spPr bwMode="auto">
              <a:xfrm>
                <a:off x="1104" y="3744"/>
                <a:ext cx="192"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FF0000"/>
                    </a:solidFill>
                  </a:rPr>
                  <a:t>1</a:t>
                </a:r>
              </a:p>
            </p:txBody>
          </p:sp>
          <p:grpSp>
            <p:nvGrpSpPr>
              <p:cNvPr id="137318" name="Group 5"/>
              <p:cNvGrpSpPr/>
              <p:nvPr/>
            </p:nvGrpSpPr>
            <p:grpSpPr bwMode="auto">
              <a:xfrm>
                <a:off x="1728" y="3744"/>
                <a:ext cx="3044" cy="288"/>
                <a:chOff x="1680" y="3744"/>
                <a:chExt cx="3044" cy="288"/>
              </a:xfrm>
            </p:grpSpPr>
            <p:sp>
              <p:nvSpPr>
                <p:cNvPr id="137319" name="Rectangle 6"/>
                <p:cNvSpPr>
                  <a:spLocks noChangeArrowheads="1"/>
                </p:cNvSpPr>
                <p:nvPr/>
              </p:nvSpPr>
              <p:spPr bwMode="auto">
                <a:xfrm>
                  <a:off x="1680" y="3744"/>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37320" name="Rectangle 7"/>
                <p:cNvSpPr>
                  <a:spLocks noChangeArrowheads="1"/>
                </p:cNvSpPr>
                <p:nvPr/>
              </p:nvSpPr>
              <p:spPr bwMode="auto">
                <a:xfrm>
                  <a:off x="2208" y="3744"/>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37321" name="Rectangle 8"/>
                <p:cNvSpPr>
                  <a:spLocks noChangeArrowheads="1"/>
                </p:cNvSpPr>
                <p:nvPr/>
              </p:nvSpPr>
              <p:spPr bwMode="auto">
                <a:xfrm>
                  <a:off x="2784" y="3744"/>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37322" name="Rectangle 9"/>
                <p:cNvSpPr>
                  <a:spLocks noChangeArrowheads="1"/>
                </p:cNvSpPr>
                <p:nvPr/>
              </p:nvSpPr>
              <p:spPr bwMode="auto">
                <a:xfrm>
                  <a:off x="3360" y="3744"/>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37323" name="Rectangle 10"/>
                <p:cNvSpPr>
                  <a:spLocks noChangeArrowheads="1"/>
                </p:cNvSpPr>
                <p:nvPr/>
              </p:nvSpPr>
              <p:spPr bwMode="auto">
                <a:xfrm>
                  <a:off x="3936" y="3744"/>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37324" name="Rectangle 11"/>
                <p:cNvSpPr>
                  <a:spLocks noChangeArrowheads="1"/>
                </p:cNvSpPr>
                <p:nvPr/>
              </p:nvSpPr>
              <p:spPr bwMode="auto">
                <a:xfrm>
                  <a:off x="4512" y="3744"/>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grpSp>
        </p:grpSp>
        <p:sp>
          <p:nvSpPr>
            <p:cNvPr id="137221" name="Rectangle 12"/>
            <p:cNvSpPr>
              <a:spLocks noChangeArrowheads="1"/>
            </p:cNvSpPr>
            <p:nvPr/>
          </p:nvSpPr>
          <p:spPr bwMode="auto">
            <a:xfrm>
              <a:off x="1248" y="2784"/>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endParaRPr lang="en-US" altLang="zh-CN" b="1">
                <a:solidFill>
                  <a:srgbClr val="FFFF00"/>
                </a:solidFill>
                <a:latin typeface="Times New Roman" panose="02020603050405020304" charset="0"/>
              </a:endParaRPr>
            </a:p>
          </p:txBody>
        </p:sp>
        <p:grpSp>
          <p:nvGrpSpPr>
            <p:cNvPr id="137222" name="Group 13"/>
            <p:cNvGrpSpPr/>
            <p:nvPr/>
          </p:nvGrpSpPr>
          <p:grpSpPr bwMode="auto">
            <a:xfrm>
              <a:off x="1584" y="912"/>
              <a:ext cx="2708" cy="288"/>
              <a:chOff x="1584" y="768"/>
              <a:chExt cx="2708" cy="288"/>
            </a:xfrm>
          </p:grpSpPr>
          <p:sp>
            <p:nvSpPr>
              <p:cNvPr id="137314" name="Rectangle 14"/>
              <p:cNvSpPr>
                <a:spLocks noChangeArrowheads="1"/>
              </p:cNvSpPr>
              <p:nvPr/>
            </p:nvSpPr>
            <p:spPr bwMode="auto">
              <a:xfrm>
                <a:off x="1584" y="76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1</a:t>
                </a:r>
              </a:p>
            </p:txBody>
          </p:sp>
          <p:sp>
            <p:nvSpPr>
              <p:cNvPr id="137315" name="Rectangle 15"/>
              <p:cNvSpPr>
                <a:spLocks noChangeArrowheads="1"/>
              </p:cNvSpPr>
              <p:nvPr/>
            </p:nvSpPr>
            <p:spPr bwMode="auto">
              <a:xfrm>
                <a:off x="2880" y="76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1</a:t>
                </a:r>
              </a:p>
            </p:txBody>
          </p:sp>
          <p:sp>
            <p:nvSpPr>
              <p:cNvPr id="137316" name="Rectangle 16"/>
              <p:cNvSpPr>
                <a:spLocks noChangeArrowheads="1"/>
              </p:cNvSpPr>
              <p:nvPr/>
            </p:nvSpPr>
            <p:spPr bwMode="auto">
              <a:xfrm>
                <a:off x="4080" y="76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1</a:t>
                </a:r>
              </a:p>
            </p:txBody>
          </p:sp>
        </p:grpSp>
        <p:grpSp>
          <p:nvGrpSpPr>
            <p:cNvPr id="137223" name="Group 18"/>
            <p:cNvGrpSpPr/>
            <p:nvPr/>
          </p:nvGrpSpPr>
          <p:grpSpPr bwMode="auto">
            <a:xfrm>
              <a:off x="1104" y="3552"/>
              <a:ext cx="3886" cy="375"/>
              <a:chOff x="1056" y="3696"/>
              <a:chExt cx="3792" cy="375"/>
            </a:xfrm>
          </p:grpSpPr>
          <p:grpSp>
            <p:nvGrpSpPr>
              <p:cNvPr id="137304" name="Group 19"/>
              <p:cNvGrpSpPr/>
              <p:nvPr/>
            </p:nvGrpSpPr>
            <p:grpSpPr bwMode="auto">
              <a:xfrm>
                <a:off x="1056" y="3712"/>
                <a:ext cx="3792" cy="359"/>
                <a:chOff x="1056" y="3712"/>
                <a:chExt cx="3792" cy="359"/>
              </a:xfrm>
            </p:grpSpPr>
            <p:sp>
              <p:nvSpPr>
                <p:cNvPr id="137307" name="Text Box 20"/>
                <p:cNvSpPr txBox="1">
                  <a:spLocks noChangeArrowheads="1"/>
                </p:cNvSpPr>
                <p:nvPr/>
              </p:nvSpPr>
              <p:spPr bwMode="auto">
                <a:xfrm>
                  <a:off x="4512" y="3744"/>
                  <a:ext cx="33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endParaRPr lang="zh-CN" sz="2800" b="1">
                    <a:solidFill>
                      <a:srgbClr val="000099"/>
                    </a:solidFill>
                  </a:endParaRPr>
                </a:p>
              </p:txBody>
            </p:sp>
            <p:sp>
              <p:nvSpPr>
                <p:cNvPr id="137308" name="Rectangle 21"/>
                <p:cNvSpPr>
                  <a:spLocks noChangeArrowheads="1"/>
                </p:cNvSpPr>
                <p:nvPr/>
              </p:nvSpPr>
              <p:spPr bwMode="auto">
                <a:xfrm>
                  <a:off x="1056" y="3712"/>
                  <a:ext cx="272"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I</a:t>
                  </a:r>
                  <a:r>
                    <a:rPr lang="en-US" altLang="zh-CN" sz="2800" b="1" baseline="-25000">
                      <a:solidFill>
                        <a:srgbClr val="000099"/>
                      </a:solidFill>
                      <a:latin typeface="Times New Roman" panose="02020603050405020304" charset="0"/>
                    </a:rPr>
                    <a:t>7</a:t>
                  </a:r>
                </a:p>
              </p:txBody>
            </p:sp>
            <p:sp>
              <p:nvSpPr>
                <p:cNvPr id="137309" name="Rectangle 22"/>
                <p:cNvSpPr>
                  <a:spLocks noChangeArrowheads="1"/>
                </p:cNvSpPr>
                <p:nvPr/>
              </p:nvSpPr>
              <p:spPr bwMode="auto">
                <a:xfrm>
                  <a:off x="1679" y="3712"/>
                  <a:ext cx="272"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I</a:t>
                  </a:r>
                  <a:r>
                    <a:rPr lang="en-US" altLang="zh-CN" sz="2800" b="1" baseline="-25000">
                      <a:solidFill>
                        <a:srgbClr val="000099"/>
                      </a:solidFill>
                      <a:latin typeface="Times New Roman" panose="02020603050405020304" charset="0"/>
                    </a:rPr>
                    <a:t>6</a:t>
                  </a:r>
                </a:p>
              </p:txBody>
            </p:sp>
            <p:sp>
              <p:nvSpPr>
                <p:cNvPr id="137310" name="Rectangle 23"/>
                <p:cNvSpPr>
                  <a:spLocks noChangeArrowheads="1"/>
                </p:cNvSpPr>
                <p:nvPr/>
              </p:nvSpPr>
              <p:spPr bwMode="auto">
                <a:xfrm>
                  <a:off x="2208" y="3712"/>
                  <a:ext cx="273"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I</a:t>
                  </a:r>
                  <a:r>
                    <a:rPr lang="en-US" altLang="zh-CN" sz="2800" b="1" baseline="-25000">
                      <a:solidFill>
                        <a:srgbClr val="000099"/>
                      </a:solidFill>
                      <a:latin typeface="Times New Roman" panose="02020603050405020304" charset="0"/>
                    </a:rPr>
                    <a:t>5</a:t>
                  </a:r>
                </a:p>
              </p:txBody>
            </p:sp>
            <p:sp>
              <p:nvSpPr>
                <p:cNvPr id="137311" name="Rectangle 24"/>
                <p:cNvSpPr>
                  <a:spLocks noChangeArrowheads="1"/>
                </p:cNvSpPr>
                <p:nvPr/>
              </p:nvSpPr>
              <p:spPr bwMode="auto">
                <a:xfrm>
                  <a:off x="2784" y="3712"/>
                  <a:ext cx="272"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I</a:t>
                  </a:r>
                  <a:r>
                    <a:rPr lang="en-US" altLang="zh-CN" sz="2800" b="1" baseline="-25000">
                      <a:solidFill>
                        <a:srgbClr val="000099"/>
                      </a:solidFill>
                      <a:latin typeface="Times New Roman" panose="02020603050405020304" charset="0"/>
                    </a:rPr>
                    <a:t>4</a:t>
                  </a:r>
                </a:p>
              </p:txBody>
            </p:sp>
            <p:sp>
              <p:nvSpPr>
                <p:cNvPr id="137312" name="Rectangle 25"/>
                <p:cNvSpPr>
                  <a:spLocks noChangeArrowheads="1"/>
                </p:cNvSpPr>
                <p:nvPr/>
              </p:nvSpPr>
              <p:spPr bwMode="auto">
                <a:xfrm>
                  <a:off x="3360" y="3712"/>
                  <a:ext cx="272"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I</a:t>
                  </a:r>
                  <a:r>
                    <a:rPr lang="en-US" altLang="zh-CN" sz="2800" b="1" baseline="-25000">
                      <a:solidFill>
                        <a:srgbClr val="000099"/>
                      </a:solidFill>
                      <a:latin typeface="Times New Roman" panose="02020603050405020304" charset="0"/>
                    </a:rPr>
                    <a:t>3</a:t>
                  </a:r>
                </a:p>
              </p:txBody>
            </p:sp>
            <p:sp>
              <p:nvSpPr>
                <p:cNvPr id="137313" name="Rectangle 26"/>
                <p:cNvSpPr>
                  <a:spLocks noChangeArrowheads="1"/>
                </p:cNvSpPr>
                <p:nvPr/>
              </p:nvSpPr>
              <p:spPr bwMode="auto">
                <a:xfrm>
                  <a:off x="3936" y="3744"/>
                  <a:ext cx="432" cy="240"/>
                </a:xfrm>
                <a:prstGeom prst="rect">
                  <a:avLst/>
                </a:prstGeom>
                <a:noFill/>
                <a:ln>
                  <a:noFill/>
                </a:ln>
              </p:spPr>
              <p:txBody>
                <a:bodyPr>
                  <a:spAutoFit/>
                </a:bodyPr>
                <a:lstStyle/>
                <a:p>
                  <a:pPr>
                    <a:spcBef>
                      <a:spcPct val="50000"/>
                    </a:spcBef>
                  </a:pPr>
                  <a:endParaRPr lang="zh-CN" sz="2800" b="1" baseline="-25000">
                    <a:solidFill>
                      <a:srgbClr val="000099"/>
                    </a:solidFill>
                    <a:latin typeface="Times New Roman" panose="02020603050405020304" charset="0"/>
                  </a:endParaRPr>
                </a:p>
              </p:txBody>
            </p:sp>
          </p:grpSp>
          <p:sp>
            <p:nvSpPr>
              <p:cNvPr id="137305" name="Rectangle 27"/>
              <p:cNvSpPr>
                <a:spLocks noChangeArrowheads="1"/>
              </p:cNvSpPr>
              <p:nvPr/>
            </p:nvSpPr>
            <p:spPr bwMode="auto">
              <a:xfrm>
                <a:off x="4511" y="3696"/>
                <a:ext cx="273"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I</a:t>
                </a:r>
                <a:r>
                  <a:rPr lang="en-US" altLang="zh-CN" sz="2800" b="1" baseline="-25000">
                    <a:solidFill>
                      <a:srgbClr val="000099"/>
                    </a:solidFill>
                    <a:latin typeface="Times New Roman" panose="02020603050405020304" charset="0"/>
                  </a:rPr>
                  <a:t>1</a:t>
                </a:r>
              </a:p>
            </p:txBody>
          </p:sp>
          <p:sp>
            <p:nvSpPr>
              <p:cNvPr id="137306" name="Rectangle 28"/>
              <p:cNvSpPr>
                <a:spLocks noChangeArrowheads="1"/>
              </p:cNvSpPr>
              <p:nvPr/>
            </p:nvSpPr>
            <p:spPr bwMode="auto">
              <a:xfrm>
                <a:off x="3936" y="3696"/>
                <a:ext cx="272"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I</a:t>
                </a:r>
                <a:r>
                  <a:rPr lang="en-US" altLang="zh-CN" sz="2800" b="1" baseline="-25000">
                    <a:solidFill>
                      <a:srgbClr val="000099"/>
                    </a:solidFill>
                    <a:latin typeface="Times New Roman" panose="02020603050405020304" charset="0"/>
                  </a:rPr>
                  <a:t>2</a:t>
                </a:r>
              </a:p>
            </p:txBody>
          </p:sp>
        </p:grpSp>
        <p:sp>
          <p:nvSpPr>
            <p:cNvPr id="137224" name="Line 29"/>
            <p:cNvSpPr>
              <a:spLocks noChangeShapeType="1"/>
            </p:cNvSpPr>
            <p:nvPr/>
          </p:nvSpPr>
          <p:spPr bwMode="auto">
            <a:xfrm flipV="1">
              <a:off x="4746" y="2810"/>
              <a:ext cx="0" cy="139"/>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25" name="Line 30"/>
            <p:cNvSpPr>
              <a:spLocks noChangeShapeType="1"/>
            </p:cNvSpPr>
            <p:nvPr/>
          </p:nvSpPr>
          <p:spPr bwMode="auto">
            <a:xfrm flipH="1">
              <a:off x="3959" y="1692"/>
              <a:ext cx="0" cy="51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26" name="Line 31"/>
            <p:cNvSpPr>
              <a:spLocks noChangeShapeType="1"/>
            </p:cNvSpPr>
            <p:nvPr/>
          </p:nvSpPr>
          <p:spPr bwMode="auto">
            <a:xfrm>
              <a:off x="3812" y="1692"/>
              <a:ext cx="0" cy="18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27" name="Line 32"/>
            <p:cNvSpPr>
              <a:spLocks noChangeShapeType="1"/>
            </p:cNvSpPr>
            <p:nvPr/>
          </p:nvSpPr>
          <p:spPr bwMode="auto">
            <a:xfrm>
              <a:off x="2729" y="1692"/>
              <a:ext cx="0" cy="32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28" name="Line 33"/>
            <p:cNvSpPr>
              <a:spLocks noChangeShapeType="1"/>
            </p:cNvSpPr>
            <p:nvPr/>
          </p:nvSpPr>
          <p:spPr bwMode="auto">
            <a:xfrm>
              <a:off x="1303" y="1692"/>
              <a:ext cx="0" cy="18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29" name="Line 34"/>
            <p:cNvSpPr>
              <a:spLocks noChangeShapeType="1"/>
            </p:cNvSpPr>
            <p:nvPr/>
          </p:nvSpPr>
          <p:spPr bwMode="auto">
            <a:xfrm>
              <a:off x="1451" y="1692"/>
              <a:ext cx="0" cy="32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30" name="Line 35"/>
            <p:cNvSpPr>
              <a:spLocks noChangeShapeType="1"/>
            </p:cNvSpPr>
            <p:nvPr/>
          </p:nvSpPr>
          <p:spPr bwMode="auto">
            <a:xfrm>
              <a:off x="1598" y="1692"/>
              <a:ext cx="0" cy="51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31" name="Line 36"/>
            <p:cNvSpPr>
              <a:spLocks noChangeShapeType="1"/>
            </p:cNvSpPr>
            <p:nvPr/>
          </p:nvSpPr>
          <p:spPr bwMode="auto">
            <a:xfrm>
              <a:off x="1746" y="1692"/>
              <a:ext cx="0" cy="65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32" name="Line 37"/>
            <p:cNvSpPr>
              <a:spLocks noChangeShapeType="1"/>
            </p:cNvSpPr>
            <p:nvPr/>
          </p:nvSpPr>
          <p:spPr bwMode="auto">
            <a:xfrm>
              <a:off x="2582" y="1692"/>
              <a:ext cx="0" cy="18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33" name="Line 38"/>
            <p:cNvSpPr>
              <a:spLocks noChangeShapeType="1"/>
            </p:cNvSpPr>
            <p:nvPr/>
          </p:nvSpPr>
          <p:spPr bwMode="auto">
            <a:xfrm>
              <a:off x="2877" y="1692"/>
              <a:ext cx="0" cy="79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34" name="Line 39"/>
            <p:cNvSpPr>
              <a:spLocks noChangeShapeType="1"/>
            </p:cNvSpPr>
            <p:nvPr/>
          </p:nvSpPr>
          <p:spPr bwMode="auto">
            <a:xfrm flipV="1">
              <a:off x="4156" y="2810"/>
              <a:ext cx="0" cy="139"/>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35" name="Rectangle 40"/>
            <p:cNvSpPr>
              <a:spLocks noChangeArrowheads="1"/>
            </p:cNvSpPr>
            <p:nvPr/>
          </p:nvSpPr>
          <p:spPr bwMode="auto">
            <a:xfrm>
              <a:off x="1205" y="1227"/>
              <a:ext cx="639" cy="465"/>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5753" name="Text Box 41"/>
            <p:cNvSpPr txBox="1">
              <a:spLocks noChangeArrowheads="1"/>
            </p:cNvSpPr>
            <p:nvPr/>
          </p:nvSpPr>
          <p:spPr bwMode="auto">
            <a:xfrm>
              <a:off x="1352" y="1227"/>
              <a:ext cx="345"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CC0000"/>
                  </a:solidFill>
                  <a:effectLst>
                    <a:outerShdw blurRad="38100" dist="38100" dir="2700000" algn="tl">
                      <a:srgbClr val="DDDDDD"/>
                    </a:outerShdw>
                  </a:effectLst>
                </a:rPr>
                <a:t>&amp;</a:t>
              </a:r>
              <a:endParaRPr lang="en-US" altLang="zh-CN" sz="3600" b="1">
                <a:solidFill>
                  <a:srgbClr val="CC0000"/>
                </a:solidFill>
                <a:effectLst>
                  <a:outerShdw blurRad="38100" dist="38100" dir="2700000" algn="tl">
                    <a:srgbClr val="DDDDDD"/>
                  </a:outerShdw>
                </a:effectLst>
              </a:endParaRPr>
            </a:p>
          </p:txBody>
        </p:sp>
        <p:sp>
          <p:nvSpPr>
            <p:cNvPr id="137237" name="Oval 42"/>
            <p:cNvSpPr>
              <a:spLocks noChangeArrowheads="1"/>
            </p:cNvSpPr>
            <p:nvPr/>
          </p:nvSpPr>
          <p:spPr bwMode="auto">
            <a:xfrm>
              <a:off x="1500" y="1133"/>
              <a:ext cx="98"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38" name="Line 43"/>
            <p:cNvSpPr>
              <a:spLocks noChangeShapeType="1"/>
            </p:cNvSpPr>
            <p:nvPr/>
          </p:nvSpPr>
          <p:spPr bwMode="auto">
            <a:xfrm flipV="1">
              <a:off x="1549" y="947"/>
              <a:ext cx="0" cy="18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39" name="Rectangle 44"/>
            <p:cNvSpPr>
              <a:spLocks noChangeArrowheads="1"/>
            </p:cNvSpPr>
            <p:nvPr/>
          </p:nvSpPr>
          <p:spPr bwMode="auto">
            <a:xfrm>
              <a:off x="2484" y="1227"/>
              <a:ext cx="639" cy="465"/>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5757" name="Text Box 45"/>
            <p:cNvSpPr txBox="1">
              <a:spLocks noChangeArrowheads="1"/>
            </p:cNvSpPr>
            <p:nvPr/>
          </p:nvSpPr>
          <p:spPr bwMode="auto">
            <a:xfrm>
              <a:off x="2631" y="1227"/>
              <a:ext cx="345"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CC0000"/>
                  </a:solidFill>
                  <a:effectLst>
                    <a:outerShdw blurRad="38100" dist="38100" dir="2700000" algn="tl">
                      <a:srgbClr val="DDDDDD"/>
                    </a:outerShdw>
                  </a:effectLst>
                </a:rPr>
                <a:t>&amp;</a:t>
              </a:r>
              <a:endParaRPr lang="en-US" altLang="zh-CN" sz="3600" b="1">
                <a:solidFill>
                  <a:srgbClr val="CC0000"/>
                </a:solidFill>
                <a:effectLst>
                  <a:outerShdw blurRad="38100" dist="38100" dir="2700000" algn="tl">
                    <a:srgbClr val="DDDDDD"/>
                  </a:outerShdw>
                </a:effectLst>
              </a:endParaRPr>
            </a:p>
          </p:txBody>
        </p:sp>
        <p:sp>
          <p:nvSpPr>
            <p:cNvPr id="137241" name="Oval 46"/>
            <p:cNvSpPr>
              <a:spLocks noChangeArrowheads="1"/>
            </p:cNvSpPr>
            <p:nvPr/>
          </p:nvSpPr>
          <p:spPr bwMode="auto">
            <a:xfrm>
              <a:off x="2779" y="1133"/>
              <a:ext cx="98"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42" name="Line 47"/>
            <p:cNvSpPr>
              <a:spLocks noChangeShapeType="1"/>
            </p:cNvSpPr>
            <p:nvPr/>
          </p:nvSpPr>
          <p:spPr bwMode="auto">
            <a:xfrm flipV="1">
              <a:off x="2828" y="947"/>
              <a:ext cx="0" cy="18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43" name="Rectangle 48"/>
            <p:cNvSpPr>
              <a:spLocks noChangeArrowheads="1"/>
            </p:cNvSpPr>
            <p:nvPr/>
          </p:nvSpPr>
          <p:spPr bwMode="auto">
            <a:xfrm>
              <a:off x="3713" y="1227"/>
              <a:ext cx="640" cy="465"/>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5761" name="Text Box 49"/>
            <p:cNvSpPr txBox="1">
              <a:spLocks noChangeArrowheads="1"/>
            </p:cNvSpPr>
            <p:nvPr/>
          </p:nvSpPr>
          <p:spPr bwMode="auto">
            <a:xfrm>
              <a:off x="3861" y="1227"/>
              <a:ext cx="344"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CC0000"/>
                  </a:solidFill>
                  <a:effectLst>
                    <a:outerShdw blurRad="38100" dist="38100" dir="2700000" algn="tl">
                      <a:srgbClr val="DDDDDD"/>
                    </a:outerShdw>
                  </a:effectLst>
                </a:rPr>
                <a:t>&amp;</a:t>
              </a:r>
              <a:endParaRPr lang="en-US" altLang="zh-CN" sz="3600" b="1">
                <a:solidFill>
                  <a:srgbClr val="CC0000"/>
                </a:solidFill>
                <a:effectLst>
                  <a:outerShdw blurRad="38100" dist="38100" dir="2700000" algn="tl">
                    <a:srgbClr val="DDDDDD"/>
                  </a:outerShdw>
                </a:effectLst>
              </a:endParaRPr>
            </a:p>
          </p:txBody>
        </p:sp>
        <p:sp>
          <p:nvSpPr>
            <p:cNvPr id="137245" name="Oval 50"/>
            <p:cNvSpPr>
              <a:spLocks noChangeArrowheads="1"/>
            </p:cNvSpPr>
            <p:nvPr/>
          </p:nvSpPr>
          <p:spPr bwMode="auto">
            <a:xfrm>
              <a:off x="4008" y="1133"/>
              <a:ext cx="99"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46" name="Line 51"/>
            <p:cNvSpPr>
              <a:spLocks noChangeShapeType="1"/>
            </p:cNvSpPr>
            <p:nvPr/>
          </p:nvSpPr>
          <p:spPr bwMode="auto">
            <a:xfrm flipV="1">
              <a:off x="4058" y="947"/>
              <a:ext cx="0" cy="18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47" name="Line 52"/>
            <p:cNvSpPr>
              <a:spLocks noChangeShapeType="1"/>
            </p:cNvSpPr>
            <p:nvPr/>
          </p:nvSpPr>
          <p:spPr bwMode="auto">
            <a:xfrm>
              <a:off x="1008" y="1878"/>
              <a:ext cx="39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48" name="Line 53"/>
            <p:cNvSpPr>
              <a:spLocks noChangeShapeType="1"/>
            </p:cNvSpPr>
            <p:nvPr/>
          </p:nvSpPr>
          <p:spPr bwMode="auto">
            <a:xfrm>
              <a:off x="1008" y="2034"/>
              <a:ext cx="39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49" name="Line 54"/>
            <p:cNvSpPr>
              <a:spLocks noChangeShapeType="1"/>
            </p:cNvSpPr>
            <p:nvPr/>
          </p:nvSpPr>
          <p:spPr bwMode="auto">
            <a:xfrm>
              <a:off x="1008" y="2204"/>
              <a:ext cx="39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50" name="Line 55"/>
            <p:cNvSpPr>
              <a:spLocks noChangeShapeType="1"/>
            </p:cNvSpPr>
            <p:nvPr/>
          </p:nvSpPr>
          <p:spPr bwMode="auto">
            <a:xfrm>
              <a:off x="1008" y="2344"/>
              <a:ext cx="39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51" name="Line 56"/>
            <p:cNvSpPr>
              <a:spLocks noChangeShapeType="1"/>
            </p:cNvSpPr>
            <p:nvPr/>
          </p:nvSpPr>
          <p:spPr bwMode="auto">
            <a:xfrm>
              <a:off x="1008" y="2499"/>
              <a:ext cx="39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52" name="Line 57"/>
            <p:cNvSpPr>
              <a:spLocks noChangeShapeType="1"/>
            </p:cNvSpPr>
            <p:nvPr/>
          </p:nvSpPr>
          <p:spPr bwMode="auto">
            <a:xfrm>
              <a:off x="1008" y="2670"/>
              <a:ext cx="39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53" name="Line 58"/>
            <p:cNvSpPr>
              <a:spLocks noChangeShapeType="1"/>
            </p:cNvSpPr>
            <p:nvPr/>
          </p:nvSpPr>
          <p:spPr bwMode="auto">
            <a:xfrm>
              <a:off x="1008" y="2810"/>
              <a:ext cx="39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54" name="Rectangle 59"/>
            <p:cNvSpPr>
              <a:spLocks noChangeArrowheads="1"/>
            </p:cNvSpPr>
            <p:nvPr/>
          </p:nvSpPr>
          <p:spPr bwMode="auto">
            <a:xfrm>
              <a:off x="3959" y="3043"/>
              <a:ext cx="394" cy="279"/>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37255" name="Oval 60"/>
            <p:cNvSpPr>
              <a:spLocks noChangeArrowheads="1"/>
            </p:cNvSpPr>
            <p:nvPr/>
          </p:nvSpPr>
          <p:spPr bwMode="auto">
            <a:xfrm>
              <a:off x="4107" y="2949"/>
              <a:ext cx="98"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56" name="Line 61"/>
            <p:cNvSpPr>
              <a:spLocks noChangeShapeType="1"/>
            </p:cNvSpPr>
            <p:nvPr/>
          </p:nvSpPr>
          <p:spPr bwMode="auto">
            <a:xfrm>
              <a:off x="4156" y="3322"/>
              <a:ext cx="0" cy="233"/>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5774" name="Rectangle 62"/>
            <p:cNvSpPr>
              <a:spLocks noChangeArrowheads="1"/>
            </p:cNvSpPr>
            <p:nvPr/>
          </p:nvSpPr>
          <p:spPr bwMode="auto">
            <a:xfrm>
              <a:off x="4059" y="3043"/>
              <a:ext cx="212" cy="288"/>
            </a:xfrm>
            <a:prstGeom prst="rect">
              <a:avLst/>
            </a:prstGeom>
            <a:noFill/>
            <a:ln w="9525">
              <a:noFill/>
              <a:miter lim="800000"/>
            </a:ln>
            <a:effectLst/>
          </p:spPr>
          <p:txBody>
            <a:bodyPr wrap="none">
              <a:spAutoFit/>
            </a:bodyPr>
            <a:lstStyle/>
            <a:p>
              <a:pPr>
                <a:spcBef>
                  <a:spcPct val="50000"/>
                </a:spcBef>
              </a:pPr>
              <a:r>
                <a:rPr lang="en-US" altLang="zh-CN" b="1">
                  <a:solidFill>
                    <a:srgbClr val="000099"/>
                  </a:solidFill>
                  <a:effectLst>
                    <a:outerShdw blurRad="38100" dist="38100" dir="2700000" algn="tl">
                      <a:srgbClr val="DDDDDD"/>
                    </a:outerShdw>
                  </a:effectLst>
                  <a:latin typeface="Times New Roman" panose="02020603050405020304" charset="0"/>
                </a:rPr>
                <a:t>1</a:t>
              </a:r>
            </a:p>
          </p:txBody>
        </p:sp>
        <p:sp>
          <p:nvSpPr>
            <p:cNvPr id="137258" name="Rectangle 63"/>
            <p:cNvSpPr>
              <a:spLocks noChangeArrowheads="1"/>
            </p:cNvSpPr>
            <p:nvPr/>
          </p:nvSpPr>
          <p:spPr bwMode="auto">
            <a:xfrm>
              <a:off x="4549" y="3043"/>
              <a:ext cx="394" cy="279"/>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37259" name="Oval 64"/>
            <p:cNvSpPr>
              <a:spLocks noChangeArrowheads="1"/>
            </p:cNvSpPr>
            <p:nvPr/>
          </p:nvSpPr>
          <p:spPr bwMode="auto">
            <a:xfrm>
              <a:off x="4697" y="2949"/>
              <a:ext cx="98"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60" name="Line 65"/>
            <p:cNvSpPr>
              <a:spLocks noChangeShapeType="1"/>
            </p:cNvSpPr>
            <p:nvPr/>
          </p:nvSpPr>
          <p:spPr bwMode="auto">
            <a:xfrm>
              <a:off x="4746" y="3322"/>
              <a:ext cx="0" cy="233"/>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5778" name="Rectangle 66"/>
            <p:cNvSpPr>
              <a:spLocks noChangeArrowheads="1"/>
            </p:cNvSpPr>
            <p:nvPr/>
          </p:nvSpPr>
          <p:spPr bwMode="auto">
            <a:xfrm>
              <a:off x="4648" y="3043"/>
              <a:ext cx="212" cy="288"/>
            </a:xfrm>
            <a:prstGeom prst="rect">
              <a:avLst/>
            </a:prstGeom>
            <a:noFill/>
            <a:ln w="9525">
              <a:noFill/>
              <a:miter lim="800000"/>
            </a:ln>
            <a:effectLst/>
          </p:spPr>
          <p:txBody>
            <a:bodyPr wrap="none">
              <a:spAutoFit/>
            </a:bodyPr>
            <a:lstStyle/>
            <a:p>
              <a:pPr>
                <a:spcBef>
                  <a:spcPct val="50000"/>
                </a:spcBef>
              </a:pPr>
              <a:r>
                <a:rPr lang="en-US" altLang="zh-CN" b="1">
                  <a:solidFill>
                    <a:srgbClr val="000099"/>
                  </a:solidFill>
                  <a:effectLst>
                    <a:outerShdw blurRad="38100" dist="38100" dir="2700000" algn="tl">
                      <a:srgbClr val="DDDDDD"/>
                    </a:outerShdw>
                  </a:effectLst>
                  <a:latin typeface="Times New Roman" panose="02020603050405020304" charset="0"/>
                </a:rPr>
                <a:t>1</a:t>
              </a:r>
            </a:p>
          </p:txBody>
        </p:sp>
        <p:sp>
          <p:nvSpPr>
            <p:cNvPr id="137262" name="Rectangle 67"/>
            <p:cNvSpPr>
              <a:spLocks noChangeArrowheads="1"/>
            </p:cNvSpPr>
            <p:nvPr/>
          </p:nvSpPr>
          <p:spPr bwMode="auto">
            <a:xfrm>
              <a:off x="3369" y="3043"/>
              <a:ext cx="393" cy="279"/>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37263" name="Oval 68"/>
            <p:cNvSpPr>
              <a:spLocks noChangeArrowheads="1"/>
            </p:cNvSpPr>
            <p:nvPr/>
          </p:nvSpPr>
          <p:spPr bwMode="auto">
            <a:xfrm>
              <a:off x="3516" y="2949"/>
              <a:ext cx="99"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64" name="Line 69"/>
            <p:cNvSpPr>
              <a:spLocks noChangeShapeType="1"/>
            </p:cNvSpPr>
            <p:nvPr/>
          </p:nvSpPr>
          <p:spPr bwMode="auto">
            <a:xfrm>
              <a:off x="3566" y="3322"/>
              <a:ext cx="0" cy="233"/>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5782" name="Rectangle 70"/>
            <p:cNvSpPr>
              <a:spLocks noChangeArrowheads="1"/>
            </p:cNvSpPr>
            <p:nvPr/>
          </p:nvSpPr>
          <p:spPr bwMode="auto">
            <a:xfrm>
              <a:off x="3467" y="3043"/>
              <a:ext cx="212" cy="288"/>
            </a:xfrm>
            <a:prstGeom prst="rect">
              <a:avLst/>
            </a:prstGeom>
            <a:noFill/>
            <a:ln w="9525">
              <a:noFill/>
              <a:miter lim="800000"/>
            </a:ln>
            <a:effectLst/>
          </p:spPr>
          <p:txBody>
            <a:bodyPr wrap="none">
              <a:spAutoFit/>
            </a:bodyPr>
            <a:lstStyle/>
            <a:p>
              <a:pPr>
                <a:spcBef>
                  <a:spcPct val="50000"/>
                </a:spcBef>
              </a:pPr>
              <a:r>
                <a:rPr lang="en-US" altLang="zh-CN" b="1">
                  <a:solidFill>
                    <a:srgbClr val="000099"/>
                  </a:solidFill>
                  <a:effectLst>
                    <a:outerShdw blurRad="38100" dist="38100" dir="2700000" algn="tl">
                      <a:srgbClr val="DDDDDD"/>
                    </a:outerShdw>
                  </a:effectLst>
                  <a:latin typeface="Times New Roman" panose="02020603050405020304" charset="0"/>
                </a:rPr>
                <a:t>1</a:t>
              </a:r>
            </a:p>
          </p:txBody>
        </p:sp>
        <p:sp>
          <p:nvSpPr>
            <p:cNvPr id="137266" name="Rectangle 71"/>
            <p:cNvSpPr>
              <a:spLocks noChangeArrowheads="1"/>
            </p:cNvSpPr>
            <p:nvPr/>
          </p:nvSpPr>
          <p:spPr bwMode="auto">
            <a:xfrm>
              <a:off x="2779" y="3043"/>
              <a:ext cx="393" cy="279"/>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37267" name="Oval 72"/>
            <p:cNvSpPr>
              <a:spLocks noChangeArrowheads="1"/>
            </p:cNvSpPr>
            <p:nvPr/>
          </p:nvSpPr>
          <p:spPr bwMode="auto">
            <a:xfrm>
              <a:off x="2926" y="2949"/>
              <a:ext cx="99"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68" name="Line 73"/>
            <p:cNvSpPr>
              <a:spLocks noChangeShapeType="1"/>
            </p:cNvSpPr>
            <p:nvPr/>
          </p:nvSpPr>
          <p:spPr bwMode="auto">
            <a:xfrm>
              <a:off x="2976" y="3322"/>
              <a:ext cx="0" cy="233"/>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5786" name="Rectangle 74"/>
            <p:cNvSpPr>
              <a:spLocks noChangeArrowheads="1"/>
            </p:cNvSpPr>
            <p:nvPr/>
          </p:nvSpPr>
          <p:spPr bwMode="auto">
            <a:xfrm>
              <a:off x="2877" y="3043"/>
              <a:ext cx="212" cy="288"/>
            </a:xfrm>
            <a:prstGeom prst="rect">
              <a:avLst/>
            </a:prstGeom>
            <a:noFill/>
            <a:ln w="9525">
              <a:noFill/>
              <a:miter lim="800000"/>
            </a:ln>
            <a:effectLst/>
          </p:spPr>
          <p:txBody>
            <a:bodyPr wrap="none">
              <a:spAutoFit/>
            </a:bodyPr>
            <a:lstStyle/>
            <a:p>
              <a:pPr>
                <a:spcBef>
                  <a:spcPct val="50000"/>
                </a:spcBef>
              </a:pPr>
              <a:r>
                <a:rPr lang="en-US" altLang="zh-CN" b="1">
                  <a:solidFill>
                    <a:srgbClr val="000099"/>
                  </a:solidFill>
                  <a:effectLst>
                    <a:outerShdw blurRad="38100" dist="38100" dir="2700000" algn="tl">
                      <a:srgbClr val="DDDDDD"/>
                    </a:outerShdw>
                  </a:effectLst>
                  <a:latin typeface="Times New Roman" panose="02020603050405020304" charset="0"/>
                </a:rPr>
                <a:t>1</a:t>
              </a:r>
            </a:p>
          </p:txBody>
        </p:sp>
        <p:sp>
          <p:nvSpPr>
            <p:cNvPr id="137270" name="Rectangle 75"/>
            <p:cNvSpPr>
              <a:spLocks noChangeArrowheads="1"/>
            </p:cNvSpPr>
            <p:nvPr/>
          </p:nvSpPr>
          <p:spPr bwMode="auto">
            <a:xfrm>
              <a:off x="2188" y="3043"/>
              <a:ext cx="394" cy="279"/>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37271" name="Oval 76"/>
            <p:cNvSpPr>
              <a:spLocks noChangeArrowheads="1"/>
            </p:cNvSpPr>
            <p:nvPr/>
          </p:nvSpPr>
          <p:spPr bwMode="auto">
            <a:xfrm>
              <a:off x="2336" y="2949"/>
              <a:ext cx="98"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72" name="Line 77"/>
            <p:cNvSpPr>
              <a:spLocks noChangeShapeType="1"/>
            </p:cNvSpPr>
            <p:nvPr/>
          </p:nvSpPr>
          <p:spPr bwMode="auto">
            <a:xfrm>
              <a:off x="2385" y="3322"/>
              <a:ext cx="0" cy="233"/>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5790" name="Rectangle 78"/>
            <p:cNvSpPr>
              <a:spLocks noChangeArrowheads="1"/>
            </p:cNvSpPr>
            <p:nvPr/>
          </p:nvSpPr>
          <p:spPr bwMode="auto">
            <a:xfrm>
              <a:off x="2287" y="3043"/>
              <a:ext cx="212" cy="288"/>
            </a:xfrm>
            <a:prstGeom prst="rect">
              <a:avLst/>
            </a:prstGeom>
            <a:noFill/>
            <a:ln w="9525">
              <a:noFill/>
              <a:miter lim="800000"/>
            </a:ln>
            <a:effectLst/>
          </p:spPr>
          <p:txBody>
            <a:bodyPr wrap="none">
              <a:spAutoFit/>
            </a:bodyPr>
            <a:lstStyle/>
            <a:p>
              <a:pPr>
                <a:spcBef>
                  <a:spcPct val="50000"/>
                </a:spcBef>
              </a:pPr>
              <a:r>
                <a:rPr lang="en-US" altLang="zh-CN" b="1">
                  <a:solidFill>
                    <a:srgbClr val="000099"/>
                  </a:solidFill>
                  <a:effectLst>
                    <a:outerShdw blurRad="38100" dist="38100" dir="2700000" algn="tl">
                      <a:srgbClr val="DDDDDD"/>
                    </a:outerShdw>
                  </a:effectLst>
                  <a:latin typeface="Times New Roman" panose="02020603050405020304" charset="0"/>
                </a:rPr>
                <a:t>1</a:t>
              </a:r>
            </a:p>
          </p:txBody>
        </p:sp>
        <p:sp>
          <p:nvSpPr>
            <p:cNvPr id="137274" name="Rectangle 79"/>
            <p:cNvSpPr>
              <a:spLocks noChangeArrowheads="1"/>
            </p:cNvSpPr>
            <p:nvPr/>
          </p:nvSpPr>
          <p:spPr bwMode="auto">
            <a:xfrm>
              <a:off x="1647" y="3043"/>
              <a:ext cx="394" cy="279"/>
            </a:xfrm>
            <a:prstGeom prst="rect">
              <a:avLst/>
            </a:prstGeom>
            <a:noFill/>
            <a:ln w="28575">
              <a:solidFill>
                <a:schemeClr val="tx1"/>
              </a:solidFill>
              <a:miter lim="800000"/>
            </a:ln>
          </p:spPr>
          <p:txBody>
            <a:bodyPr wrap="none" anchor="ctr"/>
            <a:lstStyle/>
            <a:p>
              <a:pPr algn="ctr">
                <a:spcBef>
                  <a:spcPct val="50000"/>
                </a:spcBef>
              </a:pPr>
              <a:endParaRPr lang="zh-CN" sz="3200" b="1">
                <a:solidFill>
                  <a:schemeClr val="bg1"/>
                </a:solidFill>
                <a:latin typeface="Times New Roman" panose="02020603050405020304" charset="0"/>
              </a:endParaRPr>
            </a:p>
          </p:txBody>
        </p:sp>
        <p:sp>
          <p:nvSpPr>
            <p:cNvPr id="137275" name="Oval 80"/>
            <p:cNvSpPr>
              <a:spLocks noChangeArrowheads="1"/>
            </p:cNvSpPr>
            <p:nvPr/>
          </p:nvSpPr>
          <p:spPr bwMode="auto">
            <a:xfrm>
              <a:off x="1795" y="2949"/>
              <a:ext cx="98"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76" name="Line 81"/>
            <p:cNvSpPr>
              <a:spLocks noChangeShapeType="1"/>
            </p:cNvSpPr>
            <p:nvPr/>
          </p:nvSpPr>
          <p:spPr bwMode="auto">
            <a:xfrm>
              <a:off x="1844" y="3322"/>
              <a:ext cx="0" cy="233"/>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5794" name="Rectangle 82"/>
            <p:cNvSpPr>
              <a:spLocks noChangeArrowheads="1"/>
            </p:cNvSpPr>
            <p:nvPr/>
          </p:nvSpPr>
          <p:spPr bwMode="auto">
            <a:xfrm>
              <a:off x="1746" y="3043"/>
              <a:ext cx="212" cy="288"/>
            </a:xfrm>
            <a:prstGeom prst="rect">
              <a:avLst/>
            </a:prstGeom>
            <a:noFill/>
            <a:ln w="9525">
              <a:noFill/>
              <a:miter lim="800000"/>
            </a:ln>
            <a:effectLst/>
          </p:spPr>
          <p:txBody>
            <a:bodyPr wrap="none">
              <a:spAutoFit/>
            </a:bodyPr>
            <a:lstStyle/>
            <a:p>
              <a:pPr>
                <a:spcBef>
                  <a:spcPct val="50000"/>
                </a:spcBef>
              </a:pPr>
              <a:r>
                <a:rPr lang="en-US" altLang="zh-CN" b="1">
                  <a:solidFill>
                    <a:srgbClr val="000099"/>
                  </a:solidFill>
                  <a:effectLst>
                    <a:outerShdw blurRad="38100" dist="38100" dir="2700000" algn="tl">
                      <a:srgbClr val="DDDDDD"/>
                    </a:outerShdw>
                  </a:effectLst>
                  <a:latin typeface="Times New Roman" panose="02020603050405020304" charset="0"/>
                </a:rPr>
                <a:t>1</a:t>
              </a:r>
            </a:p>
          </p:txBody>
        </p:sp>
        <p:sp>
          <p:nvSpPr>
            <p:cNvPr id="137278" name="Rectangle 83"/>
            <p:cNvSpPr>
              <a:spLocks noChangeArrowheads="1"/>
            </p:cNvSpPr>
            <p:nvPr/>
          </p:nvSpPr>
          <p:spPr bwMode="auto">
            <a:xfrm>
              <a:off x="1008" y="3043"/>
              <a:ext cx="393" cy="279"/>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37279" name="Oval 84"/>
            <p:cNvSpPr>
              <a:spLocks noChangeArrowheads="1"/>
            </p:cNvSpPr>
            <p:nvPr/>
          </p:nvSpPr>
          <p:spPr bwMode="auto">
            <a:xfrm>
              <a:off x="1155" y="2949"/>
              <a:ext cx="99"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80" name="Line 85"/>
            <p:cNvSpPr>
              <a:spLocks noChangeShapeType="1"/>
            </p:cNvSpPr>
            <p:nvPr/>
          </p:nvSpPr>
          <p:spPr bwMode="auto">
            <a:xfrm>
              <a:off x="1205" y="3322"/>
              <a:ext cx="0" cy="233"/>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81" name="Oval 86"/>
            <p:cNvSpPr>
              <a:spLocks noChangeArrowheads="1"/>
            </p:cNvSpPr>
            <p:nvPr/>
          </p:nvSpPr>
          <p:spPr bwMode="auto">
            <a:xfrm>
              <a:off x="1176" y="3555"/>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5799" name="Rectangle 87"/>
            <p:cNvSpPr>
              <a:spLocks noChangeArrowheads="1"/>
            </p:cNvSpPr>
            <p:nvPr/>
          </p:nvSpPr>
          <p:spPr bwMode="auto">
            <a:xfrm>
              <a:off x="1106" y="3043"/>
              <a:ext cx="212" cy="288"/>
            </a:xfrm>
            <a:prstGeom prst="rect">
              <a:avLst/>
            </a:prstGeom>
            <a:noFill/>
            <a:ln w="9525">
              <a:noFill/>
              <a:miter lim="800000"/>
            </a:ln>
            <a:effectLst/>
          </p:spPr>
          <p:txBody>
            <a:bodyPr wrap="none">
              <a:spAutoFit/>
            </a:bodyPr>
            <a:lstStyle/>
            <a:p>
              <a:pPr>
                <a:spcBef>
                  <a:spcPct val="50000"/>
                </a:spcBef>
              </a:pPr>
              <a:r>
                <a:rPr lang="en-US" altLang="zh-CN" b="1">
                  <a:solidFill>
                    <a:srgbClr val="000099"/>
                  </a:solidFill>
                  <a:effectLst>
                    <a:outerShdw blurRad="38100" dist="38100" dir="2700000" algn="tl">
                      <a:srgbClr val="DDDDDD"/>
                    </a:outerShdw>
                  </a:effectLst>
                  <a:latin typeface="Times New Roman" panose="02020603050405020304" charset="0"/>
                </a:rPr>
                <a:t>1</a:t>
              </a:r>
            </a:p>
          </p:txBody>
        </p:sp>
        <p:sp>
          <p:nvSpPr>
            <p:cNvPr id="137283" name="Line 88"/>
            <p:cNvSpPr>
              <a:spLocks noChangeShapeType="1"/>
            </p:cNvSpPr>
            <p:nvPr/>
          </p:nvSpPr>
          <p:spPr bwMode="auto">
            <a:xfrm>
              <a:off x="3074" y="1692"/>
              <a:ext cx="0" cy="97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84" name="Line 89"/>
            <p:cNvSpPr>
              <a:spLocks noChangeShapeType="1"/>
            </p:cNvSpPr>
            <p:nvPr/>
          </p:nvSpPr>
          <p:spPr bwMode="auto">
            <a:xfrm>
              <a:off x="4107" y="1692"/>
              <a:ext cx="0" cy="79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85" name="Line 90"/>
            <p:cNvSpPr>
              <a:spLocks noChangeShapeType="1"/>
            </p:cNvSpPr>
            <p:nvPr/>
          </p:nvSpPr>
          <p:spPr bwMode="auto">
            <a:xfrm>
              <a:off x="4254" y="1692"/>
              <a:ext cx="0" cy="111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86" name="Line 91"/>
            <p:cNvSpPr>
              <a:spLocks noChangeShapeType="1"/>
            </p:cNvSpPr>
            <p:nvPr/>
          </p:nvSpPr>
          <p:spPr bwMode="auto">
            <a:xfrm flipV="1">
              <a:off x="3566" y="2484"/>
              <a:ext cx="0" cy="465"/>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87" name="Line 92"/>
            <p:cNvSpPr>
              <a:spLocks noChangeShapeType="1"/>
            </p:cNvSpPr>
            <p:nvPr/>
          </p:nvSpPr>
          <p:spPr bwMode="auto">
            <a:xfrm flipV="1">
              <a:off x="2975" y="2344"/>
              <a:ext cx="0" cy="605"/>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88" name="Line 93"/>
            <p:cNvSpPr>
              <a:spLocks noChangeShapeType="1"/>
            </p:cNvSpPr>
            <p:nvPr/>
          </p:nvSpPr>
          <p:spPr bwMode="auto">
            <a:xfrm flipV="1">
              <a:off x="2385" y="2204"/>
              <a:ext cx="0" cy="745"/>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89" name="Line 94"/>
            <p:cNvSpPr>
              <a:spLocks noChangeShapeType="1"/>
            </p:cNvSpPr>
            <p:nvPr/>
          </p:nvSpPr>
          <p:spPr bwMode="auto">
            <a:xfrm flipV="1">
              <a:off x="1844" y="2018"/>
              <a:ext cx="0" cy="931"/>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90" name="Line 95"/>
            <p:cNvSpPr>
              <a:spLocks noChangeShapeType="1"/>
            </p:cNvSpPr>
            <p:nvPr/>
          </p:nvSpPr>
          <p:spPr bwMode="auto">
            <a:xfrm flipV="1">
              <a:off x="1205" y="1878"/>
              <a:ext cx="0" cy="1071"/>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91" name="Line 96"/>
            <p:cNvSpPr>
              <a:spLocks noChangeShapeType="1"/>
            </p:cNvSpPr>
            <p:nvPr/>
          </p:nvSpPr>
          <p:spPr bwMode="auto">
            <a:xfrm flipV="1">
              <a:off x="4156" y="2670"/>
              <a:ext cx="0" cy="14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92" name="Rectangle 97"/>
            <p:cNvSpPr>
              <a:spLocks noChangeArrowheads="1"/>
            </p:cNvSpPr>
            <p:nvPr/>
          </p:nvSpPr>
          <p:spPr bwMode="auto">
            <a:xfrm>
              <a:off x="1392" y="624"/>
              <a:ext cx="329" cy="327"/>
            </a:xfrm>
            <a:prstGeom prst="rect">
              <a:avLst/>
            </a:prstGeom>
            <a:noFill/>
            <a:ln>
              <a:noFill/>
            </a:ln>
          </p:spPr>
          <p:txBody>
            <a:bodyPr wrap="none">
              <a:spAutoFit/>
            </a:bodyPr>
            <a:lstStyle/>
            <a:p>
              <a:pPr>
                <a:spcBef>
                  <a:spcPct val="50000"/>
                </a:spcBef>
              </a:pPr>
              <a:r>
                <a:rPr lang="en-US" altLang="zh-CN" sz="2800" b="1" i="1">
                  <a:solidFill>
                    <a:srgbClr val="003399"/>
                  </a:solidFill>
                  <a:latin typeface="Times New Roman" panose="02020603050405020304" charset="0"/>
                </a:rPr>
                <a:t>Y</a:t>
              </a:r>
              <a:r>
                <a:rPr lang="en-US" altLang="zh-CN" sz="2800" b="1" baseline="-25000">
                  <a:solidFill>
                    <a:srgbClr val="003399"/>
                  </a:solidFill>
                  <a:latin typeface="Times New Roman" panose="02020603050405020304" charset="0"/>
                </a:rPr>
                <a:t>2</a:t>
              </a:r>
            </a:p>
          </p:txBody>
        </p:sp>
        <p:sp>
          <p:nvSpPr>
            <p:cNvPr id="137293" name="Rectangle 98"/>
            <p:cNvSpPr>
              <a:spLocks noChangeArrowheads="1"/>
            </p:cNvSpPr>
            <p:nvPr/>
          </p:nvSpPr>
          <p:spPr bwMode="auto">
            <a:xfrm>
              <a:off x="2688" y="624"/>
              <a:ext cx="440" cy="327"/>
            </a:xfrm>
            <a:prstGeom prst="rect">
              <a:avLst/>
            </a:prstGeom>
            <a:noFill/>
            <a:ln>
              <a:noFill/>
            </a:ln>
          </p:spPr>
          <p:txBody>
            <a:bodyPr>
              <a:spAutoFit/>
            </a:bodyPr>
            <a:lstStyle/>
            <a:p>
              <a:pPr>
                <a:spcBef>
                  <a:spcPct val="50000"/>
                </a:spcBef>
              </a:pPr>
              <a:r>
                <a:rPr lang="en-US" altLang="zh-CN" sz="2800" b="1" i="1">
                  <a:solidFill>
                    <a:srgbClr val="003399"/>
                  </a:solidFill>
                  <a:latin typeface="Times New Roman" panose="02020603050405020304" charset="0"/>
                </a:rPr>
                <a:t>Y</a:t>
              </a:r>
              <a:r>
                <a:rPr lang="en-US" altLang="zh-CN" sz="2800" b="1" baseline="-25000">
                  <a:solidFill>
                    <a:srgbClr val="003399"/>
                  </a:solidFill>
                  <a:latin typeface="Times New Roman" panose="02020603050405020304" charset="0"/>
                </a:rPr>
                <a:t>1</a:t>
              </a:r>
            </a:p>
          </p:txBody>
        </p:sp>
        <p:sp>
          <p:nvSpPr>
            <p:cNvPr id="137294" name="Rectangle 99"/>
            <p:cNvSpPr>
              <a:spLocks noChangeArrowheads="1"/>
            </p:cNvSpPr>
            <p:nvPr/>
          </p:nvSpPr>
          <p:spPr bwMode="auto">
            <a:xfrm>
              <a:off x="3888" y="624"/>
              <a:ext cx="329" cy="327"/>
            </a:xfrm>
            <a:prstGeom prst="rect">
              <a:avLst/>
            </a:prstGeom>
            <a:noFill/>
            <a:ln>
              <a:noFill/>
            </a:ln>
          </p:spPr>
          <p:txBody>
            <a:bodyPr wrap="none">
              <a:spAutoFit/>
            </a:bodyPr>
            <a:lstStyle/>
            <a:p>
              <a:pPr>
                <a:spcBef>
                  <a:spcPct val="50000"/>
                </a:spcBef>
              </a:pPr>
              <a:r>
                <a:rPr lang="en-US" altLang="zh-CN" sz="2800" b="1" i="1">
                  <a:solidFill>
                    <a:srgbClr val="003399"/>
                  </a:solidFill>
                  <a:latin typeface="Times New Roman" panose="02020603050405020304" charset="0"/>
                </a:rPr>
                <a:t>Y</a:t>
              </a:r>
              <a:r>
                <a:rPr lang="en-US" altLang="zh-CN" sz="2800" b="1" baseline="-25000">
                  <a:solidFill>
                    <a:srgbClr val="003399"/>
                  </a:solidFill>
                  <a:latin typeface="Times New Roman" panose="02020603050405020304" charset="0"/>
                </a:rPr>
                <a:t>0</a:t>
              </a:r>
            </a:p>
          </p:txBody>
        </p:sp>
        <p:sp>
          <p:nvSpPr>
            <p:cNvPr id="137295" name="Oval 118"/>
            <p:cNvSpPr>
              <a:spLocks noChangeArrowheads="1"/>
            </p:cNvSpPr>
            <p:nvPr/>
          </p:nvSpPr>
          <p:spPr bwMode="auto">
            <a:xfrm>
              <a:off x="1813" y="3552"/>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96" name="Oval 119"/>
            <p:cNvSpPr>
              <a:spLocks noChangeArrowheads="1"/>
            </p:cNvSpPr>
            <p:nvPr/>
          </p:nvSpPr>
          <p:spPr bwMode="auto">
            <a:xfrm>
              <a:off x="3541" y="3552"/>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97" name="Oval 120"/>
            <p:cNvSpPr>
              <a:spLocks noChangeArrowheads="1"/>
            </p:cNvSpPr>
            <p:nvPr/>
          </p:nvSpPr>
          <p:spPr bwMode="auto">
            <a:xfrm>
              <a:off x="2951" y="3552"/>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98" name="Oval 121"/>
            <p:cNvSpPr>
              <a:spLocks noChangeArrowheads="1"/>
            </p:cNvSpPr>
            <p:nvPr/>
          </p:nvSpPr>
          <p:spPr bwMode="auto">
            <a:xfrm>
              <a:off x="2352" y="3552"/>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99" name="Oval 122"/>
            <p:cNvSpPr>
              <a:spLocks noChangeArrowheads="1"/>
            </p:cNvSpPr>
            <p:nvPr/>
          </p:nvSpPr>
          <p:spPr bwMode="auto">
            <a:xfrm>
              <a:off x="4719" y="3552"/>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300" name="Oval 123"/>
            <p:cNvSpPr>
              <a:spLocks noChangeArrowheads="1"/>
            </p:cNvSpPr>
            <p:nvPr/>
          </p:nvSpPr>
          <p:spPr bwMode="auto">
            <a:xfrm>
              <a:off x="4116" y="3541"/>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301" name="Oval 124"/>
            <p:cNvSpPr>
              <a:spLocks noChangeArrowheads="1"/>
            </p:cNvSpPr>
            <p:nvPr/>
          </p:nvSpPr>
          <p:spPr bwMode="auto">
            <a:xfrm>
              <a:off x="1518" y="897"/>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302" name="Oval 125"/>
            <p:cNvSpPr>
              <a:spLocks noChangeArrowheads="1"/>
            </p:cNvSpPr>
            <p:nvPr/>
          </p:nvSpPr>
          <p:spPr bwMode="auto">
            <a:xfrm>
              <a:off x="2806" y="897"/>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303" name="Oval 126"/>
            <p:cNvSpPr>
              <a:spLocks noChangeArrowheads="1"/>
            </p:cNvSpPr>
            <p:nvPr/>
          </p:nvSpPr>
          <p:spPr bwMode="auto">
            <a:xfrm>
              <a:off x="4032" y="897"/>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838200" y="1295400"/>
            <a:ext cx="7467600" cy="519113"/>
          </a:xfrm>
          <a:prstGeom prst="rect">
            <a:avLst/>
          </a:prstGeom>
          <a:noFill/>
          <a:ln w="9525">
            <a:noFill/>
            <a:miter lim="800000"/>
          </a:ln>
        </p:spPr>
        <p:txBody>
          <a:bodyPr>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将十进制数 </a:t>
            </a:r>
            <a:r>
              <a:rPr lang="en-US" altLang="zh-CN" sz="2800" b="1">
                <a:solidFill>
                  <a:srgbClr val="CC0000"/>
                </a:solidFill>
                <a:effectLst>
                  <a:outerShdw blurRad="38100" dist="38100" dir="2700000" algn="tl">
                    <a:srgbClr val="DDDDDD"/>
                  </a:outerShdw>
                </a:effectLst>
                <a:latin typeface="Times New Roman" panose="02020603050405020304" charset="0"/>
              </a:rPr>
              <a:t>0~9 </a:t>
            </a:r>
            <a:r>
              <a:rPr lang="zh-CN" altLang="en-US" sz="2800" b="1">
                <a:solidFill>
                  <a:srgbClr val="CC0000"/>
                </a:solidFill>
                <a:effectLst>
                  <a:outerShdw blurRad="38100" dist="38100" dir="2700000" algn="tl">
                    <a:srgbClr val="DDDDDD"/>
                  </a:outerShdw>
                </a:effectLst>
                <a:latin typeface="Times New Roman" panose="02020603050405020304" charset="0"/>
              </a:rPr>
              <a:t>编成二进制代码的电路</a:t>
            </a:r>
          </a:p>
        </p:txBody>
      </p:sp>
      <p:sp>
        <p:nvSpPr>
          <p:cNvPr id="116739" name="Rectangle 3"/>
          <p:cNvSpPr>
            <a:spLocks noGrp="1" noChangeArrowheads="1"/>
          </p:cNvSpPr>
          <p:nvPr>
            <p:ph type="subTitle" idx="1"/>
          </p:nvPr>
        </p:nvSpPr>
        <p:spPr bwMode="auto">
          <a:xfrm>
            <a:off x="762000" y="609600"/>
            <a:ext cx="5181600" cy="533400"/>
          </a:xfrm>
          <a:ln>
            <a:miter lim="800000"/>
          </a:ln>
        </p:spPr>
        <p:txBody>
          <a:bodyPr vert="horz" wrap="square" lIns="91440" tIns="45720" rIns="91440" bIns="45720" numCol="1" anchor="t" anchorCtr="0" compatLnSpc="1">
            <a:normAutofit lnSpcReduction="10000"/>
          </a:bodyPr>
          <a:lstStyle/>
          <a:p>
            <a:pPr algn="l" eaLnBrk="1" hangingPunct="1"/>
            <a:r>
              <a:rPr lang="en-US" altLang="zh-CN" b="1" dirty="0" smtClean="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20.10.2   </a:t>
            </a:r>
            <a:r>
              <a:rPr lang="zh-CN" altLang="en-US" b="1" dirty="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二 </a:t>
            </a:r>
            <a:r>
              <a:rPr lang="en-US" altLang="zh-CN" b="1" dirty="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cs typeface="Times New Roman" panose="02020603050405020304" charset="0"/>
              </a:rPr>
              <a:t>–</a:t>
            </a:r>
            <a:r>
              <a:rPr lang="en-US" altLang="zh-CN" b="1" dirty="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 </a:t>
            </a:r>
            <a:r>
              <a:rPr lang="zh-CN" altLang="en-US" b="1" dirty="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十进制编码器</a:t>
            </a:r>
          </a:p>
        </p:txBody>
      </p:sp>
      <p:sp>
        <p:nvSpPr>
          <p:cNvPr id="116740" name="AutoShape 4"/>
          <p:cNvSpPr>
            <a:spLocks noChangeArrowheads="1"/>
          </p:cNvSpPr>
          <p:nvPr/>
        </p:nvSpPr>
        <p:spPr bwMode="auto">
          <a:xfrm>
            <a:off x="2743200" y="5146675"/>
            <a:ext cx="2590800" cy="592138"/>
          </a:xfrm>
          <a:prstGeom prst="wedgeRoundRectCallout">
            <a:avLst>
              <a:gd name="adj1" fmla="val -66546"/>
              <a:gd name="adj2" fmla="val -262500"/>
              <a:gd name="adj3" fmla="val 16667"/>
            </a:avLst>
          </a:prstGeom>
          <a:solidFill>
            <a:srgbClr val="FFFFFF"/>
          </a:solidFill>
          <a:ln w="38100" cap="sq">
            <a:solidFill>
              <a:srgbClr val="006600"/>
            </a:solidFill>
            <a:miter lim="800000"/>
          </a:ln>
        </p:spPr>
        <p:txBody>
          <a:bodyPr anchor="ctr">
            <a:spAutoFit/>
          </a:bodyPr>
          <a:lstStyle/>
          <a:p>
            <a:pPr algn="ctr">
              <a:spcBef>
                <a:spcPct val="50000"/>
              </a:spcBef>
            </a:pPr>
            <a:r>
              <a:rPr lang="zh-CN" altLang="en-US" sz="2800" b="1">
                <a:solidFill>
                  <a:srgbClr val="000099"/>
                </a:solidFill>
                <a:latin typeface="Times New Roman" panose="02020603050405020304" charset="0"/>
              </a:rPr>
              <a:t>表示十进制数</a:t>
            </a:r>
          </a:p>
        </p:txBody>
      </p:sp>
      <p:grpSp>
        <p:nvGrpSpPr>
          <p:cNvPr id="2" name="Group 5"/>
          <p:cNvGrpSpPr/>
          <p:nvPr/>
        </p:nvGrpSpPr>
        <p:grpSpPr bwMode="auto">
          <a:xfrm>
            <a:off x="1676400" y="2289175"/>
            <a:ext cx="6019800" cy="2682875"/>
            <a:chOff x="1056" y="1586"/>
            <a:chExt cx="3792" cy="1690"/>
          </a:xfrm>
        </p:grpSpPr>
        <p:sp>
          <p:nvSpPr>
            <p:cNvPr id="116742" name="Rectangle 6"/>
            <p:cNvSpPr>
              <a:spLocks noChangeArrowheads="1"/>
            </p:cNvSpPr>
            <p:nvPr/>
          </p:nvSpPr>
          <p:spPr bwMode="auto">
            <a:xfrm>
              <a:off x="3792" y="2129"/>
              <a:ext cx="453" cy="327"/>
            </a:xfrm>
            <a:prstGeom prst="rect">
              <a:avLst/>
            </a:prstGeom>
            <a:noFill/>
            <a:ln w="9525" cap="sq">
              <a:noFill/>
              <a:miter lim="800000"/>
            </a:ln>
            <a:effectLst/>
          </p:spPr>
          <p:txBody>
            <a:bodyPr wrap="none">
              <a:spAutoFit/>
            </a:bodyPr>
            <a:lstStyle/>
            <a:p>
              <a:pPr>
                <a:spcBef>
                  <a:spcPct val="50000"/>
                </a:spcBef>
                <a:defRPr/>
              </a:pPr>
              <a:r>
                <a:rPr lang="en-US" altLang="zh-CN"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4</a:t>
              </a: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位</a:t>
              </a:r>
            </a:p>
          </p:txBody>
        </p:sp>
        <p:sp>
          <p:nvSpPr>
            <p:cNvPr id="138247" name="Rectangle 7"/>
            <p:cNvSpPr>
              <a:spLocks noChangeArrowheads="1"/>
            </p:cNvSpPr>
            <p:nvPr/>
          </p:nvSpPr>
          <p:spPr bwMode="auto">
            <a:xfrm>
              <a:off x="1584" y="2109"/>
              <a:ext cx="565"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10</a:t>
              </a:r>
              <a:r>
                <a:rPr lang="zh-CN" altLang="en-US" sz="2800" b="1">
                  <a:solidFill>
                    <a:srgbClr val="000099"/>
                  </a:solidFill>
                  <a:latin typeface="Times New Roman" panose="02020603050405020304" charset="0"/>
                </a:rPr>
                <a:t>个</a:t>
              </a:r>
            </a:p>
          </p:txBody>
        </p:sp>
        <p:sp>
          <p:nvSpPr>
            <p:cNvPr id="138248" name="Rectangle 8"/>
            <p:cNvSpPr>
              <a:spLocks noChangeArrowheads="1"/>
            </p:cNvSpPr>
            <p:nvPr/>
          </p:nvSpPr>
          <p:spPr bwMode="auto">
            <a:xfrm>
              <a:off x="2352" y="2259"/>
              <a:ext cx="1200" cy="528"/>
            </a:xfrm>
            <a:prstGeom prst="rect">
              <a:avLst/>
            </a:prstGeom>
            <a:noFill/>
            <a:ln w="28575">
              <a:solidFill>
                <a:srgbClr val="006600"/>
              </a:solidFill>
              <a:miter lim="800000"/>
            </a:ln>
          </p:spPr>
          <p:txBody>
            <a:bodyPr wrap="none" anchor="ctr"/>
            <a:lstStyle/>
            <a:p>
              <a:endParaRPr lang="zh-CN" altLang="en-US">
                <a:latin typeface="Times New Roman" panose="02020603050405020304" charset="0"/>
              </a:endParaRPr>
            </a:p>
          </p:txBody>
        </p:sp>
        <p:sp>
          <p:nvSpPr>
            <p:cNvPr id="138249" name="Text Box 9"/>
            <p:cNvSpPr txBox="1">
              <a:spLocks noChangeArrowheads="1"/>
            </p:cNvSpPr>
            <p:nvPr/>
          </p:nvSpPr>
          <p:spPr bwMode="auto">
            <a:xfrm>
              <a:off x="2448" y="2355"/>
              <a:ext cx="105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dirty="0" smtClean="0">
                  <a:solidFill>
                    <a:srgbClr val="CC0000"/>
                  </a:solidFill>
                </a:rPr>
                <a:t>  编码器</a:t>
              </a:r>
              <a:endParaRPr lang="zh-CN" altLang="en-US" sz="2800" b="1" dirty="0">
                <a:solidFill>
                  <a:srgbClr val="CC0000"/>
                </a:solidFill>
              </a:endParaRPr>
            </a:p>
          </p:txBody>
        </p:sp>
        <p:sp>
          <p:nvSpPr>
            <p:cNvPr id="116746" name="Text Box 10"/>
            <p:cNvSpPr txBox="1">
              <a:spLocks noChangeArrowheads="1"/>
            </p:cNvSpPr>
            <p:nvPr/>
          </p:nvSpPr>
          <p:spPr bwMode="auto">
            <a:xfrm>
              <a:off x="1056" y="1586"/>
              <a:ext cx="432" cy="1690"/>
            </a:xfrm>
            <a:prstGeom prst="rect">
              <a:avLst/>
            </a:prstGeom>
            <a:noFill/>
            <a:ln w="28575">
              <a:solidFill>
                <a:srgbClr val="006600"/>
              </a:solid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zh-CN" altLang="en-US" sz="2800" b="1" dirty="0">
                  <a:solidFill>
                    <a:srgbClr val="FF3300"/>
                  </a:solidFill>
                  <a:effectLst>
                    <a:outerShdw blurRad="38100" dist="38100" dir="2700000" algn="tl">
                      <a:srgbClr val="DDDDDD"/>
                    </a:outerShdw>
                  </a:effectLst>
                </a:rPr>
                <a:t>高低电平信号</a:t>
              </a:r>
            </a:p>
          </p:txBody>
        </p:sp>
        <p:sp>
          <p:nvSpPr>
            <p:cNvPr id="116747" name="Rectangle 11"/>
            <p:cNvSpPr>
              <a:spLocks noChangeArrowheads="1"/>
            </p:cNvSpPr>
            <p:nvPr/>
          </p:nvSpPr>
          <p:spPr bwMode="auto">
            <a:xfrm>
              <a:off x="4464" y="1635"/>
              <a:ext cx="384" cy="1421"/>
            </a:xfrm>
            <a:prstGeom prst="rect">
              <a:avLst/>
            </a:prstGeom>
            <a:noFill/>
            <a:ln w="28575">
              <a:solidFill>
                <a:srgbClr val="006600"/>
              </a:solidFill>
              <a:miter lim="800000"/>
            </a:ln>
            <a:effectLst/>
          </p:spPr>
          <p:txBody>
            <a:bodyPr>
              <a:spAutoFit/>
            </a:bodyPr>
            <a:lstStyle/>
            <a:p>
              <a:pPr algn="ctr">
                <a:spcBef>
                  <a:spcPct val="50000"/>
                </a:spcBef>
              </a:pPr>
              <a:r>
                <a:rPr lang="zh-CN" altLang="en-US" sz="2800" b="1" dirty="0">
                  <a:solidFill>
                    <a:srgbClr val="FF3300"/>
                  </a:solidFill>
                  <a:effectLst>
                    <a:outerShdw blurRad="38100" dist="38100" dir="2700000" algn="tl">
                      <a:srgbClr val="DDDDDD"/>
                    </a:outerShdw>
                  </a:effectLst>
                  <a:latin typeface="Times New Roman" panose="02020603050405020304" charset="0"/>
                </a:rPr>
                <a:t>二进制代码</a:t>
              </a:r>
            </a:p>
          </p:txBody>
        </p:sp>
        <p:sp>
          <p:nvSpPr>
            <p:cNvPr id="138252" name="AutoShape 12"/>
            <p:cNvSpPr>
              <a:spLocks noChangeArrowheads="1"/>
            </p:cNvSpPr>
            <p:nvPr/>
          </p:nvSpPr>
          <p:spPr bwMode="auto">
            <a:xfrm>
              <a:off x="3744" y="2403"/>
              <a:ext cx="624" cy="288"/>
            </a:xfrm>
            <a:prstGeom prst="rightArrow">
              <a:avLst>
                <a:gd name="adj1" fmla="val 50000"/>
                <a:gd name="adj2" fmla="val 54167"/>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sp>
          <p:nvSpPr>
            <p:cNvPr id="138253" name="AutoShape 13"/>
            <p:cNvSpPr>
              <a:spLocks noChangeArrowheads="1"/>
            </p:cNvSpPr>
            <p:nvPr/>
          </p:nvSpPr>
          <p:spPr bwMode="auto">
            <a:xfrm>
              <a:off x="1584" y="2403"/>
              <a:ext cx="624" cy="288"/>
            </a:xfrm>
            <a:prstGeom prst="rightArrow">
              <a:avLst>
                <a:gd name="adj1" fmla="val 50000"/>
                <a:gd name="adj2" fmla="val 54167"/>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blinds(horizontal)">
                                      <p:cBhvr>
                                        <p:cTn id="7" dur="500"/>
                                        <p:tgtEl>
                                          <p:spTgt spid="1167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16740"/>
                                        </p:tgtEl>
                                        <p:attrNameLst>
                                          <p:attrName>style.visibility</p:attrName>
                                        </p:attrNameLst>
                                      </p:cBhvr>
                                      <p:to>
                                        <p:strVal val="visible"/>
                                      </p:to>
                                    </p:set>
                                    <p:animEffect transition="in" filter="wipe(right)">
                                      <p:cBhvr>
                                        <p:cTn id="17" dur="5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P spid="116740"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AutoShape 2"/>
          <p:cNvSpPr>
            <a:spLocks noChangeArrowheads="1"/>
          </p:cNvSpPr>
          <p:nvPr/>
        </p:nvSpPr>
        <p:spPr bwMode="auto">
          <a:xfrm>
            <a:off x="533400" y="1165225"/>
            <a:ext cx="3581400" cy="4343400"/>
          </a:xfrm>
          <a:prstGeom prst="verticalScroll">
            <a:avLst>
              <a:gd name="adj" fmla="val 12500"/>
            </a:avLst>
          </a:prstGeom>
          <a:solidFill>
            <a:srgbClr val="FFFFCC"/>
          </a:solidFill>
          <a:ln w="38100" cap="sq">
            <a:solidFill>
              <a:srgbClr val="006600"/>
            </a:solidFill>
            <a:round/>
          </a:ln>
          <a:effectLst/>
        </p:spPr>
        <p:txBody>
          <a:bodyPr anchor="ctr">
            <a:spAutoFit/>
          </a:bodyPr>
          <a:lstStyle/>
          <a:p>
            <a:pPr>
              <a:spcBef>
                <a:spcPct val="20000"/>
              </a:spcBef>
            </a:pPr>
            <a:r>
              <a:rPr lang="en-US" altLang="zh-CN" sz="3200" b="1" dirty="0">
                <a:solidFill>
                  <a:schemeClr val="accent2"/>
                </a:solidFill>
                <a:latin typeface="Times New Roman" panose="02020603050405020304" charset="0"/>
              </a:rPr>
              <a:t> </a:t>
            </a:r>
            <a:r>
              <a:rPr lang="zh-CN" altLang="en-US" sz="3200" b="1" dirty="0">
                <a:solidFill>
                  <a:srgbClr val="CC0000"/>
                </a:solidFill>
                <a:effectLst>
                  <a:outerShdw blurRad="38100" dist="38100" dir="2700000" algn="tl">
                    <a:srgbClr val="000000"/>
                  </a:outerShdw>
                </a:effectLst>
                <a:latin typeface="Times New Roman" panose="02020603050405020304" charset="0"/>
              </a:rPr>
              <a:t>列编码表：</a:t>
            </a:r>
          </a:p>
          <a:p>
            <a:pPr>
              <a:spcBef>
                <a:spcPct val="20000"/>
              </a:spcBef>
            </a:pPr>
            <a:r>
              <a:rPr lang="zh-CN" altLang="en-US" sz="2800" b="1" dirty="0">
                <a:solidFill>
                  <a:srgbClr val="000099"/>
                </a:solidFill>
                <a:effectLst>
                  <a:outerShdw blurRad="38100" dist="38100" dir="2700000" algn="tl">
                    <a:srgbClr val="000000"/>
                  </a:outerShdw>
                </a:effectLst>
                <a:latin typeface="Times New Roman" panose="02020603050405020304" charset="0"/>
              </a:rPr>
              <a:t>四位二进制代码可以表示十六种不同的状态，其中任何十种状态都可以表示</a:t>
            </a:r>
            <a:r>
              <a:rPr lang="en-US" altLang="zh-CN" sz="2800" b="1" dirty="0">
                <a:solidFill>
                  <a:srgbClr val="000099"/>
                </a:solidFill>
                <a:effectLst>
                  <a:outerShdw blurRad="38100" dist="38100" dir="2700000" algn="tl">
                    <a:srgbClr val="000000"/>
                  </a:outerShdw>
                </a:effectLst>
                <a:latin typeface="Times New Roman" panose="02020603050405020304" charset="0"/>
              </a:rPr>
              <a:t>0~9</a:t>
            </a:r>
            <a:r>
              <a:rPr lang="zh-CN" altLang="en-US" sz="2800" b="1" dirty="0">
                <a:solidFill>
                  <a:srgbClr val="000099"/>
                </a:solidFill>
                <a:effectLst>
                  <a:outerShdw blurRad="38100" dist="38100" dir="2700000" algn="tl">
                    <a:srgbClr val="000000"/>
                  </a:outerShdw>
                </a:effectLst>
                <a:latin typeface="Times New Roman" panose="02020603050405020304" charset="0"/>
              </a:rPr>
              <a:t>十个数码，最常用的是</a:t>
            </a:r>
            <a:r>
              <a:rPr lang="en-US" altLang="zh-CN" sz="2800" b="1" dirty="0" smtClean="0">
                <a:solidFill>
                  <a:srgbClr val="000099"/>
                </a:solidFill>
                <a:effectLst>
                  <a:outerShdw blurRad="38100" dist="38100" dir="2700000" algn="tl">
                    <a:srgbClr val="000000"/>
                  </a:outerShdw>
                </a:effectLst>
                <a:latin typeface="Times New Roman" panose="02020603050405020304" charset="0"/>
              </a:rPr>
              <a:t>8421</a:t>
            </a:r>
            <a:r>
              <a:rPr lang="zh-CN" altLang="en-US" sz="2800" b="1" dirty="0" smtClean="0">
                <a:solidFill>
                  <a:srgbClr val="000099"/>
                </a:solidFill>
                <a:effectLst>
                  <a:outerShdw blurRad="38100" dist="38100" dir="2700000" algn="tl">
                    <a:srgbClr val="000000"/>
                  </a:outerShdw>
                </a:effectLst>
                <a:latin typeface="Times New Roman" panose="02020603050405020304" charset="0"/>
              </a:rPr>
              <a:t>码</a:t>
            </a:r>
            <a:r>
              <a:rPr lang="zh-CN" altLang="en-US" sz="2800" b="1" dirty="0">
                <a:solidFill>
                  <a:srgbClr val="000099"/>
                </a:solidFill>
                <a:effectLst>
                  <a:outerShdw blurRad="38100" dist="38100" dir="2700000" algn="tl">
                    <a:srgbClr val="000000"/>
                  </a:outerShdw>
                </a:effectLst>
                <a:latin typeface="Times New Roman" panose="02020603050405020304" charset="0"/>
              </a:rPr>
              <a:t>。</a:t>
            </a:r>
          </a:p>
        </p:txBody>
      </p:sp>
      <p:grpSp>
        <p:nvGrpSpPr>
          <p:cNvPr id="2" name="Group 3"/>
          <p:cNvGrpSpPr/>
          <p:nvPr/>
        </p:nvGrpSpPr>
        <p:grpSpPr bwMode="auto">
          <a:xfrm>
            <a:off x="4343400" y="533400"/>
            <a:ext cx="3810000" cy="5608638"/>
            <a:chOff x="2736" y="336"/>
            <a:chExt cx="2400" cy="3533"/>
          </a:xfrm>
        </p:grpSpPr>
        <p:grpSp>
          <p:nvGrpSpPr>
            <p:cNvPr id="139268" name="Group 4"/>
            <p:cNvGrpSpPr/>
            <p:nvPr/>
          </p:nvGrpSpPr>
          <p:grpSpPr bwMode="auto">
            <a:xfrm>
              <a:off x="2736" y="672"/>
              <a:ext cx="2297" cy="3197"/>
              <a:chOff x="2736" y="672"/>
              <a:chExt cx="2297" cy="3197"/>
            </a:xfrm>
          </p:grpSpPr>
          <p:grpSp>
            <p:nvGrpSpPr>
              <p:cNvPr id="139270" name="Group 5"/>
              <p:cNvGrpSpPr/>
              <p:nvPr/>
            </p:nvGrpSpPr>
            <p:grpSpPr bwMode="auto">
              <a:xfrm>
                <a:off x="2832" y="721"/>
                <a:ext cx="2160" cy="3118"/>
                <a:chOff x="480" y="816"/>
                <a:chExt cx="2160" cy="3024"/>
              </a:xfrm>
            </p:grpSpPr>
            <p:sp>
              <p:nvSpPr>
                <p:cNvPr id="139335" name="Line 6"/>
                <p:cNvSpPr>
                  <a:spLocks noChangeShapeType="1"/>
                </p:cNvSpPr>
                <p:nvPr/>
              </p:nvSpPr>
              <p:spPr bwMode="auto">
                <a:xfrm>
                  <a:off x="480" y="816"/>
                  <a:ext cx="216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9336" name="Line 7"/>
                <p:cNvSpPr>
                  <a:spLocks noChangeShapeType="1"/>
                </p:cNvSpPr>
                <p:nvPr/>
              </p:nvSpPr>
              <p:spPr bwMode="auto">
                <a:xfrm>
                  <a:off x="1104" y="816"/>
                  <a:ext cx="0" cy="3024"/>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9337" name="Line 8"/>
                <p:cNvSpPr>
                  <a:spLocks noChangeShapeType="1"/>
                </p:cNvSpPr>
                <p:nvPr/>
              </p:nvSpPr>
              <p:spPr bwMode="auto">
                <a:xfrm>
                  <a:off x="480" y="1392"/>
                  <a:ext cx="216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9338" name="Line 9"/>
                <p:cNvSpPr>
                  <a:spLocks noChangeShapeType="1"/>
                </p:cNvSpPr>
                <p:nvPr/>
              </p:nvSpPr>
              <p:spPr bwMode="auto">
                <a:xfrm>
                  <a:off x="1104" y="1104"/>
                  <a:ext cx="1536"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sp>
            <p:nvSpPr>
              <p:cNvPr id="117770" name="Rectangle 10"/>
              <p:cNvSpPr>
                <a:spLocks noChangeArrowheads="1"/>
              </p:cNvSpPr>
              <p:nvPr/>
            </p:nvSpPr>
            <p:spPr bwMode="auto">
              <a:xfrm>
                <a:off x="3552" y="2057"/>
                <a:ext cx="228" cy="32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0</a:t>
                </a:r>
              </a:p>
            </p:txBody>
          </p:sp>
          <p:sp>
            <p:nvSpPr>
              <p:cNvPr id="117771" name="Rectangle 11"/>
              <p:cNvSpPr>
                <a:spLocks noChangeArrowheads="1"/>
              </p:cNvSpPr>
              <p:nvPr/>
            </p:nvSpPr>
            <p:spPr bwMode="auto">
              <a:xfrm>
                <a:off x="3552" y="2552"/>
                <a:ext cx="228" cy="32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0</a:t>
                </a:r>
              </a:p>
            </p:txBody>
          </p:sp>
          <p:sp>
            <p:nvSpPr>
              <p:cNvPr id="117772" name="Rectangle 12"/>
              <p:cNvSpPr>
                <a:spLocks noChangeArrowheads="1"/>
              </p:cNvSpPr>
              <p:nvPr/>
            </p:nvSpPr>
            <p:spPr bwMode="auto">
              <a:xfrm>
                <a:off x="3552" y="3047"/>
                <a:ext cx="228" cy="32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0</a:t>
                </a:r>
              </a:p>
            </p:txBody>
          </p:sp>
          <p:grpSp>
            <p:nvGrpSpPr>
              <p:cNvPr id="139274" name="Group 13"/>
              <p:cNvGrpSpPr/>
              <p:nvPr/>
            </p:nvGrpSpPr>
            <p:grpSpPr bwMode="auto">
              <a:xfrm>
                <a:off x="2736" y="672"/>
                <a:ext cx="2297" cy="3197"/>
                <a:chOff x="384" y="768"/>
                <a:chExt cx="2297" cy="3101"/>
              </a:xfrm>
            </p:grpSpPr>
            <p:grpSp>
              <p:nvGrpSpPr>
                <p:cNvPr id="139275" name="Group 14"/>
                <p:cNvGrpSpPr/>
                <p:nvPr/>
              </p:nvGrpSpPr>
              <p:grpSpPr bwMode="auto">
                <a:xfrm>
                  <a:off x="384" y="768"/>
                  <a:ext cx="2297" cy="3101"/>
                  <a:chOff x="384" y="768"/>
                  <a:chExt cx="2297" cy="3101"/>
                </a:xfrm>
              </p:grpSpPr>
              <p:sp>
                <p:nvSpPr>
                  <p:cNvPr id="117775" name="Rectangle 15"/>
                  <p:cNvSpPr>
                    <a:spLocks noChangeArrowheads="1"/>
                  </p:cNvSpPr>
                  <p:nvPr/>
                </p:nvSpPr>
                <p:spPr bwMode="auto">
                  <a:xfrm>
                    <a:off x="1584" y="768"/>
                    <a:ext cx="622" cy="317"/>
                  </a:xfrm>
                  <a:prstGeom prst="rect">
                    <a:avLst/>
                  </a:prstGeom>
                  <a:noFill/>
                  <a:ln w="9525">
                    <a:noFill/>
                    <a:miter lim="800000"/>
                  </a:ln>
                </p:spPr>
                <p:txBody>
                  <a:bodyPr wrap="none">
                    <a:spAutoFit/>
                  </a:bodyPr>
                  <a:lstStyle/>
                  <a:p>
                    <a:pPr>
                      <a:defRPr/>
                    </a:pPr>
                    <a:r>
                      <a:rPr lang="zh-CN" altLang="en-US" sz="2800" b="1">
                        <a:effectLst>
                          <a:outerShdw blurRad="38100" dist="38100" dir="2700000" algn="tl">
                            <a:srgbClr val="C0C0C0"/>
                          </a:outerShdw>
                        </a:effectLst>
                        <a:latin typeface="Times New Roman" panose="02020603050405020304" charset="0"/>
                        <a:ea typeface="宋体" panose="02010600030101010101" pitchFamily="2" charset="-122"/>
                        <a:cs typeface="+mn-cs"/>
                      </a:rPr>
                      <a:t>输 出</a:t>
                    </a:r>
                  </a:p>
                </p:txBody>
              </p:sp>
              <p:sp>
                <p:nvSpPr>
                  <p:cNvPr id="117776" name="Text Box 16"/>
                  <p:cNvSpPr txBox="1">
                    <a:spLocks noChangeArrowheads="1"/>
                  </p:cNvSpPr>
                  <p:nvPr/>
                </p:nvSpPr>
                <p:spPr bwMode="auto">
                  <a:xfrm>
                    <a:off x="384" y="960"/>
                    <a:ext cx="624" cy="317"/>
                  </a:xfrm>
                  <a:prstGeom prst="rect">
                    <a:avLst/>
                  </a:prstGeom>
                  <a:noFill/>
                  <a:ln w="9525">
                    <a:noFill/>
                    <a:miter lim="800000"/>
                  </a:ln>
                </p:spPr>
                <p:txBody>
                  <a:bodyPr>
                    <a:spAutoFit/>
                  </a:bodyPr>
                  <a:lstStyle/>
                  <a:p>
                    <a:pPr>
                      <a:spcBef>
                        <a:spcPct val="50000"/>
                      </a:spcBef>
                      <a:defRPr/>
                    </a:pPr>
                    <a:r>
                      <a:rPr lang="zh-CN" altLang="en-US" sz="2800" b="1">
                        <a:effectLst>
                          <a:outerShdw blurRad="38100" dist="38100" dir="2700000" algn="tl">
                            <a:srgbClr val="C0C0C0"/>
                          </a:outerShdw>
                        </a:effectLst>
                        <a:latin typeface="Times New Roman" panose="02020603050405020304" charset="0"/>
                        <a:ea typeface="宋体" panose="02010600030101010101" pitchFamily="2" charset="-122"/>
                        <a:cs typeface="+mn-cs"/>
                      </a:rPr>
                      <a:t>输 入</a:t>
                    </a:r>
                  </a:p>
                </p:txBody>
              </p:sp>
              <p:sp>
                <p:nvSpPr>
                  <p:cNvPr id="117777" name="Rectangle 17"/>
                  <p:cNvSpPr>
                    <a:spLocks noChangeArrowheads="1"/>
                  </p:cNvSpPr>
                  <p:nvPr/>
                </p:nvSpPr>
                <p:spPr bwMode="auto">
                  <a:xfrm>
                    <a:off x="1968" y="1056"/>
                    <a:ext cx="329" cy="317"/>
                  </a:xfrm>
                  <a:prstGeom prst="rect">
                    <a:avLst/>
                  </a:prstGeom>
                  <a:noFill/>
                  <a:ln w="9525">
                    <a:noFill/>
                    <a:miter lim="800000"/>
                  </a:ln>
                </p:spPr>
                <p:txBody>
                  <a:bodyPr wrap="none">
                    <a:spAutoFit/>
                  </a:bodyPr>
                  <a:lstStyle/>
                  <a:p>
                    <a:r>
                      <a:rPr lang="en-US" altLang="zh-CN" sz="2800" b="1" i="1">
                        <a:solidFill>
                          <a:srgbClr val="006600"/>
                        </a:solidFill>
                        <a:effectLst>
                          <a:outerShdw blurRad="38100" dist="38100" dir="2700000" algn="tl">
                            <a:srgbClr val="DDDDDD"/>
                          </a:outerShdw>
                        </a:effectLst>
                        <a:latin typeface="Times New Roman" panose="02020603050405020304" charset="0"/>
                      </a:rPr>
                      <a:t>Y</a:t>
                    </a:r>
                    <a:r>
                      <a:rPr lang="en-US" altLang="zh-CN" sz="2800" b="1" baseline="-25000">
                        <a:solidFill>
                          <a:srgbClr val="006600"/>
                        </a:solidFill>
                        <a:effectLst>
                          <a:outerShdw blurRad="38100" dist="38100" dir="2700000" algn="tl">
                            <a:srgbClr val="DDDDDD"/>
                          </a:outerShdw>
                        </a:effectLst>
                        <a:latin typeface="Times New Roman" panose="02020603050405020304" charset="0"/>
                      </a:rPr>
                      <a:t>1</a:t>
                    </a:r>
                  </a:p>
                </p:txBody>
              </p:sp>
              <p:sp>
                <p:nvSpPr>
                  <p:cNvPr id="117778" name="Rectangle 18"/>
                  <p:cNvSpPr>
                    <a:spLocks noChangeArrowheads="1"/>
                  </p:cNvSpPr>
                  <p:nvPr/>
                </p:nvSpPr>
                <p:spPr bwMode="auto">
                  <a:xfrm>
                    <a:off x="1584" y="1056"/>
                    <a:ext cx="329" cy="317"/>
                  </a:xfrm>
                  <a:prstGeom prst="rect">
                    <a:avLst/>
                  </a:prstGeom>
                  <a:noFill/>
                  <a:ln w="9525">
                    <a:noFill/>
                    <a:miter lim="800000"/>
                  </a:ln>
                </p:spPr>
                <p:txBody>
                  <a:bodyPr wrap="none">
                    <a:spAutoFit/>
                  </a:bodyPr>
                  <a:lstStyle/>
                  <a:p>
                    <a:r>
                      <a:rPr lang="en-US" altLang="zh-CN" sz="2800" b="1" i="1">
                        <a:solidFill>
                          <a:srgbClr val="006600"/>
                        </a:solidFill>
                        <a:effectLst>
                          <a:outerShdw blurRad="38100" dist="38100" dir="2700000" algn="tl">
                            <a:srgbClr val="DDDDDD"/>
                          </a:outerShdw>
                        </a:effectLst>
                        <a:latin typeface="Times New Roman" panose="02020603050405020304" charset="0"/>
                      </a:rPr>
                      <a:t>Y</a:t>
                    </a:r>
                    <a:r>
                      <a:rPr lang="en-US" altLang="zh-CN" sz="2800" b="1" baseline="-25000">
                        <a:solidFill>
                          <a:srgbClr val="006600"/>
                        </a:solidFill>
                        <a:effectLst>
                          <a:outerShdw blurRad="38100" dist="38100" dir="2700000" algn="tl">
                            <a:srgbClr val="DDDDDD"/>
                          </a:outerShdw>
                        </a:effectLst>
                        <a:latin typeface="Times New Roman" panose="02020603050405020304" charset="0"/>
                      </a:rPr>
                      <a:t>2</a:t>
                    </a:r>
                  </a:p>
                </p:txBody>
              </p:sp>
              <p:sp>
                <p:nvSpPr>
                  <p:cNvPr id="117779" name="Rectangle 19"/>
                  <p:cNvSpPr>
                    <a:spLocks noChangeArrowheads="1"/>
                  </p:cNvSpPr>
                  <p:nvPr/>
                </p:nvSpPr>
                <p:spPr bwMode="auto">
                  <a:xfrm>
                    <a:off x="2352" y="1056"/>
                    <a:ext cx="329" cy="317"/>
                  </a:xfrm>
                  <a:prstGeom prst="rect">
                    <a:avLst/>
                  </a:prstGeom>
                  <a:noFill/>
                  <a:ln w="9525">
                    <a:noFill/>
                    <a:miter lim="800000"/>
                  </a:ln>
                </p:spPr>
                <p:txBody>
                  <a:bodyPr wrap="none">
                    <a:spAutoFit/>
                  </a:bodyPr>
                  <a:lstStyle/>
                  <a:p>
                    <a:r>
                      <a:rPr lang="en-US" altLang="zh-CN" sz="2800" b="1" i="1">
                        <a:solidFill>
                          <a:srgbClr val="006600"/>
                        </a:solidFill>
                        <a:effectLst>
                          <a:outerShdw blurRad="38100" dist="38100" dir="2700000" algn="tl">
                            <a:srgbClr val="DDDDDD"/>
                          </a:outerShdw>
                        </a:effectLst>
                        <a:latin typeface="Times New Roman" panose="02020603050405020304" charset="0"/>
                      </a:rPr>
                      <a:t>Y</a:t>
                    </a:r>
                    <a:r>
                      <a:rPr lang="en-US" altLang="zh-CN" sz="2800" b="1" baseline="-25000">
                        <a:solidFill>
                          <a:srgbClr val="006600"/>
                        </a:solidFill>
                        <a:effectLst>
                          <a:outerShdw blurRad="38100" dist="38100" dir="2700000" algn="tl">
                            <a:srgbClr val="DDDDDD"/>
                          </a:outerShdw>
                        </a:effectLst>
                        <a:latin typeface="Times New Roman" panose="02020603050405020304" charset="0"/>
                      </a:rPr>
                      <a:t>0</a:t>
                    </a:r>
                  </a:p>
                </p:txBody>
              </p:sp>
              <p:grpSp>
                <p:nvGrpSpPr>
                  <p:cNvPr id="139323" name="Group 20"/>
                  <p:cNvGrpSpPr/>
                  <p:nvPr/>
                </p:nvGrpSpPr>
                <p:grpSpPr bwMode="auto">
                  <a:xfrm>
                    <a:off x="384" y="1392"/>
                    <a:ext cx="672" cy="2477"/>
                    <a:chOff x="384" y="1392"/>
                    <a:chExt cx="672" cy="2477"/>
                  </a:xfrm>
                </p:grpSpPr>
                <p:sp>
                  <p:nvSpPr>
                    <p:cNvPr id="117781" name="Text Box 21"/>
                    <p:cNvSpPr txBox="1">
                      <a:spLocks noChangeArrowheads="1"/>
                    </p:cNvSpPr>
                    <p:nvPr/>
                  </p:nvSpPr>
                  <p:spPr bwMode="auto">
                    <a:xfrm>
                      <a:off x="384" y="1392"/>
                      <a:ext cx="672" cy="317"/>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effectLst>
                            <a:outerShdw blurRad="38100" dist="38100" dir="2700000" algn="tl">
                              <a:srgbClr val="DDDDDD"/>
                            </a:outerShdw>
                          </a:effectLst>
                        </a:rPr>
                        <a:t>0</a:t>
                      </a:r>
                      <a:r>
                        <a:rPr lang="en-US" altLang="zh-CN" sz="2800" b="1">
                          <a:solidFill>
                            <a:srgbClr val="000099"/>
                          </a:solidFill>
                          <a:effectLst>
                            <a:outerShdw blurRad="38100" dist="38100" dir="2700000" algn="tl">
                              <a:srgbClr val="DDDDDD"/>
                            </a:outerShdw>
                          </a:effectLst>
                        </a:rPr>
                        <a:t> (</a:t>
                      </a:r>
                      <a:r>
                        <a:rPr lang="en-US" altLang="zh-CN" sz="2800" b="1" i="1">
                          <a:solidFill>
                            <a:srgbClr val="000099"/>
                          </a:solidFill>
                          <a:effectLst>
                            <a:outerShdw blurRad="38100" dist="38100" dir="2700000" algn="tl">
                              <a:srgbClr val="DDDDDD"/>
                            </a:outerShdw>
                          </a:effectLst>
                        </a:rPr>
                        <a:t>I</a:t>
                      </a:r>
                      <a:r>
                        <a:rPr lang="en-US" altLang="zh-CN" sz="2800" b="1" baseline="-25000">
                          <a:solidFill>
                            <a:srgbClr val="000099"/>
                          </a:solidFill>
                          <a:effectLst>
                            <a:outerShdw blurRad="38100" dist="38100" dir="2700000" algn="tl">
                              <a:srgbClr val="DDDDDD"/>
                            </a:outerShdw>
                          </a:effectLst>
                        </a:rPr>
                        <a:t>0</a:t>
                      </a:r>
                      <a:r>
                        <a:rPr lang="en-US" altLang="zh-CN" sz="2800" b="1">
                          <a:solidFill>
                            <a:srgbClr val="000099"/>
                          </a:solidFill>
                          <a:effectLst>
                            <a:outerShdw blurRad="38100" dist="38100" dir="2700000" algn="tl">
                              <a:srgbClr val="DDDDDD"/>
                            </a:outerShdw>
                          </a:effectLst>
                        </a:rPr>
                        <a:t>)</a:t>
                      </a:r>
                    </a:p>
                  </p:txBody>
                </p:sp>
                <p:sp>
                  <p:nvSpPr>
                    <p:cNvPr id="117782" name="Rectangle 22"/>
                    <p:cNvSpPr>
                      <a:spLocks noChangeArrowheads="1"/>
                    </p:cNvSpPr>
                    <p:nvPr/>
                  </p:nvSpPr>
                  <p:spPr bwMode="auto">
                    <a:xfrm>
                      <a:off x="384" y="1624"/>
                      <a:ext cx="597"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1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1</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sp>
                  <p:nvSpPr>
                    <p:cNvPr id="117783" name="Rectangle 23"/>
                    <p:cNvSpPr>
                      <a:spLocks noChangeArrowheads="1"/>
                    </p:cNvSpPr>
                    <p:nvPr/>
                  </p:nvSpPr>
                  <p:spPr bwMode="auto">
                    <a:xfrm>
                      <a:off x="384" y="1872"/>
                      <a:ext cx="597"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2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2</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sp>
                  <p:nvSpPr>
                    <p:cNvPr id="117784" name="Rectangle 24"/>
                    <p:cNvSpPr>
                      <a:spLocks noChangeArrowheads="1"/>
                    </p:cNvSpPr>
                    <p:nvPr/>
                  </p:nvSpPr>
                  <p:spPr bwMode="auto">
                    <a:xfrm>
                      <a:off x="384" y="2109"/>
                      <a:ext cx="597"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3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3</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sp>
                  <p:nvSpPr>
                    <p:cNvPr id="117785" name="Rectangle 25"/>
                    <p:cNvSpPr>
                      <a:spLocks noChangeArrowheads="1"/>
                    </p:cNvSpPr>
                    <p:nvPr/>
                  </p:nvSpPr>
                  <p:spPr bwMode="auto">
                    <a:xfrm>
                      <a:off x="384" y="2352"/>
                      <a:ext cx="597"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4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4</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sp>
                  <p:nvSpPr>
                    <p:cNvPr id="117786" name="Rectangle 26"/>
                    <p:cNvSpPr>
                      <a:spLocks noChangeArrowheads="1"/>
                    </p:cNvSpPr>
                    <p:nvPr/>
                  </p:nvSpPr>
                  <p:spPr bwMode="auto">
                    <a:xfrm>
                      <a:off x="384" y="2592"/>
                      <a:ext cx="597"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5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5</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sp>
                  <p:nvSpPr>
                    <p:cNvPr id="117787" name="Rectangle 27"/>
                    <p:cNvSpPr>
                      <a:spLocks noChangeArrowheads="1"/>
                    </p:cNvSpPr>
                    <p:nvPr/>
                  </p:nvSpPr>
                  <p:spPr bwMode="auto">
                    <a:xfrm>
                      <a:off x="384" y="2832"/>
                      <a:ext cx="597"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6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6</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sp>
                  <p:nvSpPr>
                    <p:cNvPr id="117788" name="Rectangle 28"/>
                    <p:cNvSpPr>
                      <a:spLocks noChangeArrowheads="1"/>
                    </p:cNvSpPr>
                    <p:nvPr/>
                  </p:nvSpPr>
                  <p:spPr bwMode="auto">
                    <a:xfrm>
                      <a:off x="384" y="3072"/>
                      <a:ext cx="597"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7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7</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sp>
                  <p:nvSpPr>
                    <p:cNvPr id="117789" name="Rectangle 29"/>
                    <p:cNvSpPr>
                      <a:spLocks noChangeArrowheads="1"/>
                    </p:cNvSpPr>
                    <p:nvPr/>
                  </p:nvSpPr>
                  <p:spPr bwMode="auto">
                    <a:xfrm>
                      <a:off x="384" y="3311"/>
                      <a:ext cx="672" cy="317"/>
                    </a:xfrm>
                    <a:prstGeom prst="rect">
                      <a:avLst/>
                    </a:prstGeom>
                    <a:noFill/>
                    <a:ln w="9525">
                      <a:noFill/>
                      <a:miter lim="800000"/>
                    </a:ln>
                  </p:spPr>
                  <p:txBody>
                    <a:bodyPr>
                      <a:spAutoFit/>
                    </a:bodyPr>
                    <a:lstStyle/>
                    <a:p>
                      <a:r>
                        <a:rPr lang="en-US" altLang="zh-CN" sz="2800" b="1">
                          <a:effectLst>
                            <a:outerShdw blurRad="38100" dist="38100" dir="2700000" algn="tl">
                              <a:srgbClr val="DDDDDD"/>
                            </a:outerShdw>
                          </a:effectLst>
                          <a:latin typeface="Times New Roman" panose="02020603050405020304" charset="0"/>
                        </a:rPr>
                        <a:t>8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8</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sp>
                  <p:nvSpPr>
                    <p:cNvPr id="117790" name="Rectangle 30"/>
                    <p:cNvSpPr>
                      <a:spLocks noChangeArrowheads="1"/>
                    </p:cNvSpPr>
                    <p:nvPr/>
                  </p:nvSpPr>
                  <p:spPr bwMode="auto">
                    <a:xfrm>
                      <a:off x="384" y="3552"/>
                      <a:ext cx="597"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9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9</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grpSp>
              <p:sp>
                <p:nvSpPr>
                  <p:cNvPr id="117791" name="Rectangle 31"/>
                  <p:cNvSpPr>
                    <a:spLocks noChangeArrowheads="1"/>
                  </p:cNvSpPr>
                  <p:nvPr/>
                </p:nvSpPr>
                <p:spPr bwMode="auto">
                  <a:xfrm>
                    <a:off x="1152" y="1056"/>
                    <a:ext cx="329" cy="317"/>
                  </a:xfrm>
                  <a:prstGeom prst="rect">
                    <a:avLst/>
                  </a:prstGeom>
                  <a:noFill/>
                  <a:ln w="9525">
                    <a:noFill/>
                    <a:miter lim="800000"/>
                  </a:ln>
                </p:spPr>
                <p:txBody>
                  <a:bodyPr wrap="none">
                    <a:spAutoFit/>
                  </a:bodyPr>
                  <a:lstStyle/>
                  <a:p>
                    <a:r>
                      <a:rPr lang="en-US" altLang="zh-CN" sz="2800" b="1" i="1">
                        <a:solidFill>
                          <a:srgbClr val="006600"/>
                        </a:solidFill>
                        <a:effectLst>
                          <a:outerShdw blurRad="38100" dist="38100" dir="2700000" algn="tl">
                            <a:srgbClr val="DDDDDD"/>
                          </a:outerShdw>
                        </a:effectLst>
                        <a:latin typeface="Times New Roman" panose="02020603050405020304" charset="0"/>
                      </a:rPr>
                      <a:t>Y</a:t>
                    </a:r>
                    <a:r>
                      <a:rPr lang="en-US" altLang="zh-CN" sz="2800" b="1" baseline="-25000">
                        <a:solidFill>
                          <a:srgbClr val="006600"/>
                        </a:solidFill>
                        <a:effectLst>
                          <a:outerShdw blurRad="38100" dist="38100" dir="2700000" algn="tl">
                            <a:srgbClr val="DDDDDD"/>
                          </a:outerShdw>
                        </a:effectLst>
                        <a:latin typeface="Times New Roman" panose="02020603050405020304" charset="0"/>
                      </a:rPr>
                      <a:t>3</a:t>
                    </a:r>
                  </a:p>
                </p:txBody>
              </p:sp>
            </p:grpSp>
            <p:grpSp>
              <p:nvGrpSpPr>
                <p:cNvPr id="139276" name="Group 32"/>
                <p:cNvGrpSpPr/>
                <p:nvPr/>
              </p:nvGrpSpPr>
              <p:grpSpPr bwMode="auto">
                <a:xfrm>
                  <a:off x="1200" y="1392"/>
                  <a:ext cx="1428" cy="2477"/>
                  <a:chOff x="1200" y="1392"/>
                  <a:chExt cx="1428" cy="2477"/>
                </a:xfrm>
              </p:grpSpPr>
              <p:grpSp>
                <p:nvGrpSpPr>
                  <p:cNvPr id="139277" name="Group 33"/>
                  <p:cNvGrpSpPr/>
                  <p:nvPr/>
                </p:nvGrpSpPr>
                <p:grpSpPr bwMode="auto">
                  <a:xfrm>
                    <a:off x="2400" y="1392"/>
                    <a:ext cx="228" cy="1997"/>
                    <a:chOff x="2160" y="1392"/>
                    <a:chExt cx="228" cy="1997"/>
                  </a:xfrm>
                </p:grpSpPr>
                <p:sp>
                  <p:nvSpPr>
                    <p:cNvPr id="139310" name="Rectangle 34"/>
                    <p:cNvSpPr>
                      <a:spLocks noChangeArrowheads="1"/>
                    </p:cNvSpPr>
                    <p:nvPr/>
                  </p:nvSpPr>
                  <p:spPr bwMode="auto">
                    <a:xfrm>
                      <a:off x="2160" y="139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311" name="Rectangle 35"/>
                    <p:cNvSpPr>
                      <a:spLocks noChangeArrowheads="1"/>
                    </p:cNvSpPr>
                    <p:nvPr/>
                  </p:nvSpPr>
                  <p:spPr bwMode="auto">
                    <a:xfrm>
                      <a:off x="2160" y="187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312" name="Rectangle 36"/>
                    <p:cNvSpPr>
                      <a:spLocks noChangeArrowheads="1"/>
                    </p:cNvSpPr>
                    <p:nvPr/>
                  </p:nvSpPr>
                  <p:spPr bwMode="auto">
                    <a:xfrm>
                      <a:off x="2160" y="235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313" name="Rectangle 37"/>
                    <p:cNvSpPr>
                      <a:spLocks noChangeArrowheads="1"/>
                    </p:cNvSpPr>
                    <p:nvPr/>
                  </p:nvSpPr>
                  <p:spPr bwMode="auto">
                    <a:xfrm>
                      <a:off x="2160" y="1630"/>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314" name="Rectangle 38"/>
                    <p:cNvSpPr>
                      <a:spLocks noChangeArrowheads="1"/>
                    </p:cNvSpPr>
                    <p:nvPr/>
                  </p:nvSpPr>
                  <p:spPr bwMode="auto">
                    <a:xfrm>
                      <a:off x="2160" y="211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315" name="Rectangle 39"/>
                    <p:cNvSpPr>
                      <a:spLocks noChangeArrowheads="1"/>
                    </p:cNvSpPr>
                    <p:nvPr/>
                  </p:nvSpPr>
                  <p:spPr bwMode="auto">
                    <a:xfrm>
                      <a:off x="2160" y="259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316" name="Rectangle 40"/>
                    <p:cNvSpPr>
                      <a:spLocks noChangeArrowheads="1"/>
                    </p:cNvSpPr>
                    <p:nvPr/>
                  </p:nvSpPr>
                  <p:spPr bwMode="auto">
                    <a:xfrm>
                      <a:off x="2160" y="2831"/>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317" name="Rectangle 41"/>
                    <p:cNvSpPr>
                      <a:spLocks noChangeArrowheads="1"/>
                    </p:cNvSpPr>
                    <p:nvPr/>
                  </p:nvSpPr>
                  <p:spPr bwMode="auto">
                    <a:xfrm>
                      <a:off x="2160" y="307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grpSp>
              <p:grpSp>
                <p:nvGrpSpPr>
                  <p:cNvPr id="139278" name="Group 42"/>
                  <p:cNvGrpSpPr/>
                  <p:nvPr/>
                </p:nvGrpSpPr>
                <p:grpSpPr bwMode="auto">
                  <a:xfrm>
                    <a:off x="1584" y="1392"/>
                    <a:ext cx="228" cy="1997"/>
                    <a:chOff x="1200" y="1392"/>
                    <a:chExt cx="228" cy="1997"/>
                  </a:xfrm>
                </p:grpSpPr>
                <p:sp>
                  <p:nvSpPr>
                    <p:cNvPr id="139302" name="Rectangle 43"/>
                    <p:cNvSpPr>
                      <a:spLocks noChangeArrowheads="1"/>
                    </p:cNvSpPr>
                    <p:nvPr/>
                  </p:nvSpPr>
                  <p:spPr bwMode="auto">
                    <a:xfrm>
                      <a:off x="1200" y="139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303" name="Rectangle 44"/>
                    <p:cNvSpPr>
                      <a:spLocks noChangeArrowheads="1"/>
                    </p:cNvSpPr>
                    <p:nvPr/>
                  </p:nvSpPr>
                  <p:spPr bwMode="auto">
                    <a:xfrm>
                      <a:off x="1200" y="1630"/>
                      <a:ext cx="228" cy="317"/>
                    </a:xfrm>
                    <a:prstGeom prst="rect">
                      <a:avLst/>
                    </a:prstGeom>
                    <a:noFill/>
                    <a:ln>
                      <a:noFill/>
                    </a:ln>
                  </p:spPr>
                  <p:txBody>
                    <a:bodyPr>
                      <a:spAutoFit/>
                    </a:bodyPr>
                    <a:lstStyle/>
                    <a:p>
                      <a:r>
                        <a:rPr lang="en-US" altLang="zh-CN" sz="2800" b="1">
                          <a:latin typeface="Times New Roman" panose="02020603050405020304" charset="0"/>
                        </a:rPr>
                        <a:t>0</a:t>
                      </a:r>
                    </a:p>
                  </p:txBody>
                </p:sp>
                <p:sp>
                  <p:nvSpPr>
                    <p:cNvPr id="139304" name="Rectangle 45"/>
                    <p:cNvSpPr>
                      <a:spLocks noChangeArrowheads="1"/>
                    </p:cNvSpPr>
                    <p:nvPr/>
                  </p:nvSpPr>
                  <p:spPr bwMode="auto">
                    <a:xfrm>
                      <a:off x="1200" y="187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305" name="Rectangle 46"/>
                    <p:cNvSpPr>
                      <a:spLocks noChangeArrowheads="1"/>
                    </p:cNvSpPr>
                    <p:nvPr/>
                  </p:nvSpPr>
                  <p:spPr bwMode="auto">
                    <a:xfrm>
                      <a:off x="1200" y="211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306" name="Rectangle 47"/>
                    <p:cNvSpPr>
                      <a:spLocks noChangeArrowheads="1"/>
                    </p:cNvSpPr>
                    <p:nvPr/>
                  </p:nvSpPr>
                  <p:spPr bwMode="auto">
                    <a:xfrm>
                      <a:off x="1200" y="235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307" name="Rectangle 48"/>
                    <p:cNvSpPr>
                      <a:spLocks noChangeArrowheads="1"/>
                    </p:cNvSpPr>
                    <p:nvPr/>
                  </p:nvSpPr>
                  <p:spPr bwMode="auto">
                    <a:xfrm>
                      <a:off x="1200" y="259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308" name="Rectangle 49"/>
                    <p:cNvSpPr>
                      <a:spLocks noChangeArrowheads="1"/>
                    </p:cNvSpPr>
                    <p:nvPr/>
                  </p:nvSpPr>
                  <p:spPr bwMode="auto">
                    <a:xfrm>
                      <a:off x="1200" y="2831"/>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309" name="Rectangle 50"/>
                    <p:cNvSpPr>
                      <a:spLocks noChangeArrowheads="1"/>
                    </p:cNvSpPr>
                    <p:nvPr/>
                  </p:nvSpPr>
                  <p:spPr bwMode="auto">
                    <a:xfrm>
                      <a:off x="1200" y="307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grpSp>
              <p:grpSp>
                <p:nvGrpSpPr>
                  <p:cNvPr id="139279" name="Group 51"/>
                  <p:cNvGrpSpPr/>
                  <p:nvPr/>
                </p:nvGrpSpPr>
                <p:grpSpPr bwMode="auto">
                  <a:xfrm>
                    <a:off x="2016" y="1392"/>
                    <a:ext cx="228" cy="1997"/>
                    <a:chOff x="1680" y="1392"/>
                    <a:chExt cx="228" cy="1997"/>
                  </a:xfrm>
                </p:grpSpPr>
                <p:sp>
                  <p:nvSpPr>
                    <p:cNvPr id="139294" name="Rectangle 52"/>
                    <p:cNvSpPr>
                      <a:spLocks noChangeArrowheads="1"/>
                    </p:cNvSpPr>
                    <p:nvPr/>
                  </p:nvSpPr>
                  <p:spPr bwMode="auto">
                    <a:xfrm>
                      <a:off x="1680" y="139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95" name="Rectangle 53"/>
                    <p:cNvSpPr>
                      <a:spLocks noChangeArrowheads="1"/>
                    </p:cNvSpPr>
                    <p:nvPr/>
                  </p:nvSpPr>
                  <p:spPr bwMode="auto">
                    <a:xfrm>
                      <a:off x="1680" y="1630"/>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96" name="Rectangle 54"/>
                    <p:cNvSpPr>
                      <a:spLocks noChangeArrowheads="1"/>
                    </p:cNvSpPr>
                    <p:nvPr/>
                  </p:nvSpPr>
                  <p:spPr bwMode="auto">
                    <a:xfrm>
                      <a:off x="1680" y="235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97" name="Rectangle 55"/>
                    <p:cNvSpPr>
                      <a:spLocks noChangeArrowheads="1"/>
                    </p:cNvSpPr>
                    <p:nvPr/>
                  </p:nvSpPr>
                  <p:spPr bwMode="auto">
                    <a:xfrm>
                      <a:off x="1680" y="187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298" name="Rectangle 56"/>
                    <p:cNvSpPr>
                      <a:spLocks noChangeArrowheads="1"/>
                    </p:cNvSpPr>
                    <p:nvPr/>
                  </p:nvSpPr>
                  <p:spPr bwMode="auto">
                    <a:xfrm>
                      <a:off x="1680" y="211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299" name="Rectangle 57"/>
                    <p:cNvSpPr>
                      <a:spLocks noChangeArrowheads="1"/>
                    </p:cNvSpPr>
                    <p:nvPr/>
                  </p:nvSpPr>
                  <p:spPr bwMode="auto">
                    <a:xfrm>
                      <a:off x="1680" y="259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300" name="Rectangle 58"/>
                    <p:cNvSpPr>
                      <a:spLocks noChangeArrowheads="1"/>
                    </p:cNvSpPr>
                    <p:nvPr/>
                  </p:nvSpPr>
                  <p:spPr bwMode="auto">
                    <a:xfrm>
                      <a:off x="1680" y="2831"/>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301" name="Rectangle 59"/>
                    <p:cNvSpPr>
                      <a:spLocks noChangeArrowheads="1"/>
                    </p:cNvSpPr>
                    <p:nvPr/>
                  </p:nvSpPr>
                  <p:spPr bwMode="auto">
                    <a:xfrm>
                      <a:off x="1680" y="307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grpSp>
              <p:sp>
                <p:nvSpPr>
                  <p:cNvPr id="117820" name="Rectangle 60"/>
                  <p:cNvSpPr>
                    <a:spLocks noChangeArrowheads="1"/>
                  </p:cNvSpPr>
                  <p:nvPr/>
                </p:nvSpPr>
                <p:spPr bwMode="auto">
                  <a:xfrm>
                    <a:off x="1200" y="1392"/>
                    <a:ext cx="228" cy="317"/>
                  </a:xfrm>
                  <a:prstGeom prst="rect">
                    <a:avLst/>
                  </a:prstGeom>
                  <a:noFill/>
                  <a:ln w="9525">
                    <a:noFill/>
                    <a:miter lim="800000"/>
                  </a:ln>
                </p:spPr>
                <p:txBody>
                  <a:bodyPr>
                    <a:spAutoFit/>
                  </a:bodyPr>
                  <a:lstStyle/>
                  <a:p>
                    <a:r>
                      <a:rPr lang="en-US" altLang="zh-CN" sz="2800" b="1">
                        <a:effectLst>
                          <a:outerShdw blurRad="38100" dist="38100" dir="2700000" algn="tl">
                            <a:srgbClr val="DDDDDD"/>
                          </a:outerShdw>
                        </a:effectLst>
                        <a:latin typeface="Times New Roman" panose="02020603050405020304" charset="0"/>
                      </a:rPr>
                      <a:t>0</a:t>
                    </a:r>
                  </a:p>
                </p:txBody>
              </p:sp>
              <p:sp>
                <p:nvSpPr>
                  <p:cNvPr id="139281" name="Rectangle 61"/>
                  <p:cNvSpPr>
                    <a:spLocks noChangeArrowheads="1"/>
                  </p:cNvSpPr>
                  <p:nvPr/>
                </p:nvSpPr>
                <p:spPr bwMode="auto">
                  <a:xfrm>
                    <a:off x="1200" y="1630"/>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17822" name="Rectangle 62"/>
                  <p:cNvSpPr>
                    <a:spLocks noChangeArrowheads="1"/>
                  </p:cNvSpPr>
                  <p:nvPr/>
                </p:nvSpPr>
                <p:spPr bwMode="auto">
                  <a:xfrm>
                    <a:off x="1200" y="1872"/>
                    <a:ext cx="228"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0</a:t>
                    </a:r>
                  </a:p>
                </p:txBody>
              </p:sp>
              <p:sp>
                <p:nvSpPr>
                  <p:cNvPr id="139283" name="Rectangle 63"/>
                  <p:cNvSpPr>
                    <a:spLocks noChangeArrowheads="1"/>
                  </p:cNvSpPr>
                  <p:nvPr/>
                </p:nvSpPr>
                <p:spPr bwMode="auto">
                  <a:xfrm>
                    <a:off x="1200" y="235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84" name="Rectangle 64"/>
                  <p:cNvSpPr>
                    <a:spLocks noChangeArrowheads="1"/>
                  </p:cNvSpPr>
                  <p:nvPr/>
                </p:nvSpPr>
                <p:spPr bwMode="auto">
                  <a:xfrm>
                    <a:off x="1200" y="283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grpSp>
                <p:nvGrpSpPr>
                  <p:cNvPr id="139285" name="Group 65"/>
                  <p:cNvGrpSpPr/>
                  <p:nvPr/>
                </p:nvGrpSpPr>
                <p:grpSpPr bwMode="auto">
                  <a:xfrm>
                    <a:off x="1200" y="3312"/>
                    <a:ext cx="1428" cy="557"/>
                    <a:chOff x="1200" y="3312"/>
                    <a:chExt cx="1428" cy="557"/>
                  </a:xfrm>
                </p:grpSpPr>
                <p:sp>
                  <p:nvSpPr>
                    <p:cNvPr id="139286" name="Rectangle 66"/>
                    <p:cNvSpPr>
                      <a:spLocks noChangeArrowheads="1"/>
                    </p:cNvSpPr>
                    <p:nvPr/>
                  </p:nvSpPr>
                  <p:spPr bwMode="auto">
                    <a:xfrm>
                      <a:off x="2400" y="331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87" name="Rectangle 67"/>
                    <p:cNvSpPr>
                      <a:spLocks noChangeArrowheads="1"/>
                    </p:cNvSpPr>
                    <p:nvPr/>
                  </p:nvSpPr>
                  <p:spPr bwMode="auto">
                    <a:xfrm>
                      <a:off x="2016" y="331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88" name="Rectangle 68"/>
                    <p:cNvSpPr>
                      <a:spLocks noChangeArrowheads="1"/>
                    </p:cNvSpPr>
                    <p:nvPr/>
                  </p:nvSpPr>
                  <p:spPr bwMode="auto">
                    <a:xfrm>
                      <a:off x="1584" y="331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89" name="Rectangle 69"/>
                    <p:cNvSpPr>
                      <a:spLocks noChangeArrowheads="1"/>
                    </p:cNvSpPr>
                    <p:nvPr/>
                  </p:nvSpPr>
                  <p:spPr bwMode="auto">
                    <a:xfrm>
                      <a:off x="2016" y="355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90" name="Rectangle 70"/>
                    <p:cNvSpPr>
                      <a:spLocks noChangeArrowheads="1"/>
                    </p:cNvSpPr>
                    <p:nvPr/>
                  </p:nvSpPr>
                  <p:spPr bwMode="auto">
                    <a:xfrm>
                      <a:off x="1584" y="355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91" name="Rectangle 71"/>
                    <p:cNvSpPr>
                      <a:spLocks noChangeArrowheads="1"/>
                    </p:cNvSpPr>
                    <p:nvPr/>
                  </p:nvSpPr>
                  <p:spPr bwMode="auto">
                    <a:xfrm>
                      <a:off x="1200" y="331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292" name="Rectangle 72"/>
                    <p:cNvSpPr>
                      <a:spLocks noChangeArrowheads="1"/>
                    </p:cNvSpPr>
                    <p:nvPr/>
                  </p:nvSpPr>
                  <p:spPr bwMode="auto">
                    <a:xfrm>
                      <a:off x="1200" y="355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293" name="Rectangle 73"/>
                    <p:cNvSpPr>
                      <a:spLocks noChangeArrowheads="1"/>
                    </p:cNvSpPr>
                    <p:nvPr/>
                  </p:nvSpPr>
                  <p:spPr bwMode="auto">
                    <a:xfrm>
                      <a:off x="2400" y="355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grpSp>
            </p:grpSp>
          </p:grpSp>
        </p:grpSp>
        <p:sp>
          <p:nvSpPr>
            <p:cNvPr id="117834" name="Text Box 74"/>
            <p:cNvSpPr txBox="1">
              <a:spLocks noChangeArrowheads="1"/>
            </p:cNvSpPr>
            <p:nvPr/>
          </p:nvSpPr>
          <p:spPr bwMode="auto">
            <a:xfrm>
              <a:off x="2880" y="336"/>
              <a:ext cx="2256" cy="327"/>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dirty="0" smtClean="0">
                  <a:solidFill>
                    <a:srgbClr val="CC0000"/>
                  </a:solidFill>
                  <a:effectLst>
                    <a:outerShdw blurRad="38100" dist="38100" dir="2700000" algn="tl">
                      <a:srgbClr val="DDDDDD"/>
                    </a:outerShdw>
                  </a:effectLst>
                </a:rPr>
                <a:t>8421BCD</a:t>
              </a:r>
              <a:r>
                <a:rPr lang="zh-CN" altLang="en-US" sz="2800" b="1" dirty="0">
                  <a:solidFill>
                    <a:srgbClr val="CC0000"/>
                  </a:solidFill>
                  <a:effectLst>
                    <a:outerShdw blurRad="38100" dist="38100" dir="2700000" algn="tl">
                      <a:srgbClr val="DDDDDD"/>
                    </a:outerShdw>
                  </a:effectLst>
                </a:rPr>
                <a:t>码编码表</a:t>
              </a:r>
              <a:endParaRPr lang="zh-CN" altLang="en-US" sz="2800" dirty="0">
                <a:solidFill>
                  <a:srgbClr val="CC0000"/>
                </a:solidFill>
                <a:effectLst>
                  <a:outerShdw blurRad="38100" dist="38100" dir="2700000" algn="tl">
                    <a:srgbClr val="DDDDDD"/>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wipe(up)">
                                      <p:cBhvr>
                                        <p:cTn id="7" dur="500"/>
                                        <p:tgtEl>
                                          <p:spTgt spid="11776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762000" y="776288"/>
            <a:ext cx="7528560" cy="523220"/>
          </a:xfrm>
          <a:prstGeom prst="rect">
            <a:avLst/>
          </a:prstGeom>
          <a:noFill/>
          <a:ln w="9525">
            <a:noFill/>
            <a:miter lim="800000"/>
          </a:ln>
        </p:spPr>
        <p:txBody>
          <a:bodyPr wrap="square">
            <a:spAutoFit/>
          </a:bodyPr>
          <a:lstStyle/>
          <a:p>
            <a:pPr>
              <a:spcBef>
                <a:spcPct val="50000"/>
              </a:spcBef>
            </a:pPr>
            <a:r>
              <a:rPr lang="en-US" altLang="zh-CN" sz="2800" b="1" dirty="0">
                <a:solidFill>
                  <a:srgbClr val="CC0000"/>
                </a:solidFill>
                <a:effectLst>
                  <a:outerShdw blurRad="38100" dist="38100" dir="2700000" algn="tl">
                    <a:srgbClr val="DDDDDD"/>
                  </a:outerShdw>
                </a:effectLst>
                <a:latin typeface="Times New Roman" panose="02020603050405020304" charset="0"/>
              </a:rPr>
              <a:t>  </a:t>
            </a:r>
            <a:r>
              <a:rPr lang="zh-CN" altLang="en-US" sz="2800" b="1" dirty="0">
                <a:solidFill>
                  <a:srgbClr val="CC0000"/>
                </a:solidFill>
                <a:effectLst>
                  <a:outerShdw blurRad="38100" dist="38100" dir="2700000" algn="tl">
                    <a:srgbClr val="DDDDDD"/>
                  </a:outerShdw>
                </a:effectLst>
                <a:latin typeface="Times New Roman" panose="02020603050405020304" charset="0"/>
              </a:rPr>
              <a:t>写出逻辑式并化成“或非”门和“与非”门</a:t>
            </a:r>
          </a:p>
        </p:txBody>
      </p:sp>
      <p:grpSp>
        <p:nvGrpSpPr>
          <p:cNvPr id="2" name="Group 3"/>
          <p:cNvGrpSpPr/>
          <p:nvPr/>
        </p:nvGrpSpPr>
        <p:grpSpPr bwMode="auto">
          <a:xfrm>
            <a:off x="1371600" y="1522413"/>
            <a:ext cx="1816100" cy="598487"/>
            <a:chOff x="720" y="768"/>
            <a:chExt cx="1144" cy="377"/>
          </a:xfrm>
        </p:grpSpPr>
        <p:sp>
          <p:nvSpPr>
            <p:cNvPr id="140330" name="Rectangle 4"/>
            <p:cNvSpPr>
              <a:spLocks noChangeArrowheads="1"/>
            </p:cNvSpPr>
            <p:nvPr/>
          </p:nvSpPr>
          <p:spPr bwMode="auto">
            <a:xfrm>
              <a:off x="720" y="780"/>
              <a:ext cx="1144" cy="365"/>
            </a:xfrm>
            <a:prstGeom prst="rect">
              <a:avLst/>
            </a:prstGeom>
            <a:noFill/>
            <a:ln>
              <a:noFill/>
            </a:ln>
          </p:spPr>
          <p:txBody>
            <a:bodyPr wrap="none">
              <a:spAutoFit/>
            </a:bodyPr>
            <a:lstStyle/>
            <a:p>
              <a:pPr>
                <a:spcBef>
                  <a:spcPct val="50000"/>
                </a:spcBef>
              </a:pPr>
              <a:r>
                <a:rPr lang="en-US" altLang="zh-CN" sz="3200" b="1" i="1">
                  <a:latin typeface="Times New Roman" panose="02020603050405020304" charset="0"/>
                </a:rPr>
                <a:t>Y</a:t>
              </a:r>
              <a:r>
                <a:rPr lang="en-US" altLang="zh-CN" sz="3200" b="1" baseline="-25000">
                  <a:latin typeface="Times New Roman" panose="02020603050405020304" charset="0"/>
                </a:rPr>
                <a:t>3</a:t>
              </a:r>
              <a:r>
                <a:rPr lang="en-US" altLang="zh-CN" sz="3200" b="1">
                  <a:latin typeface="Times New Roman" panose="02020603050405020304" charset="0"/>
                </a:rPr>
                <a:t> = </a:t>
              </a:r>
              <a:r>
                <a:rPr lang="en-US" altLang="zh-CN" sz="3200" b="1" i="1">
                  <a:latin typeface="Times New Roman" panose="02020603050405020304" charset="0"/>
                </a:rPr>
                <a:t>I</a:t>
              </a:r>
              <a:r>
                <a:rPr lang="en-US" altLang="zh-CN" sz="3200" b="1" baseline="-25000">
                  <a:latin typeface="Times New Roman" panose="02020603050405020304" charset="0"/>
                </a:rPr>
                <a:t>8</a:t>
              </a:r>
              <a:r>
                <a:rPr lang="en-US" altLang="zh-CN" sz="3200" b="1">
                  <a:latin typeface="Times New Roman" panose="02020603050405020304" charset="0"/>
                </a:rPr>
                <a:t>+</a:t>
              </a:r>
              <a:r>
                <a:rPr lang="en-US" altLang="zh-CN" sz="3200" b="1" i="1">
                  <a:latin typeface="Times New Roman" panose="02020603050405020304" charset="0"/>
                </a:rPr>
                <a:t>I</a:t>
              </a:r>
              <a:r>
                <a:rPr lang="en-US" altLang="zh-CN" sz="3200" b="1" baseline="-25000">
                  <a:latin typeface="Times New Roman" panose="02020603050405020304" charset="0"/>
                </a:rPr>
                <a:t>9</a:t>
              </a:r>
            </a:p>
          </p:txBody>
        </p:sp>
        <p:grpSp>
          <p:nvGrpSpPr>
            <p:cNvPr id="140331" name="Group 5"/>
            <p:cNvGrpSpPr/>
            <p:nvPr/>
          </p:nvGrpSpPr>
          <p:grpSpPr bwMode="auto">
            <a:xfrm>
              <a:off x="1296" y="768"/>
              <a:ext cx="480" cy="48"/>
              <a:chOff x="3888" y="1056"/>
              <a:chExt cx="720" cy="48"/>
            </a:xfrm>
          </p:grpSpPr>
          <p:sp>
            <p:nvSpPr>
              <p:cNvPr id="140332" name="Line 6"/>
              <p:cNvSpPr>
                <a:spLocks noChangeShapeType="1"/>
              </p:cNvSpPr>
              <p:nvPr/>
            </p:nvSpPr>
            <p:spPr bwMode="auto">
              <a:xfrm>
                <a:off x="3888" y="1104"/>
                <a:ext cx="72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33" name="Line 7"/>
              <p:cNvSpPr>
                <a:spLocks noChangeShapeType="1"/>
              </p:cNvSpPr>
              <p:nvPr/>
            </p:nvSpPr>
            <p:spPr bwMode="auto">
              <a:xfrm>
                <a:off x="3888" y="1056"/>
                <a:ext cx="72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grpSp>
        <p:nvGrpSpPr>
          <p:cNvPr id="4" name="Group 8"/>
          <p:cNvGrpSpPr/>
          <p:nvPr/>
        </p:nvGrpSpPr>
        <p:grpSpPr bwMode="auto">
          <a:xfrm>
            <a:off x="1371600" y="2055813"/>
            <a:ext cx="6629400" cy="869950"/>
            <a:chOff x="720" y="1104"/>
            <a:chExt cx="4176" cy="548"/>
          </a:xfrm>
        </p:grpSpPr>
        <p:grpSp>
          <p:nvGrpSpPr>
            <p:cNvPr id="140319" name="Group 9"/>
            <p:cNvGrpSpPr/>
            <p:nvPr/>
          </p:nvGrpSpPr>
          <p:grpSpPr bwMode="auto">
            <a:xfrm>
              <a:off x="2544" y="1104"/>
              <a:ext cx="2352" cy="548"/>
              <a:chOff x="2688" y="576"/>
              <a:chExt cx="2352" cy="548"/>
            </a:xfrm>
          </p:grpSpPr>
          <p:sp>
            <p:nvSpPr>
              <p:cNvPr id="118794" name="Rectangle 10"/>
              <p:cNvSpPr>
                <a:spLocks noChangeArrowheads="1"/>
              </p:cNvSpPr>
              <p:nvPr/>
            </p:nvSpPr>
            <p:spPr bwMode="auto">
              <a:xfrm>
                <a:off x="3744" y="576"/>
                <a:ext cx="212" cy="519"/>
              </a:xfrm>
              <a:prstGeom prst="rect">
                <a:avLst/>
              </a:prstGeom>
              <a:noFill/>
              <a:ln w="9525">
                <a:noFill/>
                <a:miter lim="800000"/>
              </a:ln>
            </p:spPr>
            <p:txBody>
              <a:bodyPr wrap="none">
                <a:spAutoFit/>
              </a:bodyPr>
              <a:lstStyle/>
              <a:p>
                <a:pPr>
                  <a:spcBef>
                    <a:spcPct val="50000"/>
                  </a:spcBef>
                </a:pPr>
                <a:r>
                  <a:rPr lang="en-US" altLang="zh-CN" sz="4800" b="1">
                    <a:effectLst>
                      <a:outerShdw blurRad="38100" dist="38100" dir="2700000" algn="tl">
                        <a:srgbClr val="DDDDDD"/>
                      </a:outerShdw>
                    </a:effectLst>
                    <a:latin typeface="Times New Roman" panose="02020603050405020304" charset="0"/>
                  </a:rPr>
                  <a:t>.</a:t>
                </a:r>
              </a:p>
            </p:txBody>
          </p:sp>
          <p:sp>
            <p:nvSpPr>
              <p:cNvPr id="118795" name="Rectangle 11"/>
              <p:cNvSpPr>
                <a:spLocks noChangeArrowheads="1"/>
              </p:cNvSpPr>
              <p:nvPr/>
            </p:nvSpPr>
            <p:spPr bwMode="auto">
              <a:xfrm>
                <a:off x="2688" y="720"/>
                <a:ext cx="2352" cy="404"/>
              </a:xfrm>
              <a:prstGeom prst="rect">
                <a:avLst/>
              </a:prstGeom>
              <a:noFill/>
              <a:ln w="9525">
                <a:noFill/>
                <a:miter lim="800000"/>
              </a:ln>
            </p:spPr>
            <p:txBody>
              <a:bodyPr>
                <a:spAutoFit/>
              </a:bodyPr>
              <a:lstStyle/>
              <a:p>
                <a:r>
                  <a:rPr lang="en-US" altLang="zh-CN" sz="3600" b="1">
                    <a:effectLst>
                      <a:outerShdw blurRad="38100" dist="38100" dir="2700000" algn="tl">
                        <a:srgbClr val="DDDDDD"/>
                      </a:outerShdw>
                    </a:effectLst>
                    <a:latin typeface="Times New Roman" panose="02020603050405020304" charset="0"/>
                  </a:rPr>
                  <a:t> </a:t>
                </a:r>
                <a:r>
                  <a:rPr lang="en-US" altLang="zh-CN" sz="3200" b="1">
                    <a:effectLst>
                      <a:outerShdw blurRad="38100" dist="38100" dir="2700000" algn="tl">
                        <a:srgbClr val="DDDDDD"/>
                      </a:outerShdw>
                    </a:effectLst>
                    <a:latin typeface="Times New Roman" panose="02020603050405020304" charset="0"/>
                  </a:rPr>
                  <a:t>=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4  </a:t>
                </a:r>
                <a:r>
                  <a:rPr lang="en-US" altLang="zh-CN" sz="3200" b="1">
                    <a:effectLst>
                      <a:outerShdw blurRad="38100" dist="38100" dir="2700000" algn="tl">
                        <a:srgbClr val="DDDDDD"/>
                      </a:outerShdw>
                    </a:effectLst>
                    <a:latin typeface="Times New Roman" panose="02020603050405020304" charset="0"/>
                  </a:rPr>
                  <a:t>+</a:t>
                </a:r>
                <a:r>
                  <a:rPr lang="en-US" altLang="zh-CN" sz="3200" b="1" baseline="-25000">
                    <a:effectLst>
                      <a:outerShdw blurRad="38100" dist="38100" dir="2700000" algn="tl">
                        <a:srgbClr val="DDDDDD"/>
                      </a:outerShdw>
                    </a:effectLst>
                    <a:latin typeface="Times New Roman" panose="02020603050405020304" charset="0"/>
                  </a:rPr>
                  <a:t>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6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5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7</a:t>
                </a:r>
              </a:p>
            </p:txBody>
          </p:sp>
          <p:grpSp>
            <p:nvGrpSpPr>
              <p:cNvPr id="140326" name="Group 12"/>
              <p:cNvGrpSpPr/>
              <p:nvPr/>
            </p:nvGrpSpPr>
            <p:grpSpPr bwMode="auto">
              <a:xfrm>
                <a:off x="3024" y="768"/>
                <a:ext cx="1536" cy="48"/>
                <a:chOff x="3552" y="1968"/>
                <a:chExt cx="1728" cy="48"/>
              </a:xfrm>
            </p:grpSpPr>
            <p:sp>
              <p:nvSpPr>
                <p:cNvPr id="140327" name="Line 13"/>
                <p:cNvSpPr>
                  <a:spLocks noChangeShapeType="1"/>
                </p:cNvSpPr>
                <p:nvPr/>
              </p:nvSpPr>
              <p:spPr bwMode="auto">
                <a:xfrm>
                  <a:off x="3552" y="2016"/>
                  <a:ext cx="76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28" name="Line 14"/>
                <p:cNvSpPr>
                  <a:spLocks noChangeShapeType="1"/>
                </p:cNvSpPr>
                <p:nvPr/>
              </p:nvSpPr>
              <p:spPr bwMode="auto">
                <a:xfrm>
                  <a:off x="4608" y="2016"/>
                  <a:ext cx="67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29" name="Line 15"/>
                <p:cNvSpPr>
                  <a:spLocks noChangeShapeType="1"/>
                </p:cNvSpPr>
                <p:nvPr/>
              </p:nvSpPr>
              <p:spPr bwMode="auto">
                <a:xfrm>
                  <a:off x="3552" y="1968"/>
                  <a:ext cx="172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sp>
          <p:nvSpPr>
            <p:cNvPr id="118800" name="Rectangle 16"/>
            <p:cNvSpPr>
              <a:spLocks noChangeArrowheads="1"/>
            </p:cNvSpPr>
            <p:nvPr/>
          </p:nvSpPr>
          <p:spPr bwMode="auto">
            <a:xfrm>
              <a:off x="720" y="1276"/>
              <a:ext cx="1968" cy="365"/>
            </a:xfrm>
            <a:prstGeom prst="rect">
              <a:avLst/>
            </a:prstGeom>
            <a:noFill/>
            <a:ln w="9525">
              <a:noFill/>
              <a:miter lim="800000"/>
            </a:ln>
          </p:spPr>
          <p:txBody>
            <a:bodyPr>
              <a:spAutoFit/>
            </a:bodyPr>
            <a:lstStyle/>
            <a:p>
              <a:pPr>
                <a:spcBef>
                  <a:spcPct val="50000"/>
                </a:spcBef>
              </a:pPr>
              <a:r>
                <a:rPr lang="en-US" altLang="zh-CN" sz="3200" b="1" i="1">
                  <a:effectLst>
                    <a:outerShdw blurRad="38100" dist="38100" dir="2700000" algn="tl">
                      <a:srgbClr val="DDDDDD"/>
                    </a:outerShdw>
                  </a:effectLst>
                  <a:latin typeface="Times New Roman" panose="02020603050405020304" charset="0"/>
                </a:rPr>
                <a:t>Y</a:t>
              </a:r>
              <a:r>
                <a:rPr lang="en-US" altLang="zh-CN" sz="3200" b="1" baseline="-25000">
                  <a:effectLst>
                    <a:outerShdw blurRad="38100" dist="38100" dir="2700000" algn="tl">
                      <a:srgbClr val="DDDDDD"/>
                    </a:outerShdw>
                  </a:effectLst>
                  <a:latin typeface="Times New Roman" panose="02020603050405020304" charset="0"/>
                </a:rPr>
                <a:t>2</a:t>
              </a:r>
              <a:r>
                <a:rPr lang="en-US" altLang="zh-CN" sz="3200" b="1">
                  <a:effectLst>
                    <a:outerShdw blurRad="38100" dist="38100" dir="2700000" algn="tl">
                      <a:srgbClr val="DDDDDD"/>
                    </a:outerShdw>
                  </a:effectLst>
                  <a:latin typeface="Times New Roman" panose="02020603050405020304" charset="0"/>
                </a:rPr>
                <a:t> =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4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5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6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7</a:t>
              </a:r>
            </a:p>
          </p:txBody>
        </p:sp>
        <p:grpSp>
          <p:nvGrpSpPr>
            <p:cNvPr id="140321" name="Group 17"/>
            <p:cNvGrpSpPr/>
            <p:nvPr/>
          </p:nvGrpSpPr>
          <p:grpSpPr bwMode="auto">
            <a:xfrm flipV="1">
              <a:off x="1296" y="1296"/>
              <a:ext cx="1296" cy="47"/>
              <a:chOff x="3600" y="1488"/>
              <a:chExt cx="1632" cy="48"/>
            </a:xfrm>
          </p:grpSpPr>
          <p:sp>
            <p:nvSpPr>
              <p:cNvPr id="140322" name="Line 18"/>
              <p:cNvSpPr>
                <a:spLocks noChangeShapeType="1"/>
              </p:cNvSpPr>
              <p:nvPr/>
            </p:nvSpPr>
            <p:spPr bwMode="auto">
              <a:xfrm>
                <a:off x="3600" y="1536"/>
                <a:ext cx="163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23" name="Line 19"/>
              <p:cNvSpPr>
                <a:spLocks noChangeShapeType="1"/>
              </p:cNvSpPr>
              <p:nvPr/>
            </p:nvSpPr>
            <p:spPr bwMode="auto">
              <a:xfrm>
                <a:off x="3600" y="1488"/>
                <a:ext cx="163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grpSp>
        <p:nvGrpSpPr>
          <p:cNvPr id="8" name="Group 20"/>
          <p:cNvGrpSpPr/>
          <p:nvPr/>
        </p:nvGrpSpPr>
        <p:grpSpPr bwMode="auto">
          <a:xfrm>
            <a:off x="1371600" y="4037013"/>
            <a:ext cx="4495800" cy="579437"/>
            <a:chOff x="624" y="2352"/>
            <a:chExt cx="2832" cy="365"/>
          </a:xfrm>
        </p:grpSpPr>
        <p:sp>
          <p:nvSpPr>
            <p:cNvPr id="118805" name="Rectangle 21"/>
            <p:cNvSpPr>
              <a:spLocks noChangeArrowheads="1"/>
            </p:cNvSpPr>
            <p:nvPr/>
          </p:nvSpPr>
          <p:spPr bwMode="auto">
            <a:xfrm>
              <a:off x="624" y="2352"/>
              <a:ext cx="2832" cy="365"/>
            </a:xfrm>
            <a:prstGeom prst="rect">
              <a:avLst/>
            </a:prstGeom>
            <a:noFill/>
            <a:ln w="9525">
              <a:noFill/>
              <a:miter lim="800000"/>
            </a:ln>
          </p:spPr>
          <p:txBody>
            <a:bodyPr>
              <a:spAutoFit/>
            </a:bodyPr>
            <a:lstStyle/>
            <a:p>
              <a:pPr>
                <a:spcBef>
                  <a:spcPct val="50000"/>
                </a:spcBef>
              </a:pPr>
              <a:r>
                <a:rPr lang="en-US" altLang="zh-CN" sz="3200" b="1" i="1">
                  <a:effectLst>
                    <a:outerShdw blurRad="38100" dist="38100" dir="2700000" algn="tl">
                      <a:srgbClr val="DDDDDD"/>
                    </a:outerShdw>
                  </a:effectLst>
                  <a:latin typeface="Times New Roman" panose="02020603050405020304" charset="0"/>
                </a:rPr>
                <a:t>Y</a:t>
              </a:r>
              <a:r>
                <a:rPr lang="en-US" altLang="zh-CN" sz="3200" b="1" baseline="-25000">
                  <a:effectLst>
                    <a:outerShdw blurRad="38100" dist="38100" dir="2700000" algn="tl">
                      <a:srgbClr val="DDDDDD"/>
                    </a:outerShdw>
                  </a:effectLst>
                  <a:latin typeface="Times New Roman" panose="02020603050405020304" charset="0"/>
                </a:rPr>
                <a:t>0</a:t>
              </a:r>
              <a:r>
                <a:rPr lang="en-US" altLang="zh-CN" sz="3200" b="1">
                  <a:effectLst>
                    <a:outerShdw blurRad="38100" dist="38100" dir="2700000" algn="tl">
                      <a:srgbClr val="DDDDDD"/>
                    </a:outerShdw>
                  </a:effectLst>
                  <a:latin typeface="Times New Roman" panose="02020603050405020304" charset="0"/>
                </a:rPr>
                <a:t> =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1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3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5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7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9</a:t>
              </a:r>
            </a:p>
          </p:txBody>
        </p:sp>
        <p:grpSp>
          <p:nvGrpSpPr>
            <p:cNvPr id="140316" name="Group 22"/>
            <p:cNvGrpSpPr/>
            <p:nvPr/>
          </p:nvGrpSpPr>
          <p:grpSpPr bwMode="auto">
            <a:xfrm>
              <a:off x="1200" y="2352"/>
              <a:ext cx="1632" cy="48"/>
              <a:chOff x="3600" y="1488"/>
              <a:chExt cx="1632" cy="48"/>
            </a:xfrm>
          </p:grpSpPr>
          <p:sp>
            <p:nvSpPr>
              <p:cNvPr id="140317" name="Line 23"/>
              <p:cNvSpPr>
                <a:spLocks noChangeShapeType="1"/>
              </p:cNvSpPr>
              <p:nvPr/>
            </p:nvSpPr>
            <p:spPr bwMode="auto">
              <a:xfrm>
                <a:off x="3600" y="1536"/>
                <a:ext cx="163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18" name="Line 24"/>
              <p:cNvSpPr>
                <a:spLocks noChangeShapeType="1"/>
              </p:cNvSpPr>
              <p:nvPr/>
            </p:nvSpPr>
            <p:spPr bwMode="auto">
              <a:xfrm>
                <a:off x="3600" y="1488"/>
                <a:ext cx="163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grpSp>
        <p:nvGrpSpPr>
          <p:cNvPr id="10" name="Group 25"/>
          <p:cNvGrpSpPr/>
          <p:nvPr/>
        </p:nvGrpSpPr>
        <p:grpSpPr bwMode="auto">
          <a:xfrm>
            <a:off x="1676400" y="4722813"/>
            <a:ext cx="4953000" cy="839787"/>
            <a:chOff x="1104" y="2975"/>
            <a:chExt cx="3120" cy="529"/>
          </a:xfrm>
        </p:grpSpPr>
        <p:sp>
          <p:nvSpPr>
            <p:cNvPr id="118810" name="Text Box 26"/>
            <p:cNvSpPr txBox="1">
              <a:spLocks noChangeArrowheads="1"/>
            </p:cNvSpPr>
            <p:nvPr/>
          </p:nvSpPr>
          <p:spPr bwMode="auto">
            <a:xfrm>
              <a:off x="2880" y="2975"/>
              <a:ext cx="288" cy="519"/>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800" b="1">
                  <a:effectLst>
                    <a:outerShdw blurRad="38100" dist="38100" dir="2700000" algn="tl">
                      <a:srgbClr val="DDDDDD"/>
                    </a:outerShdw>
                  </a:effectLst>
                </a:rPr>
                <a:t>.</a:t>
              </a:r>
            </a:p>
          </p:txBody>
        </p:sp>
        <p:sp>
          <p:nvSpPr>
            <p:cNvPr id="118811" name="Rectangle 27"/>
            <p:cNvSpPr>
              <a:spLocks noChangeArrowheads="1"/>
            </p:cNvSpPr>
            <p:nvPr/>
          </p:nvSpPr>
          <p:spPr bwMode="auto">
            <a:xfrm>
              <a:off x="1104" y="3139"/>
              <a:ext cx="3120" cy="365"/>
            </a:xfrm>
            <a:prstGeom prst="rect">
              <a:avLst/>
            </a:prstGeom>
            <a:noFill/>
            <a:ln w="9525">
              <a:noFill/>
              <a:miter lim="800000"/>
            </a:ln>
          </p:spPr>
          <p:txBody>
            <a:bodyPr>
              <a:spAutoFit/>
            </a:bodyPr>
            <a:lstStyle/>
            <a:p>
              <a:r>
                <a:rPr lang="en-US" altLang="zh-CN" sz="3200" b="1">
                  <a:effectLst>
                    <a:outerShdw blurRad="38100" dist="38100" dir="2700000" algn="tl">
                      <a:srgbClr val="DDDDDD"/>
                    </a:outerShdw>
                  </a:effectLst>
                  <a:latin typeface="Times New Roman" panose="02020603050405020304" charset="0"/>
                </a:rPr>
                <a:t>  =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1</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9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3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7 </a:t>
              </a:r>
              <a:r>
                <a:rPr lang="en-US" altLang="zh-CN" sz="3200" b="1">
                  <a:effectLst>
                    <a:outerShdw blurRad="38100" dist="38100" dir="2700000" algn="tl">
                      <a:srgbClr val="DDDDDD"/>
                    </a:outerShdw>
                  </a:effectLst>
                  <a:latin typeface="Times New Roman" panose="02020603050405020304" charset="0"/>
                </a:rPr>
                <a:t>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5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7</a:t>
              </a:r>
            </a:p>
          </p:txBody>
        </p:sp>
        <p:sp>
          <p:nvSpPr>
            <p:cNvPr id="118812" name="Rectangle 28"/>
            <p:cNvSpPr>
              <a:spLocks noChangeArrowheads="1"/>
            </p:cNvSpPr>
            <p:nvPr/>
          </p:nvSpPr>
          <p:spPr bwMode="auto">
            <a:xfrm>
              <a:off x="2044" y="2975"/>
              <a:ext cx="212" cy="519"/>
            </a:xfrm>
            <a:prstGeom prst="rect">
              <a:avLst/>
            </a:prstGeom>
            <a:noFill/>
            <a:ln w="9525">
              <a:noFill/>
              <a:miter lim="800000"/>
            </a:ln>
          </p:spPr>
          <p:txBody>
            <a:bodyPr wrap="none">
              <a:spAutoFit/>
            </a:bodyPr>
            <a:lstStyle/>
            <a:p>
              <a:pPr>
                <a:spcBef>
                  <a:spcPct val="50000"/>
                </a:spcBef>
              </a:pPr>
              <a:r>
                <a:rPr lang="en-US" altLang="zh-CN" sz="4800" b="1">
                  <a:effectLst>
                    <a:outerShdw blurRad="38100" dist="38100" dir="2700000" algn="tl">
                      <a:srgbClr val="DDDDDD"/>
                    </a:outerShdw>
                  </a:effectLst>
                  <a:latin typeface="Times New Roman" panose="02020603050405020304" charset="0"/>
                </a:rPr>
                <a:t>.</a:t>
              </a:r>
            </a:p>
          </p:txBody>
        </p:sp>
        <p:grpSp>
          <p:nvGrpSpPr>
            <p:cNvPr id="140310" name="Group 29"/>
            <p:cNvGrpSpPr/>
            <p:nvPr/>
          </p:nvGrpSpPr>
          <p:grpSpPr bwMode="auto">
            <a:xfrm>
              <a:off x="1488" y="3119"/>
              <a:ext cx="2160" cy="48"/>
              <a:chOff x="2880" y="3456"/>
              <a:chExt cx="2496" cy="48"/>
            </a:xfrm>
          </p:grpSpPr>
          <p:sp>
            <p:nvSpPr>
              <p:cNvPr id="140311" name="Line 30"/>
              <p:cNvSpPr>
                <a:spLocks noChangeShapeType="1"/>
              </p:cNvSpPr>
              <p:nvPr/>
            </p:nvSpPr>
            <p:spPr bwMode="auto">
              <a:xfrm>
                <a:off x="2880" y="3504"/>
                <a:ext cx="67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12" name="Line 31"/>
              <p:cNvSpPr>
                <a:spLocks noChangeShapeType="1"/>
              </p:cNvSpPr>
              <p:nvPr/>
            </p:nvSpPr>
            <p:spPr bwMode="auto">
              <a:xfrm>
                <a:off x="2880" y="3456"/>
                <a:ext cx="2496"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13" name="Line 32"/>
              <p:cNvSpPr>
                <a:spLocks noChangeShapeType="1"/>
              </p:cNvSpPr>
              <p:nvPr/>
            </p:nvSpPr>
            <p:spPr bwMode="auto">
              <a:xfrm>
                <a:off x="4704" y="3504"/>
                <a:ext cx="67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14" name="Line 33"/>
              <p:cNvSpPr>
                <a:spLocks noChangeShapeType="1"/>
              </p:cNvSpPr>
              <p:nvPr/>
            </p:nvSpPr>
            <p:spPr bwMode="auto">
              <a:xfrm>
                <a:off x="3792" y="3504"/>
                <a:ext cx="67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grpSp>
        <p:nvGrpSpPr>
          <p:cNvPr id="12" name="Group 34"/>
          <p:cNvGrpSpPr/>
          <p:nvPr/>
        </p:nvGrpSpPr>
        <p:grpSpPr bwMode="auto">
          <a:xfrm>
            <a:off x="1371600" y="2817813"/>
            <a:ext cx="6629400" cy="869950"/>
            <a:chOff x="720" y="1104"/>
            <a:chExt cx="4176" cy="548"/>
          </a:xfrm>
        </p:grpSpPr>
        <p:grpSp>
          <p:nvGrpSpPr>
            <p:cNvPr id="140296" name="Group 35"/>
            <p:cNvGrpSpPr/>
            <p:nvPr/>
          </p:nvGrpSpPr>
          <p:grpSpPr bwMode="auto">
            <a:xfrm>
              <a:off x="2544" y="1104"/>
              <a:ext cx="2352" cy="548"/>
              <a:chOff x="2688" y="576"/>
              <a:chExt cx="2352" cy="548"/>
            </a:xfrm>
          </p:grpSpPr>
          <p:sp>
            <p:nvSpPr>
              <p:cNvPr id="118820" name="Rectangle 36"/>
              <p:cNvSpPr>
                <a:spLocks noChangeArrowheads="1"/>
              </p:cNvSpPr>
              <p:nvPr/>
            </p:nvSpPr>
            <p:spPr bwMode="auto">
              <a:xfrm>
                <a:off x="3744" y="576"/>
                <a:ext cx="212" cy="519"/>
              </a:xfrm>
              <a:prstGeom prst="rect">
                <a:avLst/>
              </a:prstGeom>
              <a:noFill/>
              <a:ln w="9525">
                <a:noFill/>
                <a:miter lim="800000"/>
              </a:ln>
            </p:spPr>
            <p:txBody>
              <a:bodyPr wrap="none">
                <a:spAutoFit/>
              </a:bodyPr>
              <a:lstStyle/>
              <a:p>
                <a:pPr>
                  <a:spcBef>
                    <a:spcPct val="50000"/>
                  </a:spcBef>
                </a:pPr>
                <a:r>
                  <a:rPr lang="en-US" altLang="zh-CN" sz="4800" b="1">
                    <a:effectLst>
                      <a:outerShdw blurRad="38100" dist="38100" dir="2700000" algn="tl">
                        <a:srgbClr val="DDDDDD"/>
                      </a:outerShdw>
                    </a:effectLst>
                    <a:latin typeface="Times New Roman" panose="02020603050405020304" charset="0"/>
                  </a:rPr>
                  <a:t>.</a:t>
                </a:r>
              </a:p>
            </p:txBody>
          </p:sp>
          <p:sp>
            <p:nvSpPr>
              <p:cNvPr id="118821" name="Rectangle 37"/>
              <p:cNvSpPr>
                <a:spLocks noChangeArrowheads="1"/>
              </p:cNvSpPr>
              <p:nvPr/>
            </p:nvSpPr>
            <p:spPr bwMode="auto">
              <a:xfrm>
                <a:off x="2688" y="720"/>
                <a:ext cx="2352" cy="404"/>
              </a:xfrm>
              <a:prstGeom prst="rect">
                <a:avLst/>
              </a:prstGeom>
              <a:noFill/>
              <a:ln w="9525">
                <a:noFill/>
                <a:miter lim="800000"/>
              </a:ln>
            </p:spPr>
            <p:txBody>
              <a:bodyPr>
                <a:spAutoFit/>
              </a:bodyPr>
              <a:lstStyle/>
              <a:p>
                <a:r>
                  <a:rPr lang="en-US" altLang="zh-CN" sz="3600" b="1">
                    <a:effectLst>
                      <a:outerShdw blurRad="38100" dist="38100" dir="2700000" algn="tl">
                        <a:srgbClr val="DDDDDD"/>
                      </a:outerShdw>
                    </a:effectLst>
                    <a:latin typeface="Times New Roman" panose="02020603050405020304" charset="0"/>
                  </a:rPr>
                  <a:t> </a:t>
                </a:r>
                <a:r>
                  <a:rPr lang="en-US" altLang="zh-CN" sz="3200" b="1">
                    <a:effectLst>
                      <a:outerShdw blurRad="38100" dist="38100" dir="2700000" algn="tl">
                        <a:srgbClr val="DDDDDD"/>
                      </a:outerShdw>
                    </a:effectLst>
                    <a:latin typeface="Times New Roman" panose="02020603050405020304" charset="0"/>
                  </a:rPr>
                  <a:t>=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2  </a:t>
                </a:r>
                <a:r>
                  <a:rPr lang="en-US" altLang="zh-CN" sz="3200" b="1">
                    <a:effectLst>
                      <a:outerShdw blurRad="38100" dist="38100" dir="2700000" algn="tl">
                        <a:srgbClr val="DDDDDD"/>
                      </a:outerShdw>
                    </a:effectLst>
                    <a:latin typeface="Times New Roman" panose="02020603050405020304" charset="0"/>
                  </a:rPr>
                  <a:t>+</a:t>
                </a:r>
                <a:r>
                  <a:rPr lang="en-US" altLang="zh-CN" sz="3200" b="1" baseline="-25000">
                    <a:effectLst>
                      <a:outerShdw blurRad="38100" dist="38100" dir="2700000" algn="tl">
                        <a:srgbClr val="DDDDDD"/>
                      </a:outerShdw>
                    </a:effectLst>
                    <a:latin typeface="Times New Roman" panose="02020603050405020304" charset="0"/>
                  </a:rPr>
                  <a:t>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6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3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7</a:t>
                </a:r>
              </a:p>
            </p:txBody>
          </p:sp>
          <p:grpSp>
            <p:nvGrpSpPr>
              <p:cNvPr id="140303" name="Group 38"/>
              <p:cNvGrpSpPr/>
              <p:nvPr/>
            </p:nvGrpSpPr>
            <p:grpSpPr bwMode="auto">
              <a:xfrm>
                <a:off x="3024" y="768"/>
                <a:ext cx="1536" cy="48"/>
                <a:chOff x="3552" y="1968"/>
                <a:chExt cx="1728" cy="48"/>
              </a:xfrm>
            </p:grpSpPr>
            <p:sp>
              <p:nvSpPr>
                <p:cNvPr id="140304" name="Line 39"/>
                <p:cNvSpPr>
                  <a:spLocks noChangeShapeType="1"/>
                </p:cNvSpPr>
                <p:nvPr/>
              </p:nvSpPr>
              <p:spPr bwMode="auto">
                <a:xfrm>
                  <a:off x="3552" y="2016"/>
                  <a:ext cx="76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05" name="Line 40"/>
                <p:cNvSpPr>
                  <a:spLocks noChangeShapeType="1"/>
                </p:cNvSpPr>
                <p:nvPr/>
              </p:nvSpPr>
              <p:spPr bwMode="auto">
                <a:xfrm>
                  <a:off x="4608" y="2016"/>
                  <a:ext cx="67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06" name="Line 41"/>
                <p:cNvSpPr>
                  <a:spLocks noChangeShapeType="1"/>
                </p:cNvSpPr>
                <p:nvPr/>
              </p:nvSpPr>
              <p:spPr bwMode="auto">
                <a:xfrm>
                  <a:off x="3552" y="1968"/>
                  <a:ext cx="172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sp>
          <p:nvSpPr>
            <p:cNvPr id="118826" name="Rectangle 42"/>
            <p:cNvSpPr>
              <a:spLocks noChangeArrowheads="1"/>
            </p:cNvSpPr>
            <p:nvPr/>
          </p:nvSpPr>
          <p:spPr bwMode="auto">
            <a:xfrm>
              <a:off x="720" y="1276"/>
              <a:ext cx="1968" cy="365"/>
            </a:xfrm>
            <a:prstGeom prst="rect">
              <a:avLst/>
            </a:prstGeom>
            <a:noFill/>
            <a:ln w="9525">
              <a:noFill/>
              <a:miter lim="800000"/>
            </a:ln>
          </p:spPr>
          <p:txBody>
            <a:bodyPr>
              <a:spAutoFit/>
            </a:bodyPr>
            <a:lstStyle/>
            <a:p>
              <a:pPr>
                <a:spcBef>
                  <a:spcPct val="50000"/>
                </a:spcBef>
              </a:pPr>
              <a:r>
                <a:rPr lang="en-US" altLang="zh-CN" sz="3200" b="1" i="1">
                  <a:effectLst>
                    <a:outerShdw blurRad="38100" dist="38100" dir="2700000" algn="tl">
                      <a:srgbClr val="DDDDDD"/>
                    </a:outerShdw>
                  </a:effectLst>
                  <a:latin typeface="Times New Roman" panose="02020603050405020304" charset="0"/>
                </a:rPr>
                <a:t>Y</a:t>
              </a:r>
              <a:r>
                <a:rPr lang="en-US" altLang="zh-CN" sz="3200" b="1" baseline="-25000">
                  <a:effectLst>
                    <a:outerShdw blurRad="38100" dist="38100" dir="2700000" algn="tl">
                      <a:srgbClr val="DDDDDD"/>
                    </a:outerShdw>
                  </a:effectLst>
                  <a:latin typeface="Times New Roman" panose="02020603050405020304" charset="0"/>
                </a:rPr>
                <a:t>1</a:t>
              </a:r>
              <a:r>
                <a:rPr lang="en-US" altLang="zh-CN" sz="3200" b="1">
                  <a:effectLst>
                    <a:outerShdw blurRad="38100" dist="38100" dir="2700000" algn="tl">
                      <a:srgbClr val="DDDDDD"/>
                    </a:outerShdw>
                  </a:effectLst>
                  <a:latin typeface="Times New Roman" panose="02020603050405020304" charset="0"/>
                </a:rPr>
                <a:t> =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2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3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6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7</a:t>
              </a:r>
            </a:p>
          </p:txBody>
        </p:sp>
        <p:grpSp>
          <p:nvGrpSpPr>
            <p:cNvPr id="140298" name="Group 43"/>
            <p:cNvGrpSpPr/>
            <p:nvPr/>
          </p:nvGrpSpPr>
          <p:grpSpPr bwMode="auto">
            <a:xfrm flipV="1">
              <a:off x="1296" y="1296"/>
              <a:ext cx="1296" cy="47"/>
              <a:chOff x="3600" y="1488"/>
              <a:chExt cx="1632" cy="48"/>
            </a:xfrm>
          </p:grpSpPr>
          <p:sp>
            <p:nvSpPr>
              <p:cNvPr id="140299" name="Line 44"/>
              <p:cNvSpPr>
                <a:spLocks noChangeShapeType="1"/>
              </p:cNvSpPr>
              <p:nvPr/>
            </p:nvSpPr>
            <p:spPr bwMode="auto">
              <a:xfrm>
                <a:off x="3600" y="1536"/>
                <a:ext cx="163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00" name="Line 45"/>
              <p:cNvSpPr>
                <a:spLocks noChangeShapeType="1"/>
              </p:cNvSpPr>
              <p:nvPr/>
            </p:nvSpPr>
            <p:spPr bwMode="auto">
              <a:xfrm>
                <a:off x="3600" y="1488"/>
                <a:ext cx="163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914400" y="381000"/>
            <a:ext cx="2514600" cy="519113"/>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CC0000"/>
                </a:solidFill>
                <a:effectLst>
                  <a:outerShdw blurRad="38100" dist="38100" dir="2700000" algn="tl">
                    <a:srgbClr val="DDDDDD"/>
                  </a:outerShdw>
                </a:effectLst>
              </a:rPr>
              <a:t>画出逻辑图</a:t>
            </a:r>
          </a:p>
        </p:txBody>
      </p:sp>
      <p:grpSp>
        <p:nvGrpSpPr>
          <p:cNvPr id="2" name="Group 129"/>
          <p:cNvGrpSpPr/>
          <p:nvPr/>
        </p:nvGrpSpPr>
        <p:grpSpPr bwMode="auto">
          <a:xfrm>
            <a:off x="1219200" y="762000"/>
            <a:ext cx="6934200" cy="5562600"/>
            <a:chOff x="768" y="480"/>
            <a:chExt cx="4368" cy="3504"/>
          </a:xfrm>
        </p:grpSpPr>
        <p:grpSp>
          <p:nvGrpSpPr>
            <p:cNvPr id="141316" name="Group 3"/>
            <p:cNvGrpSpPr/>
            <p:nvPr/>
          </p:nvGrpSpPr>
          <p:grpSpPr bwMode="auto">
            <a:xfrm>
              <a:off x="768" y="3696"/>
              <a:ext cx="4278" cy="288"/>
              <a:chOff x="768" y="3888"/>
              <a:chExt cx="4394" cy="288"/>
            </a:xfrm>
          </p:grpSpPr>
          <p:sp>
            <p:nvSpPr>
              <p:cNvPr id="141429" name="Text Box 4"/>
              <p:cNvSpPr txBox="1">
                <a:spLocks noChangeArrowheads="1"/>
              </p:cNvSpPr>
              <p:nvPr/>
            </p:nvSpPr>
            <p:spPr bwMode="auto">
              <a:xfrm>
                <a:off x="2592" y="3888"/>
                <a:ext cx="178"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FF0000"/>
                    </a:solidFill>
                  </a:rPr>
                  <a:t>1</a:t>
                </a:r>
              </a:p>
            </p:txBody>
          </p:sp>
          <p:sp>
            <p:nvSpPr>
              <p:cNvPr id="141430" name="Text Box 5"/>
              <p:cNvSpPr txBox="1">
                <a:spLocks noChangeArrowheads="1"/>
              </p:cNvSpPr>
              <p:nvPr/>
            </p:nvSpPr>
            <p:spPr bwMode="auto">
              <a:xfrm>
                <a:off x="4272" y="3888"/>
                <a:ext cx="24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FF0000"/>
                    </a:solidFill>
                  </a:rPr>
                  <a:t>0</a:t>
                </a:r>
              </a:p>
            </p:txBody>
          </p:sp>
          <p:sp>
            <p:nvSpPr>
              <p:cNvPr id="141431" name="Rectangle 6"/>
              <p:cNvSpPr>
                <a:spLocks noChangeArrowheads="1"/>
              </p:cNvSpPr>
              <p:nvPr/>
            </p:nvSpPr>
            <p:spPr bwMode="auto">
              <a:xfrm>
                <a:off x="4944" y="3888"/>
                <a:ext cx="218"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32" name="Rectangle 7"/>
              <p:cNvSpPr>
                <a:spLocks noChangeArrowheads="1"/>
              </p:cNvSpPr>
              <p:nvPr/>
            </p:nvSpPr>
            <p:spPr bwMode="auto">
              <a:xfrm>
                <a:off x="3408" y="3888"/>
                <a:ext cx="217"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33" name="Rectangle 8"/>
              <p:cNvSpPr>
                <a:spLocks noChangeArrowheads="1"/>
              </p:cNvSpPr>
              <p:nvPr/>
            </p:nvSpPr>
            <p:spPr bwMode="auto">
              <a:xfrm>
                <a:off x="1824" y="3888"/>
                <a:ext cx="218"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34" name="Rectangle 9"/>
              <p:cNvSpPr>
                <a:spLocks noChangeArrowheads="1"/>
              </p:cNvSpPr>
              <p:nvPr/>
            </p:nvSpPr>
            <p:spPr bwMode="auto">
              <a:xfrm>
                <a:off x="1584" y="3888"/>
                <a:ext cx="217"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35" name="Rectangle 10"/>
              <p:cNvSpPr>
                <a:spLocks noChangeArrowheads="1"/>
              </p:cNvSpPr>
              <p:nvPr/>
            </p:nvSpPr>
            <p:spPr bwMode="auto">
              <a:xfrm>
                <a:off x="1344" y="3888"/>
                <a:ext cx="218"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36" name="Rectangle 11"/>
              <p:cNvSpPr>
                <a:spLocks noChangeArrowheads="1"/>
              </p:cNvSpPr>
              <p:nvPr/>
            </p:nvSpPr>
            <p:spPr bwMode="auto">
              <a:xfrm>
                <a:off x="1056" y="3888"/>
                <a:ext cx="217"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37" name="Rectangle 12"/>
              <p:cNvSpPr>
                <a:spLocks noChangeArrowheads="1"/>
              </p:cNvSpPr>
              <p:nvPr/>
            </p:nvSpPr>
            <p:spPr bwMode="auto">
              <a:xfrm>
                <a:off x="768" y="3888"/>
                <a:ext cx="218"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grpSp>
        <p:grpSp>
          <p:nvGrpSpPr>
            <p:cNvPr id="141317" name="Group 13"/>
            <p:cNvGrpSpPr/>
            <p:nvPr/>
          </p:nvGrpSpPr>
          <p:grpSpPr bwMode="auto">
            <a:xfrm>
              <a:off x="1056" y="1872"/>
              <a:ext cx="3984" cy="288"/>
              <a:chOff x="1056" y="1968"/>
              <a:chExt cx="3984" cy="288"/>
            </a:xfrm>
          </p:grpSpPr>
          <p:sp>
            <p:nvSpPr>
              <p:cNvPr id="141423" name="Rectangle 14"/>
              <p:cNvSpPr>
                <a:spLocks noChangeArrowheads="1"/>
              </p:cNvSpPr>
              <p:nvPr/>
            </p:nvSpPr>
            <p:spPr bwMode="auto">
              <a:xfrm>
                <a:off x="4848" y="1968"/>
                <a:ext cx="192" cy="288"/>
              </a:xfrm>
              <a:prstGeom prst="rect">
                <a:avLst/>
              </a:prstGeom>
              <a:noFill/>
              <a:ln>
                <a:noFill/>
              </a:ln>
            </p:spPr>
            <p:txBody>
              <a:bodyPr>
                <a:spAutoFit/>
              </a:bodyPr>
              <a:lstStyle/>
              <a:p>
                <a:pPr>
                  <a:spcBef>
                    <a:spcPct val="50000"/>
                  </a:spcBef>
                </a:pPr>
                <a:r>
                  <a:rPr lang="en-US" altLang="zh-CN" b="1">
                    <a:solidFill>
                      <a:srgbClr val="FF0000"/>
                    </a:solidFill>
                    <a:latin typeface="Times New Roman" panose="02020603050405020304" charset="0"/>
                  </a:rPr>
                  <a:t>1</a:t>
                </a:r>
              </a:p>
            </p:txBody>
          </p:sp>
          <p:sp>
            <p:nvSpPr>
              <p:cNvPr id="141424" name="Rectangle 15"/>
              <p:cNvSpPr>
                <a:spLocks noChangeArrowheads="1"/>
              </p:cNvSpPr>
              <p:nvPr/>
            </p:nvSpPr>
            <p:spPr bwMode="auto">
              <a:xfrm>
                <a:off x="4128" y="196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1</a:t>
                </a:r>
              </a:p>
            </p:txBody>
          </p:sp>
          <p:sp>
            <p:nvSpPr>
              <p:cNvPr id="141425" name="Rectangle 16"/>
              <p:cNvSpPr>
                <a:spLocks noChangeArrowheads="1"/>
              </p:cNvSpPr>
              <p:nvPr/>
            </p:nvSpPr>
            <p:spPr bwMode="auto">
              <a:xfrm>
                <a:off x="3360" y="196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1</a:t>
                </a:r>
              </a:p>
            </p:txBody>
          </p:sp>
          <p:sp>
            <p:nvSpPr>
              <p:cNvPr id="141426" name="Rectangle 17"/>
              <p:cNvSpPr>
                <a:spLocks noChangeArrowheads="1"/>
              </p:cNvSpPr>
              <p:nvPr/>
            </p:nvSpPr>
            <p:spPr bwMode="auto">
              <a:xfrm>
                <a:off x="2592" y="196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27" name="Rectangle 18"/>
              <p:cNvSpPr>
                <a:spLocks noChangeArrowheads="1"/>
              </p:cNvSpPr>
              <p:nvPr/>
            </p:nvSpPr>
            <p:spPr bwMode="auto">
              <a:xfrm>
                <a:off x="1824" y="196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1</a:t>
                </a:r>
              </a:p>
            </p:txBody>
          </p:sp>
          <p:sp>
            <p:nvSpPr>
              <p:cNvPr id="141428" name="Rectangle 19"/>
              <p:cNvSpPr>
                <a:spLocks noChangeArrowheads="1"/>
              </p:cNvSpPr>
              <p:nvPr/>
            </p:nvSpPr>
            <p:spPr bwMode="auto">
              <a:xfrm>
                <a:off x="1056" y="196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1</a:t>
                </a:r>
              </a:p>
            </p:txBody>
          </p:sp>
        </p:grpSp>
        <p:grpSp>
          <p:nvGrpSpPr>
            <p:cNvPr id="141318" name="Group 20"/>
            <p:cNvGrpSpPr/>
            <p:nvPr/>
          </p:nvGrpSpPr>
          <p:grpSpPr bwMode="auto">
            <a:xfrm>
              <a:off x="1152" y="768"/>
              <a:ext cx="3812" cy="336"/>
              <a:chOff x="1248" y="528"/>
              <a:chExt cx="3812" cy="336"/>
            </a:xfrm>
          </p:grpSpPr>
          <p:sp>
            <p:nvSpPr>
              <p:cNvPr id="141419" name="Rectangle 21"/>
              <p:cNvSpPr>
                <a:spLocks noChangeArrowheads="1"/>
              </p:cNvSpPr>
              <p:nvPr/>
            </p:nvSpPr>
            <p:spPr bwMode="auto">
              <a:xfrm>
                <a:off x="1248" y="576"/>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20" name="Rectangle 22"/>
              <p:cNvSpPr>
                <a:spLocks noChangeArrowheads="1"/>
              </p:cNvSpPr>
              <p:nvPr/>
            </p:nvSpPr>
            <p:spPr bwMode="auto">
              <a:xfrm>
                <a:off x="2112" y="576"/>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1</a:t>
                </a:r>
              </a:p>
            </p:txBody>
          </p:sp>
          <p:sp>
            <p:nvSpPr>
              <p:cNvPr id="141421" name="Rectangle 23"/>
              <p:cNvSpPr>
                <a:spLocks noChangeArrowheads="1"/>
              </p:cNvSpPr>
              <p:nvPr/>
            </p:nvSpPr>
            <p:spPr bwMode="auto">
              <a:xfrm>
                <a:off x="3600" y="52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22" name="Rectangle 24"/>
              <p:cNvSpPr>
                <a:spLocks noChangeArrowheads="1"/>
              </p:cNvSpPr>
              <p:nvPr/>
            </p:nvSpPr>
            <p:spPr bwMode="auto">
              <a:xfrm>
                <a:off x="4848" y="52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grpSp>
        <p:sp>
          <p:nvSpPr>
            <p:cNvPr id="141319" name="Rectangle 26"/>
            <p:cNvSpPr>
              <a:spLocks noChangeArrowheads="1"/>
            </p:cNvSpPr>
            <p:nvPr/>
          </p:nvSpPr>
          <p:spPr bwMode="auto">
            <a:xfrm>
              <a:off x="814" y="1215"/>
              <a:ext cx="552" cy="461"/>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20" name="Text Box 27"/>
            <p:cNvSpPr txBox="1">
              <a:spLocks noChangeArrowheads="1"/>
            </p:cNvSpPr>
            <p:nvPr/>
          </p:nvSpPr>
          <p:spPr bwMode="auto">
            <a:xfrm>
              <a:off x="952" y="1215"/>
              <a:ext cx="322"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0099"/>
                  </a:solidFill>
                </a:rPr>
                <a:t>1</a:t>
              </a:r>
              <a:endParaRPr lang="en-US" altLang="zh-CN" sz="3600" b="1">
                <a:solidFill>
                  <a:srgbClr val="000099"/>
                </a:solidFill>
              </a:endParaRPr>
            </a:p>
          </p:txBody>
        </p:sp>
        <p:sp>
          <p:nvSpPr>
            <p:cNvPr id="141321" name="Oval 28"/>
            <p:cNvSpPr>
              <a:spLocks noChangeArrowheads="1"/>
            </p:cNvSpPr>
            <p:nvPr/>
          </p:nvSpPr>
          <p:spPr bwMode="auto">
            <a:xfrm>
              <a:off x="1044" y="1123"/>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22" name="Line 29"/>
            <p:cNvSpPr>
              <a:spLocks noChangeShapeType="1"/>
            </p:cNvSpPr>
            <p:nvPr/>
          </p:nvSpPr>
          <p:spPr bwMode="auto">
            <a:xfrm flipV="1">
              <a:off x="1090" y="893"/>
              <a:ext cx="0" cy="23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23" name="Rectangle 30"/>
            <p:cNvSpPr>
              <a:spLocks noChangeArrowheads="1"/>
            </p:cNvSpPr>
            <p:nvPr/>
          </p:nvSpPr>
          <p:spPr bwMode="auto">
            <a:xfrm>
              <a:off x="1642" y="1215"/>
              <a:ext cx="551" cy="461"/>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24" name="Text Box 31"/>
            <p:cNvSpPr txBox="1">
              <a:spLocks noChangeArrowheads="1"/>
            </p:cNvSpPr>
            <p:nvPr/>
          </p:nvSpPr>
          <p:spPr bwMode="auto">
            <a:xfrm>
              <a:off x="1734" y="1215"/>
              <a:ext cx="321"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0099"/>
                  </a:solidFill>
                </a:rPr>
                <a:t>&amp;</a:t>
              </a:r>
              <a:endParaRPr lang="en-US" altLang="zh-CN" sz="3600" b="1">
                <a:solidFill>
                  <a:srgbClr val="000099"/>
                </a:solidFill>
              </a:endParaRPr>
            </a:p>
          </p:txBody>
        </p:sp>
        <p:sp>
          <p:nvSpPr>
            <p:cNvPr id="141325" name="Oval 32"/>
            <p:cNvSpPr>
              <a:spLocks noChangeArrowheads="1"/>
            </p:cNvSpPr>
            <p:nvPr/>
          </p:nvSpPr>
          <p:spPr bwMode="auto">
            <a:xfrm>
              <a:off x="1871" y="1123"/>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26" name="Line 33"/>
            <p:cNvSpPr>
              <a:spLocks noChangeShapeType="1"/>
            </p:cNvSpPr>
            <p:nvPr/>
          </p:nvSpPr>
          <p:spPr bwMode="auto">
            <a:xfrm flipV="1">
              <a:off x="1917" y="893"/>
              <a:ext cx="0" cy="23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27" name="Rectangle 34"/>
            <p:cNvSpPr>
              <a:spLocks noChangeArrowheads="1"/>
            </p:cNvSpPr>
            <p:nvPr/>
          </p:nvSpPr>
          <p:spPr bwMode="auto">
            <a:xfrm>
              <a:off x="3159" y="1169"/>
              <a:ext cx="552" cy="46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28" name="Text Box 35"/>
            <p:cNvSpPr txBox="1">
              <a:spLocks noChangeArrowheads="1"/>
            </p:cNvSpPr>
            <p:nvPr/>
          </p:nvSpPr>
          <p:spPr bwMode="auto">
            <a:xfrm>
              <a:off x="3251" y="1169"/>
              <a:ext cx="322"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0099"/>
                  </a:solidFill>
                </a:rPr>
                <a:t>&amp;</a:t>
              </a:r>
              <a:endParaRPr lang="en-US" altLang="zh-CN" sz="3600" b="1">
                <a:solidFill>
                  <a:srgbClr val="000099"/>
                </a:solidFill>
              </a:endParaRPr>
            </a:p>
          </p:txBody>
        </p:sp>
        <p:sp>
          <p:nvSpPr>
            <p:cNvPr id="141329" name="Oval 36"/>
            <p:cNvSpPr>
              <a:spLocks noChangeArrowheads="1"/>
            </p:cNvSpPr>
            <p:nvPr/>
          </p:nvSpPr>
          <p:spPr bwMode="auto">
            <a:xfrm>
              <a:off x="3389" y="1077"/>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30" name="Line 37"/>
            <p:cNvSpPr>
              <a:spLocks noChangeShapeType="1"/>
            </p:cNvSpPr>
            <p:nvPr/>
          </p:nvSpPr>
          <p:spPr bwMode="auto">
            <a:xfrm flipV="1">
              <a:off x="3435" y="847"/>
              <a:ext cx="0" cy="23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31" name="Rectangle 38"/>
            <p:cNvSpPr>
              <a:spLocks noChangeArrowheads="1"/>
            </p:cNvSpPr>
            <p:nvPr/>
          </p:nvSpPr>
          <p:spPr bwMode="auto">
            <a:xfrm>
              <a:off x="4446" y="1169"/>
              <a:ext cx="552" cy="46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32" name="Text Box 39"/>
            <p:cNvSpPr txBox="1">
              <a:spLocks noChangeArrowheads="1"/>
            </p:cNvSpPr>
            <p:nvPr/>
          </p:nvSpPr>
          <p:spPr bwMode="auto">
            <a:xfrm>
              <a:off x="4538" y="1169"/>
              <a:ext cx="322"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0099"/>
                  </a:solidFill>
                </a:rPr>
                <a:t>&amp;</a:t>
              </a:r>
              <a:endParaRPr lang="en-US" altLang="zh-CN" sz="3600" b="1">
                <a:solidFill>
                  <a:srgbClr val="000099"/>
                </a:solidFill>
              </a:endParaRPr>
            </a:p>
          </p:txBody>
        </p:sp>
        <p:sp>
          <p:nvSpPr>
            <p:cNvPr id="141333" name="Oval 40"/>
            <p:cNvSpPr>
              <a:spLocks noChangeArrowheads="1"/>
            </p:cNvSpPr>
            <p:nvPr/>
          </p:nvSpPr>
          <p:spPr bwMode="auto">
            <a:xfrm>
              <a:off x="4676" y="1077"/>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34" name="Line 41"/>
            <p:cNvSpPr>
              <a:spLocks noChangeShapeType="1"/>
            </p:cNvSpPr>
            <p:nvPr/>
          </p:nvSpPr>
          <p:spPr bwMode="auto">
            <a:xfrm flipV="1">
              <a:off x="4722" y="847"/>
              <a:ext cx="0" cy="23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35" name="Rectangle 42"/>
            <p:cNvSpPr>
              <a:spLocks noChangeArrowheads="1"/>
            </p:cNvSpPr>
            <p:nvPr/>
          </p:nvSpPr>
          <p:spPr bwMode="auto">
            <a:xfrm>
              <a:off x="2331" y="2274"/>
              <a:ext cx="460" cy="323"/>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36" name="Oval 43"/>
            <p:cNvSpPr>
              <a:spLocks noChangeArrowheads="1"/>
            </p:cNvSpPr>
            <p:nvPr/>
          </p:nvSpPr>
          <p:spPr bwMode="auto">
            <a:xfrm>
              <a:off x="2515" y="2182"/>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37" name="Text Box 44"/>
            <p:cNvSpPr txBox="1">
              <a:spLocks noChangeArrowheads="1"/>
            </p:cNvSpPr>
            <p:nvPr/>
          </p:nvSpPr>
          <p:spPr bwMode="auto">
            <a:xfrm>
              <a:off x="2377" y="2274"/>
              <a:ext cx="46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&gt; 1</a:t>
              </a:r>
              <a:endParaRPr lang="en-US" altLang="zh-CN" sz="3600" b="1">
                <a:solidFill>
                  <a:srgbClr val="000099"/>
                </a:solidFill>
              </a:endParaRPr>
            </a:p>
          </p:txBody>
        </p:sp>
        <p:sp>
          <p:nvSpPr>
            <p:cNvPr id="141338" name="Line 45"/>
            <p:cNvSpPr>
              <a:spLocks noChangeShapeType="1"/>
            </p:cNvSpPr>
            <p:nvPr/>
          </p:nvSpPr>
          <p:spPr bwMode="auto">
            <a:xfrm flipH="1">
              <a:off x="2469" y="2458"/>
              <a:ext cx="92" cy="4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39" name="Rectangle 46"/>
            <p:cNvSpPr>
              <a:spLocks noChangeArrowheads="1"/>
            </p:cNvSpPr>
            <p:nvPr/>
          </p:nvSpPr>
          <p:spPr bwMode="auto">
            <a:xfrm>
              <a:off x="860" y="2274"/>
              <a:ext cx="460" cy="323"/>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40" name="Oval 47"/>
            <p:cNvSpPr>
              <a:spLocks noChangeArrowheads="1"/>
            </p:cNvSpPr>
            <p:nvPr/>
          </p:nvSpPr>
          <p:spPr bwMode="auto">
            <a:xfrm>
              <a:off x="1044" y="2182"/>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41" name="Text Box 48"/>
            <p:cNvSpPr txBox="1">
              <a:spLocks noChangeArrowheads="1"/>
            </p:cNvSpPr>
            <p:nvPr/>
          </p:nvSpPr>
          <p:spPr bwMode="auto">
            <a:xfrm>
              <a:off x="906" y="2274"/>
              <a:ext cx="46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&gt; 1</a:t>
              </a:r>
              <a:endParaRPr lang="en-US" altLang="zh-CN" sz="3600" b="1">
                <a:solidFill>
                  <a:srgbClr val="000099"/>
                </a:solidFill>
              </a:endParaRPr>
            </a:p>
          </p:txBody>
        </p:sp>
        <p:sp>
          <p:nvSpPr>
            <p:cNvPr id="141342" name="Line 49"/>
            <p:cNvSpPr>
              <a:spLocks noChangeShapeType="1"/>
            </p:cNvSpPr>
            <p:nvPr/>
          </p:nvSpPr>
          <p:spPr bwMode="auto">
            <a:xfrm flipH="1">
              <a:off x="998" y="2458"/>
              <a:ext cx="92" cy="4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43" name="Rectangle 50"/>
            <p:cNvSpPr>
              <a:spLocks noChangeArrowheads="1"/>
            </p:cNvSpPr>
            <p:nvPr/>
          </p:nvSpPr>
          <p:spPr bwMode="auto">
            <a:xfrm>
              <a:off x="3113" y="2274"/>
              <a:ext cx="460" cy="323"/>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44" name="Oval 51"/>
            <p:cNvSpPr>
              <a:spLocks noChangeArrowheads="1"/>
            </p:cNvSpPr>
            <p:nvPr/>
          </p:nvSpPr>
          <p:spPr bwMode="auto">
            <a:xfrm>
              <a:off x="3297" y="2182"/>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45" name="Text Box 52"/>
            <p:cNvSpPr txBox="1">
              <a:spLocks noChangeArrowheads="1"/>
            </p:cNvSpPr>
            <p:nvPr/>
          </p:nvSpPr>
          <p:spPr bwMode="auto">
            <a:xfrm>
              <a:off x="3159" y="2274"/>
              <a:ext cx="46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&gt; 1</a:t>
              </a:r>
              <a:endParaRPr lang="en-US" altLang="zh-CN" sz="3600" b="1">
                <a:solidFill>
                  <a:srgbClr val="000099"/>
                </a:solidFill>
              </a:endParaRPr>
            </a:p>
          </p:txBody>
        </p:sp>
        <p:sp>
          <p:nvSpPr>
            <p:cNvPr id="141346" name="Line 53"/>
            <p:cNvSpPr>
              <a:spLocks noChangeShapeType="1"/>
            </p:cNvSpPr>
            <p:nvPr/>
          </p:nvSpPr>
          <p:spPr bwMode="auto">
            <a:xfrm flipH="1">
              <a:off x="3251" y="2458"/>
              <a:ext cx="92" cy="4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47" name="Rectangle 54"/>
            <p:cNvSpPr>
              <a:spLocks noChangeArrowheads="1"/>
            </p:cNvSpPr>
            <p:nvPr/>
          </p:nvSpPr>
          <p:spPr bwMode="auto">
            <a:xfrm>
              <a:off x="3895" y="2274"/>
              <a:ext cx="459" cy="323"/>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48" name="Oval 55"/>
            <p:cNvSpPr>
              <a:spLocks noChangeArrowheads="1"/>
            </p:cNvSpPr>
            <p:nvPr/>
          </p:nvSpPr>
          <p:spPr bwMode="auto">
            <a:xfrm>
              <a:off x="4078" y="2182"/>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49" name="Text Box 56"/>
            <p:cNvSpPr txBox="1">
              <a:spLocks noChangeArrowheads="1"/>
            </p:cNvSpPr>
            <p:nvPr/>
          </p:nvSpPr>
          <p:spPr bwMode="auto">
            <a:xfrm>
              <a:off x="3941" y="2274"/>
              <a:ext cx="459"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&gt; 1</a:t>
              </a:r>
              <a:endParaRPr lang="en-US" altLang="zh-CN" sz="3600" b="1">
                <a:solidFill>
                  <a:srgbClr val="000099"/>
                </a:solidFill>
              </a:endParaRPr>
            </a:p>
          </p:txBody>
        </p:sp>
        <p:sp>
          <p:nvSpPr>
            <p:cNvPr id="141350" name="Line 57"/>
            <p:cNvSpPr>
              <a:spLocks noChangeShapeType="1"/>
            </p:cNvSpPr>
            <p:nvPr/>
          </p:nvSpPr>
          <p:spPr bwMode="auto">
            <a:xfrm flipH="1">
              <a:off x="4033" y="2458"/>
              <a:ext cx="91" cy="4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51" name="Rectangle 58"/>
            <p:cNvSpPr>
              <a:spLocks noChangeArrowheads="1"/>
            </p:cNvSpPr>
            <p:nvPr/>
          </p:nvSpPr>
          <p:spPr bwMode="auto">
            <a:xfrm>
              <a:off x="4630" y="2274"/>
              <a:ext cx="460" cy="323"/>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52" name="Oval 59"/>
            <p:cNvSpPr>
              <a:spLocks noChangeArrowheads="1"/>
            </p:cNvSpPr>
            <p:nvPr/>
          </p:nvSpPr>
          <p:spPr bwMode="auto">
            <a:xfrm>
              <a:off x="4814" y="2182"/>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53" name="Text Box 60"/>
            <p:cNvSpPr txBox="1">
              <a:spLocks noChangeArrowheads="1"/>
            </p:cNvSpPr>
            <p:nvPr/>
          </p:nvSpPr>
          <p:spPr bwMode="auto">
            <a:xfrm>
              <a:off x="4676" y="2274"/>
              <a:ext cx="46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&gt; 1</a:t>
              </a:r>
              <a:endParaRPr lang="en-US" altLang="zh-CN" sz="3600" b="1">
                <a:solidFill>
                  <a:srgbClr val="000099"/>
                </a:solidFill>
              </a:endParaRPr>
            </a:p>
          </p:txBody>
        </p:sp>
        <p:sp>
          <p:nvSpPr>
            <p:cNvPr id="141354" name="Line 61"/>
            <p:cNvSpPr>
              <a:spLocks noChangeShapeType="1"/>
            </p:cNvSpPr>
            <p:nvPr/>
          </p:nvSpPr>
          <p:spPr bwMode="auto">
            <a:xfrm flipH="1">
              <a:off x="4768" y="2458"/>
              <a:ext cx="92" cy="4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55" name="Rectangle 62"/>
            <p:cNvSpPr>
              <a:spLocks noChangeArrowheads="1"/>
            </p:cNvSpPr>
            <p:nvPr/>
          </p:nvSpPr>
          <p:spPr bwMode="auto">
            <a:xfrm>
              <a:off x="1596" y="2274"/>
              <a:ext cx="459" cy="323"/>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56" name="Oval 63"/>
            <p:cNvSpPr>
              <a:spLocks noChangeArrowheads="1"/>
            </p:cNvSpPr>
            <p:nvPr/>
          </p:nvSpPr>
          <p:spPr bwMode="auto">
            <a:xfrm>
              <a:off x="1780" y="2182"/>
              <a:ext cx="91"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57" name="Text Box 64"/>
            <p:cNvSpPr txBox="1">
              <a:spLocks noChangeArrowheads="1"/>
            </p:cNvSpPr>
            <p:nvPr/>
          </p:nvSpPr>
          <p:spPr bwMode="auto">
            <a:xfrm>
              <a:off x="1642" y="2274"/>
              <a:ext cx="459"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&gt; 1</a:t>
              </a:r>
              <a:endParaRPr lang="en-US" altLang="zh-CN" sz="3600" b="1">
                <a:solidFill>
                  <a:srgbClr val="000099"/>
                </a:solidFill>
              </a:endParaRPr>
            </a:p>
          </p:txBody>
        </p:sp>
        <p:sp>
          <p:nvSpPr>
            <p:cNvPr id="141358" name="Line 65"/>
            <p:cNvSpPr>
              <a:spLocks noChangeShapeType="1"/>
            </p:cNvSpPr>
            <p:nvPr/>
          </p:nvSpPr>
          <p:spPr bwMode="auto">
            <a:xfrm flipH="1">
              <a:off x="1734" y="2458"/>
              <a:ext cx="92" cy="4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59" name="Line 66"/>
            <p:cNvSpPr>
              <a:spLocks noChangeShapeType="1"/>
            </p:cNvSpPr>
            <p:nvPr/>
          </p:nvSpPr>
          <p:spPr bwMode="auto">
            <a:xfrm flipV="1">
              <a:off x="1090" y="1675"/>
              <a:ext cx="0" cy="50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0" name="Line 67"/>
            <p:cNvSpPr>
              <a:spLocks noChangeShapeType="1"/>
            </p:cNvSpPr>
            <p:nvPr/>
          </p:nvSpPr>
          <p:spPr bwMode="auto">
            <a:xfrm flipV="1">
              <a:off x="2561" y="1905"/>
              <a:ext cx="0" cy="27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1" name="Line 68"/>
            <p:cNvSpPr>
              <a:spLocks noChangeShapeType="1"/>
            </p:cNvSpPr>
            <p:nvPr/>
          </p:nvSpPr>
          <p:spPr bwMode="auto">
            <a:xfrm>
              <a:off x="3573" y="1629"/>
              <a:ext cx="0" cy="415"/>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2" name="Line 69"/>
            <p:cNvSpPr>
              <a:spLocks noChangeShapeType="1"/>
            </p:cNvSpPr>
            <p:nvPr/>
          </p:nvSpPr>
          <p:spPr bwMode="auto">
            <a:xfrm>
              <a:off x="3573" y="2044"/>
              <a:ext cx="551"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3" name="Line 70"/>
            <p:cNvSpPr>
              <a:spLocks noChangeShapeType="1"/>
            </p:cNvSpPr>
            <p:nvPr/>
          </p:nvSpPr>
          <p:spPr bwMode="auto">
            <a:xfrm>
              <a:off x="3343" y="1629"/>
              <a:ext cx="0" cy="553"/>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4" name="Line 71"/>
            <p:cNvSpPr>
              <a:spLocks noChangeShapeType="1"/>
            </p:cNvSpPr>
            <p:nvPr/>
          </p:nvSpPr>
          <p:spPr bwMode="auto">
            <a:xfrm flipV="1">
              <a:off x="1826" y="1675"/>
              <a:ext cx="0" cy="50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5" name="Line 72"/>
            <p:cNvSpPr>
              <a:spLocks noChangeShapeType="1"/>
            </p:cNvSpPr>
            <p:nvPr/>
          </p:nvSpPr>
          <p:spPr bwMode="auto">
            <a:xfrm>
              <a:off x="2009" y="1675"/>
              <a:ext cx="0" cy="23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6" name="Line 73"/>
            <p:cNvSpPr>
              <a:spLocks noChangeShapeType="1"/>
            </p:cNvSpPr>
            <p:nvPr/>
          </p:nvSpPr>
          <p:spPr bwMode="auto">
            <a:xfrm>
              <a:off x="2009" y="1905"/>
              <a:ext cx="55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7" name="Line 74"/>
            <p:cNvSpPr>
              <a:spLocks noChangeShapeType="1"/>
            </p:cNvSpPr>
            <p:nvPr/>
          </p:nvSpPr>
          <p:spPr bwMode="auto">
            <a:xfrm flipV="1">
              <a:off x="4124" y="2044"/>
              <a:ext cx="0" cy="13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8" name="Line 75"/>
            <p:cNvSpPr>
              <a:spLocks noChangeShapeType="1"/>
            </p:cNvSpPr>
            <p:nvPr/>
          </p:nvSpPr>
          <p:spPr bwMode="auto">
            <a:xfrm flipV="1">
              <a:off x="4860" y="1629"/>
              <a:ext cx="0" cy="553"/>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9" name="Line 76"/>
            <p:cNvSpPr>
              <a:spLocks noChangeShapeType="1"/>
            </p:cNvSpPr>
            <p:nvPr/>
          </p:nvSpPr>
          <p:spPr bwMode="auto">
            <a:xfrm>
              <a:off x="3343" y="1905"/>
              <a:ext cx="13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0" name="Line 77"/>
            <p:cNvSpPr>
              <a:spLocks noChangeShapeType="1"/>
            </p:cNvSpPr>
            <p:nvPr/>
          </p:nvSpPr>
          <p:spPr bwMode="auto">
            <a:xfrm flipV="1">
              <a:off x="4722" y="1629"/>
              <a:ext cx="0" cy="27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1" name="Line 78"/>
            <p:cNvSpPr>
              <a:spLocks noChangeShapeType="1"/>
            </p:cNvSpPr>
            <p:nvPr/>
          </p:nvSpPr>
          <p:spPr bwMode="auto">
            <a:xfrm>
              <a:off x="1826" y="1767"/>
              <a:ext cx="2758"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2" name="Line 79"/>
            <p:cNvSpPr>
              <a:spLocks noChangeShapeType="1"/>
            </p:cNvSpPr>
            <p:nvPr/>
          </p:nvSpPr>
          <p:spPr bwMode="auto">
            <a:xfrm flipV="1">
              <a:off x="4584" y="1629"/>
              <a:ext cx="0" cy="13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3" name="Line 80"/>
            <p:cNvSpPr>
              <a:spLocks noChangeShapeType="1"/>
            </p:cNvSpPr>
            <p:nvPr/>
          </p:nvSpPr>
          <p:spPr bwMode="auto">
            <a:xfrm>
              <a:off x="4952" y="2597"/>
              <a:ext cx="0" cy="829"/>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4" name="Line 81"/>
            <p:cNvSpPr>
              <a:spLocks noChangeShapeType="1"/>
            </p:cNvSpPr>
            <p:nvPr/>
          </p:nvSpPr>
          <p:spPr bwMode="auto">
            <a:xfrm>
              <a:off x="952" y="2597"/>
              <a:ext cx="0" cy="829"/>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5" name="Line 82"/>
            <p:cNvSpPr>
              <a:spLocks noChangeShapeType="1"/>
            </p:cNvSpPr>
            <p:nvPr/>
          </p:nvSpPr>
          <p:spPr bwMode="auto">
            <a:xfrm>
              <a:off x="1182" y="2597"/>
              <a:ext cx="0" cy="829"/>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6" name="Line 83"/>
            <p:cNvSpPr>
              <a:spLocks noChangeShapeType="1"/>
            </p:cNvSpPr>
            <p:nvPr/>
          </p:nvSpPr>
          <p:spPr bwMode="auto">
            <a:xfrm>
              <a:off x="1688" y="2597"/>
              <a:ext cx="0" cy="23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7" name="Line 84"/>
            <p:cNvSpPr>
              <a:spLocks noChangeShapeType="1"/>
            </p:cNvSpPr>
            <p:nvPr/>
          </p:nvSpPr>
          <p:spPr bwMode="auto">
            <a:xfrm>
              <a:off x="1918" y="2597"/>
              <a:ext cx="0" cy="829"/>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8" name="Line 85"/>
            <p:cNvSpPr>
              <a:spLocks noChangeShapeType="1"/>
            </p:cNvSpPr>
            <p:nvPr/>
          </p:nvSpPr>
          <p:spPr bwMode="auto">
            <a:xfrm>
              <a:off x="4722" y="2597"/>
              <a:ext cx="0" cy="55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9" name="Line 86"/>
            <p:cNvSpPr>
              <a:spLocks noChangeShapeType="1"/>
            </p:cNvSpPr>
            <p:nvPr/>
          </p:nvSpPr>
          <p:spPr bwMode="auto">
            <a:xfrm>
              <a:off x="4262" y="2597"/>
              <a:ext cx="0" cy="829"/>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0" name="Line 87"/>
            <p:cNvSpPr>
              <a:spLocks noChangeShapeType="1"/>
            </p:cNvSpPr>
            <p:nvPr/>
          </p:nvSpPr>
          <p:spPr bwMode="auto">
            <a:xfrm>
              <a:off x="3435" y="2597"/>
              <a:ext cx="0" cy="829"/>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1" name="Line 88"/>
            <p:cNvSpPr>
              <a:spLocks noChangeShapeType="1"/>
            </p:cNvSpPr>
            <p:nvPr/>
          </p:nvSpPr>
          <p:spPr bwMode="auto">
            <a:xfrm>
              <a:off x="2653" y="2597"/>
              <a:ext cx="0" cy="829"/>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2" name="Line 89"/>
            <p:cNvSpPr>
              <a:spLocks noChangeShapeType="1"/>
            </p:cNvSpPr>
            <p:nvPr/>
          </p:nvSpPr>
          <p:spPr bwMode="auto">
            <a:xfrm>
              <a:off x="3205" y="2597"/>
              <a:ext cx="0" cy="23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3" name="Line 90"/>
            <p:cNvSpPr>
              <a:spLocks noChangeShapeType="1"/>
            </p:cNvSpPr>
            <p:nvPr/>
          </p:nvSpPr>
          <p:spPr bwMode="auto">
            <a:xfrm>
              <a:off x="1458" y="2827"/>
              <a:ext cx="1747"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4" name="Line 91"/>
            <p:cNvSpPr>
              <a:spLocks noChangeShapeType="1"/>
            </p:cNvSpPr>
            <p:nvPr/>
          </p:nvSpPr>
          <p:spPr bwMode="auto">
            <a:xfrm>
              <a:off x="2423" y="2597"/>
              <a:ext cx="0" cy="3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5" name="Line 92"/>
            <p:cNvSpPr>
              <a:spLocks noChangeShapeType="1"/>
            </p:cNvSpPr>
            <p:nvPr/>
          </p:nvSpPr>
          <p:spPr bwMode="auto">
            <a:xfrm>
              <a:off x="952" y="3149"/>
              <a:ext cx="377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6" name="Line 93"/>
            <p:cNvSpPr>
              <a:spLocks noChangeShapeType="1"/>
            </p:cNvSpPr>
            <p:nvPr/>
          </p:nvSpPr>
          <p:spPr bwMode="auto">
            <a:xfrm>
              <a:off x="4032" y="2597"/>
              <a:ext cx="0" cy="3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7" name="Line 94"/>
            <p:cNvSpPr>
              <a:spLocks noChangeShapeType="1"/>
            </p:cNvSpPr>
            <p:nvPr/>
          </p:nvSpPr>
          <p:spPr bwMode="auto">
            <a:xfrm>
              <a:off x="1688" y="2965"/>
              <a:ext cx="2344"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8" name="Line 95"/>
            <p:cNvSpPr>
              <a:spLocks noChangeShapeType="1"/>
            </p:cNvSpPr>
            <p:nvPr/>
          </p:nvSpPr>
          <p:spPr bwMode="auto">
            <a:xfrm>
              <a:off x="1458" y="2827"/>
              <a:ext cx="0" cy="599"/>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9" name="Line 96"/>
            <p:cNvSpPr>
              <a:spLocks noChangeShapeType="1"/>
            </p:cNvSpPr>
            <p:nvPr/>
          </p:nvSpPr>
          <p:spPr bwMode="auto">
            <a:xfrm>
              <a:off x="1688" y="2965"/>
              <a:ext cx="0" cy="461"/>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90" name="Oval 97"/>
            <p:cNvSpPr>
              <a:spLocks noChangeArrowheads="1"/>
            </p:cNvSpPr>
            <p:nvPr/>
          </p:nvSpPr>
          <p:spPr bwMode="auto">
            <a:xfrm>
              <a:off x="920" y="342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grpSp>
          <p:nvGrpSpPr>
            <p:cNvPr id="141391" name="Group 98"/>
            <p:cNvGrpSpPr/>
            <p:nvPr/>
          </p:nvGrpSpPr>
          <p:grpSpPr bwMode="auto">
            <a:xfrm>
              <a:off x="768" y="3456"/>
              <a:ext cx="4368" cy="327"/>
              <a:chOff x="720" y="3648"/>
              <a:chExt cx="4560" cy="341"/>
            </a:xfrm>
          </p:grpSpPr>
          <p:sp>
            <p:nvSpPr>
              <p:cNvPr id="141410" name="Text Box 99"/>
              <p:cNvSpPr txBox="1">
                <a:spLocks noChangeArrowheads="1"/>
              </p:cNvSpPr>
              <p:nvPr/>
            </p:nvSpPr>
            <p:spPr bwMode="auto">
              <a:xfrm>
                <a:off x="4896" y="3648"/>
                <a:ext cx="384" cy="341"/>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000099"/>
                    </a:solidFill>
                  </a:rPr>
                  <a:t> I</a:t>
                </a:r>
                <a:r>
                  <a:rPr lang="en-US" altLang="zh-CN" sz="2800" b="1" baseline="-25000">
                    <a:solidFill>
                      <a:srgbClr val="000099"/>
                    </a:solidFill>
                  </a:rPr>
                  <a:t>1</a:t>
                </a:r>
              </a:p>
            </p:txBody>
          </p:sp>
          <p:sp>
            <p:nvSpPr>
              <p:cNvPr id="141411" name="Rectangle 100"/>
              <p:cNvSpPr>
                <a:spLocks noChangeArrowheads="1"/>
              </p:cNvSpPr>
              <p:nvPr/>
            </p:nvSpPr>
            <p:spPr bwMode="auto">
              <a:xfrm>
                <a:off x="4224" y="3648"/>
                <a:ext cx="349" cy="341"/>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 I</a:t>
                </a:r>
                <a:r>
                  <a:rPr lang="en-US" altLang="zh-CN" sz="2800" b="1" baseline="-25000">
                    <a:solidFill>
                      <a:srgbClr val="000099"/>
                    </a:solidFill>
                    <a:latin typeface="Times New Roman" panose="02020603050405020304" charset="0"/>
                  </a:rPr>
                  <a:t>2</a:t>
                </a:r>
              </a:p>
            </p:txBody>
          </p:sp>
          <p:sp>
            <p:nvSpPr>
              <p:cNvPr id="141412" name="Rectangle 101"/>
              <p:cNvSpPr>
                <a:spLocks noChangeArrowheads="1"/>
              </p:cNvSpPr>
              <p:nvPr/>
            </p:nvSpPr>
            <p:spPr bwMode="auto">
              <a:xfrm>
                <a:off x="3360" y="3648"/>
                <a:ext cx="350" cy="341"/>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 I</a:t>
                </a:r>
                <a:r>
                  <a:rPr lang="en-US" altLang="zh-CN" sz="2800" b="1" baseline="-25000">
                    <a:solidFill>
                      <a:srgbClr val="000099"/>
                    </a:solidFill>
                    <a:latin typeface="Times New Roman" panose="02020603050405020304" charset="0"/>
                  </a:rPr>
                  <a:t>3</a:t>
                </a:r>
              </a:p>
            </p:txBody>
          </p:sp>
          <p:sp>
            <p:nvSpPr>
              <p:cNvPr id="141413" name="Rectangle 102"/>
              <p:cNvSpPr>
                <a:spLocks noChangeArrowheads="1"/>
              </p:cNvSpPr>
              <p:nvPr/>
            </p:nvSpPr>
            <p:spPr bwMode="auto">
              <a:xfrm>
                <a:off x="2544" y="3648"/>
                <a:ext cx="350" cy="341"/>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 I</a:t>
                </a:r>
                <a:r>
                  <a:rPr lang="en-US" altLang="zh-CN" sz="2800" b="1" baseline="-25000">
                    <a:solidFill>
                      <a:srgbClr val="000099"/>
                    </a:solidFill>
                    <a:latin typeface="Times New Roman" panose="02020603050405020304" charset="0"/>
                  </a:rPr>
                  <a:t>4</a:t>
                </a:r>
              </a:p>
            </p:txBody>
          </p:sp>
          <p:sp>
            <p:nvSpPr>
              <p:cNvPr id="141414" name="Rectangle 103"/>
              <p:cNvSpPr>
                <a:spLocks noChangeArrowheads="1"/>
              </p:cNvSpPr>
              <p:nvPr/>
            </p:nvSpPr>
            <p:spPr bwMode="auto">
              <a:xfrm>
                <a:off x="1776" y="3648"/>
                <a:ext cx="350" cy="341"/>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 I</a:t>
                </a:r>
                <a:r>
                  <a:rPr lang="en-US" altLang="zh-CN" sz="2800" b="1" baseline="-25000">
                    <a:solidFill>
                      <a:srgbClr val="000099"/>
                    </a:solidFill>
                    <a:latin typeface="Times New Roman" panose="02020603050405020304" charset="0"/>
                  </a:rPr>
                  <a:t>5</a:t>
                </a:r>
              </a:p>
            </p:txBody>
          </p:sp>
          <p:sp>
            <p:nvSpPr>
              <p:cNvPr id="141415" name="Rectangle 104"/>
              <p:cNvSpPr>
                <a:spLocks noChangeArrowheads="1"/>
              </p:cNvSpPr>
              <p:nvPr/>
            </p:nvSpPr>
            <p:spPr bwMode="auto">
              <a:xfrm>
                <a:off x="1536" y="3648"/>
                <a:ext cx="350" cy="341"/>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 I</a:t>
                </a:r>
                <a:r>
                  <a:rPr lang="en-US" altLang="zh-CN" sz="2800" b="1" baseline="-25000">
                    <a:solidFill>
                      <a:srgbClr val="000099"/>
                    </a:solidFill>
                    <a:latin typeface="Times New Roman" panose="02020603050405020304" charset="0"/>
                  </a:rPr>
                  <a:t>6</a:t>
                </a:r>
              </a:p>
            </p:txBody>
          </p:sp>
          <p:sp>
            <p:nvSpPr>
              <p:cNvPr id="141416" name="Rectangle 105"/>
              <p:cNvSpPr>
                <a:spLocks noChangeArrowheads="1"/>
              </p:cNvSpPr>
              <p:nvPr/>
            </p:nvSpPr>
            <p:spPr bwMode="auto">
              <a:xfrm>
                <a:off x="1296" y="3648"/>
                <a:ext cx="350" cy="341"/>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 I</a:t>
                </a:r>
                <a:r>
                  <a:rPr lang="en-US" altLang="zh-CN" sz="2800" b="1" baseline="-25000">
                    <a:solidFill>
                      <a:srgbClr val="000099"/>
                    </a:solidFill>
                    <a:latin typeface="Times New Roman" panose="02020603050405020304" charset="0"/>
                  </a:rPr>
                  <a:t>7</a:t>
                </a:r>
              </a:p>
            </p:txBody>
          </p:sp>
          <p:sp>
            <p:nvSpPr>
              <p:cNvPr id="141417" name="Rectangle 106"/>
              <p:cNvSpPr>
                <a:spLocks noChangeArrowheads="1"/>
              </p:cNvSpPr>
              <p:nvPr/>
            </p:nvSpPr>
            <p:spPr bwMode="auto">
              <a:xfrm>
                <a:off x="1008" y="3648"/>
                <a:ext cx="384" cy="341"/>
              </a:xfrm>
              <a:prstGeom prst="rect">
                <a:avLst/>
              </a:prstGeom>
              <a:noFill/>
              <a:ln>
                <a:noFill/>
              </a:ln>
            </p:spPr>
            <p:txBody>
              <a:bodyPr>
                <a:spAutoFit/>
              </a:bodyPr>
              <a:lstStyle/>
              <a:p>
                <a:pPr>
                  <a:spcBef>
                    <a:spcPct val="50000"/>
                  </a:spcBef>
                </a:pPr>
                <a:r>
                  <a:rPr lang="en-US" altLang="zh-CN" sz="2800" b="1" i="1">
                    <a:solidFill>
                      <a:srgbClr val="000099"/>
                    </a:solidFill>
                    <a:latin typeface="Times New Roman" panose="02020603050405020304" charset="0"/>
                  </a:rPr>
                  <a:t> I</a:t>
                </a:r>
                <a:r>
                  <a:rPr lang="en-US" altLang="zh-CN" sz="2800" b="1" baseline="-25000">
                    <a:solidFill>
                      <a:srgbClr val="000099"/>
                    </a:solidFill>
                    <a:latin typeface="Times New Roman" panose="02020603050405020304" charset="0"/>
                  </a:rPr>
                  <a:t>8</a:t>
                </a:r>
              </a:p>
            </p:txBody>
          </p:sp>
          <p:sp>
            <p:nvSpPr>
              <p:cNvPr id="141418" name="Rectangle 107"/>
              <p:cNvSpPr>
                <a:spLocks noChangeArrowheads="1"/>
              </p:cNvSpPr>
              <p:nvPr/>
            </p:nvSpPr>
            <p:spPr bwMode="auto">
              <a:xfrm>
                <a:off x="720" y="3648"/>
                <a:ext cx="350" cy="341"/>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 I</a:t>
                </a:r>
                <a:r>
                  <a:rPr lang="en-US" altLang="zh-CN" sz="2800" b="1" baseline="-25000">
                    <a:solidFill>
                      <a:srgbClr val="000099"/>
                    </a:solidFill>
                    <a:latin typeface="Times New Roman" panose="02020603050405020304" charset="0"/>
                  </a:rPr>
                  <a:t>9</a:t>
                </a:r>
              </a:p>
            </p:txBody>
          </p:sp>
        </p:grpSp>
        <p:sp>
          <p:nvSpPr>
            <p:cNvPr id="119916" name="Rectangle 108"/>
            <p:cNvSpPr>
              <a:spLocks noChangeArrowheads="1"/>
            </p:cNvSpPr>
            <p:nvPr/>
          </p:nvSpPr>
          <p:spPr bwMode="auto">
            <a:xfrm>
              <a:off x="960" y="528"/>
              <a:ext cx="329" cy="327"/>
            </a:xfrm>
            <a:prstGeom prst="rect">
              <a:avLst/>
            </a:prstGeom>
            <a:noFill/>
            <a:ln w="9525">
              <a:noFill/>
              <a:miter lim="800000"/>
            </a:ln>
            <a:effectLst/>
          </p:spPr>
          <p:txBody>
            <a:bodyPr wrap="none">
              <a:spAutoFit/>
            </a:bodyPr>
            <a:lstStyle/>
            <a:p>
              <a:pPr>
                <a:spcBef>
                  <a:spcPct val="50000"/>
                </a:spcBef>
              </a:pPr>
              <a:r>
                <a:rPr lang="en-US" altLang="zh-CN" sz="2800" b="1" i="1">
                  <a:solidFill>
                    <a:srgbClr val="000099"/>
                  </a:solidFill>
                  <a:effectLst>
                    <a:outerShdw blurRad="38100" dist="38100" dir="2700000" algn="tl">
                      <a:srgbClr val="DDDDDD"/>
                    </a:outerShdw>
                  </a:effectLst>
                  <a:latin typeface="Times New Roman" panose="02020603050405020304" charset="0"/>
                </a:rPr>
                <a:t>Y</a:t>
              </a:r>
              <a:r>
                <a:rPr lang="en-US" altLang="zh-CN" sz="2800" b="1" baseline="-25000">
                  <a:solidFill>
                    <a:srgbClr val="000099"/>
                  </a:solidFill>
                  <a:effectLst>
                    <a:outerShdw blurRad="38100" dist="38100" dir="2700000" algn="tl">
                      <a:srgbClr val="DDDDDD"/>
                    </a:outerShdw>
                  </a:effectLst>
                  <a:latin typeface="Times New Roman" panose="02020603050405020304" charset="0"/>
                </a:rPr>
                <a:t>3</a:t>
              </a:r>
            </a:p>
          </p:txBody>
        </p:sp>
        <p:sp>
          <p:nvSpPr>
            <p:cNvPr id="119917" name="Rectangle 109"/>
            <p:cNvSpPr>
              <a:spLocks noChangeArrowheads="1"/>
            </p:cNvSpPr>
            <p:nvPr/>
          </p:nvSpPr>
          <p:spPr bwMode="auto">
            <a:xfrm>
              <a:off x="1776" y="528"/>
              <a:ext cx="329" cy="327"/>
            </a:xfrm>
            <a:prstGeom prst="rect">
              <a:avLst/>
            </a:prstGeom>
            <a:noFill/>
            <a:ln w="9525">
              <a:noFill/>
              <a:miter lim="800000"/>
            </a:ln>
            <a:effectLst/>
          </p:spPr>
          <p:txBody>
            <a:bodyPr wrap="none">
              <a:spAutoFit/>
            </a:bodyPr>
            <a:lstStyle/>
            <a:p>
              <a:pPr>
                <a:spcBef>
                  <a:spcPct val="50000"/>
                </a:spcBef>
              </a:pPr>
              <a:r>
                <a:rPr lang="en-US" altLang="zh-CN" sz="2800" b="1" i="1">
                  <a:solidFill>
                    <a:srgbClr val="000099"/>
                  </a:solidFill>
                  <a:effectLst>
                    <a:outerShdw blurRad="38100" dist="38100" dir="2700000" algn="tl">
                      <a:srgbClr val="DDDDDD"/>
                    </a:outerShdw>
                  </a:effectLst>
                  <a:latin typeface="Times New Roman" panose="02020603050405020304" charset="0"/>
                </a:rPr>
                <a:t>Y</a:t>
              </a:r>
              <a:r>
                <a:rPr lang="en-US" altLang="zh-CN" sz="2800" b="1" baseline="-25000">
                  <a:solidFill>
                    <a:srgbClr val="000099"/>
                  </a:solidFill>
                  <a:effectLst>
                    <a:outerShdw blurRad="38100" dist="38100" dir="2700000" algn="tl">
                      <a:srgbClr val="DDDDDD"/>
                    </a:outerShdw>
                  </a:effectLst>
                  <a:latin typeface="Times New Roman" panose="02020603050405020304" charset="0"/>
                </a:rPr>
                <a:t>2</a:t>
              </a:r>
            </a:p>
          </p:txBody>
        </p:sp>
        <p:sp>
          <p:nvSpPr>
            <p:cNvPr id="119918" name="Rectangle 110"/>
            <p:cNvSpPr>
              <a:spLocks noChangeArrowheads="1"/>
            </p:cNvSpPr>
            <p:nvPr/>
          </p:nvSpPr>
          <p:spPr bwMode="auto">
            <a:xfrm>
              <a:off x="3312" y="480"/>
              <a:ext cx="329" cy="327"/>
            </a:xfrm>
            <a:prstGeom prst="rect">
              <a:avLst/>
            </a:prstGeom>
            <a:noFill/>
            <a:ln w="9525">
              <a:noFill/>
              <a:miter lim="800000"/>
            </a:ln>
            <a:effectLst/>
          </p:spPr>
          <p:txBody>
            <a:bodyPr wrap="none">
              <a:spAutoFit/>
            </a:bodyPr>
            <a:lstStyle/>
            <a:p>
              <a:pPr>
                <a:spcBef>
                  <a:spcPct val="50000"/>
                </a:spcBef>
              </a:pPr>
              <a:r>
                <a:rPr lang="en-US" altLang="zh-CN" sz="2800" b="1" i="1">
                  <a:solidFill>
                    <a:srgbClr val="000099"/>
                  </a:solidFill>
                  <a:effectLst>
                    <a:outerShdw blurRad="38100" dist="38100" dir="2700000" algn="tl">
                      <a:srgbClr val="DDDDDD"/>
                    </a:outerShdw>
                  </a:effectLst>
                  <a:latin typeface="Times New Roman" panose="02020603050405020304" charset="0"/>
                </a:rPr>
                <a:t>Y</a:t>
              </a:r>
              <a:r>
                <a:rPr lang="en-US" altLang="zh-CN" sz="2800" b="1" baseline="-25000">
                  <a:solidFill>
                    <a:srgbClr val="000099"/>
                  </a:solidFill>
                  <a:effectLst>
                    <a:outerShdw blurRad="38100" dist="38100" dir="2700000" algn="tl">
                      <a:srgbClr val="DDDDDD"/>
                    </a:outerShdw>
                  </a:effectLst>
                  <a:latin typeface="Times New Roman" panose="02020603050405020304" charset="0"/>
                </a:rPr>
                <a:t>1</a:t>
              </a:r>
            </a:p>
          </p:txBody>
        </p:sp>
        <p:sp>
          <p:nvSpPr>
            <p:cNvPr id="119919" name="Rectangle 111"/>
            <p:cNvSpPr>
              <a:spLocks noChangeArrowheads="1"/>
            </p:cNvSpPr>
            <p:nvPr/>
          </p:nvSpPr>
          <p:spPr bwMode="auto">
            <a:xfrm>
              <a:off x="4560" y="480"/>
              <a:ext cx="329" cy="327"/>
            </a:xfrm>
            <a:prstGeom prst="rect">
              <a:avLst/>
            </a:prstGeom>
            <a:noFill/>
            <a:ln w="9525">
              <a:noFill/>
              <a:miter lim="800000"/>
            </a:ln>
            <a:effectLst/>
          </p:spPr>
          <p:txBody>
            <a:bodyPr wrap="none">
              <a:spAutoFit/>
            </a:bodyPr>
            <a:lstStyle/>
            <a:p>
              <a:pPr>
                <a:spcBef>
                  <a:spcPct val="50000"/>
                </a:spcBef>
              </a:pPr>
              <a:r>
                <a:rPr lang="en-US" altLang="zh-CN" sz="2800" b="1" i="1">
                  <a:solidFill>
                    <a:srgbClr val="000099"/>
                  </a:solidFill>
                  <a:effectLst>
                    <a:outerShdw blurRad="38100" dist="38100" dir="2700000" algn="tl">
                      <a:srgbClr val="DDDDDD"/>
                    </a:outerShdw>
                  </a:effectLst>
                  <a:latin typeface="Times New Roman" panose="02020603050405020304" charset="0"/>
                </a:rPr>
                <a:t>Y</a:t>
              </a:r>
              <a:r>
                <a:rPr lang="en-US" altLang="zh-CN" sz="2800" b="1" baseline="-25000">
                  <a:solidFill>
                    <a:srgbClr val="000099"/>
                  </a:solidFill>
                  <a:effectLst>
                    <a:outerShdw blurRad="38100" dist="38100" dir="2700000" algn="tl">
                      <a:srgbClr val="DDDDDD"/>
                    </a:outerShdw>
                  </a:effectLst>
                  <a:latin typeface="Times New Roman" panose="02020603050405020304" charset="0"/>
                </a:rPr>
                <a:t>0</a:t>
              </a:r>
            </a:p>
          </p:txBody>
        </p:sp>
        <p:sp>
          <p:nvSpPr>
            <p:cNvPr id="141396" name="Oval 114"/>
            <p:cNvSpPr>
              <a:spLocks noChangeArrowheads="1"/>
            </p:cNvSpPr>
            <p:nvPr/>
          </p:nvSpPr>
          <p:spPr bwMode="auto">
            <a:xfrm>
              <a:off x="1804" y="1747"/>
              <a:ext cx="52" cy="51"/>
            </a:xfrm>
            <a:prstGeom prst="ellipse">
              <a:avLst/>
            </a:prstGeom>
            <a:solidFill>
              <a:srgbClr val="333300"/>
            </a:solidFill>
            <a:ln w="9525">
              <a:solidFill>
                <a:srgbClr val="333300"/>
              </a:solidFill>
              <a:round/>
            </a:ln>
          </p:spPr>
          <p:txBody>
            <a:bodyPr wrap="none" anchor="ctr"/>
            <a:lstStyle/>
            <a:p>
              <a:endParaRPr lang="zh-CN" altLang="en-US">
                <a:latin typeface="Times New Roman" panose="02020603050405020304" charset="0"/>
              </a:endParaRPr>
            </a:p>
          </p:txBody>
        </p:sp>
        <p:sp>
          <p:nvSpPr>
            <p:cNvPr id="141397" name="Oval 116"/>
            <p:cNvSpPr>
              <a:spLocks noChangeArrowheads="1"/>
            </p:cNvSpPr>
            <p:nvPr/>
          </p:nvSpPr>
          <p:spPr bwMode="auto">
            <a:xfrm>
              <a:off x="3320" y="1881"/>
              <a:ext cx="52" cy="52"/>
            </a:xfrm>
            <a:prstGeom prst="ellipse">
              <a:avLst/>
            </a:prstGeom>
            <a:solidFill>
              <a:srgbClr val="333300"/>
            </a:solidFill>
            <a:ln w="9525">
              <a:solidFill>
                <a:srgbClr val="333300"/>
              </a:solidFill>
              <a:round/>
            </a:ln>
          </p:spPr>
          <p:txBody>
            <a:bodyPr wrap="none" anchor="ctr"/>
            <a:lstStyle/>
            <a:p>
              <a:endParaRPr lang="zh-CN" altLang="en-US">
                <a:latin typeface="Times New Roman" panose="02020603050405020304" charset="0"/>
              </a:endParaRPr>
            </a:p>
          </p:txBody>
        </p:sp>
        <p:sp>
          <p:nvSpPr>
            <p:cNvPr id="141398" name="Oval 117"/>
            <p:cNvSpPr>
              <a:spLocks noChangeArrowheads="1"/>
            </p:cNvSpPr>
            <p:nvPr/>
          </p:nvSpPr>
          <p:spPr bwMode="auto">
            <a:xfrm>
              <a:off x="1152" y="3429"/>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99" name="Oval 118"/>
            <p:cNvSpPr>
              <a:spLocks noChangeArrowheads="1"/>
            </p:cNvSpPr>
            <p:nvPr/>
          </p:nvSpPr>
          <p:spPr bwMode="auto">
            <a:xfrm>
              <a:off x="1428" y="3429"/>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0" name="Oval 119"/>
            <p:cNvSpPr>
              <a:spLocks noChangeArrowheads="1"/>
            </p:cNvSpPr>
            <p:nvPr/>
          </p:nvSpPr>
          <p:spPr bwMode="auto">
            <a:xfrm>
              <a:off x="1654" y="3429"/>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1" name="Oval 120"/>
            <p:cNvSpPr>
              <a:spLocks noChangeArrowheads="1"/>
            </p:cNvSpPr>
            <p:nvPr/>
          </p:nvSpPr>
          <p:spPr bwMode="auto">
            <a:xfrm>
              <a:off x="1895" y="3432"/>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2" name="Oval 121"/>
            <p:cNvSpPr>
              <a:spLocks noChangeArrowheads="1"/>
            </p:cNvSpPr>
            <p:nvPr/>
          </p:nvSpPr>
          <p:spPr bwMode="auto">
            <a:xfrm>
              <a:off x="2613" y="3429"/>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3" name="Oval 122"/>
            <p:cNvSpPr>
              <a:spLocks noChangeArrowheads="1"/>
            </p:cNvSpPr>
            <p:nvPr/>
          </p:nvSpPr>
          <p:spPr bwMode="auto">
            <a:xfrm>
              <a:off x="3408" y="3429"/>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4" name="Oval 123"/>
            <p:cNvSpPr>
              <a:spLocks noChangeArrowheads="1"/>
            </p:cNvSpPr>
            <p:nvPr/>
          </p:nvSpPr>
          <p:spPr bwMode="auto">
            <a:xfrm>
              <a:off x="4234" y="3429"/>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5" name="Oval 124"/>
            <p:cNvSpPr>
              <a:spLocks noChangeArrowheads="1"/>
            </p:cNvSpPr>
            <p:nvPr/>
          </p:nvSpPr>
          <p:spPr bwMode="auto">
            <a:xfrm>
              <a:off x="4919" y="3432"/>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6" name="Oval 125"/>
            <p:cNvSpPr>
              <a:spLocks noChangeArrowheads="1"/>
            </p:cNvSpPr>
            <p:nvPr/>
          </p:nvSpPr>
          <p:spPr bwMode="auto">
            <a:xfrm>
              <a:off x="1056" y="841"/>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7" name="Oval 126"/>
            <p:cNvSpPr>
              <a:spLocks noChangeArrowheads="1"/>
            </p:cNvSpPr>
            <p:nvPr/>
          </p:nvSpPr>
          <p:spPr bwMode="auto">
            <a:xfrm>
              <a:off x="1895" y="841"/>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8" name="Oval 127"/>
            <p:cNvSpPr>
              <a:spLocks noChangeArrowheads="1"/>
            </p:cNvSpPr>
            <p:nvPr/>
          </p:nvSpPr>
          <p:spPr bwMode="auto">
            <a:xfrm>
              <a:off x="3408" y="793"/>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9" name="Oval 128"/>
            <p:cNvSpPr>
              <a:spLocks noChangeArrowheads="1"/>
            </p:cNvSpPr>
            <p:nvPr/>
          </p:nvSpPr>
          <p:spPr bwMode="auto">
            <a:xfrm>
              <a:off x="4688" y="793"/>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762000" y="776288"/>
            <a:ext cx="7543800" cy="519112"/>
          </a:xfrm>
          <a:prstGeom prst="rect">
            <a:avLst/>
          </a:prstGeom>
          <a:noFill/>
          <a:ln w="9525">
            <a:noFill/>
            <a:miter lim="800000"/>
          </a:ln>
        </p:spPr>
        <p:txBody>
          <a:bodyPr>
            <a:spAutoFit/>
          </a:bodyPr>
          <a:lstStyle/>
          <a:p>
            <a:pPr>
              <a:spcBef>
                <a:spcPct val="50000"/>
              </a:spcBef>
              <a:defRPr/>
            </a:pPr>
            <a:r>
              <a:rPr lang="en-US" altLang="zh-CN" sz="2800" b="1">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 </a:t>
            </a:r>
            <a:r>
              <a:rPr lang="zh-CN" altLang="en-US" sz="2800" b="1">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法二：</a:t>
            </a:r>
          </a:p>
        </p:txBody>
      </p:sp>
      <p:graphicFrame>
        <p:nvGraphicFramePr>
          <p:cNvPr id="142339"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37486" name="Equation" r:id="rId3" imgW="114300" imgH="215900" progId="Equation.3">
                  <p:embed/>
                </p:oleObj>
              </mc:Choice>
              <mc:Fallback>
                <p:oleObj name="Equation" r:id="rId3" imgW="114300" imgH="215900" progId="Equation.3">
                  <p:embed/>
                  <p:pic>
                    <p:nvPicPr>
                      <p:cNvPr id="0" name="图片 137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p:spPr>
                  </p:pic>
                </p:oleObj>
              </mc:Fallback>
            </mc:AlternateContent>
          </a:graphicData>
        </a:graphic>
      </p:graphicFrame>
      <p:graphicFrame>
        <p:nvGraphicFramePr>
          <p:cNvPr id="142340" name="Object 4"/>
          <p:cNvGraphicFramePr>
            <a:graphicFrameLocks noChangeAspect="1"/>
          </p:cNvGraphicFramePr>
          <p:nvPr/>
        </p:nvGraphicFramePr>
        <p:xfrm>
          <a:off x="1447800" y="1447800"/>
          <a:ext cx="3544888" cy="817563"/>
        </p:xfrm>
        <a:graphic>
          <a:graphicData uri="http://schemas.openxmlformats.org/presentationml/2006/ole">
            <mc:AlternateContent xmlns:mc="http://schemas.openxmlformats.org/markup-compatibility/2006">
              <mc:Choice xmlns:v="urn:schemas-microsoft-com:vml" Requires="v">
                <p:oleObj spid="_x0000_s137487" name="Equation" r:id="rId5" imgW="1524000" imgH="254000" progId="Equation.3">
                  <p:embed/>
                </p:oleObj>
              </mc:Choice>
              <mc:Fallback>
                <p:oleObj name="Equation" r:id="rId5" imgW="1524000" imgH="254000" progId="Equation.3">
                  <p:embed/>
                  <p:pic>
                    <p:nvPicPr>
                      <p:cNvPr id="0" name="图片 1372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1447800"/>
                        <a:ext cx="3544888" cy="817563"/>
                      </a:xfrm>
                      <a:prstGeom prst="rect">
                        <a:avLst/>
                      </a:prstGeom>
                      <a:noFill/>
                      <a:ln>
                        <a:noFill/>
                      </a:ln>
                      <a:effectLst/>
                    </p:spPr>
                  </p:pic>
                </p:oleObj>
              </mc:Fallback>
            </mc:AlternateContent>
          </a:graphicData>
        </a:graphic>
      </p:graphicFrame>
      <p:graphicFrame>
        <p:nvGraphicFramePr>
          <p:cNvPr id="142341" name="Object 5"/>
          <p:cNvGraphicFramePr>
            <a:graphicFrameLocks noChangeAspect="1"/>
          </p:cNvGraphicFramePr>
          <p:nvPr/>
        </p:nvGraphicFramePr>
        <p:xfrm>
          <a:off x="1447800" y="2279650"/>
          <a:ext cx="6326188" cy="768350"/>
        </p:xfrm>
        <a:graphic>
          <a:graphicData uri="http://schemas.openxmlformats.org/presentationml/2006/ole">
            <mc:AlternateContent xmlns:mc="http://schemas.openxmlformats.org/markup-compatibility/2006">
              <mc:Choice xmlns:v="urn:schemas-microsoft-com:vml" Requires="v">
                <p:oleObj spid="_x0000_s137488" name="Equation" r:id="rId7" imgW="2971800" imgH="254000" progId="Equation.3">
                  <p:embed/>
                </p:oleObj>
              </mc:Choice>
              <mc:Fallback>
                <p:oleObj name="Equation" r:id="rId7" imgW="2971800" imgH="254000" progId="Equation.3">
                  <p:embed/>
                  <p:pic>
                    <p:nvPicPr>
                      <p:cNvPr id="0" name="图片 1372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279650"/>
                        <a:ext cx="6326188" cy="768350"/>
                      </a:xfrm>
                      <a:prstGeom prst="rect">
                        <a:avLst/>
                      </a:prstGeom>
                      <a:noFill/>
                      <a:ln>
                        <a:noFill/>
                      </a:ln>
                      <a:effectLst/>
                    </p:spPr>
                  </p:pic>
                </p:oleObj>
              </mc:Fallback>
            </mc:AlternateContent>
          </a:graphicData>
        </a:graphic>
      </p:graphicFrame>
      <p:graphicFrame>
        <p:nvGraphicFramePr>
          <p:cNvPr id="142342" name="Object 6"/>
          <p:cNvGraphicFramePr>
            <a:graphicFrameLocks noChangeAspect="1"/>
          </p:cNvGraphicFramePr>
          <p:nvPr/>
        </p:nvGraphicFramePr>
        <p:xfrm>
          <a:off x="1447800" y="3117850"/>
          <a:ext cx="6326188" cy="768350"/>
        </p:xfrm>
        <a:graphic>
          <a:graphicData uri="http://schemas.openxmlformats.org/presentationml/2006/ole">
            <mc:AlternateContent xmlns:mc="http://schemas.openxmlformats.org/markup-compatibility/2006">
              <mc:Choice xmlns:v="urn:schemas-microsoft-com:vml" Requires="v">
                <p:oleObj spid="_x0000_s137489" name="Equation" r:id="rId9" imgW="2971800" imgH="254000" progId="Equation.3">
                  <p:embed/>
                </p:oleObj>
              </mc:Choice>
              <mc:Fallback>
                <p:oleObj name="Equation" r:id="rId9" imgW="2971800" imgH="254000" progId="Equation.3">
                  <p:embed/>
                  <p:pic>
                    <p:nvPicPr>
                      <p:cNvPr id="0" name="图片 1372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3117850"/>
                        <a:ext cx="6326188" cy="768350"/>
                      </a:xfrm>
                      <a:prstGeom prst="rect">
                        <a:avLst/>
                      </a:prstGeom>
                      <a:noFill/>
                      <a:ln>
                        <a:noFill/>
                      </a:ln>
                      <a:effectLst/>
                    </p:spPr>
                  </p:pic>
                </p:oleObj>
              </mc:Fallback>
            </mc:AlternateContent>
          </a:graphicData>
        </a:graphic>
      </p:graphicFrame>
      <p:graphicFrame>
        <p:nvGraphicFramePr>
          <p:cNvPr id="142343" name="Object 7"/>
          <p:cNvGraphicFramePr>
            <a:graphicFrameLocks noChangeAspect="1"/>
          </p:cNvGraphicFramePr>
          <p:nvPr/>
        </p:nvGraphicFramePr>
        <p:xfrm>
          <a:off x="1447800" y="4049713"/>
          <a:ext cx="4343400" cy="1606550"/>
        </p:xfrm>
        <a:graphic>
          <a:graphicData uri="http://schemas.openxmlformats.org/presentationml/2006/ole">
            <mc:AlternateContent xmlns:mc="http://schemas.openxmlformats.org/markup-compatibility/2006">
              <mc:Choice xmlns:v="urn:schemas-microsoft-com:vml" Requires="v">
                <p:oleObj spid="_x0000_s137490" name="Equation" r:id="rId11" imgW="2006600" imgH="660400" progId="Equation.3">
                  <p:embed/>
                </p:oleObj>
              </mc:Choice>
              <mc:Fallback>
                <p:oleObj name="Equation" r:id="rId11" imgW="2006600" imgH="660400" progId="Equation.3">
                  <p:embed/>
                  <p:pic>
                    <p:nvPicPr>
                      <p:cNvPr id="0" name="图片 1372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4049713"/>
                        <a:ext cx="4343400" cy="160655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762000" y="700088"/>
            <a:ext cx="4379913" cy="519112"/>
          </a:xfrm>
          <a:prstGeom prst="rect">
            <a:avLst/>
          </a:prstGeom>
          <a:noFill/>
          <a:ln w="9525">
            <a:noFill/>
            <a:miter lim="800000"/>
          </a:ln>
          <a:effectLst/>
        </p:spPr>
        <p:txBody>
          <a:bodyPr wrap="none"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zh-CN" altLang="en-US" sz="2800" b="1">
                <a:solidFill>
                  <a:srgbClr val="FF0000"/>
                </a:solidFill>
                <a:effectLst>
                  <a:outerShdw blurRad="38100" dist="38100" dir="2700000" algn="tl">
                    <a:srgbClr val="DDDDDD"/>
                  </a:outerShdw>
                </a:effectLst>
              </a:rPr>
              <a:t>例 </a:t>
            </a:r>
            <a:r>
              <a:rPr lang="en-US" altLang="zh-CN" sz="2800" b="1">
                <a:solidFill>
                  <a:srgbClr val="FF0000"/>
                </a:solidFill>
                <a:effectLst>
                  <a:outerShdw blurRad="38100" dist="38100" dir="2700000" algn="tl">
                    <a:srgbClr val="DDDDDD"/>
                  </a:outerShdw>
                </a:effectLst>
              </a:rPr>
              <a:t>1</a:t>
            </a:r>
            <a:r>
              <a:rPr lang="zh-CN" altLang="en-US" sz="2800" b="1">
                <a:solidFill>
                  <a:srgbClr val="FF0000"/>
                </a:solidFill>
                <a:effectLst>
                  <a:outerShdw blurRad="38100" dist="38100" dir="2700000" algn="tl">
                    <a:srgbClr val="DDDDDD"/>
                  </a:outerShdw>
                </a:effectLst>
              </a:rPr>
              <a:t>：</a:t>
            </a:r>
            <a:r>
              <a:rPr lang="zh-CN" altLang="en-US" sz="2800" b="1">
                <a:effectLst>
                  <a:outerShdw blurRad="38100" dist="38100" dir="2700000" algn="tl">
                    <a:srgbClr val="DDDDDD"/>
                  </a:outerShdw>
                </a:effectLst>
              </a:rPr>
              <a:t>分析下图的逻辑功能</a:t>
            </a:r>
            <a:endParaRPr lang="zh-CN" altLang="en-US" sz="2800">
              <a:solidFill>
                <a:srgbClr val="006600"/>
              </a:solidFill>
              <a:effectLst>
                <a:outerShdw blurRad="38100" dist="38100" dir="2700000" algn="tl">
                  <a:srgbClr val="DDDDDD"/>
                </a:outerShdw>
              </a:effectLst>
            </a:endParaRPr>
          </a:p>
        </p:txBody>
      </p:sp>
      <p:sp>
        <p:nvSpPr>
          <p:cNvPr id="84995" name="Rectangle 3"/>
          <p:cNvSpPr>
            <a:spLocks noChangeArrowheads="1"/>
          </p:cNvSpPr>
          <p:nvPr/>
        </p:nvSpPr>
        <p:spPr bwMode="auto">
          <a:xfrm>
            <a:off x="693738" y="4191000"/>
            <a:ext cx="3367087" cy="519113"/>
          </a:xfrm>
          <a:prstGeom prst="rect">
            <a:avLst/>
          </a:prstGeom>
          <a:noFill/>
          <a:ln w="9525">
            <a:noFill/>
            <a:miter lim="800000"/>
          </a:ln>
          <a:effectLst/>
        </p:spPr>
        <p:txBody>
          <a:bodyPr wrap="none" anchor="ctr">
            <a:spAutoFit/>
          </a:bodyPr>
          <a:lstStyle/>
          <a:p>
            <a:pPr algn="ctr"/>
            <a:r>
              <a:rPr lang="en-US" altLang="zh-CN" sz="2800" b="1">
                <a:solidFill>
                  <a:srgbClr val="006600"/>
                </a:solidFill>
                <a:effectLst>
                  <a:outerShdw blurRad="38100" dist="38100" dir="2700000" algn="tl">
                    <a:srgbClr val="DDDDDD"/>
                  </a:outerShdw>
                </a:effectLst>
                <a:latin typeface="Times New Roman" panose="02020603050405020304" charset="0"/>
              </a:rPr>
              <a:t> (1)  </a:t>
            </a:r>
            <a:r>
              <a:rPr lang="zh-CN" altLang="en-US" sz="2800" b="1">
                <a:solidFill>
                  <a:srgbClr val="006600"/>
                </a:solidFill>
                <a:effectLst>
                  <a:outerShdw blurRad="38100" dist="38100" dir="2700000" algn="tl">
                    <a:srgbClr val="DDDDDD"/>
                  </a:outerShdw>
                </a:effectLst>
                <a:latin typeface="Times New Roman" panose="02020603050405020304" charset="0"/>
              </a:rPr>
              <a:t>写出逻辑表达式</a:t>
            </a:r>
          </a:p>
        </p:txBody>
      </p:sp>
      <p:grpSp>
        <p:nvGrpSpPr>
          <p:cNvPr id="2" name="Group 4"/>
          <p:cNvGrpSpPr/>
          <p:nvPr/>
        </p:nvGrpSpPr>
        <p:grpSpPr bwMode="auto">
          <a:xfrm>
            <a:off x="1181100" y="5048250"/>
            <a:ext cx="2133600" cy="579438"/>
            <a:chOff x="744" y="3180"/>
            <a:chExt cx="1344" cy="365"/>
          </a:xfrm>
        </p:grpSpPr>
        <p:sp>
          <p:nvSpPr>
            <p:cNvPr id="108621" name="Text Box 5"/>
            <p:cNvSpPr txBox="1">
              <a:spLocks noChangeArrowheads="1"/>
            </p:cNvSpPr>
            <p:nvPr/>
          </p:nvSpPr>
          <p:spPr bwMode="auto">
            <a:xfrm>
              <a:off x="744" y="3180"/>
              <a:ext cx="1344" cy="3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i="1">
                  <a:solidFill>
                    <a:srgbClr val="000099"/>
                  </a:solidFill>
                </a:rPr>
                <a:t>Y</a:t>
              </a:r>
              <a:r>
                <a:rPr lang="en-US" altLang="zh-CN" sz="3200" b="1">
                  <a:solidFill>
                    <a:srgbClr val="000099"/>
                  </a:solidFill>
                </a:rPr>
                <a:t> = </a:t>
              </a:r>
              <a:r>
                <a:rPr lang="en-US" altLang="zh-CN" sz="3200" b="1" i="1">
                  <a:solidFill>
                    <a:srgbClr val="000099"/>
                  </a:solidFill>
                </a:rPr>
                <a:t>Y</a:t>
              </a:r>
              <a:r>
                <a:rPr lang="en-US" altLang="zh-CN" sz="3200" b="1" baseline="-25000">
                  <a:solidFill>
                    <a:srgbClr val="000099"/>
                  </a:solidFill>
                </a:rPr>
                <a:t>2 </a:t>
              </a:r>
              <a:r>
                <a:rPr lang="en-US" altLang="zh-CN" sz="3200" b="1" i="1">
                  <a:solidFill>
                    <a:srgbClr val="000099"/>
                  </a:solidFill>
                </a:rPr>
                <a:t>Y</a:t>
              </a:r>
              <a:r>
                <a:rPr lang="en-US" altLang="zh-CN" sz="3200" b="1" baseline="-25000">
                  <a:solidFill>
                    <a:srgbClr val="000099"/>
                  </a:solidFill>
                </a:rPr>
                <a:t>3</a:t>
              </a:r>
              <a:endParaRPr lang="en-US" altLang="zh-CN" sz="3200">
                <a:solidFill>
                  <a:srgbClr val="000099"/>
                </a:solidFill>
              </a:endParaRPr>
            </a:p>
          </p:txBody>
        </p:sp>
        <p:sp>
          <p:nvSpPr>
            <p:cNvPr id="108622" name="Line 6"/>
            <p:cNvSpPr>
              <a:spLocks noChangeShapeType="1"/>
            </p:cNvSpPr>
            <p:nvPr/>
          </p:nvSpPr>
          <p:spPr bwMode="auto">
            <a:xfrm>
              <a:off x="1224" y="3228"/>
              <a:ext cx="52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nvGrpSpPr>
          <p:cNvPr id="3" name="Group 7"/>
          <p:cNvGrpSpPr/>
          <p:nvPr/>
        </p:nvGrpSpPr>
        <p:grpSpPr bwMode="auto">
          <a:xfrm>
            <a:off x="3009900" y="4895850"/>
            <a:ext cx="3276600" cy="808038"/>
            <a:chOff x="1896" y="3084"/>
            <a:chExt cx="2064" cy="509"/>
          </a:xfrm>
        </p:grpSpPr>
        <p:sp>
          <p:nvSpPr>
            <p:cNvPr id="108611" name="Text Box 8"/>
            <p:cNvSpPr txBox="1">
              <a:spLocks noChangeArrowheads="1"/>
            </p:cNvSpPr>
            <p:nvPr/>
          </p:nvSpPr>
          <p:spPr bwMode="auto">
            <a:xfrm>
              <a:off x="1896" y="3228"/>
              <a:ext cx="2064" cy="3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000099"/>
                  </a:solidFill>
                </a:rPr>
                <a:t>= </a:t>
              </a:r>
              <a:r>
                <a:rPr lang="en-US" altLang="zh-CN" sz="3200" b="1" i="1">
                  <a:solidFill>
                    <a:srgbClr val="000099"/>
                  </a:solidFill>
                </a:rPr>
                <a:t>A   AB   B   AB</a:t>
              </a:r>
              <a:endParaRPr lang="en-US" altLang="zh-CN" sz="3200" b="1">
                <a:solidFill>
                  <a:srgbClr val="FFFF00"/>
                </a:solidFill>
              </a:endParaRPr>
            </a:p>
          </p:txBody>
        </p:sp>
        <p:sp>
          <p:nvSpPr>
            <p:cNvPr id="108612" name="Text Box 9"/>
            <p:cNvSpPr txBox="1">
              <a:spLocks noChangeArrowheads="1"/>
            </p:cNvSpPr>
            <p:nvPr/>
          </p:nvSpPr>
          <p:spPr bwMode="auto">
            <a:xfrm>
              <a:off x="3288" y="3084"/>
              <a:ext cx="240" cy="48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solidFill>
                    <a:srgbClr val="000099"/>
                  </a:solidFill>
                </a:rPr>
                <a:t>.</a:t>
              </a:r>
              <a:endParaRPr lang="en-US" altLang="zh-CN" sz="4400" b="1">
                <a:solidFill>
                  <a:srgbClr val="FFFF00"/>
                </a:solidFill>
              </a:endParaRPr>
            </a:p>
          </p:txBody>
        </p:sp>
        <p:sp>
          <p:nvSpPr>
            <p:cNvPr id="108613" name="Rectangle 10"/>
            <p:cNvSpPr>
              <a:spLocks noChangeArrowheads="1"/>
            </p:cNvSpPr>
            <p:nvPr/>
          </p:nvSpPr>
          <p:spPr bwMode="auto">
            <a:xfrm>
              <a:off x="2328" y="3084"/>
              <a:ext cx="204" cy="480"/>
            </a:xfrm>
            <a:prstGeom prst="rect">
              <a:avLst/>
            </a:prstGeom>
            <a:noFill/>
            <a:ln>
              <a:noFill/>
            </a:ln>
          </p:spPr>
          <p:txBody>
            <a:bodyPr wrap="none">
              <a:spAutoFit/>
            </a:bodyPr>
            <a:lstStyle/>
            <a:p>
              <a:pPr>
                <a:spcBef>
                  <a:spcPct val="50000"/>
                </a:spcBef>
              </a:pPr>
              <a:r>
                <a:rPr lang="en-US" altLang="zh-CN" sz="4400" b="1">
                  <a:solidFill>
                    <a:srgbClr val="000099"/>
                  </a:solidFill>
                  <a:latin typeface="Times New Roman" panose="02020603050405020304" charset="0"/>
                </a:rPr>
                <a:t>.</a:t>
              </a:r>
              <a:endParaRPr lang="en-US" altLang="zh-CN" sz="4400" b="1">
                <a:solidFill>
                  <a:srgbClr val="FFFF00"/>
                </a:solidFill>
                <a:latin typeface="Times New Roman" panose="02020603050405020304" charset="0"/>
              </a:endParaRPr>
            </a:p>
          </p:txBody>
        </p:sp>
        <p:sp>
          <p:nvSpPr>
            <p:cNvPr id="108614" name="Rectangle 11"/>
            <p:cNvSpPr>
              <a:spLocks noChangeArrowheads="1"/>
            </p:cNvSpPr>
            <p:nvPr/>
          </p:nvSpPr>
          <p:spPr bwMode="auto">
            <a:xfrm>
              <a:off x="2904" y="3084"/>
              <a:ext cx="204" cy="480"/>
            </a:xfrm>
            <a:prstGeom prst="rect">
              <a:avLst/>
            </a:prstGeom>
            <a:noFill/>
            <a:ln>
              <a:noFill/>
            </a:ln>
          </p:spPr>
          <p:txBody>
            <a:bodyPr wrap="none">
              <a:spAutoFit/>
            </a:bodyPr>
            <a:lstStyle/>
            <a:p>
              <a:pPr>
                <a:spcBef>
                  <a:spcPct val="50000"/>
                </a:spcBef>
              </a:pPr>
              <a:r>
                <a:rPr lang="en-US" altLang="zh-CN" sz="4400" b="1">
                  <a:solidFill>
                    <a:srgbClr val="000099"/>
                  </a:solidFill>
                  <a:latin typeface="Times New Roman" panose="02020603050405020304" charset="0"/>
                </a:rPr>
                <a:t>.</a:t>
              </a:r>
              <a:endParaRPr lang="en-US" altLang="zh-CN" sz="4400" b="1">
                <a:solidFill>
                  <a:srgbClr val="FFFF00"/>
                </a:solidFill>
                <a:latin typeface="Times New Roman" panose="02020603050405020304" charset="0"/>
              </a:endParaRPr>
            </a:p>
          </p:txBody>
        </p:sp>
        <p:grpSp>
          <p:nvGrpSpPr>
            <p:cNvPr id="108615" name="Group 12"/>
            <p:cNvGrpSpPr/>
            <p:nvPr/>
          </p:nvGrpSpPr>
          <p:grpSpPr bwMode="auto">
            <a:xfrm>
              <a:off x="2232" y="3180"/>
              <a:ext cx="1536" cy="96"/>
              <a:chOff x="3552" y="3312"/>
              <a:chExt cx="1536" cy="96"/>
            </a:xfrm>
          </p:grpSpPr>
          <p:sp>
            <p:nvSpPr>
              <p:cNvPr id="108616" name="Line 13"/>
              <p:cNvSpPr>
                <a:spLocks noChangeShapeType="1"/>
              </p:cNvSpPr>
              <p:nvPr/>
            </p:nvSpPr>
            <p:spPr bwMode="auto">
              <a:xfrm>
                <a:off x="3936" y="3408"/>
                <a:ext cx="28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8617" name="Line 14"/>
              <p:cNvSpPr>
                <a:spLocks noChangeShapeType="1"/>
              </p:cNvSpPr>
              <p:nvPr/>
            </p:nvSpPr>
            <p:spPr bwMode="auto">
              <a:xfrm>
                <a:off x="4800" y="3408"/>
                <a:ext cx="28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8618" name="Line 15"/>
              <p:cNvSpPr>
                <a:spLocks noChangeShapeType="1"/>
              </p:cNvSpPr>
              <p:nvPr/>
            </p:nvSpPr>
            <p:spPr bwMode="auto">
              <a:xfrm>
                <a:off x="3552" y="3360"/>
                <a:ext cx="67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8619" name="Line 16"/>
              <p:cNvSpPr>
                <a:spLocks noChangeShapeType="1"/>
              </p:cNvSpPr>
              <p:nvPr/>
            </p:nvSpPr>
            <p:spPr bwMode="auto">
              <a:xfrm>
                <a:off x="4416" y="3360"/>
                <a:ext cx="67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8620" name="Line 17"/>
              <p:cNvSpPr>
                <a:spLocks noChangeShapeType="1"/>
              </p:cNvSpPr>
              <p:nvPr/>
            </p:nvSpPr>
            <p:spPr bwMode="auto">
              <a:xfrm>
                <a:off x="3552" y="3312"/>
                <a:ext cx="1536"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grpSp>
        <p:nvGrpSpPr>
          <p:cNvPr id="5" name="Group 18"/>
          <p:cNvGrpSpPr/>
          <p:nvPr/>
        </p:nvGrpSpPr>
        <p:grpSpPr bwMode="auto">
          <a:xfrm>
            <a:off x="2971800" y="2514600"/>
            <a:ext cx="762000" cy="762000"/>
            <a:chOff x="4608" y="2352"/>
            <a:chExt cx="480" cy="480"/>
          </a:xfrm>
        </p:grpSpPr>
        <p:sp>
          <p:nvSpPr>
            <p:cNvPr id="108608" name="Text Box 19"/>
            <p:cNvSpPr txBox="1">
              <a:spLocks noChangeArrowheads="1"/>
            </p:cNvSpPr>
            <p:nvPr/>
          </p:nvSpPr>
          <p:spPr bwMode="auto">
            <a:xfrm>
              <a:off x="4608" y="2544"/>
              <a:ext cx="48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i="1">
                  <a:solidFill>
                    <a:srgbClr val="CC0000"/>
                  </a:solidFill>
                </a:rPr>
                <a:t>A  B</a:t>
              </a:r>
              <a:endParaRPr lang="en-US" altLang="zh-CN" b="1">
                <a:solidFill>
                  <a:srgbClr val="CC0000"/>
                </a:solidFill>
              </a:endParaRPr>
            </a:p>
          </p:txBody>
        </p:sp>
        <p:sp>
          <p:nvSpPr>
            <p:cNvPr id="108609" name="Text Box 20"/>
            <p:cNvSpPr txBox="1">
              <a:spLocks noChangeArrowheads="1"/>
            </p:cNvSpPr>
            <p:nvPr/>
          </p:nvSpPr>
          <p:spPr bwMode="auto">
            <a:xfrm>
              <a:off x="4752" y="2352"/>
              <a:ext cx="192" cy="48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solidFill>
                    <a:srgbClr val="CC0000"/>
                  </a:solidFill>
                </a:rPr>
                <a:t>.</a:t>
              </a:r>
              <a:endParaRPr lang="en-US" altLang="zh-CN" b="1">
                <a:solidFill>
                  <a:srgbClr val="CC0000"/>
                </a:solidFill>
              </a:endParaRPr>
            </a:p>
          </p:txBody>
        </p:sp>
        <p:sp>
          <p:nvSpPr>
            <p:cNvPr id="108610" name="Line 21"/>
            <p:cNvSpPr>
              <a:spLocks noChangeShapeType="1"/>
            </p:cNvSpPr>
            <p:nvPr/>
          </p:nvSpPr>
          <p:spPr bwMode="auto">
            <a:xfrm>
              <a:off x="4656" y="2592"/>
              <a:ext cx="384" cy="0"/>
            </a:xfrm>
            <a:prstGeom prst="line">
              <a:avLst/>
            </a:prstGeom>
            <a:noFill/>
            <a:ln w="28575">
              <a:solidFill>
                <a:srgbClr val="CC0000"/>
              </a:solidFill>
              <a:round/>
            </a:ln>
          </p:spPr>
          <p:txBody>
            <a:bodyPr wrap="none" anchor="ctr"/>
            <a:lstStyle/>
            <a:p>
              <a:endParaRPr lang="zh-CN" altLang="en-US">
                <a:latin typeface="Times New Roman" panose="02020603050405020304" charset="0"/>
              </a:endParaRPr>
            </a:p>
          </p:txBody>
        </p:sp>
      </p:grpSp>
      <p:grpSp>
        <p:nvGrpSpPr>
          <p:cNvPr id="6" name="Group 22"/>
          <p:cNvGrpSpPr/>
          <p:nvPr/>
        </p:nvGrpSpPr>
        <p:grpSpPr bwMode="auto">
          <a:xfrm>
            <a:off x="5410200" y="1066800"/>
            <a:ext cx="1484313" cy="795338"/>
            <a:chOff x="3360" y="624"/>
            <a:chExt cx="768" cy="452"/>
          </a:xfrm>
        </p:grpSpPr>
        <p:sp>
          <p:nvSpPr>
            <p:cNvPr id="108602" name="Rectangle 23"/>
            <p:cNvSpPr>
              <a:spLocks noChangeArrowheads="1"/>
            </p:cNvSpPr>
            <p:nvPr/>
          </p:nvSpPr>
          <p:spPr bwMode="auto">
            <a:xfrm>
              <a:off x="3552" y="624"/>
              <a:ext cx="168" cy="433"/>
            </a:xfrm>
            <a:prstGeom prst="rect">
              <a:avLst/>
            </a:prstGeom>
            <a:noFill/>
            <a:ln>
              <a:noFill/>
            </a:ln>
          </p:spPr>
          <p:txBody>
            <a:bodyPr wrap="none">
              <a:spAutoFit/>
            </a:bodyPr>
            <a:lstStyle/>
            <a:p>
              <a:pPr>
                <a:spcBef>
                  <a:spcPct val="50000"/>
                </a:spcBef>
              </a:pPr>
              <a:r>
                <a:rPr lang="en-US" altLang="zh-CN" sz="4400" b="1">
                  <a:solidFill>
                    <a:srgbClr val="CC0000"/>
                  </a:solidFill>
                  <a:latin typeface="Times New Roman" panose="02020603050405020304" charset="0"/>
                </a:rPr>
                <a:t>.</a:t>
              </a:r>
            </a:p>
          </p:txBody>
        </p:sp>
        <p:sp>
          <p:nvSpPr>
            <p:cNvPr id="108603" name="Text Box 24"/>
            <p:cNvSpPr txBox="1">
              <a:spLocks noChangeArrowheads="1"/>
            </p:cNvSpPr>
            <p:nvPr/>
          </p:nvSpPr>
          <p:spPr bwMode="auto">
            <a:xfrm>
              <a:off x="3648" y="816"/>
              <a:ext cx="480" cy="26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i="1">
                  <a:solidFill>
                    <a:srgbClr val="CC0000"/>
                  </a:solidFill>
                </a:rPr>
                <a:t>A  B</a:t>
              </a:r>
              <a:endParaRPr lang="en-US" altLang="zh-CN" b="1">
                <a:solidFill>
                  <a:srgbClr val="CC0000"/>
                </a:solidFill>
              </a:endParaRPr>
            </a:p>
          </p:txBody>
        </p:sp>
        <p:sp>
          <p:nvSpPr>
            <p:cNvPr id="108604" name="Text Box 25"/>
            <p:cNvSpPr txBox="1">
              <a:spLocks noChangeArrowheads="1"/>
            </p:cNvSpPr>
            <p:nvPr/>
          </p:nvSpPr>
          <p:spPr bwMode="auto">
            <a:xfrm>
              <a:off x="3792" y="624"/>
              <a:ext cx="192" cy="43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solidFill>
                    <a:srgbClr val="CC0000"/>
                  </a:solidFill>
                </a:rPr>
                <a:t>.</a:t>
              </a:r>
              <a:endParaRPr lang="en-US" altLang="zh-CN" b="1">
                <a:solidFill>
                  <a:srgbClr val="CC0000"/>
                </a:solidFill>
              </a:endParaRPr>
            </a:p>
          </p:txBody>
        </p:sp>
        <p:sp>
          <p:nvSpPr>
            <p:cNvPr id="108605" name="Line 26"/>
            <p:cNvSpPr>
              <a:spLocks noChangeShapeType="1"/>
            </p:cNvSpPr>
            <p:nvPr/>
          </p:nvSpPr>
          <p:spPr bwMode="auto">
            <a:xfrm>
              <a:off x="3744" y="864"/>
              <a:ext cx="336" cy="0"/>
            </a:xfrm>
            <a:prstGeom prst="line">
              <a:avLst/>
            </a:prstGeom>
            <a:noFill/>
            <a:ln w="28575">
              <a:solidFill>
                <a:srgbClr val="CC0000"/>
              </a:solidFill>
              <a:round/>
            </a:ln>
          </p:spPr>
          <p:txBody>
            <a:bodyPr wrap="none" anchor="ctr"/>
            <a:lstStyle/>
            <a:p>
              <a:endParaRPr lang="zh-CN" altLang="en-US">
                <a:latin typeface="Times New Roman" panose="02020603050405020304" charset="0"/>
              </a:endParaRPr>
            </a:p>
          </p:txBody>
        </p:sp>
        <p:sp>
          <p:nvSpPr>
            <p:cNvPr id="108606" name="Rectangle 27"/>
            <p:cNvSpPr>
              <a:spLocks noChangeArrowheads="1"/>
            </p:cNvSpPr>
            <p:nvPr/>
          </p:nvSpPr>
          <p:spPr bwMode="auto">
            <a:xfrm>
              <a:off x="3360" y="816"/>
              <a:ext cx="200" cy="260"/>
            </a:xfrm>
            <a:prstGeom prst="rect">
              <a:avLst/>
            </a:prstGeom>
            <a:noFill/>
            <a:ln>
              <a:noFill/>
            </a:ln>
          </p:spPr>
          <p:txBody>
            <a:bodyPr wrap="none">
              <a:spAutoFit/>
            </a:bodyPr>
            <a:lstStyle/>
            <a:p>
              <a:pPr>
                <a:spcBef>
                  <a:spcPct val="50000"/>
                </a:spcBef>
              </a:pPr>
              <a:r>
                <a:rPr lang="en-US" altLang="zh-CN" b="1" i="1">
                  <a:solidFill>
                    <a:srgbClr val="CC0000"/>
                  </a:solidFill>
                  <a:latin typeface="Times New Roman" panose="02020603050405020304" charset="0"/>
                </a:rPr>
                <a:t>A</a:t>
              </a:r>
              <a:endParaRPr lang="en-US" altLang="zh-CN" b="1">
                <a:solidFill>
                  <a:srgbClr val="CC0000"/>
                </a:solidFill>
                <a:latin typeface="Times New Roman" panose="02020603050405020304" charset="0"/>
              </a:endParaRPr>
            </a:p>
          </p:txBody>
        </p:sp>
        <p:sp>
          <p:nvSpPr>
            <p:cNvPr id="108607" name="Line 28"/>
            <p:cNvSpPr>
              <a:spLocks noChangeShapeType="1"/>
            </p:cNvSpPr>
            <p:nvPr/>
          </p:nvSpPr>
          <p:spPr bwMode="auto">
            <a:xfrm>
              <a:off x="3408" y="816"/>
              <a:ext cx="672" cy="0"/>
            </a:xfrm>
            <a:prstGeom prst="line">
              <a:avLst/>
            </a:prstGeom>
            <a:noFill/>
            <a:ln w="28575">
              <a:solidFill>
                <a:srgbClr val="CC0000"/>
              </a:solidFill>
              <a:round/>
            </a:ln>
          </p:spPr>
          <p:txBody>
            <a:bodyPr wrap="none" anchor="ctr"/>
            <a:lstStyle/>
            <a:p>
              <a:endParaRPr lang="zh-CN" altLang="en-US">
                <a:latin typeface="Times New Roman" panose="02020603050405020304" charset="0"/>
              </a:endParaRPr>
            </a:p>
          </p:txBody>
        </p:sp>
      </p:grpSp>
      <p:grpSp>
        <p:nvGrpSpPr>
          <p:cNvPr id="7" name="Group 29"/>
          <p:cNvGrpSpPr/>
          <p:nvPr/>
        </p:nvGrpSpPr>
        <p:grpSpPr bwMode="auto">
          <a:xfrm>
            <a:off x="5486400" y="3200400"/>
            <a:ext cx="1219200" cy="762000"/>
            <a:chOff x="3600" y="2208"/>
            <a:chExt cx="768" cy="480"/>
          </a:xfrm>
        </p:grpSpPr>
        <p:sp>
          <p:nvSpPr>
            <p:cNvPr id="108595" name="Rectangle 30"/>
            <p:cNvSpPr>
              <a:spLocks noChangeArrowheads="1"/>
            </p:cNvSpPr>
            <p:nvPr/>
          </p:nvSpPr>
          <p:spPr bwMode="auto">
            <a:xfrm>
              <a:off x="3792" y="2208"/>
              <a:ext cx="204" cy="480"/>
            </a:xfrm>
            <a:prstGeom prst="rect">
              <a:avLst/>
            </a:prstGeom>
            <a:noFill/>
            <a:ln>
              <a:noFill/>
            </a:ln>
          </p:spPr>
          <p:txBody>
            <a:bodyPr wrap="none">
              <a:spAutoFit/>
            </a:bodyPr>
            <a:lstStyle/>
            <a:p>
              <a:pPr>
                <a:spcBef>
                  <a:spcPct val="50000"/>
                </a:spcBef>
              </a:pPr>
              <a:r>
                <a:rPr lang="en-US" altLang="zh-CN" sz="4400" b="1">
                  <a:solidFill>
                    <a:srgbClr val="CC0000"/>
                  </a:solidFill>
                  <a:latin typeface="Times New Roman" panose="02020603050405020304" charset="0"/>
                </a:rPr>
                <a:t>.</a:t>
              </a:r>
            </a:p>
          </p:txBody>
        </p:sp>
        <p:sp>
          <p:nvSpPr>
            <p:cNvPr id="108596" name="Text Box 31"/>
            <p:cNvSpPr txBox="1">
              <a:spLocks noChangeArrowheads="1"/>
            </p:cNvSpPr>
            <p:nvPr/>
          </p:nvSpPr>
          <p:spPr bwMode="auto">
            <a:xfrm>
              <a:off x="4032" y="2208"/>
              <a:ext cx="192" cy="48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solidFill>
                    <a:srgbClr val="CC0000"/>
                  </a:solidFill>
                </a:rPr>
                <a:t>.</a:t>
              </a:r>
              <a:endParaRPr lang="en-US" altLang="zh-CN" b="1">
                <a:solidFill>
                  <a:srgbClr val="CC0000"/>
                </a:solidFill>
              </a:endParaRPr>
            </a:p>
          </p:txBody>
        </p:sp>
        <p:grpSp>
          <p:nvGrpSpPr>
            <p:cNvPr id="108597" name="Group 32"/>
            <p:cNvGrpSpPr/>
            <p:nvPr/>
          </p:nvGrpSpPr>
          <p:grpSpPr bwMode="auto">
            <a:xfrm>
              <a:off x="3600" y="2400"/>
              <a:ext cx="768" cy="288"/>
              <a:chOff x="3600" y="2400"/>
              <a:chExt cx="768" cy="288"/>
            </a:xfrm>
          </p:grpSpPr>
          <p:sp>
            <p:nvSpPr>
              <p:cNvPr id="108598" name="Text Box 33"/>
              <p:cNvSpPr txBox="1">
                <a:spLocks noChangeArrowheads="1"/>
              </p:cNvSpPr>
              <p:nvPr/>
            </p:nvSpPr>
            <p:spPr bwMode="auto">
              <a:xfrm>
                <a:off x="3888" y="2400"/>
                <a:ext cx="48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i="1">
                    <a:solidFill>
                      <a:srgbClr val="CC0000"/>
                    </a:solidFill>
                  </a:rPr>
                  <a:t>A  B</a:t>
                </a:r>
              </a:p>
            </p:txBody>
          </p:sp>
          <p:sp>
            <p:nvSpPr>
              <p:cNvPr id="108599" name="Line 34"/>
              <p:cNvSpPr>
                <a:spLocks noChangeShapeType="1"/>
              </p:cNvSpPr>
              <p:nvPr/>
            </p:nvSpPr>
            <p:spPr bwMode="auto">
              <a:xfrm>
                <a:off x="3984" y="2448"/>
                <a:ext cx="336" cy="0"/>
              </a:xfrm>
              <a:prstGeom prst="line">
                <a:avLst/>
              </a:prstGeom>
              <a:noFill/>
              <a:ln w="28575">
                <a:solidFill>
                  <a:srgbClr val="CC0000"/>
                </a:solidFill>
                <a:round/>
              </a:ln>
            </p:spPr>
            <p:txBody>
              <a:bodyPr wrap="none" anchor="ctr"/>
              <a:lstStyle/>
              <a:p>
                <a:endParaRPr lang="zh-CN" altLang="en-US">
                  <a:latin typeface="Times New Roman" panose="02020603050405020304" charset="0"/>
                </a:endParaRPr>
              </a:p>
            </p:txBody>
          </p:sp>
          <p:sp>
            <p:nvSpPr>
              <p:cNvPr id="108600" name="Rectangle 35"/>
              <p:cNvSpPr>
                <a:spLocks noChangeArrowheads="1"/>
              </p:cNvSpPr>
              <p:nvPr/>
            </p:nvSpPr>
            <p:spPr bwMode="auto">
              <a:xfrm>
                <a:off x="3600" y="2400"/>
                <a:ext cx="244" cy="288"/>
              </a:xfrm>
              <a:prstGeom prst="rect">
                <a:avLst/>
              </a:prstGeom>
              <a:noFill/>
              <a:ln>
                <a:noFill/>
              </a:ln>
            </p:spPr>
            <p:txBody>
              <a:bodyPr wrap="none">
                <a:spAutoFit/>
              </a:bodyPr>
              <a:lstStyle/>
              <a:p>
                <a:pPr>
                  <a:spcBef>
                    <a:spcPct val="50000"/>
                  </a:spcBef>
                </a:pPr>
                <a:r>
                  <a:rPr lang="en-US" altLang="zh-CN" b="1" i="1">
                    <a:solidFill>
                      <a:srgbClr val="CC0000"/>
                    </a:solidFill>
                    <a:latin typeface="Times New Roman" panose="02020603050405020304" charset="0"/>
                  </a:rPr>
                  <a:t>B</a:t>
                </a:r>
                <a:endParaRPr lang="en-US" altLang="zh-CN" b="1">
                  <a:solidFill>
                    <a:srgbClr val="CC0000"/>
                  </a:solidFill>
                  <a:latin typeface="Times New Roman" panose="02020603050405020304" charset="0"/>
                </a:endParaRPr>
              </a:p>
            </p:txBody>
          </p:sp>
          <p:sp>
            <p:nvSpPr>
              <p:cNvPr id="108601" name="Line 36"/>
              <p:cNvSpPr>
                <a:spLocks noChangeShapeType="1"/>
              </p:cNvSpPr>
              <p:nvPr/>
            </p:nvSpPr>
            <p:spPr bwMode="auto">
              <a:xfrm>
                <a:off x="3648" y="2400"/>
                <a:ext cx="672" cy="0"/>
              </a:xfrm>
              <a:prstGeom prst="line">
                <a:avLst/>
              </a:prstGeom>
              <a:noFill/>
              <a:ln w="28575">
                <a:solidFill>
                  <a:srgbClr val="CC0000"/>
                </a:solidFill>
                <a:round/>
              </a:ln>
            </p:spPr>
            <p:txBody>
              <a:bodyPr wrap="none" anchor="ctr"/>
              <a:lstStyle/>
              <a:p>
                <a:endParaRPr lang="zh-CN" altLang="en-US">
                  <a:latin typeface="Times New Roman" panose="02020603050405020304" charset="0"/>
                </a:endParaRPr>
              </a:p>
            </p:txBody>
          </p:sp>
        </p:grpSp>
      </p:grpSp>
      <p:graphicFrame>
        <p:nvGraphicFramePr>
          <p:cNvPr id="108553" name="Object 37"/>
          <p:cNvGraphicFramePr>
            <a:graphicFrameLocks noChangeAspect="1"/>
          </p:cNvGraphicFramePr>
          <p:nvPr/>
        </p:nvGraphicFramePr>
        <p:xfrm>
          <a:off x="6934200" y="4724400"/>
          <a:ext cx="1730375" cy="1243013"/>
        </p:xfrm>
        <a:graphic>
          <a:graphicData uri="http://schemas.openxmlformats.org/presentationml/2006/ole">
            <mc:AlternateContent xmlns:mc="http://schemas.openxmlformats.org/markup-compatibility/2006">
              <mc:Choice xmlns:v="urn:schemas-microsoft-com:vml" Requires="v">
                <p:oleObj spid="_x0000_s101426" name="Clip" r:id="rId3" imgW="685800" imgH="586740" progId="MS_ClipArt_Gallery.5">
                  <p:embed/>
                </p:oleObj>
              </mc:Choice>
              <mc:Fallback>
                <p:oleObj name="Clip" r:id="rId3" imgW="685800" imgH="586740" progId="MS_ClipArt_Gallery.5">
                  <p:embed/>
                  <p:pic>
                    <p:nvPicPr>
                      <p:cNvPr id="0" name="图片 1013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4724400"/>
                        <a:ext cx="1730375" cy="1243013"/>
                      </a:xfrm>
                      <a:prstGeom prst="rect">
                        <a:avLst/>
                      </a:prstGeom>
                      <a:noFill/>
                      <a:ln>
                        <a:noFill/>
                      </a:ln>
                      <a:effectLst/>
                    </p:spPr>
                  </p:pic>
                </p:oleObj>
              </mc:Fallback>
            </mc:AlternateContent>
          </a:graphicData>
        </a:graphic>
      </p:graphicFrame>
      <p:grpSp>
        <p:nvGrpSpPr>
          <p:cNvPr id="108554" name="Group 38"/>
          <p:cNvGrpSpPr/>
          <p:nvPr/>
        </p:nvGrpSpPr>
        <p:grpSpPr bwMode="auto">
          <a:xfrm>
            <a:off x="1143000" y="1370013"/>
            <a:ext cx="6465888" cy="2535237"/>
            <a:chOff x="720" y="863"/>
            <a:chExt cx="4073" cy="1597"/>
          </a:xfrm>
        </p:grpSpPr>
        <p:sp>
          <p:nvSpPr>
            <p:cNvPr id="108555" name="Rectangle 39"/>
            <p:cNvSpPr>
              <a:spLocks noChangeArrowheads="1"/>
            </p:cNvSpPr>
            <p:nvPr/>
          </p:nvSpPr>
          <p:spPr bwMode="auto">
            <a:xfrm>
              <a:off x="1968" y="1356"/>
              <a:ext cx="319"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Y</a:t>
              </a:r>
              <a:r>
                <a:rPr lang="en-US" altLang="zh-CN" b="1" baseline="-25000">
                  <a:latin typeface="Times New Roman" panose="02020603050405020304" charset="0"/>
                </a:rPr>
                <a:t>1</a:t>
              </a:r>
              <a:endParaRPr lang="en-US" altLang="zh-CN" b="1">
                <a:latin typeface="Times New Roman" panose="02020603050405020304" charset="0"/>
              </a:endParaRPr>
            </a:p>
          </p:txBody>
        </p:sp>
        <p:sp>
          <p:nvSpPr>
            <p:cNvPr id="108556" name="Rectangle 40"/>
            <p:cNvSpPr>
              <a:spLocks noChangeArrowheads="1"/>
            </p:cNvSpPr>
            <p:nvPr/>
          </p:nvSpPr>
          <p:spPr bwMode="auto">
            <a:xfrm>
              <a:off x="2208" y="1356"/>
              <a:ext cx="204" cy="480"/>
            </a:xfrm>
            <a:prstGeom prst="rect">
              <a:avLst/>
            </a:prstGeom>
            <a:noFill/>
            <a:ln>
              <a:noFill/>
            </a:ln>
          </p:spPr>
          <p:txBody>
            <a:bodyPr>
              <a:spAutoFit/>
            </a:bodyPr>
            <a:lstStyle/>
            <a:p>
              <a:pPr>
                <a:spcBef>
                  <a:spcPct val="50000"/>
                </a:spcBef>
              </a:pPr>
              <a:r>
                <a:rPr lang="en-US" altLang="zh-CN" sz="4400" b="1">
                  <a:latin typeface="Times New Roman" panose="02020603050405020304" charset="0"/>
                </a:rPr>
                <a:t>.</a:t>
              </a:r>
              <a:endParaRPr lang="en-US" altLang="zh-CN" sz="4400" b="1">
                <a:solidFill>
                  <a:srgbClr val="FFFF00"/>
                </a:solidFill>
                <a:latin typeface="Times New Roman" panose="02020603050405020304" charset="0"/>
              </a:endParaRPr>
            </a:p>
          </p:txBody>
        </p:sp>
        <p:sp>
          <p:nvSpPr>
            <p:cNvPr id="108557" name="Text Box 41"/>
            <p:cNvSpPr txBox="1">
              <a:spLocks noChangeArrowheads="1"/>
            </p:cNvSpPr>
            <p:nvPr/>
          </p:nvSpPr>
          <p:spPr bwMode="auto">
            <a:xfrm>
              <a:off x="720" y="1356"/>
              <a:ext cx="336"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i="1"/>
                <a:t>A</a:t>
              </a:r>
              <a:endParaRPr lang="en-US" altLang="zh-CN" b="1">
                <a:solidFill>
                  <a:srgbClr val="CC0000"/>
                </a:solidFill>
              </a:endParaRPr>
            </a:p>
          </p:txBody>
        </p:sp>
        <p:sp>
          <p:nvSpPr>
            <p:cNvPr id="108558" name="Rectangle 42"/>
            <p:cNvSpPr>
              <a:spLocks noChangeArrowheads="1"/>
            </p:cNvSpPr>
            <p:nvPr/>
          </p:nvSpPr>
          <p:spPr bwMode="auto">
            <a:xfrm>
              <a:off x="720" y="1692"/>
              <a:ext cx="244" cy="288"/>
            </a:xfrm>
            <a:prstGeom prst="rect">
              <a:avLst/>
            </a:prstGeom>
            <a:noFill/>
            <a:ln>
              <a:noFill/>
            </a:ln>
          </p:spPr>
          <p:txBody>
            <a:bodyPr wrap="none">
              <a:spAutoFit/>
            </a:bodyPr>
            <a:lstStyle/>
            <a:p>
              <a:pPr>
                <a:spcBef>
                  <a:spcPct val="50000"/>
                </a:spcBef>
              </a:pPr>
              <a:r>
                <a:rPr lang="en-US" altLang="zh-CN" b="1" i="1">
                  <a:latin typeface="Times New Roman" panose="02020603050405020304" charset="0"/>
                </a:rPr>
                <a:t>B</a:t>
              </a:r>
              <a:endParaRPr lang="en-US" altLang="zh-CN" b="1">
                <a:solidFill>
                  <a:srgbClr val="CC0000"/>
                </a:solidFill>
                <a:latin typeface="Times New Roman" panose="02020603050405020304" charset="0"/>
              </a:endParaRPr>
            </a:p>
          </p:txBody>
        </p:sp>
        <p:sp>
          <p:nvSpPr>
            <p:cNvPr id="108559" name="Rectangle 43"/>
            <p:cNvSpPr>
              <a:spLocks noChangeArrowheads="1"/>
            </p:cNvSpPr>
            <p:nvPr/>
          </p:nvSpPr>
          <p:spPr bwMode="auto">
            <a:xfrm>
              <a:off x="1440" y="1356"/>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08560" name="Line 44"/>
            <p:cNvSpPr>
              <a:spLocks noChangeShapeType="1"/>
            </p:cNvSpPr>
            <p:nvPr/>
          </p:nvSpPr>
          <p:spPr bwMode="auto">
            <a:xfrm>
              <a:off x="2016" y="1702"/>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61" name="Line 45"/>
            <p:cNvSpPr>
              <a:spLocks noChangeShapeType="1"/>
            </p:cNvSpPr>
            <p:nvPr/>
          </p:nvSpPr>
          <p:spPr bwMode="auto">
            <a:xfrm>
              <a:off x="1008" y="1548"/>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62" name="Line 46"/>
            <p:cNvSpPr>
              <a:spLocks noChangeShapeType="1"/>
            </p:cNvSpPr>
            <p:nvPr/>
          </p:nvSpPr>
          <p:spPr bwMode="auto">
            <a:xfrm>
              <a:off x="1008" y="1836"/>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63" name="Rectangle 47"/>
            <p:cNvSpPr>
              <a:spLocks noChangeArrowheads="1"/>
            </p:cNvSpPr>
            <p:nvPr/>
          </p:nvSpPr>
          <p:spPr bwMode="auto">
            <a:xfrm>
              <a:off x="2592" y="876"/>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08564" name="Line 48"/>
            <p:cNvSpPr>
              <a:spLocks noChangeShapeType="1"/>
            </p:cNvSpPr>
            <p:nvPr/>
          </p:nvSpPr>
          <p:spPr bwMode="auto">
            <a:xfrm>
              <a:off x="3168" y="1212"/>
              <a:ext cx="24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65" name="Rectangle 49"/>
            <p:cNvSpPr>
              <a:spLocks noChangeArrowheads="1"/>
            </p:cNvSpPr>
            <p:nvPr/>
          </p:nvSpPr>
          <p:spPr bwMode="auto">
            <a:xfrm>
              <a:off x="2592" y="1788"/>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08566" name="Line 50"/>
            <p:cNvSpPr>
              <a:spLocks noChangeShapeType="1"/>
            </p:cNvSpPr>
            <p:nvPr/>
          </p:nvSpPr>
          <p:spPr bwMode="auto">
            <a:xfrm>
              <a:off x="3168" y="2124"/>
              <a:ext cx="24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08567" name="Group 51"/>
            <p:cNvGrpSpPr/>
            <p:nvPr/>
          </p:nvGrpSpPr>
          <p:grpSpPr bwMode="auto">
            <a:xfrm>
              <a:off x="1248" y="1068"/>
              <a:ext cx="1344" cy="1200"/>
              <a:chOff x="1296" y="1728"/>
              <a:chExt cx="1344" cy="1200"/>
            </a:xfrm>
          </p:grpSpPr>
          <p:sp>
            <p:nvSpPr>
              <p:cNvPr id="108588" name="Line 52"/>
              <p:cNvSpPr>
                <a:spLocks noChangeShapeType="1"/>
              </p:cNvSpPr>
              <p:nvPr/>
            </p:nvSpPr>
            <p:spPr bwMode="auto">
              <a:xfrm>
                <a:off x="2352" y="2016"/>
                <a:ext cx="0" cy="62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89" name="Line 53"/>
              <p:cNvSpPr>
                <a:spLocks noChangeShapeType="1"/>
              </p:cNvSpPr>
              <p:nvPr/>
            </p:nvSpPr>
            <p:spPr bwMode="auto">
              <a:xfrm>
                <a:off x="2352" y="2016"/>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90" name="Line 54"/>
              <p:cNvSpPr>
                <a:spLocks noChangeShapeType="1"/>
              </p:cNvSpPr>
              <p:nvPr/>
            </p:nvSpPr>
            <p:spPr bwMode="auto">
              <a:xfrm>
                <a:off x="1296" y="1728"/>
                <a:ext cx="0" cy="48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91" name="Line 55"/>
              <p:cNvSpPr>
                <a:spLocks noChangeShapeType="1"/>
              </p:cNvSpPr>
              <p:nvPr/>
            </p:nvSpPr>
            <p:spPr bwMode="auto">
              <a:xfrm>
                <a:off x="1296" y="1728"/>
                <a:ext cx="134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92" name="Line 56"/>
              <p:cNvSpPr>
                <a:spLocks noChangeShapeType="1"/>
              </p:cNvSpPr>
              <p:nvPr/>
            </p:nvSpPr>
            <p:spPr bwMode="auto">
              <a:xfrm>
                <a:off x="2352" y="2640"/>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93" name="Line 57"/>
              <p:cNvSpPr>
                <a:spLocks noChangeShapeType="1"/>
              </p:cNvSpPr>
              <p:nvPr/>
            </p:nvSpPr>
            <p:spPr bwMode="auto">
              <a:xfrm>
                <a:off x="1296" y="2496"/>
                <a:ext cx="0" cy="43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94" name="Line 58"/>
              <p:cNvSpPr>
                <a:spLocks noChangeShapeType="1"/>
              </p:cNvSpPr>
              <p:nvPr/>
            </p:nvSpPr>
            <p:spPr bwMode="auto">
              <a:xfrm>
                <a:off x="1296" y="2928"/>
                <a:ext cx="134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08568" name="Rectangle 59"/>
            <p:cNvSpPr>
              <a:spLocks noChangeArrowheads="1"/>
            </p:cNvSpPr>
            <p:nvPr/>
          </p:nvSpPr>
          <p:spPr bwMode="auto">
            <a:xfrm>
              <a:off x="3696" y="1356"/>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08569" name="Line 60"/>
            <p:cNvSpPr>
              <a:spLocks noChangeShapeType="1"/>
            </p:cNvSpPr>
            <p:nvPr/>
          </p:nvSpPr>
          <p:spPr bwMode="auto">
            <a:xfrm>
              <a:off x="4272" y="1692"/>
              <a:ext cx="24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08570" name="Group 61"/>
            <p:cNvGrpSpPr/>
            <p:nvPr/>
          </p:nvGrpSpPr>
          <p:grpSpPr bwMode="auto">
            <a:xfrm>
              <a:off x="3408" y="1212"/>
              <a:ext cx="288" cy="912"/>
              <a:chOff x="3456" y="1872"/>
              <a:chExt cx="288" cy="912"/>
            </a:xfrm>
          </p:grpSpPr>
          <p:sp>
            <p:nvSpPr>
              <p:cNvPr id="108584" name="Line 62"/>
              <p:cNvSpPr>
                <a:spLocks noChangeShapeType="1"/>
              </p:cNvSpPr>
              <p:nvPr/>
            </p:nvSpPr>
            <p:spPr bwMode="auto">
              <a:xfrm>
                <a:off x="3456" y="1872"/>
                <a:ext cx="0" cy="33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85" name="Line 63"/>
              <p:cNvSpPr>
                <a:spLocks noChangeShapeType="1"/>
              </p:cNvSpPr>
              <p:nvPr/>
            </p:nvSpPr>
            <p:spPr bwMode="auto">
              <a:xfrm>
                <a:off x="3456" y="2208"/>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86" name="Line 64"/>
              <p:cNvSpPr>
                <a:spLocks noChangeShapeType="1"/>
              </p:cNvSpPr>
              <p:nvPr/>
            </p:nvSpPr>
            <p:spPr bwMode="auto">
              <a:xfrm>
                <a:off x="3456" y="2496"/>
                <a:ext cx="0" cy="28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87" name="Line 65"/>
              <p:cNvSpPr>
                <a:spLocks noChangeShapeType="1"/>
              </p:cNvSpPr>
              <p:nvPr/>
            </p:nvSpPr>
            <p:spPr bwMode="auto">
              <a:xfrm>
                <a:off x="3456" y="2496"/>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08571" name="Text Box 66"/>
            <p:cNvSpPr txBox="1">
              <a:spLocks noChangeArrowheads="1"/>
            </p:cNvSpPr>
            <p:nvPr/>
          </p:nvSpPr>
          <p:spPr bwMode="auto">
            <a:xfrm>
              <a:off x="3792" y="1452"/>
              <a:ext cx="288"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&amp;</a:t>
              </a:r>
              <a:endParaRPr lang="en-US" altLang="zh-CN"/>
            </a:p>
          </p:txBody>
        </p:sp>
        <p:sp>
          <p:nvSpPr>
            <p:cNvPr id="108572" name="Text Box 67"/>
            <p:cNvSpPr txBox="1">
              <a:spLocks noChangeArrowheads="1"/>
            </p:cNvSpPr>
            <p:nvPr/>
          </p:nvSpPr>
          <p:spPr bwMode="auto">
            <a:xfrm>
              <a:off x="1536" y="1344"/>
              <a:ext cx="288"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&amp;</a:t>
              </a:r>
              <a:endParaRPr lang="en-US" altLang="zh-CN">
                <a:solidFill>
                  <a:srgbClr val="CC0000"/>
                </a:solidFill>
              </a:endParaRPr>
            </a:p>
          </p:txBody>
        </p:sp>
        <p:sp>
          <p:nvSpPr>
            <p:cNvPr id="108573" name="Text Box 68"/>
            <p:cNvSpPr txBox="1">
              <a:spLocks noChangeArrowheads="1"/>
            </p:cNvSpPr>
            <p:nvPr/>
          </p:nvSpPr>
          <p:spPr bwMode="auto">
            <a:xfrm>
              <a:off x="2688" y="912"/>
              <a:ext cx="288"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&amp;</a:t>
              </a:r>
              <a:endParaRPr lang="en-US" altLang="zh-CN">
                <a:solidFill>
                  <a:srgbClr val="CC0000"/>
                </a:solidFill>
              </a:endParaRPr>
            </a:p>
          </p:txBody>
        </p:sp>
        <p:sp>
          <p:nvSpPr>
            <p:cNvPr id="108574" name="Text Box 69"/>
            <p:cNvSpPr txBox="1">
              <a:spLocks noChangeArrowheads="1"/>
            </p:cNvSpPr>
            <p:nvPr/>
          </p:nvSpPr>
          <p:spPr bwMode="auto">
            <a:xfrm>
              <a:off x="2688" y="1824"/>
              <a:ext cx="288"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&amp;</a:t>
              </a:r>
              <a:endParaRPr lang="en-US" altLang="zh-CN">
                <a:solidFill>
                  <a:srgbClr val="CC0000"/>
                </a:solidFill>
              </a:endParaRPr>
            </a:p>
          </p:txBody>
        </p:sp>
        <p:sp>
          <p:nvSpPr>
            <p:cNvPr id="108575" name="Rectangle 70"/>
            <p:cNvSpPr>
              <a:spLocks noChangeArrowheads="1"/>
            </p:cNvSpPr>
            <p:nvPr/>
          </p:nvSpPr>
          <p:spPr bwMode="auto">
            <a:xfrm>
              <a:off x="4560" y="1548"/>
              <a:ext cx="233" cy="288"/>
            </a:xfrm>
            <a:prstGeom prst="rect">
              <a:avLst/>
            </a:prstGeom>
            <a:noFill/>
            <a:ln>
              <a:noFill/>
            </a:ln>
          </p:spPr>
          <p:txBody>
            <a:bodyPr wrap="none">
              <a:spAutoFit/>
            </a:bodyPr>
            <a:lstStyle/>
            <a:p>
              <a:pPr>
                <a:spcBef>
                  <a:spcPct val="50000"/>
                </a:spcBef>
              </a:pPr>
              <a:r>
                <a:rPr lang="en-US" altLang="zh-CN" b="1" i="1">
                  <a:latin typeface="Times New Roman" panose="02020603050405020304" charset="0"/>
                </a:rPr>
                <a:t>Y</a:t>
              </a:r>
              <a:endParaRPr lang="en-US" altLang="zh-CN" sz="2800" b="1" i="1">
                <a:latin typeface="Times New Roman" panose="02020603050405020304" charset="0"/>
              </a:endParaRPr>
            </a:p>
          </p:txBody>
        </p:sp>
        <p:sp>
          <p:nvSpPr>
            <p:cNvPr id="108576" name="Rectangle 71"/>
            <p:cNvSpPr>
              <a:spLocks noChangeArrowheads="1"/>
            </p:cNvSpPr>
            <p:nvPr/>
          </p:nvSpPr>
          <p:spPr bwMode="auto">
            <a:xfrm>
              <a:off x="3120" y="2124"/>
              <a:ext cx="336" cy="288"/>
            </a:xfrm>
            <a:prstGeom prst="rect">
              <a:avLst/>
            </a:prstGeom>
            <a:noFill/>
            <a:ln>
              <a:noFill/>
            </a:ln>
          </p:spPr>
          <p:txBody>
            <a:bodyPr>
              <a:spAutoFit/>
            </a:bodyPr>
            <a:lstStyle/>
            <a:p>
              <a:pPr>
                <a:spcBef>
                  <a:spcPct val="50000"/>
                </a:spcBef>
              </a:pPr>
              <a:r>
                <a:rPr lang="en-US" altLang="zh-CN" b="1" i="1">
                  <a:latin typeface="Times New Roman" panose="02020603050405020304" charset="0"/>
                </a:rPr>
                <a:t>Y</a:t>
              </a:r>
              <a:r>
                <a:rPr lang="en-US" altLang="zh-CN" b="1" baseline="-25000">
                  <a:latin typeface="Times New Roman" panose="02020603050405020304" charset="0"/>
                </a:rPr>
                <a:t>3</a:t>
              </a:r>
              <a:endParaRPr lang="en-US" altLang="zh-CN" b="1">
                <a:solidFill>
                  <a:srgbClr val="FFFF00"/>
                </a:solidFill>
                <a:latin typeface="Times New Roman" panose="02020603050405020304" charset="0"/>
              </a:endParaRPr>
            </a:p>
          </p:txBody>
        </p:sp>
        <p:sp>
          <p:nvSpPr>
            <p:cNvPr id="108577" name="Rectangle 72"/>
            <p:cNvSpPr>
              <a:spLocks noChangeArrowheads="1"/>
            </p:cNvSpPr>
            <p:nvPr/>
          </p:nvSpPr>
          <p:spPr bwMode="auto">
            <a:xfrm>
              <a:off x="3129" y="863"/>
              <a:ext cx="297" cy="288"/>
            </a:xfrm>
            <a:prstGeom prst="rect">
              <a:avLst/>
            </a:prstGeom>
            <a:noFill/>
            <a:ln>
              <a:noFill/>
            </a:ln>
          </p:spPr>
          <p:txBody>
            <a:bodyPr wrap="none">
              <a:spAutoFit/>
            </a:bodyPr>
            <a:lstStyle/>
            <a:p>
              <a:pPr>
                <a:spcBef>
                  <a:spcPct val="50000"/>
                </a:spcBef>
              </a:pPr>
              <a:r>
                <a:rPr lang="en-US" altLang="zh-CN" b="1" i="1">
                  <a:latin typeface="Times New Roman" panose="02020603050405020304" charset="0"/>
                </a:rPr>
                <a:t>Y</a:t>
              </a:r>
              <a:r>
                <a:rPr lang="en-US" altLang="zh-CN" b="1" baseline="-25000">
                  <a:latin typeface="Times New Roman" panose="02020603050405020304" charset="0"/>
                </a:rPr>
                <a:t>2</a:t>
              </a:r>
              <a:endParaRPr lang="en-US" altLang="zh-CN" b="1">
                <a:solidFill>
                  <a:srgbClr val="CC0000"/>
                </a:solidFill>
                <a:latin typeface="Times New Roman" panose="02020603050405020304" charset="0"/>
              </a:endParaRPr>
            </a:p>
          </p:txBody>
        </p:sp>
        <p:sp>
          <p:nvSpPr>
            <p:cNvPr id="108578" name="Text Box 73"/>
            <p:cNvSpPr txBox="1">
              <a:spLocks noChangeArrowheads="1"/>
            </p:cNvSpPr>
            <p:nvPr/>
          </p:nvSpPr>
          <p:spPr bwMode="auto">
            <a:xfrm>
              <a:off x="1152" y="1212"/>
              <a:ext cx="240" cy="48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t>.</a:t>
              </a:r>
              <a:endParaRPr lang="en-US" altLang="zh-CN" sz="4400" b="1">
                <a:solidFill>
                  <a:srgbClr val="FFFF00"/>
                </a:solidFill>
              </a:endParaRPr>
            </a:p>
          </p:txBody>
        </p:sp>
        <p:sp>
          <p:nvSpPr>
            <p:cNvPr id="108579" name="Rectangle 74"/>
            <p:cNvSpPr>
              <a:spLocks noChangeArrowheads="1"/>
            </p:cNvSpPr>
            <p:nvPr/>
          </p:nvSpPr>
          <p:spPr bwMode="auto">
            <a:xfrm>
              <a:off x="1152" y="1479"/>
              <a:ext cx="240" cy="480"/>
            </a:xfrm>
            <a:prstGeom prst="rect">
              <a:avLst/>
            </a:prstGeom>
            <a:noFill/>
            <a:ln>
              <a:noFill/>
            </a:ln>
          </p:spPr>
          <p:txBody>
            <a:bodyPr>
              <a:spAutoFit/>
            </a:bodyPr>
            <a:lstStyle/>
            <a:p>
              <a:pPr>
                <a:spcBef>
                  <a:spcPct val="50000"/>
                </a:spcBef>
              </a:pPr>
              <a:r>
                <a:rPr lang="en-US" altLang="zh-CN" sz="4400" b="1">
                  <a:latin typeface="Times New Roman" panose="02020603050405020304" charset="0"/>
                </a:rPr>
                <a:t>.</a:t>
              </a:r>
              <a:endParaRPr lang="en-US" altLang="zh-CN" sz="4400" b="1">
                <a:solidFill>
                  <a:srgbClr val="FFFF00"/>
                </a:solidFill>
                <a:latin typeface="Times New Roman" panose="02020603050405020304" charset="0"/>
              </a:endParaRPr>
            </a:p>
          </p:txBody>
        </p:sp>
        <p:sp>
          <p:nvSpPr>
            <p:cNvPr id="108580" name="Oval 75"/>
            <p:cNvSpPr>
              <a:spLocks noChangeArrowheads="1"/>
            </p:cNvSpPr>
            <p:nvPr/>
          </p:nvSpPr>
          <p:spPr bwMode="auto">
            <a:xfrm>
              <a:off x="1920" y="1644"/>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81" name="Oval 76"/>
            <p:cNvSpPr>
              <a:spLocks noChangeArrowheads="1"/>
            </p:cNvSpPr>
            <p:nvPr/>
          </p:nvSpPr>
          <p:spPr bwMode="auto">
            <a:xfrm>
              <a:off x="3072" y="2076"/>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82" name="Oval 77"/>
            <p:cNvSpPr>
              <a:spLocks noChangeArrowheads="1"/>
            </p:cNvSpPr>
            <p:nvPr/>
          </p:nvSpPr>
          <p:spPr bwMode="auto">
            <a:xfrm>
              <a:off x="3072" y="1164"/>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83" name="Oval 78"/>
            <p:cNvSpPr>
              <a:spLocks noChangeArrowheads="1"/>
            </p:cNvSpPr>
            <p:nvPr/>
          </p:nvSpPr>
          <p:spPr bwMode="auto">
            <a:xfrm>
              <a:off x="4176" y="1644"/>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ou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4995"/>
                                        </p:tgtEl>
                                        <p:attrNameLst>
                                          <p:attrName>style.visibility</p:attrName>
                                        </p:attrNameLst>
                                      </p:cBhvr>
                                      <p:to>
                                        <p:strVal val="visible"/>
                                      </p:to>
                                    </p:set>
                                    <p:animEffect transition="in" filter="blinds(horizontal)">
                                      <p:cBhvr>
                                        <p:cTn id="22" dur="500"/>
                                        <p:tgtEl>
                                          <p:spTgt spid="849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2057400" y="5821363"/>
            <a:ext cx="4289425" cy="427037"/>
          </a:xfrm>
          <a:prstGeom prst="rect">
            <a:avLst/>
          </a:prstGeom>
          <a:noFill/>
          <a:ln>
            <a:noFill/>
          </a:ln>
        </p:spPr>
        <p:txBody>
          <a:bodyPr wrap="none" lIns="0" tIns="0" rIns="0" bIns="0">
            <a:spAutoFit/>
          </a:bodyPr>
          <a:lstStyle/>
          <a:p>
            <a:r>
              <a:rPr lang="zh-CN" altLang="en-US" sz="2800" b="1" dirty="0">
                <a:latin typeface="宋体" panose="02010600030101010101" pitchFamily="2" charset="-122"/>
              </a:rPr>
              <a:t>十键</a:t>
            </a:r>
            <a:r>
              <a:rPr lang="en-US" altLang="zh-CN" sz="2800" b="1" dirty="0" smtClean="0">
                <a:latin typeface="宋体" panose="02010600030101010101" pitchFamily="2" charset="-122"/>
              </a:rPr>
              <a:t>8421</a:t>
            </a:r>
            <a:r>
              <a:rPr lang="zh-CN" altLang="en-US" sz="2800" b="1" dirty="0" smtClean="0">
                <a:latin typeface="宋体" panose="02010600030101010101" pitchFamily="2" charset="-122"/>
              </a:rPr>
              <a:t>码</a:t>
            </a:r>
            <a:r>
              <a:rPr lang="zh-CN" altLang="en-US" sz="2800" b="1" dirty="0">
                <a:latin typeface="宋体" panose="02010600030101010101" pitchFamily="2" charset="-122"/>
              </a:rPr>
              <a:t>编码器的逻辑图</a:t>
            </a:r>
          </a:p>
        </p:txBody>
      </p:sp>
      <p:grpSp>
        <p:nvGrpSpPr>
          <p:cNvPr id="143363" name="Group 3"/>
          <p:cNvGrpSpPr/>
          <p:nvPr/>
        </p:nvGrpSpPr>
        <p:grpSpPr bwMode="auto">
          <a:xfrm>
            <a:off x="1152525" y="457200"/>
            <a:ext cx="6634163" cy="5445125"/>
            <a:chOff x="726" y="288"/>
            <a:chExt cx="4275" cy="3509"/>
          </a:xfrm>
        </p:grpSpPr>
        <p:sp>
          <p:nvSpPr>
            <p:cNvPr id="143364" name="Rectangle 4"/>
            <p:cNvSpPr>
              <a:spLocks noChangeArrowheads="1"/>
            </p:cNvSpPr>
            <p:nvPr/>
          </p:nvSpPr>
          <p:spPr bwMode="auto">
            <a:xfrm>
              <a:off x="4590" y="288"/>
              <a:ext cx="411" cy="275"/>
            </a:xfrm>
            <a:prstGeom prst="rect">
              <a:avLst/>
            </a:prstGeom>
            <a:noFill/>
            <a:ln>
              <a:noFill/>
            </a:ln>
          </p:spPr>
          <p:txBody>
            <a:bodyPr wrap="none" lIns="0" tIns="0" rIns="0" bIns="0">
              <a:spAutoFit/>
            </a:bodyPr>
            <a:lstStyle/>
            <a:p>
              <a:r>
                <a:rPr lang="en-US" altLang="zh-CN" sz="2800" b="1">
                  <a:solidFill>
                    <a:srgbClr val="CC0000"/>
                  </a:solidFill>
                  <a:latin typeface="Times New Roman" panose="02020603050405020304" charset="0"/>
                </a:rPr>
                <a:t>+5V</a:t>
              </a:r>
            </a:p>
          </p:txBody>
        </p:sp>
        <p:sp>
          <p:nvSpPr>
            <p:cNvPr id="143365" name="Rectangle 5"/>
            <p:cNvSpPr>
              <a:spLocks noChangeArrowheads="1"/>
            </p:cNvSpPr>
            <p:nvPr/>
          </p:nvSpPr>
          <p:spPr bwMode="auto">
            <a:xfrm>
              <a:off x="4027" y="789"/>
              <a:ext cx="164" cy="236"/>
            </a:xfrm>
            <a:prstGeom prst="rect">
              <a:avLst/>
            </a:prstGeom>
            <a:noFill/>
            <a:ln>
              <a:noFill/>
            </a:ln>
          </p:spPr>
          <p:txBody>
            <a:bodyPr wrap="none" lIns="0" tIns="0" rIns="0" bIns="0">
              <a:spAutoFit/>
            </a:bodyPr>
            <a:lstStyle/>
            <a:p>
              <a:r>
                <a:rPr lang="en-US" altLang="zh-CN" b="1">
                  <a:solidFill>
                    <a:srgbClr val="CC0000"/>
                  </a:solidFill>
                  <a:latin typeface="Times New Roman" panose="02020603050405020304" charset="0"/>
                </a:rPr>
                <a:t>&amp;</a:t>
              </a:r>
            </a:p>
          </p:txBody>
        </p:sp>
        <p:sp>
          <p:nvSpPr>
            <p:cNvPr id="143366" name="Rectangle 6"/>
            <p:cNvSpPr>
              <a:spLocks noChangeArrowheads="1"/>
            </p:cNvSpPr>
            <p:nvPr/>
          </p:nvSpPr>
          <p:spPr bwMode="auto">
            <a:xfrm>
              <a:off x="4613" y="881"/>
              <a:ext cx="218" cy="276"/>
            </a:xfrm>
            <a:prstGeom prst="rect">
              <a:avLst/>
            </a:prstGeom>
            <a:noFill/>
            <a:ln>
              <a:noFill/>
            </a:ln>
          </p:spPr>
          <p:txBody>
            <a:bodyPr wrap="none" lIns="0" tIns="0" rIns="0" bIns="0">
              <a:spAutoFit/>
            </a:bodyPr>
            <a:lstStyle/>
            <a:p>
              <a:r>
                <a:rPr lang="en-US" altLang="zh-CN" sz="2800" b="1" i="1">
                  <a:solidFill>
                    <a:srgbClr val="000099"/>
                  </a:solidFill>
                  <a:latin typeface="Times New Roman" panose="02020603050405020304" charset="0"/>
                </a:rPr>
                <a:t>Y</a:t>
              </a:r>
              <a:r>
                <a:rPr lang="en-US" altLang="zh-CN" sz="2800" b="1" baseline="-25000">
                  <a:solidFill>
                    <a:srgbClr val="000099"/>
                  </a:solidFill>
                  <a:latin typeface="Times New Roman" panose="02020603050405020304" charset="0"/>
                </a:rPr>
                <a:t>3</a:t>
              </a:r>
            </a:p>
          </p:txBody>
        </p:sp>
        <p:sp>
          <p:nvSpPr>
            <p:cNvPr id="143367" name="Rectangle 7"/>
            <p:cNvSpPr>
              <a:spLocks noChangeArrowheads="1"/>
            </p:cNvSpPr>
            <p:nvPr/>
          </p:nvSpPr>
          <p:spPr bwMode="auto">
            <a:xfrm>
              <a:off x="4027" y="1388"/>
              <a:ext cx="164" cy="235"/>
            </a:xfrm>
            <a:prstGeom prst="rect">
              <a:avLst/>
            </a:prstGeom>
            <a:noFill/>
            <a:ln>
              <a:noFill/>
            </a:ln>
          </p:spPr>
          <p:txBody>
            <a:bodyPr wrap="none" lIns="0" tIns="0" rIns="0" bIns="0">
              <a:spAutoFit/>
            </a:bodyPr>
            <a:lstStyle/>
            <a:p>
              <a:r>
                <a:rPr lang="en-US" altLang="zh-CN" b="1">
                  <a:solidFill>
                    <a:srgbClr val="CC0000"/>
                  </a:solidFill>
                  <a:latin typeface="Times New Roman" panose="02020603050405020304" charset="0"/>
                </a:rPr>
                <a:t>&amp;</a:t>
              </a:r>
            </a:p>
          </p:txBody>
        </p:sp>
        <p:sp>
          <p:nvSpPr>
            <p:cNvPr id="143368" name="Rectangle 8"/>
            <p:cNvSpPr>
              <a:spLocks noChangeArrowheads="1"/>
            </p:cNvSpPr>
            <p:nvPr/>
          </p:nvSpPr>
          <p:spPr bwMode="auto">
            <a:xfrm>
              <a:off x="4623" y="1491"/>
              <a:ext cx="218" cy="275"/>
            </a:xfrm>
            <a:prstGeom prst="rect">
              <a:avLst/>
            </a:prstGeom>
            <a:noFill/>
            <a:ln>
              <a:noFill/>
            </a:ln>
          </p:spPr>
          <p:txBody>
            <a:bodyPr wrap="none" lIns="0" tIns="0" rIns="0" bIns="0">
              <a:spAutoFit/>
            </a:bodyPr>
            <a:lstStyle/>
            <a:p>
              <a:r>
                <a:rPr lang="en-US" altLang="zh-CN" sz="2800" b="1" i="1">
                  <a:solidFill>
                    <a:srgbClr val="000099"/>
                  </a:solidFill>
                  <a:latin typeface="Times New Roman" panose="02020603050405020304" charset="0"/>
                </a:rPr>
                <a:t>Y</a:t>
              </a:r>
              <a:r>
                <a:rPr lang="en-US" altLang="zh-CN" sz="2800" b="1" baseline="-25000">
                  <a:solidFill>
                    <a:srgbClr val="000099"/>
                  </a:solidFill>
                  <a:latin typeface="Times New Roman" panose="02020603050405020304" charset="0"/>
                </a:rPr>
                <a:t>2</a:t>
              </a:r>
            </a:p>
          </p:txBody>
        </p:sp>
        <p:sp>
          <p:nvSpPr>
            <p:cNvPr id="143369" name="Rectangle 9"/>
            <p:cNvSpPr>
              <a:spLocks noChangeArrowheads="1"/>
            </p:cNvSpPr>
            <p:nvPr/>
          </p:nvSpPr>
          <p:spPr bwMode="auto">
            <a:xfrm>
              <a:off x="4027" y="1995"/>
              <a:ext cx="164" cy="236"/>
            </a:xfrm>
            <a:prstGeom prst="rect">
              <a:avLst/>
            </a:prstGeom>
            <a:noFill/>
            <a:ln>
              <a:noFill/>
            </a:ln>
          </p:spPr>
          <p:txBody>
            <a:bodyPr wrap="none" lIns="0" tIns="0" rIns="0" bIns="0">
              <a:spAutoFit/>
            </a:bodyPr>
            <a:lstStyle/>
            <a:p>
              <a:r>
                <a:rPr lang="en-US" altLang="zh-CN" b="1">
                  <a:solidFill>
                    <a:srgbClr val="CC0000"/>
                  </a:solidFill>
                  <a:latin typeface="Times New Roman" panose="02020603050405020304" charset="0"/>
                </a:rPr>
                <a:t>&amp;</a:t>
              </a:r>
            </a:p>
          </p:txBody>
        </p:sp>
        <p:sp>
          <p:nvSpPr>
            <p:cNvPr id="143370" name="Rectangle 10"/>
            <p:cNvSpPr>
              <a:spLocks noChangeArrowheads="1"/>
            </p:cNvSpPr>
            <p:nvPr/>
          </p:nvSpPr>
          <p:spPr bwMode="auto">
            <a:xfrm>
              <a:off x="4605" y="2084"/>
              <a:ext cx="218" cy="276"/>
            </a:xfrm>
            <a:prstGeom prst="rect">
              <a:avLst/>
            </a:prstGeom>
            <a:noFill/>
            <a:ln>
              <a:noFill/>
            </a:ln>
          </p:spPr>
          <p:txBody>
            <a:bodyPr wrap="none" lIns="0" tIns="0" rIns="0" bIns="0">
              <a:spAutoFit/>
            </a:bodyPr>
            <a:lstStyle/>
            <a:p>
              <a:r>
                <a:rPr lang="en-US" altLang="zh-CN" sz="2800" b="1" i="1">
                  <a:solidFill>
                    <a:srgbClr val="000099"/>
                  </a:solidFill>
                  <a:latin typeface="Times New Roman" panose="02020603050405020304" charset="0"/>
                </a:rPr>
                <a:t>Y</a:t>
              </a:r>
              <a:r>
                <a:rPr lang="en-US" altLang="zh-CN" sz="2800" b="1" baseline="-25000">
                  <a:solidFill>
                    <a:srgbClr val="000099"/>
                  </a:solidFill>
                  <a:latin typeface="Times New Roman" panose="02020603050405020304" charset="0"/>
                </a:rPr>
                <a:t>1</a:t>
              </a:r>
            </a:p>
          </p:txBody>
        </p:sp>
        <p:sp>
          <p:nvSpPr>
            <p:cNvPr id="143371" name="Rectangle 11"/>
            <p:cNvSpPr>
              <a:spLocks noChangeArrowheads="1"/>
            </p:cNvSpPr>
            <p:nvPr/>
          </p:nvSpPr>
          <p:spPr bwMode="auto">
            <a:xfrm>
              <a:off x="4027" y="2605"/>
              <a:ext cx="164" cy="235"/>
            </a:xfrm>
            <a:prstGeom prst="rect">
              <a:avLst/>
            </a:prstGeom>
            <a:noFill/>
            <a:ln>
              <a:noFill/>
            </a:ln>
          </p:spPr>
          <p:txBody>
            <a:bodyPr wrap="none" lIns="0" tIns="0" rIns="0" bIns="0">
              <a:spAutoFit/>
            </a:bodyPr>
            <a:lstStyle/>
            <a:p>
              <a:r>
                <a:rPr lang="en-US" altLang="zh-CN" b="1">
                  <a:solidFill>
                    <a:srgbClr val="CC0000"/>
                  </a:solidFill>
                  <a:latin typeface="Times New Roman" panose="02020603050405020304" charset="0"/>
                </a:rPr>
                <a:t>&amp;</a:t>
              </a:r>
            </a:p>
          </p:txBody>
        </p:sp>
        <p:sp>
          <p:nvSpPr>
            <p:cNvPr id="143372" name="Rectangle 12"/>
            <p:cNvSpPr>
              <a:spLocks noChangeArrowheads="1"/>
            </p:cNvSpPr>
            <p:nvPr/>
          </p:nvSpPr>
          <p:spPr bwMode="auto">
            <a:xfrm>
              <a:off x="4605" y="2687"/>
              <a:ext cx="218" cy="275"/>
            </a:xfrm>
            <a:prstGeom prst="rect">
              <a:avLst/>
            </a:prstGeom>
            <a:noFill/>
            <a:ln>
              <a:noFill/>
            </a:ln>
          </p:spPr>
          <p:txBody>
            <a:bodyPr wrap="none" lIns="0" tIns="0" rIns="0" bIns="0">
              <a:spAutoFit/>
            </a:bodyPr>
            <a:lstStyle/>
            <a:p>
              <a:r>
                <a:rPr lang="en-US" altLang="zh-CN" sz="2800" b="1" i="1">
                  <a:solidFill>
                    <a:srgbClr val="000099"/>
                  </a:solidFill>
                  <a:latin typeface="Times New Roman" panose="02020603050405020304" charset="0"/>
                </a:rPr>
                <a:t>Y</a:t>
              </a:r>
              <a:r>
                <a:rPr lang="en-US" altLang="zh-CN" sz="2800" b="1" baseline="-25000">
                  <a:solidFill>
                    <a:srgbClr val="000099"/>
                  </a:solidFill>
                  <a:latin typeface="Times New Roman" panose="02020603050405020304" charset="0"/>
                </a:rPr>
                <a:t>0</a:t>
              </a:r>
            </a:p>
          </p:txBody>
        </p:sp>
        <p:sp>
          <p:nvSpPr>
            <p:cNvPr id="143373" name="Rectangle 13"/>
            <p:cNvSpPr>
              <a:spLocks noChangeArrowheads="1"/>
            </p:cNvSpPr>
            <p:nvPr/>
          </p:nvSpPr>
          <p:spPr bwMode="auto">
            <a:xfrm>
              <a:off x="955"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0</a:t>
              </a:r>
            </a:p>
          </p:txBody>
        </p:sp>
        <p:sp>
          <p:nvSpPr>
            <p:cNvPr id="143374" name="Rectangle 14"/>
            <p:cNvSpPr>
              <a:spLocks noChangeArrowheads="1"/>
            </p:cNvSpPr>
            <p:nvPr/>
          </p:nvSpPr>
          <p:spPr bwMode="auto">
            <a:xfrm>
              <a:off x="1258"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1</a:t>
              </a:r>
            </a:p>
          </p:txBody>
        </p:sp>
        <p:sp>
          <p:nvSpPr>
            <p:cNvPr id="143375" name="Rectangle 15"/>
            <p:cNvSpPr>
              <a:spLocks noChangeArrowheads="1"/>
            </p:cNvSpPr>
            <p:nvPr/>
          </p:nvSpPr>
          <p:spPr bwMode="auto">
            <a:xfrm>
              <a:off x="1560"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2</a:t>
              </a:r>
            </a:p>
          </p:txBody>
        </p:sp>
        <p:sp>
          <p:nvSpPr>
            <p:cNvPr id="143376" name="Rectangle 16"/>
            <p:cNvSpPr>
              <a:spLocks noChangeArrowheads="1"/>
            </p:cNvSpPr>
            <p:nvPr/>
          </p:nvSpPr>
          <p:spPr bwMode="auto">
            <a:xfrm>
              <a:off x="1861"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3</a:t>
              </a:r>
            </a:p>
          </p:txBody>
        </p:sp>
        <p:sp>
          <p:nvSpPr>
            <p:cNvPr id="143377" name="Rectangle 17"/>
            <p:cNvSpPr>
              <a:spLocks noChangeArrowheads="1"/>
            </p:cNvSpPr>
            <p:nvPr/>
          </p:nvSpPr>
          <p:spPr bwMode="auto">
            <a:xfrm>
              <a:off x="2161"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4</a:t>
              </a:r>
            </a:p>
          </p:txBody>
        </p:sp>
        <p:sp>
          <p:nvSpPr>
            <p:cNvPr id="143378" name="Rectangle 18"/>
            <p:cNvSpPr>
              <a:spLocks noChangeArrowheads="1"/>
            </p:cNvSpPr>
            <p:nvPr/>
          </p:nvSpPr>
          <p:spPr bwMode="auto">
            <a:xfrm>
              <a:off x="2462"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5</a:t>
              </a:r>
            </a:p>
          </p:txBody>
        </p:sp>
        <p:sp>
          <p:nvSpPr>
            <p:cNvPr id="143379" name="Rectangle 19"/>
            <p:cNvSpPr>
              <a:spLocks noChangeArrowheads="1"/>
            </p:cNvSpPr>
            <p:nvPr/>
          </p:nvSpPr>
          <p:spPr bwMode="auto">
            <a:xfrm>
              <a:off x="2753"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6</a:t>
              </a:r>
            </a:p>
          </p:txBody>
        </p:sp>
        <p:sp>
          <p:nvSpPr>
            <p:cNvPr id="143380" name="Rectangle 20"/>
            <p:cNvSpPr>
              <a:spLocks noChangeArrowheads="1"/>
            </p:cNvSpPr>
            <p:nvPr/>
          </p:nvSpPr>
          <p:spPr bwMode="auto">
            <a:xfrm>
              <a:off x="3066"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7</a:t>
              </a:r>
            </a:p>
          </p:txBody>
        </p:sp>
        <p:sp>
          <p:nvSpPr>
            <p:cNvPr id="143381" name="Rectangle 21"/>
            <p:cNvSpPr>
              <a:spLocks noChangeArrowheads="1"/>
            </p:cNvSpPr>
            <p:nvPr/>
          </p:nvSpPr>
          <p:spPr bwMode="auto">
            <a:xfrm>
              <a:off x="3358"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8</a:t>
              </a:r>
            </a:p>
          </p:txBody>
        </p:sp>
        <p:sp>
          <p:nvSpPr>
            <p:cNvPr id="143382" name="Rectangle 22"/>
            <p:cNvSpPr>
              <a:spLocks noChangeArrowheads="1"/>
            </p:cNvSpPr>
            <p:nvPr/>
          </p:nvSpPr>
          <p:spPr bwMode="auto">
            <a:xfrm>
              <a:off x="3655"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9</a:t>
              </a:r>
            </a:p>
          </p:txBody>
        </p:sp>
        <p:sp>
          <p:nvSpPr>
            <p:cNvPr id="143383" name="Rectangle 23"/>
            <p:cNvSpPr>
              <a:spLocks noChangeArrowheads="1"/>
            </p:cNvSpPr>
            <p:nvPr/>
          </p:nvSpPr>
          <p:spPr bwMode="auto">
            <a:xfrm>
              <a:off x="3677" y="516"/>
              <a:ext cx="797" cy="235"/>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1K</a:t>
              </a:r>
              <a:r>
                <a:rPr lang="en-US" altLang="zh-CN" b="1">
                  <a:solidFill>
                    <a:srgbClr val="000099"/>
                  </a:solidFill>
                  <a:latin typeface="Times New Roman" panose="02020603050405020304" charset="0"/>
                  <a:sym typeface="Symbol" panose="05050102010706020507" charset="0"/>
                </a:rPr>
                <a:t></a:t>
              </a:r>
              <a:r>
                <a:rPr lang="en-US" altLang="zh-CN" b="1">
                  <a:solidFill>
                    <a:srgbClr val="000099"/>
                  </a:solidFill>
                  <a:latin typeface="Times New Roman" panose="02020603050405020304" charset="0"/>
                </a:rPr>
                <a:t>×10</a:t>
              </a:r>
            </a:p>
          </p:txBody>
        </p:sp>
        <p:sp>
          <p:nvSpPr>
            <p:cNvPr id="143384" name="Line 24"/>
            <p:cNvSpPr>
              <a:spLocks noChangeShapeType="1"/>
            </p:cNvSpPr>
            <p:nvPr/>
          </p:nvSpPr>
          <p:spPr bwMode="auto">
            <a:xfrm>
              <a:off x="911" y="424"/>
              <a:ext cx="3597"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385" name="Line 25"/>
            <p:cNvSpPr>
              <a:spLocks noChangeShapeType="1"/>
            </p:cNvSpPr>
            <p:nvPr/>
          </p:nvSpPr>
          <p:spPr bwMode="auto">
            <a:xfrm>
              <a:off x="911"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86" name="Line 26"/>
            <p:cNvSpPr>
              <a:spLocks noChangeShapeType="1"/>
            </p:cNvSpPr>
            <p:nvPr/>
          </p:nvSpPr>
          <p:spPr bwMode="auto">
            <a:xfrm>
              <a:off x="911" y="773"/>
              <a:ext cx="1" cy="34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87" name="Line 27"/>
            <p:cNvSpPr>
              <a:spLocks noChangeShapeType="1"/>
            </p:cNvSpPr>
            <p:nvPr/>
          </p:nvSpPr>
          <p:spPr bwMode="auto">
            <a:xfrm>
              <a:off x="1214" y="773"/>
              <a:ext cx="1" cy="34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88" name="Line 28"/>
            <p:cNvSpPr>
              <a:spLocks noChangeShapeType="1"/>
            </p:cNvSpPr>
            <p:nvPr/>
          </p:nvSpPr>
          <p:spPr bwMode="auto">
            <a:xfrm>
              <a:off x="1214"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89" name="Line 29"/>
            <p:cNvSpPr>
              <a:spLocks noChangeShapeType="1"/>
            </p:cNvSpPr>
            <p:nvPr/>
          </p:nvSpPr>
          <p:spPr bwMode="auto">
            <a:xfrm>
              <a:off x="1516" y="773"/>
              <a:ext cx="1" cy="34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0" name="Line 30"/>
            <p:cNvSpPr>
              <a:spLocks noChangeShapeType="1"/>
            </p:cNvSpPr>
            <p:nvPr/>
          </p:nvSpPr>
          <p:spPr bwMode="auto">
            <a:xfrm>
              <a:off x="1516"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1" name="Line 31"/>
            <p:cNvSpPr>
              <a:spLocks noChangeShapeType="1"/>
            </p:cNvSpPr>
            <p:nvPr/>
          </p:nvSpPr>
          <p:spPr bwMode="auto">
            <a:xfrm>
              <a:off x="1817" y="773"/>
              <a:ext cx="1" cy="34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2" name="Line 32"/>
            <p:cNvSpPr>
              <a:spLocks noChangeShapeType="1"/>
            </p:cNvSpPr>
            <p:nvPr/>
          </p:nvSpPr>
          <p:spPr bwMode="auto">
            <a:xfrm>
              <a:off x="1817"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3" name="Line 33"/>
            <p:cNvSpPr>
              <a:spLocks noChangeShapeType="1"/>
            </p:cNvSpPr>
            <p:nvPr/>
          </p:nvSpPr>
          <p:spPr bwMode="auto">
            <a:xfrm>
              <a:off x="2116" y="773"/>
              <a:ext cx="1" cy="34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4" name="Line 34"/>
            <p:cNvSpPr>
              <a:spLocks noChangeShapeType="1"/>
            </p:cNvSpPr>
            <p:nvPr/>
          </p:nvSpPr>
          <p:spPr bwMode="auto">
            <a:xfrm>
              <a:off x="2116"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5" name="Line 35"/>
            <p:cNvSpPr>
              <a:spLocks noChangeShapeType="1"/>
            </p:cNvSpPr>
            <p:nvPr/>
          </p:nvSpPr>
          <p:spPr bwMode="auto">
            <a:xfrm>
              <a:off x="2417" y="773"/>
              <a:ext cx="1" cy="34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6" name="Line 36"/>
            <p:cNvSpPr>
              <a:spLocks noChangeShapeType="1"/>
            </p:cNvSpPr>
            <p:nvPr/>
          </p:nvSpPr>
          <p:spPr bwMode="auto">
            <a:xfrm>
              <a:off x="2417"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7" name="Line 37"/>
            <p:cNvSpPr>
              <a:spLocks noChangeShapeType="1"/>
            </p:cNvSpPr>
            <p:nvPr/>
          </p:nvSpPr>
          <p:spPr bwMode="auto">
            <a:xfrm>
              <a:off x="2709" y="773"/>
              <a:ext cx="1" cy="34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8" name="Line 38"/>
            <p:cNvSpPr>
              <a:spLocks noChangeShapeType="1"/>
            </p:cNvSpPr>
            <p:nvPr/>
          </p:nvSpPr>
          <p:spPr bwMode="auto">
            <a:xfrm>
              <a:off x="2709"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9" name="Line 39"/>
            <p:cNvSpPr>
              <a:spLocks noChangeShapeType="1"/>
            </p:cNvSpPr>
            <p:nvPr/>
          </p:nvSpPr>
          <p:spPr bwMode="auto">
            <a:xfrm>
              <a:off x="3020" y="773"/>
              <a:ext cx="1" cy="34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00" name="Line 40"/>
            <p:cNvSpPr>
              <a:spLocks noChangeShapeType="1"/>
            </p:cNvSpPr>
            <p:nvPr/>
          </p:nvSpPr>
          <p:spPr bwMode="auto">
            <a:xfrm>
              <a:off x="3020"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01" name="Line 41"/>
            <p:cNvSpPr>
              <a:spLocks noChangeShapeType="1"/>
            </p:cNvSpPr>
            <p:nvPr/>
          </p:nvSpPr>
          <p:spPr bwMode="auto">
            <a:xfrm>
              <a:off x="3314" y="773"/>
              <a:ext cx="1" cy="3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02" name="Line 42"/>
            <p:cNvSpPr>
              <a:spLocks noChangeShapeType="1"/>
            </p:cNvSpPr>
            <p:nvPr/>
          </p:nvSpPr>
          <p:spPr bwMode="auto">
            <a:xfrm>
              <a:off x="3314"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nvGrpSpPr>
            <p:cNvPr id="143403" name="Group 43"/>
            <p:cNvGrpSpPr/>
            <p:nvPr/>
          </p:nvGrpSpPr>
          <p:grpSpPr bwMode="auto">
            <a:xfrm>
              <a:off x="874" y="539"/>
              <a:ext cx="2776" cy="220"/>
              <a:chOff x="796" y="684"/>
              <a:chExt cx="2919" cy="162"/>
            </a:xfrm>
          </p:grpSpPr>
          <p:sp>
            <p:nvSpPr>
              <p:cNvPr id="143511" name="Rectangle 44"/>
              <p:cNvSpPr>
                <a:spLocks noChangeArrowheads="1"/>
              </p:cNvSpPr>
              <p:nvPr/>
            </p:nvSpPr>
            <p:spPr bwMode="auto">
              <a:xfrm>
                <a:off x="796" y="684"/>
                <a:ext cx="81"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12" name="Rectangle 45"/>
              <p:cNvSpPr>
                <a:spLocks noChangeArrowheads="1"/>
              </p:cNvSpPr>
              <p:nvPr/>
            </p:nvSpPr>
            <p:spPr bwMode="auto">
              <a:xfrm>
                <a:off x="1113" y="684"/>
                <a:ext cx="81"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13" name="Rectangle 46"/>
              <p:cNvSpPr>
                <a:spLocks noChangeArrowheads="1"/>
              </p:cNvSpPr>
              <p:nvPr/>
            </p:nvSpPr>
            <p:spPr bwMode="auto">
              <a:xfrm>
                <a:off x="1429" y="684"/>
                <a:ext cx="83"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14" name="Rectangle 47"/>
              <p:cNvSpPr>
                <a:spLocks noChangeArrowheads="1"/>
              </p:cNvSpPr>
              <p:nvPr/>
            </p:nvSpPr>
            <p:spPr bwMode="auto">
              <a:xfrm>
                <a:off x="1747" y="684"/>
                <a:ext cx="83"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15" name="Rectangle 48"/>
              <p:cNvSpPr>
                <a:spLocks noChangeArrowheads="1"/>
              </p:cNvSpPr>
              <p:nvPr/>
            </p:nvSpPr>
            <p:spPr bwMode="auto">
              <a:xfrm>
                <a:off x="2060" y="684"/>
                <a:ext cx="81"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16" name="Rectangle 49"/>
              <p:cNvSpPr>
                <a:spLocks noChangeArrowheads="1"/>
              </p:cNvSpPr>
              <p:nvPr/>
            </p:nvSpPr>
            <p:spPr bwMode="auto">
              <a:xfrm>
                <a:off x="2378" y="684"/>
                <a:ext cx="81"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17" name="Rectangle 50"/>
              <p:cNvSpPr>
                <a:spLocks noChangeArrowheads="1"/>
              </p:cNvSpPr>
              <p:nvPr/>
            </p:nvSpPr>
            <p:spPr bwMode="auto">
              <a:xfrm>
                <a:off x="2685" y="684"/>
                <a:ext cx="83"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18" name="Rectangle 51"/>
              <p:cNvSpPr>
                <a:spLocks noChangeArrowheads="1"/>
              </p:cNvSpPr>
              <p:nvPr/>
            </p:nvSpPr>
            <p:spPr bwMode="auto">
              <a:xfrm>
                <a:off x="3013" y="684"/>
                <a:ext cx="81"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19" name="Rectangle 52"/>
              <p:cNvSpPr>
                <a:spLocks noChangeArrowheads="1"/>
              </p:cNvSpPr>
              <p:nvPr/>
            </p:nvSpPr>
            <p:spPr bwMode="auto">
              <a:xfrm>
                <a:off x="3320" y="684"/>
                <a:ext cx="81"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20" name="Rectangle 53"/>
              <p:cNvSpPr>
                <a:spLocks noChangeArrowheads="1"/>
              </p:cNvSpPr>
              <p:nvPr/>
            </p:nvSpPr>
            <p:spPr bwMode="auto">
              <a:xfrm>
                <a:off x="3634" y="684"/>
                <a:ext cx="81"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grpSp>
        <p:sp>
          <p:nvSpPr>
            <p:cNvPr id="143404" name="Line 54"/>
            <p:cNvSpPr>
              <a:spLocks noChangeShapeType="1"/>
            </p:cNvSpPr>
            <p:nvPr/>
          </p:nvSpPr>
          <p:spPr bwMode="auto">
            <a:xfrm>
              <a:off x="3612" y="773"/>
              <a:ext cx="0" cy="3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05" name="Line 55"/>
            <p:cNvSpPr>
              <a:spLocks noChangeShapeType="1"/>
            </p:cNvSpPr>
            <p:nvPr/>
          </p:nvSpPr>
          <p:spPr bwMode="auto">
            <a:xfrm>
              <a:off x="3612" y="425"/>
              <a:ext cx="0"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06" name="Freeform 56"/>
            <p:cNvSpPr/>
            <p:nvPr/>
          </p:nvSpPr>
          <p:spPr bwMode="auto">
            <a:xfrm>
              <a:off x="4508" y="401"/>
              <a:ext cx="50" cy="50"/>
            </a:xfrm>
            <a:custGeom>
              <a:avLst/>
              <a:gdLst>
                <a:gd name="T0" fmla="*/ 34 w 52"/>
                <a:gd name="T1" fmla="*/ 15 h 52"/>
                <a:gd name="T2" fmla="*/ 30 w 52"/>
                <a:gd name="T3" fmla="*/ 6 h 52"/>
                <a:gd name="T4" fmla="*/ 15 w 52"/>
                <a:gd name="T5" fmla="*/ 0 h 52"/>
                <a:gd name="T6" fmla="*/ 6 w 52"/>
                <a:gd name="T7" fmla="*/ 6 h 52"/>
                <a:gd name="T8" fmla="*/ 0 w 52"/>
                <a:gd name="T9" fmla="*/ 15 h 52"/>
                <a:gd name="T10" fmla="*/ 6 w 52"/>
                <a:gd name="T11" fmla="*/ 30 h 52"/>
                <a:gd name="T12" fmla="*/ 15 w 52"/>
                <a:gd name="T13" fmla="*/ 34 h 52"/>
                <a:gd name="T14" fmla="*/ 30 w 52"/>
                <a:gd name="T15" fmla="*/ 30 h 52"/>
                <a:gd name="T16" fmla="*/ 34 w 52"/>
                <a:gd name="T17" fmla="*/ 15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2"/>
                <a:gd name="T29" fmla="*/ 52 w 52"/>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2">
                  <a:moveTo>
                    <a:pt x="52" y="26"/>
                  </a:moveTo>
                  <a:lnTo>
                    <a:pt x="43" y="6"/>
                  </a:lnTo>
                  <a:lnTo>
                    <a:pt x="26" y="0"/>
                  </a:lnTo>
                  <a:lnTo>
                    <a:pt x="6" y="6"/>
                  </a:lnTo>
                  <a:lnTo>
                    <a:pt x="0" y="26"/>
                  </a:lnTo>
                  <a:lnTo>
                    <a:pt x="6" y="43"/>
                  </a:lnTo>
                  <a:lnTo>
                    <a:pt x="26" y="52"/>
                  </a:lnTo>
                  <a:lnTo>
                    <a:pt x="43" y="43"/>
                  </a:lnTo>
                  <a:lnTo>
                    <a:pt x="52" y="26"/>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07" name="Rectangle 57"/>
            <p:cNvSpPr>
              <a:spLocks noChangeArrowheads="1"/>
            </p:cNvSpPr>
            <p:nvPr/>
          </p:nvSpPr>
          <p:spPr bwMode="auto">
            <a:xfrm>
              <a:off x="3918" y="810"/>
              <a:ext cx="314" cy="44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408" name="Freeform 58"/>
            <p:cNvSpPr/>
            <p:nvPr/>
          </p:nvSpPr>
          <p:spPr bwMode="auto">
            <a:xfrm>
              <a:off x="4232" y="1006"/>
              <a:ext cx="51" cy="50"/>
            </a:xfrm>
            <a:custGeom>
              <a:avLst/>
              <a:gdLst>
                <a:gd name="T0" fmla="*/ 35 w 53"/>
                <a:gd name="T1" fmla="*/ 15 h 53"/>
                <a:gd name="T2" fmla="*/ 31 w 53"/>
                <a:gd name="T3" fmla="*/ 7 h 53"/>
                <a:gd name="T4" fmla="*/ 16 w 53"/>
                <a:gd name="T5" fmla="*/ 0 h 53"/>
                <a:gd name="T6" fmla="*/ 9 w 53"/>
                <a:gd name="T7" fmla="*/ 7 h 53"/>
                <a:gd name="T8" fmla="*/ 0 w 53"/>
                <a:gd name="T9" fmla="*/ 15 h 53"/>
                <a:gd name="T10" fmla="*/ 9 w 53"/>
                <a:gd name="T11" fmla="*/ 24 h 53"/>
                <a:gd name="T12" fmla="*/ 16 w 53"/>
                <a:gd name="T13" fmla="*/ 28 h 53"/>
                <a:gd name="T14" fmla="*/ 31 w 53"/>
                <a:gd name="T15" fmla="*/ 24 h 53"/>
                <a:gd name="T16" fmla="*/ 35 w 53"/>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
                <a:gd name="T28" fmla="*/ 0 h 53"/>
                <a:gd name="T29" fmla="*/ 53 w 53"/>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 h="53">
                  <a:moveTo>
                    <a:pt x="53" y="27"/>
                  </a:moveTo>
                  <a:lnTo>
                    <a:pt x="46" y="7"/>
                  </a:lnTo>
                  <a:lnTo>
                    <a:pt x="27" y="0"/>
                  </a:lnTo>
                  <a:lnTo>
                    <a:pt x="9" y="7"/>
                  </a:lnTo>
                  <a:lnTo>
                    <a:pt x="0" y="27"/>
                  </a:lnTo>
                  <a:lnTo>
                    <a:pt x="9" y="44"/>
                  </a:lnTo>
                  <a:lnTo>
                    <a:pt x="27" y="53"/>
                  </a:lnTo>
                  <a:lnTo>
                    <a:pt x="46" y="44"/>
                  </a:lnTo>
                  <a:lnTo>
                    <a:pt x="53" y="27"/>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09" name="Line 59"/>
            <p:cNvSpPr>
              <a:spLocks noChangeShapeType="1"/>
            </p:cNvSpPr>
            <p:nvPr/>
          </p:nvSpPr>
          <p:spPr bwMode="auto">
            <a:xfrm>
              <a:off x="4283" y="1032"/>
              <a:ext cx="227"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10" name="Freeform 60"/>
            <p:cNvSpPr/>
            <p:nvPr/>
          </p:nvSpPr>
          <p:spPr bwMode="auto">
            <a:xfrm>
              <a:off x="4510" y="1006"/>
              <a:ext cx="49" cy="50"/>
            </a:xfrm>
            <a:custGeom>
              <a:avLst/>
              <a:gdLst>
                <a:gd name="T0" fmla="*/ 27 w 52"/>
                <a:gd name="T1" fmla="*/ 15 h 53"/>
                <a:gd name="T2" fmla="*/ 23 w 52"/>
                <a:gd name="T3" fmla="*/ 7 h 53"/>
                <a:gd name="T4" fmla="*/ 15 w 52"/>
                <a:gd name="T5" fmla="*/ 0 h 53"/>
                <a:gd name="T6" fmla="*/ 8 w 52"/>
                <a:gd name="T7" fmla="*/ 7 h 53"/>
                <a:gd name="T8" fmla="*/ 0 w 52"/>
                <a:gd name="T9" fmla="*/ 15 h 53"/>
                <a:gd name="T10" fmla="*/ 8 w 52"/>
                <a:gd name="T11" fmla="*/ 24 h 53"/>
                <a:gd name="T12" fmla="*/ 15 w 52"/>
                <a:gd name="T13" fmla="*/ 28 h 53"/>
                <a:gd name="T14" fmla="*/ 23 w 52"/>
                <a:gd name="T15" fmla="*/ 24 h 53"/>
                <a:gd name="T16" fmla="*/ 27 w 52"/>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3"/>
                <a:gd name="T29" fmla="*/ 52 w 52"/>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3">
                  <a:moveTo>
                    <a:pt x="52" y="27"/>
                  </a:moveTo>
                  <a:lnTo>
                    <a:pt x="44" y="7"/>
                  </a:lnTo>
                  <a:lnTo>
                    <a:pt x="26" y="0"/>
                  </a:lnTo>
                  <a:lnTo>
                    <a:pt x="9" y="7"/>
                  </a:lnTo>
                  <a:lnTo>
                    <a:pt x="0" y="27"/>
                  </a:lnTo>
                  <a:lnTo>
                    <a:pt x="9" y="44"/>
                  </a:lnTo>
                  <a:lnTo>
                    <a:pt x="26" y="53"/>
                  </a:lnTo>
                  <a:lnTo>
                    <a:pt x="44" y="44"/>
                  </a:lnTo>
                  <a:lnTo>
                    <a:pt x="52" y="27"/>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11" name="Line 61"/>
            <p:cNvSpPr>
              <a:spLocks noChangeShapeType="1"/>
            </p:cNvSpPr>
            <p:nvPr/>
          </p:nvSpPr>
          <p:spPr bwMode="auto">
            <a:xfrm>
              <a:off x="4283" y="1627"/>
              <a:ext cx="227"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12" name="Rectangle 62"/>
            <p:cNvSpPr>
              <a:spLocks noChangeArrowheads="1"/>
            </p:cNvSpPr>
            <p:nvPr/>
          </p:nvSpPr>
          <p:spPr bwMode="auto">
            <a:xfrm>
              <a:off x="3918" y="1406"/>
              <a:ext cx="314" cy="44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413" name="Freeform 63"/>
            <p:cNvSpPr/>
            <p:nvPr/>
          </p:nvSpPr>
          <p:spPr bwMode="auto">
            <a:xfrm>
              <a:off x="4232" y="1602"/>
              <a:ext cx="51" cy="50"/>
            </a:xfrm>
            <a:custGeom>
              <a:avLst/>
              <a:gdLst>
                <a:gd name="T0" fmla="*/ 35 w 53"/>
                <a:gd name="T1" fmla="*/ 15 h 53"/>
                <a:gd name="T2" fmla="*/ 31 w 53"/>
                <a:gd name="T3" fmla="*/ 8 h 53"/>
                <a:gd name="T4" fmla="*/ 16 w 53"/>
                <a:gd name="T5" fmla="*/ 0 h 53"/>
                <a:gd name="T6" fmla="*/ 9 w 53"/>
                <a:gd name="T7" fmla="*/ 8 h 53"/>
                <a:gd name="T8" fmla="*/ 0 w 53"/>
                <a:gd name="T9" fmla="*/ 15 h 53"/>
                <a:gd name="T10" fmla="*/ 9 w 53"/>
                <a:gd name="T11" fmla="*/ 24 h 53"/>
                <a:gd name="T12" fmla="*/ 16 w 53"/>
                <a:gd name="T13" fmla="*/ 28 h 53"/>
                <a:gd name="T14" fmla="*/ 31 w 53"/>
                <a:gd name="T15" fmla="*/ 24 h 53"/>
                <a:gd name="T16" fmla="*/ 35 w 53"/>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
                <a:gd name="T28" fmla="*/ 0 h 53"/>
                <a:gd name="T29" fmla="*/ 53 w 53"/>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 h="53">
                  <a:moveTo>
                    <a:pt x="53" y="26"/>
                  </a:moveTo>
                  <a:lnTo>
                    <a:pt x="46" y="9"/>
                  </a:lnTo>
                  <a:lnTo>
                    <a:pt x="27" y="0"/>
                  </a:lnTo>
                  <a:lnTo>
                    <a:pt x="9" y="9"/>
                  </a:lnTo>
                  <a:lnTo>
                    <a:pt x="0" y="26"/>
                  </a:lnTo>
                  <a:lnTo>
                    <a:pt x="9" y="46"/>
                  </a:lnTo>
                  <a:lnTo>
                    <a:pt x="27" y="53"/>
                  </a:lnTo>
                  <a:lnTo>
                    <a:pt x="46" y="46"/>
                  </a:lnTo>
                  <a:lnTo>
                    <a:pt x="53" y="26"/>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14" name="Freeform 64"/>
            <p:cNvSpPr/>
            <p:nvPr/>
          </p:nvSpPr>
          <p:spPr bwMode="auto">
            <a:xfrm>
              <a:off x="4510" y="1602"/>
              <a:ext cx="49" cy="50"/>
            </a:xfrm>
            <a:custGeom>
              <a:avLst/>
              <a:gdLst>
                <a:gd name="T0" fmla="*/ 27 w 52"/>
                <a:gd name="T1" fmla="*/ 15 h 53"/>
                <a:gd name="T2" fmla="*/ 23 w 52"/>
                <a:gd name="T3" fmla="*/ 8 h 53"/>
                <a:gd name="T4" fmla="*/ 15 w 52"/>
                <a:gd name="T5" fmla="*/ 0 h 53"/>
                <a:gd name="T6" fmla="*/ 8 w 52"/>
                <a:gd name="T7" fmla="*/ 8 h 53"/>
                <a:gd name="T8" fmla="*/ 0 w 52"/>
                <a:gd name="T9" fmla="*/ 15 h 53"/>
                <a:gd name="T10" fmla="*/ 8 w 52"/>
                <a:gd name="T11" fmla="*/ 24 h 53"/>
                <a:gd name="T12" fmla="*/ 15 w 52"/>
                <a:gd name="T13" fmla="*/ 28 h 53"/>
                <a:gd name="T14" fmla="*/ 23 w 52"/>
                <a:gd name="T15" fmla="*/ 24 h 53"/>
                <a:gd name="T16" fmla="*/ 27 w 52"/>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3"/>
                <a:gd name="T29" fmla="*/ 52 w 52"/>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3">
                  <a:moveTo>
                    <a:pt x="52" y="26"/>
                  </a:moveTo>
                  <a:lnTo>
                    <a:pt x="44" y="9"/>
                  </a:lnTo>
                  <a:lnTo>
                    <a:pt x="26" y="0"/>
                  </a:lnTo>
                  <a:lnTo>
                    <a:pt x="9" y="9"/>
                  </a:lnTo>
                  <a:lnTo>
                    <a:pt x="0" y="26"/>
                  </a:lnTo>
                  <a:lnTo>
                    <a:pt x="9" y="46"/>
                  </a:lnTo>
                  <a:lnTo>
                    <a:pt x="26" y="53"/>
                  </a:lnTo>
                  <a:lnTo>
                    <a:pt x="44" y="46"/>
                  </a:lnTo>
                  <a:lnTo>
                    <a:pt x="52" y="26"/>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15" name="Line 65"/>
            <p:cNvSpPr>
              <a:spLocks noChangeShapeType="1"/>
            </p:cNvSpPr>
            <p:nvPr/>
          </p:nvSpPr>
          <p:spPr bwMode="auto">
            <a:xfrm>
              <a:off x="4283" y="2233"/>
              <a:ext cx="227"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16" name="Rectangle 66"/>
            <p:cNvSpPr>
              <a:spLocks noChangeArrowheads="1"/>
            </p:cNvSpPr>
            <p:nvPr/>
          </p:nvSpPr>
          <p:spPr bwMode="auto">
            <a:xfrm>
              <a:off x="3918" y="2013"/>
              <a:ext cx="314" cy="441"/>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417" name="Freeform 67"/>
            <p:cNvSpPr/>
            <p:nvPr/>
          </p:nvSpPr>
          <p:spPr bwMode="auto">
            <a:xfrm>
              <a:off x="4232" y="2209"/>
              <a:ext cx="51" cy="49"/>
            </a:xfrm>
            <a:custGeom>
              <a:avLst/>
              <a:gdLst>
                <a:gd name="T0" fmla="*/ 35 w 53"/>
                <a:gd name="T1" fmla="*/ 15 h 52"/>
                <a:gd name="T2" fmla="*/ 31 w 53"/>
                <a:gd name="T3" fmla="*/ 8 h 52"/>
                <a:gd name="T4" fmla="*/ 16 w 53"/>
                <a:gd name="T5" fmla="*/ 0 h 52"/>
                <a:gd name="T6" fmla="*/ 9 w 53"/>
                <a:gd name="T7" fmla="*/ 8 h 52"/>
                <a:gd name="T8" fmla="*/ 0 w 53"/>
                <a:gd name="T9" fmla="*/ 15 h 52"/>
                <a:gd name="T10" fmla="*/ 9 w 53"/>
                <a:gd name="T11" fmla="*/ 24 h 52"/>
                <a:gd name="T12" fmla="*/ 16 w 53"/>
                <a:gd name="T13" fmla="*/ 27 h 52"/>
                <a:gd name="T14" fmla="*/ 31 w 53"/>
                <a:gd name="T15" fmla="*/ 24 h 52"/>
                <a:gd name="T16" fmla="*/ 35 w 53"/>
                <a:gd name="T17" fmla="*/ 15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
                <a:gd name="T28" fmla="*/ 0 h 52"/>
                <a:gd name="T29" fmla="*/ 53 w 53"/>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 h="52">
                  <a:moveTo>
                    <a:pt x="53" y="26"/>
                  </a:moveTo>
                  <a:lnTo>
                    <a:pt x="46" y="8"/>
                  </a:lnTo>
                  <a:lnTo>
                    <a:pt x="27" y="0"/>
                  </a:lnTo>
                  <a:lnTo>
                    <a:pt x="9" y="8"/>
                  </a:lnTo>
                  <a:lnTo>
                    <a:pt x="0" y="26"/>
                  </a:lnTo>
                  <a:lnTo>
                    <a:pt x="9" y="46"/>
                  </a:lnTo>
                  <a:lnTo>
                    <a:pt x="27" y="52"/>
                  </a:lnTo>
                  <a:lnTo>
                    <a:pt x="46" y="46"/>
                  </a:lnTo>
                  <a:lnTo>
                    <a:pt x="53" y="26"/>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18" name="Freeform 68"/>
            <p:cNvSpPr/>
            <p:nvPr/>
          </p:nvSpPr>
          <p:spPr bwMode="auto">
            <a:xfrm>
              <a:off x="4510" y="2209"/>
              <a:ext cx="49" cy="49"/>
            </a:xfrm>
            <a:custGeom>
              <a:avLst/>
              <a:gdLst>
                <a:gd name="T0" fmla="*/ 27 w 52"/>
                <a:gd name="T1" fmla="*/ 15 h 52"/>
                <a:gd name="T2" fmla="*/ 23 w 52"/>
                <a:gd name="T3" fmla="*/ 8 h 52"/>
                <a:gd name="T4" fmla="*/ 15 w 52"/>
                <a:gd name="T5" fmla="*/ 0 h 52"/>
                <a:gd name="T6" fmla="*/ 8 w 52"/>
                <a:gd name="T7" fmla="*/ 8 h 52"/>
                <a:gd name="T8" fmla="*/ 0 w 52"/>
                <a:gd name="T9" fmla="*/ 15 h 52"/>
                <a:gd name="T10" fmla="*/ 8 w 52"/>
                <a:gd name="T11" fmla="*/ 24 h 52"/>
                <a:gd name="T12" fmla="*/ 15 w 52"/>
                <a:gd name="T13" fmla="*/ 27 h 52"/>
                <a:gd name="T14" fmla="*/ 23 w 52"/>
                <a:gd name="T15" fmla="*/ 24 h 52"/>
                <a:gd name="T16" fmla="*/ 27 w 52"/>
                <a:gd name="T17" fmla="*/ 15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2"/>
                <a:gd name="T29" fmla="*/ 52 w 52"/>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2">
                  <a:moveTo>
                    <a:pt x="52" y="26"/>
                  </a:moveTo>
                  <a:lnTo>
                    <a:pt x="44" y="8"/>
                  </a:lnTo>
                  <a:lnTo>
                    <a:pt x="26" y="0"/>
                  </a:lnTo>
                  <a:lnTo>
                    <a:pt x="9" y="8"/>
                  </a:lnTo>
                  <a:lnTo>
                    <a:pt x="0" y="26"/>
                  </a:lnTo>
                  <a:lnTo>
                    <a:pt x="9" y="46"/>
                  </a:lnTo>
                  <a:lnTo>
                    <a:pt x="26" y="52"/>
                  </a:lnTo>
                  <a:lnTo>
                    <a:pt x="44" y="46"/>
                  </a:lnTo>
                  <a:lnTo>
                    <a:pt x="52" y="26"/>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19" name="Line 69"/>
            <p:cNvSpPr>
              <a:spLocks noChangeShapeType="1"/>
            </p:cNvSpPr>
            <p:nvPr/>
          </p:nvSpPr>
          <p:spPr bwMode="auto">
            <a:xfrm>
              <a:off x="4283" y="2846"/>
              <a:ext cx="227"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20" name="Rectangle 70"/>
            <p:cNvSpPr>
              <a:spLocks noChangeArrowheads="1"/>
            </p:cNvSpPr>
            <p:nvPr/>
          </p:nvSpPr>
          <p:spPr bwMode="auto">
            <a:xfrm>
              <a:off x="3918" y="2625"/>
              <a:ext cx="314" cy="441"/>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421" name="Freeform 71"/>
            <p:cNvSpPr/>
            <p:nvPr/>
          </p:nvSpPr>
          <p:spPr bwMode="auto">
            <a:xfrm>
              <a:off x="4232" y="2821"/>
              <a:ext cx="51" cy="50"/>
            </a:xfrm>
            <a:custGeom>
              <a:avLst/>
              <a:gdLst>
                <a:gd name="T0" fmla="*/ 35 w 53"/>
                <a:gd name="T1" fmla="*/ 15 h 52"/>
                <a:gd name="T2" fmla="*/ 31 w 53"/>
                <a:gd name="T3" fmla="*/ 6 h 52"/>
                <a:gd name="T4" fmla="*/ 16 w 53"/>
                <a:gd name="T5" fmla="*/ 0 h 52"/>
                <a:gd name="T6" fmla="*/ 9 w 53"/>
                <a:gd name="T7" fmla="*/ 6 h 52"/>
                <a:gd name="T8" fmla="*/ 0 w 53"/>
                <a:gd name="T9" fmla="*/ 15 h 52"/>
                <a:gd name="T10" fmla="*/ 9 w 53"/>
                <a:gd name="T11" fmla="*/ 30 h 52"/>
                <a:gd name="T12" fmla="*/ 16 w 53"/>
                <a:gd name="T13" fmla="*/ 34 h 52"/>
                <a:gd name="T14" fmla="*/ 31 w 53"/>
                <a:gd name="T15" fmla="*/ 30 h 52"/>
                <a:gd name="T16" fmla="*/ 35 w 53"/>
                <a:gd name="T17" fmla="*/ 15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
                <a:gd name="T28" fmla="*/ 0 h 52"/>
                <a:gd name="T29" fmla="*/ 53 w 53"/>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 h="52">
                  <a:moveTo>
                    <a:pt x="53" y="26"/>
                  </a:moveTo>
                  <a:lnTo>
                    <a:pt x="46" y="6"/>
                  </a:lnTo>
                  <a:lnTo>
                    <a:pt x="27" y="0"/>
                  </a:lnTo>
                  <a:lnTo>
                    <a:pt x="9" y="6"/>
                  </a:lnTo>
                  <a:lnTo>
                    <a:pt x="0" y="26"/>
                  </a:lnTo>
                  <a:lnTo>
                    <a:pt x="9" y="44"/>
                  </a:lnTo>
                  <a:lnTo>
                    <a:pt x="27" y="52"/>
                  </a:lnTo>
                  <a:lnTo>
                    <a:pt x="46" y="44"/>
                  </a:lnTo>
                  <a:lnTo>
                    <a:pt x="53" y="26"/>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22" name="Freeform 72"/>
            <p:cNvSpPr/>
            <p:nvPr/>
          </p:nvSpPr>
          <p:spPr bwMode="auto">
            <a:xfrm>
              <a:off x="4510" y="2821"/>
              <a:ext cx="49" cy="50"/>
            </a:xfrm>
            <a:custGeom>
              <a:avLst/>
              <a:gdLst>
                <a:gd name="T0" fmla="*/ 27 w 52"/>
                <a:gd name="T1" fmla="*/ 15 h 52"/>
                <a:gd name="T2" fmla="*/ 23 w 52"/>
                <a:gd name="T3" fmla="*/ 6 h 52"/>
                <a:gd name="T4" fmla="*/ 15 w 52"/>
                <a:gd name="T5" fmla="*/ 0 h 52"/>
                <a:gd name="T6" fmla="*/ 8 w 52"/>
                <a:gd name="T7" fmla="*/ 6 h 52"/>
                <a:gd name="T8" fmla="*/ 0 w 52"/>
                <a:gd name="T9" fmla="*/ 15 h 52"/>
                <a:gd name="T10" fmla="*/ 8 w 52"/>
                <a:gd name="T11" fmla="*/ 30 h 52"/>
                <a:gd name="T12" fmla="*/ 15 w 52"/>
                <a:gd name="T13" fmla="*/ 34 h 52"/>
                <a:gd name="T14" fmla="*/ 23 w 52"/>
                <a:gd name="T15" fmla="*/ 30 h 52"/>
                <a:gd name="T16" fmla="*/ 27 w 52"/>
                <a:gd name="T17" fmla="*/ 15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2"/>
                <a:gd name="T29" fmla="*/ 52 w 52"/>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2">
                  <a:moveTo>
                    <a:pt x="52" y="26"/>
                  </a:moveTo>
                  <a:lnTo>
                    <a:pt x="44" y="6"/>
                  </a:lnTo>
                  <a:lnTo>
                    <a:pt x="26" y="0"/>
                  </a:lnTo>
                  <a:lnTo>
                    <a:pt x="9" y="6"/>
                  </a:lnTo>
                  <a:lnTo>
                    <a:pt x="0" y="26"/>
                  </a:lnTo>
                  <a:lnTo>
                    <a:pt x="9" y="44"/>
                  </a:lnTo>
                  <a:lnTo>
                    <a:pt x="26" y="52"/>
                  </a:lnTo>
                  <a:lnTo>
                    <a:pt x="44" y="44"/>
                  </a:lnTo>
                  <a:lnTo>
                    <a:pt x="52" y="26"/>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23" name="Line 73"/>
            <p:cNvSpPr>
              <a:spLocks noChangeShapeType="1"/>
            </p:cNvSpPr>
            <p:nvPr/>
          </p:nvSpPr>
          <p:spPr bwMode="auto">
            <a:xfrm>
              <a:off x="911"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24" name="Line 74"/>
            <p:cNvSpPr>
              <a:spLocks noChangeShapeType="1"/>
            </p:cNvSpPr>
            <p:nvPr/>
          </p:nvSpPr>
          <p:spPr bwMode="auto">
            <a:xfrm>
              <a:off x="1214"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25" name="Line 75"/>
            <p:cNvSpPr>
              <a:spLocks noChangeShapeType="1"/>
            </p:cNvSpPr>
            <p:nvPr/>
          </p:nvSpPr>
          <p:spPr bwMode="auto">
            <a:xfrm>
              <a:off x="1516"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26" name="Line 76"/>
            <p:cNvSpPr>
              <a:spLocks noChangeShapeType="1"/>
            </p:cNvSpPr>
            <p:nvPr/>
          </p:nvSpPr>
          <p:spPr bwMode="auto">
            <a:xfrm>
              <a:off x="1817"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27" name="Line 77"/>
            <p:cNvSpPr>
              <a:spLocks noChangeShapeType="1"/>
            </p:cNvSpPr>
            <p:nvPr/>
          </p:nvSpPr>
          <p:spPr bwMode="auto">
            <a:xfrm>
              <a:off x="2116"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28" name="Line 78"/>
            <p:cNvSpPr>
              <a:spLocks noChangeShapeType="1"/>
            </p:cNvSpPr>
            <p:nvPr/>
          </p:nvSpPr>
          <p:spPr bwMode="auto">
            <a:xfrm>
              <a:off x="2417"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29" name="Line 79"/>
            <p:cNvSpPr>
              <a:spLocks noChangeShapeType="1"/>
            </p:cNvSpPr>
            <p:nvPr/>
          </p:nvSpPr>
          <p:spPr bwMode="auto">
            <a:xfrm>
              <a:off x="2709"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0" name="Line 80"/>
            <p:cNvSpPr>
              <a:spLocks noChangeShapeType="1"/>
            </p:cNvSpPr>
            <p:nvPr/>
          </p:nvSpPr>
          <p:spPr bwMode="auto">
            <a:xfrm>
              <a:off x="3020"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1" name="Line 81"/>
            <p:cNvSpPr>
              <a:spLocks noChangeShapeType="1"/>
            </p:cNvSpPr>
            <p:nvPr/>
          </p:nvSpPr>
          <p:spPr bwMode="auto">
            <a:xfrm>
              <a:off x="3314"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2" name="Line 82"/>
            <p:cNvSpPr>
              <a:spLocks noChangeShapeType="1"/>
            </p:cNvSpPr>
            <p:nvPr/>
          </p:nvSpPr>
          <p:spPr bwMode="auto">
            <a:xfrm>
              <a:off x="3612" y="1116"/>
              <a:ext cx="0"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3" name="Line 83"/>
            <p:cNvSpPr>
              <a:spLocks noChangeShapeType="1"/>
            </p:cNvSpPr>
            <p:nvPr/>
          </p:nvSpPr>
          <p:spPr bwMode="auto">
            <a:xfrm flipH="1">
              <a:off x="1214" y="2977"/>
              <a:ext cx="2704"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4" name="Line 84"/>
            <p:cNvSpPr>
              <a:spLocks noChangeShapeType="1"/>
            </p:cNvSpPr>
            <p:nvPr/>
          </p:nvSpPr>
          <p:spPr bwMode="auto">
            <a:xfrm flipH="1">
              <a:off x="1817" y="2902"/>
              <a:ext cx="2101"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5" name="Line 85"/>
            <p:cNvSpPr>
              <a:spLocks noChangeShapeType="1"/>
            </p:cNvSpPr>
            <p:nvPr/>
          </p:nvSpPr>
          <p:spPr bwMode="auto">
            <a:xfrm flipH="1">
              <a:off x="2417" y="2827"/>
              <a:ext cx="1501"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6" name="Line 86"/>
            <p:cNvSpPr>
              <a:spLocks noChangeShapeType="1"/>
            </p:cNvSpPr>
            <p:nvPr/>
          </p:nvSpPr>
          <p:spPr bwMode="auto">
            <a:xfrm flipH="1">
              <a:off x="3020" y="2752"/>
              <a:ext cx="898"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7" name="Line 87"/>
            <p:cNvSpPr>
              <a:spLocks noChangeShapeType="1"/>
            </p:cNvSpPr>
            <p:nvPr/>
          </p:nvSpPr>
          <p:spPr bwMode="auto">
            <a:xfrm flipH="1">
              <a:off x="3612" y="2662"/>
              <a:ext cx="306"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8" name="Line 88"/>
            <p:cNvSpPr>
              <a:spLocks noChangeShapeType="1"/>
            </p:cNvSpPr>
            <p:nvPr/>
          </p:nvSpPr>
          <p:spPr bwMode="auto">
            <a:xfrm flipH="1">
              <a:off x="1516" y="2379"/>
              <a:ext cx="2402"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9" name="Line 89"/>
            <p:cNvSpPr>
              <a:spLocks noChangeShapeType="1"/>
            </p:cNvSpPr>
            <p:nvPr/>
          </p:nvSpPr>
          <p:spPr bwMode="auto">
            <a:xfrm flipH="1">
              <a:off x="1817" y="2275"/>
              <a:ext cx="2101"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40" name="Line 90"/>
            <p:cNvSpPr>
              <a:spLocks noChangeShapeType="1"/>
            </p:cNvSpPr>
            <p:nvPr/>
          </p:nvSpPr>
          <p:spPr bwMode="auto">
            <a:xfrm flipH="1">
              <a:off x="2709" y="2171"/>
              <a:ext cx="1209"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41" name="Line 91"/>
            <p:cNvSpPr>
              <a:spLocks noChangeShapeType="1"/>
            </p:cNvSpPr>
            <p:nvPr/>
          </p:nvSpPr>
          <p:spPr bwMode="auto">
            <a:xfrm flipH="1">
              <a:off x="3020" y="2081"/>
              <a:ext cx="898"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42" name="Line 92"/>
            <p:cNvSpPr>
              <a:spLocks noChangeShapeType="1"/>
            </p:cNvSpPr>
            <p:nvPr/>
          </p:nvSpPr>
          <p:spPr bwMode="auto">
            <a:xfrm flipH="1">
              <a:off x="2116" y="1784"/>
              <a:ext cx="1802"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43" name="Line 93"/>
            <p:cNvSpPr>
              <a:spLocks noChangeShapeType="1"/>
            </p:cNvSpPr>
            <p:nvPr/>
          </p:nvSpPr>
          <p:spPr bwMode="auto">
            <a:xfrm flipH="1">
              <a:off x="2417" y="1656"/>
              <a:ext cx="1501"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44" name="Line 94"/>
            <p:cNvSpPr>
              <a:spLocks noChangeShapeType="1"/>
            </p:cNvSpPr>
            <p:nvPr/>
          </p:nvSpPr>
          <p:spPr bwMode="auto">
            <a:xfrm flipH="1">
              <a:off x="2709" y="1552"/>
              <a:ext cx="1209"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45" name="Line 95"/>
            <p:cNvSpPr>
              <a:spLocks noChangeShapeType="1"/>
            </p:cNvSpPr>
            <p:nvPr/>
          </p:nvSpPr>
          <p:spPr bwMode="auto">
            <a:xfrm flipH="1">
              <a:off x="3020" y="1454"/>
              <a:ext cx="898"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46" name="Line 96"/>
            <p:cNvSpPr>
              <a:spLocks noChangeShapeType="1"/>
            </p:cNvSpPr>
            <p:nvPr/>
          </p:nvSpPr>
          <p:spPr bwMode="auto">
            <a:xfrm flipH="1">
              <a:off x="3314" y="1142"/>
              <a:ext cx="604"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47" name="Line 97"/>
            <p:cNvSpPr>
              <a:spLocks noChangeShapeType="1"/>
            </p:cNvSpPr>
            <p:nvPr/>
          </p:nvSpPr>
          <p:spPr bwMode="auto">
            <a:xfrm flipH="1">
              <a:off x="3612" y="887"/>
              <a:ext cx="306"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nvGrpSpPr>
            <p:cNvPr id="143448" name="Group 98"/>
            <p:cNvGrpSpPr/>
            <p:nvPr/>
          </p:nvGrpSpPr>
          <p:grpSpPr bwMode="auto">
            <a:xfrm>
              <a:off x="726" y="3184"/>
              <a:ext cx="3186" cy="613"/>
              <a:chOff x="726" y="3184"/>
              <a:chExt cx="3186" cy="613"/>
            </a:xfrm>
          </p:grpSpPr>
          <p:sp>
            <p:nvSpPr>
              <p:cNvPr id="143449" name="Rectangle 99"/>
              <p:cNvSpPr>
                <a:spLocks noChangeArrowheads="1"/>
              </p:cNvSpPr>
              <p:nvPr/>
            </p:nvSpPr>
            <p:spPr bwMode="auto">
              <a:xfrm>
                <a:off x="726"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0</a:t>
                </a:r>
              </a:p>
            </p:txBody>
          </p:sp>
          <p:sp>
            <p:nvSpPr>
              <p:cNvPr id="143450" name="Rectangle 100"/>
              <p:cNvSpPr>
                <a:spLocks noChangeArrowheads="1"/>
              </p:cNvSpPr>
              <p:nvPr/>
            </p:nvSpPr>
            <p:spPr bwMode="auto">
              <a:xfrm>
                <a:off x="894" y="3562"/>
                <a:ext cx="98" cy="235"/>
              </a:xfrm>
              <a:prstGeom prst="rect">
                <a:avLst/>
              </a:prstGeom>
              <a:noFill/>
              <a:ln>
                <a:noFill/>
              </a:ln>
            </p:spPr>
            <p:txBody>
              <a:bodyPr wrap="none" lIns="0" tIns="0" rIns="0" bIns="0">
                <a:spAutoFit/>
              </a:bodyPr>
              <a:lstStyle/>
              <a:p>
                <a:r>
                  <a:rPr lang="en-US" altLang="zh-CN" b="1">
                    <a:latin typeface="Times New Roman" panose="02020603050405020304" charset="0"/>
                  </a:rPr>
                  <a:t>0</a:t>
                </a:r>
              </a:p>
            </p:txBody>
          </p:sp>
          <p:sp>
            <p:nvSpPr>
              <p:cNvPr id="143451" name="Rectangle 101"/>
              <p:cNvSpPr>
                <a:spLocks noChangeArrowheads="1"/>
              </p:cNvSpPr>
              <p:nvPr/>
            </p:nvSpPr>
            <p:spPr bwMode="auto">
              <a:xfrm>
                <a:off x="1187" y="3562"/>
                <a:ext cx="99" cy="235"/>
              </a:xfrm>
              <a:prstGeom prst="rect">
                <a:avLst/>
              </a:prstGeom>
              <a:noFill/>
              <a:ln>
                <a:noFill/>
              </a:ln>
            </p:spPr>
            <p:txBody>
              <a:bodyPr wrap="none" lIns="0" tIns="0" rIns="0" bIns="0">
                <a:spAutoFit/>
              </a:bodyPr>
              <a:lstStyle/>
              <a:p>
                <a:r>
                  <a:rPr lang="en-US" altLang="zh-CN" b="1">
                    <a:latin typeface="Times New Roman" panose="02020603050405020304" charset="0"/>
                  </a:rPr>
                  <a:t>1</a:t>
                </a:r>
              </a:p>
            </p:txBody>
          </p:sp>
          <p:sp>
            <p:nvSpPr>
              <p:cNvPr id="143452" name="Rectangle 102"/>
              <p:cNvSpPr>
                <a:spLocks noChangeArrowheads="1"/>
              </p:cNvSpPr>
              <p:nvPr/>
            </p:nvSpPr>
            <p:spPr bwMode="auto">
              <a:xfrm>
                <a:off x="1028"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1</a:t>
                </a:r>
              </a:p>
            </p:txBody>
          </p:sp>
          <p:sp>
            <p:nvSpPr>
              <p:cNvPr id="143453" name="Rectangle 103"/>
              <p:cNvSpPr>
                <a:spLocks noChangeArrowheads="1"/>
              </p:cNvSpPr>
              <p:nvPr/>
            </p:nvSpPr>
            <p:spPr bwMode="auto">
              <a:xfrm>
                <a:off x="1498" y="3562"/>
                <a:ext cx="99" cy="235"/>
              </a:xfrm>
              <a:prstGeom prst="rect">
                <a:avLst/>
              </a:prstGeom>
              <a:noFill/>
              <a:ln>
                <a:noFill/>
              </a:ln>
            </p:spPr>
            <p:txBody>
              <a:bodyPr wrap="none" lIns="0" tIns="0" rIns="0" bIns="0">
                <a:spAutoFit/>
              </a:bodyPr>
              <a:lstStyle/>
              <a:p>
                <a:r>
                  <a:rPr lang="en-US" altLang="zh-CN" b="1">
                    <a:latin typeface="Times New Roman" panose="02020603050405020304" charset="0"/>
                  </a:rPr>
                  <a:t>2</a:t>
                </a:r>
              </a:p>
            </p:txBody>
          </p:sp>
          <p:sp>
            <p:nvSpPr>
              <p:cNvPr id="143454" name="Rectangle 104"/>
              <p:cNvSpPr>
                <a:spLocks noChangeArrowheads="1"/>
              </p:cNvSpPr>
              <p:nvPr/>
            </p:nvSpPr>
            <p:spPr bwMode="auto">
              <a:xfrm>
                <a:off x="1330"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2</a:t>
                </a:r>
              </a:p>
            </p:txBody>
          </p:sp>
          <p:sp>
            <p:nvSpPr>
              <p:cNvPr id="143455" name="Rectangle 105"/>
              <p:cNvSpPr>
                <a:spLocks noChangeArrowheads="1"/>
              </p:cNvSpPr>
              <p:nvPr/>
            </p:nvSpPr>
            <p:spPr bwMode="auto">
              <a:xfrm>
                <a:off x="1798" y="3562"/>
                <a:ext cx="98" cy="235"/>
              </a:xfrm>
              <a:prstGeom prst="rect">
                <a:avLst/>
              </a:prstGeom>
              <a:noFill/>
              <a:ln>
                <a:noFill/>
              </a:ln>
            </p:spPr>
            <p:txBody>
              <a:bodyPr wrap="none" lIns="0" tIns="0" rIns="0" bIns="0">
                <a:spAutoFit/>
              </a:bodyPr>
              <a:lstStyle/>
              <a:p>
                <a:r>
                  <a:rPr lang="en-US" altLang="zh-CN" b="1">
                    <a:latin typeface="Times New Roman" panose="02020603050405020304" charset="0"/>
                  </a:rPr>
                  <a:t>3</a:t>
                </a:r>
              </a:p>
            </p:txBody>
          </p:sp>
          <p:sp>
            <p:nvSpPr>
              <p:cNvPr id="143456" name="Rectangle 106"/>
              <p:cNvSpPr>
                <a:spLocks noChangeArrowheads="1"/>
              </p:cNvSpPr>
              <p:nvPr/>
            </p:nvSpPr>
            <p:spPr bwMode="auto">
              <a:xfrm>
                <a:off x="1632"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3</a:t>
                </a:r>
              </a:p>
            </p:txBody>
          </p:sp>
          <p:sp>
            <p:nvSpPr>
              <p:cNvPr id="143457" name="Rectangle 107"/>
              <p:cNvSpPr>
                <a:spLocks noChangeArrowheads="1"/>
              </p:cNvSpPr>
              <p:nvPr/>
            </p:nvSpPr>
            <p:spPr bwMode="auto">
              <a:xfrm>
                <a:off x="2100" y="3562"/>
                <a:ext cx="98" cy="235"/>
              </a:xfrm>
              <a:prstGeom prst="rect">
                <a:avLst/>
              </a:prstGeom>
              <a:noFill/>
              <a:ln>
                <a:noFill/>
              </a:ln>
            </p:spPr>
            <p:txBody>
              <a:bodyPr wrap="none" lIns="0" tIns="0" rIns="0" bIns="0">
                <a:spAutoFit/>
              </a:bodyPr>
              <a:lstStyle/>
              <a:p>
                <a:r>
                  <a:rPr lang="en-US" altLang="zh-CN" b="1">
                    <a:latin typeface="Times New Roman" panose="02020603050405020304" charset="0"/>
                  </a:rPr>
                  <a:t>4</a:t>
                </a:r>
              </a:p>
            </p:txBody>
          </p:sp>
          <p:sp>
            <p:nvSpPr>
              <p:cNvPr id="143458" name="Rectangle 108"/>
              <p:cNvSpPr>
                <a:spLocks noChangeArrowheads="1"/>
              </p:cNvSpPr>
              <p:nvPr/>
            </p:nvSpPr>
            <p:spPr bwMode="auto">
              <a:xfrm>
                <a:off x="1931"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4</a:t>
                </a:r>
              </a:p>
            </p:txBody>
          </p:sp>
          <p:sp>
            <p:nvSpPr>
              <p:cNvPr id="143459" name="Rectangle 109"/>
              <p:cNvSpPr>
                <a:spLocks noChangeArrowheads="1"/>
              </p:cNvSpPr>
              <p:nvPr/>
            </p:nvSpPr>
            <p:spPr bwMode="auto">
              <a:xfrm>
                <a:off x="2398" y="3562"/>
                <a:ext cx="98" cy="235"/>
              </a:xfrm>
              <a:prstGeom prst="rect">
                <a:avLst/>
              </a:prstGeom>
              <a:noFill/>
              <a:ln>
                <a:noFill/>
              </a:ln>
            </p:spPr>
            <p:txBody>
              <a:bodyPr wrap="none" lIns="0" tIns="0" rIns="0" bIns="0">
                <a:spAutoFit/>
              </a:bodyPr>
              <a:lstStyle/>
              <a:p>
                <a:r>
                  <a:rPr lang="en-US" altLang="zh-CN" b="1">
                    <a:latin typeface="Times New Roman" panose="02020603050405020304" charset="0"/>
                  </a:rPr>
                  <a:t>5</a:t>
                </a:r>
              </a:p>
            </p:txBody>
          </p:sp>
          <p:sp>
            <p:nvSpPr>
              <p:cNvPr id="143460" name="Rectangle 110"/>
              <p:cNvSpPr>
                <a:spLocks noChangeArrowheads="1"/>
              </p:cNvSpPr>
              <p:nvPr/>
            </p:nvSpPr>
            <p:spPr bwMode="auto">
              <a:xfrm>
                <a:off x="2232"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5</a:t>
                </a:r>
              </a:p>
            </p:txBody>
          </p:sp>
          <p:sp>
            <p:nvSpPr>
              <p:cNvPr id="143461" name="Rectangle 111"/>
              <p:cNvSpPr>
                <a:spLocks noChangeArrowheads="1"/>
              </p:cNvSpPr>
              <p:nvPr/>
            </p:nvSpPr>
            <p:spPr bwMode="auto">
              <a:xfrm>
                <a:off x="2692" y="3562"/>
                <a:ext cx="98" cy="235"/>
              </a:xfrm>
              <a:prstGeom prst="rect">
                <a:avLst/>
              </a:prstGeom>
              <a:noFill/>
              <a:ln>
                <a:noFill/>
              </a:ln>
            </p:spPr>
            <p:txBody>
              <a:bodyPr wrap="none" lIns="0" tIns="0" rIns="0" bIns="0">
                <a:spAutoFit/>
              </a:bodyPr>
              <a:lstStyle/>
              <a:p>
                <a:r>
                  <a:rPr lang="en-US" altLang="zh-CN" b="1">
                    <a:latin typeface="Times New Roman" panose="02020603050405020304" charset="0"/>
                  </a:rPr>
                  <a:t>6</a:t>
                </a:r>
              </a:p>
            </p:txBody>
          </p:sp>
          <p:sp>
            <p:nvSpPr>
              <p:cNvPr id="143462" name="Rectangle 112"/>
              <p:cNvSpPr>
                <a:spLocks noChangeArrowheads="1"/>
              </p:cNvSpPr>
              <p:nvPr/>
            </p:nvSpPr>
            <p:spPr bwMode="auto">
              <a:xfrm>
                <a:off x="2523"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6</a:t>
                </a:r>
              </a:p>
            </p:txBody>
          </p:sp>
          <p:sp>
            <p:nvSpPr>
              <p:cNvPr id="143463" name="Rectangle 113"/>
              <p:cNvSpPr>
                <a:spLocks noChangeArrowheads="1"/>
              </p:cNvSpPr>
              <p:nvPr/>
            </p:nvSpPr>
            <p:spPr bwMode="auto">
              <a:xfrm>
                <a:off x="3002" y="3562"/>
                <a:ext cx="98" cy="235"/>
              </a:xfrm>
              <a:prstGeom prst="rect">
                <a:avLst/>
              </a:prstGeom>
              <a:noFill/>
              <a:ln>
                <a:noFill/>
              </a:ln>
            </p:spPr>
            <p:txBody>
              <a:bodyPr wrap="none" lIns="0" tIns="0" rIns="0" bIns="0">
                <a:spAutoFit/>
              </a:bodyPr>
              <a:lstStyle/>
              <a:p>
                <a:r>
                  <a:rPr lang="en-US" altLang="zh-CN" b="1">
                    <a:latin typeface="Times New Roman" panose="02020603050405020304" charset="0"/>
                  </a:rPr>
                  <a:t>7</a:t>
                </a:r>
              </a:p>
            </p:txBody>
          </p:sp>
          <p:sp>
            <p:nvSpPr>
              <p:cNvPr id="143464" name="Rectangle 114"/>
              <p:cNvSpPr>
                <a:spLocks noChangeArrowheads="1"/>
              </p:cNvSpPr>
              <p:nvPr/>
            </p:nvSpPr>
            <p:spPr bwMode="auto">
              <a:xfrm>
                <a:off x="2836"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7</a:t>
                </a:r>
              </a:p>
            </p:txBody>
          </p:sp>
          <p:sp>
            <p:nvSpPr>
              <p:cNvPr id="143465" name="Rectangle 115"/>
              <p:cNvSpPr>
                <a:spLocks noChangeArrowheads="1"/>
              </p:cNvSpPr>
              <p:nvPr/>
            </p:nvSpPr>
            <p:spPr bwMode="auto">
              <a:xfrm>
                <a:off x="3296" y="3562"/>
                <a:ext cx="98" cy="235"/>
              </a:xfrm>
              <a:prstGeom prst="rect">
                <a:avLst/>
              </a:prstGeom>
              <a:noFill/>
              <a:ln>
                <a:noFill/>
              </a:ln>
            </p:spPr>
            <p:txBody>
              <a:bodyPr wrap="none" lIns="0" tIns="0" rIns="0" bIns="0">
                <a:spAutoFit/>
              </a:bodyPr>
              <a:lstStyle/>
              <a:p>
                <a:r>
                  <a:rPr lang="en-US" altLang="zh-CN" b="1">
                    <a:latin typeface="Times New Roman" panose="02020603050405020304" charset="0"/>
                  </a:rPr>
                  <a:t>8</a:t>
                </a:r>
              </a:p>
            </p:txBody>
          </p:sp>
          <p:sp>
            <p:nvSpPr>
              <p:cNvPr id="143466" name="Rectangle 116"/>
              <p:cNvSpPr>
                <a:spLocks noChangeArrowheads="1"/>
              </p:cNvSpPr>
              <p:nvPr/>
            </p:nvSpPr>
            <p:spPr bwMode="auto">
              <a:xfrm>
                <a:off x="3128"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8</a:t>
                </a:r>
              </a:p>
            </p:txBody>
          </p:sp>
          <p:sp>
            <p:nvSpPr>
              <p:cNvPr id="143467" name="Rectangle 117"/>
              <p:cNvSpPr>
                <a:spLocks noChangeArrowheads="1"/>
              </p:cNvSpPr>
              <p:nvPr/>
            </p:nvSpPr>
            <p:spPr bwMode="auto">
              <a:xfrm>
                <a:off x="3594" y="3562"/>
                <a:ext cx="98" cy="235"/>
              </a:xfrm>
              <a:prstGeom prst="rect">
                <a:avLst/>
              </a:prstGeom>
              <a:noFill/>
              <a:ln>
                <a:noFill/>
              </a:ln>
            </p:spPr>
            <p:txBody>
              <a:bodyPr wrap="none" lIns="0" tIns="0" rIns="0" bIns="0">
                <a:spAutoFit/>
              </a:bodyPr>
              <a:lstStyle/>
              <a:p>
                <a:r>
                  <a:rPr lang="en-US" altLang="zh-CN" b="1">
                    <a:latin typeface="Times New Roman" panose="02020603050405020304" charset="0"/>
                  </a:rPr>
                  <a:t>9</a:t>
                </a:r>
              </a:p>
            </p:txBody>
          </p:sp>
          <p:sp>
            <p:nvSpPr>
              <p:cNvPr id="143468" name="Rectangle 118"/>
              <p:cNvSpPr>
                <a:spLocks noChangeArrowheads="1"/>
              </p:cNvSpPr>
              <p:nvPr/>
            </p:nvSpPr>
            <p:spPr bwMode="auto">
              <a:xfrm>
                <a:off x="3427"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9</a:t>
                </a:r>
              </a:p>
            </p:txBody>
          </p:sp>
          <p:sp>
            <p:nvSpPr>
              <p:cNvPr id="143469" name="Freeform 119"/>
              <p:cNvSpPr/>
              <p:nvPr/>
            </p:nvSpPr>
            <p:spPr bwMode="auto">
              <a:xfrm>
                <a:off x="892" y="3344"/>
                <a:ext cx="38" cy="37"/>
              </a:xfrm>
              <a:custGeom>
                <a:avLst/>
                <a:gdLst>
                  <a:gd name="T0" fmla="*/ 24 w 40"/>
                  <a:gd name="T1" fmla="*/ 9 h 39"/>
                  <a:gd name="T2" fmla="*/ 21 w 40"/>
                  <a:gd name="T3" fmla="*/ 6 h 39"/>
                  <a:gd name="T4" fmla="*/ 10 w 40"/>
                  <a:gd name="T5" fmla="*/ 0 h 39"/>
                  <a:gd name="T6" fmla="*/ 7 w 40"/>
                  <a:gd name="T7" fmla="*/ 6 h 39"/>
                  <a:gd name="T8" fmla="*/ 0 w 40"/>
                  <a:gd name="T9" fmla="*/ 9 h 39"/>
                  <a:gd name="T10" fmla="*/ 7 w 40"/>
                  <a:gd name="T11" fmla="*/ 21 h 39"/>
                  <a:gd name="T12" fmla="*/ 10 w 40"/>
                  <a:gd name="T13" fmla="*/ 23 h 39"/>
                  <a:gd name="T14" fmla="*/ 21 w 40"/>
                  <a:gd name="T15" fmla="*/ 21 h 39"/>
                  <a:gd name="T16" fmla="*/ 24 w 40"/>
                  <a:gd name="T17" fmla="*/ 9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39"/>
                  <a:gd name="T29" fmla="*/ 40 w 40"/>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39">
                    <a:moveTo>
                      <a:pt x="40" y="19"/>
                    </a:moveTo>
                    <a:lnTo>
                      <a:pt x="35" y="6"/>
                    </a:lnTo>
                    <a:lnTo>
                      <a:pt x="20" y="0"/>
                    </a:lnTo>
                    <a:lnTo>
                      <a:pt x="7" y="6"/>
                    </a:lnTo>
                    <a:lnTo>
                      <a:pt x="0" y="19"/>
                    </a:lnTo>
                    <a:lnTo>
                      <a:pt x="7" y="35"/>
                    </a:lnTo>
                    <a:lnTo>
                      <a:pt x="20" y="39"/>
                    </a:lnTo>
                    <a:lnTo>
                      <a:pt x="35" y="35"/>
                    </a:lnTo>
                    <a:lnTo>
                      <a:pt x="40"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70" name="Line 120"/>
              <p:cNvSpPr>
                <a:spLocks noChangeShapeType="1"/>
              </p:cNvSpPr>
              <p:nvPr/>
            </p:nvSpPr>
            <p:spPr bwMode="auto">
              <a:xfrm flipH="1" flipV="1">
                <a:off x="855" y="3190"/>
                <a:ext cx="71" cy="160"/>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71" name="Line 121"/>
              <p:cNvSpPr>
                <a:spLocks noChangeShapeType="1"/>
              </p:cNvSpPr>
              <p:nvPr/>
            </p:nvSpPr>
            <p:spPr bwMode="auto">
              <a:xfrm>
                <a:off x="911" y="3579"/>
                <a:ext cx="3001"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72" name="Line 122"/>
              <p:cNvSpPr>
                <a:spLocks noChangeShapeType="1"/>
              </p:cNvSpPr>
              <p:nvPr/>
            </p:nvSpPr>
            <p:spPr bwMode="auto">
              <a:xfrm flipH="1" flipV="1">
                <a:off x="1158" y="3190"/>
                <a:ext cx="70" cy="160"/>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73" name="Freeform 123"/>
              <p:cNvSpPr/>
              <p:nvPr/>
            </p:nvSpPr>
            <p:spPr bwMode="auto">
              <a:xfrm>
                <a:off x="1195" y="3344"/>
                <a:ext cx="41" cy="41"/>
              </a:xfrm>
              <a:custGeom>
                <a:avLst/>
                <a:gdLst>
                  <a:gd name="T0" fmla="*/ 67 w 39"/>
                  <a:gd name="T1" fmla="*/ 30 h 39"/>
                  <a:gd name="T2" fmla="*/ 61 w 39"/>
                  <a:gd name="T3" fmla="*/ 6 h 39"/>
                  <a:gd name="T4" fmla="*/ 32 w 39"/>
                  <a:gd name="T5" fmla="*/ 0 h 39"/>
                  <a:gd name="T6" fmla="*/ 7 w 39"/>
                  <a:gd name="T7" fmla="*/ 6 h 39"/>
                  <a:gd name="T8" fmla="*/ 0 w 39"/>
                  <a:gd name="T9" fmla="*/ 30 h 39"/>
                  <a:gd name="T10" fmla="*/ 7 w 39"/>
                  <a:gd name="T11" fmla="*/ 61 h 39"/>
                  <a:gd name="T12" fmla="*/ 32 w 39"/>
                  <a:gd name="T13" fmla="*/ 67 h 39"/>
                  <a:gd name="T14" fmla="*/ 61 w 39"/>
                  <a:gd name="T15" fmla="*/ 61 h 39"/>
                  <a:gd name="T16" fmla="*/ 67 w 39"/>
                  <a:gd name="T17" fmla="*/ 30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39"/>
                  <a:gd name="T29" fmla="*/ 39 w 39"/>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39">
                    <a:moveTo>
                      <a:pt x="39" y="19"/>
                    </a:moveTo>
                    <a:lnTo>
                      <a:pt x="35" y="6"/>
                    </a:lnTo>
                    <a:lnTo>
                      <a:pt x="20" y="0"/>
                    </a:lnTo>
                    <a:lnTo>
                      <a:pt x="7" y="6"/>
                    </a:lnTo>
                    <a:lnTo>
                      <a:pt x="0" y="19"/>
                    </a:lnTo>
                    <a:lnTo>
                      <a:pt x="7" y="35"/>
                    </a:lnTo>
                    <a:lnTo>
                      <a:pt x="20" y="39"/>
                    </a:lnTo>
                    <a:lnTo>
                      <a:pt x="35" y="35"/>
                    </a:lnTo>
                    <a:lnTo>
                      <a:pt x="39"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74" name="Line 124"/>
              <p:cNvSpPr>
                <a:spLocks noChangeShapeType="1"/>
              </p:cNvSpPr>
              <p:nvPr/>
            </p:nvSpPr>
            <p:spPr bwMode="auto">
              <a:xfrm flipH="1" flipV="1">
                <a:off x="2060" y="3190"/>
                <a:ext cx="68" cy="160"/>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75" name="Freeform 125"/>
              <p:cNvSpPr/>
              <p:nvPr/>
            </p:nvSpPr>
            <p:spPr bwMode="auto">
              <a:xfrm>
                <a:off x="2097" y="3344"/>
                <a:ext cx="41" cy="41"/>
              </a:xfrm>
              <a:custGeom>
                <a:avLst/>
                <a:gdLst>
                  <a:gd name="T0" fmla="*/ 67 w 39"/>
                  <a:gd name="T1" fmla="*/ 30 h 39"/>
                  <a:gd name="T2" fmla="*/ 58 w 39"/>
                  <a:gd name="T3" fmla="*/ 6 h 39"/>
                  <a:gd name="T4" fmla="*/ 32 w 39"/>
                  <a:gd name="T5" fmla="*/ 0 h 39"/>
                  <a:gd name="T6" fmla="*/ 4 w 39"/>
                  <a:gd name="T7" fmla="*/ 6 h 39"/>
                  <a:gd name="T8" fmla="*/ 0 w 39"/>
                  <a:gd name="T9" fmla="*/ 30 h 39"/>
                  <a:gd name="T10" fmla="*/ 4 w 39"/>
                  <a:gd name="T11" fmla="*/ 61 h 39"/>
                  <a:gd name="T12" fmla="*/ 32 w 39"/>
                  <a:gd name="T13" fmla="*/ 67 h 39"/>
                  <a:gd name="T14" fmla="*/ 58 w 39"/>
                  <a:gd name="T15" fmla="*/ 61 h 39"/>
                  <a:gd name="T16" fmla="*/ 67 w 39"/>
                  <a:gd name="T17" fmla="*/ 30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39"/>
                  <a:gd name="T29" fmla="*/ 39 w 39"/>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39">
                    <a:moveTo>
                      <a:pt x="39" y="19"/>
                    </a:moveTo>
                    <a:lnTo>
                      <a:pt x="33" y="6"/>
                    </a:lnTo>
                    <a:lnTo>
                      <a:pt x="20" y="0"/>
                    </a:lnTo>
                    <a:lnTo>
                      <a:pt x="4" y="6"/>
                    </a:lnTo>
                    <a:lnTo>
                      <a:pt x="0" y="19"/>
                    </a:lnTo>
                    <a:lnTo>
                      <a:pt x="4" y="35"/>
                    </a:lnTo>
                    <a:lnTo>
                      <a:pt x="20" y="39"/>
                    </a:lnTo>
                    <a:lnTo>
                      <a:pt x="33" y="35"/>
                    </a:lnTo>
                    <a:lnTo>
                      <a:pt x="39"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grpSp>
            <p:nvGrpSpPr>
              <p:cNvPr id="143476" name="Group 126"/>
              <p:cNvGrpSpPr/>
              <p:nvPr/>
            </p:nvGrpSpPr>
            <p:grpSpPr bwMode="auto">
              <a:xfrm>
                <a:off x="2361" y="3190"/>
                <a:ext cx="79" cy="195"/>
                <a:chOff x="2360" y="3388"/>
                <a:chExt cx="83" cy="205"/>
              </a:xfrm>
            </p:grpSpPr>
            <p:sp>
              <p:nvSpPr>
                <p:cNvPr id="143509" name="Line 127"/>
                <p:cNvSpPr>
                  <a:spLocks noChangeShapeType="1"/>
                </p:cNvSpPr>
                <p:nvPr/>
              </p:nvSpPr>
              <p:spPr bwMode="auto">
                <a:xfrm flipH="1" flipV="1">
                  <a:off x="2360" y="3388"/>
                  <a:ext cx="73" cy="168"/>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510" name="Freeform 128"/>
                <p:cNvSpPr/>
                <p:nvPr/>
              </p:nvSpPr>
              <p:spPr bwMode="auto">
                <a:xfrm>
                  <a:off x="2398" y="3550"/>
                  <a:ext cx="45" cy="43"/>
                </a:xfrm>
                <a:custGeom>
                  <a:avLst/>
                  <a:gdLst>
                    <a:gd name="T0" fmla="*/ 113 w 41"/>
                    <a:gd name="T1" fmla="*/ 55 h 39"/>
                    <a:gd name="T2" fmla="*/ 95 w 41"/>
                    <a:gd name="T3" fmla="*/ 19 h 39"/>
                    <a:gd name="T4" fmla="*/ 58 w 41"/>
                    <a:gd name="T5" fmla="*/ 0 h 39"/>
                    <a:gd name="T6" fmla="*/ 18 w 41"/>
                    <a:gd name="T7" fmla="*/ 19 h 39"/>
                    <a:gd name="T8" fmla="*/ 0 w 41"/>
                    <a:gd name="T9" fmla="*/ 55 h 39"/>
                    <a:gd name="T10" fmla="*/ 18 w 41"/>
                    <a:gd name="T11" fmla="*/ 103 h 39"/>
                    <a:gd name="T12" fmla="*/ 58 w 41"/>
                    <a:gd name="T13" fmla="*/ 114 h 39"/>
                    <a:gd name="T14" fmla="*/ 95 w 41"/>
                    <a:gd name="T15" fmla="*/ 103 h 39"/>
                    <a:gd name="T16" fmla="*/ 113 w 41"/>
                    <a:gd name="T17" fmla="*/ 55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39"/>
                    <a:gd name="T29" fmla="*/ 41 w 41"/>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39">
                      <a:moveTo>
                        <a:pt x="41" y="19"/>
                      </a:moveTo>
                      <a:lnTo>
                        <a:pt x="35" y="6"/>
                      </a:lnTo>
                      <a:lnTo>
                        <a:pt x="21" y="0"/>
                      </a:lnTo>
                      <a:lnTo>
                        <a:pt x="6" y="6"/>
                      </a:lnTo>
                      <a:lnTo>
                        <a:pt x="0" y="19"/>
                      </a:lnTo>
                      <a:lnTo>
                        <a:pt x="6" y="35"/>
                      </a:lnTo>
                      <a:lnTo>
                        <a:pt x="21" y="39"/>
                      </a:lnTo>
                      <a:lnTo>
                        <a:pt x="35" y="35"/>
                      </a:lnTo>
                      <a:lnTo>
                        <a:pt x="41"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grpSp>
          <p:grpSp>
            <p:nvGrpSpPr>
              <p:cNvPr id="143477" name="Group 129"/>
              <p:cNvGrpSpPr/>
              <p:nvPr/>
            </p:nvGrpSpPr>
            <p:grpSpPr bwMode="auto">
              <a:xfrm>
                <a:off x="2653" y="3190"/>
                <a:ext cx="79" cy="195"/>
                <a:chOff x="2667" y="3388"/>
                <a:chExt cx="83" cy="205"/>
              </a:xfrm>
            </p:grpSpPr>
            <p:sp>
              <p:nvSpPr>
                <p:cNvPr id="143507" name="Line 130"/>
                <p:cNvSpPr>
                  <a:spLocks noChangeShapeType="1"/>
                </p:cNvSpPr>
                <p:nvPr/>
              </p:nvSpPr>
              <p:spPr bwMode="auto">
                <a:xfrm flipH="1" flipV="1">
                  <a:off x="2667" y="3388"/>
                  <a:ext cx="75" cy="168"/>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508" name="Freeform 131"/>
                <p:cNvSpPr/>
                <p:nvPr/>
              </p:nvSpPr>
              <p:spPr bwMode="auto">
                <a:xfrm>
                  <a:off x="2707" y="3550"/>
                  <a:ext cx="43" cy="43"/>
                </a:xfrm>
                <a:custGeom>
                  <a:avLst/>
                  <a:gdLst>
                    <a:gd name="T0" fmla="*/ 114 w 39"/>
                    <a:gd name="T1" fmla="*/ 55 h 39"/>
                    <a:gd name="T2" fmla="*/ 103 w 39"/>
                    <a:gd name="T3" fmla="*/ 19 h 39"/>
                    <a:gd name="T4" fmla="*/ 55 w 39"/>
                    <a:gd name="T5" fmla="*/ 0 h 39"/>
                    <a:gd name="T6" fmla="*/ 19 w 39"/>
                    <a:gd name="T7" fmla="*/ 19 h 39"/>
                    <a:gd name="T8" fmla="*/ 0 w 39"/>
                    <a:gd name="T9" fmla="*/ 55 h 39"/>
                    <a:gd name="T10" fmla="*/ 19 w 39"/>
                    <a:gd name="T11" fmla="*/ 103 h 39"/>
                    <a:gd name="T12" fmla="*/ 55 w 39"/>
                    <a:gd name="T13" fmla="*/ 114 h 39"/>
                    <a:gd name="T14" fmla="*/ 103 w 39"/>
                    <a:gd name="T15" fmla="*/ 103 h 39"/>
                    <a:gd name="T16" fmla="*/ 114 w 39"/>
                    <a:gd name="T17" fmla="*/ 55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39"/>
                    <a:gd name="T29" fmla="*/ 39 w 39"/>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39">
                      <a:moveTo>
                        <a:pt x="39" y="19"/>
                      </a:moveTo>
                      <a:lnTo>
                        <a:pt x="35" y="6"/>
                      </a:lnTo>
                      <a:lnTo>
                        <a:pt x="19" y="0"/>
                      </a:lnTo>
                      <a:lnTo>
                        <a:pt x="6" y="6"/>
                      </a:lnTo>
                      <a:lnTo>
                        <a:pt x="0" y="19"/>
                      </a:lnTo>
                      <a:lnTo>
                        <a:pt x="6" y="35"/>
                      </a:lnTo>
                      <a:lnTo>
                        <a:pt x="19" y="39"/>
                      </a:lnTo>
                      <a:lnTo>
                        <a:pt x="35" y="35"/>
                      </a:lnTo>
                      <a:lnTo>
                        <a:pt x="39"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grpSp>
          <p:grpSp>
            <p:nvGrpSpPr>
              <p:cNvPr id="143478" name="Group 132"/>
              <p:cNvGrpSpPr/>
              <p:nvPr/>
            </p:nvGrpSpPr>
            <p:grpSpPr bwMode="auto">
              <a:xfrm>
                <a:off x="2964" y="3190"/>
                <a:ext cx="80" cy="195"/>
                <a:chOff x="2994" y="3388"/>
                <a:chExt cx="84" cy="205"/>
              </a:xfrm>
            </p:grpSpPr>
            <p:sp>
              <p:nvSpPr>
                <p:cNvPr id="143505" name="Line 133"/>
                <p:cNvSpPr>
                  <a:spLocks noChangeShapeType="1"/>
                </p:cNvSpPr>
                <p:nvPr/>
              </p:nvSpPr>
              <p:spPr bwMode="auto">
                <a:xfrm flipH="1" flipV="1">
                  <a:off x="2994" y="3388"/>
                  <a:ext cx="74" cy="168"/>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506" name="Freeform 134"/>
                <p:cNvSpPr/>
                <p:nvPr/>
              </p:nvSpPr>
              <p:spPr bwMode="auto">
                <a:xfrm>
                  <a:off x="3033" y="3550"/>
                  <a:ext cx="45" cy="43"/>
                </a:xfrm>
                <a:custGeom>
                  <a:avLst/>
                  <a:gdLst>
                    <a:gd name="T0" fmla="*/ 145 w 40"/>
                    <a:gd name="T1" fmla="*/ 55 h 39"/>
                    <a:gd name="T2" fmla="*/ 128 w 40"/>
                    <a:gd name="T3" fmla="*/ 19 h 39"/>
                    <a:gd name="T4" fmla="*/ 77 w 40"/>
                    <a:gd name="T5" fmla="*/ 0 h 39"/>
                    <a:gd name="T6" fmla="*/ 26 w 40"/>
                    <a:gd name="T7" fmla="*/ 19 h 39"/>
                    <a:gd name="T8" fmla="*/ 0 w 40"/>
                    <a:gd name="T9" fmla="*/ 55 h 39"/>
                    <a:gd name="T10" fmla="*/ 26 w 40"/>
                    <a:gd name="T11" fmla="*/ 103 h 39"/>
                    <a:gd name="T12" fmla="*/ 77 w 40"/>
                    <a:gd name="T13" fmla="*/ 114 h 39"/>
                    <a:gd name="T14" fmla="*/ 128 w 40"/>
                    <a:gd name="T15" fmla="*/ 103 h 39"/>
                    <a:gd name="T16" fmla="*/ 145 w 40"/>
                    <a:gd name="T17" fmla="*/ 55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39"/>
                    <a:gd name="T29" fmla="*/ 40 w 40"/>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39">
                      <a:moveTo>
                        <a:pt x="40" y="19"/>
                      </a:moveTo>
                      <a:lnTo>
                        <a:pt x="35" y="6"/>
                      </a:lnTo>
                      <a:lnTo>
                        <a:pt x="20" y="0"/>
                      </a:lnTo>
                      <a:lnTo>
                        <a:pt x="7" y="6"/>
                      </a:lnTo>
                      <a:lnTo>
                        <a:pt x="0" y="19"/>
                      </a:lnTo>
                      <a:lnTo>
                        <a:pt x="7" y="35"/>
                      </a:lnTo>
                      <a:lnTo>
                        <a:pt x="20" y="39"/>
                      </a:lnTo>
                      <a:lnTo>
                        <a:pt x="35" y="35"/>
                      </a:lnTo>
                      <a:lnTo>
                        <a:pt x="40"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grpSp>
          <p:grpSp>
            <p:nvGrpSpPr>
              <p:cNvPr id="143479" name="Group 135"/>
              <p:cNvGrpSpPr/>
              <p:nvPr/>
            </p:nvGrpSpPr>
            <p:grpSpPr bwMode="auto">
              <a:xfrm>
                <a:off x="3258" y="3190"/>
                <a:ext cx="80" cy="195"/>
                <a:chOff x="3303" y="3388"/>
                <a:chExt cx="84" cy="205"/>
              </a:xfrm>
            </p:grpSpPr>
            <p:sp>
              <p:nvSpPr>
                <p:cNvPr id="143503" name="Line 136"/>
                <p:cNvSpPr>
                  <a:spLocks noChangeShapeType="1"/>
                </p:cNvSpPr>
                <p:nvPr/>
              </p:nvSpPr>
              <p:spPr bwMode="auto">
                <a:xfrm flipH="1" flipV="1">
                  <a:off x="3303" y="3388"/>
                  <a:ext cx="72" cy="168"/>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504" name="Freeform 137"/>
                <p:cNvSpPr/>
                <p:nvPr/>
              </p:nvSpPr>
              <p:spPr bwMode="auto">
                <a:xfrm>
                  <a:off x="3342" y="3550"/>
                  <a:ext cx="45" cy="43"/>
                </a:xfrm>
                <a:custGeom>
                  <a:avLst/>
                  <a:gdLst>
                    <a:gd name="T0" fmla="*/ 145 w 40"/>
                    <a:gd name="T1" fmla="*/ 55 h 39"/>
                    <a:gd name="T2" fmla="*/ 124 w 40"/>
                    <a:gd name="T3" fmla="*/ 19 h 39"/>
                    <a:gd name="T4" fmla="*/ 77 w 40"/>
                    <a:gd name="T5" fmla="*/ 0 h 39"/>
                    <a:gd name="T6" fmla="*/ 20 w 40"/>
                    <a:gd name="T7" fmla="*/ 19 h 39"/>
                    <a:gd name="T8" fmla="*/ 0 w 40"/>
                    <a:gd name="T9" fmla="*/ 55 h 39"/>
                    <a:gd name="T10" fmla="*/ 20 w 40"/>
                    <a:gd name="T11" fmla="*/ 103 h 39"/>
                    <a:gd name="T12" fmla="*/ 77 w 40"/>
                    <a:gd name="T13" fmla="*/ 114 h 39"/>
                    <a:gd name="T14" fmla="*/ 124 w 40"/>
                    <a:gd name="T15" fmla="*/ 103 h 39"/>
                    <a:gd name="T16" fmla="*/ 145 w 40"/>
                    <a:gd name="T17" fmla="*/ 55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39"/>
                    <a:gd name="T29" fmla="*/ 40 w 40"/>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39">
                      <a:moveTo>
                        <a:pt x="40" y="19"/>
                      </a:moveTo>
                      <a:lnTo>
                        <a:pt x="33" y="6"/>
                      </a:lnTo>
                      <a:lnTo>
                        <a:pt x="20" y="0"/>
                      </a:lnTo>
                      <a:lnTo>
                        <a:pt x="5" y="6"/>
                      </a:lnTo>
                      <a:lnTo>
                        <a:pt x="0" y="19"/>
                      </a:lnTo>
                      <a:lnTo>
                        <a:pt x="5" y="35"/>
                      </a:lnTo>
                      <a:lnTo>
                        <a:pt x="20" y="39"/>
                      </a:lnTo>
                      <a:lnTo>
                        <a:pt x="33" y="35"/>
                      </a:lnTo>
                      <a:lnTo>
                        <a:pt x="40"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grpSp>
          <p:grpSp>
            <p:nvGrpSpPr>
              <p:cNvPr id="143480" name="Group 138"/>
              <p:cNvGrpSpPr/>
              <p:nvPr/>
            </p:nvGrpSpPr>
            <p:grpSpPr bwMode="auto">
              <a:xfrm>
                <a:off x="3555" y="3190"/>
                <a:ext cx="84" cy="200"/>
                <a:chOff x="3616" y="3388"/>
                <a:chExt cx="88" cy="210"/>
              </a:xfrm>
            </p:grpSpPr>
            <p:sp>
              <p:nvSpPr>
                <p:cNvPr id="143501" name="Line 139"/>
                <p:cNvSpPr>
                  <a:spLocks noChangeShapeType="1"/>
                </p:cNvSpPr>
                <p:nvPr/>
              </p:nvSpPr>
              <p:spPr bwMode="auto">
                <a:xfrm flipH="1" flipV="1">
                  <a:off x="3616" y="3388"/>
                  <a:ext cx="72" cy="168"/>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502" name="Freeform 140"/>
                <p:cNvSpPr/>
                <p:nvPr/>
              </p:nvSpPr>
              <p:spPr bwMode="auto">
                <a:xfrm>
                  <a:off x="3656" y="3550"/>
                  <a:ext cx="48" cy="48"/>
                </a:xfrm>
                <a:custGeom>
                  <a:avLst/>
                  <a:gdLst>
                    <a:gd name="T0" fmla="*/ 388 w 39"/>
                    <a:gd name="T1" fmla="*/ 180 h 39"/>
                    <a:gd name="T2" fmla="*/ 315 w 39"/>
                    <a:gd name="T3" fmla="*/ 59 h 39"/>
                    <a:gd name="T4" fmla="*/ 180 w 39"/>
                    <a:gd name="T5" fmla="*/ 0 h 39"/>
                    <a:gd name="T6" fmla="*/ 39 w 39"/>
                    <a:gd name="T7" fmla="*/ 59 h 39"/>
                    <a:gd name="T8" fmla="*/ 0 w 39"/>
                    <a:gd name="T9" fmla="*/ 180 h 39"/>
                    <a:gd name="T10" fmla="*/ 39 w 39"/>
                    <a:gd name="T11" fmla="*/ 341 h 39"/>
                    <a:gd name="T12" fmla="*/ 180 w 39"/>
                    <a:gd name="T13" fmla="*/ 388 h 39"/>
                    <a:gd name="T14" fmla="*/ 315 w 39"/>
                    <a:gd name="T15" fmla="*/ 341 h 39"/>
                    <a:gd name="T16" fmla="*/ 388 w 39"/>
                    <a:gd name="T17" fmla="*/ 180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39"/>
                    <a:gd name="T29" fmla="*/ 39 w 39"/>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39">
                      <a:moveTo>
                        <a:pt x="39" y="19"/>
                      </a:moveTo>
                      <a:lnTo>
                        <a:pt x="32" y="6"/>
                      </a:lnTo>
                      <a:lnTo>
                        <a:pt x="19" y="0"/>
                      </a:lnTo>
                      <a:lnTo>
                        <a:pt x="4" y="6"/>
                      </a:lnTo>
                      <a:lnTo>
                        <a:pt x="0" y="19"/>
                      </a:lnTo>
                      <a:lnTo>
                        <a:pt x="4" y="35"/>
                      </a:lnTo>
                      <a:lnTo>
                        <a:pt x="19" y="39"/>
                      </a:lnTo>
                      <a:lnTo>
                        <a:pt x="32" y="35"/>
                      </a:lnTo>
                      <a:lnTo>
                        <a:pt x="39"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grpSp>
          <p:sp>
            <p:nvSpPr>
              <p:cNvPr id="143481" name="Line 141"/>
              <p:cNvSpPr>
                <a:spLocks noChangeShapeType="1"/>
              </p:cNvSpPr>
              <p:nvPr/>
            </p:nvSpPr>
            <p:spPr bwMode="auto">
              <a:xfrm>
                <a:off x="3905" y="3493"/>
                <a:ext cx="0" cy="183"/>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82" name="Line 142"/>
              <p:cNvSpPr>
                <a:spLocks noChangeShapeType="1"/>
              </p:cNvSpPr>
              <p:nvPr/>
            </p:nvSpPr>
            <p:spPr bwMode="auto">
              <a:xfrm flipH="1" flipV="1">
                <a:off x="1459" y="3190"/>
                <a:ext cx="71" cy="160"/>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83" name="Freeform 143"/>
              <p:cNvSpPr/>
              <p:nvPr/>
            </p:nvSpPr>
            <p:spPr bwMode="auto">
              <a:xfrm>
                <a:off x="1497" y="3344"/>
                <a:ext cx="41" cy="41"/>
              </a:xfrm>
              <a:custGeom>
                <a:avLst/>
                <a:gdLst>
                  <a:gd name="T0" fmla="*/ 67 w 39"/>
                  <a:gd name="T1" fmla="*/ 30 h 39"/>
                  <a:gd name="T2" fmla="*/ 58 w 39"/>
                  <a:gd name="T3" fmla="*/ 6 h 39"/>
                  <a:gd name="T4" fmla="*/ 32 w 39"/>
                  <a:gd name="T5" fmla="*/ 0 h 39"/>
                  <a:gd name="T6" fmla="*/ 6 w 39"/>
                  <a:gd name="T7" fmla="*/ 6 h 39"/>
                  <a:gd name="T8" fmla="*/ 0 w 39"/>
                  <a:gd name="T9" fmla="*/ 30 h 39"/>
                  <a:gd name="T10" fmla="*/ 6 w 39"/>
                  <a:gd name="T11" fmla="*/ 61 h 39"/>
                  <a:gd name="T12" fmla="*/ 32 w 39"/>
                  <a:gd name="T13" fmla="*/ 67 h 39"/>
                  <a:gd name="T14" fmla="*/ 58 w 39"/>
                  <a:gd name="T15" fmla="*/ 61 h 39"/>
                  <a:gd name="T16" fmla="*/ 67 w 39"/>
                  <a:gd name="T17" fmla="*/ 30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39"/>
                  <a:gd name="T29" fmla="*/ 39 w 39"/>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39">
                    <a:moveTo>
                      <a:pt x="39" y="19"/>
                    </a:moveTo>
                    <a:lnTo>
                      <a:pt x="33" y="6"/>
                    </a:lnTo>
                    <a:lnTo>
                      <a:pt x="20" y="0"/>
                    </a:lnTo>
                    <a:lnTo>
                      <a:pt x="6" y="6"/>
                    </a:lnTo>
                    <a:lnTo>
                      <a:pt x="0" y="19"/>
                    </a:lnTo>
                    <a:lnTo>
                      <a:pt x="6" y="35"/>
                    </a:lnTo>
                    <a:lnTo>
                      <a:pt x="20" y="39"/>
                    </a:lnTo>
                    <a:lnTo>
                      <a:pt x="33" y="35"/>
                    </a:lnTo>
                    <a:lnTo>
                      <a:pt x="39"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84" name="Line 144"/>
              <p:cNvSpPr>
                <a:spLocks noChangeShapeType="1"/>
              </p:cNvSpPr>
              <p:nvPr/>
            </p:nvSpPr>
            <p:spPr bwMode="auto">
              <a:xfrm flipH="1" flipV="1">
                <a:off x="1760" y="3184"/>
                <a:ext cx="72" cy="160"/>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85" name="Freeform 145"/>
              <p:cNvSpPr/>
              <p:nvPr/>
            </p:nvSpPr>
            <p:spPr bwMode="auto">
              <a:xfrm>
                <a:off x="1811" y="3346"/>
                <a:ext cx="45" cy="46"/>
              </a:xfrm>
              <a:custGeom>
                <a:avLst/>
                <a:gdLst>
                  <a:gd name="T0" fmla="*/ 188 w 39"/>
                  <a:gd name="T1" fmla="*/ 118 h 39"/>
                  <a:gd name="T2" fmla="*/ 159 w 39"/>
                  <a:gd name="T3" fmla="*/ 34 h 39"/>
                  <a:gd name="T4" fmla="*/ 97 w 39"/>
                  <a:gd name="T5" fmla="*/ 0 h 39"/>
                  <a:gd name="T6" fmla="*/ 28 w 39"/>
                  <a:gd name="T7" fmla="*/ 34 h 39"/>
                  <a:gd name="T8" fmla="*/ 0 w 39"/>
                  <a:gd name="T9" fmla="*/ 118 h 39"/>
                  <a:gd name="T10" fmla="*/ 28 w 39"/>
                  <a:gd name="T11" fmla="*/ 212 h 39"/>
                  <a:gd name="T12" fmla="*/ 97 w 39"/>
                  <a:gd name="T13" fmla="*/ 238 h 39"/>
                  <a:gd name="T14" fmla="*/ 159 w 39"/>
                  <a:gd name="T15" fmla="*/ 212 h 39"/>
                  <a:gd name="T16" fmla="*/ 188 w 39"/>
                  <a:gd name="T17" fmla="*/ 118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39"/>
                  <a:gd name="T29" fmla="*/ 39 w 39"/>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39">
                    <a:moveTo>
                      <a:pt x="39" y="19"/>
                    </a:moveTo>
                    <a:lnTo>
                      <a:pt x="33" y="6"/>
                    </a:lnTo>
                    <a:lnTo>
                      <a:pt x="20" y="0"/>
                    </a:lnTo>
                    <a:lnTo>
                      <a:pt x="6" y="6"/>
                    </a:lnTo>
                    <a:lnTo>
                      <a:pt x="0" y="19"/>
                    </a:lnTo>
                    <a:lnTo>
                      <a:pt x="6" y="35"/>
                    </a:lnTo>
                    <a:lnTo>
                      <a:pt x="20" y="39"/>
                    </a:lnTo>
                    <a:lnTo>
                      <a:pt x="33" y="35"/>
                    </a:lnTo>
                    <a:lnTo>
                      <a:pt x="39"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grpSp>
            <p:nvGrpSpPr>
              <p:cNvPr id="143486" name="Group 146"/>
              <p:cNvGrpSpPr/>
              <p:nvPr/>
            </p:nvGrpSpPr>
            <p:grpSpPr bwMode="auto">
              <a:xfrm>
                <a:off x="911" y="3382"/>
                <a:ext cx="932" cy="208"/>
                <a:chOff x="911" y="3382"/>
                <a:chExt cx="932" cy="208"/>
              </a:xfrm>
            </p:grpSpPr>
            <p:grpSp>
              <p:nvGrpSpPr>
                <p:cNvPr id="143495" name="Group 147"/>
                <p:cNvGrpSpPr/>
                <p:nvPr/>
              </p:nvGrpSpPr>
              <p:grpSpPr bwMode="auto">
                <a:xfrm>
                  <a:off x="911" y="3382"/>
                  <a:ext cx="311" cy="206"/>
                  <a:chOff x="911" y="3382"/>
                  <a:chExt cx="311" cy="206"/>
                </a:xfrm>
              </p:grpSpPr>
              <p:sp>
                <p:nvSpPr>
                  <p:cNvPr id="143499" name="Line 148"/>
                  <p:cNvSpPr>
                    <a:spLocks noChangeShapeType="1"/>
                  </p:cNvSpPr>
                  <p:nvPr/>
                </p:nvSpPr>
                <p:spPr bwMode="auto">
                  <a:xfrm>
                    <a:off x="911" y="3386"/>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500" name="Line 149"/>
                  <p:cNvSpPr>
                    <a:spLocks noChangeShapeType="1"/>
                  </p:cNvSpPr>
                  <p:nvPr/>
                </p:nvSpPr>
                <p:spPr bwMode="auto">
                  <a:xfrm>
                    <a:off x="1221" y="3382"/>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grpSp>
            <p:grpSp>
              <p:nvGrpSpPr>
                <p:cNvPr id="143496" name="Group 150"/>
                <p:cNvGrpSpPr/>
                <p:nvPr/>
              </p:nvGrpSpPr>
              <p:grpSpPr bwMode="auto">
                <a:xfrm>
                  <a:off x="1532" y="3384"/>
                  <a:ext cx="311" cy="206"/>
                  <a:chOff x="911" y="3382"/>
                  <a:chExt cx="311" cy="206"/>
                </a:xfrm>
              </p:grpSpPr>
              <p:sp>
                <p:nvSpPr>
                  <p:cNvPr id="143497" name="Line 151"/>
                  <p:cNvSpPr>
                    <a:spLocks noChangeShapeType="1"/>
                  </p:cNvSpPr>
                  <p:nvPr/>
                </p:nvSpPr>
                <p:spPr bwMode="auto">
                  <a:xfrm>
                    <a:off x="911" y="3386"/>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98" name="Line 152"/>
                  <p:cNvSpPr>
                    <a:spLocks noChangeShapeType="1"/>
                  </p:cNvSpPr>
                  <p:nvPr/>
                </p:nvSpPr>
                <p:spPr bwMode="auto">
                  <a:xfrm>
                    <a:off x="1221" y="3382"/>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grpSp>
          </p:grpSp>
          <p:sp>
            <p:nvSpPr>
              <p:cNvPr id="143487" name="Line 153"/>
              <p:cNvSpPr>
                <a:spLocks noChangeShapeType="1"/>
              </p:cNvSpPr>
              <p:nvPr/>
            </p:nvSpPr>
            <p:spPr bwMode="auto">
              <a:xfrm>
                <a:off x="2112" y="3365"/>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88" name="Line 154"/>
              <p:cNvSpPr>
                <a:spLocks noChangeShapeType="1"/>
              </p:cNvSpPr>
              <p:nvPr/>
            </p:nvSpPr>
            <p:spPr bwMode="auto">
              <a:xfrm>
                <a:off x="2423" y="3384"/>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grpSp>
            <p:nvGrpSpPr>
              <p:cNvPr id="143489" name="Group 155"/>
              <p:cNvGrpSpPr/>
              <p:nvPr/>
            </p:nvGrpSpPr>
            <p:grpSpPr bwMode="auto">
              <a:xfrm>
                <a:off x="2711" y="3363"/>
                <a:ext cx="311" cy="206"/>
                <a:chOff x="911" y="3382"/>
                <a:chExt cx="311" cy="206"/>
              </a:xfrm>
            </p:grpSpPr>
            <p:sp>
              <p:nvSpPr>
                <p:cNvPr id="143493" name="Line 156"/>
                <p:cNvSpPr>
                  <a:spLocks noChangeShapeType="1"/>
                </p:cNvSpPr>
                <p:nvPr/>
              </p:nvSpPr>
              <p:spPr bwMode="auto">
                <a:xfrm>
                  <a:off x="911" y="3386"/>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94" name="Line 157"/>
                <p:cNvSpPr>
                  <a:spLocks noChangeShapeType="1"/>
                </p:cNvSpPr>
                <p:nvPr/>
              </p:nvSpPr>
              <p:spPr bwMode="auto">
                <a:xfrm>
                  <a:off x="1221" y="3382"/>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grpSp>
          <p:grpSp>
            <p:nvGrpSpPr>
              <p:cNvPr id="143490" name="Group 158"/>
              <p:cNvGrpSpPr/>
              <p:nvPr/>
            </p:nvGrpSpPr>
            <p:grpSpPr bwMode="auto">
              <a:xfrm>
                <a:off x="3312" y="3382"/>
                <a:ext cx="311" cy="206"/>
                <a:chOff x="911" y="3382"/>
                <a:chExt cx="311" cy="206"/>
              </a:xfrm>
            </p:grpSpPr>
            <p:sp>
              <p:nvSpPr>
                <p:cNvPr id="143491" name="Line 159"/>
                <p:cNvSpPr>
                  <a:spLocks noChangeShapeType="1"/>
                </p:cNvSpPr>
                <p:nvPr/>
              </p:nvSpPr>
              <p:spPr bwMode="auto">
                <a:xfrm>
                  <a:off x="911" y="3386"/>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92" name="Line 160"/>
                <p:cNvSpPr>
                  <a:spLocks noChangeShapeType="1"/>
                </p:cNvSpPr>
                <p:nvPr/>
              </p:nvSpPr>
              <p:spPr bwMode="auto">
                <a:xfrm>
                  <a:off x="1221" y="3382"/>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grpSp>
        </p:gr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609600" y="1473200"/>
            <a:ext cx="8153400" cy="1117600"/>
          </a:xfrm>
          <a:prstGeom prst="rect">
            <a:avLst/>
          </a:prstGeom>
          <a:noFill/>
          <a:ln w="9525">
            <a:noFill/>
            <a:miter lim="800000"/>
          </a:ln>
          <a:effectLst/>
        </p:spPr>
        <p:txBody>
          <a:bodyPr>
            <a:spAutoFit/>
          </a:bodyPr>
          <a:lstStyle/>
          <a:p>
            <a:pPr>
              <a:lnSpc>
                <a:spcPct val="120000"/>
              </a:lnSpc>
            </a:pPr>
            <a:r>
              <a:rPr lang="en-US" altLang="zh-CN" sz="2800" b="1">
                <a:solidFill>
                  <a:schemeClr val="bg1"/>
                </a:solidFill>
                <a:effectLst>
                  <a:outerShdw blurRad="38100" dist="38100" dir="2700000" algn="tl">
                    <a:srgbClr val="DDDDDD"/>
                  </a:outerShdw>
                </a:effectLst>
                <a:latin typeface="Times New Roman" panose="02020603050405020304" charset="0"/>
              </a:rPr>
              <a:t>    </a:t>
            </a:r>
            <a:r>
              <a:rPr lang="zh-CN" altLang="en-US" sz="2800" b="1">
                <a:solidFill>
                  <a:srgbClr val="333300"/>
                </a:solidFill>
                <a:effectLst>
                  <a:outerShdw blurRad="38100" dist="38100" dir="2700000" algn="tl">
                    <a:srgbClr val="DDDDDD"/>
                  </a:outerShdw>
                </a:effectLst>
                <a:latin typeface="Times New Roman" panose="02020603050405020304" charset="0"/>
              </a:rPr>
              <a:t>当有</a:t>
            </a:r>
            <a:r>
              <a:rPr lang="zh-CN" altLang="en-US" sz="2800" b="1">
                <a:solidFill>
                  <a:srgbClr val="CC0000"/>
                </a:solidFill>
                <a:effectLst>
                  <a:outerShdw blurRad="38100" dist="38100" dir="2700000" algn="tl">
                    <a:srgbClr val="DDDDDD"/>
                  </a:outerShdw>
                </a:effectLst>
                <a:latin typeface="Times New Roman" panose="02020603050405020304" charset="0"/>
              </a:rPr>
              <a:t>两个或两个以上</a:t>
            </a:r>
            <a:r>
              <a:rPr lang="zh-CN" altLang="en-US" sz="2800" b="1">
                <a:solidFill>
                  <a:srgbClr val="333300"/>
                </a:solidFill>
                <a:effectLst>
                  <a:outerShdw blurRad="38100" dist="38100" dir="2700000" algn="tl">
                    <a:srgbClr val="DDDDDD"/>
                  </a:outerShdw>
                </a:effectLst>
                <a:latin typeface="Times New Roman" panose="02020603050405020304" charset="0"/>
              </a:rPr>
              <a:t>的信号同时输入编码电路，电路只能对其中一个优先级别高的信号进行编码。</a:t>
            </a:r>
          </a:p>
        </p:txBody>
      </p:sp>
      <p:sp>
        <p:nvSpPr>
          <p:cNvPr id="122883" name="Rectangle 3"/>
          <p:cNvSpPr>
            <a:spLocks noChangeArrowheads="1"/>
          </p:cNvSpPr>
          <p:nvPr/>
        </p:nvSpPr>
        <p:spPr bwMode="auto">
          <a:xfrm>
            <a:off x="685800" y="2514600"/>
            <a:ext cx="7787640" cy="3776418"/>
          </a:xfrm>
          <a:prstGeom prst="rect">
            <a:avLst/>
          </a:prstGeom>
          <a:noFill/>
          <a:ln w="9525">
            <a:noFill/>
            <a:miter lim="800000"/>
          </a:ln>
          <a:effectLst/>
        </p:spPr>
        <p:txBody>
          <a:bodyPr wrap="square">
            <a:spAutoFit/>
          </a:bodyPr>
          <a:lstStyle/>
          <a:p>
            <a:pPr>
              <a:lnSpc>
                <a:spcPct val="120000"/>
              </a:lnSpc>
            </a:pPr>
            <a:r>
              <a:rPr lang="en-US" altLang="zh-CN" sz="2800" b="1" dirty="0">
                <a:solidFill>
                  <a:srgbClr val="000099"/>
                </a:solidFill>
                <a:effectLst>
                  <a:outerShdw blurRad="38100" dist="38100" dir="2700000" algn="tl">
                    <a:srgbClr val="DDDDDD"/>
                  </a:outerShdw>
                </a:effectLst>
                <a:latin typeface="Times New Roman" panose="02020603050405020304" charset="0"/>
              </a:rPr>
              <a:t>    </a:t>
            </a:r>
            <a:r>
              <a:rPr lang="zh-CN" altLang="en-US" sz="2800" b="1" dirty="0">
                <a:solidFill>
                  <a:srgbClr val="000099"/>
                </a:solidFill>
                <a:effectLst>
                  <a:outerShdw blurRad="38100" dist="38100" dir="2700000" algn="tl">
                    <a:srgbClr val="DDDDDD"/>
                  </a:outerShdw>
                </a:effectLst>
                <a:latin typeface="Times New Roman" panose="02020603050405020304" charset="0"/>
              </a:rPr>
              <a:t>即允许几个信号同时有效，但电路只对其中优先级别高的信号进行编码，而对其它优先级别低的信号不予理睬</a:t>
            </a:r>
            <a:r>
              <a:rPr lang="zh-CN" altLang="en-US" sz="2800" b="1" dirty="0" smtClean="0">
                <a:solidFill>
                  <a:srgbClr val="000099"/>
                </a:solidFill>
                <a:effectLst>
                  <a:outerShdw blurRad="38100" dist="38100" dir="2700000" algn="tl">
                    <a:srgbClr val="DDDDDD"/>
                  </a:outerShdw>
                </a:effectLst>
                <a:latin typeface="Times New Roman" panose="02020603050405020304" charset="0"/>
              </a:rPr>
              <a:t>。</a:t>
            </a:r>
            <a:endParaRPr lang="en-US" altLang="zh-CN" sz="2800" b="1" dirty="0" smtClean="0">
              <a:solidFill>
                <a:srgbClr val="000099"/>
              </a:solidFill>
              <a:effectLst>
                <a:outerShdw blurRad="38100" dist="38100" dir="2700000" algn="tl">
                  <a:srgbClr val="DDDDDD"/>
                </a:outerShdw>
              </a:effectLst>
              <a:latin typeface="Times New Roman" panose="02020603050405020304" charset="0"/>
            </a:endParaRPr>
          </a:p>
          <a:p>
            <a:pPr algn="just">
              <a:lnSpc>
                <a:spcPct val="125000"/>
              </a:lnSpc>
            </a:pPr>
            <a:r>
              <a:rPr lang="zh-CN" altLang="en-US" sz="2800" b="1" dirty="0" smtClean="0">
                <a:latin typeface="Times New Roman"/>
                <a:cs typeface="Times New Roman"/>
              </a:rPr>
              <a:t>        常用</a:t>
            </a:r>
            <a:r>
              <a:rPr lang="zh-CN" altLang="en-US" sz="2800" b="1" dirty="0">
                <a:latin typeface="Times New Roman"/>
                <a:cs typeface="Times New Roman"/>
              </a:rPr>
              <a:t>的优先编码器有</a:t>
            </a:r>
            <a:r>
              <a:rPr lang="en-US" altLang="zh-CN" sz="2800" b="1" dirty="0">
                <a:latin typeface="Times New Roman"/>
                <a:cs typeface="Times New Roman"/>
              </a:rPr>
              <a:t>8</a:t>
            </a:r>
            <a:r>
              <a:rPr lang="zh-CN" altLang="en-US" sz="2800" b="1" dirty="0">
                <a:latin typeface="Times New Roman"/>
                <a:cs typeface="Times New Roman"/>
              </a:rPr>
              <a:t>线</a:t>
            </a:r>
            <a:r>
              <a:rPr lang="en-US" altLang="zh-CN" sz="2800" b="1" dirty="0">
                <a:latin typeface="Times New Roman"/>
                <a:cs typeface="Times New Roman"/>
              </a:rPr>
              <a:t>—3</a:t>
            </a:r>
            <a:r>
              <a:rPr lang="zh-CN" altLang="en-US" sz="2800" b="1" dirty="0">
                <a:latin typeface="Times New Roman"/>
                <a:cs typeface="Times New Roman"/>
              </a:rPr>
              <a:t>线</a:t>
            </a:r>
            <a:r>
              <a:rPr lang="en-US" altLang="zh-CN" sz="2800" b="1" dirty="0">
                <a:latin typeface="Times New Roman"/>
                <a:cs typeface="Times New Roman"/>
              </a:rPr>
              <a:t>(74LS148</a:t>
            </a:r>
            <a:r>
              <a:rPr lang="zh-CN" altLang="en-US" sz="2800" b="1" dirty="0">
                <a:latin typeface="Times New Roman"/>
                <a:cs typeface="Times New Roman"/>
              </a:rPr>
              <a:t>、</a:t>
            </a:r>
          </a:p>
          <a:p>
            <a:pPr algn="just">
              <a:lnSpc>
                <a:spcPct val="125000"/>
              </a:lnSpc>
            </a:pPr>
            <a:r>
              <a:rPr lang="en-US" altLang="zh-CN" sz="2800" b="1" dirty="0">
                <a:latin typeface="Times New Roman"/>
                <a:cs typeface="Times New Roman"/>
              </a:rPr>
              <a:t>CT54LS148</a:t>
            </a:r>
            <a:r>
              <a:rPr lang="zh-CN" altLang="en-US" sz="2800" b="1" dirty="0">
                <a:latin typeface="Times New Roman"/>
                <a:cs typeface="Times New Roman"/>
              </a:rPr>
              <a:t>等</a:t>
            </a:r>
            <a:r>
              <a:rPr lang="en-US" altLang="zh-CN" sz="2800" b="1" dirty="0">
                <a:latin typeface="Times New Roman"/>
                <a:cs typeface="Times New Roman"/>
              </a:rPr>
              <a:t>)</a:t>
            </a:r>
            <a:r>
              <a:rPr lang="zh-CN" altLang="en-US" sz="2800" b="1" dirty="0">
                <a:latin typeface="Times New Roman"/>
                <a:cs typeface="Times New Roman"/>
              </a:rPr>
              <a:t>，</a:t>
            </a:r>
            <a:r>
              <a:rPr lang="en-US" altLang="zh-CN" sz="2800" b="1" dirty="0">
                <a:latin typeface="Times New Roman"/>
                <a:cs typeface="Times New Roman"/>
              </a:rPr>
              <a:t>10</a:t>
            </a:r>
            <a:r>
              <a:rPr lang="zh-CN" altLang="en-US" sz="2800" b="1" dirty="0">
                <a:latin typeface="Times New Roman"/>
                <a:cs typeface="Times New Roman"/>
              </a:rPr>
              <a:t>线</a:t>
            </a:r>
            <a:r>
              <a:rPr lang="en-US" altLang="zh-CN" sz="2800" b="1" dirty="0">
                <a:latin typeface="Times New Roman"/>
                <a:cs typeface="Times New Roman"/>
              </a:rPr>
              <a:t>—4</a:t>
            </a:r>
            <a:r>
              <a:rPr lang="zh-CN" altLang="en-US" sz="2800" b="1" dirty="0">
                <a:latin typeface="Times New Roman"/>
                <a:cs typeface="Times New Roman"/>
              </a:rPr>
              <a:t>线</a:t>
            </a:r>
            <a:r>
              <a:rPr lang="en-US" altLang="zh-CN" sz="2800" b="1" dirty="0">
                <a:latin typeface="Times New Roman"/>
                <a:cs typeface="Times New Roman"/>
              </a:rPr>
              <a:t>8421BCD</a:t>
            </a:r>
            <a:r>
              <a:rPr lang="zh-CN" altLang="en-US" sz="2800" b="1" dirty="0">
                <a:latin typeface="Times New Roman"/>
                <a:cs typeface="Times New Roman"/>
              </a:rPr>
              <a:t>优先编码器</a:t>
            </a:r>
          </a:p>
          <a:p>
            <a:pPr algn="just">
              <a:lnSpc>
                <a:spcPct val="125000"/>
              </a:lnSpc>
            </a:pPr>
            <a:r>
              <a:rPr lang="en-US" altLang="zh-CN" sz="2800" b="1" dirty="0">
                <a:latin typeface="Times New Roman"/>
                <a:cs typeface="Times New Roman"/>
              </a:rPr>
              <a:t>(74LS147</a:t>
            </a:r>
            <a:r>
              <a:rPr lang="zh-CN" altLang="en-US" sz="2800" b="1" dirty="0">
                <a:latin typeface="Times New Roman"/>
                <a:cs typeface="Times New Roman"/>
              </a:rPr>
              <a:t>、</a:t>
            </a:r>
            <a:r>
              <a:rPr lang="en-US" altLang="zh-CN" sz="2800" b="1" dirty="0">
                <a:latin typeface="Times New Roman"/>
                <a:cs typeface="Times New Roman"/>
              </a:rPr>
              <a:t>CT54LS147</a:t>
            </a:r>
            <a:r>
              <a:rPr lang="zh-CN" altLang="en-US" sz="2800" b="1" dirty="0">
                <a:latin typeface="Times New Roman"/>
                <a:cs typeface="Times New Roman"/>
              </a:rPr>
              <a:t>、</a:t>
            </a:r>
            <a:r>
              <a:rPr lang="en-US" altLang="zh-CN" sz="2800" b="1" dirty="0">
                <a:latin typeface="Times New Roman"/>
                <a:cs typeface="Times New Roman"/>
              </a:rPr>
              <a:t>CC40147</a:t>
            </a:r>
            <a:r>
              <a:rPr lang="zh-CN" altLang="en-US" sz="2800" b="1" dirty="0">
                <a:latin typeface="Times New Roman"/>
                <a:cs typeface="Times New Roman"/>
              </a:rPr>
              <a:t>等</a:t>
            </a:r>
            <a:r>
              <a:rPr lang="en-US" altLang="zh-CN" sz="2800" b="1" dirty="0">
                <a:latin typeface="Times New Roman"/>
                <a:cs typeface="Times New Roman"/>
              </a:rPr>
              <a:t>)</a:t>
            </a:r>
            <a:r>
              <a:rPr lang="zh-CN" altLang="en-US" sz="2800" b="1" dirty="0">
                <a:latin typeface="Times New Roman"/>
                <a:cs typeface="Times New Roman"/>
              </a:rPr>
              <a:t>。</a:t>
            </a:r>
          </a:p>
          <a:p>
            <a:pPr>
              <a:lnSpc>
                <a:spcPct val="120000"/>
              </a:lnSpc>
            </a:pPr>
            <a:endParaRPr lang="zh-CN" altLang="en-US" sz="2800" b="1" dirty="0">
              <a:solidFill>
                <a:srgbClr val="000099"/>
              </a:solidFill>
              <a:effectLst>
                <a:outerShdw blurRad="38100" dist="38100" dir="2700000" algn="tl">
                  <a:srgbClr val="DDDDDD"/>
                </a:outerShdw>
              </a:effectLst>
              <a:latin typeface="Times New Roman" panose="02020603050405020304" charset="0"/>
            </a:endParaRPr>
          </a:p>
        </p:txBody>
      </p:sp>
      <p:sp>
        <p:nvSpPr>
          <p:cNvPr id="122884" name="Line 4"/>
          <p:cNvSpPr>
            <a:spLocks noChangeShapeType="1"/>
          </p:cNvSpPr>
          <p:nvPr/>
        </p:nvSpPr>
        <p:spPr bwMode="auto">
          <a:xfrm>
            <a:off x="981075" y="3048000"/>
            <a:ext cx="7333869" cy="0"/>
          </a:xfrm>
          <a:prstGeom prst="line">
            <a:avLst/>
          </a:prstGeom>
          <a:noFill/>
          <a:ln w="38100" cap="sq">
            <a:solidFill>
              <a:srgbClr val="FF3300"/>
            </a:solidFill>
            <a:round/>
          </a:ln>
        </p:spPr>
        <p:txBody>
          <a:bodyPr wrap="square" anchor="ctr">
            <a:spAutoFit/>
          </a:bodyPr>
          <a:lstStyle/>
          <a:p>
            <a:endParaRPr lang="zh-CN" altLang="en-US">
              <a:latin typeface="Times New Roman" panose="02020603050405020304" charset="0"/>
            </a:endParaRPr>
          </a:p>
        </p:txBody>
      </p:sp>
      <p:sp>
        <p:nvSpPr>
          <p:cNvPr id="122885" name="Line 5"/>
          <p:cNvSpPr>
            <a:spLocks noChangeShapeType="1"/>
          </p:cNvSpPr>
          <p:nvPr/>
        </p:nvSpPr>
        <p:spPr bwMode="auto">
          <a:xfrm flipV="1">
            <a:off x="838200" y="3581400"/>
            <a:ext cx="7476744" cy="0"/>
          </a:xfrm>
          <a:prstGeom prst="line">
            <a:avLst/>
          </a:prstGeom>
          <a:noFill/>
          <a:ln w="38100" cap="sq">
            <a:solidFill>
              <a:srgbClr val="FF3300"/>
            </a:solidFill>
            <a:round/>
          </a:ln>
        </p:spPr>
        <p:txBody>
          <a:bodyPr wrap="square" anchor="ctr">
            <a:spAutoFit/>
          </a:bodyPr>
          <a:lstStyle/>
          <a:p>
            <a:endParaRPr lang="zh-CN" altLang="en-US">
              <a:latin typeface="Times New Roman" panose="02020603050405020304" charset="0"/>
            </a:endParaRPr>
          </a:p>
        </p:txBody>
      </p:sp>
      <p:sp>
        <p:nvSpPr>
          <p:cNvPr id="122886" name="Rectangle 6"/>
          <p:cNvSpPr>
            <a:spLocks noChangeArrowheads="1"/>
          </p:cNvSpPr>
          <p:nvPr/>
        </p:nvSpPr>
        <p:spPr bwMode="auto">
          <a:xfrm>
            <a:off x="838200" y="533400"/>
            <a:ext cx="4026408" cy="685800"/>
          </a:xfrm>
          <a:prstGeom prst="rect">
            <a:avLst/>
          </a:prstGeom>
          <a:noFill/>
          <a:ln w="9525">
            <a:noFill/>
            <a:miter lim="800000"/>
          </a:ln>
        </p:spPr>
        <p:txBody>
          <a:bodyPr/>
          <a:lstStyle/>
          <a:p>
            <a:pPr>
              <a:spcBef>
                <a:spcPct val="20000"/>
              </a:spcBef>
            </a:pPr>
            <a:r>
              <a:rPr lang="en-US" altLang="zh-CN" sz="3200" b="1" dirty="0" smtClean="0">
                <a:solidFill>
                  <a:srgbClr val="CC0000"/>
                </a:solidFill>
                <a:effectLst>
                  <a:outerShdw blurRad="38100" dist="38100" dir="2700000" algn="tl">
                    <a:srgbClr val="DDDDDD"/>
                  </a:outerShdw>
                </a:effectLst>
                <a:latin typeface="Times New Roman" panose="02020603050405020304" charset="0"/>
              </a:rPr>
              <a:t>20.10.3   </a:t>
            </a:r>
            <a:r>
              <a:rPr lang="zh-CN" altLang="en-US" sz="3200" b="1" dirty="0">
                <a:solidFill>
                  <a:srgbClr val="CC0000"/>
                </a:solidFill>
                <a:effectLst>
                  <a:outerShdw blurRad="38100" dist="38100" dir="2700000" algn="tl">
                    <a:srgbClr val="DDDDDD"/>
                  </a:outerShdw>
                </a:effectLst>
                <a:latin typeface="Times New Roman" panose="02020603050405020304" charset="0"/>
              </a:rPr>
              <a:t>优先编码器</a:t>
            </a:r>
          </a:p>
        </p:txBody>
      </p:sp>
      <p:grpSp>
        <p:nvGrpSpPr>
          <p:cNvPr id="144391" name="Group 7"/>
          <p:cNvGrpSpPr/>
          <p:nvPr/>
        </p:nvGrpSpPr>
        <p:grpSpPr bwMode="auto">
          <a:xfrm>
            <a:off x="838200" y="1200150"/>
            <a:ext cx="3810000" cy="171450"/>
            <a:chOff x="432" y="672"/>
            <a:chExt cx="2400" cy="108"/>
          </a:xfrm>
        </p:grpSpPr>
        <p:pic>
          <p:nvPicPr>
            <p:cNvPr id="144393" name="Picture 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 y="678"/>
              <a:ext cx="102" cy="102"/>
            </a:xfrm>
            <a:prstGeom prst="rect">
              <a:avLst/>
            </a:prstGeom>
            <a:noFill/>
            <a:ln>
              <a:noFill/>
            </a:ln>
          </p:spPr>
        </p:pic>
        <p:pic>
          <p:nvPicPr>
            <p:cNvPr id="144394" name="Picture 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 y="678"/>
              <a:ext cx="102" cy="102"/>
            </a:xfrm>
            <a:prstGeom prst="rect">
              <a:avLst/>
            </a:prstGeom>
            <a:noFill/>
            <a:ln>
              <a:noFill/>
            </a:ln>
          </p:spPr>
        </p:pic>
        <p:pic>
          <p:nvPicPr>
            <p:cNvPr id="144395" name="Picture 1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 y="678"/>
              <a:ext cx="102" cy="102"/>
            </a:xfrm>
            <a:prstGeom prst="rect">
              <a:avLst/>
            </a:prstGeom>
            <a:noFill/>
            <a:ln>
              <a:noFill/>
            </a:ln>
          </p:spPr>
        </p:pic>
        <p:pic>
          <p:nvPicPr>
            <p:cNvPr id="144396" name="Picture 1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 y="678"/>
              <a:ext cx="102" cy="102"/>
            </a:xfrm>
            <a:prstGeom prst="rect">
              <a:avLst/>
            </a:prstGeom>
            <a:noFill/>
            <a:ln>
              <a:noFill/>
            </a:ln>
          </p:spPr>
        </p:pic>
        <p:pic>
          <p:nvPicPr>
            <p:cNvPr id="144397" name="Picture 1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 y="678"/>
              <a:ext cx="102" cy="102"/>
            </a:xfrm>
            <a:prstGeom prst="rect">
              <a:avLst/>
            </a:prstGeom>
            <a:noFill/>
            <a:ln>
              <a:noFill/>
            </a:ln>
          </p:spPr>
        </p:pic>
        <p:pic>
          <p:nvPicPr>
            <p:cNvPr id="144398" name="Picture 1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 y="678"/>
              <a:ext cx="102" cy="102"/>
            </a:xfrm>
            <a:prstGeom prst="rect">
              <a:avLst/>
            </a:prstGeom>
            <a:noFill/>
            <a:ln>
              <a:noFill/>
            </a:ln>
          </p:spPr>
        </p:pic>
        <p:pic>
          <p:nvPicPr>
            <p:cNvPr id="144399" name="Picture 1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 y="678"/>
              <a:ext cx="102" cy="102"/>
            </a:xfrm>
            <a:prstGeom prst="rect">
              <a:avLst/>
            </a:prstGeom>
            <a:noFill/>
            <a:ln>
              <a:noFill/>
            </a:ln>
          </p:spPr>
        </p:pic>
        <p:pic>
          <p:nvPicPr>
            <p:cNvPr id="144400" name="Picture 1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 y="678"/>
              <a:ext cx="102" cy="102"/>
            </a:xfrm>
            <a:prstGeom prst="rect">
              <a:avLst/>
            </a:prstGeom>
            <a:noFill/>
            <a:ln>
              <a:noFill/>
            </a:ln>
          </p:spPr>
        </p:pic>
        <p:pic>
          <p:nvPicPr>
            <p:cNvPr id="144401" name="Picture 1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 y="678"/>
              <a:ext cx="102" cy="102"/>
            </a:xfrm>
            <a:prstGeom prst="rect">
              <a:avLst/>
            </a:prstGeom>
            <a:noFill/>
            <a:ln>
              <a:noFill/>
            </a:ln>
          </p:spPr>
        </p:pic>
        <p:pic>
          <p:nvPicPr>
            <p:cNvPr id="144402" name="Picture 1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 y="678"/>
              <a:ext cx="102" cy="102"/>
            </a:xfrm>
            <a:prstGeom prst="rect">
              <a:avLst/>
            </a:prstGeom>
            <a:noFill/>
            <a:ln>
              <a:noFill/>
            </a:ln>
          </p:spPr>
        </p:pic>
        <p:pic>
          <p:nvPicPr>
            <p:cNvPr id="144403" name="Picture 1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 y="678"/>
              <a:ext cx="102" cy="102"/>
            </a:xfrm>
            <a:prstGeom prst="rect">
              <a:avLst/>
            </a:prstGeom>
            <a:noFill/>
            <a:ln>
              <a:noFill/>
            </a:ln>
          </p:spPr>
        </p:pic>
        <p:pic>
          <p:nvPicPr>
            <p:cNvPr id="144404" name="Picture 1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 y="678"/>
              <a:ext cx="102" cy="102"/>
            </a:xfrm>
            <a:prstGeom prst="rect">
              <a:avLst/>
            </a:prstGeom>
            <a:noFill/>
            <a:ln>
              <a:noFill/>
            </a:ln>
          </p:spPr>
        </p:pic>
        <p:pic>
          <p:nvPicPr>
            <p:cNvPr id="144405" name="Picture 2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 y="678"/>
              <a:ext cx="102" cy="102"/>
            </a:xfrm>
            <a:prstGeom prst="rect">
              <a:avLst/>
            </a:prstGeom>
            <a:noFill/>
            <a:ln>
              <a:noFill/>
            </a:ln>
          </p:spPr>
        </p:pic>
        <p:pic>
          <p:nvPicPr>
            <p:cNvPr id="144406" name="Picture 2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 y="678"/>
              <a:ext cx="102" cy="102"/>
            </a:xfrm>
            <a:prstGeom prst="rect">
              <a:avLst/>
            </a:prstGeom>
            <a:noFill/>
            <a:ln>
              <a:noFill/>
            </a:ln>
          </p:spPr>
        </p:pic>
        <p:pic>
          <p:nvPicPr>
            <p:cNvPr id="144407" name="Picture 2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 y="678"/>
              <a:ext cx="102" cy="102"/>
            </a:xfrm>
            <a:prstGeom prst="rect">
              <a:avLst/>
            </a:prstGeom>
            <a:noFill/>
            <a:ln>
              <a:noFill/>
            </a:ln>
          </p:spPr>
        </p:pic>
        <p:pic>
          <p:nvPicPr>
            <p:cNvPr id="144408" name="Picture 2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 y="678"/>
              <a:ext cx="102" cy="102"/>
            </a:xfrm>
            <a:prstGeom prst="rect">
              <a:avLst/>
            </a:prstGeom>
            <a:noFill/>
            <a:ln>
              <a:noFill/>
            </a:ln>
          </p:spPr>
        </p:pic>
        <p:pic>
          <p:nvPicPr>
            <p:cNvPr id="144409" name="Picture 2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 y="678"/>
              <a:ext cx="102" cy="102"/>
            </a:xfrm>
            <a:prstGeom prst="rect">
              <a:avLst/>
            </a:prstGeom>
            <a:noFill/>
            <a:ln>
              <a:noFill/>
            </a:ln>
          </p:spPr>
        </p:pic>
        <p:pic>
          <p:nvPicPr>
            <p:cNvPr id="144410" name="Picture 2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4" y="678"/>
              <a:ext cx="102" cy="102"/>
            </a:xfrm>
            <a:prstGeom prst="rect">
              <a:avLst/>
            </a:prstGeom>
            <a:noFill/>
            <a:ln>
              <a:noFill/>
            </a:ln>
          </p:spPr>
        </p:pic>
        <p:pic>
          <p:nvPicPr>
            <p:cNvPr id="144411" name="Picture 2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 y="678"/>
              <a:ext cx="102" cy="102"/>
            </a:xfrm>
            <a:prstGeom prst="rect">
              <a:avLst/>
            </a:prstGeom>
            <a:noFill/>
            <a:ln>
              <a:noFill/>
            </a:ln>
          </p:spPr>
        </p:pic>
        <p:grpSp>
          <p:nvGrpSpPr>
            <p:cNvPr id="144412" name="Group 27"/>
            <p:cNvGrpSpPr/>
            <p:nvPr/>
          </p:nvGrpSpPr>
          <p:grpSpPr bwMode="auto">
            <a:xfrm>
              <a:off x="432" y="672"/>
              <a:ext cx="582" cy="102"/>
              <a:chOff x="4698" y="720"/>
              <a:chExt cx="582" cy="102"/>
            </a:xfrm>
          </p:grpSpPr>
          <p:pic>
            <p:nvPicPr>
              <p:cNvPr id="144413" name="Picture 2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44414" name="Picture 2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44415" name="Picture 3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44416" name="Picture 3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44417" name="Picture 3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44418" name="Picture 3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sp>
        <p:nvSpPr>
          <p:cNvPr id="122914" name="Line 34"/>
          <p:cNvSpPr>
            <a:spLocks noChangeShapeType="1"/>
          </p:cNvSpPr>
          <p:nvPr/>
        </p:nvSpPr>
        <p:spPr bwMode="auto">
          <a:xfrm flipV="1">
            <a:off x="762000" y="4114800"/>
            <a:ext cx="2576512" cy="0"/>
          </a:xfrm>
          <a:prstGeom prst="line">
            <a:avLst/>
          </a:prstGeom>
          <a:noFill/>
          <a:ln w="38100" cap="sq">
            <a:solidFill>
              <a:srgbClr val="FF3300"/>
            </a:solidFill>
            <a:round/>
          </a:ln>
        </p:spPr>
        <p:txBody>
          <a:bodyPr wrap="square" anchor="ctr">
            <a:spAutoFit/>
          </a:bodyPr>
          <a:lstStyle/>
          <a:p>
            <a:endParaRPr lang="zh-CN" altLang="en-US">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blinds(horizontal)">
                                      <p:cBhvr>
                                        <p:cTn id="7" dur="500"/>
                                        <p:tgtEl>
                                          <p:spTgt spid="1228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83"/>
                                        </p:tgtEl>
                                        <p:attrNameLst>
                                          <p:attrName>style.visibility</p:attrName>
                                        </p:attrNameLst>
                                      </p:cBhvr>
                                      <p:to>
                                        <p:strVal val="visible"/>
                                      </p:to>
                                    </p:set>
                                    <p:animEffect transition="in" filter="blinds(horizontal)">
                                      <p:cBhvr>
                                        <p:cTn id="12" dur="500"/>
                                        <p:tgtEl>
                                          <p:spTgt spid="1228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22884"/>
                                        </p:tgtEl>
                                        <p:attrNameLst>
                                          <p:attrName>style.visibility</p:attrName>
                                        </p:attrNameLst>
                                      </p:cBhvr>
                                      <p:to>
                                        <p:strVal val="visible"/>
                                      </p:to>
                                    </p:set>
                                    <p:animEffect transition="in" filter="blinds(vertical)">
                                      <p:cBhvr>
                                        <p:cTn id="17" dur="500"/>
                                        <p:tgtEl>
                                          <p:spTgt spid="122884"/>
                                        </p:tgtEl>
                                      </p:cBhvr>
                                    </p:animEffect>
                                  </p:childTnLst>
                                </p:cTn>
                              </p:par>
                            </p:childTnLst>
                          </p:cTn>
                        </p:par>
                        <p:par>
                          <p:cTn id="18" fill="hold">
                            <p:stCondLst>
                              <p:cond delay="500"/>
                            </p:stCondLst>
                            <p:childTnLst>
                              <p:par>
                                <p:cTn id="19" presetID="3" presetClass="entr" presetSubtype="5" fill="hold" grpId="0" nodeType="afterEffect">
                                  <p:stCondLst>
                                    <p:cond delay="0"/>
                                  </p:stCondLst>
                                  <p:childTnLst>
                                    <p:set>
                                      <p:cBhvr>
                                        <p:cTn id="20" dur="1" fill="hold">
                                          <p:stCondLst>
                                            <p:cond delay="0"/>
                                          </p:stCondLst>
                                        </p:cTn>
                                        <p:tgtEl>
                                          <p:spTgt spid="122885"/>
                                        </p:tgtEl>
                                        <p:attrNameLst>
                                          <p:attrName>style.visibility</p:attrName>
                                        </p:attrNameLst>
                                      </p:cBhvr>
                                      <p:to>
                                        <p:strVal val="visible"/>
                                      </p:to>
                                    </p:set>
                                    <p:animEffect transition="in" filter="blinds(vertical)">
                                      <p:cBhvr>
                                        <p:cTn id="21" dur="500"/>
                                        <p:tgtEl>
                                          <p:spTgt spid="122885"/>
                                        </p:tgtEl>
                                      </p:cBhvr>
                                    </p:animEffect>
                                  </p:childTnLst>
                                </p:cTn>
                              </p:par>
                            </p:childTnLst>
                          </p:cTn>
                        </p:par>
                        <p:par>
                          <p:cTn id="22" fill="hold">
                            <p:stCondLst>
                              <p:cond delay="1000"/>
                            </p:stCondLst>
                            <p:childTnLst>
                              <p:par>
                                <p:cTn id="23" presetID="3" presetClass="entr" presetSubtype="5" fill="hold" grpId="0" nodeType="afterEffect">
                                  <p:stCondLst>
                                    <p:cond delay="0"/>
                                  </p:stCondLst>
                                  <p:childTnLst>
                                    <p:set>
                                      <p:cBhvr>
                                        <p:cTn id="24" dur="1" fill="hold">
                                          <p:stCondLst>
                                            <p:cond delay="0"/>
                                          </p:stCondLst>
                                        </p:cTn>
                                        <p:tgtEl>
                                          <p:spTgt spid="122914"/>
                                        </p:tgtEl>
                                        <p:attrNameLst>
                                          <p:attrName>style.visibility</p:attrName>
                                        </p:attrNameLst>
                                      </p:cBhvr>
                                      <p:to>
                                        <p:strVal val="visible"/>
                                      </p:to>
                                    </p:set>
                                    <p:animEffect transition="in" filter="blinds(vertical)">
                                      <p:cBhvr>
                                        <p:cTn id="25" dur="500"/>
                                        <p:tgtEl>
                                          <p:spTgt spid="122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P spid="122883" grpId="0" autoUpdateAnimBg="0"/>
      <p:bldP spid="122884" grpId="0" animBg="1"/>
      <p:bldP spid="122885" grpId="0" animBg="1"/>
      <p:bldP spid="1229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2743200" y="381000"/>
            <a:ext cx="4421188" cy="519113"/>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CT74LS</a:t>
            </a:r>
            <a:r>
              <a:rPr lang="en-US" altLang="zh-CN" sz="2800" b="1">
                <a:solidFill>
                  <a:srgbClr val="003399"/>
                </a:solidFill>
                <a:effectLst>
                  <a:outerShdw blurRad="38100" dist="38100" dir="2700000" algn="tl">
                    <a:srgbClr val="DDDDDD"/>
                  </a:outerShdw>
                </a:effectLst>
                <a:latin typeface="Times New Roman" panose="02020603050405020304" charset="0"/>
              </a:rPr>
              <a:t>4147 </a:t>
            </a:r>
            <a:r>
              <a:rPr lang="zh-CN" altLang="en-US" sz="2800" b="1">
                <a:solidFill>
                  <a:srgbClr val="003399"/>
                </a:solidFill>
                <a:effectLst>
                  <a:outerShdw blurRad="38100" dist="38100" dir="2700000" algn="tl">
                    <a:srgbClr val="DDDDDD"/>
                  </a:outerShdw>
                </a:effectLst>
                <a:latin typeface="Times New Roman" panose="02020603050405020304" charset="0"/>
              </a:rPr>
              <a:t>编码器功能表</a:t>
            </a:r>
          </a:p>
        </p:txBody>
      </p:sp>
      <p:grpSp>
        <p:nvGrpSpPr>
          <p:cNvPr id="145411" name="Group 3"/>
          <p:cNvGrpSpPr/>
          <p:nvPr/>
        </p:nvGrpSpPr>
        <p:grpSpPr bwMode="auto">
          <a:xfrm>
            <a:off x="1066800" y="914400"/>
            <a:ext cx="7113588" cy="5334000"/>
            <a:chOff x="528" y="480"/>
            <a:chExt cx="4481" cy="3360"/>
          </a:xfrm>
        </p:grpSpPr>
        <p:sp>
          <p:nvSpPr>
            <p:cNvPr id="145413" name="Line 4"/>
            <p:cNvSpPr>
              <a:spLocks noChangeShapeType="1"/>
            </p:cNvSpPr>
            <p:nvPr/>
          </p:nvSpPr>
          <p:spPr bwMode="auto">
            <a:xfrm>
              <a:off x="528" y="480"/>
              <a:ext cx="4464"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5414" name="Line 5"/>
            <p:cNvSpPr>
              <a:spLocks noChangeShapeType="1"/>
            </p:cNvSpPr>
            <p:nvPr/>
          </p:nvSpPr>
          <p:spPr bwMode="auto">
            <a:xfrm flipV="1">
              <a:off x="528" y="816"/>
              <a:ext cx="4481"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5415" name="Line 6"/>
            <p:cNvSpPr>
              <a:spLocks noChangeShapeType="1"/>
            </p:cNvSpPr>
            <p:nvPr/>
          </p:nvSpPr>
          <p:spPr bwMode="auto">
            <a:xfrm>
              <a:off x="528" y="1200"/>
              <a:ext cx="4464"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11" name="Text Box 7"/>
            <p:cNvSpPr txBox="1">
              <a:spLocks noChangeArrowheads="1"/>
            </p:cNvSpPr>
            <p:nvPr/>
          </p:nvSpPr>
          <p:spPr bwMode="auto">
            <a:xfrm>
              <a:off x="660" y="873"/>
              <a:ext cx="353"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9</a:t>
              </a:r>
              <a:endParaRPr lang="en-US" altLang="zh-CN" sz="2800" b="1">
                <a:effectLst>
                  <a:outerShdw blurRad="38100" dist="38100" dir="2700000" algn="tl">
                    <a:srgbClr val="DDDDDD"/>
                  </a:outerShdw>
                </a:effectLst>
              </a:endParaRPr>
            </a:p>
          </p:txBody>
        </p:sp>
        <p:sp>
          <p:nvSpPr>
            <p:cNvPr id="145417" name="Line 8"/>
            <p:cNvSpPr>
              <a:spLocks noChangeShapeType="1"/>
            </p:cNvSpPr>
            <p:nvPr/>
          </p:nvSpPr>
          <p:spPr bwMode="auto">
            <a:xfrm>
              <a:off x="660"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13" name="Text Box 9"/>
            <p:cNvSpPr txBox="1">
              <a:spLocks noChangeArrowheads="1"/>
            </p:cNvSpPr>
            <p:nvPr/>
          </p:nvSpPr>
          <p:spPr bwMode="auto">
            <a:xfrm>
              <a:off x="4512" y="864"/>
              <a:ext cx="452"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Y</a:t>
              </a:r>
              <a:r>
                <a:rPr lang="en-US" altLang="zh-CN" sz="2800" b="1" baseline="-25000">
                  <a:effectLst>
                    <a:outerShdw blurRad="38100" dist="38100" dir="2700000" algn="tl">
                      <a:srgbClr val="DDDDDD"/>
                    </a:outerShdw>
                  </a:effectLst>
                </a:rPr>
                <a:t>0</a:t>
              </a:r>
              <a:endParaRPr lang="en-US" altLang="zh-CN" sz="2800" b="1">
                <a:effectLst>
                  <a:outerShdw blurRad="38100" dist="38100" dir="2700000" algn="tl">
                    <a:srgbClr val="DDDDDD"/>
                  </a:outerShdw>
                </a:effectLst>
              </a:endParaRPr>
            </a:p>
          </p:txBody>
        </p:sp>
        <p:sp>
          <p:nvSpPr>
            <p:cNvPr id="145419" name="Line 10"/>
            <p:cNvSpPr>
              <a:spLocks noChangeShapeType="1"/>
            </p:cNvSpPr>
            <p:nvPr/>
          </p:nvSpPr>
          <p:spPr bwMode="auto">
            <a:xfrm>
              <a:off x="4541"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15" name="Text Box 11"/>
            <p:cNvSpPr txBox="1">
              <a:spLocks noChangeArrowheads="1"/>
            </p:cNvSpPr>
            <p:nvPr/>
          </p:nvSpPr>
          <p:spPr bwMode="auto">
            <a:xfrm>
              <a:off x="962" y="873"/>
              <a:ext cx="353"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8</a:t>
              </a:r>
              <a:endParaRPr lang="en-US" altLang="zh-CN" sz="2800" b="1">
                <a:effectLst>
                  <a:outerShdw blurRad="38100" dist="38100" dir="2700000" algn="tl">
                    <a:srgbClr val="DDDDDD"/>
                  </a:outerShdw>
                </a:effectLst>
              </a:endParaRPr>
            </a:p>
          </p:txBody>
        </p:sp>
        <p:sp>
          <p:nvSpPr>
            <p:cNvPr id="145421" name="Line 12"/>
            <p:cNvSpPr>
              <a:spLocks noChangeShapeType="1"/>
            </p:cNvSpPr>
            <p:nvPr/>
          </p:nvSpPr>
          <p:spPr bwMode="auto">
            <a:xfrm>
              <a:off x="962"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17" name="Text Box 13"/>
            <p:cNvSpPr txBox="1">
              <a:spLocks noChangeArrowheads="1"/>
            </p:cNvSpPr>
            <p:nvPr/>
          </p:nvSpPr>
          <p:spPr bwMode="auto">
            <a:xfrm>
              <a:off x="1265" y="873"/>
              <a:ext cx="352"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7</a:t>
              </a:r>
              <a:endParaRPr lang="en-US" altLang="zh-CN" sz="2800" b="1">
                <a:effectLst>
                  <a:outerShdw blurRad="38100" dist="38100" dir="2700000" algn="tl">
                    <a:srgbClr val="DDDDDD"/>
                  </a:outerShdw>
                </a:effectLst>
              </a:endParaRPr>
            </a:p>
          </p:txBody>
        </p:sp>
        <p:sp>
          <p:nvSpPr>
            <p:cNvPr id="145423" name="Line 14"/>
            <p:cNvSpPr>
              <a:spLocks noChangeShapeType="1"/>
            </p:cNvSpPr>
            <p:nvPr/>
          </p:nvSpPr>
          <p:spPr bwMode="auto">
            <a:xfrm>
              <a:off x="1265" y="925"/>
              <a:ext cx="201"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19" name="Text Box 15"/>
            <p:cNvSpPr txBox="1">
              <a:spLocks noChangeArrowheads="1"/>
            </p:cNvSpPr>
            <p:nvPr/>
          </p:nvSpPr>
          <p:spPr bwMode="auto">
            <a:xfrm>
              <a:off x="1567" y="873"/>
              <a:ext cx="353"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6</a:t>
              </a:r>
              <a:endParaRPr lang="en-US" altLang="zh-CN" sz="2800" b="1">
                <a:effectLst>
                  <a:outerShdw blurRad="38100" dist="38100" dir="2700000" algn="tl">
                    <a:srgbClr val="DDDDDD"/>
                  </a:outerShdw>
                </a:effectLst>
              </a:endParaRPr>
            </a:p>
          </p:txBody>
        </p:sp>
        <p:sp>
          <p:nvSpPr>
            <p:cNvPr id="145425" name="Line 16"/>
            <p:cNvSpPr>
              <a:spLocks noChangeShapeType="1"/>
            </p:cNvSpPr>
            <p:nvPr/>
          </p:nvSpPr>
          <p:spPr bwMode="auto">
            <a:xfrm>
              <a:off x="1567"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21" name="Text Box 17"/>
            <p:cNvSpPr txBox="1">
              <a:spLocks noChangeArrowheads="1"/>
            </p:cNvSpPr>
            <p:nvPr/>
          </p:nvSpPr>
          <p:spPr bwMode="auto">
            <a:xfrm>
              <a:off x="1869" y="873"/>
              <a:ext cx="353"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5</a:t>
              </a:r>
              <a:endParaRPr lang="en-US" altLang="zh-CN" sz="2800" b="1">
                <a:effectLst>
                  <a:outerShdw blurRad="38100" dist="38100" dir="2700000" algn="tl">
                    <a:srgbClr val="DDDDDD"/>
                  </a:outerShdw>
                </a:effectLst>
              </a:endParaRPr>
            </a:p>
          </p:txBody>
        </p:sp>
        <p:sp>
          <p:nvSpPr>
            <p:cNvPr id="145427" name="Line 18"/>
            <p:cNvSpPr>
              <a:spLocks noChangeShapeType="1"/>
            </p:cNvSpPr>
            <p:nvPr/>
          </p:nvSpPr>
          <p:spPr bwMode="auto">
            <a:xfrm>
              <a:off x="1869"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23" name="Text Box 19"/>
            <p:cNvSpPr txBox="1">
              <a:spLocks noChangeArrowheads="1"/>
            </p:cNvSpPr>
            <p:nvPr/>
          </p:nvSpPr>
          <p:spPr bwMode="auto">
            <a:xfrm>
              <a:off x="2172" y="873"/>
              <a:ext cx="352"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4</a:t>
              </a:r>
              <a:endParaRPr lang="en-US" altLang="zh-CN" sz="2800" b="1">
                <a:effectLst>
                  <a:outerShdw blurRad="38100" dist="38100" dir="2700000" algn="tl">
                    <a:srgbClr val="DDDDDD"/>
                  </a:outerShdw>
                </a:effectLst>
              </a:endParaRPr>
            </a:p>
          </p:txBody>
        </p:sp>
        <p:sp>
          <p:nvSpPr>
            <p:cNvPr id="145429" name="Line 20"/>
            <p:cNvSpPr>
              <a:spLocks noChangeShapeType="1"/>
            </p:cNvSpPr>
            <p:nvPr/>
          </p:nvSpPr>
          <p:spPr bwMode="auto">
            <a:xfrm>
              <a:off x="2172" y="925"/>
              <a:ext cx="201"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25" name="Text Box 21"/>
            <p:cNvSpPr txBox="1">
              <a:spLocks noChangeArrowheads="1"/>
            </p:cNvSpPr>
            <p:nvPr/>
          </p:nvSpPr>
          <p:spPr bwMode="auto">
            <a:xfrm>
              <a:off x="2474" y="873"/>
              <a:ext cx="353"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3</a:t>
              </a:r>
              <a:endParaRPr lang="en-US" altLang="zh-CN" sz="2800" b="1">
                <a:effectLst>
                  <a:outerShdw blurRad="38100" dist="38100" dir="2700000" algn="tl">
                    <a:srgbClr val="DDDDDD"/>
                  </a:outerShdw>
                </a:effectLst>
              </a:endParaRPr>
            </a:p>
          </p:txBody>
        </p:sp>
        <p:sp>
          <p:nvSpPr>
            <p:cNvPr id="145431" name="Line 22"/>
            <p:cNvSpPr>
              <a:spLocks noChangeShapeType="1"/>
            </p:cNvSpPr>
            <p:nvPr/>
          </p:nvSpPr>
          <p:spPr bwMode="auto">
            <a:xfrm>
              <a:off x="2474"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27" name="Text Box 23"/>
            <p:cNvSpPr txBox="1">
              <a:spLocks noChangeArrowheads="1"/>
            </p:cNvSpPr>
            <p:nvPr/>
          </p:nvSpPr>
          <p:spPr bwMode="auto">
            <a:xfrm>
              <a:off x="2777" y="873"/>
              <a:ext cx="352"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2</a:t>
              </a:r>
              <a:endParaRPr lang="en-US" altLang="zh-CN" sz="2800" b="1">
                <a:effectLst>
                  <a:outerShdw blurRad="38100" dist="38100" dir="2700000" algn="tl">
                    <a:srgbClr val="DDDDDD"/>
                  </a:outerShdw>
                </a:effectLst>
              </a:endParaRPr>
            </a:p>
          </p:txBody>
        </p:sp>
        <p:sp>
          <p:nvSpPr>
            <p:cNvPr id="145433" name="Line 24"/>
            <p:cNvSpPr>
              <a:spLocks noChangeShapeType="1"/>
            </p:cNvSpPr>
            <p:nvPr/>
          </p:nvSpPr>
          <p:spPr bwMode="auto">
            <a:xfrm>
              <a:off x="2776"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29" name="Text Box 25"/>
            <p:cNvSpPr txBox="1">
              <a:spLocks noChangeArrowheads="1"/>
            </p:cNvSpPr>
            <p:nvPr/>
          </p:nvSpPr>
          <p:spPr bwMode="auto">
            <a:xfrm>
              <a:off x="3079" y="873"/>
              <a:ext cx="353"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1</a:t>
              </a:r>
              <a:endParaRPr lang="en-US" altLang="zh-CN" sz="2800" b="1">
                <a:effectLst>
                  <a:outerShdw blurRad="38100" dist="38100" dir="2700000" algn="tl">
                    <a:srgbClr val="DDDDDD"/>
                  </a:outerShdw>
                </a:effectLst>
              </a:endParaRPr>
            </a:p>
          </p:txBody>
        </p:sp>
        <p:sp>
          <p:nvSpPr>
            <p:cNvPr id="145435" name="Line 26"/>
            <p:cNvSpPr>
              <a:spLocks noChangeShapeType="1"/>
            </p:cNvSpPr>
            <p:nvPr/>
          </p:nvSpPr>
          <p:spPr bwMode="auto">
            <a:xfrm>
              <a:off x="3079"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31" name="Text Box 27"/>
            <p:cNvSpPr txBox="1">
              <a:spLocks noChangeArrowheads="1"/>
            </p:cNvSpPr>
            <p:nvPr/>
          </p:nvSpPr>
          <p:spPr bwMode="auto">
            <a:xfrm>
              <a:off x="4154" y="864"/>
              <a:ext cx="454"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Y</a:t>
              </a:r>
              <a:r>
                <a:rPr lang="en-US" altLang="zh-CN" sz="2800" b="1" baseline="-25000">
                  <a:effectLst>
                    <a:outerShdw blurRad="38100" dist="38100" dir="2700000" algn="tl">
                      <a:srgbClr val="DDDDDD"/>
                    </a:outerShdw>
                  </a:effectLst>
                </a:rPr>
                <a:t>1</a:t>
              </a:r>
              <a:endParaRPr lang="en-US" altLang="zh-CN" sz="2800" b="1">
                <a:effectLst>
                  <a:outerShdw blurRad="38100" dist="38100" dir="2700000" algn="tl">
                    <a:srgbClr val="DDDDDD"/>
                  </a:outerShdw>
                </a:effectLst>
              </a:endParaRPr>
            </a:p>
          </p:txBody>
        </p:sp>
        <p:sp>
          <p:nvSpPr>
            <p:cNvPr id="145437" name="Line 28"/>
            <p:cNvSpPr>
              <a:spLocks noChangeShapeType="1"/>
            </p:cNvSpPr>
            <p:nvPr/>
          </p:nvSpPr>
          <p:spPr bwMode="auto">
            <a:xfrm>
              <a:off x="4204" y="916"/>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33" name="Text Box 29"/>
            <p:cNvSpPr txBox="1">
              <a:spLocks noChangeArrowheads="1"/>
            </p:cNvSpPr>
            <p:nvPr/>
          </p:nvSpPr>
          <p:spPr bwMode="auto">
            <a:xfrm>
              <a:off x="3819" y="873"/>
              <a:ext cx="453"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Y</a:t>
              </a:r>
              <a:r>
                <a:rPr lang="en-US" altLang="zh-CN" sz="2800" b="1" baseline="-25000">
                  <a:effectLst>
                    <a:outerShdw blurRad="38100" dist="38100" dir="2700000" algn="tl">
                      <a:srgbClr val="DDDDDD"/>
                    </a:outerShdw>
                  </a:effectLst>
                </a:rPr>
                <a:t>2</a:t>
              </a:r>
              <a:endParaRPr lang="en-US" altLang="zh-CN" sz="2800" b="1">
                <a:effectLst>
                  <a:outerShdw blurRad="38100" dist="38100" dir="2700000" algn="tl">
                    <a:srgbClr val="DDDDDD"/>
                  </a:outerShdw>
                </a:effectLst>
              </a:endParaRPr>
            </a:p>
          </p:txBody>
        </p:sp>
        <p:sp>
          <p:nvSpPr>
            <p:cNvPr id="145439" name="Line 30"/>
            <p:cNvSpPr>
              <a:spLocks noChangeShapeType="1"/>
            </p:cNvSpPr>
            <p:nvPr/>
          </p:nvSpPr>
          <p:spPr bwMode="auto">
            <a:xfrm>
              <a:off x="3869"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35" name="Text Box 31"/>
            <p:cNvSpPr txBox="1">
              <a:spLocks noChangeArrowheads="1"/>
            </p:cNvSpPr>
            <p:nvPr/>
          </p:nvSpPr>
          <p:spPr bwMode="auto">
            <a:xfrm>
              <a:off x="3504" y="864"/>
              <a:ext cx="454"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Y</a:t>
              </a:r>
              <a:r>
                <a:rPr lang="en-US" altLang="zh-CN" sz="2800" b="1" baseline="-25000">
                  <a:effectLst>
                    <a:outerShdw blurRad="38100" dist="38100" dir="2700000" algn="tl">
                      <a:srgbClr val="DDDDDD"/>
                    </a:outerShdw>
                  </a:effectLst>
                </a:rPr>
                <a:t>3</a:t>
              </a:r>
              <a:endParaRPr lang="en-US" altLang="zh-CN" sz="2800" b="1">
                <a:effectLst>
                  <a:outerShdw blurRad="38100" dist="38100" dir="2700000" algn="tl">
                    <a:srgbClr val="DDDDDD"/>
                  </a:outerShdw>
                </a:effectLst>
              </a:endParaRPr>
            </a:p>
          </p:txBody>
        </p:sp>
        <p:sp>
          <p:nvSpPr>
            <p:cNvPr id="145441" name="Line 32"/>
            <p:cNvSpPr>
              <a:spLocks noChangeShapeType="1"/>
            </p:cNvSpPr>
            <p:nvPr/>
          </p:nvSpPr>
          <p:spPr bwMode="auto">
            <a:xfrm>
              <a:off x="3554" y="916"/>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37" name="Rectangle 33"/>
            <p:cNvSpPr>
              <a:spLocks noChangeArrowheads="1"/>
            </p:cNvSpPr>
            <p:nvPr/>
          </p:nvSpPr>
          <p:spPr bwMode="auto">
            <a:xfrm>
              <a:off x="624" y="1200"/>
              <a:ext cx="4148"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 1    1    1   1    1   1   1   1   1      1    1    1    1</a:t>
              </a:r>
            </a:p>
          </p:txBody>
        </p:sp>
        <p:sp>
          <p:nvSpPr>
            <p:cNvPr id="123938" name="Rectangle 34"/>
            <p:cNvSpPr>
              <a:spLocks noChangeArrowheads="1"/>
            </p:cNvSpPr>
            <p:nvPr/>
          </p:nvSpPr>
          <p:spPr bwMode="auto">
            <a:xfrm>
              <a:off x="912" y="480"/>
              <a:ext cx="2400" cy="288"/>
            </a:xfrm>
            <a:prstGeom prst="rect">
              <a:avLst/>
            </a:prstGeom>
            <a:noFill/>
            <a:ln w="9525">
              <a:noFill/>
              <a:miter lim="800000"/>
            </a:ln>
            <a:effectLst/>
          </p:spPr>
          <p:txBody>
            <a:bodyPr>
              <a:spAutoFit/>
            </a:bodyPr>
            <a:lstStyle/>
            <a:p>
              <a:pPr>
                <a:spcBef>
                  <a:spcPct val="50000"/>
                </a:spcBef>
              </a:pPr>
              <a:r>
                <a:rPr lang="zh-CN" altLang="en-US" b="1">
                  <a:effectLst>
                    <a:outerShdw blurRad="38100" dist="38100" dir="2700000" algn="tl">
                      <a:srgbClr val="DDDDDD"/>
                    </a:outerShdw>
                  </a:effectLst>
                  <a:latin typeface="Times New Roman" panose="02020603050405020304" charset="0"/>
                </a:rPr>
                <a:t>输   入  </a:t>
              </a:r>
              <a:r>
                <a:rPr lang="en-US" altLang="zh-CN" b="1">
                  <a:effectLst>
                    <a:outerShdw blurRad="38100" dist="38100" dir="2700000" algn="tl">
                      <a:srgbClr val="DDDDDD"/>
                    </a:outerShdw>
                  </a:effectLst>
                  <a:latin typeface="Times New Roman" panose="02020603050405020304" charset="0"/>
                </a:rPr>
                <a:t>(</a:t>
              </a:r>
              <a:r>
                <a:rPr lang="zh-CN" b="1">
                  <a:effectLst>
                    <a:outerShdw blurRad="38100" dist="38100" dir="2700000" algn="tl">
                      <a:srgbClr val="DDDDDD"/>
                    </a:outerShdw>
                  </a:effectLst>
                  <a:latin typeface="Times New Roman" panose="02020603050405020304" charset="0"/>
                </a:rPr>
                <a:t>低电平有效</a:t>
              </a:r>
              <a:r>
                <a:rPr lang="en-US" altLang="zh-CN" b="1">
                  <a:effectLst>
                    <a:outerShdw blurRad="38100" dist="38100" dir="2700000" algn="tl">
                      <a:srgbClr val="DDDDDD"/>
                    </a:outerShdw>
                  </a:effectLst>
                  <a:latin typeface="Times New Roman" panose="02020603050405020304" charset="0"/>
                </a:rPr>
                <a:t>)</a:t>
              </a:r>
            </a:p>
          </p:txBody>
        </p:sp>
        <p:sp>
          <p:nvSpPr>
            <p:cNvPr id="123939" name="Rectangle 35"/>
            <p:cNvSpPr>
              <a:spLocks noChangeArrowheads="1"/>
            </p:cNvSpPr>
            <p:nvPr/>
          </p:nvSpPr>
          <p:spPr bwMode="auto">
            <a:xfrm>
              <a:off x="3381" y="512"/>
              <a:ext cx="1126" cy="233"/>
            </a:xfrm>
            <a:prstGeom prst="rect">
              <a:avLst/>
            </a:prstGeom>
            <a:noFill/>
            <a:ln w="9525">
              <a:noFill/>
              <a:miter lim="800000"/>
            </a:ln>
            <a:effectLst/>
          </p:spPr>
          <p:txBody>
            <a:bodyPr wrap="none">
              <a:spAutoFit/>
            </a:bodyPr>
            <a:lstStyle/>
            <a:p>
              <a:pPr>
                <a:spcBef>
                  <a:spcPct val="50000"/>
                </a:spcBef>
              </a:pPr>
              <a:r>
                <a:rPr lang="zh-CN" altLang="en-US" b="1" dirty="0">
                  <a:effectLst>
                    <a:outerShdw blurRad="38100" dist="38100" dir="2700000" algn="tl">
                      <a:srgbClr val="DDDDDD"/>
                    </a:outerShdw>
                  </a:effectLst>
                  <a:latin typeface="Times New Roman" panose="02020603050405020304" charset="0"/>
                </a:rPr>
                <a:t>输 出</a:t>
              </a:r>
              <a:r>
                <a:rPr lang="en-US" altLang="zh-CN" b="1" dirty="0">
                  <a:effectLst>
                    <a:outerShdw blurRad="38100" dist="38100" dir="2700000" algn="tl">
                      <a:srgbClr val="DDDDDD"/>
                    </a:outerShdw>
                  </a:effectLst>
                  <a:latin typeface="Times New Roman" panose="02020603050405020304" charset="0"/>
                </a:rPr>
                <a:t>(</a:t>
              </a:r>
              <a:r>
                <a:rPr lang="en-US" altLang="zh-CN" b="1" dirty="0" smtClean="0">
                  <a:solidFill>
                    <a:srgbClr val="FF0000"/>
                  </a:solidFill>
                  <a:effectLst>
                    <a:outerShdw blurRad="38100" dist="38100" dir="2700000" algn="tl">
                      <a:srgbClr val="DDDDDD"/>
                    </a:outerShdw>
                  </a:effectLst>
                  <a:latin typeface="Times New Roman" panose="02020603050405020304" charset="0"/>
                </a:rPr>
                <a:t>8421</a:t>
              </a:r>
              <a:r>
                <a:rPr lang="zh-CN" altLang="en-US" b="1" dirty="0" smtClean="0">
                  <a:solidFill>
                    <a:srgbClr val="FF0000"/>
                  </a:solidFill>
                  <a:effectLst>
                    <a:outerShdw blurRad="38100" dist="38100" dir="2700000" algn="tl">
                      <a:srgbClr val="DDDDDD"/>
                    </a:outerShdw>
                  </a:effectLst>
                  <a:latin typeface="Times New Roman" panose="02020603050405020304" charset="0"/>
                </a:rPr>
                <a:t>反码</a:t>
              </a:r>
              <a:r>
                <a:rPr lang="en-US" altLang="zh-CN" b="1" dirty="0">
                  <a:effectLst>
                    <a:outerShdw blurRad="38100" dist="38100" dir="2700000" algn="tl">
                      <a:srgbClr val="DDDDDD"/>
                    </a:outerShdw>
                  </a:effectLst>
                  <a:latin typeface="Times New Roman" panose="02020603050405020304" charset="0"/>
                </a:rPr>
                <a:t>)</a:t>
              </a:r>
            </a:p>
          </p:txBody>
        </p:sp>
        <p:sp>
          <p:nvSpPr>
            <p:cNvPr id="123940" name="Rectangle 36"/>
            <p:cNvSpPr>
              <a:spLocks noChangeArrowheads="1"/>
            </p:cNvSpPr>
            <p:nvPr/>
          </p:nvSpPr>
          <p:spPr bwMode="auto">
            <a:xfrm>
              <a:off x="672" y="1440"/>
              <a:ext cx="4236" cy="327"/>
            </a:xfrm>
            <a:prstGeom prst="rect">
              <a:avLst/>
            </a:prstGeom>
            <a:noFill/>
            <a:ln w="9525">
              <a:noFill/>
              <a:miter lim="800000"/>
            </a:ln>
            <a:effectLst/>
          </p:spPr>
          <p:txBody>
            <a:bodyPr wrap="none">
              <a:spAutoFit/>
            </a:bodyPr>
            <a:lstStyle/>
            <a:p>
              <a:pPr>
                <a:spcBef>
                  <a:spcPct val="50000"/>
                </a:spcBef>
              </a:pPr>
              <a:r>
                <a:rPr lang="en-US" altLang="zh-CN" sz="2800" b="1">
                  <a:solidFill>
                    <a:srgbClr val="FF0000"/>
                  </a:solidFill>
                  <a:effectLst>
                    <a:outerShdw blurRad="38100" dist="38100" dir="2700000" algn="tl">
                      <a:srgbClr val="DDDDDD"/>
                    </a:outerShdw>
                  </a:effectLst>
                  <a:latin typeface="Times New Roman" panose="02020603050405020304" charset="0"/>
                </a:rPr>
                <a:t>0</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0    1    1    0  </a:t>
              </a:r>
            </a:p>
          </p:txBody>
        </p:sp>
        <p:sp>
          <p:nvSpPr>
            <p:cNvPr id="123941" name="Rectangle 37"/>
            <p:cNvSpPr>
              <a:spLocks noChangeArrowheads="1"/>
            </p:cNvSpPr>
            <p:nvPr/>
          </p:nvSpPr>
          <p:spPr bwMode="auto">
            <a:xfrm>
              <a:off x="672" y="1680"/>
              <a:ext cx="4113"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1    </a:t>
              </a:r>
              <a:r>
                <a:rPr lang="en-US" altLang="zh-CN" sz="2800" b="1">
                  <a:solidFill>
                    <a:srgbClr val="FF0000"/>
                  </a:solidFill>
                  <a:effectLst>
                    <a:outerShdw blurRad="38100" dist="38100" dir="2700000" algn="tl">
                      <a:srgbClr val="DDDDDD"/>
                    </a:outerShdw>
                  </a:effectLst>
                  <a:latin typeface="Times New Roman" panose="02020603050405020304" charset="0"/>
                </a:rPr>
                <a:t>0</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0    1    1    1</a:t>
              </a:r>
            </a:p>
          </p:txBody>
        </p:sp>
        <p:sp>
          <p:nvSpPr>
            <p:cNvPr id="123942" name="Rectangle 38"/>
            <p:cNvSpPr>
              <a:spLocks noChangeArrowheads="1"/>
            </p:cNvSpPr>
            <p:nvPr/>
          </p:nvSpPr>
          <p:spPr bwMode="auto">
            <a:xfrm>
              <a:off x="624" y="1920"/>
              <a:ext cx="4158"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 1    1   </a:t>
              </a:r>
              <a:r>
                <a:rPr lang="en-US" altLang="zh-CN" sz="2800" b="1">
                  <a:solidFill>
                    <a:srgbClr val="FF0000"/>
                  </a:solidFill>
                  <a:effectLst>
                    <a:outerShdw blurRad="38100" dist="38100" dir="2700000" algn="tl">
                      <a:srgbClr val="DDDDDD"/>
                    </a:outerShdw>
                  </a:effectLst>
                  <a:latin typeface="Times New Roman" panose="02020603050405020304" charset="0"/>
                </a:rPr>
                <a:t>0</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1    0    0    0</a:t>
              </a:r>
            </a:p>
          </p:txBody>
        </p:sp>
        <p:sp>
          <p:nvSpPr>
            <p:cNvPr id="123943" name="Rectangle 39"/>
            <p:cNvSpPr>
              <a:spLocks noChangeArrowheads="1"/>
            </p:cNvSpPr>
            <p:nvPr/>
          </p:nvSpPr>
          <p:spPr bwMode="auto">
            <a:xfrm>
              <a:off x="672" y="2160"/>
              <a:ext cx="4091"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1    1    1   </a:t>
              </a:r>
              <a:r>
                <a:rPr lang="en-US" altLang="zh-CN" sz="2800" b="1">
                  <a:solidFill>
                    <a:srgbClr val="FF0000"/>
                  </a:solidFill>
                  <a:effectLst>
                    <a:outerShdw blurRad="38100" dist="38100" dir="2700000" algn="tl">
                      <a:srgbClr val="DDDDDD"/>
                    </a:outerShdw>
                  </a:effectLst>
                  <a:latin typeface="Times New Roman" panose="02020603050405020304" charset="0"/>
                </a:rPr>
                <a:t>0 </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1    0    0    1</a:t>
              </a:r>
            </a:p>
          </p:txBody>
        </p:sp>
        <p:sp>
          <p:nvSpPr>
            <p:cNvPr id="123944" name="Rectangle 40"/>
            <p:cNvSpPr>
              <a:spLocks noChangeArrowheads="1"/>
            </p:cNvSpPr>
            <p:nvPr/>
          </p:nvSpPr>
          <p:spPr bwMode="auto">
            <a:xfrm>
              <a:off x="672" y="2400"/>
              <a:ext cx="4080"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1    1    1   1    </a:t>
              </a:r>
              <a:r>
                <a:rPr lang="en-US" altLang="zh-CN" sz="2800" b="1">
                  <a:solidFill>
                    <a:srgbClr val="FF0000"/>
                  </a:solidFill>
                  <a:effectLst>
                    <a:outerShdw blurRad="38100" dist="38100" dir="2700000" algn="tl">
                      <a:srgbClr val="DDDDDD"/>
                    </a:outerShdw>
                  </a:effectLst>
                  <a:latin typeface="Times New Roman" panose="02020603050405020304" charset="0"/>
                </a:rPr>
                <a:t>0</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1    0    1    0</a:t>
              </a:r>
            </a:p>
          </p:txBody>
        </p:sp>
        <p:sp>
          <p:nvSpPr>
            <p:cNvPr id="123945" name="Rectangle 41"/>
            <p:cNvSpPr>
              <a:spLocks noChangeArrowheads="1"/>
            </p:cNvSpPr>
            <p:nvPr/>
          </p:nvSpPr>
          <p:spPr bwMode="auto">
            <a:xfrm>
              <a:off x="672" y="2688"/>
              <a:ext cx="4069"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1    1    1   1    1   </a:t>
              </a:r>
              <a:r>
                <a:rPr lang="en-US" altLang="zh-CN" sz="2800" b="1">
                  <a:solidFill>
                    <a:srgbClr val="FF0000"/>
                  </a:solidFill>
                  <a:effectLst>
                    <a:outerShdw blurRad="38100" dist="38100" dir="2700000" algn="tl">
                      <a:srgbClr val="DDDDDD"/>
                    </a:outerShdw>
                  </a:effectLst>
                  <a:latin typeface="Times New Roman" panose="02020603050405020304" charset="0"/>
                </a:rPr>
                <a:t>0   </a:t>
              </a:r>
              <a:r>
                <a:rPr lang="en-US" altLang="zh-CN" sz="2800" b="1">
                  <a:solidFill>
                    <a:srgbClr val="FF0000"/>
                  </a:solidFill>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solidFill>
                    <a:srgbClr val="FF0000"/>
                  </a:solidFill>
                  <a:effectLst>
                    <a:outerShdw blurRad="38100" dist="38100" dir="2700000" algn="tl">
                      <a:srgbClr val="DDDDDD"/>
                    </a:outerShdw>
                  </a:effectLst>
                  <a:latin typeface="Times New Roman" panose="02020603050405020304" charset="0"/>
                </a:rPr>
                <a:t>   </a:t>
              </a:r>
              <a:r>
                <a:rPr lang="en-US" altLang="zh-CN" sz="2800" b="1">
                  <a:solidFill>
                    <a:srgbClr val="FF0000"/>
                  </a:solidFill>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solidFill>
                    <a:srgbClr val="FF0000"/>
                  </a:solidFill>
                  <a:effectLst>
                    <a:outerShdw blurRad="38100" dist="38100" dir="2700000" algn="tl">
                      <a:srgbClr val="DDDDDD"/>
                    </a:outerShdw>
                  </a:effectLst>
                  <a:latin typeface="Times New Roman" panose="02020603050405020304" charset="0"/>
                </a:rPr>
                <a:t>     1    0    1    1</a:t>
              </a:r>
            </a:p>
          </p:txBody>
        </p:sp>
        <p:sp>
          <p:nvSpPr>
            <p:cNvPr id="123946" name="Rectangle 42"/>
            <p:cNvSpPr>
              <a:spLocks noChangeArrowheads="1"/>
            </p:cNvSpPr>
            <p:nvPr/>
          </p:nvSpPr>
          <p:spPr bwMode="auto">
            <a:xfrm>
              <a:off x="672" y="2976"/>
              <a:ext cx="4058"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1    1    1   1    1   1   </a:t>
              </a:r>
              <a:r>
                <a:rPr lang="en-US" altLang="zh-CN" sz="2800" b="1">
                  <a:solidFill>
                    <a:srgbClr val="FF0000"/>
                  </a:solidFill>
                  <a:effectLst>
                    <a:outerShdw blurRad="38100" dist="38100" dir="2700000" algn="tl">
                      <a:srgbClr val="DDDDDD"/>
                    </a:outerShdw>
                  </a:effectLst>
                  <a:latin typeface="Times New Roman" panose="02020603050405020304" charset="0"/>
                </a:rPr>
                <a:t>0</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1    1    0    0</a:t>
              </a:r>
            </a:p>
          </p:txBody>
        </p:sp>
        <p:sp>
          <p:nvSpPr>
            <p:cNvPr id="123947" name="Rectangle 43"/>
            <p:cNvSpPr>
              <a:spLocks noChangeArrowheads="1"/>
            </p:cNvSpPr>
            <p:nvPr/>
          </p:nvSpPr>
          <p:spPr bwMode="auto">
            <a:xfrm>
              <a:off x="672" y="3264"/>
              <a:ext cx="4103"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1    1    1   1    1   1   1   </a:t>
              </a:r>
              <a:r>
                <a:rPr lang="en-US" altLang="zh-CN" sz="2800" b="1">
                  <a:solidFill>
                    <a:srgbClr val="FF0000"/>
                  </a:solidFill>
                  <a:effectLst>
                    <a:outerShdw blurRad="38100" dist="38100" dir="2700000" algn="tl">
                      <a:srgbClr val="DDDDDD"/>
                    </a:outerShdw>
                  </a:effectLst>
                  <a:latin typeface="Times New Roman" panose="02020603050405020304" charset="0"/>
                </a:rPr>
                <a:t>0</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1    1    0    1</a:t>
              </a:r>
            </a:p>
          </p:txBody>
        </p:sp>
        <p:sp>
          <p:nvSpPr>
            <p:cNvPr id="123948" name="Rectangle 44"/>
            <p:cNvSpPr>
              <a:spLocks noChangeArrowheads="1"/>
            </p:cNvSpPr>
            <p:nvPr/>
          </p:nvSpPr>
          <p:spPr bwMode="auto">
            <a:xfrm>
              <a:off x="672" y="3504"/>
              <a:ext cx="4092"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1    1    1   1    1   1   1   1   </a:t>
              </a:r>
              <a:r>
                <a:rPr lang="en-US" altLang="zh-CN" sz="2800" b="1">
                  <a:solidFill>
                    <a:srgbClr val="FF0000"/>
                  </a:solidFill>
                  <a:effectLst>
                    <a:outerShdw blurRad="38100" dist="38100" dir="2700000" algn="tl">
                      <a:srgbClr val="DDDDDD"/>
                    </a:outerShdw>
                  </a:effectLst>
                  <a:latin typeface="Times New Roman" panose="02020603050405020304" charset="0"/>
                </a:rPr>
                <a:t>0</a:t>
              </a:r>
              <a:r>
                <a:rPr lang="en-US" altLang="zh-CN" sz="2800" b="1">
                  <a:effectLst>
                    <a:outerShdw blurRad="38100" dist="38100" dir="2700000" algn="tl">
                      <a:srgbClr val="DDDDDD"/>
                    </a:outerShdw>
                  </a:effectLst>
                  <a:latin typeface="Times New Roman" panose="02020603050405020304" charset="0"/>
                </a:rPr>
                <a:t>      1    1    1    0</a:t>
              </a:r>
            </a:p>
          </p:txBody>
        </p:sp>
        <p:sp>
          <p:nvSpPr>
            <p:cNvPr id="145454" name="Line 45"/>
            <p:cNvSpPr>
              <a:spLocks noChangeShapeType="1"/>
            </p:cNvSpPr>
            <p:nvPr/>
          </p:nvSpPr>
          <p:spPr bwMode="auto">
            <a:xfrm>
              <a:off x="528" y="480"/>
              <a:ext cx="0" cy="336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5455" name="Line 46"/>
            <p:cNvSpPr>
              <a:spLocks noChangeShapeType="1"/>
            </p:cNvSpPr>
            <p:nvPr/>
          </p:nvSpPr>
          <p:spPr bwMode="auto">
            <a:xfrm flipH="1">
              <a:off x="3408" y="480"/>
              <a:ext cx="1" cy="331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5456" name="Line 47"/>
            <p:cNvSpPr>
              <a:spLocks noChangeShapeType="1"/>
            </p:cNvSpPr>
            <p:nvPr/>
          </p:nvSpPr>
          <p:spPr bwMode="auto">
            <a:xfrm flipH="1">
              <a:off x="4992" y="480"/>
              <a:ext cx="0" cy="336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sp>
        <p:nvSpPr>
          <p:cNvPr id="145412" name="Line 48"/>
          <p:cNvSpPr>
            <a:spLocks noChangeShapeType="1"/>
          </p:cNvSpPr>
          <p:nvPr/>
        </p:nvSpPr>
        <p:spPr bwMode="auto">
          <a:xfrm>
            <a:off x="1066800" y="6248400"/>
            <a:ext cx="7086600"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711200" y="819150"/>
            <a:ext cx="7780338" cy="579438"/>
          </a:xfrm>
          <a:prstGeom prst="rect">
            <a:avLst/>
          </a:prstGeom>
          <a:noFill/>
          <a:ln w="9525">
            <a:noFill/>
            <a:miter lim="800000"/>
          </a:ln>
          <a:effectLst/>
        </p:spPr>
        <p:txBody>
          <a:bodyPr wrap="none">
            <a:spAutoFit/>
          </a:bodyPr>
          <a:lstStyle/>
          <a:p>
            <a:pPr>
              <a:spcBef>
                <a:spcPct val="50000"/>
              </a:spcBef>
            </a:pPr>
            <a:r>
              <a:rPr lang="zh-CN" altLang="en-US" sz="3200" b="1">
                <a:solidFill>
                  <a:srgbClr val="CC0000"/>
                </a:solidFill>
                <a:effectLst>
                  <a:outerShdw blurRad="38100" dist="38100" dir="2700000" algn="tl">
                    <a:srgbClr val="DDDDDD"/>
                  </a:outerShdw>
                </a:effectLst>
                <a:latin typeface="宋体" panose="02010600030101010101" pitchFamily="2" charset="-122"/>
              </a:rPr>
              <a:t>例</a:t>
            </a:r>
            <a:r>
              <a:rPr lang="en-US" altLang="zh-CN" sz="3200" b="1">
                <a:solidFill>
                  <a:srgbClr val="CC0000"/>
                </a:solidFill>
                <a:effectLst>
                  <a:outerShdw blurRad="38100" dist="38100" dir="2700000" algn="tl">
                    <a:srgbClr val="DDDDDD"/>
                  </a:outerShdw>
                </a:effectLst>
                <a:latin typeface="宋体" panose="02010600030101010101" pitchFamily="2" charset="-122"/>
              </a:rPr>
              <a:t>:</a:t>
            </a:r>
            <a:r>
              <a:rPr lang="en-US" altLang="zh-CN" sz="3200" b="1">
                <a:effectLst>
                  <a:outerShdw blurRad="38100" dist="38100" dir="2700000" algn="tl">
                    <a:srgbClr val="DDDDDD"/>
                  </a:outerShdw>
                </a:effectLst>
                <a:latin typeface="Times New Roman" panose="02020603050405020304" charset="0"/>
              </a:rPr>
              <a:t>CT74LS</a:t>
            </a:r>
            <a:r>
              <a:rPr lang="en-US" altLang="zh-CN" sz="3200" b="1">
                <a:effectLst>
                  <a:outerShdw blurRad="38100" dist="38100" dir="2700000" algn="tl">
                    <a:srgbClr val="DDDDDD"/>
                  </a:outerShdw>
                </a:effectLst>
                <a:latin typeface="宋体" panose="02010600030101010101" pitchFamily="2" charset="-122"/>
              </a:rPr>
              <a:t>147</a:t>
            </a:r>
            <a:r>
              <a:rPr lang="zh-CN" altLang="en-US" sz="3200" b="1">
                <a:effectLst>
                  <a:outerShdw blurRad="38100" dist="38100" dir="2700000" algn="tl">
                    <a:srgbClr val="DDDDDD"/>
                  </a:outerShdw>
                </a:effectLst>
                <a:latin typeface="宋体" panose="02010600030101010101" pitchFamily="2" charset="-122"/>
              </a:rPr>
              <a:t>集成优先编码器</a:t>
            </a:r>
            <a:r>
              <a:rPr lang="en-US" altLang="zh-CN" sz="3200" b="1">
                <a:effectLst>
                  <a:outerShdw blurRad="38100" dist="38100" dir="2700000" algn="tl">
                    <a:srgbClr val="DDDDDD"/>
                  </a:outerShdw>
                </a:effectLst>
                <a:latin typeface="宋体" panose="02010600030101010101" pitchFamily="2" charset="-122"/>
              </a:rPr>
              <a:t>(10</a:t>
            </a:r>
            <a:r>
              <a:rPr lang="zh-CN" altLang="en-US" sz="3200" b="1">
                <a:effectLst>
                  <a:outerShdw blurRad="38100" dist="38100" dir="2700000" algn="tl">
                    <a:srgbClr val="DDDDDD"/>
                  </a:outerShdw>
                </a:effectLst>
                <a:latin typeface="宋体" panose="02010600030101010101" pitchFamily="2" charset="-122"/>
              </a:rPr>
              <a:t>线</a:t>
            </a:r>
            <a:r>
              <a:rPr lang="en-US" altLang="zh-CN" sz="3200" b="1">
                <a:effectLst>
                  <a:outerShdw blurRad="38100" dist="38100" dir="2700000" algn="tl">
                    <a:srgbClr val="DDDDDD"/>
                  </a:outerShdw>
                </a:effectLst>
                <a:latin typeface="宋体" panose="02010600030101010101" pitchFamily="2" charset="-122"/>
              </a:rPr>
              <a:t>-4</a:t>
            </a:r>
            <a:r>
              <a:rPr lang="zh-CN" altLang="en-US" sz="3200" b="1">
                <a:effectLst>
                  <a:outerShdw blurRad="38100" dist="38100" dir="2700000" algn="tl">
                    <a:srgbClr val="DDDDDD"/>
                  </a:outerShdw>
                </a:effectLst>
                <a:latin typeface="宋体" panose="02010600030101010101" pitchFamily="2" charset="-122"/>
              </a:rPr>
              <a:t>线</a:t>
            </a:r>
            <a:r>
              <a:rPr lang="en-US" altLang="zh-CN" sz="3200" b="1">
                <a:effectLst>
                  <a:outerShdw blurRad="38100" dist="38100" dir="2700000" algn="tl">
                    <a:srgbClr val="DDDDDD"/>
                  </a:outerShdw>
                </a:effectLst>
                <a:latin typeface="宋体" panose="02010600030101010101" pitchFamily="2" charset="-122"/>
              </a:rPr>
              <a:t>)</a:t>
            </a:r>
          </a:p>
        </p:txBody>
      </p:sp>
      <p:sp>
        <p:nvSpPr>
          <p:cNvPr id="125955" name="Rectangle 3"/>
          <p:cNvSpPr>
            <a:spLocks noChangeArrowheads="1"/>
          </p:cNvSpPr>
          <p:nvPr/>
        </p:nvSpPr>
        <p:spPr bwMode="auto">
          <a:xfrm>
            <a:off x="3378984" y="5043488"/>
            <a:ext cx="3102131" cy="523220"/>
          </a:xfrm>
          <a:prstGeom prst="rect">
            <a:avLst/>
          </a:prstGeom>
          <a:noFill/>
          <a:ln w="9525">
            <a:noFill/>
            <a:miter lim="800000"/>
          </a:ln>
          <a:effectLst/>
        </p:spPr>
        <p:txBody>
          <a:bodyPr wrap="none">
            <a:spAutoFit/>
          </a:bodyPr>
          <a:lstStyle/>
          <a:p>
            <a:pPr>
              <a:spcBef>
                <a:spcPct val="50000"/>
              </a:spcBef>
            </a:pPr>
            <a:r>
              <a:rPr lang="en-US" altLang="zh-CN" sz="2800" b="1" dirty="0" smtClean="0">
                <a:effectLst>
                  <a:outerShdw blurRad="38100" dist="38100" dir="2700000" algn="tl">
                    <a:srgbClr val="DDDDDD"/>
                  </a:outerShdw>
                </a:effectLst>
                <a:latin typeface="Times New Roman" panose="02020603050405020304" pitchFamily="18" charset="0"/>
                <a:cs typeface="Times New Roman" panose="02020603050405020304" pitchFamily="18" charset="0"/>
              </a:rPr>
              <a:t>CT74LS147</a:t>
            </a:r>
            <a:r>
              <a:rPr lang="zh-CN" altLang="en-US" sz="2800" b="1" dirty="0">
                <a:effectLst>
                  <a:outerShdw blurRad="38100" dist="38100" dir="2700000" algn="tl">
                    <a:srgbClr val="DDDDDD"/>
                  </a:outerShdw>
                </a:effectLst>
                <a:latin typeface="Times New Roman" panose="02020603050405020304" pitchFamily="18" charset="0"/>
                <a:cs typeface="Times New Roman" panose="02020603050405020304" pitchFamily="18" charset="0"/>
              </a:rPr>
              <a:t>引脚图</a:t>
            </a:r>
          </a:p>
        </p:txBody>
      </p:sp>
      <p:sp>
        <p:nvSpPr>
          <p:cNvPr id="125956" name="AutoShape 4" descr="40%"/>
          <p:cNvSpPr>
            <a:spLocks noChangeArrowheads="1"/>
          </p:cNvSpPr>
          <p:nvPr/>
        </p:nvSpPr>
        <p:spPr bwMode="auto">
          <a:xfrm>
            <a:off x="711200" y="3505200"/>
            <a:ext cx="1211263" cy="855663"/>
          </a:xfrm>
          <a:prstGeom prst="wedgeRoundRectCallout">
            <a:avLst>
              <a:gd name="adj1" fmla="val 119069"/>
              <a:gd name="adj2" fmla="val 85435"/>
              <a:gd name="adj3" fmla="val 16667"/>
            </a:avLst>
          </a:prstGeom>
          <a:pattFill prst="pct40">
            <a:fgClr>
              <a:srgbClr val="FFCCFF"/>
            </a:fgClr>
            <a:bgClr>
              <a:srgbClr val="FFFFFF"/>
            </a:bgClr>
          </a:pattFill>
          <a:ln w="28575">
            <a:solidFill>
              <a:srgbClr val="FF3300"/>
            </a:solidFill>
            <a:miter lim="800000"/>
          </a:ln>
          <a:effectLst/>
        </p:spPr>
        <p:txBody>
          <a:bodyPr wrap="none" anchor="ctr"/>
          <a:lstStyle/>
          <a:p>
            <a:pPr algn="ctr">
              <a:spcBef>
                <a:spcPct val="10000"/>
              </a:spcBef>
            </a:pPr>
            <a:r>
              <a:rPr lang="zh-CN" altLang="en-US" sz="2800" b="1">
                <a:solidFill>
                  <a:srgbClr val="000099"/>
                </a:solidFill>
                <a:effectLst>
                  <a:outerShdw blurRad="38100" dist="38100" dir="2700000" algn="tl">
                    <a:srgbClr val="DDDDDD"/>
                  </a:outerShdw>
                </a:effectLst>
                <a:latin typeface="Times New Roman" panose="02020603050405020304" charset="0"/>
              </a:rPr>
              <a:t>低电平</a:t>
            </a:r>
          </a:p>
          <a:p>
            <a:pPr algn="ctr">
              <a:spcBef>
                <a:spcPct val="10000"/>
              </a:spcBef>
            </a:pPr>
            <a:r>
              <a:rPr lang="zh-CN" altLang="en-US" sz="2800" b="1">
                <a:solidFill>
                  <a:srgbClr val="000099"/>
                </a:solidFill>
                <a:effectLst>
                  <a:outerShdw blurRad="38100" dist="38100" dir="2700000" algn="tl">
                    <a:srgbClr val="DDDDDD"/>
                  </a:outerShdw>
                </a:effectLst>
                <a:latin typeface="Times New Roman" panose="02020603050405020304" charset="0"/>
              </a:rPr>
              <a:t>有效</a:t>
            </a:r>
            <a:endParaRPr lang="zh-CN" altLang="en-US" sz="2800" b="1">
              <a:solidFill>
                <a:srgbClr val="FF3300"/>
              </a:solidFill>
              <a:latin typeface="Times New Roman" panose="02020603050405020304" charset="0"/>
            </a:endParaRPr>
          </a:p>
        </p:txBody>
      </p:sp>
      <p:grpSp>
        <p:nvGrpSpPr>
          <p:cNvPr id="146437" name="Group 29"/>
          <p:cNvGrpSpPr/>
          <p:nvPr/>
        </p:nvGrpSpPr>
        <p:grpSpPr bwMode="auto">
          <a:xfrm>
            <a:off x="2514600" y="1600200"/>
            <a:ext cx="5281613" cy="3522663"/>
            <a:chOff x="1584" y="1008"/>
            <a:chExt cx="3327" cy="2219"/>
          </a:xfrm>
        </p:grpSpPr>
        <p:graphicFrame>
          <p:nvGraphicFramePr>
            <p:cNvPr id="146438" name="Object 6"/>
            <p:cNvGraphicFramePr>
              <a:graphicFrameLocks noChangeAspect="1"/>
            </p:cNvGraphicFramePr>
            <p:nvPr/>
          </p:nvGraphicFramePr>
          <p:xfrm>
            <a:off x="1632" y="2866"/>
            <a:ext cx="3279" cy="361"/>
          </p:xfrm>
          <a:graphic>
            <a:graphicData uri="http://schemas.openxmlformats.org/presentationml/2006/ole">
              <mc:AlternateContent xmlns:mc="http://schemas.openxmlformats.org/markup-compatibility/2006">
                <mc:Choice xmlns:v="urn:schemas-microsoft-com:vml" Requires="v">
                  <p:oleObj spid="_x0000_s142434" name="Equation" r:id="rId4" imgW="1955800" imgH="203200" progId="Equation.3">
                    <p:embed/>
                  </p:oleObj>
                </mc:Choice>
                <mc:Fallback>
                  <p:oleObj name="Equation" r:id="rId4" imgW="1955800" imgH="203200" progId="Equation.3">
                    <p:embed/>
                    <p:pic>
                      <p:nvPicPr>
                        <p:cNvPr id="0" name="图片 1423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2866"/>
                          <a:ext cx="3279" cy="361"/>
                        </a:xfrm>
                        <a:prstGeom prst="rect">
                          <a:avLst/>
                        </a:prstGeom>
                        <a:noFill/>
                        <a:ln>
                          <a:noFill/>
                        </a:ln>
                        <a:effectLst/>
                      </p:spPr>
                    </p:pic>
                  </p:oleObj>
                </mc:Fallback>
              </mc:AlternateContent>
            </a:graphicData>
          </a:graphic>
        </p:graphicFrame>
        <p:graphicFrame>
          <p:nvGraphicFramePr>
            <p:cNvPr id="146439" name="Object 7"/>
            <p:cNvGraphicFramePr>
              <a:graphicFrameLocks noChangeAspect="1"/>
            </p:cNvGraphicFramePr>
            <p:nvPr/>
          </p:nvGraphicFramePr>
          <p:xfrm>
            <a:off x="1584" y="1008"/>
            <a:ext cx="2880" cy="349"/>
          </p:xfrm>
          <a:graphic>
            <a:graphicData uri="http://schemas.openxmlformats.org/presentationml/2006/ole">
              <mc:AlternateContent xmlns:mc="http://schemas.openxmlformats.org/markup-compatibility/2006">
                <mc:Choice xmlns:v="urn:schemas-microsoft-com:vml" Requires="v">
                  <p:oleObj spid="_x0000_s142435" name="公式" r:id="rId6" imgW="1803400" imgH="203200" progId="Equation.3">
                    <p:embed/>
                  </p:oleObj>
                </mc:Choice>
                <mc:Fallback>
                  <p:oleObj name="公式" r:id="rId6" imgW="1803400" imgH="203200" progId="Equation.3">
                    <p:embed/>
                    <p:pic>
                      <p:nvPicPr>
                        <p:cNvPr id="0" name="图片 1423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1008"/>
                          <a:ext cx="2880" cy="349"/>
                        </a:xfrm>
                        <a:prstGeom prst="rect">
                          <a:avLst/>
                        </a:prstGeom>
                        <a:noFill/>
                        <a:ln>
                          <a:noFill/>
                        </a:ln>
                        <a:effectLst/>
                      </p:spPr>
                    </p:pic>
                  </p:oleObj>
                </mc:Fallback>
              </mc:AlternateContent>
            </a:graphicData>
          </a:graphic>
        </p:graphicFrame>
        <p:sp>
          <p:nvSpPr>
            <p:cNvPr id="146440" name="Rectangle 8"/>
            <p:cNvSpPr>
              <a:spLocks noChangeArrowheads="1"/>
            </p:cNvSpPr>
            <p:nvPr/>
          </p:nvSpPr>
          <p:spPr bwMode="auto">
            <a:xfrm>
              <a:off x="1625" y="1622"/>
              <a:ext cx="2868" cy="327"/>
            </a:xfrm>
            <a:prstGeom prst="rect">
              <a:avLst/>
            </a:prstGeom>
            <a:noFill/>
            <a:ln>
              <a:noFill/>
            </a:ln>
          </p:spPr>
          <p:txBody>
            <a:bodyPr>
              <a:spAutoFit/>
            </a:bodyPr>
            <a:lstStyle/>
            <a:p>
              <a:pPr>
                <a:spcBef>
                  <a:spcPct val="50000"/>
                </a:spcBef>
              </a:pPr>
              <a:r>
                <a:rPr lang="en-US" altLang="zh-CN" sz="2800" b="1">
                  <a:latin typeface="Times New Roman" panose="02020603050405020304" charset="0"/>
                </a:rPr>
                <a:t>16  15  14  13   12   11  10    9</a:t>
              </a:r>
            </a:p>
          </p:txBody>
        </p:sp>
        <p:sp>
          <p:nvSpPr>
            <p:cNvPr id="146441" name="Rectangle 9"/>
            <p:cNvSpPr>
              <a:spLocks noChangeArrowheads="1"/>
            </p:cNvSpPr>
            <p:nvPr/>
          </p:nvSpPr>
          <p:spPr bwMode="auto">
            <a:xfrm>
              <a:off x="1704" y="2365"/>
              <a:ext cx="2748" cy="327"/>
            </a:xfrm>
            <a:prstGeom prst="rect">
              <a:avLst/>
            </a:prstGeom>
            <a:noFill/>
            <a:ln>
              <a:noFill/>
            </a:ln>
          </p:spPr>
          <p:txBody>
            <a:bodyPr>
              <a:spAutoFit/>
            </a:bodyPr>
            <a:lstStyle/>
            <a:p>
              <a:pPr>
                <a:spcBef>
                  <a:spcPct val="50000"/>
                </a:spcBef>
              </a:pPr>
              <a:r>
                <a:rPr lang="en-US" altLang="zh-CN" sz="2800" b="1">
                  <a:latin typeface="Times New Roman" panose="02020603050405020304" charset="0"/>
                </a:rPr>
                <a:t>1    2    3    4     5    6    7     8</a:t>
              </a:r>
            </a:p>
          </p:txBody>
        </p:sp>
        <p:sp>
          <p:nvSpPr>
            <p:cNvPr id="125962" name="Rectangle 10"/>
            <p:cNvSpPr>
              <a:spLocks noChangeArrowheads="1"/>
            </p:cNvSpPr>
            <p:nvPr/>
          </p:nvSpPr>
          <p:spPr bwMode="auto">
            <a:xfrm>
              <a:off x="2308" y="1939"/>
              <a:ext cx="1438" cy="368"/>
            </a:xfrm>
            <a:prstGeom prst="rect">
              <a:avLst/>
            </a:prstGeom>
            <a:noFill/>
            <a:ln w="9525" cap="sq">
              <a:noFill/>
              <a:miter lim="800000"/>
            </a:ln>
            <a:effectLst/>
          </p:spPr>
          <p:txBody>
            <a:bodyPr wrap="none">
              <a:spAutoFit/>
            </a:bodyPr>
            <a:lstStyle/>
            <a:p>
              <a:pPr>
                <a:spcBef>
                  <a:spcPct val="50000"/>
                </a:spcBef>
              </a:pPr>
              <a:r>
                <a:rPr lang="en-US" altLang="zh-CN" sz="3200" b="1" dirty="0" smtClean="0">
                  <a:solidFill>
                    <a:srgbClr val="000099"/>
                  </a:solidFill>
                  <a:effectLst>
                    <a:outerShdw blurRad="38100" dist="38100" dir="2700000" algn="tl">
                      <a:srgbClr val="DDDDDD"/>
                    </a:outerShdw>
                  </a:effectLst>
                  <a:latin typeface="Times New Roman" panose="02020603050405020304" charset="0"/>
                </a:rPr>
                <a:t>CT74LS147</a:t>
              </a:r>
              <a:endParaRPr lang="en-US" altLang="zh-CN" sz="3200" b="1" dirty="0">
                <a:solidFill>
                  <a:srgbClr val="000099"/>
                </a:solidFill>
                <a:effectLst>
                  <a:outerShdw blurRad="38100" dist="38100" dir="2700000" algn="tl">
                    <a:srgbClr val="DDDDDD"/>
                  </a:outerShdw>
                </a:effectLst>
                <a:latin typeface="Times New Roman" panose="02020603050405020304" charset="0"/>
              </a:endParaRPr>
            </a:p>
          </p:txBody>
        </p:sp>
        <p:sp>
          <p:nvSpPr>
            <p:cNvPr id="146443" name="Rectangle 11"/>
            <p:cNvSpPr>
              <a:spLocks noChangeArrowheads="1"/>
            </p:cNvSpPr>
            <p:nvPr/>
          </p:nvSpPr>
          <p:spPr bwMode="auto">
            <a:xfrm>
              <a:off x="1705" y="2664"/>
              <a:ext cx="162"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44" name="Rectangle 12"/>
            <p:cNvSpPr>
              <a:spLocks noChangeArrowheads="1"/>
            </p:cNvSpPr>
            <p:nvPr/>
          </p:nvSpPr>
          <p:spPr bwMode="auto">
            <a:xfrm>
              <a:off x="1705" y="1372"/>
              <a:ext cx="162"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45" name="Rectangle 13"/>
            <p:cNvSpPr>
              <a:spLocks noChangeArrowheads="1"/>
            </p:cNvSpPr>
            <p:nvPr/>
          </p:nvSpPr>
          <p:spPr bwMode="auto">
            <a:xfrm>
              <a:off x="2756" y="2664"/>
              <a:ext cx="161"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46" name="Rectangle 14"/>
            <p:cNvSpPr>
              <a:spLocks noChangeArrowheads="1"/>
            </p:cNvSpPr>
            <p:nvPr/>
          </p:nvSpPr>
          <p:spPr bwMode="auto">
            <a:xfrm>
              <a:off x="2392" y="2664"/>
              <a:ext cx="161"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47" name="Rectangle 15"/>
            <p:cNvSpPr>
              <a:spLocks noChangeArrowheads="1"/>
            </p:cNvSpPr>
            <p:nvPr/>
          </p:nvSpPr>
          <p:spPr bwMode="auto">
            <a:xfrm>
              <a:off x="2028" y="2664"/>
              <a:ext cx="162"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48" name="Rectangle 16"/>
            <p:cNvSpPr>
              <a:spLocks noChangeArrowheads="1"/>
            </p:cNvSpPr>
            <p:nvPr/>
          </p:nvSpPr>
          <p:spPr bwMode="auto">
            <a:xfrm>
              <a:off x="3119" y="2664"/>
              <a:ext cx="162"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49" name="Rectangle 17"/>
            <p:cNvSpPr>
              <a:spLocks noChangeArrowheads="1"/>
            </p:cNvSpPr>
            <p:nvPr/>
          </p:nvSpPr>
          <p:spPr bwMode="auto">
            <a:xfrm>
              <a:off x="3482" y="2664"/>
              <a:ext cx="163"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0" name="Rectangle 18"/>
            <p:cNvSpPr>
              <a:spLocks noChangeArrowheads="1"/>
            </p:cNvSpPr>
            <p:nvPr/>
          </p:nvSpPr>
          <p:spPr bwMode="auto">
            <a:xfrm>
              <a:off x="3846" y="2664"/>
              <a:ext cx="161"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1" name="Rectangle 19"/>
            <p:cNvSpPr>
              <a:spLocks noChangeArrowheads="1"/>
            </p:cNvSpPr>
            <p:nvPr/>
          </p:nvSpPr>
          <p:spPr bwMode="auto">
            <a:xfrm>
              <a:off x="4210" y="2664"/>
              <a:ext cx="161"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2" name="Rectangle 20"/>
            <p:cNvSpPr>
              <a:spLocks noChangeArrowheads="1"/>
            </p:cNvSpPr>
            <p:nvPr/>
          </p:nvSpPr>
          <p:spPr bwMode="auto">
            <a:xfrm>
              <a:off x="2069" y="1372"/>
              <a:ext cx="162"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3" name="Rectangle 21"/>
            <p:cNvSpPr>
              <a:spLocks noChangeArrowheads="1"/>
            </p:cNvSpPr>
            <p:nvPr/>
          </p:nvSpPr>
          <p:spPr bwMode="auto">
            <a:xfrm>
              <a:off x="2392" y="1372"/>
              <a:ext cx="161"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4" name="Rectangle 22"/>
            <p:cNvSpPr>
              <a:spLocks noChangeArrowheads="1"/>
            </p:cNvSpPr>
            <p:nvPr/>
          </p:nvSpPr>
          <p:spPr bwMode="auto">
            <a:xfrm>
              <a:off x="2756" y="1372"/>
              <a:ext cx="161"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5" name="Rectangle 23"/>
            <p:cNvSpPr>
              <a:spLocks noChangeArrowheads="1"/>
            </p:cNvSpPr>
            <p:nvPr/>
          </p:nvSpPr>
          <p:spPr bwMode="auto">
            <a:xfrm>
              <a:off x="3119" y="1372"/>
              <a:ext cx="162"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6" name="Rectangle 24"/>
            <p:cNvSpPr>
              <a:spLocks noChangeArrowheads="1"/>
            </p:cNvSpPr>
            <p:nvPr/>
          </p:nvSpPr>
          <p:spPr bwMode="auto">
            <a:xfrm>
              <a:off x="3482" y="1372"/>
              <a:ext cx="163"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7" name="Rectangle 25"/>
            <p:cNvSpPr>
              <a:spLocks noChangeArrowheads="1"/>
            </p:cNvSpPr>
            <p:nvPr/>
          </p:nvSpPr>
          <p:spPr bwMode="auto">
            <a:xfrm>
              <a:off x="3846" y="1372"/>
              <a:ext cx="161"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8" name="Rectangle 26"/>
            <p:cNvSpPr>
              <a:spLocks noChangeArrowheads="1"/>
            </p:cNvSpPr>
            <p:nvPr/>
          </p:nvSpPr>
          <p:spPr bwMode="auto">
            <a:xfrm>
              <a:off x="4210" y="1372"/>
              <a:ext cx="161"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9" name="Rectangle 27"/>
            <p:cNvSpPr>
              <a:spLocks noChangeArrowheads="1"/>
            </p:cNvSpPr>
            <p:nvPr/>
          </p:nvSpPr>
          <p:spPr bwMode="auto">
            <a:xfrm>
              <a:off x="1584" y="1574"/>
              <a:ext cx="2949" cy="1090"/>
            </a:xfrm>
            <a:prstGeom prst="rect">
              <a:avLst/>
            </a:prstGeom>
            <a:noFill/>
            <a:ln w="38100">
              <a:solidFill>
                <a:srgbClr val="333300"/>
              </a:solidFill>
              <a:miter lim="800000"/>
            </a:ln>
          </p:spPr>
          <p:txBody>
            <a:bodyPr wrap="none" anchor="ctr"/>
            <a:lstStyle/>
            <a:p>
              <a:endParaRPr lang="zh-CN" altLang="en-US">
                <a:latin typeface="Times New Roman" panose="02020603050405020304" charset="0"/>
              </a:endParaRPr>
            </a:p>
          </p:txBody>
        </p:sp>
        <p:sp>
          <p:nvSpPr>
            <p:cNvPr id="146460" name="Freeform 28"/>
            <p:cNvSpPr/>
            <p:nvPr/>
          </p:nvSpPr>
          <p:spPr bwMode="auto">
            <a:xfrm>
              <a:off x="1589" y="2022"/>
              <a:ext cx="106" cy="298"/>
            </a:xfrm>
            <a:custGeom>
              <a:avLst/>
              <a:gdLst>
                <a:gd name="T0" fmla="*/ 0 w 126"/>
                <a:gd name="T1" fmla="*/ 0 h 354"/>
                <a:gd name="T2" fmla="*/ 12 w 126"/>
                <a:gd name="T3" fmla="*/ 7 h 354"/>
                <a:gd name="T4" fmla="*/ 14 w 126"/>
                <a:gd name="T5" fmla="*/ 39 h 354"/>
                <a:gd name="T6" fmla="*/ 3 w 126"/>
                <a:gd name="T7" fmla="*/ 53 h 354"/>
                <a:gd name="T8" fmla="*/ 0 60000 65536"/>
                <a:gd name="T9" fmla="*/ 0 60000 65536"/>
                <a:gd name="T10" fmla="*/ 0 60000 65536"/>
                <a:gd name="T11" fmla="*/ 0 60000 65536"/>
                <a:gd name="T12" fmla="*/ 0 w 126"/>
                <a:gd name="T13" fmla="*/ 0 h 354"/>
                <a:gd name="T14" fmla="*/ 126 w 126"/>
                <a:gd name="T15" fmla="*/ 354 h 354"/>
              </a:gdLst>
              <a:ahLst/>
              <a:cxnLst>
                <a:cxn ang="T8">
                  <a:pos x="T0" y="T1"/>
                </a:cxn>
                <a:cxn ang="T9">
                  <a:pos x="T2" y="T3"/>
                </a:cxn>
                <a:cxn ang="T10">
                  <a:pos x="T4" y="T5"/>
                </a:cxn>
                <a:cxn ang="T11">
                  <a:pos x="T6" y="T7"/>
                </a:cxn>
              </a:cxnLst>
              <a:rect l="T12" t="T13" r="T14" b="T15"/>
              <a:pathLst>
                <a:path w="126" h="354">
                  <a:moveTo>
                    <a:pt x="0" y="0"/>
                  </a:moveTo>
                  <a:cubicBezTo>
                    <a:pt x="34" y="11"/>
                    <a:pt x="48" y="34"/>
                    <a:pt x="82" y="45"/>
                  </a:cubicBezTo>
                  <a:cubicBezTo>
                    <a:pt x="113" y="143"/>
                    <a:pt x="126" y="77"/>
                    <a:pt x="100" y="254"/>
                  </a:cubicBezTo>
                  <a:cubicBezTo>
                    <a:pt x="93" y="300"/>
                    <a:pt x="9" y="314"/>
                    <a:pt x="9" y="354"/>
                  </a:cubicBezTo>
                </a:path>
              </a:pathLst>
            </a:custGeom>
            <a:noFill/>
            <a:ln w="38100" cap="flat" cmpd="sng">
              <a:solidFill>
                <a:srgbClr val="333300"/>
              </a:solidFill>
              <a:prstDash val="solid"/>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wipe(left)">
                                      <p:cBhvr>
                                        <p:cTn id="7" dur="500"/>
                                        <p:tgtEl>
                                          <p:spTgt spid="125956"/>
                                        </p:tgtEl>
                                      </p:cBhvr>
                                    </p:animEffect>
                                  </p:childTnLst>
                                  <p:subTnLst>
                                    <p:audio>
                                      <p:cMediaNode>
                                        <p:cTn display="0" masterRel="sameClick">
                                          <p:stCondLst>
                                            <p:cond evt="begin" delay="0">
                                              <p:tn val="5"/>
                                            </p:cond>
                                          </p:stCondLst>
                                          <p:endCondLst>
                                            <p:cond evt="onStopAudio" delay="0">
                                              <p:tgtEl>
                                                <p:sldTgt/>
                                              </p:tgtEl>
                                            </p:cond>
                                          </p:endCondLst>
                                        </p:cTn>
                                        <p:tgtEl>
                                          <p:sndTgt r:embed="rId3" name="感叹时奏乐.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Rot="1" noChangeArrowheads="1"/>
          </p:cNvSpPr>
          <p:nvPr/>
        </p:nvSpPr>
        <p:spPr>
          <a:xfrm>
            <a:off x="444500" y="908050"/>
            <a:ext cx="8153400" cy="4498975"/>
          </a:xfrm>
          <a:prstGeom prst="rect">
            <a:avLst/>
          </a:prstGeom>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pPr>
            <a:r>
              <a:rPr lang="en-US" altLang="zh-CN" sz="3200" b="1">
                <a:solidFill>
                  <a:srgbClr val="FF0000"/>
                </a:solidFill>
                <a:effectLst>
                  <a:outerShdw blurRad="38100" dist="38100" dir="2700000" algn="tl">
                    <a:srgbClr val="DDDDDD"/>
                  </a:outerShdw>
                </a:effectLst>
                <a:latin typeface="Times New Roman"/>
                <a:ea typeface="+mn-ea"/>
                <a:cs typeface="Times New Roman"/>
              </a:rPr>
              <a:t>74LS148</a:t>
            </a:r>
            <a:r>
              <a:rPr lang="zh-CN" altLang="en-US" sz="3200" b="1">
                <a:solidFill>
                  <a:srgbClr val="FF0000"/>
                </a:solidFill>
                <a:effectLst>
                  <a:outerShdw blurRad="38100" dist="38100" dir="2700000" algn="tl">
                    <a:srgbClr val="DDDDDD"/>
                  </a:outerShdw>
                </a:effectLst>
                <a:latin typeface="Times New Roman"/>
                <a:ea typeface="+mn-ea"/>
                <a:cs typeface="Times New Roman"/>
              </a:rPr>
              <a:t>器件管脚描述 </a:t>
            </a:r>
          </a:p>
        </p:txBody>
      </p:sp>
      <p:pic>
        <p:nvPicPr>
          <p:cNvPr id="52227" name="Picture 4"/>
          <p:cNvPicPr>
            <a:picLocks noChangeAspect="1" noChangeArrowheads="1"/>
          </p:cNvPicPr>
          <p:nvPr/>
        </p:nvPicPr>
        <p:blipFill>
          <a:blip r:embed="rId2">
            <a:extLst>
              <a:ext uri="{28A0092B-C50C-407E-A947-70E740481C1C}">
                <a14:useLocalDpi xmlns:a14="http://schemas.microsoft.com/office/drawing/2010/main" val="0"/>
              </a:ext>
            </a:extLst>
          </a:blip>
          <a:srcRect l="4137" r="54501"/>
          <a:stretch>
            <a:fillRect/>
          </a:stretch>
        </p:blipFill>
        <p:spPr bwMode="auto">
          <a:xfrm>
            <a:off x="401638" y="2060575"/>
            <a:ext cx="5329237"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5" descr="7d47"/>
          <p:cNvPicPr>
            <a:picLocks noChangeAspect="1" noChangeArrowheads="1"/>
          </p:cNvPicPr>
          <p:nvPr/>
        </p:nvPicPr>
        <p:blipFill>
          <a:blip r:embed="rId3">
            <a:extLst>
              <a:ext uri="{28A0092B-C50C-407E-A947-70E740481C1C}">
                <a14:useLocalDpi xmlns:a14="http://schemas.microsoft.com/office/drawing/2010/main" val="0"/>
              </a:ext>
            </a:extLst>
          </a:blip>
          <a:srcRect l="70027" t="51410"/>
          <a:stretch>
            <a:fillRect/>
          </a:stretch>
        </p:blipFill>
        <p:spPr bwMode="auto">
          <a:xfrm>
            <a:off x="5867400" y="1628775"/>
            <a:ext cx="28257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22961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Rot="1" noChangeArrowheads="1"/>
          </p:cNvSpPr>
          <p:nvPr/>
        </p:nvSpPr>
        <p:spPr>
          <a:xfrm>
            <a:off x="539750" y="730250"/>
            <a:ext cx="8153400" cy="4498975"/>
          </a:xfrm>
          <a:prstGeom prst="rect">
            <a:avLst/>
          </a:prstGeom>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pPr>
            <a:r>
              <a:rPr lang="en-US" altLang="zh-CN" sz="3200" b="1">
                <a:solidFill>
                  <a:srgbClr val="FF0000"/>
                </a:solidFill>
                <a:effectLst>
                  <a:outerShdw blurRad="38100" dist="38100" dir="2700000" algn="tl">
                    <a:srgbClr val="DDDDDD"/>
                  </a:outerShdw>
                </a:effectLst>
              </a:rPr>
              <a:t>74LS148</a:t>
            </a:r>
            <a:r>
              <a:rPr lang="zh-CN" altLang="en-US" sz="3200" b="1">
                <a:solidFill>
                  <a:srgbClr val="FF0000"/>
                </a:solidFill>
                <a:effectLst>
                  <a:outerShdw blurRad="38100" dist="38100" dir="2700000" algn="tl">
                    <a:srgbClr val="DDDDDD"/>
                  </a:outerShdw>
                </a:effectLst>
              </a:rPr>
              <a:t>真值表</a:t>
            </a:r>
          </a:p>
        </p:txBody>
      </p:sp>
      <p:pic>
        <p:nvPicPr>
          <p:cNvPr id="53251" name="Picture 4"/>
          <p:cNvPicPr>
            <a:picLocks noChangeAspect="1" noChangeArrowheads="1"/>
          </p:cNvPicPr>
          <p:nvPr/>
        </p:nvPicPr>
        <p:blipFill>
          <a:blip r:embed="rId2">
            <a:extLst>
              <a:ext uri="{28A0092B-C50C-407E-A947-70E740481C1C}">
                <a14:useLocalDpi xmlns:a14="http://schemas.microsoft.com/office/drawing/2010/main" val="0"/>
              </a:ext>
            </a:extLst>
          </a:blip>
          <a:srcRect l="4352" r="4370" b="5342"/>
          <a:stretch>
            <a:fillRect/>
          </a:stretch>
        </p:blipFill>
        <p:spPr bwMode="auto">
          <a:xfrm>
            <a:off x="250825" y="1844675"/>
            <a:ext cx="864235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98903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969" y="608521"/>
            <a:ext cx="8036623" cy="1570037"/>
          </a:xfrm>
          <a:prstGeom prst="rect">
            <a:avLst/>
          </a:prstGeom>
        </p:spPr>
        <p:txBody>
          <a:bodyPr wrap="square">
            <a:spAutoFit/>
          </a:bodyPr>
          <a:lstStyle/>
          <a:p>
            <a:r>
              <a:rPr lang="zh-CN" altLang="en-US" sz="3200" b="1" dirty="0">
                <a:solidFill>
                  <a:srgbClr val="FF0000"/>
                </a:solidFill>
                <a:effectLst>
                  <a:outerShdw blurRad="38100" dist="38100" dir="2700000" algn="tl">
                    <a:srgbClr val="DDDDDD"/>
                  </a:outerShdw>
                </a:effectLst>
                <a:latin typeface="Times New Roman"/>
                <a:cs typeface="Times New Roman"/>
              </a:rPr>
              <a:t>编码器的功能扩展 </a:t>
            </a:r>
          </a:p>
          <a:p>
            <a:r>
              <a:rPr lang="zh-CN" altLang="en-US" sz="3200" b="1" dirty="0">
                <a:effectLst>
                  <a:outerShdw blurRad="38100" dist="38100" dir="2700000" algn="tl">
                    <a:srgbClr val="DDDDDD"/>
                  </a:outerShdw>
                </a:effectLst>
                <a:latin typeface="Times New Roman"/>
                <a:cs typeface="Times New Roman"/>
              </a:rPr>
              <a:t> </a:t>
            </a:r>
            <a:r>
              <a:rPr lang="en-US" altLang="zh-CN" sz="3200" b="1" dirty="0" smtClean="0">
                <a:effectLst>
                  <a:outerShdw blurRad="38100" dist="38100" dir="2700000" algn="tl">
                    <a:srgbClr val="DDDDDD"/>
                  </a:outerShdw>
                </a:effectLst>
                <a:latin typeface="Times New Roman"/>
                <a:cs typeface="Times New Roman"/>
              </a:rPr>
              <a:t>  </a:t>
            </a:r>
            <a:r>
              <a:rPr lang="zh-CN" altLang="en-US" sz="3200" b="1" dirty="0" smtClean="0">
                <a:effectLst>
                  <a:outerShdw blurRad="38100" dist="38100" dir="2700000" algn="tl">
                    <a:srgbClr val="DDDDDD"/>
                  </a:outerShdw>
                </a:effectLst>
                <a:latin typeface="Times New Roman"/>
                <a:cs typeface="Times New Roman"/>
              </a:rPr>
              <a:t> </a:t>
            </a:r>
            <a:r>
              <a:rPr lang="zh-CN" altLang="en-US" sz="3200" b="1" dirty="0">
                <a:effectLst>
                  <a:outerShdw blurRad="38100" dist="38100" dir="2700000" algn="tl">
                    <a:srgbClr val="DDDDDD"/>
                  </a:outerShdw>
                </a:effectLst>
                <a:latin typeface="Times New Roman"/>
                <a:cs typeface="Times New Roman"/>
              </a:rPr>
              <a:t>采用</a:t>
            </a:r>
            <a:r>
              <a:rPr lang="en-US" altLang="zh-CN" sz="3200" b="1" dirty="0">
                <a:effectLst>
                  <a:outerShdw blurRad="38100" dist="38100" dir="2700000" algn="tl">
                    <a:srgbClr val="DDDDDD"/>
                  </a:outerShdw>
                </a:effectLst>
                <a:latin typeface="Times New Roman"/>
                <a:cs typeface="Times New Roman"/>
              </a:rPr>
              <a:t>2</a:t>
            </a:r>
            <a:r>
              <a:rPr lang="zh-CN" altLang="en-US" sz="3200" b="1" dirty="0">
                <a:effectLst>
                  <a:outerShdw blurRad="38100" dist="38100" dir="2700000" algn="tl">
                    <a:srgbClr val="DDDDDD"/>
                  </a:outerShdw>
                </a:effectLst>
                <a:latin typeface="Times New Roman"/>
                <a:cs typeface="Times New Roman"/>
              </a:rPr>
              <a:t>片</a:t>
            </a:r>
            <a:r>
              <a:rPr lang="en-US" altLang="zh-CN" sz="3200" b="1" dirty="0">
                <a:effectLst>
                  <a:outerShdw blurRad="38100" dist="38100" dir="2700000" algn="tl">
                    <a:srgbClr val="DDDDDD"/>
                  </a:outerShdw>
                </a:effectLst>
                <a:latin typeface="Times New Roman"/>
                <a:cs typeface="Times New Roman"/>
              </a:rPr>
              <a:t>74LS148</a:t>
            </a:r>
            <a:r>
              <a:rPr lang="zh-CN" altLang="en-US" sz="3200" b="1" dirty="0">
                <a:effectLst>
                  <a:outerShdw blurRad="38100" dist="38100" dir="2700000" algn="tl">
                    <a:srgbClr val="DDDDDD"/>
                  </a:outerShdw>
                </a:effectLst>
                <a:latin typeface="Times New Roman"/>
                <a:cs typeface="Times New Roman"/>
              </a:rPr>
              <a:t>将</a:t>
            </a:r>
            <a:r>
              <a:rPr lang="en-US" altLang="zh-CN" sz="3200" b="1" dirty="0">
                <a:effectLst>
                  <a:outerShdw blurRad="38100" dist="38100" dir="2700000" algn="tl">
                    <a:srgbClr val="DDDDDD"/>
                  </a:outerShdw>
                </a:effectLst>
                <a:latin typeface="Times New Roman"/>
                <a:cs typeface="Times New Roman"/>
              </a:rPr>
              <a:t>8</a:t>
            </a:r>
            <a:r>
              <a:rPr lang="zh-CN" altLang="en-US" sz="3200" b="1" dirty="0">
                <a:effectLst>
                  <a:outerShdw blurRad="38100" dist="38100" dir="2700000" algn="tl">
                    <a:srgbClr val="DDDDDD"/>
                  </a:outerShdw>
                </a:effectLst>
                <a:latin typeface="Times New Roman"/>
                <a:cs typeface="Times New Roman"/>
              </a:rPr>
              <a:t>线</a:t>
            </a:r>
            <a:r>
              <a:rPr lang="en-US" altLang="zh-CN" sz="3200" b="1" dirty="0">
                <a:effectLst>
                  <a:outerShdw blurRad="38100" dist="38100" dir="2700000" algn="tl">
                    <a:srgbClr val="DDDDDD"/>
                  </a:outerShdw>
                </a:effectLst>
                <a:latin typeface="Times New Roman"/>
                <a:cs typeface="Times New Roman"/>
              </a:rPr>
              <a:t>—3</a:t>
            </a:r>
            <a:r>
              <a:rPr lang="zh-CN" altLang="en-US" sz="3200" b="1" dirty="0">
                <a:effectLst>
                  <a:outerShdw blurRad="38100" dist="38100" dir="2700000" algn="tl">
                    <a:srgbClr val="DDDDDD"/>
                  </a:outerShdw>
                </a:effectLst>
                <a:latin typeface="Times New Roman"/>
                <a:cs typeface="Times New Roman"/>
              </a:rPr>
              <a:t>线优先编码器扩展为</a:t>
            </a:r>
            <a:r>
              <a:rPr lang="en-US" altLang="zh-CN" sz="3200" b="1" dirty="0">
                <a:effectLst>
                  <a:outerShdw blurRad="38100" dist="38100" dir="2700000" algn="tl">
                    <a:srgbClr val="DDDDDD"/>
                  </a:outerShdw>
                </a:effectLst>
                <a:latin typeface="Times New Roman"/>
                <a:cs typeface="Times New Roman"/>
              </a:rPr>
              <a:t>16</a:t>
            </a:r>
            <a:r>
              <a:rPr lang="zh-CN" altLang="en-US" sz="3200" b="1" dirty="0">
                <a:effectLst>
                  <a:outerShdw blurRad="38100" dist="38100" dir="2700000" algn="tl">
                    <a:srgbClr val="DDDDDD"/>
                  </a:outerShdw>
                </a:effectLst>
                <a:latin typeface="Times New Roman"/>
                <a:cs typeface="Times New Roman"/>
              </a:rPr>
              <a:t>线</a:t>
            </a:r>
            <a:r>
              <a:rPr lang="en-US" altLang="zh-CN" sz="3200" b="1" dirty="0">
                <a:effectLst>
                  <a:outerShdw blurRad="38100" dist="38100" dir="2700000" algn="tl">
                    <a:srgbClr val="DDDDDD"/>
                  </a:outerShdw>
                </a:effectLst>
                <a:latin typeface="Times New Roman"/>
                <a:cs typeface="Times New Roman"/>
              </a:rPr>
              <a:t>—4</a:t>
            </a:r>
            <a:r>
              <a:rPr lang="zh-CN" altLang="en-US" sz="3200" b="1" dirty="0">
                <a:effectLst>
                  <a:outerShdw blurRad="38100" dist="38100" dir="2700000" algn="tl">
                    <a:srgbClr val="DDDDDD"/>
                  </a:outerShdw>
                </a:effectLst>
                <a:latin typeface="Times New Roman"/>
                <a:cs typeface="Times New Roman"/>
              </a:rPr>
              <a:t>线优先编码器。 </a:t>
            </a:r>
          </a:p>
        </p:txBody>
      </p:sp>
      <p:pic>
        <p:nvPicPr>
          <p:cNvPr id="54275" name="Picture 4"/>
          <p:cNvPicPr>
            <a:picLocks noChangeAspect="1" noChangeArrowheads="1"/>
          </p:cNvPicPr>
          <p:nvPr/>
        </p:nvPicPr>
        <p:blipFill>
          <a:blip r:embed="rId2">
            <a:extLst>
              <a:ext uri="{28A0092B-C50C-407E-A947-70E740481C1C}">
                <a14:useLocalDpi xmlns:a14="http://schemas.microsoft.com/office/drawing/2010/main" val="0"/>
              </a:ext>
            </a:extLst>
          </a:blip>
          <a:srcRect r="64142"/>
          <a:stretch>
            <a:fillRect/>
          </a:stretch>
        </p:blipFill>
        <p:spPr bwMode="auto">
          <a:xfrm>
            <a:off x="509969" y="3263280"/>
            <a:ext cx="4182073" cy="191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5" descr="7d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420938"/>
            <a:ext cx="2879725"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881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arn(inVertical)">
                                      <p:cBhvr>
                                        <p:cTn id="7" dur="500"/>
                                        <p:tgtEl>
                                          <p:spTgt spid="5427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barn(inVertical)">
                                      <p:cBhvr>
                                        <p:cTn id="12" dur="5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subTitle" idx="1"/>
          </p:nvPr>
        </p:nvSpPr>
        <p:spPr bwMode="auto">
          <a:xfrm>
            <a:off x="1676400" y="457200"/>
            <a:ext cx="5715000" cy="609600"/>
          </a:xfrm>
          <a:ln>
            <a:miter lim="800000"/>
          </a:ln>
        </p:spPr>
        <p:txBody>
          <a:bodyPr vert="horz" wrap="square" lIns="91440" tIns="45720" rIns="91440" bIns="45720" numCol="1" anchor="t" anchorCtr="0" compatLnSpc="1">
            <a:normAutofit lnSpcReduction="10000"/>
          </a:bodyPr>
          <a:lstStyle/>
          <a:p>
            <a:pPr algn="l" eaLnBrk="1" hangingPunct="1"/>
            <a:r>
              <a:rPr lang="en-US" altLang="zh-CN" sz="3600" b="1" dirty="0" smtClean="0">
                <a:solidFill>
                  <a:srgbClr val="CC0000"/>
                </a:solidFill>
                <a:effectLst>
                  <a:outerShdw blurRad="38100" dist="38100" dir="2700000" algn="tl">
                    <a:srgbClr val="DDDDDD"/>
                  </a:outerShdw>
                </a:effectLst>
                <a:latin typeface="Times New Roman" panose="02020603050405020304" charset="0"/>
                <a:ea typeface="华文新魏" panose="02010800040101010101" charset="-122"/>
                <a:cs typeface="华文新魏" panose="02010800040101010101" charset="-122"/>
              </a:rPr>
              <a:t>20.11</a:t>
            </a:r>
            <a:r>
              <a:rPr lang="en-US" altLang="zh-CN" sz="3600" b="1" dirty="0" smtClean="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  </a:t>
            </a:r>
            <a:r>
              <a:rPr lang="zh-CN" altLang="en-US" sz="3600" b="1" dirty="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译码器和数字显示</a:t>
            </a:r>
          </a:p>
        </p:txBody>
      </p:sp>
      <p:sp>
        <p:nvSpPr>
          <p:cNvPr id="126979" name="Rectangle 3"/>
          <p:cNvSpPr>
            <a:spLocks noChangeArrowheads="1"/>
          </p:cNvSpPr>
          <p:nvPr/>
        </p:nvSpPr>
        <p:spPr bwMode="auto">
          <a:xfrm>
            <a:off x="609600" y="1350963"/>
            <a:ext cx="8077200" cy="1073150"/>
          </a:xfrm>
          <a:prstGeom prst="rect">
            <a:avLst/>
          </a:prstGeom>
          <a:noFill/>
          <a:ln w="9525">
            <a:noFill/>
            <a:miter lim="800000"/>
          </a:ln>
        </p:spPr>
        <p:txBody>
          <a:bodyPr>
            <a:spAutoFit/>
          </a:bodyPr>
          <a:lstStyle/>
          <a:p>
            <a:pPr>
              <a:lnSpc>
                <a:spcPct val="115000"/>
              </a:lnSpc>
            </a:pPr>
            <a:r>
              <a:rPr lang="en-US" altLang="zh-CN" sz="2800" b="1">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译码是编码的反过程，它是将代码的组合译成一个特定的输出信号。</a:t>
            </a:r>
          </a:p>
        </p:txBody>
      </p:sp>
      <p:sp>
        <p:nvSpPr>
          <p:cNvPr id="126980" name="Rectangle 4"/>
          <p:cNvSpPr>
            <a:spLocks noChangeArrowheads="1"/>
          </p:cNvSpPr>
          <p:nvPr/>
        </p:nvSpPr>
        <p:spPr bwMode="auto">
          <a:xfrm>
            <a:off x="796925" y="2438400"/>
            <a:ext cx="4172745" cy="584775"/>
          </a:xfrm>
          <a:prstGeom prst="rect">
            <a:avLst/>
          </a:prstGeom>
          <a:noFill/>
          <a:ln w="9525">
            <a:noFill/>
            <a:miter lim="800000"/>
          </a:ln>
        </p:spPr>
        <p:txBody>
          <a:bodyPr wrap="none">
            <a:spAutoFit/>
          </a:bodyPr>
          <a:lstStyle/>
          <a:p>
            <a:r>
              <a:rPr lang="en-US" altLang="zh-CN" sz="3200" b="1" dirty="0" smtClean="0">
                <a:solidFill>
                  <a:srgbClr val="000099"/>
                </a:solidFill>
                <a:effectLst>
                  <a:outerShdw blurRad="38100" dist="38100" dir="2700000" algn="tl">
                    <a:srgbClr val="DDDDDD"/>
                  </a:outerShdw>
                </a:effectLst>
                <a:latin typeface="Times New Roman" panose="02020603050405020304" charset="0"/>
              </a:rPr>
              <a:t>20.11.1   </a:t>
            </a:r>
            <a:r>
              <a:rPr lang="zh-CN" altLang="en-US" sz="3200" b="1" dirty="0">
                <a:solidFill>
                  <a:srgbClr val="000099"/>
                </a:solidFill>
                <a:effectLst>
                  <a:outerShdw blurRad="38100" dist="38100" dir="2700000" algn="tl">
                    <a:srgbClr val="DDDDDD"/>
                  </a:outerShdw>
                </a:effectLst>
                <a:latin typeface="Times New Roman" panose="02020603050405020304" charset="0"/>
              </a:rPr>
              <a:t>二进制译码器</a:t>
            </a:r>
          </a:p>
        </p:txBody>
      </p:sp>
      <p:grpSp>
        <p:nvGrpSpPr>
          <p:cNvPr id="147461" name="Group 5"/>
          <p:cNvGrpSpPr/>
          <p:nvPr/>
        </p:nvGrpSpPr>
        <p:grpSpPr bwMode="auto">
          <a:xfrm>
            <a:off x="1627632" y="1066800"/>
            <a:ext cx="5486400" cy="171450"/>
            <a:chOff x="240" y="708"/>
            <a:chExt cx="3456" cy="108"/>
          </a:xfrm>
        </p:grpSpPr>
        <p:pic>
          <p:nvPicPr>
            <p:cNvPr id="147471" name="Picture 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 y="714"/>
              <a:ext cx="102" cy="102"/>
            </a:xfrm>
            <a:prstGeom prst="rect">
              <a:avLst/>
            </a:prstGeom>
            <a:noFill/>
            <a:ln>
              <a:noFill/>
            </a:ln>
          </p:spPr>
        </p:pic>
        <p:pic>
          <p:nvPicPr>
            <p:cNvPr id="147472" name="Picture 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 y="714"/>
              <a:ext cx="102" cy="102"/>
            </a:xfrm>
            <a:prstGeom prst="rect">
              <a:avLst/>
            </a:prstGeom>
            <a:noFill/>
            <a:ln>
              <a:noFill/>
            </a:ln>
          </p:spPr>
        </p:pic>
        <p:pic>
          <p:nvPicPr>
            <p:cNvPr id="147473" name="Picture 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 y="714"/>
              <a:ext cx="102" cy="102"/>
            </a:xfrm>
            <a:prstGeom prst="rect">
              <a:avLst/>
            </a:prstGeom>
            <a:noFill/>
            <a:ln>
              <a:noFill/>
            </a:ln>
          </p:spPr>
        </p:pic>
        <p:pic>
          <p:nvPicPr>
            <p:cNvPr id="147474" name="Picture 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 y="714"/>
              <a:ext cx="102" cy="102"/>
            </a:xfrm>
            <a:prstGeom prst="rect">
              <a:avLst/>
            </a:prstGeom>
            <a:noFill/>
            <a:ln>
              <a:noFill/>
            </a:ln>
          </p:spPr>
        </p:pic>
        <p:pic>
          <p:nvPicPr>
            <p:cNvPr id="147475" name="Picture 1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 y="714"/>
              <a:ext cx="102" cy="102"/>
            </a:xfrm>
            <a:prstGeom prst="rect">
              <a:avLst/>
            </a:prstGeom>
            <a:noFill/>
            <a:ln>
              <a:noFill/>
            </a:ln>
          </p:spPr>
        </p:pic>
        <p:pic>
          <p:nvPicPr>
            <p:cNvPr id="147476" name="Picture 1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714"/>
              <a:ext cx="102" cy="102"/>
            </a:xfrm>
            <a:prstGeom prst="rect">
              <a:avLst/>
            </a:prstGeom>
            <a:noFill/>
            <a:ln>
              <a:noFill/>
            </a:ln>
          </p:spPr>
        </p:pic>
        <p:pic>
          <p:nvPicPr>
            <p:cNvPr id="147477" name="Picture 1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 y="714"/>
              <a:ext cx="102" cy="102"/>
            </a:xfrm>
            <a:prstGeom prst="rect">
              <a:avLst/>
            </a:prstGeom>
            <a:noFill/>
            <a:ln>
              <a:noFill/>
            </a:ln>
          </p:spPr>
        </p:pic>
        <p:pic>
          <p:nvPicPr>
            <p:cNvPr id="147478" name="Picture 1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 y="714"/>
              <a:ext cx="102" cy="102"/>
            </a:xfrm>
            <a:prstGeom prst="rect">
              <a:avLst/>
            </a:prstGeom>
            <a:noFill/>
            <a:ln>
              <a:noFill/>
            </a:ln>
          </p:spPr>
        </p:pic>
        <p:pic>
          <p:nvPicPr>
            <p:cNvPr id="147479" name="Picture 1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 y="714"/>
              <a:ext cx="102" cy="102"/>
            </a:xfrm>
            <a:prstGeom prst="rect">
              <a:avLst/>
            </a:prstGeom>
            <a:noFill/>
            <a:ln>
              <a:noFill/>
            </a:ln>
          </p:spPr>
        </p:pic>
        <p:pic>
          <p:nvPicPr>
            <p:cNvPr id="147480" name="Picture 1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 y="714"/>
              <a:ext cx="102" cy="102"/>
            </a:xfrm>
            <a:prstGeom prst="rect">
              <a:avLst/>
            </a:prstGeom>
            <a:noFill/>
            <a:ln>
              <a:noFill/>
            </a:ln>
          </p:spPr>
        </p:pic>
        <p:pic>
          <p:nvPicPr>
            <p:cNvPr id="147481" name="Picture 1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 y="714"/>
              <a:ext cx="102" cy="102"/>
            </a:xfrm>
            <a:prstGeom prst="rect">
              <a:avLst/>
            </a:prstGeom>
            <a:noFill/>
            <a:ln>
              <a:noFill/>
            </a:ln>
          </p:spPr>
        </p:pic>
        <p:pic>
          <p:nvPicPr>
            <p:cNvPr id="147482" name="Picture 1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 y="714"/>
              <a:ext cx="102" cy="102"/>
            </a:xfrm>
            <a:prstGeom prst="rect">
              <a:avLst/>
            </a:prstGeom>
            <a:noFill/>
            <a:ln>
              <a:noFill/>
            </a:ln>
          </p:spPr>
        </p:pic>
        <p:pic>
          <p:nvPicPr>
            <p:cNvPr id="147483" name="Picture 1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 y="714"/>
              <a:ext cx="102" cy="102"/>
            </a:xfrm>
            <a:prstGeom prst="rect">
              <a:avLst/>
            </a:prstGeom>
            <a:noFill/>
            <a:ln>
              <a:noFill/>
            </a:ln>
          </p:spPr>
        </p:pic>
        <p:pic>
          <p:nvPicPr>
            <p:cNvPr id="147484" name="Picture 1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 y="714"/>
              <a:ext cx="102" cy="102"/>
            </a:xfrm>
            <a:prstGeom prst="rect">
              <a:avLst/>
            </a:prstGeom>
            <a:noFill/>
            <a:ln>
              <a:noFill/>
            </a:ln>
          </p:spPr>
        </p:pic>
        <p:pic>
          <p:nvPicPr>
            <p:cNvPr id="147485" name="Picture 2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 y="714"/>
              <a:ext cx="102" cy="102"/>
            </a:xfrm>
            <a:prstGeom prst="rect">
              <a:avLst/>
            </a:prstGeom>
            <a:noFill/>
            <a:ln>
              <a:noFill/>
            </a:ln>
          </p:spPr>
        </p:pic>
        <p:pic>
          <p:nvPicPr>
            <p:cNvPr id="147486" name="Picture 2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 y="714"/>
              <a:ext cx="102" cy="102"/>
            </a:xfrm>
            <a:prstGeom prst="rect">
              <a:avLst/>
            </a:prstGeom>
            <a:noFill/>
            <a:ln>
              <a:noFill/>
            </a:ln>
          </p:spPr>
        </p:pic>
        <p:pic>
          <p:nvPicPr>
            <p:cNvPr id="147487" name="Picture 2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 y="714"/>
              <a:ext cx="102" cy="102"/>
            </a:xfrm>
            <a:prstGeom prst="rect">
              <a:avLst/>
            </a:prstGeom>
            <a:noFill/>
            <a:ln>
              <a:noFill/>
            </a:ln>
          </p:spPr>
        </p:pic>
        <p:pic>
          <p:nvPicPr>
            <p:cNvPr id="147488" name="Picture 2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 y="714"/>
              <a:ext cx="102" cy="102"/>
            </a:xfrm>
            <a:prstGeom prst="rect">
              <a:avLst/>
            </a:prstGeom>
            <a:noFill/>
            <a:ln>
              <a:noFill/>
            </a:ln>
          </p:spPr>
        </p:pic>
        <p:pic>
          <p:nvPicPr>
            <p:cNvPr id="147489" name="Picture 2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 y="714"/>
              <a:ext cx="102" cy="102"/>
            </a:xfrm>
            <a:prstGeom prst="rect">
              <a:avLst/>
            </a:prstGeom>
            <a:noFill/>
            <a:ln>
              <a:noFill/>
            </a:ln>
          </p:spPr>
        </p:pic>
        <p:pic>
          <p:nvPicPr>
            <p:cNvPr id="147490" name="Picture 2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 y="714"/>
              <a:ext cx="102" cy="102"/>
            </a:xfrm>
            <a:prstGeom prst="rect">
              <a:avLst/>
            </a:prstGeom>
            <a:noFill/>
            <a:ln>
              <a:noFill/>
            </a:ln>
          </p:spPr>
        </p:pic>
        <p:pic>
          <p:nvPicPr>
            <p:cNvPr id="147491" name="Picture 2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 y="714"/>
              <a:ext cx="102" cy="102"/>
            </a:xfrm>
            <a:prstGeom prst="rect">
              <a:avLst/>
            </a:prstGeom>
            <a:noFill/>
            <a:ln>
              <a:noFill/>
            </a:ln>
          </p:spPr>
        </p:pic>
        <p:pic>
          <p:nvPicPr>
            <p:cNvPr id="147492" name="Picture 2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 y="714"/>
              <a:ext cx="102" cy="102"/>
            </a:xfrm>
            <a:prstGeom prst="rect">
              <a:avLst/>
            </a:prstGeom>
            <a:noFill/>
            <a:ln>
              <a:noFill/>
            </a:ln>
          </p:spPr>
        </p:pic>
        <p:pic>
          <p:nvPicPr>
            <p:cNvPr id="147493" name="Picture 2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 y="714"/>
              <a:ext cx="102" cy="102"/>
            </a:xfrm>
            <a:prstGeom prst="rect">
              <a:avLst/>
            </a:prstGeom>
            <a:noFill/>
            <a:ln>
              <a:noFill/>
            </a:ln>
          </p:spPr>
        </p:pic>
        <p:pic>
          <p:nvPicPr>
            <p:cNvPr id="147494" name="Picture 2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 y="714"/>
              <a:ext cx="102" cy="102"/>
            </a:xfrm>
            <a:prstGeom prst="rect">
              <a:avLst/>
            </a:prstGeom>
            <a:noFill/>
            <a:ln>
              <a:noFill/>
            </a:ln>
          </p:spPr>
        </p:pic>
        <p:pic>
          <p:nvPicPr>
            <p:cNvPr id="147495" name="Picture 3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 y="714"/>
              <a:ext cx="102" cy="102"/>
            </a:xfrm>
            <a:prstGeom prst="rect">
              <a:avLst/>
            </a:prstGeom>
            <a:noFill/>
            <a:ln>
              <a:noFill/>
            </a:ln>
          </p:spPr>
        </p:pic>
        <p:pic>
          <p:nvPicPr>
            <p:cNvPr id="147496" name="Picture 3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 y="714"/>
              <a:ext cx="102" cy="102"/>
            </a:xfrm>
            <a:prstGeom prst="rect">
              <a:avLst/>
            </a:prstGeom>
            <a:noFill/>
            <a:ln>
              <a:noFill/>
            </a:ln>
          </p:spPr>
        </p:pic>
        <p:pic>
          <p:nvPicPr>
            <p:cNvPr id="147497" name="Picture 3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 y="714"/>
              <a:ext cx="102" cy="102"/>
            </a:xfrm>
            <a:prstGeom prst="rect">
              <a:avLst/>
            </a:prstGeom>
            <a:noFill/>
            <a:ln>
              <a:noFill/>
            </a:ln>
          </p:spPr>
        </p:pic>
        <p:pic>
          <p:nvPicPr>
            <p:cNvPr id="147498" name="Picture 3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 y="714"/>
              <a:ext cx="102" cy="102"/>
            </a:xfrm>
            <a:prstGeom prst="rect">
              <a:avLst/>
            </a:prstGeom>
            <a:noFill/>
            <a:ln>
              <a:noFill/>
            </a:ln>
          </p:spPr>
        </p:pic>
        <p:pic>
          <p:nvPicPr>
            <p:cNvPr id="147499" name="Picture 3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 y="714"/>
              <a:ext cx="102" cy="102"/>
            </a:xfrm>
            <a:prstGeom prst="rect">
              <a:avLst/>
            </a:prstGeom>
            <a:noFill/>
            <a:ln>
              <a:noFill/>
            </a:ln>
          </p:spPr>
        </p:pic>
        <p:pic>
          <p:nvPicPr>
            <p:cNvPr id="147500" name="Picture 3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 y="714"/>
              <a:ext cx="102" cy="102"/>
            </a:xfrm>
            <a:prstGeom prst="rect">
              <a:avLst/>
            </a:prstGeom>
            <a:noFill/>
            <a:ln>
              <a:noFill/>
            </a:ln>
          </p:spPr>
        </p:pic>
        <p:grpSp>
          <p:nvGrpSpPr>
            <p:cNvPr id="147501" name="Group 36"/>
            <p:cNvGrpSpPr/>
            <p:nvPr/>
          </p:nvGrpSpPr>
          <p:grpSpPr bwMode="auto">
            <a:xfrm>
              <a:off x="240" y="708"/>
              <a:ext cx="582" cy="102"/>
              <a:chOff x="4698" y="720"/>
              <a:chExt cx="582" cy="102"/>
            </a:xfrm>
          </p:grpSpPr>
          <p:pic>
            <p:nvPicPr>
              <p:cNvPr id="147502" name="Picture 3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47503" name="Picture 3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47504" name="Picture 3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47505" name="Picture 4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47506" name="Picture 4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47507" name="Picture 4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grpSp>
        <p:nvGrpSpPr>
          <p:cNvPr id="4" name="Group 43"/>
          <p:cNvGrpSpPr/>
          <p:nvPr/>
        </p:nvGrpSpPr>
        <p:grpSpPr bwMode="auto">
          <a:xfrm>
            <a:off x="1524000" y="2974975"/>
            <a:ext cx="6096000" cy="2682875"/>
            <a:chOff x="912" y="1968"/>
            <a:chExt cx="3840" cy="1690"/>
          </a:xfrm>
        </p:grpSpPr>
        <p:sp>
          <p:nvSpPr>
            <p:cNvPr id="127020" name="Rectangle 44"/>
            <p:cNvSpPr>
              <a:spLocks noChangeArrowheads="1"/>
            </p:cNvSpPr>
            <p:nvPr/>
          </p:nvSpPr>
          <p:spPr bwMode="auto">
            <a:xfrm>
              <a:off x="3696" y="2462"/>
              <a:ext cx="453" cy="327"/>
            </a:xfrm>
            <a:prstGeom prst="rect">
              <a:avLst/>
            </a:prstGeom>
            <a:noFill/>
            <a:ln w="9525" cap="sq">
              <a:noFill/>
              <a:miter lim="800000"/>
            </a:ln>
            <a:effectLst/>
          </p:spPr>
          <p:txBody>
            <a:bodyPr wrap="none">
              <a:spAutoFit/>
            </a:bodyPr>
            <a:lstStyle/>
            <a:p>
              <a:pPr>
                <a:spcBef>
                  <a:spcPct val="50000"/>
                </a:spcBef>
                <a:defRPr/>
              </a:pPr>
              <a:r>
                <a:rPr lang="en-US" altLang="zh-CN" sz="2800" b="1">
                  <a:solidFill>
                    <a:srgbClr val="112795"/>
                  </a:solidFill>
                  <a:effectLst>
                    <a:outerShdw blurRad="38100" dist="38100" dir="2700000" algn="tl">
                      <a:srgbClr val="C0C0C0"/>
                    </a:outerShdw>
                  </a:effectLst>
                  <a:latin typeface="Times New Roman" panose="02020603050405020304" charset="0"/>
                  <a:ea typeface="宋体" panose="02010600030101010101" pitchFamily="2" charset="-122"/>
                  <a:cs typeface="+mn-cs"/>
                </a:rPr>
                <a:t>8</a:t>
              </a:r>
              <a:r>
                <a:rPr lang="zh-CN" altLang="en-US" sz="2800" b="1">
                  <a:solidFill>
                    <a:srgbClr val="112795"/>
                  </a:solidFill>
                  <a:effectLst>
                    <a:outerShdw blurRad="38100" dist="38100" dir="2700000" algn="tl">
                      <a:srgbClr val="C0C0C0"/>
                    </a:outerShdw>
                  </a:effectLst>
                  <a:latin typeface="Times New Roman" panose="02020603050405020304" charset="0"/>
                  <a:ea typeface="宋体" panose="02010600030101010101" pitchFamily="2" charset="-122"/>
                  <a:cs typeface="+mn-cs"/>
                </a:rPr>
                <a:t>个</a:t>
              </a:r>
            </a:p>
          </p:txBody>
        </p:sp>
        <p:sp>
          <p:nvSpPr>
            <p:cNvPr id="127021" name="Rectangle 45"/>
            <p:cNvSpPr>
              <a:spLocks noChangeArrowheads="1"/>
            </p:cNvSpPr>
            <p:nvPr/>
          </p:nvSpPr>
          <p:spPr bwMode="auto">
            <a:xfrm>
              <a:off x="1563" y="2442"/>
              <a:ext cx="453" cy="327"/>
            </a:xfrm>
            <a:prstGeom prst="rect">
              <a:avLst/>
            </a:prstGeom>
            <a:noFill/>
            <a:ln w="9525" cap="sq">
              <a:noFill/>
              <a:miter lim="800000"/>
            </a:ln>
            <a:effectLst/>
          </p:spPr>
          <p:txBody>
            <a:bodyPr wrap="none">
              <a:spAutoFit/>
            </a:bodyPr>
            <a:lstStyle/>
            <a:p>
              <a:pPr>
                <a:spcBef>
                  <a:spcPct val="50000"/>
                </a:spcBef>
                <a:defRPr/>
              </a:pPr>
              <a:r>
                <a:rPr lang="en-US" altLang="zh-CN" sz="2800" b="1">
                  <a:solidFill>
                    <a:srgbClr val="112795"/>
                  </a:solidFill>
                  <a:effectLst>
                    <a:outerShdw blurRad="38100" dist="38100" dir="2700000" algn="tl">
                      <a:srgbClr val="C0C0C0"/>
                    </a:outerShdw>
                  </a:effectLst>
                  <a:latin typeface="Times New Roman" panose="02020603050405020304" charset="0"/>
                  <a:ea typeface="宋体" panose="02010600030101010101" pitchFamily="2" charset="-122"/>
                  <a:cs typeface="+mn-cs"/>
                </a:rPr>
                <a:t>3</a:t>
              </a:r>
              <a:r>
                <a:rPr lang="zh-CN" altLang="en-US" sz="2800" b="1">
                  <a:solidFill>
                    <a:srgbClr val="112795"/>
                  </a:solidFill>
                  <a:effectLst>
                    <a:outerShdw blurRad="38100" dist="38100" dir="2700000" algn="tl">
                      <a:srgbClr val="C0C0C0"/>
                    </a:outerShdw>
                  </a:effectLst>
                  <a:latin typeface="Times New Roman" panose="02020603050405020304" charset="0"/>
                  <a:ea typeface="宋体" panose="02010600030101010101" pitchFamily="2" charset="-122"/>
                  <a:cs typeface="+mn-cs"/>
                </a:rPr>
                <a:t>位</a:t>
              </a:r>
            </a:p>
          </p:txBody>
        </p:sp>
        <p:sp>
          <p:nvSpPr>
            <p:cNvPr id="147465" name="Rectangle 46"/>
            <p:cNvSpPr>
              <a:spLocks noChangeArrowheads="1"/>
            </p:cNvSpPr>
            <p:nvPr/>
          </p:nvSpPr>
          <p:spPr bwMode="auto">
            <a:xfrm>
              <a:off x="2256" y="2592"/>
              <a:ext cx="1200" cy="528"/>
            </a:xfrm>
            <a:prstGeom prst="rect">
              <a:avLst/>
            </a:prstGeom>
            <a:noFill/>
            <a:ln w="28575">
              <a:solidFill>
                <a:srgbClr val="006600"/>
              </a:solidFill>
              <a:miter lim="800000"/>
            </a:ln>
          </p:spPr>
          <p:txBody>
            <a:bodyPr wrap="none" anchor="ctr"/>
            <a:lstStyle/>
            <a:p>
              <a:endParaRPr lang="zh-CN" altLang="en-US">
                <a:latin typeface="Times New Roman" panose="02020603050405020304" charset="0"/>
              </a:endParaRPr>
            </a:p>
          </p:txBody>
        </p:sp>
        <p:sp>
          <p:nvSpPr>
            <p:cNvPr id="127023" name="Text Box 47"/>
            <p:cNvSpPr txBox="1">
              <a:spLocks noChangeArrowheads="1"/>
            </p:cNvSpPr>
            <p:nvPr/>
          </p:nvSpPr>
          <p:spPr bwMode="auto">
            <a:xfrm>
              <a:off x="2352" y="2688"/>
              <a:ext cx="1056"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dirty="0" smtClean="0">
                  <a:solidFill>
                    <a:srgbClr val="CC0000"/>
                  </a:solidFill>
                  <a:effectLst>
                    <a:outerShdw blurRad="38100" dist="38100" dir="2700000" algn="tl">
                      <a:srgbClr val="DDDDDD"/>
                    </a:outerShdw>
                  </a:effectLst>
                </a:rPr>
                <a:t>  译码器</a:t>
              </a:r>
              <a:endParaRPr lang="zh-CN" altLang="en-US" sz="2800" b="1" dirty="0">
                <a:solidFill>
                  <a:srgbClr val="CC0000"/>
                </a:solidFill>
                <a:effectLst>
                  <a:outerShdw blurRad="38100" dist="38100" dir="2700000" algn="tl">
                    <a:srgbClr val="DDDDDD"/>
                  </a:outerShdw>
                </a:effectLst>
              </a:endParaRPr>
            </a:p>
          </p:txBody>
        </p:sp>
        <p:sp>
          <p:nvSpPr>
            <p:cNvPr id="127024" name="Text Box 48"/>
            <p:cNvSpPr txBox="1">
              <a:spLocks noChangeArrowheads="1"/>
            </p:cNvSpPr>
            <p:nvPr/>
          </p:nvSpPr>
          <p:spPr bwMode="auto">
            <a:xfrm>
              <a:off x="912" y="2112"/>
              <a:ext cx="432" cy="1421"/>
            </a:xfrm>
            <a:prstGeom prst="rect">
              <a:avLst/>
            </a:prstGeom>
            <a:noFill/>
            <a:ln w="28575">
              <a:solidFill>
                <a:srgbClr val="006600"/>
              </a:solid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zh-CN" altLang="en-US" sz="2800" b="1" dirty="0">
                  <a:solidFill>
                    <a:srgbClr val="CC0000"/>
                  </a:solidFill>
                  <a:effectLst>
                    <a:outerShdw blurRad="38100" dist="38100" dir="2700000" algn="tl">
                      <a:srgbClr val="DDDDDD"/>
                    </a:outerShdw>
                  </a:effectLst>
                  <a:ea typeface="+mn-ea"/>
                  <a:cs typeface="+mn-cs"/>
                </a:rPr>
                <a:t>二进制代码</a:t>
              </a:r>
            </a:p>
          </p:txBody>
        </p:sp>
        <p:sp>
          <p:nvSpPr>
            <p:cNvPr id="127025" name="Rectangle 49"/>
            <p:cNvSpPr>
              <a:spLocks noChangeArrowheads="1"/>
            </p:cNvSpPr>
            <p:nvPr/>
          </p:nvSpPr>
          <p:spPr bwMode="auto">
            <a:xfrm>
              <a:off x="4368" y="1968"/>
              <a:ext cx="384" cy="1690"/>
            </a:xfrm>
            <a:prstGeom prst="rect">
              <a:avLst/>
            </a:prstGeom>
            <a:noFill/>
            <a:ln w="28575">
              <a:solidFill>
                <a:srgbClr val="006600"/>
              </a:solidFill>
              <a:miter lim="800000"/>
            </a:ln>
            <a:effectLst/>
          </p:spPr>
          <p:txBody>
            <a:bodyPr>
              <a:spAutoFit/>
            </a:bodyPr>
            <a:lstStyle/>
            <a:p>
              <a:pPr algn="ctr">
                <a:spcBef>
                  <a:spcPct val="50000"/>
                </a:spcBef>
              </a:pPr>
              <a:r>
                <a:rPr lang="zh-CN" altLang="en-US" sz="2800" b="1" dirty="0">
                  <a:solidFill>
                    <a:srgbClr val="CC0000"/>
                  </a:solidFill>
                  <a:effectLst>
                    <a:outerShdw blurRad="38100" dist="38100" dir="2700000" algn="tl">
                      <a:srgbClr val="DDDDDD"/>
                    </a:outerShdw>
                  </a:effectLst>
                  <a:latin typeface="Times New Roman" panose="02020603050405020304" charset="0"/>
                </a:rPr>
                <a:t>高低电平信号</a:t>
              </a:r>
            </a:p>
          </p:txBody>
        </p:sp>
        <p:sp>
          <p:nvSpPr>
            <p:cNvPr id="147469" name="AutoShape 50"/>
            <p:cNvSpPr>
              <a:spLocks noChangeArrowheads="1"/>
            </p:cNvSpPr>
            <p:nvPr/>
          </p:nvSpPr>
          <p:spPr bwMode="auto">
            <a:xfrm>
              <a:off x="3648" y="2736"/>
              <a:ext cx="624" cy="288"/>
            </a:xfrm>
            <a:prstGeom prst="rightArrow">
              <a:avLst>
                <a:gd name="adj1" fmla="val 50000"/>
                <a:gd name="adj2" fmla="val 54167"/>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sp>
          <p:nvSpPr>
            <p:cNvPr id="147470" name="AutoShape 51"/>
            <p:cNvSpPr>
              <a:spLocks noChangeArrowheads="1"/>
            </p:cNvSpPr>
            <p:nvPr/>
          </p:nvSpPr>
          <p:spPr bwMode="auto">
            <a:xfrm>
              <a:off x="1488" y="2736"/>
              <a:ext cx="624" cy="288"/>
            </a:xfrm>
            <a:prstGeom prst="rightArrow">
              <a:avLst>
                <a:gd name="adj1" fmla="val 50000"/>
                <a:gd name="adj2" fmla="val 54167"/>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animEffect transition="in" filter="blinds(horizontal)">
                                      <p:cBhvr>
                                        <p:cTn id="7" dur="500"/>
                                        <p:tgtEl>
                                          <p:spTgt spid="1269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6980"/>
                                        </p:tgtEl>
                                        <p:attrNameLst>
                                          <p:attrName>style.visibility</p:attrName>
                                        </p:attrNameLst>
                                      </p:cBhvr>
                                      <p:to>
                                        <p:strVal val="visible"/>
                                      </p:to>
                                    </p:set>
                                    <p:animEffect transition="in" filter="blinds(horizontal)">
                                      <p:cBhvr>
                                        <p:cTn id="12" dur="500"/>
                                        <p:tgtEl>
                                          <p:spTgt spid="1269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autoUpdateAnimBg="0"/>
      <p:bldP spid="126980"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2667193" y="868363"/>
            <a:ext cx="2973388" cy="579437"/>
          </a:xfrm>
          <a:prstGeom prst="rect">
            <a:avLst/>
          </a:prstGeom>
          <a:noFill/>
          <a:ln w="9525">
            <a:noFill/>
            <a:miter lim="800000"/>
          </a:ln>
          <a:effectLst/>
        </p:spPr>
        <p:txBody>
          <a:bodyPr>
            <a:spAutoFit/>
          </a:bodyPr>
          <a:lstStyle/>
          <a:p>
            <a:pPr>
              <a:spcBef>
                <a:spcPct val="50000"/>
              </a:spcBef>
              <a:defRPr/>
            </a:pPr>
            <a:r>
              <a:rPr lang="zh-CN" altLang="en-US" sz="2800" b="1" dirty="0">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状     态    表</a:t>
            </a:r>
            <a:r>
              <a:rPr lang="zh-CN" altLang="en-US" sz="3200" b="1" dirty="0">
                <a:solidFill>
                  <a:srgbClr val="003399"/>
                </a:solidFill>
                <a:latin typeface="Times New Roman" panose="02020603050405020304" charset="0"/>
                <a:ea typeface="宋体" panose="02010600030101010101" pitchFamily="2" charset="-122"/>
                <a:cs typeface="+mn-cs"/>
              </a:rPr>
              <a:t>  </a:t>
            </a:r>
            <a:r>
              <a:rPr lang="zh-CN" altLang="en-US" sz="2800" b="1" dirty="0">
                <a:solidFill>
                  <a:srgbClr val="003399"/>
                </a:solidFill>
                <a:latin typeface="Times New Roman" panose="02020603050405020304" charset="0"/>
                <a:ea typeface="宋体" panose="02010600030101010101" pitchFamily="2" charset="-122"/>
                <a:cs typeface="+mn-cs"/>
              </a:rPr>
              <a:t> </a:t>
            </a:r>
          </a:p>
        </p:txBody>
      </p:sp>
      <p:sp>
        <p:nvSpPr>
          <p:cNvPr id="128003" name="Rectangle 3"/>
          <p:cNvSpPr>
            <a:spLocks noChangeArrowheads="1"/>
          </p:cNvSpPr>
          <p:nvPr/>
        </p:nvSpPr>
        <p:spPr bwMode="auto">
          <a:xfrm>
            <a:off x="838200" y="533400"/>
            <a:ext cx="6977063" cy="519113"/>
          </a:xfrm>
          <a:prstGeom prst="rect">
            <a:avLst/>
          </a:prstGeom>
          <a:noFill/>
          <a:ln w="9525">
            <a:noFill/>
            <a:miter lim="800000"/>
          </a:ln>
          <a:effectLst/>
        </p:spPr>
        <p:txBody>
          <a:bodyPr wrap="none">
            <a:spAutoFit/>
          </a:bodyPr>
          <a:lstStyle/>
          <a:p>
            <a:pPr>
              <a:spcBef>
                <a:spcPct val="50000"/>
              </a:spcBef>
            </a:pPr>
            <a:r>
              <a:rPr lang="zh-CN" altLang="en-US" sz="2800" b="1" dirty="0">
                <a:solidFill>
                  <a:srgbClr val="FF0000"/>
                </a:solidFill>
                <a:effectLst>
                  <a:outerShdw blurRad="38100" dist="38100" dir="2700000" algn="tl">
                    <a:srgbClr val="DDDDDD"/>
                  </a:outerShdw>
                </a:effectLst>
                <a:latin typeface="Times New Roman" panose="02020603050405020304" charset="0"/>
              </a:rPr>
              <a:t>例：</a:t>
            </a:r>
            <a:r>
              <a:rPr lang="zh-CN" altLang="en-US" sz="2800" b="1" dirty="0">
                <a:effectLst>
                  <a:outerShdw blurRad="38100" dist="38100" dir="2700000" algn="tl">
                    <a:srgbClr val="DDDDDD"/>
                  </a:outerShdw>
                </a:effectLst>
                <a:latin typeface="Times New Roman" panose="02020603050405020304" charset="0"/>
              </a:rPr>
              <a:t>三位二进制译码器（输出高电平有效）</a:t>
            </a:r>
            <a:endParaRPr lang="zh-CN" altLang="en-US" sz="2800" b="1" dirty="0">
              <a:solidFill>
                <a:srgbClr val="FFFF00"/>
              </a:solidFill>
              <a:effectLst>
                <a:outerShdw blurRad="38100" dist="38100" dir="2700000" algn="tl">
                  <a:srgbClr val="DDDDDD"/>
                </a:outerShdw>
              </a:effectLst>
              <a:latin typeface="Times New Roman" panose="02020603050405020304" charset="0"/>
            </a:endParaRPr>
          </a:p>
        </p:txBody>
      </p:sp>
      <p:grpSp>
        <p:nvGrpSpPr>
          <p:cNvPr id="148484" name="Group 4"/>
          <p:cNvGrpSpPr/>
          <p:nvPr/>
        </p:nvGrpSpPr>
        <p:grpSpPr bwMode="auto">
          <a:xfrm>
            <a:off x="1295400" y="1456693"/>
            <a:ext cx="6462713" cy="4791076"/>
            <a:chOff x="816" y="909"/>
            <a:chExt cx="4071" cy="3018"/>
          </a:xfrm>
        </p:grpSpPr>
        <p:sp>
          <p:nvSpPr>
            <p:cNvPr id="148485" name="Line 5"/>
            <p:cNvSpPr>
              <a:spLocks noChangeShapeType="1"/>
            </p:cNvSpPr>
            <p:nvPr/>
          </p:nvSpPr>
          <p:spPr bwMode="auto">
            <a:xfrm>
              <a:off x="816" y="912"/>
              <a:ext cx="397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8486" name="Line 6"/>
            <p:cNvSpPr>
              <a:spLocks noChangeShapeType="1"/>
            </p:cNvSpPr>
            <p:nvPr/>
          </p:nvSpPr>
          <p:spPr bwMode="auto">
            <a:xfrm>
              <a:off x="1867" y="912"/>
              <a:ext cx="0" cy="297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8487" name="Line 7"/>
            <p:cNvSpPr>
              <a:spLocks noChangeShapeType="1"/>
            </p:cNvSpPr>
            <p:nvPr/>
          </p:nvSpPr>
          <p:spPr bwMode="auto">
            <a:xfrm>
              <a:off x="816" y="1200"/>
              <a:ext cx="397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8488" name="Line 8"/>
            <p:cNvSpPr>
              <a:spLocks noChangeShapeType="1"/>
            </p:cNvSpPr>
            <p:nvPr/>
          </p:nvSpPr>
          <p:spPr bwMode="auto">
            <a:xfrm>
              <a:off x="816" y="1536"/>
              <a:ext cx="397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8489" name="Text Box 9"/>
            <p:cNvSpPr txBox="1">
              <a:spLocks noChangeArrowheads="1"/>
            </p:cNvSpPr>
            <p:nvPr/>
          </p:nvSpPr>
          <p:spPr bwMode="auto">
            <a:xfrm>
              <a:off x="858" y="909"/>
              <a:ext cx="822" cy="33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dirty="0">
                  <a:solidFill>
                    <a:srgbClr val="333300"/>
                  </a:solidFill>
                </a:rPr>
                <a:t>输  </a:t>
              </a:r>
              <a:r>
                <a:rPr lang="zh-CN" altLang="en-US" sz="2800" b="1" dirty="0" smtClean="0">
                  <a:solidFill>
                    <a:srgbClr val="333300"/>
                  </a:solidFill>
                </a:rPr>
                <a:t>入</a:t>
              </a:r>
              <a:endParaRPr lang="zh-CN" altLang="en-US" sz="2800" b="1" dirty="0">
                <a:solidFill>
                  <a:srgbClr val="333300"/>
                </a:solidFill>
              </a:endParaRPr>
            </a:p>
          </p:txBody>
        </p:sp>
        <p:sp>
          <p:nvSpPr>
            <p:cNvPr id="148490" name="Rectangle 10"/>
            <p:cNvSpPr>
              <a:spLocks noChangeArrowheads="1"/>
            </p:cNvSpPr>
            <p:nvPr/>
          </p:nvSpPr>
          <p:spPr bwMode="auto">
            <a:xfrm>
              <a:off x="907" y="1200"/>
              <a:ext cx="899" cy="327"/>
            </a:xfrm>
            <a:prstGeom prst="rect">
              <a:avLst/>
            </a:prstGeom>
            <a:noFill/>
            <a:ln>
              <a:noFill/>
            </a:ln>
          </p:spPr>
          <p:txBody>
            <a:bodyPr wrap="none">
              <a:spAutoFit/>
            </a:bodyPr>
            <a:lstStyle/>
            <a:p>
              <a:pPr>
                <a:spcBef>
                  <a:spcPct val="50000"/>
                </a:spcBef>
              </a:pPr>
              <a:r>
                <a:rPr lang="en-US" altLang="zh-CN" sz="2800" b="1" i="1" dirty="0">
                  <a:solidFill>
                    <a:srgbClr val="333300"/>
                  </a:solidFill>
                  <a:latin typeface="Times New Roman" panose="02020603050405020304" charset="0"/>
                </a:rPr>
                <a:t>A   B   C</a:t>
              </a:r>
              <a:endParaRPr lang="en-US" altLang="zh-CN" sz="2800" b="1" dirty="0">
                <a:solidFill>
                  <a:srgbClr val="333300"/>
                </a:solidFill>
                <a:latin typeface="Times New Roman" panose="02020603050405020304" charset="0"/>
              </a:endParaRPr>
            </a:p>
          </p:txBody>
        </p:sp>
        <p:sp>
          <p:nvSpPr>
            <p:cNvPr id="148491" name="Rectangle 11"/>
            <p:cNvSpPr>
              <a:spLocks noChangeArrowheads="1"/>
            </p:cNvSpPr>
            <p:nvPr/>
          </p:nvSpPr>
          <p:spPr bwMode="auto">
            <a:xfrm>
              <a:off x="1958" y="1200"/>
              <a:ext cx="2884"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0    </a:t>
              </a: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1    </a:t>
              </a: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2    </a:t>
              </a: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3    </a:t>
              </a: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4    </a:t>
              </a: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5    </a:t>
              </a: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6    </a:t>
              </a: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7</a:t>
              </a:r>
            </a:p>
          </p:txBody>
        </p:sp>
        <p:sp>
          <p:nvSpPr>
            <p:cNvPr id="148492" name="Rectangle 12"/>
            <p:cNvSpPr>
              <a:spLocks noChangeArrowheads="1"/>
            </p:cNvSpPr>
            <p:nvPr/>
          </p:nvSpPr>
          <p:spPr bwMode="auto">
            <a:xfrm>
              <a:off x="912" y="1584"/>
              <a:ext cx="3924"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0    0   0      </a:t>
              </a:r>
              <a:r>
                <a:rPr lang="en-US" altLang="zh-CN" sz="2800" b="1">
                  <a:solidFill>
                    <a:srgbClr val="FF0000"/>
                  </a:solidFill>
                  <a:latin typeface="Times New Roman" panose="02020603050405020304" charset="0"/>
                </a:rPr>
                <a:t>1 </a:t>
              </a:r>
              <a:r>
                <a:rPr lang="en-US" altLang="zh-CN" sz="2800" b="1">
                  <a:solidFill>
                    <a:srgbClr val="333300"/>
                  </a:solidFill>
                  <a:latin typeface="Times New Roman" panose="02020603050405020304" charset="0"/>
                </a:rPr>
                <a:t>    0     0     0    0     0     0    0</a:t>
              </a:r>
            </a:p>
          </p:txBody>
        </p:sp>
        <p:sp>
          <p:nvSpPr>
            <p:cNvPr id="148493" name="Rectangle 13"/>
            <p:cNvSpPr>
              <a:spLocks noChangeArrowheads="1"/>
            </p:cNvSpPr>
            <p:nvPr/>
          </p:nvSpPr>
          <p:spPr bwMode="auto">
            <a:xfrm>
              <a:off x="912" y="1872"/>
              <a:ext cx="3924"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0    0   1      0     </a:t>
              </a:r>
              <a:r>
                <a:rPr lang="en-US" altLang="zh-CN" sz="2800" b="1">
                  <a:solidFill>
                    <a:srgbClr val="FF0000"/>
                  </a:solidFill>
                  <a:latin typeface="Times New Roman" panose="02020603050405020304" charset="0"/>
                </a:rPr>
                <a:t>1</a:t>
              </a:r>
              <a:r>
                <a:rPr lang="en-US" altLang="zh-CN" sz="2800" b="1">
                  <a:solidFill>
                    <a:srgbClr val="333300"/>
                  </a:solidFill>
                  <a:latin typeface="Times New Roman" panose="02020603050405020304" charset="0"/>
                </a:rPr>
                <a:t>     0     0    0     0     0    0</a:t>
              </a:r>
            </a:p>
          </p:txBody>
        </p:sp>
        <p:sp>
          <p:nvSpPr>
            <p:cNvPr id="148494" name="Rectangle 14"/>
            <p:cNvSpPr>
              <a:spLocks noChangeArrowheads="1"/>
            </p:cNvSpPr>
            <p:nvPr/>
          </p:nvSpPr>
          <p:spPr bwMode="auto">
            <a:xfrm>
              <a:off x="912" y="2160"/>
              <a:ext cx="3924"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0    1   0      0     0     </a:t>
              </a:r>
              <a:r>
                <a:rPr lang="en-US" altLang="zh-CN" sz="2800" b="1">
                  <a:solidFill>
                    <a:srgbClr val="FF0000"/>
                  </a:solidFill>
                  <a:latin typeface="Times New Roman" panose="02020603050405020304" charset="0"/>
                </a:rPr>
                <a:t>1</a:t>
              </a:r>
              <a:r>
                <a:rPr lang="en-US" altLang="zh-CN" sz="2800" b="1">
                  <a:solidFill>
                    <a:srgbClr val="333300"/>
                  </a:solidFill>
                  <a:latin typeface="Times New Roman" panose="02020603050405020304" charset="0"/>
                </a:rPr>
                <a:t>     0     0    0     0    0</a:t>
              </a:r>
            </a:p>
          </p:txBody>
        </p:sp>
        <p:sp>
          <p:nvSpPr>
            <p:cNvPr id="148495" name="Rectangle 15"/>
            <p:cNvSpPr>
              <a:spLocks noChangeArrowheads="1"/>
            </p:cNvSpPr>
            <p:nvPr/>
          </p:nvSpPr>
          <p:spPr bwMode="auto">
            <a:xfrm>
              <a:off x="912" y="2448"/>
              <a:ext cx="3924"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0    1   1      0     0     0     </a:t>
              </a:r>
              <a:r>
                <a:rPr lang="en-US" altLang="zh-CN" sz="2800" b="1">
                  <a:solidFill>
                    <a:srgbClr val="FF0000"/>
                  </a:solidFill>
                  <a:latin typeface="Times New Roman" panose="02020603050405020304" charset="0"/>
                </a:rPr>
                <a:t>1</a:t>
              </a:r>
              <a:r>
                <a:rPr lang="en-US" altLang="zh-CN" sz="2800" b="1">
                  <a:solidFill>
                    <a:srgbClr val="333300"/>
                  </a:solidFill>
                  <a:latin typeface="Times New Roman" panose="02020603050405020304" charset="0"/>
                </a:rPr>
                <a:t>     0    0     0    0</a:t>
              </a:r>
            </a:p>
          </p:txBody>
        </p:sp>
        <p:sp>
          <p:nvSpPr>
            <p:cNvPr id="148496" name="Rectangle 16"/>
            <p:cNvSpPr>
              <a:spLocks noChangeArrowheads="1"/>
            </p:cNvSpPr>
            <p:nvPr/>
          </p:nvSpPr>
          <p:spPr bwMode="auto">
            <a:xfrm>
              <a:off x="912" y="2736"/>
              <a:ext cx="3924"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1    0   0      0     0     0     0     </a:t>
              </a:r>
              <a:r>
                <a:rPr lang="en-US" altLang="zh-CN" sz="2800" b="1">
                  <a:solidFill>
                    <a:srgbClr val="FF0000"/>
                  </a:solidFill>
                  <a:latin typeface="Times New Roman" panose="02020603050405020304" charset="0"/>
                </a:rPr>
                <a:t>1</a:t>
              </a:r>
              <a:r>
                <a:rPr lang="en-US" altLang="zh-CN" sz="2800" b="1">
                  <a:solidFill>
                    <a:srgbClr val="333300"/>
                  </a:solidFill>
                  <a:latin typeface="Times New Roman" panose="02020603050405020304" charset="0"/>
                </a:rPr>
                <a:t>    0     0    0</a:t>
              </a:r>
            </a:p>
          </p:txBody>
        </p:sp>
        <p:sp>
          <p:nvSpPr>
            <p:cNvPr id="148497" name="Rectangle 17"/>
            <p:cNvSpPr>
              <a:spLocks noChangeArrowheads="1"/>
            </p:cNvSpPr>
            <p:nvPr/>
          </p:nvSpPr>
          <p:spPr bwMode="auto">
            <a:xfrm>
              <a:off x="912" y="3024"/>
              <a:ext cx="3924"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1    0   1      0     0     0     0     0    </a:t>
              </a:r>
              <a:r>
                <a:rPr lang="en-US" altLang="zh-CN" sz="2800" b="1">
                  <a:solidFill>
                    <a:srgbClr val="FF0000"/>
                  </a:solidFill>
                  <a:latin typeface="Times New Roman" panose="02020603050405020304" charset="0"/>
                </a:rPr>
                <a:t>1</a:t>
              </a:r>
              <a:r>
                <a:rPr lang="en-US" altLang="zh-CN" sz="2800" b="1">
                  <a:solidFill>
                    <a:srgbClr val="333300"/>
                  </a:solidFill>
                  <a:latin typeface="Times New Roman" panose="02020603050405020304" charset="0"/>
                </a:rPr>
                <a:t>     0    0</a:t>
              </a:r>
            </a:p>
          </p:txBody>
        </p:sp>
        <p:sp>
          <p:nvSpPr>
            <p:cNvPr id="148498" name="Rectangle 18"/>
            <p:cNvSpPr>
              <a:spLocks noChangeArrowheads="1"/>
            </p:cNvSpPr>
            <p:nvPr/>
          </p:nvSpPr>
          <p:spPr bwMode="auto">
            <a:xfrm>
              <a:off x="912" y="3312"/>
              <a:ext cx="3924"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1    1   0      0     0     0     0     0    0     </a:t>
              </a:r>
              <a:r>
                <a:rPr lang="en-US" altLang="zh-CN" sz="2800" b="1">
                  <a:solidFill>
                    <a:srgbClr val="FF0000"/>
                  </a:solidFill>
                  <a:latin typeface="Times New Roman" panose="02020603050405020304" charset="0"/>
                </a:rPr>
                <a:t>1</a:t>
              </a:r>
              <a:r>
                <a:rPr lang="en-US" altLang="zh-CN" sz="2800" b="1">
                  <a:solidFill>
                    <a:srgbClr val="333300"/>
                  </a:solidFill>
                  <a:latin typeface="Times New Roman" panose="02020603050405020304" charset="0"/>
                </a:rPr>
                <a:t>    0</a:t>
              </a:r>
            </a:p>
          </p:txBody>
        </p:sp>
        <p:sp>
          <p:nvSpPr>
            <p:cNvPr id="148499" name="Rectangle 19"/>
            <p:cNvSpPr>
              <a:spLocks noChangeArrowheads="1"/>
            </p:cNvSpPr>
            <p:nvPr/>
          </p:nvSpPr>
          <p:spPr bwMode="auto">
            <a:xfrm>
              <a:off x="912" y="3600"/>
              <a:ext cx="3924"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1    1   1      0     0     0     0     0    0     0    </a:t>
              </a:r>
              <a:r>
                <a:rPr lang="en-US" altLang="zh-CN" sz="2800" b="1">
                  <a:solidFill>
                    <a:srgbClr val="FF0000"/>
                  </a:solidFill>
                  <a:latin typeface="Times New Roman" panose="02020603050405020304" charset="0"/>
                </a:rPr>
                <a:t>1</a:t>
              </a:r>
              <a:endParaRPr lang="en-US" altLang="zh-CN" sz="2800" b="1">
                <a:solidFill>
                  <a:srgbClr val="333300"/>
                </a:solidFill>
                <a:latin typeface="Times New Roman" panose="02020603050405020304" charset="0"/>
              </a:endParaRPr>
            </a:p>
          </p:txBody>
        </p:sp>
        <p:sp>
          <p:nvSpPr>
            <p:cNvPr id="148500" name="Rectangle 20"/>
            <p:cNvSpPr>
              <a:spLocks noChangeArrowheads="1"/>
            </p:cNvSpPr>
            <p:nvPr/>
          </p:nvSpPr>
          <p:spPr bwMode="auto">
            <a:xfrm>
              <a:off x="2689" y="912"/>
              <a:ext cx="1128" cy="327"/>
            </a:xfrm>
            <a:prstGeom prst="rect">
              <a:avLst/>
            </a:prstGeom>
            <a:noFill/>
            <a:ln>
              <a:noFill/>
            </a:ln>
          </p:spPr>
          <p:txBody>
            <a:bodyPr wrap="none">
              <a:spAutoFit/>
            </a:bodyPr>
            <a:lstStyle/>
            <a:p>
              <a:pPr>
                <a:spcBef>
                  <a:spcPct val="50000"/>
                </a:spcBef>
              </a:pPr>
              <a:r>
                <a:rPr lang="zh-CN" altLang="en-US" sz="2800" b="1">
                  <a:solidFill>
                    <a:srgbClr val="333300"/>
                  </a:solidFill>
                  <a:latin typeface="Times New Roman" panose="02020603050405020304" charset="0"/>
                </a:rPr>
                <a:t>输          出</a:t>
              </a:r>
            </a:p>
          </p:txBody>
        </p:sp>
        <p:sp>
          <p:nvSpPr>
            <p:cNvPr id="148501" name="Line 21"/>
            <p:cNvSpPr>
              <a:spLocks noChangeShapeType="1"/>
            </p:cNvSpPr>
            <p:nvPr/>
          </p:nvSpPr>
          <p:spPr bwMode="auto">
            <a:xfrm>
              <a:off x="912" y="3888"/>
              <a:ext cx="397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1066800" y="661988"/>
            <a:ext cx="2684463" cy="519112"/>
          </a:xfrm>
          <a:prstGeom prst="rect">
            <a:avLst/>
          </a:prstGeom>
          <a:noFill/>
          <a:ln w="9525">
            <a:noFill/>
            <a:miter lim="800000"/>
          </a:ln>
        </p:spPr>
        <p:txBody>
          <a:bodyPr wrap="none">
            <a:spAutoFit/>
          </a:bodyPr>
          <a:lstStyle/>
          <a:p>
            <a:r>
              <a:rPr lang="zh-CN" altLang="en-US" sz="2800" b="1">
                <a:solidFill>
                  <a:srgbClr val="CC0000"/>
                </a:solidFill>
                <a:effectLst>
                  <a:outerShdw blurRad="38100" dist="38100" dir="2700000" algn="tl">
                    <a:srgbClr val="DDDDDD"/>
                  </a:outerShdw>
                </a:effectLst>
                <a:latin typeface="Times New Roman" panose="02020603050405020304" charset="0"/>
              </a:rPr>
              <a:t>写出逻辑表达式</a:t>
            </a:r>
          </a:p>
        </p:txBody>
      </p:sp>
      <p:grpSp>
        <p:nvGrpSpPr>
          <p:cNvPr id="2" name="Group 31"/>
          <p:cNvGrpSpPr/>
          <p:nvPr/>
        </p:nvGrpSpPr>
        <p:grpSpPr bwMode="auto">
          <a:xfrm>
            <a:off x="1519238" y="1447800"/>
            <a:ext cx="5262562" cy="2560638"/>
            <a:chOff x="957" y="912"/>
            <a:chExt cx="3315" cy="1613"/>
          </a:xfrm>
        </p:grpSpPr>
        <p:sp>
          <p:nvSpPr>
            <p:cNvPr id="149508" name="Rectangle 4"/>
            <p:cNvSpPr>
              <a:spLocks noChangeArrowheads="1"/>
            </p:cNvSpPr>
            <p:nvPr/>
          </p:nvSpPr>
          <p:spPr bwMode="auto">
            <a:xfrm>
              <a:off x="960" y="912"/>
              <a:ext cx="1327" cy="365"/>
            </a:xfrm>
            <a:prstGeom prst="rect">
              <a:avLst/>
            </a:prstGeom>
            <a:noFill/>
            <a:ln>
              <a:noFill/>
            </a:ln>
          </p:spPr>
          <p:txBody>
            <a:bodyPr>
              <a:spAutoFit/>
            </a:bodyPr>
            <a:lstStyle/>
            <a:p>
              <a:r>
                <a:rPr lang="en-US" altLang="zh-CN" sz="3200" b="1" i="1">
                  <a:solidFill>
                    <a:srgbClr val="000000"/>
                  </a:solidFill>
                  <a:latin typeface="Times New Roman" panose="02020603050405020304" charset="0"/>
                </a:rPr>
                <a:t>Y</a:t>
              </a:r>
              <a:r>
                <a:rPr lang="en-US" altLang="zh-CN" sz="3200" b="1" baseline="-25000">
                  <a:solidFill>
                    <a:srgbClr val="000000"/>
                  </a:solidFill>
                  <a:latin typeface="Times New Roman" panose="02020603050405020304" charset="0"/>
                </a:rPr>
                <a:t>0</a:t>
              </a:r>
              <a:r>
                <a:rPr lang="en-US" altLang="zh-CN" sz="3200" b="1">
                  <a:solidFill>
                    <a:srgbClr val="000000"/>
                  </a:solidFill>
                  <a:latin typeface="Times New Roman" panose="02020603050405020304" charset="0"/>
                </a:rPr>
                <a:t>=</a:t>
              </a:r>
              <a:r>
                <a:rPr lang="en-US" altLang="zh-CN" sz="3200" b="1" i="1">
                  <a:solidFill>
                    <a:srgbClr val="000000"/>
                  </a:solidFill>
                  <a:latin typeface="Times New Roman" panose="02020603050405020304" charset="0"/>
                </a:rPr>
                <a:t>A B C</a:t>
              </a:r>
              <a:endParaRPr lang="en-US" altLang="zh-CN" sz="3200" b="1">
                <a:solidFill>
                  <a:srgbClr val="000000"/>
                </a:solidFill>
                <a:latin typeface="Times New Roman" panose="02020603050405020304" charset="0"/>
              </a:endParaRPr>
            </a:p>
          </p:txBody>
        </p:sp>
        <p:grpSp>
          <p:nvGrpSpPr>
            <p:cNvPr id="149509" name="Group 5"/>
            <p:cNvGrpSpPr/>
            <p:nvPr/>
          </p:nvGrpSpPr>
          <p:grpSpPr bwMode="auto">
            <a:xfrm>
              <a:off x="1440" y="953"/>
              <a:ext cx="622" cy="0"/>
              <a:chOff x="1344" y="1152"/>
              <a:chExt cx="720" cy="0"/>
            </a:xfrm>
          </p:grpSpPr>
          <p:sp>
            <p:nvSpPr>
              <p:cNvPr id="149532" name="Line 6"/>
              <p:cNvSpPr>
                <a:spLocks noChangeShapeType="1"/>
              </p:cNvSpPr>
              <p:nvPr/>
            </p:nvSpPr>
            <p:spPr bwMode="auto">
              <a:xfrm>
                <a:off x="1344" y="1152"/>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49533" name="Line 7"/>
              <p:cNvSpPr>
                <a:spLocks noChangeShapeType="1"/>
              </p:cNvSpPr>
              <p:nvPr/>
            </p:nvSpPr>
            <p:spPr bwMode="auto">
              <a:xfrm>
                <a:off x="1632" y="1152"/>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49534" name="Line 8"/>
              <p:cNvSpPr>
                <a:spLocks noChangeShapeType="1"/>
              </p:cNvSpPr>
              <p:nvPr/>
            </p:nvSpPr>
            <p:spPr bwMode="auto">
              <a:xfrm>
                <a:off x="1872" y="1152"/>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149510" name="Group 26"/>
            <p:cNvGrpSpPr/>
            <p:nvPr/>
          </p:nvGrpSpPr>
          <p:grpSpPr bwMode="auto">
            <a:xfrm>
              <a:off x="2640" y="912"/>
              <a:ext cx="1329" cy="365"/>
              <a:chOff x="960" y="1481"/>
              <a:chExt cx="1329" cy="365"/>
            </a:xfrm>
          </p:grpSpPr>
          <p:sp>
            <p:nvSpPr>
              <p:cNvPr id="149529" name="Rectangle 9"/>
              <p:cNvSpPr>
                <a:spLocks noChangeArrowheads="1"/>
              </p:cNvSpPr>
              <p:nvPr/>
            </p:nvSpPr>
            <p:spPr bwMode="auto">
              <a:xfrm>
                <a:off x="960" y="1481"/>
                <a:ext cx="1329" cy="365"/>
              </a:xfrm>
              <a:prstGeom prst="rect">
                <a:avLst/>
              </a:prstGeom>
              <a:noFill/>
              <a:ln>
                <a:noFill/>
              </a:ln>
            </p:spPr>
            <p:txBody>
              <a:bodyPr>
                <a:spAutoFit/>
              </a:bodyPr>
              <a:lstStyle/>
              <a:p>
                <a:r>
                  <a:rPr lang="en-US" altLang="zh-CN" sz="3200" b="1" i="1">
                    <a:solidFill>
                      <a:srgbClr val="000000"/>
                    </a:solidFill>
                    <a:latin typeface="Times New Roman" panose="02020603050405020304" charset="0"/>
                  </a:rPr>
                  <a:t>Y</a:t>
                </a:r>
                <a:r>
                  <a:rPr lang="en-US" altLang="zh-CN" sz="3200" b="1" baseline="-25000">
                    <a:solidFill>
                      <a:srgbClr val="000000"/>
                    </a:solidFill>
                    <a:latin typeface="Times New Roman" panose="02020603050405020304" charset="0"/>
                  </a:rPr>
                  <a:t>1</a:t>
                </a:r>
                <a:r>
                  <a:rPr lang="en-US" altLang="zh-CN" sz="3200" b="1">
                    <a:solidFill>
                      <a:srgbClr val="000000"/>
                    </a:solidFill>
                    <a:latin typeface="Times New Roman" panose="02020603050405020304" charset="0"/>
                  </a:rPr>
                  <a:t>=</a:t>
                </a:r>
                <a:r>
                  <a:rPr lang="en-US" altLang="zh-CN" sz="3200" b="1" i="1">
                    <a:solidFill>
                      <a:srgbClr val="000000"/>
                    </a:solidFill>
                    <a:latin typeface="Times New Roman" panose="02020603050405020304" charset="0"/>
                  </a:rPr>
                  <a:t>A B C</a:t>
                </a:r>
              </a:p>
            </p:txBody>
          </p:sp>
          <p:sp>
            <p:nvSpPr>
              <p:cNvPr id="149530" name="Line 10"/>
              <p:cNvSpPr>
                <a:spLocks noChangeShapeType="1"/>
              </p:cNvSpPr>
              <p:nvPr/>
            </p:nvSpPr>
            <p:spPr bwMode="auto">
              <a:xfrm>
                <a:off x="1440" y="1522"/>
                <a:ext cx="165"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49531" name="Line 11"/>
              <p:cNvSpPr>
                <a:spLocks noChangeShapeType="1"/>
              </p:cNvSpPr>
              <p:nvPr/>
            </p:nvSpPr>
            <p:spPr bwMode="auto">
              <a:xfrm>
                <a:off x="1688" y="1522"/>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149511" name="Group 27"/>
            <p:cNvGrpSpPr/>
            <p:nvPr/>
          </p:nvGrpSpPr>
          <p:grpSpPr bwMode="auto">
            <a:xfrm>
              <a:off x="960" y="1344"/>
              <a:ext cx="1143" cy="365"/>
              <a:chOff x="960" y="2042"/>
              <a:chExt cx="1143" cy="365"/>
            </a:xfrm>
          </p:grpSpPr>
          <p:sp>
            <p:nvSpPr>
              <p:cNvPr id="149526" name="Rectangle 12"/>
              <p:cNvSpPr>
                <a:spLocks noChangeArrowheads="1"/>
              </p:cNvSpPr>
              <p:nvPr/>
            </p:nvSpPr>
            <p:spPr bwMode="auto">
              <a:xfrm>
                <a:off x="960" y="2042"/>
                <a:ext cx="1143" cy="365"/>
              </a:xfrm>
              <a:prstGeom prst="rect">
                <a:avLst/>
              </a:prstGeom>
              <a:noFill/>
              <a:ln>
                <a:noFill/>
              </a:ln>
            </p:spPr>
            <p:txBody>
              <a:bodyPr wrap="none">
                <a:spAutoFit/>
              </a:bodyPr>
              <a:lstStyle/>
              <a:p>
                <a:r>
                  <a:rPr lang="en-US" altLang="zh-CN" sz="3200" b="1" i="1">
                    <a:solidFill>
                      <a:srgbClr val="000000"/>
                    </a:solidFill>
                    <a:latin typeface="Times New Roman" panose="02020603050405020304" charset="0"/>
                  </a:rPr>
                  <a:t>Y</a:t>
                </a:r>
                <a:r>
                  <a:rPr lang="en-US" altLang="zh-CN" sz="3200" b="1" baseline="-25000">
                    <a:solidFill>
                      <a:srgbClr val="000000"/>
                    </a:solidFill>
                    <a:latin typeface="Times New Roman" panose="02020603050405020304" charset="0"/>
                  </a:rPr>
                  <a:t>2</a:t>
                </a:r>
                <a:r>
                  <a:rPr lang="en-US" altLang="zh-CN" sz="3200" b="1">
                    <a:solidFill>
                      <a:srgbClr val="000000"/>
                    </a:solidFill>
                    <a:latin typeface="Times New Roman" panose="02020603050405020304" charset="0"/>
                  </a:rPr>
                  <a:t>=</a:t>
                </a:r>
                <a:r>
                  <a:rPr lang="en-US" altLang="zh-CN" sz="3200" b="1" i="1">
                    <a:solidFill>
                      <a:srgbClr val="000000"/>
                    </a:solidFill>
                    <a:latin typeface="Times New Roman" panose="02020603050405020304" charset="0"/>
                  </a:rPr>
                  <a:t>A B C</a:t>
                </a:r>
                <a:endParaRPr lang="en-US" altLang="zh-CN" sz="3200" b="1">
                  <a:solidFill>
                    <a:srgbClr val="000000"/>
                  </a:solidFill>
                  <a:latin typeface="Times New Roman" panose="02020603050405020304" charset="0"/>
                </a:endParaRPr>
              </a:p>
            </p:txBody>
          </p:sp>
          <p:sp>
            <p:nvSpPr>
              <p:cNvPr id="149527" name="Line 13"/>
              <p:cNvSpPr>
                <a:spLocks noChangeShapeType="1"/>
              </p:cNvSpPr>
              <p:nvPr/>
            </p:nvSpPr>
            <p:spPr bwMode="auto">
              <a:xfrm>
                <a:off x="1440" y="2085"/>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49528" name="Line 14"/>
              <p:cNvSpPr>
                <a:spLocks noChangeShapeType="1"/>
              </p:cNvSpPr>
              <p:nvPr/>
            </p:nvSpPr>
            <p:spPr bwMode="auto">
              <a:xfrm>
                <a:off x="1896" y="2085"/>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149512" name="Group 29"/>
            <p:cNvGrpSpPr/>
            <p:nvPr/>
          </p:nvGrpSpPr>
          <p:grpSpPr bwMode="auto">
            <a:xfrm>
              <a:off x="2640" y="1296"/>
              <a:ext cx="1143" cy="365"/>
              <a:chOff x="960" y="2612"/>
              <a:chExt cx="1143" cy="365"/>
            </a:xfrm>
          </p:grpSpPr>
          <p:sp>
            <p:nvSpPr>
              <p:cNvPr id="149524" name="Rectangle 15"/>
              <p:cNvSpPr>
                <a:spLocks noChangeArrowheads="1"/>
              </p:cNvSpPr>
              <p:nvPr/>
            </p:nvSpPr>
            <p:spPr bwMode="auto">
              <a:xfrm>
                <a:off x="960" y="2612"/>
                <a:ext cx="1143" cy="365"/>
              </a:xfrm>
              <a:prstGeom prst="rect">
                <a:avLst/>
              </a:prstGeom>
              <a:noFill/>
              <a:ln>
                <a:noFill/>
              </a:ln>
            </p:spPr>
            <p:txBody>
              <a:bodyPr wrap="none">
                <a:spAutoFit/>
              </a:bodyPr>
              <a:lstStyle/>
              <a:p>
                <a:r>
                  <a:rPr lang="en-US" altLang="zh-CN" sz="3200" b="1" i="1">
                    <a:solidFill>
                      <a:srgbClr val="000000"/>
                    </a:solidFill>
                    <a:latin typeface="Times New Roman" panose="02020603050405020304" charset="0"/>
                  </a:rPr>
                  <a:t>Y</a:t>
                </a:r>
                <a:r>
                  <a:rPr lang="en-US" altLang="zh-CN" sz="3200" b="1" baseline="-25000">
                    <a:solidFill>
                      <a:srgbClr val="000000"/>
                    </a:solidFill>
                    <a:latin typeface="Times New Roman" panose="02020603050405020304" charset="0"/>
                  </a:rPr>
                  <a:t>3</a:t>
                </a:r>
                <a:r>
                  <a:rPr lang="en-US" altLang="zh-CN" sz="3200" b="1">
                    <a:solidFill>
                      <a:srgbClr val="000000"/>
                    </a:solidFill>
                    <a:latin typeface="Times New Roman" panose="02020603050405020304" charset="0"/>
                  </a:rPr>
                  <a:t>=</a:t>
                </a:r>
                <a:r>
                  <a:rPr lang="en-US" altLang="zh-CN" sz="3200" b="1" i="1">
                    <a:solidFill>
                      <a:srgbClr val="000000"/>
                    </a:solidFill>
                    <a:latin typeface="Times New Roman" panose="02020603050405020304" charset="0"/>
                  </a:rPr>
                  <a:t>A B C</a:t>
                </a:r>
                <a:endParaRPr lang="en-US" altLang="zh-CN" sz="3200" b="1">
                  <a:solidFill>
                    <a:srgbClr val="000000"/>
                  </a:solidFill>
                  <a:latin typeface="Times New Roman" panose="02020603050405020304" charset="0"/>
                </a:endParaRPr>
              </a:p>
            </p:txBody>
          </p:sp>
          <p:sp>
            <p:nvSpPr>
              <p:cNvPr id="149525" name="Line 16"/>
              <p:cNvSpPr>
                <a:spLocks noChangeShapeType="1"/>
              </p:cNvSpPr>
              <p:nvPr/>
            </p:nvSpPr>
            <p:spPr bwMode="auto">
              <a:xfrm>
                <a:off x="1440" y="2663"/>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49513" name="Rectangle 17"/>
            <p:cNvSpPr>
              <a:spLocks noChangeArrowheads="1"/>
            </p:cNvSpPr>
            <p:nvPr/>
          </p:nvSpPr>
          <p:spPr bwMode="auto">
            <a:xfrm>
              <a:off x="2640" y="2160"/>
              <a:ext cx="1143" cy="365"/>
            </a:xfrm>
            <a:prstGeom prst="rect">
              <a:avLst/>
            </a:prstGeom>
            <a:noFill/>
            <a:ln>
              <a:noFill/>
            </a:ln>
          </p:spPr>
          <p:txBody>
            <a:bodyPr wrap="none">
              <a:spAutoFit/>
            </a:bodyPr>
            <a:lstStyle/>
            <a:p>
              <a:r>
                <a:rPr lang="en-US" altLang="zh-CN" sz="3200" b="1" i="1">
                  <a:solidFill>
                    <a:srgbClr val="000000"/>
                  </a:solidFill>
                  <a:latin typeface="Times New Roman" panose="02020603050405020304" charset="0"/>
                </a:rPr>
                <a:t>Y</a:t>
              </a:r>
              <a:r>
                <a:rPr lang="en-US" altLang="zh-CN" sz="3200" b="1" baseline="-25000">
                  <a:solidFill>
                    <a:srgbClr val="000000"/>
                  </a:solidFill>
                  <a:latin typeface="Times New Roman" panose="02020603050405020304" charset="0"/>
                </a:rPr>
                <a:t>7</a:t>
              </a:r>
              <a:r>
                <a:rPr lang="en-US" altLang="zh-CN" sz="3200" b="1">
                  <a:solidFill>
                    <a:srgbClr val="000000"/>
                  </a:solidFill>
                  <a:latin typeface="Times New Roman" panose="02020603050405020304" charset="0"/>
                </a:rPr>
                <a:t>=</a:t>
              </a:r>
              <a:r>
                <a:rPr lang="en-US" altLang="zh-CN" sz="3200" b="1" i="1">
                  <a:solidFill>
                    <a:srgbClr val="000000"/>
                  </a:solidFill>
                  <a:latin typeface="Times New Roman" panose="02020603050405020304" charset="0"/>
                </a:rPr>
                <a:t>A B C</a:t>
              </a:r>
              <a:endParaRPr lang="en-US" altLang="zh-CN" sz="3200" b="1">
                <a:solidFill>
                  <a:srgbClr val="000000"/>
                </a:solidFill>
                <a:latin typeface="Times New Roman" panose="02020603050405020304" charset="0"/>
              </a:endParaRPr>
            </a:p>
          </p:txBody>
        </p:sp>
        <p:grpSp>
          <p:nvGrpSpPr>
            <p:cNvPr id="149514" name="Group 25"/>
            <p:cNvGrpSpPr/>
            <p:nvPr/>
          </p:nvGrpSpPr>
          <p:grpSpPr bwMode="auto">
            <a:xfrm>
              <a:off x="960" y="1747"/>
              <a:ext cx="1079" cy="365"/>
              <a:chOff x="2451" y="944"/>
              <a:chExt cx="1079" cy="365"/>
            </a:xfrm>
          </p:grpSpPr>
          <p:sp>
            <p:nvSpPr>
              <p:cNvPr id="149521" name="Rectangle 18"/>
              <p:cNvSpPr>
                <a:spLocks noChangeArrowheads="1"/>
              </p:cNvSpPr>
              <p:nvPr/>
            </p:nvSpPr>
            <p:spPr bwMode="auto">
              <a:xfrm>
                <a:off x="2451" y="944"/>
                <a:ext cx="1079" cy="365"/>
              </a:xfrm>
              <a:prstGeom prst="rect">
                <a:avLst/>
              </a:prstGeom>
              <a:noFill/>
              <a:ln>
                <a:noFill/>
              </a:ln>
            </p:spPr>
            <p:txBody>
              <a:bodyPr wrap="none">
                <a:spAutoFit/>
              </a:bodyPr>
              <a:lstStyle/>
              <a:p>
                <a:r>
                  <a:rPr lang="en-US" altLang="zh-CN" sz="3200" b="1" i="1">
                    <a:solidFill>
                      <a:srgbClr val="000000"/>
                    </a:solidFill>
                    <a:latin typeface="Times New Roman" panose="02020603050405020304" charset="0"/>
                  </a:rPr>
                  <a:t>Y</a:t>
                </a:r>
                <a:r>
                  <a:rPr lang="en-US" altLang="zh-CN" sz="3200" b="1" baseline="-25000">
                    <a:solidFill>
                      <a:srgbClr val="000000"/>
                    </a:solidFill>
                    <a:latin typeface="Times New Roman" panose="02020603050405020304" charset="0"/>
                  </a:rPr>
                  <a:t>4</a:t>
                </a:r>
                <a:r>
                  <a:rPr lang="en-US" altLang="zh-CN" sz="3200" b="1">
                    <a:solidFill>
                      <a:srgbClr val="000000"/>
                    </a:solidFill>
                    <a:latin typeface="Times New Roman" panose="02020603050405020304" charset="0"/>
                  </a:rPr>
                  <a:t>=</a:t>
                </a:r>
                <a:r>
                  <a:rPr lang="en-US" altLang="zh-CN" sz="3200" b="1" i="1">
                    <a:solidFill>
                      <a:srgbClr val="000000"/>
                    </a:solidFill>
                    <a:latin typeface="Times New Roman" panose="02020603050405020304" charset="0"/>
                  </a:rPr>
                  <a:t>A BC</a:t>
                </a:r>
                <a:endParaRPr lang="en-US" altLang="zh-CN" sz="3200" b="1">
                  <a:solidFill>
                    <a:srgbClr val="000000"/>
                  </a:solidFill>
                  <a:latin typeface="Times New Roman" panose="02020603050405020304" charset="0"/>
                </a:endParaRPr>
              </a:p>
            </p:txBody>
          </p:sp>
          <p:sp>
            <p:nvSpPr>
              <p:cNvPr id="149522" name="Line 19"/>
              <p:cNvSpPr>
                <a:spLocks noChangeShapeType="1"/>
              </p:cNvSpPr>
              <p:nvPr/>
            </p:nvSpPr>
            <p:spPr bwMode="auto">
              <a:xfrm>
                <a:off x="3129" y="974"/>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49523" name="Line 20"/>
              <p:cNvSpPr>
                <a:spLocks noChangeShapeType="1"/>
              </p:cNvSpPr>
              <p:nvPr/>
            </p:nvSpPr>
            <p:spPr bwMode="auto">
              <a:xfrm>
                <a:off x="3336" y="974"/>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149515" name="Group 30"/>
            <p:cNvGrpSpPr/>
            <p:nvPr/>
          </p:nvGrpSpPr>
          <p:grpSpPr bwMode="auto">
            <a:xfrm>
              <a:off x="957" y="2160"/>
              <a:ext cx="1827" cy="365"/>
              <a:chOff x="957" y="2160"/>
              <a:chExt cx="1827" cy="365"/>
            </a:xfrm>
          </p:grpSpPr>
          <p:sp>
            <p:nvSpPr>
              <p:cNvPr id="149519" name="Rectangle 21"/>
              <p:cNvSpPr>
                <a:spLocks noChangeArrowheads="1"/>
              </p:cNvSpPr>
              <p:nvPr/>
            </p:nvSpPr>
            <p:spPr bwMode="auto">
              <a:xfrm>
                <a:off x="957" y="2160"/>
                <a:ext cx="1827" cy="365"/>
              </a:xfrm>
              <a:prstGeom prst="rect">
                <a:avLst/>
              </a:prstGeom>
              <a:noFill/>
              <a:ln>
                <a:noFill/>
              </a:ln>
            </p:spPr>
            <p:txBody>
              <a:bodyPr>
                <a:spAutoFit/>
              </a:bodyPr>
              <a:lstStyle/>
              <a:p>
                <a:r>
                  <a:rPr lang="en-US" altLang="zh-CN" sz="3200" b="1" i="1">
                    <a:solidFill>
                      <a:srgbClr val="000000"/>
                    </a:solidFill>
                    <a:latin typeface="Times New Roman" panose="02020603050405020304" charset="0"/>
                  </a:rPr>
                  <a:t>Y</a:t>
                </a:r>
                <a:r>
                  <a:rPr lang="en-US" altLang="zh-CN" sz="3200" b="1" baseline="-25000">
                    <a:solidFill>
                      <a:srgbClr val="000000"/>
                    </a:solidFill>
                    <a:latin typeface="Times New Roman" panose="02020603050405020304" charset="0"/>
                  </a:rPr>
                  <a:t>6</a:t>
                </a:r>
                <a:r>
                  <a:rPr lang="en-US" altLang="zh-CN" sz="3200" b="1">
                    <a:solidFill>
                      <a:srgbClr val="000000"/>
                    </a:solidFill>
                    <a:latin typeface="Times New Roman" panose="02020603050405020304" charset="0"/>
                  </a:rPr>
                  <a:t>=</a:t>
                </a:r>
                <a:r>
                  <a:rPr lang="en-US" altLang="zh-CN" sz="3200" b="1" i="1">
                    <a:solidFill>
                      <a:srgbClr val="000000"/>
                    </a:solidFill>
                    <a:latin typeface="Times New Roman" panose="02020603050405020304" charset="0"/>
                  </a:rPr>
                  <a:t>A B C</a:t>
                </a:r>
                <a:endParaRPr lang="en-US" altLang="zh-CN" sz="3200" b="1">
                  <a:solidFill>
                    <a:srgbClr val="000000"/>
                  </a:solidFill>
                  <a:latin typeface="Times New Roman" panose="02020603050405020304" charset="0"/>
                </a:endParaRPr>
              </a:p>
            </p:txBody>
          </p:sp>
          <p:sp>
            <p:nvSpPr>
              <p:cNvPr id="149520" name="Line 22"/>
              <p:cNvSpPr>
                <a:spLocks noChangeShapeType="1"/>
              </p:cNvSpPr>
              <p:nvPr/>
            </p:nvSpPr>
            <p:spPr bwMode="auto">
              <a:xfrm>
                <a:off x="1895" y="2201"/>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149516" name="Group 28"/>
            <p:cNvGrpSpPr/>
            <p:nvPr/>
          </p:nvGrpSpPr>
          <p:grpSpPr bwMode="auto">
            <a:xfrm>
              <a:off x="2637" y="1728"/>
              <a:ext cx="1635" cy="365"/>
              <a:chOff x="2448" y="1441"/>
              <a:chExt cx="1635" cy="365"/>
            </a:xfrm>
          </p:grpSpPr>
          <p:sp>
            <p:nvSpPr>
              <p:cNvPr id="149517" name="Rectangle 23"/>
              <p:cNvSpPr>
                <a:spLocks noChangeArrowheads="1"/>
              </p:cNvSpPr>
              <p:nvPr/>
            </p:nvSpPr>
            <p:spPr bwMode="auto">
              <a:xfrm>
                <a:off x="2448" y="1441"/>
                <a:ext cx="1635" cy="365"/>
              </a:xfrm>
              <a:prstGeom prst="rect">
                <a:avLst/>
              </a:prstGeom>
              <a:noFill/>
              <a:ln>
                <a:noFill/>
              </a:ln>
            </p:spPr>
            <p:txBody>
              <a:bodyPr>
                <a:spAutoFit/>
              </a:bodyPr>
              <a:lstStyle/>
              <a:p>
                <a:r>
                  <a:rPr lang="en-US" altLang="zh-CN" sz="3200" b="1" i="1">
                    <a:solidFill>
                      <a:srgbClr val="000000"/>
                    </a:solidFill>
                    <a:latin typeface="Times New Roman" panose="02020603050405020304" charset="0"/>
                  </a:rPr>
                  <a:t>Y</a:t>
                </a:r>
                <a:r>
                  <a:rPr lang="en-US" altLang="zh-CN" sz="3200" b="1" baseline="-25000">
                    <a:solidFill>
                      <a:srgbClr val="000000"/>
                    </a:solidFill>
                    <a:latin typeface="Times New Roman" panose="02020603050405020304" charset="0"/>
                  </a:rPr>
                  <a:t>5</a:t>
                </a:r>
                <a:r>
                  <a:rPr lang="en-US" altLang="zh-CN" sz="3200" b="1">
                    <a:solidFill>
                      <a:srgbClr val="000000"/>
                    </a:solidFill>
                    <a:latin typeface="Times New Roman" panose="02020603050405020304" charset="0"/>
                  </a:rPr>
                  <a:t>=</a:t>
                </a:r>
                <a:r>
                  <a:rPr lang="en-US" altLang="zh-CN" sz="3200" b="1" i="1">
                    <a:solidFill>
                      <a:srgbClr val="000000"/>
                    </a:solidFill>
                    <a:latin typeface="Times New Roman" panose="02020603050405020304" charset="0"/>
                  </a:rPr>
                  <a:t>A B C</a:t>
                </a:r>
                <a:endParaRPr lang="en-US" altLang="zh-CN" sz="3200" b="1">
                  <a:solidFill>
                    <a:srgbClr val="000000"/>
                  </a:solidFill>
                  <a:latin typeface="Times New Roman" panose="02020603050405020304" charset="0"/>
                </a:endParaRPr>
              </a:p>
            </p:txBody>
          </p:sp>
          <p:sp>
            <p:nvSpPr>
              <p:cNvPr id="149518" name="Line 24"/>
              <p:cNvSpPr>
                <a:spLocks noChangeShapeType="1"/>
              </p:cNvSpPr>
              <p:nvPr/>
            </p:nvSpPr>
            <p:spPr bwMode="auto">
              <a:xfrm>
                <a:off x="3168" y="1481"/>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066800" y="762000"/>
            <a:ext cx="3733800" cy="519113"/>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6600"/>
                </a:solidFill>
                <a:effectLst>
                  <a:outerShdw blurRad="38100" dist="38100" dir="2700000" algn="tl">
                    <a:srgbClr val="DDDDDD"/>
                  </a:outerShdw>
                </a:effectLst>
              </a:rPr>
              <a:t>(2)  </a:t>
            </a:r>
            <a:r>
              <a:rPr lang="zh-CN" altLang="en-US" sz="2800" b="1">
                <a:solidFill>
                  <a:srgbClr val="006600"/>
                </a:solidFill>
                <a:effectLst>
                  <a:outerShdw blurRad="38100" dist="38100" dir="2700000" algn="tl">
                    <a:srgbClr val="DDDDDD"/>
                  </a:outerShdw>
                </a:effectLst>
              </a:rPr>
              <a:t>应用逻辑代数化简</a:t>
            </a:r>
            <a:endParaRPr lang="zh-CN" altLang="en-US" sz="2800">
              <a:solidFill>
                <a:srgbClr val="006600"/>
              </a:solidFill>
              <a:effectLst>
                <a:outerShdw blurRad="38100" dist="38100" dir="2700000" algn="tl">
                  <a:srgbClr val="DDDDDD"/>
                </a:outerShdw>
              </a:effectLst>
            </a:endParaRPr>
          </a:p>
        </p:txBody>
      </p:sp>
      <p:grpSp>
        <p:nvGrpSpPr>
          <p:cNvPr id="2" name="Group 3"/>
          <p:cNvGrpSpPr/>
          <p:nvPr/>
        </p:nvGrpSpPr>
        <p:grpSpPr bwMode="auto">
          <a:xfrm>
            <a:off x="1295400" y="1524000"/>
            <a:ext cx="3886200" cy="808038"/>
            <a:chOff x="816" y="960"/>
            <a:chExt cx="2448" cy="509"/>
          </a:xfrm>
        </p:grpSpPr>
        <p:sp>
          <p:nvSpPr>
            <p:cNvPr id="86020" name="Text Box 4"/>
            <p:cNvSpPr txBox="1">
              <a:spLocks noChangeArrowheads="1"/>
            </p:cNvSpPr>
            <p:nvPr/>
          </p:nvSpPr>
          <p:spPr bwMode="auto">
            <a:xfrm>
              <a:off x="816" y="1104"/>
              <a:ext cx="2448" cy="365"/>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000099"/>
                  </a:solidFill>
                  <a:effectLst>
                    <a:outerShdw blurRad="38100" dist="38100" dir="2700000" algn="tl">
                      <a:srgbClr val="DDDDDD"/>
                    </a:outerShdw>
                  </a:effectLst>
                </a:rPr>
                <a:t>Y = </a:t>
              </a:r>
              <a:r>
                <a:rPr lang="en-US" altLang="zh-CN" sz="3200" b="1" i="1">
                  <a:solidFill>
                    <a:srgbClr val="000099"/>
                  </a:solidFill>
                  <a:effectLst>
                    <a:outerShdw blurRad="38100" dist="38100" dir="2700000" algn="tl">
                      <a:srgbClr val="DDDDDD"/>
                    </a:outerShdw>
                  </a:effectLst>
                </a:rPr>
                <a:t>A   AB   B   AB</a:t>
              </a:r>
              <a:endParaRPr lang="en-US" altLang="zh-CN" sz="3200" b="1">
                <a:solidFill>
                  <a:srgbClr val="000099"/>
                </a:solidFill>
                <a:effectLst>
                  <a:outerShdw blurRad="38100" dist="38100" dir="2700000" algn="tl">
                    <a:srgbClr val="DDDDDD"/>
                  </a:outerShdw>
                </a:effectLst>
              </a:endParaRPr>
            </a:p>
          </p:txBody>
        </p:sp>
        <p:grpSp>
          <p:nvGrpSpPr>
            <p:cNvPr id="109605" name="Group 5"/>
            <p:cNvGrpSpPr/>
            <p:nvPr/>
          </p:nvGrpSpPr>
          <p:grpSpPr bwMode="auto">
            <a:xfrm>
              <a:off x="1392" y="1056"/>
              <a:ext cx="1632" cy="96"/>
              <a:chOff x="3360" y="2784"/>
              <a:chExt cx="1632" cy="96"/>
            </a:xfrm>
          </p:grpSpPr>
          <p:sp>
            <p:nvSpPr>
              <p:cNvPr id="109609" name="Line 6"/>
              <p:cNvSpPr>
                <a:spLocks noChangeShapeType="1"/>
              </p:cNvSpPr>
              <p:nvPr/>
            </p:nvSpPr>
            <p:spPr bwMode="auto">
              <a:xfrm>
                <a:off x="3744" y="2880"/>
                <a:ext cx="336"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610" name="Line 7"/>
              <p:cNvSpPr>
                <a:spLocks noChangeShapeType="1"/>
              </p:cNvSpPr>
              <p:nvPr/>
            </p:nvSpPr>
            <p:spPr bwMode="auto">
              <a:xfrm>
                <a:off x="3360" y="2832"/>
                <a:ext cx="72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611" name="Line 8"/>
              <p:cNvSpPr>
                <a:spLocks noChangeShapeType="1"/>
              </p:cNvSpPr>
              <p:nvPr/>
            </p:nvSpPr>
            <p:spPr bwMode="auto">
              <a:xfrm>
                <a:off x="4656" y="2880"/>
                <a:ext cx="28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612" name="Line 9"/>
              <p:cNvSpPr>
                <a:spLocks noChangeShapeType="1"/>
              </p:cNvSpPr>
              <p:nvPr/>
            </p:nvSpPr>
            <p:spPr bwMode="auto">
              <a:xfrm>
                <a:off x="4224" y="2832"/>
                <a:ext cx="76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613" name="Line 10"/>
              <p:cNvSpPr>
                <a:spLocks noChangeShapeType="1"/>
              </p:cNvSpPr>
              <p:nvPr/>
            </p:nvSpPr>
            <p:spPr bwMode="auto">
              <a:xfrm>
                <a:off x="3360" y="2784"/>
                <a:ext cx="163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86027" name="Text Box 11"/>
            <p:cNvSpPr txBox="1">
              <a:spLocks noChangeArrowheads="1"/>
            </p:cNvSpPr>
            <p:nvPr/>
          </p:nvSpPr>
          <p:spPr bwMode="auto">
            <a:xfrm>
              <a:off x="2064" y="960"/>
              <a:ext cx="192" cy="480"/>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solidFill>
                    <a:srgbClr val="000099"/>
                  </a:solidFill>
                  <a:effectLst>
                    <a:outerShdw blurRad="38100" dist="38100" dir="2700000" algn="tl">
                      <a:srgbClr val="DDDDDD"/>
                    </a:outerShdw>
                  </a:effectLst>
                </a:rPr>
                <a:t>.</a:t>
              </a:r>
            </a:p>
          </p:txBody>
        </p:sp>
        <p:sp>
          <p:nvSpPr>
            <p:cNvPr id="86028" name="Rectangle 12"/>
            <p:cNvSpPr>
              <a:spLocks noChangeArrowheads="1"/>
            </p:cNvSpPr>
            <p:nvPr/>
          </p:nvSpPr>
          <p:spPr bwMode="auto">
            <a:xfrm>
              <a:off x="1536" y="960"/>
              <a:ext cx="204" cy="480"/>
            </a:xfrm>
            <a:prstGeom prst="rect">
              <a:avLst/>
            </a:prstGeom>
            <a:noFill/>
            <a:ln w="9525">
              <a:noFill/>
              <a:miter lim="800000"/>
            </a:ln>
            <a:effectLst/>
          </p:spPr>
          <p:txBody>
            <a:bodyPr wrap="none">
              <a:spAutoFit/>
            </a:bodyPr>
            <a:lstStyle/>
            <a:p>
              <a:pPr>
                <a:spcBef>
                  <a:spcPct val="50000"/>
                </a:spcBef>
              </a:pPr>
              <a:r>
                <a:rPr lang="en-US" altLang="zh-CN" sz="4400" b="1">
                  <a:solidFill>
                    <a:srgbClr val="000099"/>
                  </a:solidFill>
                  <a:effectLst>
                    <a:outerShdw blurRad="38100" dist="38100" dir="2700000" algn="tl">
                      <a:srgbClr val="DDDDDD"/>
                    </a:outerShdw>
                  </a:effectLst>
                  <a:latin typeface="Times New Roman" panose="02020603050405020304" charset="0"/>
                </a:rPr>
                <a:t>.</a:t>
              </a:r>
            </a:p>
          </p:txBody>
        </p:sp>
        <p:sp>
          <p:nvSpPr>
            <p:cNvPr id="86029" name="Rectangle 13"/>
            <p:cNvSpPr>
              <a:spLocks noChangeArrowheads="1"/>
            </p:cNvSpPr>
            <p:nvPr/>
          </p:nvSpPr>
          <p:spPr bwMode="auto">
            <a:xfrm>
              <a:off x="2448" y="960"/>
              <a:ext cx="204" cy="480"/>
            </a:xfrm>
            <a:prstGeom prst="rect">
              <a:avLst/>
            </a:prstGeom>
            <a:noFill/>
            <a:ln w="9525">
              <a:noFill/>
              <a:miter lim="800000"/>
            </a:ln>
            <a:effectLst/>
          </p:spPr>
          <p:txBody>
            <a:bodyPr wrap="none">
              <a:spAutoFit/>
            </a:bodyPr>
            <a:lstStyle/>
            <a:p>
              <a:pPr>
                <a:spcBef>
                  <a:spcPct val="50000"/>
                </a:spcBef>
              </a:pPr>
              <a:r>
                <a:rPr lang="en-US" altLang="zh-CN" sz="4400" b="1">
                  <a:solidFill>
                    <a:srgbClr val="000099"/>
                  </a:solidFill>
                  <a:effectLst>
                    <a:outerShdw blurRad="38100" dist="38100" dir="2700000" algn="tl">
                      <a:srgbClr val="DDDDDD"/>
                    </a:outerShdw>
                  </a:effectLst>
                  <a:latin typeface="Times New Roman" panose="02020603050405020304" charset="0"/>
                </a:rPr>
                <a:t>.</a:t>
              </a:r>
            </a:p>
          </p:txBody>
        </p:sp>
      </p:grpSp>
      <p:grpSp>
        <p:nvGrpSpPr>
          <p:cNvPr id="4" name="Group 14"/>
          <p:cNvGrpSpPr/>
          <p:nvPr/>
        </p:nvGrpSpPr>
        <p:grpSpPr bwMode="auto">
          <a:xfrm>
            <a:off x="1371600" y="3322638"/>
            <a:ext cx="3886200" cy="808037"/>
            <a:chOff x="864" y="2093"/>
            <a:chExt cx="2448" cy="509"/>
          </a:xfrm>
        </p:grpSpPr>
        <p:sp>
          <p:nvSpPr>
            <p:cNvPr id="86031" name="Text Box 15"/>
            <p:cNvSpPr txBox="1">
              <a:spLocks noChangeArrowheads="1"/>
            </p:cNvSpPr>
            <p:nvPr/>
          </p:nvSpPr>
          <p:spPr bwMode="auto">
            <a:xfrm>
              <a:off x="864" y="2237"/>
              <a:ext cx="2448" cy="365"/>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000099"/>
                  </a:solidFill>
                  <a:effectLst>
                    <a:outerShdw blurRad="38100" dist="38100" dir="2700000" algn="tl">
                      <a:srgbClr val="DDDDDD"/>
                    </a:outerShdw>
                  </a:effectLst>
                </a:rPr>
                <a:t>   = </a:t>
              </a:r>
              <a:r>
                <a:rPr lang="en-US" altLang="zh-CN" sz="3200" b="1" i="1">
                  <a:solidFill>
                    <a:srgbClr val="000099"/>
                  </a:solidFill>
                  <a:effectLst>
                    <a:outerShdw blurRad="38100" dist="38100" dir="2700000" algn="tl">
                      <a:srgbClr val="DDDDDD"/>
                    </a:outerShdw>
                  </a:effectLst>
                </a:rPr>
                <a:t>A   AB +B   AB</a:t>
              </a:r>
            </a:p>
          </p:txBody>
        </p:sp>
        <p:sp>
          <p:nvSpPr>
            <p:cNvPr id="109600" name="Line 16"/>
            <p:cNvSpPr>
              <a:spLocks noChangeShapeType="1"/>
            </p:cNvSpPr>
            <p:nvPr/>
          </p:nvSpPr>
          <p:spPr bwMode="auto">
            <a:xfrm>
              <a:off x="1776" y="2285"/>
              <a:ext cx="336"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601" name="Line 17"/>
            <p:cNvSpPr>
              <a:spLocks noChangeShapeType="1"/>
            </p:cNvSpPr>
            <p:nvPr/>
          </p:nvSpPr>
          <p:spPr bwMode="auto">
            <a:xfrm>
              <a:off x="2688" y="2285"/>
              <a:ext cx="28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86034" name="Rectangle 18"/>
            <p:cNvSpPr>
              <a:spLocks noChangeArrowheads="1"/>
            </p:cNvSpPr>
            <p:nvPr/>
          </p:nvSpPr>
          <p:spPr bwMode="auto">
            <a:xfrm>
              <a:off x="1536" y="2093"/>
              <a:ext cx="204" cy="480"/>
            </a:xfrm>
            <a:prstGeom prst="rect">
              <a:avLst/>
            </a:prstGeom>
            <a:noFill/>
            <a:ln w="9525">
              <a:noFill/>
              <a:miter lim="800000"/>
            </a:ln>
            <a:effectLst/>
          </p:spPr>
          <p:txBody>
            <a:bodyPr wrap="none">
              <a:spAutoFit/>
            </a:bodyPr>
            <a:lstStyle/>
            <a:p>
              <a:pPr>
                <a:spcBef>
                  <a:spcPct val="50000"/>
                </a:spcBef>
              </a:pPr>
              <a:r>
                <a:rPr lang="en-US" altLang="zh-CN" sz="4400" b="1">
                  <a:solidFill>
                    <a:srgbClr val="000099"/>
                  </a:solidFill>
                  <a:effectLst>
                    <a:outerShdw blurRad="38100" dist="38100" dir="2700000" algn="tl">
                      <a:srgbClr val="DDDDDD"/>
                    </a:outerShdw>
                  </a:effectLst>
                  <a:latin typeface="Times New Roman" panose="02020603050405020304" charset="0"/>
                </a:rPr>
                <a:t>.</a:t>
              </a:r>
            </a:p>
          </p:txBody>
        </p:sp>
        <p:sp>
          <p:nvSpPr>
            <p:cNvPr id="86035" name="Rectangle 19"/>
            <p:cNvSpPr>
              <a:spLocks noChangeArrowheads="1"/>
            </p:cNvSpPr>
            <p:nvPr/>
          </p:nvSpPr>
          <p:spPr bwMode="auto">
            <a:xfrm>
              <a:off x="2448" y="2093"/>
              <a:ext cx="204" cy="480"/>
            </a:xfrm>
            <a:prstGeom prst="rect">
              <a:avLst/>
            </a:prstGeom>
            <a:noFill/>
            <a:ln w="9525">
              <a:noFill/>
              <a:miter lim="800000"/>
            </a:ln>
            <a:effectLst/>
          </p:spPr>
          <p:txBody>
            <a:bodyPr wrap="none">
              <a:spAutoFit/>
            </a:bodyPr>
            <a:lstStyle/>
            <a:p>
              <a:pPr>
                <a:spcBef>
                  <a:spcPct val="50000"/>
                </a:spcBef>
              </a:pPr>
              <a:r>
                <a:rPr lang="en-US" altLang="zh-CN" sz="4400" b="1">
                  <a:solidFill>
                    <a:srgbClr val="000099"/>
                  </a:solidFill>
                  <a:effectLst>
                    <a:outerShdw blurRad="38100" dist="38100" dir="2700000" algn="tl">
                      <a:srgbClr val="DDDDDD"/>
                    </a:outerShdw>
                  </a:effectLst>
                  <a:latin typeface="Times New Roman" panose="02020603050405020304" charset="0"/>
                </a:rPr>
                <a:t>.</a:t>
              </a:r>
            </a:p>
          </p:txBody>
        </p:sp>
      </p:grpSp>
      <p:grpSp>
        <p:nvGrpSpPr>
          <p:cNvPr id="5" name="Group 20"/>
          <p:cNvGrpSpPr/>
          <p:nvPr/>
        </p:nvGrpSpPr>
        <p:grpSpPr bwMode="auto">
          <a:xfrm>
            <a:off x="1676400" y="5151438"/>
            <a:ext cx="1936750" cy="579437"/>
            <a:chOff x="1056" y="3245"/>
            <a:chExt cx="1220" cy="365"/>
          </a:xfrm>
        </p:grpSpPr>
        <p:sp>
          <p:nvSpPr>
            <p:cNvPr id="86037" name="Rectangle 21"/>
            <p:cNvSpPr>
              <a:spLocks noChangeArrowheads="1"/>
            </p:cNvSpPr>
            <p:nvPr/>
          </p:nvSpPr>
          <p:spPr bwMode="auto">
            <a:xfrm>
              <a:off x="1056" y="3245"/>
              <a:ext cx="1220" cy="365"/>
            </a:xfrm>
            <a:prstGeom prst="rect">
              <a:avLst/>
            </a:prstGeom>
            <a:noFill/>
            <a:ln w="9525">
              <a:noFill/>
              <a:miter lim="800000"/>
            </a:ln>
          </p:spPr>
          <p:txBody>
            <a:bodyPr wrap="none">
              <a:spAutoFit/>
            </a:bodyPr>
            <a:lstStyle/>
            <a:p>
              <a:pPr>
                <a:spcBef>
                  <a:spcPct val="50000"/>
                </a:spcBef>
              </a:pPr>
              <a:r>
                <a:rPr lang="en-US" altLang="zh-CN" sz="3200" b="1">
                  <a:solidFill>
                    <a:srgbClr val="000099"/>
                  </a:solidFill>
                  <a:effectLst>
                    <a:outerShdw blurRad="38100" dist="38100" dir="2700000" algn="tl">
                      <a:srgbClr val="DDDDDD"/>
                    </a:outerShdw>
                  </a:effectLst>
                  <a:latin typeface="Times New Roman" panose="02020603050405020304" charset="0"/>
                </a:rPr>
                <a:t>= </a:t>
              </a:r>
              <a:r>
                <a:rPr lang="en-US" altLang="zh-CN" sz="3200" b="1" i="1">
                  <a:solidFill>
                    <a:srgbClr val="000099"/>
                  </a:solidFill>
                  <a:effectLst>
                    <a:outerShdw blurRad="38100" dist="38100" dir="2700000" algn="tl">
                      <a:srgbClr val="DDDDDD"/>
                    </a:outerShdw>
                  </a:effectLst>
                  <a:latin typeface="Times New Roman" panose="02020603050405020304" charset="0"/>
                </a:rPr>
                <a:t>AB +AB</a:t>
              </a:r>
              <a:endParaRPr lang="en-US" altLang="zh-CN" sz="3600" b="1">
                <a:solidFill>
                  <a:srgbClr val="000099"/>
                </a:solidFill>
                <a:effectLst>
                  <a:outerShdw blurRad="38100" dist="38100" dir="2700000" algn="tl">
                    <a:srgbClr val="DDDDDD"/>
                  </a:outerShdw>
                </a:effectLst>
                <a:latin typeface="Times New Roman" panose="02020603050405020304" charset="0"/>
              </a:endParaRPr>
            </a:p>
          </p:txBody>
        </p:sp>
        <p:sp>
          <p:nvSpPr>
            <p:cNvPr id="109597" name="Line 22"/>
            <p:cNvSpPr>
              <a:spLocks noChangeShapeType="1"/>
            </p:cNvSpPr>
            <p:nvPr/>
          </p:nvSpPr>
          <p:spPr bwMode="auto">
            <a:xfrm>
              <a:off x="1484" y="3309"/>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598" name="Line 23"/>
            <p:cNvSpPr>
              <a:spLocks noChangeShapeType="1"/>
            </p:cNvSpPr>
            <p:nvPr/>
          </p:nvSpPr>
          <p:spPr bwMode="auto">
            <a:xfrm>
              <a:off x="1868" y="3309"/>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86040" name="AutoShape 24"/>
          <p:cNvSpPr>
            <a:spLocks noChangeArrowheads="1"/>
          </p:cNvSpPr>
          <p:nvPr/>
        </p:nvSpPr>
        <p:spPr bwMode="auto">
          <a:xfrm>
            <a:off x="4953000" y="2103438"/>
            <a:ext cx="304800" cy="914400"/>
          </a:xfrm>
          <a:prstGeom prst="curvedLeftArrow">
            <a:avLst>
              <a:gd name="adj1" fmla="val 60000"/>
              <a:gd name="adj2" fmla="val 120000"/>
              <a:gd name="adj3" fmla="val 33333"/>
            </a:avLst>
          </a:prstGeom>
          <a:solidFill>
            <a:srgbClr val="FFFF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86041" name="Rectangle 25" descr="90%"/>
          <p:cNvSpPr>
            <a:spLocks noChangeArrowheads="1"/>
          </p:cNvSpPr>
          <p:nvPr/>
        </p:nvSpPr>
        <p:spPr bwMode="auto">
          <a:xfrm>
            <a:off x="5638800" y="2179638"/>
            <a:ext cx="1447800" cy="608012"/>
          </a:xfrm>
          <a:prstGeom prst="rect">
            <a:avLst/>
          </a:prstGeom>
          <a:pattFill prst="pct90">
            <a:fgClr>
              <a:srgbClr val="FFCCCC"/>
            </a:fgClr>
            <a:bgClr>
              <a:schemeClr val="bg1"/>
            </a:bgClr>
          </a:pattFill>
          <a:ln w="28575">
            <a:solidFill>
              <a:srgbClr val="FF3300"/>
            </a:solidFill>
            <a:miter lim="800000"/>
          </a:ln>
        </p:spPr>
        <p:txBody>
          <a:bodyPr>
            <a:spAutoFit/>
          </a:bodyPr>
          <a:lstStyle/>
          <a:p>
            <a:pPr>
              <a:spcBef>
                <a:spcPct val="50000"/>
              </a:spcBef>
            </a:pPr>
            <a:r>
              <a:rPr lang="zh-CN" altLang="en-US" sz="3200" b="1">
                <a:solidFill>
                  <a:srgbClr val="FF3300"/>
                </a:solidFill>
                <a:latin typeface="Times New Roman" panose="02020603050405020304" charset="0"/>
              </a:rPr>
              <a:t>反演律</a:t>
            </a:r>
          </a:p>
        </p:txBody>
      </p:sp>
      <p:grpSp>
        <p:nvGrpSpPr>
          <p:cNvPr id="6" name="Group 26"/>
          <p:cNvGrpSpPr/>
          <p:nvPr/>
        </p:nvGrpSpPr>
        <p:grpSpPr bwMode="auto">
          <a:xfrm>
            <a:off x="1371600" y="4084638"/>
            <a:ext cx="5029200" cy="808037"/>
            <a:chOff x="864" y="2573"/>
            <a:chExt cx="3168" cy="509"/>
          </a:xfrm>
        </p:grpSpPr>
        <p:sp>
          <p:nvSpPr>
            <p:cNvPr id="86043" name="Text Box 27"/>
            <p:cNvSpPr txBox="1">
              <a:spLocks noChangeArrowheads="1"/>
            </p:cNvSpPr>
            <p:nvPr/>
          </p:nvSpPr>
          <p:spPr bwMode="auto">
            <a:xfrm>
              <a:off x="864" y="2717"/>
              <a:ext cx="3168" cy="365"/>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000099"/>
                  </a:solidFill>
                  <a:effectLst>
                    <a:outerShdw blurRad="38100" dist="38100" dir="2700000" algn="tl">
                      <a:srgbClr val="DDDDDD"/>
                    </a:outerShdw>
                  </a:effectLst>
                </a:rPr>
                <a:t>   =</a:t>
              </a:r>
              <a:r>
                <a:rPr lang="en-US" altLang="zh-CN" sz="3200" b="1" i="1">
                  <a:solidFill>
                    <a:srgbClr val="000099"/>
                  </a:solidFill>
                  <a:effectLst>
                    <a:outerShdw blurRad="38100" dist="38100" dir="2700000" algn="tl">
                      <a:srgbClr val="DDDDDD"/>
                    </a:outerShdw>
                  </a:effectLst>
                </a:rPr>
                <a:t> A  </a:t>
              </a:r>
              <a:r>
                <a:rPr lang="en-US" altLang="zh-CN" sz="3200" b="1">
                  <a:solidFill>
                    <a:srgbClr val="000099"/>
                  </a:solidFill>
                  <a:effectLst>
                    <a:outerShdw blurRad="38100" dist="38100" dir="2700000" algn="tl">
                      <a:srgbClr val="DDDDDD"/>
                    </a:outerShdw>
                  </a:effectLst>
                </a:rPr>
                <a:t> (</a:t>
              </a:r>
              <a:r>
                <a:rPr lang="en-US" altLang="zh-CN" sz="3200" b="1" i="1">
                  <a:solidFill>
                    <a:srgbClr val="000099"/>
                  </a:solidFill>
                  <a:effectLst>
                    <a:outerShdw blurRad="38100" dist="38100" dir="2700000" algn="tl">
                      <a:srgbClr val="DDDDDD"/>
                    </a:outerShdw>
                  </a:effectLst>
                </a:rPr>
                <a:t>A+B</a:t>
              </a:r>
              <a:r>
                <a:rPr lang="en-US" altLang="zh-CN" sz="3200" b="1">
                  <a:solidFill>
                    <a:srgbClr val="000099"/>
                  </a:solidFill>
                  <a:effectLst>
                    <a:outerShdw blurRad="38100" dist="38100" dir="2700000" algn="tl">
                      <a:srgbClr val="DDDDDD"/>
                    </a:outerShdw>
                  </a:effectLst>
                </a:rPr>
                <a:t>) +</a:t>
              </a:r>
              <a:r>
                <a:rPr lang="en-US" altLang="zh-CN" sz="3200" b="1" i="1">
                  <a:solidFill>
                    <a:srgbClr val="000099"/>
                  </a:solidFill>
                  <a:effectLst>
                    <a:outerShdw blurRad="38100" dist="38100" dir="2700000" algn="tl">
                      <a:srgbClr val="DDDDDD"/>
                    </a:outerShdw>
                  </a:effectLst>
                </a:rPr>
                <a:t>B</a:t>
              </a:r>
              <a:r>
                <a:rPr lang="en-US" altLang="zh-CN" sz="3200" b="1">
                  <a:solidFill>
                    <a:srgbClr val="000099"/>
                  </a:solidFill>
                  <a:effectLst>
                    <a:outerShdw blurRad="38100" dist="38100" dir="2700000" algn="tl">
                      <a:srgbClr val="DDDDDD"/>
                    </a:outerShdw>
                  </a:effectLst>
                </a:rPr>
                <a:t>   (</a:t>
              </a:r>
              <a:r>
                <a:rPr lang="en-US" altLang="zh-CN" sz="3200" b="1" i="1">
                  <a:solidFill>
                    <a:srgbClr val="000099"/>
                  </a:solidFill>
                  <a:effectLst>
                    <a:outerShdw blurRad="38100" dist="38100" dir="2700000" algn="tl">
                      <a:srgbClr val="DDDDDD"/>
                    </a:outerShdw>
                  </a:effectLst>
                </a:rPr>
                <a:t>A+B</a:t>
              </a:r>
              <a:r>
                <a:rPr lang="en-US" altLang="zh-CN" sz="3200" b="1">
                  <a:solidFill>
                    <a:srgbClr val="000099"/>
                  </a:solidFill>
                  <a:effectLst>
                    <a:outerShdw blurRad="38100" dist="38100" dir="2700000" algn="tl">
                      <a:srgbClr val="DDDDDD"/>
                    </a:outerShdw>
                  </a:effectLst>
                </a:rPr>
                <a:t>)</a:t>
              </a:r>
            </a:p>
          </p:txBody>
        </p:sp>
        <p:sp>
          <p:nvSpPr>
            <p:cNvPr id="109590" name="Line 28"/>
            <p:cNvSpPr>
              <a:spLocks noChangeShapeType="1"/>
            </p:cNvSpPr>
            <p:nvPr/>
          </p:nvSpPr>
          <p:spPr bwMode="auto">
            <a:xfrm>
              <a:off x="1776" y="2765"/>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86045" name="Rectangle 29"/>
            <p:cNvSpPr>
              <a:spLocks noChangeArrowheads="1"/>
            </p:cNvSpPr>
            <p:nvPr/>
          </p:nvSpPr>
          <p:spPr bwMode="auto">
            <a:xfrm>
              <a:off x="1488" y="2573"/>
              <a:ext cx="204" cy="480"/>
            </a:xfrm>
            <a:prstGeom prst="rect">
              <a:avLst/>
            </a:prstGeom>
            <a:noFill/>
            <a:ln w="9525">
              <a:noFill/>
              <a:miter lim="800000"/>
            </a:ln>
            <a:effectLst/>
          </p:spPr>
          <p:txBody>
            <a:bodyPr wrap="none">
              <a:spAutoFit/>
            </a:bodyPr>
            <a:lstStyle/>
            <a:p>
              <a:pPr>
                <a:spcBef>
                  <a:spcPct val="50000"/>
                </a:spcBef>
              </a:pPr>
              <a:r>
                <a:rPr lang="en-US" altLang="zh-CN" sz="4400" b="1">
                  <a:solidFill>
                    <a:srgbClr val="000099"/>
                  </a:solidFill>
                  <a:effectLst>
                    <a:outerShdw blurRad="38100" dist="38100" dir="2700000" algn="tl">
                      <a:srgbClr val="DDDDDD"/>
                    </a:outerShdw>
                  </a:effectLst>
                  <a:latin typeface="Times New Roman" panose="02020603050405020304" charset="0"/>
                </a:rPr>
                <a:t>.</a:t>
              </a:r>
            </a:p>
          </p:txBody>
        </p:sp>
        <p:sp>
          <p:nvSpPr>
            <p:cNvPr id="86046" name="Rectangle 30"/>
            <p:cNvSpPr>
              <a:spLocks noChangeArrowheads="1"/>
            </p:cNvSpPr>
            <p:nvPr/>
          </p:nvSpPr>
          <p:spPr bwMode="auto">
            <a:xfrm>
              <a:off x="2736" y="2573"/>
              <a:ext cx="204" cy="480"/>
            </a:xfrm>
            <a:prstGeom prst="rect">
              <a:avLst/>
            </a:prstGeom>
            <a:noFill/>
            <a:ln w="9525">
              <a:noFill/>
              <a:miter lim="800000"/>
            </a:ln>
            <a:effectLst/>
          </p:spPr>
          <p:txBody>
            <a:bodyPr wrap="none">
              <a:spAutoFit/>
            </a:bodyPr>
            <a:lstStyle/>
            <a:p>
              <a:pPr>
                <a:spcBef>
                  <a:spcPct val="50000"/>
                </a:spcBef>
              </a:pPr>
              <a:r>
                <a:rPr lang="en-US" altLang="zh-CN" sz="4400" b="1">
                  <a:solidFill>
                    <a:srgbClr val="000099"/>
                  </a:solidFill>
                  <a:effectLst>
                    <a:outerShdw blurRad="38100" dist="38100" dir="2700000" algn="tl">
                      <a:srgbClr val="DDDDDD"/>
                    </a:outerShdw>
                  </a:effectLst>
                  <a:latin typeface="Times New Roman" panose="02020603050405020304" charset="0"/>
                </a:rPr>
                <a:t>.</a:t>
              </a:r>
            </a:p>
          </p:txBody>
        </p:sp>
        <p:sp>
          <p:nvSpPr>
            <p:cNvPr id="109593" name="Line 31"/>
            <p:cNvSpPr>
              <a:spLocks noChangeShapeType="1"/>
            </p:cNvSpPr>
            <p:nvPr/>
          </p:nvSpPr>
          <p:spPr bwMode="auto">
            <a:xfrm>
              <a:off x="2112" y="2765"/>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594" name="Line 32"/>
            <p:cNvSpPr>
              <a:spLocks noChangeShapeType="1"/>
            </p:cNvSpPr>
            <p:nvPr/>
          </p:nvSpPr>
          <p:spPr bwMode="auto">
            <a:xfrm>
              <a:off x="3024" y="2765"/>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595" name="Line 33"/>
            <p:cNvSpPr>
              <a:spLocks noChangeShapeType="1"/>
            </p:cNvSpPr>
            <p:nvPr/>
          </p:nvSpPr>
          <p:spPr bwMode="auto">
            <a:xfrm>
              <a:off x="3360" y="2765"/>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86050" name="AutoShape 34"/>
          <p:cNvSpPr>
            <a:spLocks noChangeArrowheads="1"/>
          </p:cNvSpPr>
          <p:nvPr/>
        </p:nvSpPr>
        <p:spPr bwMode="auto">
          <a:xfrm>
            <a:off x="5867400" y="3779838"/>
            <a:ext cx="304800" cy="914400"/>
          </a:xfrm>
          <a:prstGeom prst="curvedLeftArrow">
            <a:avLst>
              <a:gd name="adj1" fmla="val 60000"/>
              <a:gd name="adj2" fmla="val 120000"/>
              <a:gd name="adj3" fmla="val 33333"/>
            </a:avLst>
          </a:prstGeom>
          <a:solidFill>
            <a:srgbClr val="33CCFF"/>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86051" name="Rectangle 35"/>
          <p:cNvSpPr>
            <a:spLocks noChangeArrowheads="1"/>
          </p:cNvSpPr>
          <p:nvPr/>
        </p:nvSpPr>
        <p:spPr bwMode="auto">
          <a:xfrm>
            <a:off x="6477000" y="3932238"/>
            <a:ext cx="1447800" cy="608012"/>
          </a:xfrm>
          <a:prstGeom prst="rect">
            <a:avLst/>
          </a:prstGeom>
          <a:solidFill>
            <a:srgbClr val="FFFF99"/>
          </a:solidFill>
          <a:ln w="28575">
            <a:solidFill>
              <a:srgbClr val="FF3300"/>
            </a:solidFill>
            <a:miter lim="800000"/>
          </a:ln>
        </p:spPr>
        <p:txBody>
          <a:bodyPr>
            <a:spAutoFit/>
          </a:bodyPr>
          <a:lstStyle/>
          <a:p>
            <a:pPr>
              <a:spcBef>
                <a:spcPct val="50000"/>
              </a:spcBef>
            </a:pPr>
            <a:r>
              <a:rPr lang="zh-CN" altLang="en-US" sz="3200" b="1">
                <a:solidFill>
                  <a:srgbClr val="000099"/>
                </a:solidFill>
                <a:latin typeface="Times New Roman" panose="02020603050405020304" charset="0"/>
              </a:rPr>
              <a:t>反演律</a:t>
            </a:r>
            <a:endParaRPr lang="zh-CN" altLang="en-US" sz="3200" b="1">
              <a:solidFill>
                <a:schemeClr val="accent2"/>
              </a:solidFill>
              <a:latin typeface="Times New Roman" panose="02020603050405020304" charset="0"/>
            </a:endParaRPr>
          </a:p>
        </p:txBody>
      </p:sp>
      <p:grpSp>
        <p:nvGrpSpPr>
          <p:cNvPr id="7" name="Group 36"/>
          <p:cNvGrpSpPr/>
          <p:nvPr/>
        </p:nvGrpSpPr>
        <p:grpSpPr bwMode="auto">
          <a:xfrm>
            <a:off x="1371600" y="2468563"/>
            <a:ext cx="3886200" cy="808037"/>
            <a:chOff x="864" y="1555"/>
            <a:chExt cx="2448" cy="509"/>
          </a:xfrm>
        </p:grpSpPr>
        <p:sp>
          <p:nvSpPr>
            <p:cNvPr id="86053" name="Text Box 37"/>
            <p:cNvSpPr txBox="1">
              <a:spLocks noChangeArrowheads="1"/>
            </p:cNvSpPr>
            <p:nvPr/>
          </p:nvSpPr>
          <p:spPr bwMode="auto">
            <a:xfrm>
              <a:off x="864" y="1699"/>
              <a:ext cx="2448" cy="365"/>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000099"/>
                  </a:solidFill>
                  <a:effectLst>
                    <a:outerShdw blurRad="38100" dist="38100" dir="2700000" algn="tl">
                      <a:srgbClr val="DDDDDD"/>
                    </a:outerShdw>
                  </a:effectLst>
                </a:rPr>
                <a:t>   = </a:t>
              </a:r>
              <a:r>
                <a:rPr lang="en-US" altLang="zh-CN" sz="3200" b="1" i="1">
                  <a:solidFill>
                    <a:srgbClr val="000099"/>
                  </a:solidFill>
                  <a:effectLst>
                    <a:outerShdw blurRad="38100" dist="38100" dir="2700000" algn="tl">
                      <a:srgbClr val="DDDDDD"/>
                    </a:outerShdw>
                  </a:effectLst>
                </a:rPr>
                <a:t>A   AB +B   AB</a:t>
              </a:r>
              <a:endParaRPr lang="en-US" altLang="zh-CN" sz="3200" b="1">
                <a:solidFill>
                  <a:srgbClr val="000099"/>
                </a:solidFill>
                <a:effectLst>
                  <a:outerShdw blurRad="38100" dist="38100" dir="2700000" algn="tl">
                    <a:srgbClr val="DDDDDD"/>
                  </a:outerShdw>
                </a:effectLst>
              </a:endParaRPr>
            </a:p>
          </p:txBody>
        </p:sp>
        <p:sp>
          <p:nvSpPr>
            <p:cNvPr id="109581" name="Line 38"/>
            <p:cNvSpPr>
              <a:spLocks noChangeShapeType="1"/>
            </p:cNvSpPr>
            <p:nvPr/>
          </p:nvSpPr>
          <p:spPr bwMode="auto">
            <a:xfrm>
              <a:off x="1776" y="1747"/>
              <a:ext cx="336"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582" name="Line 39"/>
            <p:cNvSpPr>
              <a:spLocks noChangeShapeType="1"/>
            </p:cNvSpPr>
            <p:nvPr/>
          </p:nvSpPr>
          <p:spPr bwMode="auto">
            <a:xfrm>
              <a:off x="1392" y="1699"/>
              <a:ext cx="72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583" name="Line 40"/>
            <p:cNvSpPr>
              <a:spLocks noChangeShapeType="1"/>
            </p:cNvSpPr>
            <p:nvPr/>
          </p:nvSpPr>
          <p:spPr bwMode="auto">
            <a:xfrm>
              <a:off x="2688" y="1747"/>
              <a:ext cx="28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584" name="Line 41"/>
            <p:cNvSpPr>
              <a:spLocks noChangeShapeType="1"/>
            </p:cNvSpPr>
            <p:nvPr/>
          </p:nvSpPr>
          <p:spPr bwMode="auto">
            <a:xfrm>
              <a:off x="2256" y="1699"/>
              <a:ext cx="76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585" name="Line 42"/>
            <p:cNvSpPr>
              <a:spLocks noChangeShapeType="1"/>
            </p:cNvSpPr>
            <p:nvPr/>
          </p:nvSpPr>
          <p:spPr bwMode="auto">
            <a:xfrm>
              <a:off x="1392" y="1651"/>
              <a:ext cx="72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86059" name="Rectangle 43"/>
            <p:cNvSpPr>
              <a:spLocks noChangeArrowheads="1"/>
            </p:cNvSpPr>
            <p:nvPr/>
          </p:nvSpPr>
          <p:spPr bwMode="auto">
            <a:xfrm>
              <a:off x="1536" y="1555"/>
              <a:ext cx="204" cy="480"/>
            </a:xfrm>
            <a:prstGeom prst="rect">
              <a:avLst/>
            </a:prstGeom>
            <a:noFill/>
            <a:ln w="9525">
              <a:noFill/>
              <a:miter lim="800000"/>
            </a:ln>
            <a:effectLst/>
          </p:spPr>
          <p:txBody>
            <a:bodyPr wrap="none">
              <a:spAutoFit/>
            </a:bodyPr>
            <a:lstStyle/>
            <a:p>
              <a:pPr>
                <a:spcBef>
                  <a:spcPct val="50000"/>
                </a:spcBef>
              </a:pPr>
              <a:r>
                <a:rPr lang="en-US" altLang="zh-CN" sz="4400" b="1">
                  <a:solidFill>
                    <a:srgbClr val="000099"/>
                  </a:solidFill>
                  <a:effectLst>
                    <a:outerShdw blurRad="38100" dist="38100" dir="2700000" algn="tl">
                      <a:srgbClr val="DDDDDD"/>
                    </a:outerShdw>
                  </a:effectLst>
                  <a:latin typeface="Times New Roman" panose="02020603050405020304" charset="0"/>
                </a:rPr>
                <a:t>.</a:t>
              </a:r>
            </a:p>
          </p:txBody>
        </p:sp>
        <p:sp>
          <p:nvSpPr>
            <p:cNvPr id="86060" name="Rectangle 44"/>
            <p:cNvSpPr>
              <a:spLocks noChangeArrowheads="1"/>
            </p:cNvSpPr>
            <p:nvPr/>
          </p:nvSpPr>
          <p:spPr bwMode="auto">
            <a:xfrm>
              <a:off x="2448" y="1555"/>
              <a:ext cx="204" cy="480"/>
            </a:xfrm>
            <a:prstGeom prst="rect">
              <a:avLst/>
            </a:prstGeom>
            <a:noFill/>
            <a:ln w="9525">
              <a:noFill/>
              <a:miter lim="800000"/>
            </a:ln>
            <a:effectLst/>
          </p:spPr>
          <p:txBody>
            <a:bodyPr wrap="none">
              <a:spAutoFit/>
            </a:bodyPr>
            <a:lstStyle/>
            <a:p>
              <a:pPr>
                <a:spcBef>
                  <a:spcPct val="50000"/>
                </a:spcBef>
              </a:pPr>
              <a:r>
                <a:rPr lang="en-US" altLang="zh-CN" sz="4400" b="1">
                  <a:solidFill>
                    <a:srgbClr val="000099"/>
                  </a:solidFill>
                  <a:effectLst>
                    <a:outerShdw blurRad="38100" dist="38100" dir="2700000" algn="tl">
                      <a:srgbClr val="DDDDDD"/>
                    </a:outerShdw>
                  </a:effectLst>
                  <a:latin typeface="Times New Roman" panose="02020603050405020304" charset="0"/>
                </a:rPr>
                <a:t>.</a:t>
              </a:r>
            </a:p>
          </p:txBody>
        </p:sp>
        <p:sp>
          <p:nvSpPr>
            <p:cNvPr id="109588" name="Line 45"/>
            <p:cNvSpPr>
              <a:spLocks noChangeShapeType="1"/>
            </p:cNvSpPr>
            <p:nvPr/>
          </p:nvSpPr>
          <p:spPr bwMode="auto">
            <a:xfrm>
              <a:off x="2256" y="1651"/>
              <a:ext cx="76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6040"/>
                                        </p:tgtEl>
                                        <p:attrNameLst>
                                          <p:attrName>style.visibility</p:attrName>
                                        </p:attrNameLst>
                                      </p:cBhvr>
                                      <p:to>
                                        <p:strVal val="visible"/>
                                      </p:to>
                                    </p:set>
                                    <p:animEffect transition="in" filter="wipe(up)">
                                      <p:cBhvr>
                                        <p:cTn id="17" dur="500"/>
                                        <p:tgtEl>
                                          <p:spTgt spid="8604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6041"/>
                                        </p:tgtEl>
                                        <p:attrNameLst>
                                          <p:attrName>style.visibility</p:attrName>
                                        </p:attrNameLst>
                                      </p:cBhvr>
                                      <p:to>
                                        <p:strVal val="visible"/>
                                      </p:to>
                                    </p:set>
                                    <p:animEffect transition="in" filter="wipe(left)">
                                      <p:cBhvr>
                                        <p:cTn id="21" dur="500"/>
                                        <p:tgtEl>
                                          <p:spTgt spid="8604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ox(in)">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86050"/>
                                        </p:tgtEl>
                                        <p:attrNameLst>
                                          <p:attrName>style.visibility</p:attrName>
                                        </p:attrNameLst>
                                      </p:cBhvr>
                                      <p:to>
                                        <p:strVal val="visible"/>
                                      </p:to>
                                    </p:set>
                                    <p:animEffect transition="in" filter="wipe(up)">
                                      <p:cBhvr>
                                        <p:cTn id="36" dur="500"/>
                                        <p:tgtEl>
                                          <p:spTgt spid="8605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6051"/>
                                        </p:tgtEl>
                                        <p:attrNameLst>
                                          <p:attrName>style.visibility</p:attrName>
                                        </p:attrNameLst>
                                      </p:cBhvr>
                                      <p:to>
                                        <p:strVal val="visible"/>
                                      </p:to>
                                    </p:set>
                                    <p:animEffect transition="in" filter="wipe(left)">
                                      <p:cBhvr>
                                        <p:cTn id="41" dur="500"/>
                                        <p:tgtEl>
                                          <p:spTgt spid="8605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linds(horizontal)">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40" grpId="0" animBg="1"/>
      <p:bldP spid="86041" grpId="0" animBg="1" autoUpdateAnimBg="0"/>
      <p:bldP spid="86050" grpId="0" animBg="1"/>
      <p:bldP spid="86051"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762000" y="381000"/>
            <a:ext cx="1381125" cy="519113"/>
          </a:xfrm>
          <a:prstGeom prst="rect">
            <a:avLst/>
          </a:prstGeom>
          <a:noFill/>
          <a:ln w="9525" cap="sq">
            <a:noFill/>
            <a:miter lim="800000"/>
          </a:ln>
          <a:effectLst/>
        </p:spPr>
        <p:txBody>
          <a:bodyPr>
            <a:spAutoFit/>
          </a:bodyPr>
          <a:lstStyle/>
          <a:p>
            <a:pPr>
              <a:spcBef>
                <a:spcPct val="50000"/>
              </a:spcBef>
              <a:defRPr/>
            </a:pPr>
            <a:r>
              <a:rPr lang="zh-CN" altLang="en-US" sz="2800" b="1">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逻辑图</a:t>
            </a:r>
          </a:p>
        </p:txBody>
      </p:sp>
      <p:grpSp>
        <p:nvGrpSpPr>
          <p:cNvPr id="2" name="Group 155"/>
          <p:cNvGrpSpPr/>
          <p:nvPr/>
        </p:nvGrpSpPr>
        <p:grpSpPr bwMode="auto">
          <a:xfrm>
            <a:off x="304800" y="838200"/>
            <a:ext cx="8153400" cy="5472113"/>
            <a:chOff x="192" y="528"/>
            <a:chExt cx="5136" cy="3447"/>
          </a:xfrm>
        </p:grpSpPr>
        <p:grpSp>
          <p:nvGrpSpPr>
            <p:cNvPr id="150532" name="Group 139"/>
            <p:cNvGrpSpPr/>
            <p:nvPr/>
          </p:nvGrpSpPr>
          <p:grpSpPr bwMode="auto">
            <a:xfrm>
              <a:off x="384" y="528"/>
              <a:ext cx="4944" cy="3447"/>
              <a:chOff x="384" y="528"/>
              <a:chExt cx="4944" cy="3447"/>
            </a:xfrm>
          </p:grpSpPr>
          <p:sp>
            <p:nvSpPr>
              <p:cNvPr id="150546" name="Rectangle 4"/>
              <p:cNvSpPr>
                <a:spLocks noChangeArrowheads="1"/>
              </p:cNvSpPr>
              <p:nvPr/>
            </p:nvSpPr>
            <p:spPr bwMode="auto">
              <a:xfrm>
                <a:off x="3360" y="3648"/>
                <a:ext cx="265"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C</a:t>
                </a:r>
                <a:endParaRPr lang="en-US" altLang="zh-CN" sz="2800" b="1">
                  <a:solidFill>
                    <a:schemeClr val="bg1"/>
                  </a:solidFill>
                  <a:latin typeface="Times New Roman" panose="02020603050405020304" charset="0"/>
                </a:endParaRPr>
              </a:p>
            </p:txBody>
          </p:sp>
          <p:sp>
            <p:nvSpPr>
              <p:cNvPr id="150547" name="Rectangle 5"/>
              <p:cNvSpPr>
                <a:spLocks noChangeArrowheads="1"/>
              </p:cNvSpPr>
              <p:nvPr/>
            </p:nvSpPr>
            <p:spPr bwMode="auto">
              <a:xfrm>
                <a:off x="2544" y="3648"/>
                <a:ext cx="265"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B</a:t>
                </a:r>
                <a:endParaRPr lang="en-US" altLang="zh-CN" sz="2800" b="1">
                  <a:solidFill>
                    <a:schemeClr val="bg1"/>
                  </a:solidFill>
                  <a:latin typeface="Times New Roman" panose="02020603050405020304" charset="0"/>
                </a:endParaRPr>
              </a:p>
            </p:txBody>
          </p:sp>
          <p:sp>
            <p:nvSpPr>
              <p:cNvPr id="150548" name="Rectangle 6"/>
              <p:cNvSpPr>
                <a:spLocks noChangeArrowheads="1"/>
              </p:cNvSpPr>
              <p:nvPr/>
            </p:nvSpPr>
            <p:spPr bwMode="auto">
              <a:xfrm>
                <a:off x="1728" y="3648"/>
                <a:ext cx="265"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A</a:t>
                </a:r>
                <a:endParaRPr lang="en-US" altLang="zh-CN" sz="2800" b="1">
                  <a:solidFill>
                    <a:schemeClr val="bg1"/>
                  </a:solidFill>
                  <a:latin typeface="Times New Roman" panose="02020603050405020304" charset="0"/>
                </a:endParaRPr>
              </a:p>
            </p:txBody>
          </p:sp>
          <p:sp>
            <p:nvSpPr>
              <p:cNvPr id="150549" name="Line 7"/>
              <p:cNvSpPr>
                <a:spLocks noChangeShapeType="1"/>
              </p:cNvSpPr>
              <p:nvPr/>
            </p:nvSpPr>
            <p:spPr bwMode="auto">
              <a:xfrm>
                <a:off x="667" y="1584"/>
                <a:ext cx="0"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0" name="Line 8"/>
              <p:cNvSpPr>
                <a:spLocks noChangeShapeType="1"/>
              </p:cNvSpPr>
              <p:nvPr/>
            </p:nvSpPr>
            <p:spPr bwMode="auto">
              <a:xfrm>
                <a:off x="808" y="1584"/>
                <a:ext cx="0" cy="57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1" name="Line 9"/>
              <p:cNvSpPr>
                <a:spLocks noChangeShapeType="1"/>
              </p:cNvSpPr>
              <p:nvPr/>
            </p:nvSpPr>
            <p:spPr bwMode="auto">
              <a:xfrm>
                <a:off x="949" y="1584"/>
                <a:ext cx="0" cy="96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2" name="Line 10"/>
              <p:cNvSpPr>
                <a:spLocks noChangeShapeType="1"/>
              </p:cNvSpPr>
              <p:nvPr/>
            </p:nvSpPr>
            <p:spPr bwMode="auto">
              <a:xfrm>
                <a:off x="1279" y="1584"/>
                <a:ext cx="0"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3" name="Line 11"/>
              <p:cNvSpPr>
                <a:spLocks noChangeShapeType="1"/>
              </p:cNvSpPr>
              <p:nvPr/>
            </p:nvSpPr>
            <p:spPr bwMode="auto">
              <a:xfrm>
                <a:off x="1420" y="1584"/>
                <a:ext cx="0" cy="57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4" name="Line 12"/>
              <p:cNvSpPr>
                <a:spLocks noChangeShapeType="1"/>
              </p:cNvSpPr>
              <p:nvPr/>
            </p:nvSpPr>
            <p:spPr bwMode="auto">
              <a:xfrm>
                <a:off x="1561" y="1584"/>
                <a:ext cx="0" cy="12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5" name="Line 13"/>
              <p:cNvSpPr>
                <a:spLocks noChangeShapeType="1"/>
              </p:cNvSpPr>
              <p:nvPr/>
            </p:nvSpPr>
            <p:spPr bwMode="auto">
              <a:xfrm>
                <a:off x="1891" y="1584"/>
                <a:ext cx="0"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6" name="Line 14"/>
              <p:cNvSpPr>
                <a:spLocks noChangeShapeType="1"/>
              </p:cNvSpPr>
              <p:nvPr/>
            </p:nvSpPr>
            <p:spPr bwMode="auto">
              <a:xfrm>
                <a:off x="2032" y="1584"/>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7" name="Line 15"/>
              <p:cNvSpPr>
                <a:spLocks noChangeShapeType="1"/>
              </p:cNvSpPr>
              <p:nvPr/>
            </p:nvSpPr>
            <p:spPr bwMode="auto">
              <a:xfrm>
                <a:off x="2173" y="1584"/>
                <a:ext cx="0" cy="96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8" name="Line 16"/>
              <p:cNvSpPr>
                <a:spLocks noChangeShapeType="1"/>
              </p:cNvSpPr>
              <p:nvPr/>
            </p:nvSpPr>
            <p:spPr bwMode="auto">
              <a:xfrm>
                <a:off x="2503" y="1584"/>
                <a:ext cx="0"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9" name="Line 17"/>
              <p:cNvSpPr>
                <a:spLocks noChangeShapeType="1"/>
              </p:cNvSpPr>
              <p:nvPr/>
            </p:nvSpPr>
            <p:spPr bwMode="auto">
              <a:xfrm>
                <a:off x="2644" y="1584"/>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0" name="Line 18"/>
              <p:cNvSpPr>
                <a:spLocks noChangeShapeType="1"/>
              </p:cNvSpPr>
              <p:nvPr/>
            </p:nvSpPr>
            <p:spPr bwMode="auto">
              <a:xfrm>
                <a:off x="2785" y="1584"/>
                <a:ext cx="0" cy="12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1" name="Line 19"/>
              <p:cNvSpPr>
                <a:spLocks noChangeShapeType="1"/>
              </p:cNvSpPr>
              <p:nvPr/>
            </p:nvSpPr>
            <p:spPr bwMode="auto">
              <a:xfrm>
                <a:off x="3115" y="1584"/>
                <a:ext cx="0" cy="384"/>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2" name="Line 20"/>
              <p:cNvSpPr>
                <a:spLocks noChangeShapeType="1"/>
              </p:cNvSpPr>
              <p:nvPr/>
            </p:nvSpPr>
            <p:spPr bwMode="auto">
              <a:xfrm>
                <a:off x="3256" y="1584"/>
                <a:ext cx="0" cy="57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3" name="Line 21"/>
              <p:cNvSpPr>
                <a:spLocks noChangeShapeType="1"/>
              </p:cNvSpPr>
              <p:nvPr/>
            </p:nvSpPr>
            <p:spPr bwMode="auto">
              <a:xfrm>
                <a:off x="3397" y="1584"/>
                <a:ext cx="0" cy="96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4" name="Line 22"/>
              <p:cNvSpPr>
                <a:spLocks noChangeShapeType="1"/>
              </p:cNvSpPr>
              <p:nvPr/>
            </p:nvSpPr>
            <p:spPr bwMode="auto">
              <a:xfrm>
                <a:off x="3727" y="1584"/>
                <a:ext cx="0" cy="384"/>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5" name="Line 23"/>
              <p:cNvSpPr>
                <a:spLocks noChangeShapeType="1"/>
              </p:cNvSpPr>
              <p:nvPr/>
            </p:nvSpPr>
            <p:spPr bwMode="auto">
              <a:xfrm>
                <a:off x="3868" y="1584"/>
                <a:ext cx="0" cy="57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6" name="Line 24"/>
              <p:cNvSpPr>
                <a:spLocks noChangeShapeType="1"/>
              </p:cNvSpPr>
              <p:nvPr/>
            </p:nvSpPr>
            <p:spPr bwMode="auto">
              <a:xfrm>
                <a:off x="4010" y="1584"/>
                <a:ext cx="0" cy="12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7" name="Line 25"/>
              <p:cNvSpPr>
                <a:spLocks noChangeShapeType="1"/>
              </p:cNvSpPr>
              <p:nvPr/>
            </p:nvSpPr>
            <p:spPr bwMode="auto">
              <a:xfrm>
                <a:off x="4339" y="1584"/>
                <a:ext cx="0" cy="384"/>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8" name="Line 26"/>
              <p:cNvSpPr>
                <a:spLocks noChangeShapeType="1"/>
              </p:cNvSpPr>
              <p:nvPr/>
            </p:nvSpPr>
            <p:spPr bwMode="auto">
              <a:xfrm>
                <a:off x="4480" y="1584"/>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9" name="Line 27"/>
              <p:cNvSpPr>
                <a:spLocks noChangeShapeType="1"/>
              </p:cNvSpPr>
              <p:nvPr/>
            </p:nvSpPr>
            <p:spPr bwMode="auto">
              <a:xfrm>
                <a:off x="4622" y="1584"/>
                <a:ext cx="0" cy="96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70" name="Line 28"/>
              <p:cNvSpPr>
                <a:spLocks noChangeShapeType="1"/>
              </p:cNvSpPr>
              <p:nvPr/>
            </p:nvSpPr>
            <p:spPr bwMode="auto">
              <a:xfrm>
                <a:off x="4951" y="1584"/>
                <a:ext cx="0" cy="384"/>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71" name="Line 29"/>
              <p:cNvSpPr>
                <a:spLocks noChangeShapeType="1"/>
              </p:cNvSpPr>
              <p:nvPr/>
            </p:nvSpPr>
            <p:spPr bwMode="auto">
              <a:xfrm>
                <a:off x="5093" y="1584"/>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72" name="Line 30"/>
              <p:cNvSpPr>
                <a:spLocks noChangeShapeType="1"/>
              </p:cNvSpPr>
              <p:nvPr/>
            </p:nvSpPr>
            <p:spPr bwMode="auto">
              <a:xfrm>
                <a:off x="5234" y="1584"/>
                <a:ext cx="0" cy="12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73" name="Line 31"/>
              <p:cNvSpPr>
                <a:spLocks noChangeShapeType="1"/>
              </p:cNvSpPr>
              <p:nvPr/>
            </p:nvSpPr>
            <p:spPr bwMode="auto">
              <a:xfrm flipV="1">
                <a:off x="1844" y="1776"/>
                <a:ext cx="0" cy="1152"/>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50574" name="Line 32"/>
              <p:cNvSpPr>
                <a:spLocks noChangeShapeType="1"/>
              </p:cNvSpPr>
              <p:nvPr/>
            </p:nvSpPr>
            <p:spPr bwMode="auto">
              <a:xfrm flipV="1">
                <a:off x="2691" y="2160"/>
                <a:ext cx="0" cy="768"/>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50575" name="Line 33"/>
              <p:cNvSpPr>
                <a:spLocks noChangeShapeType="1"/>
              </p:cNvSpPr>
              <p:nvPr/>
            </p:nvSpPr>
            <p:spPr bwMode="auto">
              <a:xfrm flipV="1">
                <a:off x="3492" y="2544"/>
                <a:ext cx="0" cy="384"/>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50576" name="Rectangle 34"/>
              <p:cNvSpPr>
                <a:spLocks noChangeArrowheads="1"/>
              </p:cNvSpPr>
              <p:nvPr/>
            </p:nvSpPr>
            <p:spPr bwMode="auto">
              <a:xfrm>
                <a:off x="1655" y="3024"/>
                <a:ext cx="377" cy="288"/>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577" name="Text Box 35"/>
              <p:cNvSpPr txBox="1">
                <a:spLocks noChangeArrowheads="1"/>
              </p:cNvSpPr>
              <p:nvPr/>
            </p:nvSpPr>
            <p:spPr bwMode="auto">
              <a:xfrm>
                <a:off x="1749" y="2976"/>
                <a:ext cx="23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1</a:t>
                </a:r>
                <a:endParaRPr lang="en-US" altLang="zh-CN" sz="3600" b="1">
                  <a:solidFill>
                    <a:srgbClr val="333300"/>
                  </a:solidFill>
                </a:endParaRPr>
              </a:p>
            </p:txBody>
          </p:sp>
          <p:sp>
            <p:nvSpPr>
              <p:cNvPr id="150578" name="Oval 36"/>
              <p:cNvSpPr>
                <a:spLocks noChangeArrowheads="1"/>
              </p:cNvSpPr>
              <p:nvPr/>
            </p:nvSpPr>
            <p:spPr bwMode="auto">
              <a:xfrm>
                <a:off x="1797" y="2928"/>
                <a:ext cx="94" cy="96"/>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79" name="Line 37"/>
              <p:cNvSpPr>
                <a:spLocks noChangeShapeType="1"/>
              </p:cNvSpPr>
              <p:nvPr/>
            </p:nvSpPr>
            <p:spPr bwMode="auto">
              <a:xfrm>
                <a:off x="1844" y="3312"/>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80" name="Oval 38"/>
              <p:cNvSpPr>
                <a:spLocks noChangeArrowheads="1"/>
              </p:cNvSpPr>
              <p:nvPr/>
            </p:nvSpPr>
            <p:spPr bwMode="auto">
              <a:xfrm>
                <a:off x="1820" y="3648"/>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81" name="Rectangle 39"/>
              <p:cNvSpPr>
                <a:spLocks noChangeArrowheads="1"/>
              </p:cNvSpPr>
              <p:nvPr/>
            </p:nvSpPr>
            <p:spPr bwMode="auto">
              <a:xfrm>
                <a:off x="2503" y="3024"/>
                <a:ext cx="377" cy="288"/>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582" name="Text Box 40"/>
              <p:cNvSpPr txBox="1">
                <a:spLocks noChangeArrowheads="1"/>
              </p:cNvSpPr>
              <p:nvPr/>
            </p:nvSpPr>
            <p:spPr bwMode="auto">
              <a:xfrm>
                <a:off x="2597" y="2976"/>
                <a:ext cx="235"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1</a:t>
                </a:r>
                <a:endParaRPr lang="en-US" altLang="zh-CN" sz="3600" b="1">
                  <a:solidFill>
                    <a:srgbClr val="333300"/>
                  </a:solidFill>
                </a:endParaRPr>
              </a:p>
            </p:txBody>
          </p:sp>
          <p:sp>
            <p:nvSpPr>
              <p:cNvPr id="150583" name="Oval 41"/>
              <p:cNvSpPr>
                <a:spLocks noChangeArrowheads="1"/>
              </p:cNvSpPr>
              <p:nvPr/>
            </p:nvSpPr>
            <p:spPr bwMode="auto">
              <a:xfrm>
                <a:off x="2644" y="2928"/>
                <a:ext cx="94" cy="96"/>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84" name="Line 42"/>
              <p:cNvSpPr>
                <a:spLocks noChangeShapeType="1"/>
              </p:cNvSpPr>
              <p:nvPr/>
            </p:nvSpPr>
            <p:spPr bwMode="auto">
              <a:xfrm>
                <a:off x="2691" y="3312"/>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85" name="Rectangle 43"/>
              <p:cNvSpPr>
                <a:spLocks noChangeArrowheads="1"/>
              </p:cNvSpPr>
              <p:nvPr/>
            </p:nvSpPr>
            <p:spPr bwMode="auto">
              <a:xfrm>
                <a:off x="3303" y="3024"/>
                <a:ext cx="377" cy="288"/>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586" name="Text Box 44"/>
              <p:cNvSpPr txBox="1">
                <a:spLocks noChangeArrowheads="1"/>
              </p:cNvSpPr>
              <p:nvPr/>
            </p:nvSpPr>
            <p:spPr bwMode="auto">
              <a:xfrm>
                <a:off x="3397" y="2976"/>
                <a:ext cx="23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1</a:t>
                </a:r>
                <a:endParaRPr lang="en-US" altLang="zh-CN" sz="3600" b="1">
                  <a:solidFill>
                    <a:srgbClr val="333300"/>
                  </a:solidFill>
                </a:endParaRPr>
              </a:p>
            </p:txBody>
          </p:sp>
          <p:sp>
            <p:nvSpPr>
              <p:cNvPr id="150587" name="Oval 45"/>
              <p:cNvSpPr>
                <a:spLocks noChangeArrowheads="1"/>
              </p:cNvSpPr>
              <p:nvPr/>
            </p:nvSpPr>
            <p:spPr bwMode="auto">
              <a:xfrm>
                <a:off x="3445" y="2928"/>
                <a:ext cx="94" cy="96"/>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88" name="Line 46"/>
              <p:cNvSpPr>
                <a:spLocks noChangeShapeType="1"/>
              </p:cNvSpPr>
              <p:nvPr/>
            </p:nvSpPr>
            <p:spPr bwMode="auto">
              <a:xfrm>
                <a:off x="3492" y="3312"/>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89" name="Line 47"/>
              <p:cNvSpPr>
                <a:spLocks noChangeShapeType="1"/>
              </p:cNvSpPr>
              <p:nvPr/>
            </p:nvSpPr>
            <p:spPr bwMode="auto">
              <a:xfrm>
                <a:off x="384" y="1968"/>
                <a:ext cx="49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50590" name="Line 48"/>
              <p:cNvSpPr>
                <a:spLocks noChangeShapeType="1"/>
              </p:cNvSpPr>
              <p:nvPr/>
            </p:nvSpPr>
            <p:spPr bwMode="auto">
              <a:xfrm>
                <a:off x="384" y="2784"/>
                <a:ext cx="49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50591" name="Line 49"/>
              <p:cNvSpPr>
                <a:spLocks noChangeShapeType="1"/>
              </p:cNvSpPr>
              <p:nvPr/>
            </p:nvSpPr>
            <p:spPr bwMode="auto">
              <a:xfrm>
                <a:off x="384" y="2352"/>
                <a:ext cx="49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50592" name="Line 50"/>
              <p:cNvSpPr>
                <a:spLocks noChangeShapeType="1"/>
              </p:cNvSpPr>
              <p:nvPr/>
            </p:nvSpPr>
            <p:spPr bwMode="auto">
              <a:xfrm>
                <a:off x="384" y="1776"/>
                <a:ext cx="4944" cy="0"/>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50593" name="Line 51"/>
              <p:cNvSpPr>
                <a:spLocks noChangeShapeType="1"/>
              </p:cNvSpPr>
              <p:nvPr/>
            </p:nvSpPr>
            <p:spPr bwMode="auto">
              <a:xfrm>
                <a:off x="384" y="2160"/>
                <a:ext cx="4944" cy="0"/>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50594" name="Line 52"/>
              <p:cNvSpPr>
                <a:spLocks noChangeShapeType="1"/>
              </p:cNvSpPr>
              <p:nvPr/>
            </p:nvSpPr>
            <p:spPr bwMode="auto">
              <a:xfrm>
                <a:off x="384" y="2544"/>
                <a:ext cx="4944" cy="0"/>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50595" name="Line 53"/>
              <p:cNvSpPr>
                <a:spLocks noChangeShapeType="1"/>
              </p:cNvSpPr>
              <p:nvPr/>
            </p:nvSpPr>
            <p:spPr bwMode="auto">
              <a:xfrm>
                <a:off x="1844" y="3456"/>
                <a:ext cx="28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50596" name="Line 54"/>
              <p:cNvSpPr>
                <a:spLocks noChangeShapeType="1"/>
              </p:cNvSpPr>
              <p:nvPr/>
            </p:nvSpPr>
            <p:spPr bwMode="auto">
              <a:xfrm flipV="1">
                <a:off x="2126" y="1968"/>
                <a:ext cx="0" cy="1488"/>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50597" name="Line 55"/>
              <p:cNvSpPr>
                <a:spLocks noChangeShapeType="1"/>
              </p:cNvSpPr>
              <p:nvPr/>
            </p:nvSpPr>
            <p:spPr bwMode="auto">
              <a:xfrm>
                <a:off x="2691" y="3456"/>
                <a:ext cx="283"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50598" name="Line 56"/>
              <p:cNvSpPr>
                <a:spLocks noChangeShapeType="1"/>
              </p:cNvSpPr>
              <p:nvPr/>
            </p:nvSpPr>
            <p:spPr bwMode="auto">
              <a:xfrm flipV="1">
                <a:off x="2974" y="2352"/>
                <a:ext cx="0" cy="1104"/>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50599" name="Line 57"/>
              <p:cNvSpPr>
                <a:spLocks noChangeShapeType="1"/>
              </p:cNvSpPr>
              <p:nvPr/>
            </p:nvSpPr>
            <p:spPr bwMode="auto">
              <a:xfrm>
                <a:off x="3492" y="3456"/>
                <a:ext cx="423"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50600" name="Line 58"/>
              <p:cNvSpPr>
                <a:spLocks noChangeShapeType="1"/>
              </p:cNvSpPr>
              <p:nvPr/>
            </p:nvSpPr>
            <p:spPr bwMode="auto">
              <a:xfrm flipV="1">
                <a:off x="3915" y="2784"/>
                <a:ext cx="0" cy="672"/>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50601" name="Rectangle 59"/>
              <p:cNvSpPr>
                <a:spLocks noChangeArrowheads="1"/>
              </p:cNvSpPr>
              <p:nvPr/>
            </p:nvSpPr>
            <p:spPr bwMode="auto">
              <a:xfrm>
                <a:off x="2409" y="1200"/>
                <a:ext cx="471" cy="38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602" name="Text Box 60"/>
              <p:cNvSpPr txBox="1">
                <a:spLocks noChangeArrowheads="1"/>
              </p:cNvSpPr>
              <p:nvPr/>
            </p:nvSpPr>
            <p:spPr bwMode="auto">
              <a:xfrm>
                <a:off x="2503" y="1152"/>
                <a:ext cx="329"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sz="3600" b="1">
                  <a:solidFill>
                    <a:srgbClr val="333300"/>
                  </a:solidFill>
                </a:endParaRPr>
              </a:p>
            </p:txBody>
          </p:sp>
          <p:sp>
            <p:nvSpPr>
              <p:cNvPr id="150603" name="Line 61"/>
              <p:cNvSpPr>
                <a:spLocks noChangeShapeType="1"/>
              </p:cNvSpPr>
              <p:nvPr/>
            </p:nvSpPr>
            <p:spPr bwMode="auto">
              <a:xfrm flipV="1">
                <a:off x="2644" y="864"/>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04" name="Rectangle 62"/>
              <p:cNvSpPr>
                <a:spLocks noChangeArrowheads="1"/>
              </p:cNvSpPr>
              <p:nvPr/>
            </p:nvSpPr>
            <p:spPr bwMode="auto">
              <a:xfrm>
                <a:off x="572" y="1200"/>
                <a:ext cx="471" cy="38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605" name="Text Box 63"/>
              <p:cNvSpPr txBox="1">
                <a:spLocks noChangeArrowheads="1"/>
              </p:cNvSpPr>
              <p:nvPr/>
            </p:nvSpPr>
            <p:spPr bwMode="auto">
              <a:xfrm>
                <a:off x="667" y="1152"/>
                <a:ext cx="329"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sz="3600" b="1">
                  <a:solidFill>
                    <a:srgbClr val="333300"/>
                  </a:solidFill>
                </a:endParaRPr>
              </a:p>
            </p:txBody>
          </p:sp>
          <p:sp>
            <p:nvSpPr>
              <p:cNvPr id="150606" name="Line 64"/>
              <p:cNvSpPr>
                <a:spLocks noChangeShapeType="1"/>
              </p:cNvSpPr>
              <p:nvPr/>
            </p:nvSpPr>
            <p:spPr bwMode="auto">
              <a:xfrm flipV="1">
                <a:off x="808" y="864"/>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07" name="Rectangle 65"/>
              <p:cNvSpPr>
                <a:spLocks noChangeArrowheads="1"/>
              </p:cNvSpPr>
              <p:nvPr/>
            </p:nvSpPr>
            <p:spPr bwMode="auto">
              <a:xfrm>
                <a:off x="1184" y="1200"/>
                <a:ext cx="471" cy="38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608" name="Text Box 66"/>
              <p:cNvSpPr txBox="1">
                <a:spLocks noChangeArrowheads="1"/>
              </p:cNvSpPr>
              <p:nvPr/>
            </p:nvSpPr>
            <p:spPr bwMode="auto">
              <a:xfrm>
                <a:off x="1279" y="1152"/>
                <a:ext cx="329"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sz="3600" b="1">
                  <a:solidFill>
                    <a:srgbClr val="333300"/>
                  </a:solidFill>
                </a:endParaRPr>
              </a:p>
            </p:txBody>
          </p:sp>
          <p:sp>
            <p:nvSpPr>
              <p:cNvPr id="150609" name="Line 67"/>
              <p:cNvSpPr>
                <a:spLocks noChangeShapeType="1"/>
              </p:cNvSpPr>
              <p:nvPr/>
            </p:nvSpPr>
            <p:spPr bwMode="auto">
              <a:xfrm flipV="1">
                <a:off x="1420" y="864"/>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10" name="Rectangle 68"/>
              <p:cNvSpPr>
                <a:spLocks noChangeArrowheads="1"/>
              </p:cNvSpPr>
              <p:nvPr/>
            </p:nvSpPr>
            <p:spPr bwMode="auto">
              <a:xfrm>
                <a:off x="1797" y="1200"/>
                <a:ext cx="470" cy="38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611" name="Text Box 69"/>
              <p:cNvSpPr txBox="1">
                <a:spLocks noChangeArrowheads="1"/>
              </p:cNvSpPr>
              <p:nvPr/>
            </p:nvSpPr>
            <p:spPr bwMode="auto">
              <a:xfrm>
                <a:off x="1891" y="1152"/>
                <a:ext cx="329"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sz="3600" b="1">
                  <a:solidFill>
                    <a:srgbClr val="333300"/>
                  </a:solidFill>
                </a:endParaRPr>
              </a:p>
            </p:txBody>
          </p:sp>
          <p:sp>
            <p:nvSpPr>
              <p:cNvPr id="150612" name="Line 70"/>
              <p:cNvSpPr>
                <a:spLocks noChangeShapeType="1"/>
              </p:cNvSpPr>
              <p:nvPr/>
            </p:nvSpPr>
            <p:spPr bwMode="auto">
              <a:xfrm flipV="1">
                <a:off x="2032" y="864"/>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13" name="Rectangle 71"/>
              <p:cNvSpPr>
                <a:spLocks noChangeArrowheads="1"/>
              </p:cNvSpPr>
              <p:nvPr/>
            </p:nvSpPr>
            <p:spPr bwMode="auto">
              <a:xfrm>
                <a:off x="4857" y="1200"/>
                <a:ext cx="471" cy="38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614" name="Text Box 72"/>
              <p:cNvSpPr txBox="1">
                <a:spLocks noChangeArrowheads="1"/>
              </p:cNvSpPr>
              <p:nvPr/>
            </p:nvSpPr>
            <p:spPr bwMode="auto">
              <a:xfrm>
                <a:off x="4951" y="1152"/>
                <a:ext cx="33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sz="3600" b="1">
                  <a:solidFill>
                    <a:srgbClr val="333300"/>
                  </a:solidFill>
                </a:endParaRPr>
              </a:p>
            </p:txBody>
          </p:sp>
          <p:sp>
            <p:nvSpPr>
              <p:cNvPr id="150615" name="Line 73"/>
              <p:cNvSpPr>
                <a:spLocks noChangeShapeType="1"/>
              </p:cNvSpPr>
              <p:nvPr/>
            </p:nvSpPr>
            <p:spPr bwMode="auto">
              <a:xfrm flipV="1">
                <a:off x="5093" y="864"/>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16" name="Rectangle 74"/>
              <p:cNvSpPr>
                <a:spLocks noChangeArrowheads="1"/>
              </p:cNvSpPr>
              <p:nvPr/>
            </p:nvSpPr>
            <p:spPr bwMode="auto">
              <a:xfrm>
                <a:off x="3633" y="1200"/>
                <a:ext cx="471" cy="38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617" name="Text Box 75"/>
              <p:cNvSpPr txBox="1">
                <a:spLocks noChangeArrowheads="1"/>
              </p:cNvSpPr>
              <p:nvPr/>
            </p:nvSpPr>
            <p:spPr bwMode="auto">
              <a:xfrm>
                <a:off x="3727" y="1152"/>
                <a:ext cx="33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sz="3600" b="1">
                  <a:solidFill>
                    <a:srgbClr val="333300"/>
                  </a:solidFill>
                </a:endParaRPr>
              </a:p>
            </p:txBody>
          </p:sp>
          <p:sp>
            <p:nvSpPr>
              <p:cNvPr id="150618" name="Line 76"/>
              <p:cNvSpPr>
                <a:spLocks noChangeShapeType="1"/>
              </p:cNvSpPr>
              <p:nvPr/>
            </p:nvSpPr>
            <p:spPr bwMode="auto">
              <a:xfrm flipV="1">
                <a:off x="3868" y="864"/>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19" name="Rectangle 77"/>
              <p:cNvSpPr>
                <a:spLocks noChangeArrowheads="1"/>
              </p:cNvSpPr>
              <p:nvPr/>
            </p:nvSpPr>
            <p:spPr bwMode="auto">
              <a:xfrm>
                <a:off x="4245" y="1200"/>
                <a:ext cx="471" cy="38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620" name="Text Box 78"/>
              <p:cNvSpPr txBox="1">
                <a:spLocks noChangeArrowheads="1"/>
              </p:cNvSpPr>
              <p:nvPr/>
            </p:nvSpPr>
            <p:spPr bwMode="auto">
              <a:xfrm>
                <a:off x="4339" y="1152"/>
                <a:ext cx="33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sz="3600" b="1">
                  <a:solidFill>
                    <a:srgbClr val="333300"/>
                  </a:solidFill>
                </a:endParaRPr>
              </a:p>
            </p:txBody>
          </p:sp>
          <p:sp>
            <p:nvSpPr>
              <p:cNvPr id="150621" name="Line 79"/>
              <p:cNvSpPr>
                <a:spLocks noChangeShapeType="1"/>
              </p:cNvSpPr>
              <p:nvPr/>
            </p:nvSpPr>
            <p:spPr bwMode="auto">
              <a:xfrm flipV="1">
                <a:off x="4480" y="864"/>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22" name="Rectangle 80"/>
              <p:cNvSpPr>
                <a:spLocks noChangeArrowheads="1"/>
              </p:cNvSpPr>
              <p:nvPr/>
            </p:nvSpPr>
            <p:spPr bwMode="auto">
              <a:xfrm>
                <a:off x="3021" y="1200"/>
                <a:ext cx="471" cy="38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623" name="Text Box 81"/>
              <p:cNvSpPr txBox="1">
                <a:spLocks noChangeArrowheads="1"/>
              </p:cNvSpPr>
              <p:nvPr/>
            </p:nvSpPr>
            <p:spPr bwMode="auto">
              <a:xfrm>
                <a:off x="3115" y="1152"/>
                <a:ext cx="33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sz="3600" b="1">
                  <a:solidFill>
                    <a:srgbClr val="333300"/>
                  </a:solidFill>
                </a:endParaRPr>
              </a:p>
            </p:txBody>
          </p:sp>
          <p:sp>
            <p:nvSpPr>
              <p:cNvPr id="150624" name="Line 82"/>
              <p:cNvSpPr>
                <a:spLocks noChangeShapeType="1"/>
              </p:cNvSpPr>
              <p:nvPr/>
            </p:nvSpPr>
            <p:spPr bwMode="auto">
              <a:xfrm flipV="1">
                <a:off x="3256" y="864"/>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25" name="Text Box 83"/>
              <p:cNvSpPr txBox="1">
                <a:spLocks noChangeArrowheads="1"/>
              </p:cNvSpPr>
              <p:nvPr/>
            </p:nvSpPr>
            <p:spPr bwMode="auto">
              <a:xfrm>
                <a:off x="672" y="528"/>
                <a:ext cx="423"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Y</a:t>
                </a:r>
                <a:r>
                  <a:rPr lang="en-US" altLang="zh-CN" sz="2800" b="1" baseline="-25000">
                    <a:solidFill>
                      <a:srgbClr val="333300"/>
                    </a:solidFill>
                  </a:rPr>
                  <a:t>0</a:t>
                </a:r>
              </a:p>
            </p:txBody>
          </p:sp>
          <p:sp>
            <p:nvSpPr>
              <p:cNvPr id="150626" name="Rectangle 84"/>
              <p:cNvSpPr>
                <a:spLocks noChangeArrowheads="1"/>
              </p:cNvSpPr>
              <p:nvPr/>
            </p:nvSpPr>
            <p:spPr bwMode="auto">
              <a:xfrm>
                <a:off x="1248" y="528"/>
                <a:ext cx="376" cy="327"/>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1</a:t>
                </a:r>
              </a:p>
            </p:txBody>
          </p:sp>
          <p:sp>
            <p:nvSpPr>
              <p:cNvPr id="150627" name="Rectangle 85"/>
              <p:cNvSpPr>
                <a:spLocks noChangeArrowheads="1"/>
              </p:cNvSpPr>
              <p:nvPr/>
            </p:nvSpPr>
            <p:spPr bwMode="auto">
              <a:xfrm>
                <a:off x="1920" y="528"/>
                <a:ext cx="329"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2</a:t>
                </a:r>
              </a:p>
            </p:txBody>
          </p:sp>
          <p:sp>
            <p:nvSpPr>
              <p:cNvPr id="150628" name="Rectangle 86"/>
              <p:cNvSpPr>
                <a:spLocks noChangeArrowheads="1"/>
              </p:cNvSpPr>
              <p:nvPr/>
            </p:nvSpPr>
            <p:spPr bwMode="auto">
              <a:xfrm>
                <a:off x="2448" y="528"/>
                <a:ext cx="376" cy="327"/>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3</a:t>
                </a:r>
              </a:p>
            </p:txBody>
          </p:sp>
          <p:sp>
            <p:nvSpPr>
              <p:cNvPr id="150629" name="Rectangle 87"/>
              <p:cNvSpPr>
                <a:spLocks noChangeArrowheads="1"/>
              </p:cNvSpPr>
              <p:nvPr/>
            </p:nvSpPr>
            <p:spPr bwMode="auto">
              <a:xfrm>
                <a:off x="3072" y="528"/>
                <a:ext cx="329"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4</a:t>
                </a:r>
              </a:p>
            </p:txBody>
          </p:sp>
          <p:sp>
            <p:nvSpPr>
              <p:cNvPr id="150630" name="Rectangle 88"/>
              <p:cNvSpPr>
                <a:spLocks noChangeArrowheads="1"/>
              </p:cNvSpPr>
              <p:nvPr/>
            </p:nvSpPr>
            <p:spPr bwMode="auto">
              <a:xfrm>
                <a:off x="3696" y="528"/>
                <a:ext cx="329"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5</a:t>
                </a:r>
              </a:p>
            </p:txBody>
          </p:sp>
          <p:sp>
            <p:nvSpPr>
              <p:cNvPr id="150631" name="Rectangle 89"/>
              <p:cNvSpPr>
                <a:spLocks noChangeArrowheads="1"/>
              </p:cNvSpPr>
              <p:nvPr/>
            </p:nvSpPr>
            <p:spPr bwMode="auto">
              <a:xfrm>
                <a:off x="4272" y="528"/>
                <a:ext cx="329"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6</a:t>
                </a:r>
              </a:p>
            </p:txBody>
          </p:sp>
          <p:sp>
            <p:nvSpPr>
              <p:cNvPr id="150632" name="Rectangle 90"/>
              <p:cNvSpPr>
                <a:spLocks noChangeArrowheads="1"/>
              </p:cNvSpPr>
              <p:nvPr/>
            </p:nvSpPr>
            <p:spPr bwMode="auto">
              <a:xfrm>
                <a:off x="4944" y="528"/>
                <a:ext cx="329"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7</a:t>
                </a:r>
              </a:p>
            </p:txBody>
          </p:sp>
          <p:sp>
            <p:nvSpPr>
              <p:cNvPr id="150633" name="Oval 118"/>
              <p:cNvSpPr>
                <a:spLocks noChangeArrowheads="1"/>
              </p:cNvSpPr>
              <p:nvPr/>
            </p:nvSpPr>
            <p:spPr bwMode="auto">
              <a:xfrm>
                <a:off x="2663" y="3648"/>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34" name="Oval 119"/>
              <p:cNvSpPr>
                <a:spLocks noChangeArrowheads="1"/>
              </p:cNvSpPr>
              <p:nvPr/>
            </p:nvSpPr>
            <p:spPr bwMode="auto">
              <a:xfrm>
                <a:off x="3456" y="3648"/>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35" name="Oval 120"/>
              <p:cNvSpPr>
                <a:spLocks noChangeArrowheads="1"/>
              </p:cNvSpPr>
              <p:nvPr/>
            </p:nvSpPr>
            <p:spPr bwMode="auto">
              <a:xfrm>
                <a:off x="784" y="81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36" name="Oval 121"/>
              <p:cNvSpPr>
                <a:spLocks noChangeArrowheads="1"/>
              </p:cNvSpPr>
              <p:nvPr/>
            </p:nvSpPr>
            <p:spPr bwMode="auto">
              <a:xfrm>
                <a:off x="1392" y="81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37" name="Oval 122"/>
              <p:cNvSpPr>
                <a:spLocks noChangeArrowheads="1"/>
              </p:cNvSpPr>
              <p:nvPr/>
            </p:nvSpPr>
            <p:spPr bwMode="auto">
              <a:xfrm>
                <a:off x="2004" y="81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38" name="Oval 123"/>
              <p:cNvSpPr>
                <a:spLocks noChangeArrowheads="1"/>
              </p:cNvSpPr>
              <p:nvPr/>
            </p:nvSpPr>
            <p:spPr bwMode="auto">
              <a:xfrm>
                <a:off x="2613" y="81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39" name="Oval 124"/>
              <p:cNvSpPr>
                <a:spLocks noChangeArrowheads="1"/>
              </p:cNvSpPr>
              <p:nvPr/>
            </p:nvSpPr>
            <p:spPr bwMode="auto">
              <a:xfrm>
                <a:off x="3228" y="81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40" name="Oval 125"/>
              <p:cNvSpPr>
                <a:spLocks noChangeArrowheads="1"/>
              </p:cNvSpPr>
              <p:nvPr/>
            </p:nvSpPr>
            <p:spPr bwMode="auto">
              <a:xfrm>
                <a:off x="3840" y="81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41" name="Oval 126"/>
              <p:cNvSpPr>
                <a:spLocks noChangeArrowheads="1"/>
              </p:cNvSpPr>
              <p:nvPr/>
            </p:nvSpPr>
            <p:spPr bwMode="auto">
              <a:xfrm>
                <a:off x="5062" y="81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42" name="Oval 127"/>
              <p:cNvSpPr>
                <a:spLocks noChangeArrowheads="1"/>
              </p:cNvSpPr>
              <p:nvPr/>
            </p:nvSpPr>
            <p:spPr bwMode="auto">
              <a:xfrm>
                <a:off x="4452" y="81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43" name="Rectangle 128"/>
              <p:cNvSpPr>
                <a:spLocks noChangeArrowheads="1"/>
              </p:cNvSpPr>
              <p:nvPr/>
            </p:nvSpPr>
            <p:spPr bwMode="auto">
              <a:xfrm>
                <a:off x="1824" y="3504"/>
                <a:ext cx="190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0              1            1</a:t>
                </a:r>
              </a:p>
            </p:txBody>
          </p:sp>
          <p:sp>
            <p:nvSpPr>
              <p:cNvPr id="150644" name="Rectangle 129"/>
              <p:cNvSpPr>
                <a:spLocks noChangeArrowheads="1"/>
              </p:cNvSpPr>
              <p:nvPr/>
            </p:nvSpPr>
            <p:spPr bwMode="auto">
              <a:xfrm>
                <a:off x="1824" y="2736"/>
                <a:ext cx="1964" cy="327"/>
              </a:xfrm>
              <a:prstGeom prst="rect">
                <a:avLst/>
              </a:prstGeom>
              <a:noFill/>
              <a:ln>
                <a:noFill/>
              </a:ln>
            </p:spPr>
            <p:txBody>
              <a:bodyPr wrap="none">
                <a:spAutoFit/>
              </a:bodyPr>
              <a:lstStyle/>
              <a:p>
                <a:pPr>
                  <a:spcBef>
                    <a:spcPct val="50000"/>
                  </a:spcBef>
                </a:pPr>
                <a:r>
                  <a:rPr lang="en-US" altLang="zh-CN" sz="2800" b="1">
                    <a:solidFill>
                      <a:schemeClr val="accent2"/>
                    </a:solidFill>
                    <a:latin typeface="Times New Roman" panose="02020603050405020304" charset="0"/>
                  </a:rPr>
                  <a:t>1              0             0</a:t>
                </a:r>
              </a:p>
            </p:txBody>
          </p:sp>
          <p:grpSp>
            <p:nvGrpSpPr>
              <p:cNvPr id="150645" name="Group 130"/>
              <p:cNvGrpSpPr/>
              <p:nvPr/>
            </p:nvGrpSpPr>
            <p:grpSpPr bwMode="auto">
              <a:xfrm>
                <a:off x="816" y="864"/>
                <a:ext cx="4467" cy="327"/>
                <a:chOff x="912" y="528"/>
                <a:chExt cx="4603" cy="327"/>
              </a:xfrm>
            </p:grpSpPr>
            <p:sp>
              <p:nvSpPr>
                <p:cNvPr id="150646" name="Text Box 131"/>
                <p:cNvSpPr txBox="1">
                  <a:spLocks noChangeArrowheads="1"/>
                </p:cNvSpPr>
                <p:nvPr/>
              </p:nvSpPr>
              <p:spPr bwMode="auto">
                <a:xfrm>
                  <a:off x="2784" y="528"/>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1</a:t>
                  </a:r>
                  <a:endParaRPr lang="en-US" altLang="zh-CN" sz="3600" b="1">
                    <a:solidFill>
                      <a:srgbClr val="FF0000"/>
                    </a:solidFill>
                  </a:endParaRPr>
                </a:p>
              </p:txBody>
            </p:sp>
            <p:sp>
              <p:nvSpPr>
                <p:cNvPr id="150647" name="Rectangle 132"/>
                <p:cNvSpPr>
                  <a:spLocks noChangeArrowheads="1"/>
                </p:cNvSpPr>
                <p:nvPr/>
              </p:nvSpPr>
              <p:spPr bwMode="auto">
                <a:xfrm>
                  <a:off x="2160" y="528"/>
                  <a:ext cx="235"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0648" name="Rectangle 133"/>
                <p:cNvSpPr>
                  <a:spLocks noChangeArrowheads="1"/>
                </p:cNvSpPr>
                <p:nvPr/>
              </p:nvSpPr>
              <p:spPr bwMode="auto">
                <a:xfrm>
                  <a:off x="1536" y="528"/>
                  <a:ext cx="235"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0649" name="Rectangle 134"/>
                <p:cNvSpPr>
                  <a:spLocks noChangeArrowheads="1"/>
                </p:cNvSpPr>
                <p:nvPr/>
              </p:nvSpPr>
              <p:spPr bwMode="auto">
                <a:xfrm>
                  <a:off x="912" y="528"/>
                  <a:ext cx="235"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0650" name="Rectangle 135"/>
                <p:cNvSpPr>
                  <a:spLocks noChangeArrowheads="1"/>
                </p:cNvSpPr>
                <p:nvPr/>
              </p:nvSpPr>
              <p:spPr bwMode="auto">
                <a:xfrm>
                  <a:off x="3408" y="528"/>
                  <a:ext cx="235"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0651" name="Rectangle 136"/>
                <p:cNvSpPr>
                  <a:spLocks noChangeArrowheads="1"/>
                </p:cNvSpPr>
                <p:nvPr/>
              </p:nvSpPr>
              <p:spPr bwMode="auto">
                <a:xfrm>
                  <a:off x="4032" y="528"/>
                  <a:ext cx="235"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0652" name="Rectangle 137"/>
                <p:cNvSpPr>
                  <a:spLocks noChangeArrowheads="1"/>
                </p:cNvSpPr>
                <p:nvPr/>
              </p:nvSpPr>
              <p:spPr bwMode="auto">
                <a:xfrm>
                  <a:off x="4656" y="528"/>
                  <a:ext cx="235"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0653" name="Rectangle 138"/>
                <p:cNvSpPr>
                  <a:spLocks noChangeArrowheads="1"/>
                </p:cNvSpPr>
                <p:nvPr/>
              </p:nvSpPr>
              <p:spPr bwMode="auto">
                <a:xfrm>
                  <a:off x="5280" y="528"/>
                  <a:ext cx="235"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grpSp>
        </p:grpSp>
        <p:grpSp>
          <p:nvGrpSpPr>
            <p:cNvPr id="150533" name="Group 154"/>
            <p:cNvGrpSpPr/>
            <p:nvPr/>
          </p:nvGrpSpPr>
          <p:grpSpPr bwMode="auto">
            <a:xfrm>
              <a:off x="192" y="1597"/>
              <a:ext cx="223" cy="1309"/>
              <a:chOff x="192" y="1597"/>
              <a:chExt cx="223" cy="1309"/>
            </a:xfrm>
          </p:grpSpPr>
          <p:grpSp>
            <p:nvGrpSpPr>
              <p:cNvPr id="150534" name="Group 145"/>
              <p:cNvGrpSpPr/>
              <p:nvPr/>
            </p:nvGrpSpPr>
            <p:grpSpPr bwMode="auto">
              <a:xfrm>
                <a:off x="192" y="1597"/>
                <a:ext cx="223" cy="467"/>
                <a:chOff x="192" y="2438"/>
                <a:chExt cx="223" cy="467"/>
              </a:xfrm>
            </p:grpSpPr>
            <p:sp>
              <p:nvSpPr>
                <p:cNvPr id="150543" name="Rectangle 140"/>
                <p:cNvSpPr>
                  <a:spLocks noChangeArrowheads="1"/>
                </p:cNvSpPr>
                <p:nvPr/>
              </p:nvSpPr>
              <p:spPr bwMode="auto">
                <a:xfrm>
                  <a:off x="192" y="2655"/>
                  <a:ext cx="223" cy="250"/>
                </a:xfrm>
                <a:prstGeom prst="rect">
                  <a:avLst/>
                </a:prstGeom>
                <a:noFill/>
                <a:ln>
                  <a:noFill/>
                </a:ln>
              </p:spPr>
              <p:txBody>
                <a:bodyPr wrap="none">
                  <a:spAutoFit/>
                </a:bodyPr>
                <a:lstStyle/>
                <a:p>
                  <a:r>
                    <a:rPr lang="en-US" altLang="zh-CN" sz="2000" b="1" i="1">
                      <a:solidFill>
                        <a:srgbClr val="333300"/>
                      </a:solidFill>
                      <a:latin typeface="Times New Roman" panose="02020603050405020304" charset="0"/>
                    </a:rPr>
                    <a:t>A</a:t>
                  </a:r>
                </a:p>
              </p:txBody>
            </p:sp>
            <p:sp>
              <p:nvSpPr>
                <p:cNvPr id="150544" name="Rectangle 141"/>
                <p:cNvSpPr>
                  <a:spLocks noChangeArrowheads="1"/>
                </p:cNvSpPr>
                <p:nvPr/>
              </p:nvSpPr>
              <p:spPr bwMode="auto">
                <a:xfrm>
                  <a:off x="192" y="2438"/>
                  <a:ext cx="223" cy="250"/>
                </a:xfrm>
                <a:prstGeom prst="rect">
                  <a:avLst/>
                </a:prstGeom>
                <a:noFill/>
                <a:ln>
                  <a:noFill/>
                </a:ln>
              </p:spPr>
              <p:txBody>
                <a:bodyPr wrap="none">
                  <a:spAutoFit/>
                </a:bodyPr>
                <a:lstStyle/>
                <a:p>
                  <a:r>
                    <a:rPr lang="en-US" altLang="zh-CN" sz="2000" b="1" i="1">
                      <a:solidFill>
                        <a:srgbClr val="333300"/>
                      </a:solidFill>
                      <a:latin typeface="Times New Roman" panose="02020603050405020304" charset="0"/>
                    </a:rPr>
                    <a:t>A</a:t>
                  </a:r>
                </a:p>
              </p:txBody>
            </p:sp>
            <p:sp>
              <p:nvSpPr>
                <p:cNvPr id="150545" name="Line 144"/>
                <p:cNvSpPr>
                  <a:spLocks noChangeShapeType="1"/>
                </p:cNvSpPr>
                <p:nvPr/>
              </p:nvSpPr>
              <p:spPr bwMode="auto">
                <a:xfrm>
                  <a:off x="262" y="2493"/>
                  <a:ext cx="131"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grpSp>
            <p:nvGrpSpPr>
              <p:cNvPr id="150535" name="Group 146"/>
              <p:cNvGrpSpPr/>
              <p:nvPr/>
            </p:nvGrpSpPr>
            <p:grpSpPr bwMode="auto">
              <a:xfrm>
                <a:off x="192" y="2016"/>
                <a:ext cx="223" cy="467"/>
                <a:chOff x="192" y="2438"/>
                <a:chExt cx="223" cy="467"/>
              </a:xfrm>
            </p:grpSpPr>
            <p:sp>
              <p:nvSpPr>
                <p:cNvPr id="150540" name="Rectangle 147"/>
                <p:cNvSpPr>
                  <a:spLocks noChangeArrowheads="1"/>
                </p:cNvSpPr>
                <p:nvPr/>
              </p:nvSpPr>
              <p:spPr bwMode="auto">
                <a:xfrm>
                  <a:off x="192" y="2655"/>
                  <a:ext cx="223" cy="250"/>
                </a:xfrm>
                <a:prstGeom prst="rect">
                  <a:avLst/>
                </a:prstGeom>
                <a:noFill/>
                <a:ln>
                  <a:noFill/>
                </a:ln>
              </p:spPr>
              <p:txBody>
                <a:bodyPr wrap="none">
                  <a:spAutoFit/>
                </a:bodyPr>
                <a:lstStyle/>
                <a:p>
                  <a:r>
                    <a:rPr lang="en-US" altLang="zh-CN" sz="2000" b="1" i="1">
                      <a:solidFill>
                        <a:srgbClr val="333300"/>
                      </a:solidFill>
                      <a:latin typeface="Times New Roman" panose="02020603050405020304" charset="0"/>
                    </a:rPr>
                    <a:t>B</a:t>
                  </a:r>
                </a:p>
              </p:txBody>
            </p:sp>
            <p:sp>
              <p:nvSpPr>
                <p:cNvPr id="150541" name="Rectangle 148"/>
                <p:cNvSpPr>
                  <a:spLocks noChangeArrowheads="1"/>
                </p:cNvSpPr>
                <p:nvPr/>
              </p:nvSpPr>
              <p:spPr bwMode="auto">
                <a:xfrm>
                  <a:off x="192" y="2438"/>
                  <a:ext cx="223" cy="250"/>
                </a:xfrm>
                <a:prstGeom prst="rect">
                  <a:avLst/>
                </a:prstGeom>
                <a:noFill/>
                <a:ln>
                  <a:noFill/>
                </a:ln>
              </p:spPr>
              <p:txBody>
                <a:bodyPr wrap="none">
                  <a:spAutoFit/>
                </a:bodyPr>
                <a:lstStyle/>
                <a:p>
                  <a:r>
                    <a:rPr lang="en-US" altLang="zh-CN" sz="2000" b="1" i="1">
                      <a:solidFill>
                        <a:srgbClr val="333300"/>
                      </a:solidFill>
                      <a:latin typeface="Times New Roman" panose="02020603050405020304" charset="0"/>
                    </a:rPr>
                    <a:t>B</a:t>
                  </a:r>
                </a:p>
              </p:txBody>
            </p:sp>
            <p:sp>
              <p:nvSpPr>
                <p:cNvPr id="150542" name="Line 149"/>
                <p:cNvSpPr>
                  <a:spLocks noChangeShapeType="1"/>
                </p:cNvSpPr>
                <p:nvPr/>
              </p:nvSpPr>
              <p:spPr bwMode="auto">
                <a:xfrm>
                  <a:off x="262" y="2493"/>
                  <a:ext cx="131"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grpSp>
            <p:nvGrpSpPr>
              <p:cNvPr id="150536" name="Group 150"/>
              <p:cNvGrpSpPr/>
              <p:nvPr/>
            </p:nvGrpSpPr>
            <p:grpSpPr bwMode="auto">
              <a:xfrm>
                <a:off x="192" y="2461"/>
                <a:ext cx="223" cy="445"/>
                <a:chOff x="192" y="2438"/>
                <a:chExt cx="223" cy="496"/>
              </a:xfrm>
            </p:grpSpPr>
            <p:sp>
              <p:nvSpPr>
                <p:cNvPr id="150537" name="Rectangle 151"/>
                <p:cNvSpPr>
                  <a:spLocks noChangeArrowheads="1"/>
                </p:cNvSpPr>
                <p:nvPr/>
              </p:nvSpPr>
              <p:spPr bwMode="auto">
                <a:xfrm>
                  <a:off x="192" y="2655"/>
                  <a:ext cx="223" cy="279"/>
                </a:xfrm>
                <a:prstGeom prst="rect">
                  <a:avLst/>
                </a:prstGeom>
                <a:noFill/>
                <a:ln>
                  <a:noFill/>
                </a:ln>
              </p:spPr>
              <p:txBody>
                <a:bodyPr wrap="none">
                  <a:spAutoFit/>
                </a:bodyPr>
                <a:lstStyle/>
                <a:p>
                  <a:r>
                    <a:rPr lang="en-US" altLang="zh-CN" sz="2000" b="1" i="1">
                      <a:solidFill>
                        <a:srgbClr val="333300"/>
                      </a:solidFill>
                      <a:latin typeface="Times New Roman" panose="02020603050405020304" charset="0"/>
                    </a:rPr>
                    <a:t>C</a:t>
                  </a:r>
                </a:p>
              </p:txBody>
            </p:sp>
            <p:sp>
              <p:nvSpPr>
                <p:cNvPr id="150538" name="Rectangle 152"/>
                <p:cNvSpPr>
                  <a:spLocks noChangeArrowheads="1"/>
                </p:cNvSpPr>
                <p:nvPr/>
              </p:nvSpPr>
              <p:spPr bwMode="auto">
                <a:xfrm>
                  <a:off x="192" y="2438"/>
                  <a:ext cx="223" cy="279"/>
                </a:xfrm>
                <a:prstGeom prst="rect">
                  <a:avLst/>
                </a:prstGeom>
                <a:noFill/>
                <a:ln>
                  <a:noFill/>
                </a:ln>
              </p:spPr>
              <p:txBody>
                <a:bodyPr wrap="none">
                  <a:spAutoFit/>
                </a:bodyPr>
                <a:lstStyle/>
                <a:p>
                  <a:r>
                    <a:rPr lang="en-US" altLang="zh-CN" sz="2000" b="1" i="1">
                      <a:solidFill>
                        <a:srgbClr val="333300"/>
                      </a:solidFill>
                      <a:latin typeface="Times New Roman" panose="02020603050405020304" charset="0"/>
                    </a:rPr>
                    <a:t>C</a:t>
                  </a:r>
                </a:p>
              </p:txBody>
            </p:sp>
            <p:sp>
              <p:nvSpPr>
                <p:cNvPr id="150539" name="Line 153"/>
                <p:cNvSpPr>
                  <a:spLocks noChangeShapeType="1"/>
                </p:cNvSpPr>
                <p:nvPr/>
              </p:nvSpPr>
              <p:spPr bwMode="auto">
                <a:xfrm>
                  <a:off x="262" y="2493"/>
                  <a:ext cx="131"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a:xfrm>
            <a:off x="539750" y="692150"/>
            <a:ext cx="8153400" cy="4498975"/>
          </a:xfrm>
          <a:prstGeom prst="rect">
            <a:avLst/>
          </a:prstGeom>
        </p:spPr>
        <p:txBody>
          <a:bodyPr/>
          <a:lstStyle>
            <a:lvl1pPr marL="342900" indent="-342900"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buFontTx/>
              <a:buChar char="•"/>
            </a:pPr>
            <a:r>
              <a:rPr lang="en-US" altLang="zh-CN" sz="3200" b="1">
                <a:solidFill>
                  <a:srgbClr val="FF0000"/>
                </a:solidFill>
                <a:effectLst>
                  <a:outerShdw blurRad="38100" dist="38100" dir="2700000" algn="tl">
                    <a:srgbClr val="DDDDDD"/>
                  </a:outerShdw>
                </a:effectLst>
                <a:latin typeface="Times New Roman"/>
                <a:ea typeface="+mn-ea"/>
                <a:cs typeface="Times New Roman"/>
              </a:rPr>
              <a:t>3</a:t>
            </a:r>
            <a:r>
              <a:rPr lang="zh-CN" altLang="en-US" sz="3200" b="1">
                <a:solidFill>
                  <a:srgbClr val="FF0000"/>
                </a:solidFill>
                <a:effectLst>
                  <a:outerShdw blurRad="38100" dist="38100" dir="2700000" algn="tl">
                    <a:srgbClr val="DDDDDD"/>
                  </a:outerShdw>
                </a:effectLst>
                <a:latin typeface="Times New Roman"/>
                <a:ea typeface="+mn-ea"/>
                <a:cs typeface="Times New Roman"/>
              </a:rPr>
              <a:t>线</a:t>
            </a:r>
            <a:r>
              <a:rPr lang="en-US" altLang="zh-CN" sz="3200" b="1">
                <a:solidFill>
                  <a:srgbClr val="FF0000"/>
                </a:solidFill>
                <a:effectLst>
                  <a:outerShdw blurRad="38100" dist="38100" dir="2700000" algn="tl">
                    <a:srgbClr val="DDDDDD"/>
                  </a:outerShdw>
                </a:effectLst>
                <a:latin typeface="Times New Roman"/>
                <a:ea typeface="+mn-ea"/>
                <a:cs typeface="Times New Roman"/>
              </a:rPr>
              <a:t>—8</a:t>
            </a:r>
            <a:r>
              <a:rPr lang="zh-CN" altLang="en-US" sz="3200" b="1">
                <a:solidFill>
                  <a:srgbClr val="FF0000"/>
                </a:solidFill>
                <a:effectLst>
                  <a:outerShdw blurRad="38100" dist="38100" dir="2700000" algn="tl">
                    <a:srgbClr val="DDDDDD"/>
                  </a:outerShdw>
                </a:effectLst>
                <a:latin typeface="Times New Roman"/>
                <a:ea typeface="+mn-ea"/>
                <a:cs typeface="Times New Roman"/>
              </a:rPr>
              <a:t>线译码器</a:t>
            </a:r>
            <a:r>
              <a:rPr lang="en-US" altLang="zh-CN" sz="3200" b="1">
                <a:solidFill>
                  <a:srgbClr val="FF0000"/>
                </a:solidFill>
                <a:effectLst>
                  <a:outerShdw blurRad="38100" dist="38100" dir="2700000" algn="tl">
                    <a:srgbClr val="DDDDDD"/>
                  </a:outerShdw>
                </a:effectLst>
                <a:latin typeface="Times New Roman"/>
                <a:ea typeface="+mn-ea"/>
                <a:cs typeface="Times New Roman"/>
              </a:rPr>
              <a:t>74LS138</a:t>
            </a:r>
            <a:endParaRPr lang="zh-CN" altLang="en-US" sz="3200" b="1">
              <a:solidFill>
                <a:srgbClr val="FF0000"/>
              </a:solidFill>
              <a:effectLst>
                <a:outerShdw blurRad="38100" dist="38100" dir="2700000" algn="tl">
                  <a:srgbClr val="DDDDDD"/>
                </a:outerShdw>
              </a:effectLst>
              <a:latin typeface="Times New Roman"/>
              <a:ea typeface="+mn-ea"/>
              <a:cs typeface="Times New Roman"/>
            </a:endParaRPr>
          </a:p>
        </p:txBody>
      </p:sp>
      <p:pic>
        <p:nvPicPr>
          <p:cNvPr id="61443" name="Picture 4"/>
          <p:cNvPicPr>
            <a:picLocks noChangeAspect="1" noChangeArrowheads="1"/>
          </p:cNvPicPr>
          <p:nvPr/>
        </p:nvPicPr>
        <p:blipFill>
          <a:blip r:embed="rId2">
            <a:extLst>
              <a:ext uri="{28A0092B-C50C-407E-A947-70E740481C1C}">
                <a14:useLocalDpi xmlns:a14="http://schemas.microsoft.com/office/drawing/2010/main" val="0"/>
              </a:ext>
            </a:extLst>
          </a:blip>
          <a:srcRect l="5260" r="46199"/>
          <a:stretch>
            <a:fillRect/>
          </a:stretch>
        </p:blipFill>
        <p:spPr bwMode="auto">
          <a:xfrm>
            <a:off x="395288" y="2060575"/>
            <a:ext cx="5545137"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5" descr="7d50"/>
          <p:cNvPicPr>
            <a:picLocks noChangeAspect="1" noChangeArrowheads="1"/>
          </p:cNvPicPr>
          <p:nvPr/>
        </p:nvPicPr>
        <p:blipFill>
          <a:blip r:embed="rId3">
            <a:extLst>
              <a:ext uri="{28A0092B-C50C-407E-A947-70E740481C1C}">
                <a14:useLocalDpi xmlns:a14="http://schemas.microsoft.com/office/drawing/2010/main" val="0"/>
              </a:ext>
            </a:extLst>
          </a:blip>
          <a:srcRect l="62489" t="32927" b="3212"/>
          <a:stretch>
            <a:fillRect/>
          </a:stretch>
        </p:blipFill>
        <p:spPr bwMode="auto">
          <a:xfrm>
            <a:off x="5940425" y="1628775"/>
            <a:ext cx="308610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53326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a:xfrm>
            <a:off x="468313" y="981075"/>
            <a:ext cx="8153400" cy="4498975"/>
          </a:xfrm>
          <a:prstGeom prst="rect">
            <a:avLst/>
          </a:prstGeom>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pPr>
            <a:r>
              <a:rPr lang="en-US" altLang="zh-CN" sz="3200" b="1">
                <a:solidFill>
                  <a:srgbClr val="FF0000"/>
                </a:solidFill>
                <a:effectLst>
                  <a:outerShdw blurRad="38100" dist="38100" dir="2700000" algn="tl">
                    <a:srgbClr val="DDDDDD"/>
                  </a:outerShdw>
                </a:effectLst>
                <a:latin typeface="Times New Roman"/>
                <a:ea typeface="+mn-ea"/>
                <a:cs typeface="Times New Roman"/>
              </a:rPr>
              <a:t>3</a:t>
            </a:r>
            <a:r>
              <a:rPr lang="zh-CN" altLang="en-US" sz="3200" b="1">
                <a:solidFill>
                  <a:srgbClr val="FF0000"/>
                </a:solidFill>
                <a:effectLst>
                  <a:outerShdw blurRad="38100" dist="38100" dir="2700000" algn="tl">
                    <a:srgbClr val="DDDDDD"/>
                  </a:outerShdw>
                </a:effectLst>
                <a:latin typeface="Times New Roman"/>
                <a:ea typeface="+mn-ea"/>
                <a:cs typeface="Times New Roman"/>
              </a:rPr>
              <a:t>线</a:t>
            </a:r>
            <a:r>
              <a:rPr lang="en-US" altLang="zh-CN" sz="3200" b="1">
                <a:solidFill>
                  <a:srgbClr val="FF0000"/>
                </a:solidFill>
                <a:effectLst>
                  <a:outerShdw blurRad="38100" dist="38100" dir="2700000" algn="tl">
                    <a:srgbClr val="DDDDDD"/>
                  </a:outerShdw>
                </a:effectLst>
                <a:latin typeface="Times New Roman"/>
                <a:ea typeface="+mn-ea"/>
                <a:cs typeface="Times New Roman"/>
              </a:rPr>
              <a:t>—8</a:t>
            </a:r>
            <a:r>
              <a:rPr lang="zh-CN" altLang="en-US" sz="3200" b="1">
                <a:solidFill>
                  <a:srgbClr val="FF0000"/>
                </a:solidFill>
                <a:effectLst>
                  <a:outerShdw blurRad="38100" dist="38100" dir="2700000" algn="tl">
                    <a:srgbClr val="DDDDDD"/>
                  </a:outerShdw>
                </a:effectLst>
                <a:latin typeface="Times New Roman"/>
                <a:ea typeface="+mn-ea"/>
                <a:cs typeface="Times New Roman"/>
              </a:rPr>
              <a:t>线译码器</a:t>
            </a:r>
            <a:r>
              <a:rPr lang="en-US" altLang="zh-CN" sz="3200" b="1">
                <a:solidFill>
                  <a:srgbClr val="FF0000"/>
                </a:solidFill>
                <a:effectLst>
                  <a:outerShdw blurRad="38100" dist="38100" dir="2700000" algn="tl">
                    <a:srgbClr val="DDDDDD"/>
                  </a:outerShdw>
                </a:effectLst>
                <a:latin typeface="Times New Roman"/>
                <a:ea typeface="+mn-ea"/>
                <a:cs typeface="Times New Roman"/>
              </a:rPr>
              <a:t>74LS138</a:t>
            </a:r>
            <a:r>
              <a:rPr lang="zh-CN" altLang="en-US" sz="3200" b="1">
                <a:solidFill>
                  <a:srgbClr val="FF0000"/>
                </a:solidFill>
                <a:effectLst>
                  <a:outerShdw blurRad="38100" dist="38100" dir="2700000" algn="tl">
                    <a:srgbClr val="DDDDDD"/>
                  </a:outerShdw>
                </a:effectLst>
                <a:latin typeface="Times New Roman"/>
                <a:ea typeface="+mn-ea"/>
                <a:cs typeface="Times New Roman"/>
              </a:rPr>
              <a:t>真值表</a:t>
            </a:r>
          </a:p>
        </p:txBody>
      </p:sp>
      <p:pic>
        <p:nvPicPr>
          <p:cNvPr id="62467" name="Picture 2" descr="C:\Users\Hou\Desktop\图片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060575"/>
            <a:ext cx="7461250"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89865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533400" y="381000"/>
            <a:ext cx="8153400" cy="519113"/>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1">
                <a:solidFill>
                  <a:srgbClr val="CC0000"/>
                </a:solidFill>
                <a:effectLst>
                  <a:outerShdw blurRad="38100" dist="38100" dir="2700000" algn="tl">
                    <a:srgbClr val="DDDDDD"/>
                  </a:outerShdw>
                </a:effectLst>
              </a:rPr>
              <a:t>例：</a:t>
            </a:r>
            <a:r>
              <a:rPr lang="zh-CN" altLang="en-US" sz="2800" b="1">
                <a:solidFill>
                  <a:srgbClr val="000099"/>
                </a:solidFill>
                <a:effectLst>
                  <a:outerShdw blurRad="38100" dist="38100" dir="2700000" algn="tl">
                    <a:srgbClr val="DDDDDD"/>
                  </a:outerShdw>
                </a:effectLst>
              </a:rPr>
              <a:t>利用译码器分时将采样数据送入计算机</a:t>
            </a:r>
          </a:p>
        </p:txBody>
      </p:sp>
      <p:grpSp>
        <p:nvGrpSpPr>
          <p:cNvPr id="151555" name="Group 122"/>
          <p:cNvGrpSpPr/>
          <p:nvPr/>
        </p:nvGrpSpPr>
        <p:grpSpPr bwMode="auto">
          <a:xfrm>
            <a:off x="228600" y="990600"/>
            <a:ext cx="8493125" cy="5068888"/>
            <a:chOff x="144" y="624"/>
            <a:chExt cx="5350" cy="3193"/>
          </a:xfrm>
        </p:grpSpPr>
        <p:sp>
          <p:nvSpPr>
            <p:cNvPr id="131076" name="Text Box 4"/>
            <p:cNvSpPr txBox="1">
              <a:spLocks noChangeArrowheads="1"/>
            </p:cNvSpPr>
            <p:nvPr/>
          </p:nvSpPr>
          <p:spPr bwMode="auto">
            <a:xfrm>
              <a:off x="144" y="624"/>
              <a:ext cx="383" cy="694"/>
            </a:xfrm>
            <a:prstGeom prst="rect">
              <a:avLst/>
            </a:prstGeom>
            <a:noFill/>
            <a:ln w="38100">
              <a:noFill/>
              <a:miter lim="800000"/>
            </a:ln>
            <a:effectLst/>
          </p:spPr>
          <p:txBody>
            <a:bodyPr vert="eaVert" lIns="90000" tIns="46800" rIns="90000" bIns="46800">
              <a:spAutoFit/>
            </a:bodyPr>
            <a:lstStyle/>
            <a:p>
              <a:pPr eaLnBrk="0" hangingPunct="0">
                <a:spcBef>
                  <a:spcPct val="50000"/>
                </a:spcBef>
                <a:defRPr/>
              </a:pPr>
              <a:r>
                <a:rPr lang="zh-CN" altLang="en-US" sz="2800" b="1">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总线</a:t>
              </a:r>
            </a:p>
          </p:txBody>
        </p:sp>
        <p:sp>
          <p:nvSpPr>
            <p:cNvPr id="151557" name="Line 5"/>
            <p:cNvSpPr>
              <a:spLocks noChangeShapeType="1"/>
            </p:cNvSpPr>
            <p:nvPr/>
          </p:nvSpPr>
          <p:spPr bwMode="auto">
            <a:xfrm>
              <a:off x="480" y="697"/>
              <a:ext cx="4507"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58" name="Line 6"/>
            <p:cNvSpPr>
              <a:spLocks noChangeShapeType="1"/>
            </p:cNvSpPr>
            <p:nvPr/>
          </p:nvSpPr>
          <p:spPr bwMode="auto">
            <a:xfrm>
              <a:off x="480" y="841"/>
              <a:ext cx="4320"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59" name="Line 7"/>
            <p:cNvSpPr>
              <a:spLocks noChangeShapeType="1"/>
            </p:cNvSpPr>
            <p:nvPr/>
          </p:nvSpPr>
          <p:spPr bwMode="auto">
            <a:xfrm>
              <a:off x="480" y="1177"/>
              <a:ext cx="3936"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60" name="Rectangle 8"/>
            <p:cNvSpPr>
              <a:spLocks noChangeArrowheads="1"/>
            </p:cNvSpPr>
            <p:nvPr/>
          </p:nvSpPr>
          <p:spPr bwMode="auto">
            <a:xfrm>
              <a:off x="1776" y="3149"/>
              <a:ext cx="1871" cy="620"/>
            </a:xfrm>
            <a:prstGeom prst="rect">
              <a:avLst/>
            </a:prstGeom>
            <a:noFill/>
            <a:ln w="28575">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1561" name="Oval 9"/>
            <p:cNvSpPr>
              <a:spLocks noChangeArrowheads="1"/>
            </p:cNvSpPr>
            <p:nvPr/>
          </p:nvSpPr>
          <p:spPr bwMode="auto">
            <a:xfrm>
              <a:off x="3665" y="3549"/>
              <a:ext cx="82" cy="83"/>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62" name="Line 10"/>
            <p:cNvSpPr>
              <a:spLocks noChangeShapeType="1"/>
            </p:cNvSpPr>
            <p:nvPr/>
          </p:nvSpPr>
          <p:spPr bwMode="auto">
            <a:xfrm>
              <a:off x="3648" y="3241"/>
              <a:ext cx="418" cy="0"/>
            </a:xfrm>
            <a:prstGeom prst="line">
              <a:avLst/>
            </a:prstGeom>
            <a:noFill/>
            <a:ln w="28575">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63" name="Line 11"/>
            <p:cNvSpPr>
              <a:spLocks noChangeShapeType="1"/>
            </p:cNvSpPr>
            <p:nvPr/>
          </p:nvSpPr>
          <p:spPr bwMode="auto">
            <a:xfrm>
              <a:off x="3648" y="3433"/>
              <a:ext cx="418" cy="0"/>
            </a:xfrm>
            <a:prstGeom prst="line">
              <a:avLst/>
            </a:prstGeom>
            <a:noFill/>
            <a:ln w="28575">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64" name="Line 12"/>
            <p:cNvSpPr>
              <a:spLocks noChangeShapeType="1"/>
            </p:cNvSpPr>
            <p:nvPr/>
          </p:nvSpPr>
          <p:spPr bwMode="auto">
            <a:xfrm>
              <a:off x="3747" y="3595"/>
              <a:ext cx="191" cy="0"/>
            </a:xfrm>
            <a:prstGeom prst="line">
              <a:avLst/>
            </a:prstGeom>
            <a:noFill/>
            <a:ln w="28575">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65" name="Line 13"/>
            <p:cNvSpPr>
              <a:spLocks noChangeShapeType="1"/>
            </p:cNvSpPr>
            <p:nvPr/>
          </p:nvSpPr>
          <p:spPr bwMode="auto">
            <a:xfrm>
              <a:off x="3929" y="3586"/>
              <a:ext cx="7" cy="231"/>
            </a:xfrm>
            <a:prstGeom prst="line">
              <a:avLst/>
            </a:prstGeom>
            <a:noFill/>
            <a:ln w="28575">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1566" name="Line 14"/>
            <p:cNvSpPr>
              <a:spLocks noChangeShapeType="1"/>
            </p:cNvSpPr>
            <p:nvPr/>
          </p:nvSpPr>
          <p:spPr bwMode="auto">
            <a:xfrm>
              <a:off x="3792" y="3817"/>
              <a:ext cx="273" cy="0"/>
            </a:xfrm>
            <a:prstGeom prst="line">
              <a:avLst/>
            </a:prstGeom>
            <a:noFill/>
            <a:ln w="28575">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1567" name="Oval 15"/>
            <p:cNvSpPr>
              <a:spLocks noChangeArrowheads="1"/>
            </p:cNvSpPr>
            <p:nvPr/>
          </p:nvSpPr>
          <p:spPr bwMode="auto">
            <a:xfrm>
              <a:off x="2448" y="3049"/>
              <a:ext cx="82" cy="83"/>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68" name="Oval 16"/>
            <p:cNvSpPr>
              <a:spLocks noChangeArrowheads="1"/>
            </p:cNvSpPr>
            <p:nvPr/>
          </p:nvSpPr>
          <p:spPr bwMode="auto">
            <a:xfrm>
              <a:off x="2894" y="3049"/>
              <a:ext cx="82" cy="83"/>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69" name="Oval 17"/>
            <p:cNvSpPr>
              <a:spLocks noChangeArrowheads="1"/>
            </p:cNvSpPr>
            <p:nvPr/>
          </p:nvSpPr>
          <p:spPr bwMode="auto">
            <a:xfrm>
              <a:off x="3264" y="3054"/>
              <a:ext cx="82" cy="83"/>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0" name="Line 18"/>
            <p:cNvSpPr>
              <a:spLocks noChangeShapeType="1"/>
            </p:cNvSpPr>
            <p:nvPr/>
          </p:nvSpPr>
          <p:spPr bwMode="auto">
            <a:xfrm>
              <a:off x="1584" y="1801"/>
              <a:ext cx="0" cy="816"/>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1" name="Line 19"/>
            <p:cNvSpPr>
              <a:spLocks noChangeShapeType="1"/>
            </p:cNvSpPr>
            <p:nvPr/>
          </p:nvSpPr>
          <p:spPr bwMode="auto">
            <a:xfrm flipH="1">
              <a:off x="3312" y="2809"/>
              <a:ext cx="0" cy="24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2" name="Line 20"/>
            <p:cNvSpPr>
              <a:spLocks noChangeShapeType="1"/>
            </p:cNvSpPr>
            <p:nvPr/>
          </p:nvSpPr>
          <p:spPr bwMode="auto">
            <a:xfrm>
              <a:off x="5280" y="1801"/>
              <a:ext cx="0" cy="1008"/>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3" name="Line 21"/>
            <p:cNvSpPr>
              <a:spLocks noChangeShapeType="1"/>
            </p:cNvSpPr>
            <p:nvPr/>
          </p:nvSpPr>
          <p:spPr bwMode="auto">
            <a:xfrm>
              <a:off x="3312" y="2809"/>
              <a:ext cx="1968"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4" name="Line 22"/>
            <p:cNvSpPr>
              <a:spLocks noChangeShapeType="1"/>
            </p:cNvSpPr>
            <p:nvPr/>
          </p:nvSpPr>
          <p:spPr bwMode="auto">
            <a:xfrm>
              <a:off x="2880" y="1801"/>
              <a:ext cx="0" cy="816"/>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5" name="Line 23"/>
            <p:cNvSpPr>
              <a:spLocks noChangeShapeType="1"/>
            </p:cNvSpPr>
            <p:nvPr/>
          </p:nvSpPr>
          <p:spPr bwMode="auto">
            <a:xfrm flipV="1">
              <a:off x="2492" y="2613"/>
              <a:ext cx="0" cy="454"/>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76" name="Line 24"/>
            <p:cNvSpPr>
              <a:spLocks noChangeShapeType="1"/>
            </p:cNvSpPr>
            <p:nvPr/>
          </p:nvSpPr>
          <p:spPr bwMode="auto">
            <a:xfrm>
              <a:off x="2496" y="2617"/>
              <a:ext cx="384"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7" name="Line 25"/>
            <p:cNvSpPr>
              <a:spLocks noChangeShapeType="1"/>
            </p:cNvSpPr>
            <p:nvPr/>
          </p:nvSpPr>
          <p:spPr bwMode="auto">
            <a:xfrm flipV="1">
              <a:off x="2928" y="2713"/>
              <a:ext cx="0" cy="336"/>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8" name="Line 26"/>
            <p:cNvSpPr>
              <a:spLocks noChangeShapeType="1"/>
            </p:cNvSpPr>
            <p:nvPr/>
          </p:nvSpPr>
          <p:spPr bwMode="auto">
            <a:xfrm>
              <a:off x="2928" y="2713"/>
              <a:ext cx="1248"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9" name="Line 27"/>
            <p:cNvSpPr>
              <a:spLocks noChangeShapeType="1"/>
            </p:cNvSpPr>
            <p:nvPr/>
          </p:nvSpPr>
          <p:spPr bwMode="auto">
            <a:xfrm>
              <a:off x="4176" y="1801"/>
              <a:ext cx="0" cy="905"/>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graphicFrame>
          <p:nvGraphicFramePr>
            <p:cNvPr id="151580" name="Object 28"/>
            <p:cNvGraphicFramePr>
              <a:graphicFrameLocks noChangeAspect="1"/>
            </p:cNvGraphicFramePr>
            <p:nvPr/>
          </p:nvGraphicFramePr>
          <p:xfrm>
            <a:off x="4123" y="3049"/>
            <a:ext cx="298" cy="336"/>
          </p:xfrm>
          <a:graphic>
            <a:graphicData uri="http://schemas.openxmlformats.org/presentationml/2006/ole">
              <mc:AlternateContent xmlns:mc="http://schemas.openxmlformats.org/markup-compatibility/2006">
                <mc:Choice xmlns:v="urn:schemas-microsoft-com:vml" Requires="v">
                  <p:oleObj spid="_x0000_s148012" name="公式" r:id="rId3" imgW="152400" imgH="190500" progId="Equation.3">
                    <p:embed/>
                  </p:oleObj>
                </mc:Choice>
                <mc:Fallback>
                  <p:oleObj name="公式" r:id="rId3" imgW="152400" imgH="190500" progId="Equation.3">
                    <p:embed/>
                    <p:pic>
                      <p:nvPicPr>
                        <p:cNvPr id="0" name="图片 1474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3" y="3049"/>
                          <a:ext cx="298" cy="336"/>
                        </a:xfrm>
                        <a:prstGeom prst="rect">
                          <a:avLst/>
                        </a:prstGeom>
                        <a:noFill/>
                        <a:ln>
                          <a:noFill/>
                        </a:ln>
                        <a:effectLst/>
                      </p:spPr>
                    </p:pic>
                  </p:oleObj>
                </mc:Fallback>
              </mc:AlternateContent>
            </a:graphicData>
          </a:graphic>
        </p:graphicFrame>
        <p:graphicFrame>
          <p:nvGraphicFramePr>
            <p:cNvPr id="151581" name="Object 29"/>
            <p:cNvGraphicFramePr>
              <a:graphicFrameLocks noChangeAspect="1"/>
            </p:cNvGraphicFramePr>
            <p:nvPr/>
          </p:nvGraphicFramePr>
          <p:xfrm>
            <a:off x="3964" y="3481"/>
            <a:ext cx="239" cy="336"/>
          </p:xfrm>
          <a:graphic>
            <a:graphicData uri="http://schemas.openxmlformats.org/presentationml/2006/ole">
              <mc:AlternateContent xmlns:mc="http://schemas.openxmlformats.org/markup-compatibility/2006">
                <mc:Choice xmlns:v="urn:schemas-microsoft-com:vml" Requires="v">
                  <p:oleObj spid="_x0000_s148013" name="公式" r:id="rId5" imgW="88900" imgH="177800" progId="Equation.3">
                    <p:embed/>
                  </p:oleObj>
                </mc:Choice>
                <mc:Fallback>
                  <p:oleObj name="公式" r:id="rId5" imgW="88900" imgH="177800" progId="Equation.3">
                    <p:embed/>
                    <p:pic>
                      <p:nvPicPr>
                        <p:cNvPr id="0" name="图片 1474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4" y="3481"/>
                          <a:ext cx="239" cy="336"/>
                        </a:xfrm>
                        <a:prstGeom prst="rect">
                          <a:avLst/>
                        </a:prstGeom>
                        <a:noFill/>
                        <a:ln>
                          <a:noFill/>
                        </a:ln>
                        <a:effectLst/>
                      </p:spPr>
                    </p:pic>
                  </p:oleObj>
                </mc:Fallback>
              </mc:AlternateContent>
            </a:graphicData>
          </a:graphic>
        </p:graphicFrame>
        <p:sp>
          <p:nvSpPr>
            <p:cNvPr id="151582" name="Text Box 30"/>
            <p:cNvSpPr txBox="1">
              <a:spLocks noChangeArrowheads="1"/>
            </p:cNvSpPr>
            <p:nvPr/>
          </p:nvSpPr>
          <p:spPr bwMode="auto">
            <a:xfrm>
              <a:off x="1968" y="3289"/>
              <a:ext cx="1601" cy="327"/>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CC0000"/>
                  </a:solidFill>
                  <a:latin typeface="宋体" panose="02010600030101010101" pitchFamily="2" charset="-122"/>
                </a:rPr>
                <a:t>2-4</a:t>
              </a:r>
              <a:r>
                <a:rPr lang="zh-CN" altLang="en-US" sz="2800" b="1">
                  <a:solidFill>
                    <a:srgbClr val="CC0000"/>
                  </a:solidFill>
                  <a:latin typeface="宋体" panose="02010600030101010101" pitchFamily="2" charset="-122"/>
                </a:rPr>
                <a:t>线译码器</a:t>
              </a:r>
            </a:p>
          </p:txBody>
        </p:sp>
        <p:sp>
          <p:nvSpPr>
            <p:cNvPr id="151583" name="Text Box 31"/>
            <p:cNvSpPr txBox="1">
              <a:spLocks noChangeArrowheads="1"/>
            </p:cNvSpPr>
            <p:nvPr/>
          </p:nvSpPr>
          <p:spPr bwMode="auto">
            <a:xfrm>
              <a:off x="750" y="2444"/>
              <a:ext cx="427" cy="327"/>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i="1">
                  <a:solidFill>
                    <a:srgbClr val="FF0000"/>
                  </a:solidFill>
                  <a:ea typeface="楷体_GB2312" charset="0"/>
                  <a:cs typeface="楷体_GB2312" charset="0"/>
                </a:rPr>
                <a:t>A</a:t>
              </a:r>
              <a:endParaRPr lang="en-US" altLang="zh-CN" sz="3200" b="1">
                <a:solidFill>
                  <a:srgbClr val="FF0000"/>
                </a:solidFill>
                <a:ea typeface="楷体_GB2312" charset="0"/>
                <a:cs typeface="楷体_GB2312" charset="0"/>
              </a:endParaRPr>
            </a:p>
          </p:txBody>
        </p:sp>
        <p:sp>
          <p:nvSpPr>
            <p:cNvPr id="151584" name="Text Box 32"/>
            <p:cNvSpPr txBox="1">
              <a:spLocks noChangeArrowheads="1"/>
            </p:cNvSpPr>
            <p:nvPr/>
          </p:nvSpPr>
          <p:spPr bwMode="auto">
            <a:xfrm>
              <a:off x="2032" y="2444"/>
              <a:ext cx="427" cy="327"/>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i="1">
                  <a:solidFill>
                    <a:srgbClr val="FF0000"/>
                  </a:solidFill>
                  <a:ea typeface="楷体_GB2312" charset="0"/>
                  <a:cs typeface="楷体_GB2312" charset="0"/>
                </a:rPr>
                <a:t>B</a:t>
              </a:r>
              <a:endParaRPr lang="en-US" altLang="zh-CN" sz="3200" b="1">
                <a:solidFill>
                  <a:srgbClr val="FF0000"/>
                </a:solidFill>
                <a:ea typeface="楷体_GB2312" charset="0"/>
                <a:cs typeface="楷体_GB2312" charset="0"/>
              </a:endParaRPr>
            </a:p>
          </p:txBody>
        </p:sp>
        <p:sp>
          <p:nvSpPr>
            <p:cNvPr id="151585" name="Text Box 33"/>
            <p:cNvSpPr txBox="1">
              <a:spLocks noChangeArrowheads="1"/>
            </p:cNvSpPr>
            <p:nvPr/>
          </p:nvSpPr>
          <p:spPr bwMode="auto">
            <a:xfrm>
              <a:off x="3332" y="2403"/>
              <a:ext cx="427" cy="327"/>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i="1">
                  <a:solidFill>
                    <a:srgbClr val="FF0000"/>
                  </a:solidFill>
                  <a:ea typeface="楷体_GB2312" charset="0"/>
                  <a:cs typeface="楷体_GB2312" charset="0"/>
                </a:rPr>
                <a:t>C</a:t>
              </a:r>
              <a:endParaRPr lang="en-US" altLang="zh-CN" sz="3200" b="1">
                <a:solidFill>
                  <a:srgbClr val="FFFF00"/>
                </a:solidFill>
                <a:ea typeface="楷体_GB2312" charset="0"/>
                <a:cs typeface="楷体_GB2312" charset="0"/>
              </a:endParaRPr>
            </a:p>
          </p:txBody>
        </p:sp>
        <p:sp>
          <p:nvSpPr>
            <p:cNvPr id="151586" name="Text Box 34"/>
            <p:cNvSpPr txBox="1">
              <a:spLocks noChangeArrowheads="1"/>
            </p:cNvSpPr>
            <p:nvPr/>
          </p:nvSpPr>
          <p:spPr bwMode="auto">
            <a:xfrm>
              <a:off x="4559" y="2388"/>
              <a:ext cx="427" cy="327"/>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i="1">
                  <a:solidFill>
                    <a:srgbClr val="FF0000"/>
                  </a:solidFill>
                  <a:ea typeface="楷体_GB2312" charset="0"/>
                  <a:cs typeface="楷体_GB2312" charset="0"/>
                </a:rPr>
                <a:t>D</a:t>
              </a:r>
              <a:endParaRPr lang="en-US" altLang="zh-CN" sz="3200" b="1">
                <a:solidFill>
                  <a:srgbClr val="FFFF00"/>
                </a:solidFill>
                <a:ea typeface="楷体_GB2312" charset="0"/>
                <a:cs typeface="楷体_GB2312" charset="0"/>
              </a:endParaRPr>
            </a:p>
          </p:txBody>
        </p:sp>
        <p:sp>
          <p:nvSpPr>
            <p:cNvPr id="151587" name="Line 39"/>
            <p:cNvSpPr>
              <a:spLocks noChangeShapeType="1"/>
            </p:cNvSpPr>
            <p:nvPr/>
          </p:nvSpPr>
          <p:spPr bwMode="auto">
            <a:xfrm>
              <a:off x="1584" y="2617"/>
              <a:ext cx="480"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88" name="Line 40"/>
            <p:cNvSpPr>
              <a:spLocks noChangeShapeType="1"/>
            </p:cNvSpPr>
            <p:nvPr/>
          </p:nvSpPr>
          <p:spPr bwMode="auto">
            <a:xfrm flipV="1">
              <a:off x="2064" y="2617"/>
              <a:ext cx="0" cy="454"/>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89" name="Oval 41"/>
            <p:cNvSpPr>
              <a:spLocks noChangeArrowheads="1"/>
            </p:cNvSpPr>
            <p:nvPr/>
          </p:nvSpPr>
          <p:spPr bwMode="auto">
            <a:xfrm>
              <a:off x="2016" y="3049"/>
              <a:ext cx="82" cy="83"/>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90" name="Rectangle 42"/>
            <p:cNvSpPr>
              <a:spLocks noChangeArrowheads="1"/>
            </p:cNvSpPr>
            <p:nvPr/>
          </p:nvSpPr>
          <p:spPr bwMode="auto">
            <a:xfrm>
              <a:off x="4320" y="1551"/>
              <a:ext cx="768" cy="468"/>
            </a:xfrm>
            <a:prstGeom prst="rect">
              <a:avLst/>
            </a:prstGeom>
            <a:noFill/>
            <a:ln w="28575">
              <a:solidFill>
                <a:srgbClr val="333300"/>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1591" name="Oval 43"/>
            <p:cNvSpPr>
              <a:spLocks noChangeArrowheads="1"/>
            </p:cNvSpPr>
            <p:nvPr/>
          </p:nvSpPr>
          <p:spPr bwMode="auto">
            <a:xfrm>
              <a:off x="5092" y="1753"/>
              <a:ext cx="72" cy="84"/>
            </a:xfrm>
            <a:prstGeom prst="ellips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92" name="Line 44"/>
            <p:cNvSpPr>
              <a:spLocks noChangeShapeType="1"/>
            </p:cNvSpPr>
            <p:nvPr/>
          </p:nvSpPr>
          <p:spPr bwMode="auto">
            <a:xfrm flipV="1">
              <a:off x="4400" y="2029"/>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93" name="Line 45"/>
            <p:cNvSpPr>
              <a:spLocks noChangeShapeType="1"/>
            </p:cNvSpPr>
            <p:nvPr/>
          </p:nvSpPr>
          <p:spPr bwMode="auto">
            <a:xfrm flipV="1">
              <a:off x="4580" y="2029"/>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94" name="Line 46"/>
            <p:cNvSpPr>
              <a:spLocks noChangeShapeType="1"/>
            </p:cNvSpPr>
            <p:nvPr/>
          </p:nvSpPr>
          <p:spPr bwMode="auto">
            <a:xfrm flipV="1">
              <a:off x="4772" y="2029"/>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95" name="Line 47"/>
            <p:cNvSpPr>
              <a:spLocks noChangeShapeType="1"/>
            </p:cNvSpPr>
            <p:nvPr/>
          </p:nvSpPr>
          <p:spPr bwMode="auto">
            <a:xfrm flipV="1">
              <a:off x="4964" y="2029"/>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96" name="Line 48"/>
            <p:cNvSpPr>
              <a:spLocks noChangeShapeType="1"/>
            </p:cNvSpPr>
            <p:nvPr/>
          </p:nvSpPr>
          <p:spPr bwMode="auto">
            <a:xfrm>
              <a:off x="5158" y="1801"/>
              <a:ext cx="122"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97" name="AutoShape 49"/>
            <p:cNvSpPr/>
            <p:nvPr/>
          </p:nvSpPr>
          <p:spPr bwMode="auto">
            <a:xfrm rot="16200000" flipV="1">
              <a:off x="4587" y="2082"/>
              <a:ext cx="200" cy="627"/>
            </a:xfrm>
            <a:prstGeom prst="leftBrace">
              <a:avLst>
                <a:gd name="adj1" fmla="val 26125"/>
                <a:gd name="adj2" fmla="val 50000"/>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1122" name="Text Box 50"/>
            <p:cNvSpPr txBox="1">
              <a:spLocks noChangeArrowheads="1"/>
            </p:cNvSpPr>
            <p:nvPr/>
          </p:nvSpPr>
          <p:spPr bwMode="auto">
            <a:xfrm>
              <a:off x="4320" y="1657"/>
              <a:ext cx="791" cy="288"/>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b="1">
                  <a:solidFill>
                    <a:srgbClr val="CC0000"/>
                  </a:solidFill>
                  <a:effectLst>
                    <a:outerShdw blurRad="38100" dist="38100" dir="2700000" algn="tl">
                      <a:srgbClr val="DDDDDD"/>
                    </a:outerShdw>
                  </a:effectLst>
                </a:rPr>
                <a:t>三态门</a:t>
              </a:r>
            </a:p>
          </p:txBody>
        </p:sp>
        <p:sp>
          <p:nvSpPr>
            <p:cNvPr id="151599" name="Line 51"/>
            <p:cNvSpPr>
              <a:spLocks noChangeShapeType="1"/>
            </p:cNvSpPr>
            <p:nvPr/>
          </p:nvSpPr>
          <p:spPr bwMode="auto">
            <a:xfrm flipV="1">
              <a:off x="4416" y="1177"/>
              <a:ext cx="0" cy="38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00" name="Line 52"/>
            <p:cNvSpPr>
              <a:spLocks noChangeShapeType="1"/>
            </p:cNvSpPr>
            <p:nvPr/>
          </p:nvSpPr>
          <p:spPr bwMode="auto">
            <a:xfrm flipV="1">
              <a:off x="4608" y="985"/>
              <a:ext cx="0" cy="576"/>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01" name="Line 53"/>
            <p:cNvSpPr>
              <a:spLocks noChangeShapeType="1"/>
            </p:cNvSpPr>
            <p:nvPr/>
          </p:nvSpPr>
          <p:spPr bwMode="auto">
            <a:xfrm flipV="1">
              <a:off x="4800" y="841"/>
              <a:ext cx="0" cy="72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02" name="Line 54"/>
            <p:cNvSpPr>
              <a:spLocks noChangeShapeType="1"/>
            </p:cNvSpPr>
            <p:nvPr/>
          </p:nvSpPr>
          <p:spPr bwMode="auto">
            <a:xfrm flipV="1">
              <a:off x="4992" y="697"/>
              <a:ext cx="0" cy="86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03" name="Line 55"/>
            <p:cNvSpPr>
              <a:spLocks noChangeShapeType="1"/>
            </p:cNvSpPr>
            <p:nvPr/>
          </p:nvSpPr>
          <p:spPr bwMode="auto">
            <a:xfrm>
              <a:off x="480" y="985"/>
              <a:ext cx="4128"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04" name="Rectangle 57"/>
            <p:cNvSpPr>
              <a:spLocks noChangeArrowheads="1"/>
            </p:cNvSpPr>
            <p:nvPr/>
          </p:nvSpPr>
          <p:spPr bwMode="auto">
            <a:xfrm>
              <a:off x="1824" y="1551"/>
              <a:ext cx="768" cy="468"/>
            </a:xfrm>
            <a:prstGeom prst="rect">
              <a:avLst/>
            </a:prstGeom>
            <a:noFill/>
            <a:ln w="28575">
              <a:solidFill>
                <a:srgbClr val="333300"/>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1605" name="Oval 58"/>
            <p:cNvSpPr>
              <a:spLocks noChangeArrowheads="1"/>
            </p:cNvSpPr>
            <p:nvPr/>
          </p:nvSpPr>
          <p:spPr bwMode="auto">
            <a:xfrm>
              <a:off x="2596" y="1753"/>
              <a:ext cx="72" cy="84"/>
            </a:xfrm>
            <a:prstGeom prst="ellips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06" name="Line 59"/>
            <p:cNvSpPr>
              <a:spLocks noChangeShapeType="1"/>
            </p:cNvSpPr>
            <p:nvPr/>
          </p:nvSpPr>
          <p:spPr bwMode="auto">
            <a:xfrm flipV="1">
              <a:off x="1904" y="2029"/>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07" name="Line 60"/>
            <p:cNvSpPr>
              <a:spLocks noChangeShapeType="1"/>
            </p:cNvSpPr>
            <p:nvPr/>
          </p:nvSpPr>
          <p:spPr bwMode="auto">
            <a:xfrm flipV="1">
              <a:off x="2084" y="2029"/>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08" name="Line 61"/>
            <p:cNvSpPr>
              <a:spLocks noChangeShapeType="1"/>
            </p:cNvSpPr>
            <p:nvPr/>
          </p:nvSpPr>
          <p:spPr bwMode="auto">
            <a:xfrm flipV="1">
              <a:off x="2276" y="2029"/>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09" name="Line 62"/>
            <p:cNvSpPr>
              <a:spLocks noChangeShapeType="1"/>
            </p:cNvSpPr>
            <p:nvPr/>
          </p:nvSpPr>
          <p:spPr bwMode="auto">
            <a:xfrm flipV="1">
              <a:off x="2468" y="2029"/>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10" name="Line 63"/>
            <p:cNvSpPr>
              <a:spLocks noChangeShapeType="1"/>
            </p:cNvSpPr>
            <p:nvPr/>
          </p:nvSpPr>
          <p:spPr bwMode="auto">
            <a:xfrm>
              <a:off x="2662" y="1801"/>
              <a:ext cx="218"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611" name="AutoShape 65"/>
            <p:cNvSpPr/>
            <p:nvPr/>
          </p:nvSpPr>
          <p:spPr bwMode="auto">
            <a:xfrm rot="16200000" flipV="1">
              <a:off x="2091" y="2082"/>
              <a:ext cx="200" cy="627"/>
            </a:xfrm>
            <a:prstGeom prst="leftBrace">
              <a:avLst>
                <a:gd name="adj1" fmla="val 26125"/>
                <a:gd name="adj2" fmla="val 50000"/>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1138" name="Text Box 66"/>
            <p:cNvSpPr txBox="1">
              <a:spLocks noChangeArrowheads="1"/>
            </p:cNvSpPr>
            <p:nvPr/>
          </p:nvSpPr>
          <p:spPr bwMode="auto">
            <a:xfrm>
              <a:off x="1824" y="1657"/>
              <a:ext cx="791" cy="288"/>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b="1">
                  <a:solidFill>
                    <a:srgbClr val="CC0000"/>
                  </a:solidFill>
                  <a:effectLst>
                    <a:outerShdw blurRad="38100" dist="38100" dir="2700000" algn="tl">
                      <a:srgbClr val="DDDDDD"/>
                    </a:outerShdw>
                  </a:effectLst>
                </a:rPr>
                <a:t>三态门</a:t>
              </a:r>
            </a:p>
          </p:txBody>
        </p:sp>
        <p:sp>
          <p:nvSpPr>
            <p:cNvPr id="151613" name="Line 67"/>
            <p:cNvSpPr>
              <a:spLocks noChangeShapeType="1"/>
            </p:cNvSpPr>
            <p:nvPr/>
          </p:nvSpPr>
          <p:spPr bwMode="auto">
            <a:xfrm flipV="1">
              <a:off x="1920" y="1177"/>
              <a:ext cx="0" cy="38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14" name="Line 68"/>
            <p:cNvSpPr>
              <a:spLocks noChangeShapeType="1"/>
            </p:cNvSpPr>
            <p:nvPr/>
          </p:nvSpPr>
          <p:spPr bwMode="auto">
            <a:xfrm flipV="1">
              <a:off x="2112" y="985"/>
              <a:ext cx="0" cy="576"/>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15" name="Line 69"/>
            <p:cNvSpPr>
              <a:spLocks noChangeShapeType="1"/>
            </p:cNvSpPr>
            <p:nvPr/>
          </p:nvSpPr>
          <p:spPr bwMode="auto">
            <a:xfrm flipV="1">
              <a:off x="2304" y="841"/>
              <a:ext cx="0" cy="72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16" name="Line 70"/>
            <p:cNvSpPr>
              <a:spLocks noChangeShapeType="1"/>
            </p:cNvSpPr>
            <p:nvPr/>
          </p:nvSpPr>
          <p:spPr bwMode="auto">
            <a:xfrm flipV="1">
              <a:off x="2496" y="697"/>
              <a:ext cx="0" cy="86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17" name="Rectangle 74"/>
            <p:cNvSpPr>
              <a:spLocks noChangeArrowheads="1"/>
            </p:cNvSpPr>
            <p:nvPr/>
          </p:nvSpPr>
          <p:spPr bwMode="auto">
            <a:xfrm>
              <a:off x="550" y="1569"/>
              <a:ext cx="768" cy="468"/>
            </a:xfrm>
            <a:prstGeom prst="rect">
              <a:avLst/>
            </a:prstGeom>
            <a:noFill/>
            <a:ln w="28575">
              <a:solidFill>
                <a:srgbClr val="333300"/>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1618" name="Oval 75"/>
            <p:cNvSpPr>
              <a:spLocks noChangeArrowheads="1"/>
            </p:cNvSpPr>
            <p:nvPr/>
          </p:nvSpPr>
          <p:spPr bwMode="auto">
            <a:xfrm>
              <a:off x="1322" y="1751"/>
              <a:ext cx="72" cy="84"/>
            </a:xfrm>
            <a:prstGeom prst="ellips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19" name="Line 76"/>
            <p:cNvSpPr>
              <a:spLocks noChangeShapeType="1"/>
            </p:cNvSpPr>
            <p:nvPr/>
          </p:nvSpPr>
          <p:spPr bwMode="auto">
            <a:xfrm flipV="1">
              <a:off x="630" y="2027"/>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20" name="Line 77"/>
            <p:cNvSpPr>
              <a:spLocks noChangeShapeType="1"/>
            </p:cNvSpPr>
            <p:nvPr/>
          </p:nvSpPr>
          <p:spPr bwMode="auto">
            <a:xfrm flipV="1">
              <a:off x="810" y="2027"/>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21" name="Line 78"/>
            <p:cNvSpPr>
              <a:spLocks noChangeShapeType="1"/>
            </p:cNvSpPr>
            <p:nvPr/>
          </p:nvSpPr>
          <p:spPr bwMode="auto">
            <a:xfrm flipV="1">
              <a:off x="1002" y="2027"/>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22" name="Line 79"/>
            <p:cNvSpPr>
              <a:spLocks noChangeShapeType="1"/>
            </p:cNvSpPr>
            <p:nvPr/>
          </p:nvSpPr>
          <p:spPr bwMode="auto">
            <a:xfrm flipV="1">
              <a:off x="1194" y="2027"/>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23" name="Line 80"/>
            <p:cNvSpPr>
              <a:spLocks noChangeShapeType="1"/>
            </p:cNvSpPr>
            <p:nvPr/>
          </p:nvSpPr>
          <p:spPr bwMode="auto">
            <a:xfrm>
              <a:off x="1388" y="1799"/>
              <a:ext cx="192" cy="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24" name="AutoShape 82"/>
            <p:cNvSpPr/>
            <p:nvPr/>
          </p:nvSpPr>
          <p:spPr bwMode="auto">
            <a:xfrm rot="16200000" flipV="1">
              <a:off x="817" y="2080"/>
              <a:ext cx="200" cy="627"/>
            </a:xfrm>
            <a:prstGeom prst="leftBrace">
              <a:avLst>
                <a:gd name="adj1" fmla="val 26125"/>
                <a:gd name="adj2" fmla="val 50000"/>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1155" name="Text Box 83"/>
            <p:cNvSpPr txBox="1">
              <a:spLocks noChangeArrowheads="1"/>
            </p:cNvSpPr>
            <p:nvPr/>
          </p:nvSpPr>
          <p:spPr bwMode="auto">
            <a:xfrm>
              <a:off x="550" y="1655"/>
              <a:ext cx="791" cy="288"/>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b="1">
                  <a:solidFill>
                    <a:srgbClr val="CC0000"/>
                  </a:solidFill>
                  <a:effectLst>
                    <a:outerShdw blurRad="38100" dist="38100" dir="2700000" algn="tl">
                      <a:srgbClr val="DDDDDD"/>
                    </a:outerShdw>
                  </a:effectLst>
                </a:rPr>
                <a:t>三态门</a:t>
              </a:r>
            </a:p>
          </p:txBody>
        </p:sp>
        <p:sp>
          <p:nvSpPr>
            <p:cNvPr id="151626" name="Line 84"/>
            <p:cNvSpPr>
              <a:spLocks noChangeShapeType="1"/>
            </p:cNvSpPr>
            <p:nvPr/>
          </p:nvSpPr>
          <p:spPr bwMode="auto">
            <a:xfrm flipV="1">
              <a:off x="646" y="1175"/>
              <a:ext cx="0" cy="38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27" name="Line 85"/>
            <p:cNvSpPr>
              <a:spLocks noChangeShapeType="1"/>
            </p:cNvSpPr>
            <p:nvPr/>
          </p:nvSpPr>
          <p:spPr bwMode="auto">
            <a:xfrm flipV="1">
              <a:off x="838" y="983"/>
              <a:ext cx="0" cy="576"/>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28" name="Line 86"/>
            <p:cNvSpPr>
              <a:spLocks noChangeShapeType="1"/>
            </p:cNvSpPr>
            <p:nvPr/>
          </p:nvSpPr>
          <p:spPr bwMode="auto">
            <a:xfrm flipV="1">
              <a:off x="1030" y="839"/>
              <a:ext cx="0" cy="72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29" name="Line 87"/>
            <p:cNvSpPr>
              <a:spLocks noChangeShapeType="1"/>
            </p:cNvSpPr>
            <p:nvPr/>
          </p:nvSpPr>
          <p:spPr bwMode="auto">
            <a:xfrm flipV="1">
              <a:off x="1222" y="695"/>
              <a:ext cx="0" cy="86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aphicFrame>
          <p:nvGraphicFramePr>
            <p:cNvPr id="151630" name="Object 91"/>
            <p:cNvGraphicFramePr>
              <a:graphicFrameLocks noChangeAspect="1"/>
            </p:cNvGraphicFramePr>
            <p:nvPr/>
          </p:nvGraphicFramePr>
          <p:xfrm>
            <a:off x="1784" y="2809"/>
            <a:ext cx="271" cy="288"/>
          </p:xfrm>
          <a:graphic>
            <a:graphicData uri="http://schemas.openxmlformats.org/presentationml/2006/ole">
              <mc:AlternateContent xmlns:mc="http://schemas.openxmlformats.org/markup-compatibility/2006">
                <mc:Choice xmlns:v="urn:schemas-microsoft-com:vml" Requires="v">
                  <p:oleObj spid="_x0000_s148014" name="公式" r:id="rId7" imgW="152400" imgH="177800" progId="Equation.3">
                    <p:embed/>
                  </p:oleObj>
                </mc:Choice>
                <mc:Fallback>
                  <p:oleObj name="公式" r:id="rId7" imgW="152400" imgH="177800" progId="Equation.3">
                    <p:embed/>
                    <p:pic>
                      <p:nvPicPr>
                        <p:cNvPr id="0" name="图片 1474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4" y="2809"/>
                          <a:ext cx="271" cy="288"/>
                        </a:xfrm>
                        <a:prstGeom prst="rect">
                          <a:avLst/>
                        </a:prstGeom>
                        <a:noFill/>
                        <a:ln>
                          <a:noFill/>
                        </a:ln>
                        <a:effectLst/>
                      </p:spPr>
                    </p:pic>
                  </p:oleObj>
                </mc:Fallback>
              </mc:AlternateContent>
            </a:graphicData>
          </a:graphic>
        </p:graphicFrame>
        <p:graphicFrame>
          <p:nvGraphicFramePr>
            <p:cNvPr id="151631" name="Object 92"/>
            <p:cNvGraphicFramePr>
              <a:graphicFrameLocks noChangeAspect="1"/>
            </p:cNvGraphicFramePr>
            <p:nvPr/>
          </p:nvGraphicFramePr>
          <p:xfrm>
            <a:off x="2208" y="2784"/>
            <a:ext cx="271" cy="288"/>
          </p:xfrm>
          <a:graphic>
            <a:graphicData uri="http://schemas.openxmlformats.org/presentationml/2006/ole">
              <mc:AlternateContent xmlns:mc="http://schemas.openxmlformats.org/markup-compatibility/2006">
                <mc:Choice xmlns:v="urn:schemas-microsoft-com:vml" Requires="v">
                  <p:oleObj spid="_x0000_s148015" name="公式" r:id="rId9" imgW="152400" imgH="177800" progId="Equation.3">
                    <p:embed/>
                  </p:oleObj>
                </mc:Choice>
                <mc:Fallback>
                  <p:oleObj name="公式" r:id="rId9" imgW="152400" imgH="177800" progId="Equation.3">
                    <p:embed/>
                    <p:pic>
                      <p:nvPicPr>
                        <p:cNvPr id="0" name="图片 1474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8" y="2784"/>
                          <a:ext cx="271" cy="288"/>
                        </a:xfrm>
                        <a:prstGeom prst="rect">
                          <a:avLst/>
                        </a:prstGeom>
                        <a:noFill/>
                        <a:ln>
                          <a:noFill/>
                        </a:ln>
                        <a:effectLst/>
                      </p:spPr>
                    </p:pic>
                  </p:oleObj>
                </mc:Fallback>
              </mc:AlternateContent>
            </a:graphicData>
          </a:graphic>
        </p:graphicFrame>
        <p:graphicFrame>
          <p:nvGraphicFramePr>
            <p:cNvPr id="151632" name="Object 93"/>
            <p:cNvGraphicFramePr>
              <a:graphicFrameLocks noChangeAspect="1"/>
            </p:cNvGraphicFramePr>
            <p:nvPr/>
          </p:nvGraphicFramePr>
          <p:xfrm>
            <a:off x="2649" y="2809"/>
            <a:ext cx="270" cy="288"/>
          </p:xfrm>
          <a:graphic>
            <a:graphicData uri="http://schemas.openxmlformats.org/presentationml/2006/ole">
              <mc:AlternateContent xmlns:mc="http://schemas.openxmlformats.org/markup-compatibility/2006">
                <mc:Choice xmlns:v="urn:schemas-microsoft-com:vml" Requires="v">
                  <p:oleObj spid="_x0000_s148016" name="公式" r:id="rId11" imgW="152400" imgH="177800" progId="Equation.3">
                    <p:embed/>
                  </p:oleObj>
                </mc:Choice>
                <mc:Fallback>
                  <p:oleObj name="公式" r:id="rId11" imgW="152400" imgH="177800" progId="Equation.3">
                    <p:embed/>
                    <p:pic>
                      <p:nvPicPr>
                        <p:cNvPr id="0" name="图片 1474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9" y="2809"/>
                          <a:ext cx="270" cy="288"/>
                        </a:xfrm>
                        <a:prstGeom prst="rect">
                          <a:avLst/>
                        </a:prstGeom>
                        <a:noFill/>
                        <a:ln>
                          <a:noFill/>
                        </a:ln>
                        <a:effectLst/>
                      </p:spPr>
                    </p:pic>
                  </p:oleObj>
                </mc:Fallback>
              </mc:AlternateContent>
            </a:graphicData>
          </a:graphic>
        </p:graphicFrame>
        <p:sp>
          <p:nvSpPr>
            <p:cNvPr id="151633" name="Rectangle 95"/>
            <p:cNvSpPr>
              <a:spLocks noChangeArrowheads="1"/>
            </p:cNvSpPr>
            <p:nvPr/>
          </p:nvSpPr>
          <p:spPr bwMode="auto">
            <a:xfrm>
              <a:off x="3120" y="1549"/>
              <a:ext cx="768" cy="468"/>
            </a:xfrm>
            <a:prstGeom prst="rect">
              <a:avLst/>
            </a:prstGeom>
            <a:noFill/>
            <a:ln w="28575">
              <a:solidFill>
                <a:srgbClr val="333300"/>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1634" name="Oval 96"/>
            <p:cNvSpPr>
              <a:spLocks noChangeArrowheads="1"/>
            </p:cNvSpPr>
            <p:nvPr/>
          </p:nvSpPr>
          <p:spPr bwMode="auto">
            <a:xfrm>
              <a:off x="3892" y="1751"/>
              <a:ext cx="72" cy="84"/>
            </a:xfrm>
            <a:prstGeom prst="ellips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35" name="Line 97"/>
            <p:cNvSpPr>
              <a:spLocks noChangeShapeType="1"/>
            </p:cNvSpPr>
            <p:nvPr/>
          </p:nvSpPr>
          <p:spPr bwMode="auto">
            <a:xfrm flipV="1">
              <a:off x="3200" y="2027"/>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36" name="Line 98"/>
            <p:cNvSpPr>
              <a:spLocks noChangeShapeType="1"/>
            </p:cNvSpPr>
            <p:nvPr/>
          </p:nvSpPr>
          <p:spPr bwMode="auto">
            <a:xfrm flipV="1">
              <a:off x="3380" y="2027"/>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37" name="Line 99"/>
            <p:cNvSpPr>
              <a:spLocks noChangeShapeType="1"/>
            </p:cNvSpPr>
            <p:nvPr/>
          </p:nvSpPr>
          <p:spPr bwMode="auto">
            <a:xfrm flipV="1">
              <a:off x="3572" y="2027"/>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38" name="Line 100"/>
            <p:cNvSpPr>
              <a:spLocks noChangeShapeType="1"/>
            </p:cNvSpPr>
            <p:nvPr/>
          </p:nvSpPr>
          <p:spPr bwMode="auto">
            <a:xfrm flipV="1">
              <a:off x="3764" y="2027"/>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39" name="Line 101"/>
            <p:cNvSpPr>
              <a:spLocks noChangeShapeType="1"/>
            </p:cNvSpPr>
            <p:nvPr/>
          </p:nvSpPr>
          <p:spPr bwMode="auto">
            <a:xfrm>
              <a:off x="3958" y="1799"/>
              <a:ext cx="218"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640" name="AutoShape 103"/>
            <p:cNvSpPr/>
            <p:nvPr/>
          </p:nvSpPr>
          <p:spPr bwMode="auto">
            <a:xfrm rot="16200000" flipV="1">
              <a:off x="3387" y="2080"/>
              <a:ext cx="200" cy="627"/>
            </a:xfrm>
            <a:prstGeom prst="leftBrace">
              <a:avLst>
                <a:gd name="adj1" fmla="val 26125"/>
                <a:gd name="adj2" fmla="val 50000"/>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1176" name="Text Box 104"/>
            <p:cNvSpPr txBox="1">
              <a:spLocks noChangeArrowheads="1"/>
            </p:cNvSpPr>
            <p:nvPr/>
          </p:nvSpPr>
          <p:spPr bwMode="auto">
            <a:xfrm>
              <a:off x="3120" y="1655"/>
              <a:ext cx="791" cy="288"/>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b="1">
                  <a:solidFill>
                    <a:srgbClr val="CC0000"/>
                  </a:solidFill>
                  <a:effectLst>
                    <a:outerShdw blurRad="38100" dist="38100" dir="2700000" algn="tl">
                      <a:srgbClr val="DDDDDD"/>
                    </a:outerShdw>
                  </a:effectLst>
                </a:rPr>
                <a:t>三态门</a:t>
              </a:r>
            </a:p>
          </p:txBody>
        </p:sp>
        <p:sp>
          <p:nvSpPr>
            <p:cNvPr id="151642" name="Line 105"/>
            <p:cNvSpPr>
              <a:spLocks noChangeShapeType="1"/>
            </p:cNvSpPr>
            <p:nvPr/>
          </p:nvSpPr>
          <p:spPr bwMode="auto">
            <a:xfrm flipV="1">
              <a:off x="3216" y="1175"/>
              <a:ext cx="0" cy="38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43" name="Line 106"/>
            <p:cNvSpPr>
              <a:spLocks noChangeShapeType="1"/>
            </p:cNvSpPr>
            <p:nvPr/>
          </p:nvSpPr>
          <p:spPr bwMode="auto">
            <a:xfrm flipV="1">
              <a:off x="3408" y="983"/>
              <a:ext cx="0" cy="576"/>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44" name="Line 107"/>
            <p:cNvSpPr>
              <a:spLocks noChangeShapeType="1"/>
            </p:cNvSpPr>
            <p:nvPr/>
          </p:nvSpPr>
          <p:spPr bwMode="auto">
            <a:xfrm flipV="1">
              <a:off x="3600" y="839"/>
              <a:ext cx="0" cy="72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45" name="Line 108"/>
            <p:cNvSpPr>
              <a:spLocks noChangeShapeType="1"/>
            </p:cNvSpPr>
            <p:nvPr/>
          </p:nvSpPr>
          <p:spPr bwMode="auto">
            <a:xfrm flipV="1">
              <a:off x="3792" y="695"/>
              <a:ext cx="0" cy="86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aphicFrame>
          <p:nvGraphicFramePr>
            <p:cNvPr id="151646" name="Object 113"/>
            <p:cNvGraphicFramePr>
              <a:graphicFrameLocks noChangeAspect="1"/>
            </p:cNvGraphicFramePr>
            <p:nvPr/>
          </p:nvGraphicFramePr>
          <p:xfrm>
            <a:off x="480" y="3017"/>
            <a:ext cx="1200" cy="343"/>
          </p:xfrm>
          <a:graphic>
            <a:graphicData uri="http://schemas.openxmlformats.org/presentationml/2006/ole">
              <mc:AlternateContent xmlns:mc="http://schemas.openxmlformats.org/markup-compatibility/2006">
                <mc:Choice xmlns:v="urn:schemas-microsoft-com:vml" Requires="v">
                  <p:oleObj spid="_x0000_s148017" name="公式" r:id="rId13" imgW="889000" imgH="177800" progId="Equation.3">
                    <p:embed/>
                  </p:oleObj>
                </mc:Choice>
                <mc:Fallback>
                  <p:oleObj name="公式" r:id="rId13" imgW="889000" imgH="177800" progId="Equation.3">
                    <p:embed/>
                    <p:pic>
                      <p:nvPicPr>
                        <p:cNvPr id="0" name="图片 1474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 y="3017"/>
                          <a:ext cx="1200" cy="343"/>
                        </a:xfrm>
                        <a:prstGeom prst="rect">
                          <a:avLst/>
                        </a:prstGeom>
                        <a:noFill/>
                        <a:ln>
                          <a:noFill/>
                        </a:ln>
                        <a:effectLst/>
                      </p:spPr>
                    </p:pic>
                  </p:oleObj>
                </mc:Fallback>
              </mc:AlternateContent>
            </a:graphicData>
          </a:graphic>
        </p:graphicFrame>
        <p:sp>
          <p:nvSpPr>
            <p:cNvPr id="131186" name="Rectangle 114"/>
            <p:cNvSpPr>
              <a:spLocks noChangeArrowheads="1"/>
            </p:cNvSpPr>
            <p:nvPr/>
          </p:nvSpPr>
          <p:spPr bwMode="auto">
            <a:xfrm>
              <a:off x="418" y="3300"/>
              <a:ext cx="1241" cy="354"/>
            </a:xfrm>
            <a:prstGeom prst="rect">
              <a:avLst/>
            </a:prstGeom>
            <a:noFill/>
            <a:ln w="9525">
              <a:noFill/>
              <a:miter lim="800000"/>
            </a:ln>
            <a:effectLst/>
          </p:spPr>
          <p:txBody>
            <a:bodyPr wrap="none">
              <a:spAutoFit/>
            </a:bodyPr>
            <a:lstStyle/>
            <a:p>
              <a:pPr algn="ctr">
                <a:lnSpc>
                  <a:spcPct val="110000"/>
                </a:lnSpc>
                <a:spcBef>
                  <a:spcPct val="50000"/>
                </a:spcBef>
              </a:pPr>
              <a:r>
                <a:rPr lang="zh-CN" altLang="en-US" sz="2800" b="1">
                  <a:solidFill>
                    <a:srgbClr val="000099"/>
                  </a:solidFill>
                  <a:effectLst>
                    <a:outerShdw blurRad="38100" dist="38100" dir="2700000" algn="tl">
                      <a:srgbClr val="DDDDDD"/>
                    </a:outerShdw>
                  </a:effectLst>
                  <a:latin typeface="Times New Roman" panose="02020603050405020304" charset="0"/>
                </a:rPr>
                <a:t>译码器工作</a:t>
              </a:r>
              <a:endParaRPr lang="zh-CN" altLang="en-US" sz="2800" b="1">
                <a:solidFill>
                  <a:srgbClr val="FF0000"/>
                </a:solidFill>
                <a:effectLst>
                  <a:outerShdw blurRad="38100" dist="38100" dir="2700000" algn="tl">
                    <a:srgbClr val="DDDDDD"/>
                  </a:outerShdw>
                </a:effectLst>
                <a:latin typeface="Times New Roman" panose="02020603050405020304" charset="0"/>
              </a:endParaRPr>
            </a:p>
          </p:txBody>
        </p:sp>
        <p:graphicFrame>
          <p:nvGraphicFramePr>
            <p:cNvPr id="151648" name="Object 115"/>
            <p:cNvGraphicFramePr>
              <a:graphicFrameLocks noChangeAspect="1"/>
            </p:cNvGraphicFramePr>
            <p:nvPr/>
          </p:nvGraphicFramePr>
          <p:xfrm>
            <a:off x="3024" y="2784"/>
            <a:ext cx="271" cy="288"/>
          </p:xfrm>
          <a:graphic>
            <a:graphicData uri="http://schemas.openxmlformats.org/presentationml/2006/ole">
              <mc:AlternateContent xmlns:mc="http://schemas.openxmlformats.org/markup-compatibility/2006">
                <mc:Choice xmlns:v="urn:schemas-microsoft-com:vml" Requires="v">
                  <p:oleObj spid="_x0000_s148018" name="公式" r:id="rId15" imgW="152400" imgH="177800" progId="Equation.3">
                    <p:embed/>
                  </p:oleObj>
                </mc:Choice>
                <mc:Fallback>
                  <p:oleObj name="公式" r:id="rId15" imgW="152400" imgH="177800" progId="Equation.3">
                    <p:embed/>
                    <p:pic>
                      <p:nvPicPr>
                        <p:cNvPr id="0" name="图片 14746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24" y="2784"/>
                          <a:ext cx="271" cy="288"/>
                        </a:xfrm>
                        <a:prstGeom prst="rect">
                          <a:avLst/>
                        </a:prstGeom>
                        <a:noFill/>
                        <a:ln>
                          <a:noFill/>
                        </a:ln>
                        <a:effectLst/>
                      </p:spPr>
                    </p:pic>
                  </p:oleObj>
                </mc:Fallback>
              </mc:AlternateContent>
            </a:graphicData>
          </a:graphic>
        </p:graphicFrame>
        <p:graphicFrame>
          <p:nvGraphicFramePr>
            <p:cNvPr id="151649" name="Object 116"/>
            <p:cNvGraphicFramePr>
              <a:graphicFrameLocks noChangeAspect="1"/>
            </p:cNvGraphicFramePr>
            <p:nvPr/>
          </p:nvGraphicFramePr>
          <p:xfrm>
            <a:off x="4136" y="3274"/>
            <a:ext cx="282" cy="315"/>
          </p:xfrm>
          <a:graphic>
            <a:graphicData uri="http://schemas.openxmlformats.org/presentationml/2006/ole">
              <mc:AlternateContent xmlns:mc="http://schemas.openxmlformats.org/markup-compatibility/2006">
                <mc:Choice xmlns:v="urn:schemas-microsoft-com:vml" Requires="v">
                  <p:oleObj spid="_x0000_s148019" name="公式" r:id="rId17" imgW="139700" imgH="177800" progId="Equation.3">
                    <p:embed/>
                  </p:oleObj>
                </mc:Choice>
                <mc:Fallback>
                  <p:oleObj name="公式" r:id="rId17" imgW="139700" imgH="177800" progId="Equation.3">
                    <p:embed/>
                    <p:pic>
                      <p:nvPicPr>
                        <p:cNvPr id="0" name="图片 14746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36" y="3274"/>
                          <a:ext cx="282" cy="315"/>
                        </a:xfrm>
                        <a:prstGeom prst="rect">
                          <a:avLst/>
                        </a:prstGeom>
                        <a:noFill/>
                        <a:ln>
                          <a:noFill/>
                        </a:ln>
                        <a:effectLst/>
                      </p:spPr>
                    </p:pic>
                  </p:oleObj>
                </mc:Fallback>
              </mc:AlternateContent>
            </a:graphicData>
          </a:graphic>
        </p:graphicFrame>
        <p:graphicFrame>
          <p:nvGraphicFramePr>
            <p:cNvPr id="151650" name="Object 117"/>
            <p:cNvGraphicFramePr>
              <a:graphicFrameLocks noChangeAspect="1"/>
            </p:cNvGraphicFramePr>
            <p:nvPr/>
          </p:nvGraphicFramePr>
          <p:xfrm>
            <a:off x="1310" y="1486"/>
            <a:ext cx="322" cy="290"/>
          </p:xfrm>
          <a:graphic>
            <a:graphicData uri="http://schemas.openxmlformats.org/presentationml/2006/ole">
              <mc:AlternateContent xmlns:mc="http://schemas.openxmlformats.org/markup-compatibility/2006">
                <mc:Choice xmlns:v="urn:schemas-microsoft-com:vml" Requires="v">
                  <p:oleObj spid="_x0000_s148020" name="Equation" r:id="rId19" imgW="203200" imgH="177800" progId="Equation.3">
                    <p:embed/>
                  </p:oleObj>
                </mc:Choice>
                <mc:Fallback>
                  <p:oleObj name="Equation" r:id="rId19" imgW="203200" imgH="177800" progId="Equation.3">
                    <p:embed/>
                    <p:pic>
                      <p:nvPicPr>
                        <p:cNvPr id="0" name="图片 14746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10" y="1486"/>
                          <a:ext cx="322" cy="290"/>
                        </a:xfrm>
                        <a:prstGeom prst="rect">
                          <a:avLst/>
                        </a:prstGeom>
                        <a:noFill/>
                        <a:ln>
                          <a:noFill/>
                        </a:ln>
                        <a:effectLst/>
                      </p:spPr>
                    </p:pic>
                  </p:oleObj>
                </mc:Fallback>
              </mc:AlternateContent>
            </a:graphicData>
          </a:graphic>
        </p:graphicFrame>
        <p:graphicFrame>
          <p:nvGraphicFramePr>
            <p:cNvPr id="151651" name="Object 118"/>
            <p:cNvGraphicFramePr>
              <a:graphicFrameLocks noChangeAspect="1"/>
            </p:cNvGraphicFramePr>
            <p:nvPr/>
          </p:nvGraphicFramePr>
          <p:xfrm>
            <a:off x="2624" y="1465"/>
            <a:ext cx="317" cy="286"/>
          </p:xfrm>
          <a:graphic>
            <a:graphicData uri="http://schemas.openxmlformats.org/presentationml/2006/ole">
              <mc:AlternateContent xmlns:mc="http://schemas.openxmlformats.org/markup-compatibility/2006">
                <mc:Choice xmlns:v="urn:schemas-microsoft-com:vml" Requires="v">
                  <p:oleObj spid="_x0000_s148021" name="Equation" r:id="rId21" imgW="203200" imgH="177800" progId="Equation.3">
                    <p:embed/>
                  </p:oleObj>
                </mc:Choice>
                <mc:Fallback>
                  <p:oleObj name="Equation" r:id="rId21" imgW="203200" imgH="177800" progId="Equation.3">
                    <p:embed/>
                    <p:pic>
                      <p:nvPicPr>
                        <p:cNvPr id="0" name="图片 14746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24" y="1465"/>
                          <a:ext cx="317" cy="286"/>
                        </a:xfrm>
                        <a:prstGeom prst="rect">
                          <a:avLst/>
                        </a:prstGeom>
                        <a:noFill/>
                        <a:ln>
                          <a:noFill/>
                        </a:ln>
                        <a:effectLst/>
                      </p:spPr>
                    </p:pic>
                  </p:oleObj>
                </mc:Fallback>
              </mc:AlternateContent>
            </a:graphicData>
          </a:graphic>
        </p:graphicFrame>
        <p:graphicFrame>
          <p:nvGraphicFramePr>
            <p:cNvPr id="151652" name="Object 119"/>
            <p:cNvGraphicFramePr>
              <a:graphicFrameLocks noChangeAspect="1"/>
            </p:cNvGraphicFramePr>
            <p:nvPr/>
          </p:nvGraphicFramePr>
          <p:xfrm>
            <a:off x="3919" y="1465"/>
            <a:ext cx="318" cy="286"/>
          </p:xfrm>
          <a:graphic>
            <a:graphicData uri="http://schemas.openxmlformats.org/presentationml/2006/ole">
              <mc:AlternateContent xmlns:mc="http://schemas.openxmlformats.org/markup-compatibility/2006">
                <mc:Choice xmlns:v="urn:schemas-microsoft-com:vml" Requires="v">
                  <p:oleObj spid="_x0000_s148022" name="Equation" r:id="rId23" imgW="203200" imgH="177800" progId="Equation.3">
                    <p:embed/>
                  </p:oleObj>
                </mc:Choice>
                <mc:Fallback>
                  <p:oleObj name="Equation" r:id="rId23" imgW="203200" imgH="177800" progId="Equation.3">
                    <p:embed/>
                    <p:pic>
                      <p:nvPicPr>
                        <p:cNvPr id="0" name="图片 14746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19" y="1465"/>
                          <a:ext cx="318" cy="286"/>
                        </a:xfrm>
                        <a:prstGeom prst="rect">
                          <a:avLst/>
                        </a:prstGeom>
                        <a:noFill/>
                        <a:ln>
                          <a:noFill/>
                        </a:ln>
                        <a:effectLst/>
                      </p:spPr>
                    </p:pic>
                  </p:oleObj>
                </mc:Fallback>
              </mc:AlternateContent>
            </a:graphicData>
          </a:graphic>
        </p:graphicFrame>
        <p:graphicFrame>
          <p:nvGraphicFramePr>
            <p:cNvPr id="151653" name="Object 120"/>
            <p:cNvGraphicFramePr>
              <a:graphicFrameLocks noChangeAspect="1"/>
            </p:cNvGraphicFramePr>
            <p:nvPr/>
          </p:nvGraphicFramePr>
          <p:xfrm>
            <a:off x="5167" y="1453"/>
            <a:ext cx="327" cy="295"/>
          </p:xfrm>
          <a:graphic>
            <a:graphicData uri="http://schemas.openxmlformats.org/presentationml/2006/ole">
              <mc:AlternateContent xmlns:mc="http://schemas.openxmlformats.org/markup-compatibility/2006">
                <mc:Choice xmlns:v="urn:schemas-microsoft-com:vml" Requires="v">
                  <p:oleObj spid="_x0000_s148023" name="公式" r:id="rId25" imgW="203200" imgH="177800" progId="Equation.3">
                    <p:embed/>
                  </p:oleObj>
                </mc:Choice>
                <mc:Fallback>
                  <p:oleObj name="公式" r:id="rId25" imgW="203200" imgH="177800" progId="Equation.3">
                    <p:embed/>
                    <p:pic>
                      <p:nvPicPr>
                        <p:cNvPr id="0" name="图片 14746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67" y="1453"/>
                          <a:ext cx="327" cy="295"/>
                        </a:xfrm>
                        <a:prstGeom prst="rect">
                          <a:avLst/>
                        </a:prstGeom>
                        <a:noFill/>
                        <a:ln>
                          <a:noFill/>
                        </a:ln>
                        <a:effectLst/>
                      </p:spPr>
                    </p:pic>
                  </p:oleObj>
                </mc:Fallback>
              </mc:AlternateContent>
            </a:graphicData>
          </a:graphic>
        </p:graphicFrame>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381000" y="990600"/>
            <a:ext cx="608013" cy="1101725"/>
          </a:xfrm>
          <a:prstGeom prst="rect">
            <a:avLst/>
          </a:prstGeom>
          <a:noFill/>
          <a:ln>
            <a:noFill/>
          </a:ln>
        </p:spPr>
        <p:txBody>
          <a:bodyPr vert="eaVert"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1">
                <a:solidFill>
                  <a:srgbClr val="FF0000"/>
                </a:solidFill>
              </a:rPr>
              <a:t>总线</a:t>
            </a:r>
            <a:endParaRPr lang="zh-CN" altLang="en-US" sz="2800" b="1">
              <a:solidFill>
                <a:srgbClr val="FFFF00"/>
              </a:solidFill>
            </a:endParaRPr>
          </a:p>
        </p:txBody>
      </p:sp>
      <p:grpSp>
        <p:nvGrpSpPr>
          <p:cNvPr id="152579" name="Group 3"/>
          <p:cNvGrpSpPr/>
          <p:nvPr/>
        </p:nvGrpSpPr>
        <p:grpSpPr bwMode="auto">
          <a:xfrm>
            <a:off x="663575" y="4876800"/>
            <a:ext cx="1970088" cy="1152525"/>
            <a:chOff x="418" y="2832"/>
            <a:chExt cx="1241" cy="726"/>
          </a:xfrm>
        </p:grpSpPr>
        <p:graphicFrame>
          <p:nvGraphicFramePr>
            <p:cNvPr id="152705" name="Object 4"/>
            <p:cNvGraphicFramePr>
              <a:graphicFrameLocks noChangeAspect="1"/>
            </p:cNvGraphicFramePr>
            <p:nvPr/>
          </p:nvGraphicFramePr>
          <p:xfrm>
            <a:off x="432" y="2832"/>
            <a:ext cx="1200" cy="343"/>
          </p:xfrm>
          <a:graphic>
            <a:graphicData uri="http://schemas.openxmlformats.org/presentationml/2006/ole">
              <mc:AlternateContent xmlns:mc="http://schemas.openxmlformats.org/markup-compatibility/2006">
                <mc:Choice xmlns:v="urn:schemas-microsoft-com:vml" Requires="v">
                  <p:oleObj spid="_x0000_s149036" name="公式" r:id="rId6" imgW="889000" imgH="177800" progId="Equation.3">
                    <p:embed/>
                  </p:oleObj>
                </mc:Choice>
                <mc:Fallback>
                  <p:oleObj name="公式" r:id="rId6" imgW="889000" imgH="177800" progId="Equation.3">
                    <p:embed/>
                    <p:pic>
                      <p:nvPicPr>
                        <p:cNvPr id="0" name="图片 1484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 y="2832"/>
                          <a:ext cx="1200" cy="343"/>
                        </a:xfrm>
                        <a:prstGeom prst="rect">
                          <a:avLst/>
                        </a:prstGeom>
                        <a:noFill/>
                        <a:ln>
                          <a:noFill/>
                        </a:ln>
                        <a:effectLst/>
                      </p:spPr>
                    </p:pic>
                  </p:oleObj>
                </mc:Fallback>
              </mc:AlternateContent>
            </a:graphicData>
          </a:graphic>
        </p:graphicFrame>
        <p:sp>
          <p:nvSpPr>
            <p:cNvPr id="132101" name="Rectangle 5"/>
            <p:cNvSpPr>
              <a:spLocks noChangeArrowheads="1"/>
            </p:cNvSpPr>
            <p:nvPr/>
          </p:nvSpPr>
          <p:spPr bwMode="auto">
            <a:xfrm>
              <a:off x="418" y="3204"/>
              <a:ext cx="1241" cy="354"/>
            </a:xfrm>
            <a:prstGeom prst="rect">
              <a:avLst/>
            </a:prstGeom>
            <a:noFill/>
            <a:ln w="9525">
              <a:noFill/>
              <a:miter lim="800000"/>
            </a:ln>
            <a:effectLst/>
          </p:spPr>
          <p:txBody>
            <a:bodyPr wrap="none">
              <a:spAutoFit/>
            </a:bodyPr>
            <a:lstStyle/>
            <a:p>
              <a:pPr algn="ctr">
                <a:lnSpc>
                  <a:spcPct val="110000"/>
                </a:lnSpc>
                <a:spcBef>
                  <a:spcPct val="50000"/>
                </a:spcBef>
              </a:pPr>
              <a:r>
                <a:rPr lang="zh-CN" altLang="en-US" sz="2800" b="1">
                  <a:solidFill>
                    <a:srgbClr val="000099"/>
                  </a:solidFill>
                  <a:effectLst>
                    <a:outerShdw blurRad="38100" dist="38100" dir="2700000" algn="tl">
                      <a:srgbClr val="DDDDDD"/>
                    </a:outerShdw>
                  </a:effectLst>
                  <a:latin typeface="Times New Roman" panose="02020603050405020304" charset="0"/>
                </a:rPr>
                <a:t>译码器工作</a:t>
              </a:r>
              <a:endParaRPr lang="zh-CN" altLang="en-US" sz="2800" b="1">
                <a:solidFill>
                  <a:srgbClr val="FF0000"/>
                </a:solidFill>
                <a:effectLst>
                  <a:outerShdw blurRad="38100" dist="38100" dir="2700000" algn="tl">
                    <a:srgbClr val="DDDDDD"/>
                  </a:outerShdw>
                </a:effectLst>
                <a:latin typeface="Times New Roman" panose="02020603050405020304" charset="0"/>
              </a:endParaRPr>
            </a:p>
          </p:txBody>
        </p:sp>
      </p:grpSp>
      <p:sp>
        <p:nvSpPr>
          <p:cNvPr id="132102" name="Text Box 6"/>
          <p:cNvSpPr txBox="1">
            <a:spLocks noChangeArrowheads="1"/>
          </p:cNvSpPr>
          <p:nvPr/>
        </p:nvSpPr>
        <p:spPr bwMode="auto">
          <a:xfrm>
            <a:off x="533400" y="457200"/>
            <a:ext cx="5943600" cy="519113"/>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1">
                <a:solidFill>
                  <a:srgbClr val="CC0000"/>
                </a:solidFill>
                <a:effectLst>
                  <a:outerShdw blurRad="38100" dist="38100" dir="2700000" algn="tl">
                    <a:srgbClr val="DDDDDD"/>
                  </a:outerShdw>
                </a:effectLst>
                <a:latin typeface="宋体" panose="02010600030101010101" pitchFamily="2" charset="-122"/>
              </a:rPr>
              <a:t>工作原理：</a:t>
            </a:r>
            <a:r>
              <a:rPr lang="en-US" altLang="zh-CN" sz="2800" b="1">
                <a:effectLst>
                  <a:outerShdw blurRad="38100" dist="38100" dir="2700000" algn="tl">
                    <a:srgbClr val="DDDDDD"/>
                  </a:outerShdw>
                </a:effectLst>
                <a:latin typeface="宋体" panose="02010600030101010101" pitchFamily="2" charset="-122"/>
              </a:rPr>
              <a:t>(</a:t>
            </a:r>
            <a:r>
              <a:rPr lang="zh-CN" altLang="en-US" sz="2800" b="1">
                <a:effectLst>
                  <a:outerShdw blurRad="38100" dist="38100" dir="2700000" algn="tl">
                    <a:srgbClr val="DDDDDD"/>
                  </a:outerShdw>
                </a:effectLst>
                <a:latin typeface="宋体" panose="02010600030101010101" pitchFamily="2" charset="-122"/>
              </a:rPr>
              <a:t>以</a:t>
            </a:r>
            <a:r>
              <a:rPr lang="en-US" altLang="zh-CN" sz="2800" b="1">
                <a:effectLst>
                  <a:outerShdw blurRad="38100" dist="38100" dir="2700000" algn="tl">
                    <a:srgbClr val="DDDDDD"/>
                  </a:outerShdw>
                </a:effectLst>
              </a:rPr>
              <a:t>A</a:t>
            </a:r>
            <a:r>
              <a:rPr lang="en-US" altLang="zh-CN" sz="2800" b="1" baseline="-25000">
                <a:effectLst>
                  <a:outerShdw blurRad="38100" dist="38100" dir="2700000" algn="tl">
                    <a:srgbClr val="DDDDDD"/>
                  </a:outerShdw>
                </a:effectLst>
              </a:rPr>
              <a:t>0</a:t>
            </a:r>
            <a:r>
              <a:rPr lang="en-US" altLang="zh-CN" sz="2800" b="1">
                <a:effectLst>
                  <a:outerShdw blurRad="38100" dist="38100" dir="2700000" algn="tl">
                    <a:srgbClr val="DDDDDD"/>
                  </a:outerShdw>
                </a:effectLst>
              </a:rPr>
              <a:t>A</a:t>
            </a:r>
            <a:r>
              <a:rPr lang="en-US" altLang="zh-CN" sz="2800" b="1" baseline="-25000">
                <a:effectLst>
                  <a:outerShdw blurRad="38100" dist="38100" dir="2700000" algn="tl">
                    <a:srgbClr val="DDDDDD"/>
                  </a:outerShdw>
                </a:effectLst>
              </a:rPr>
              <a:t>1</a:t>
            </a:r>
            <a:r>
              <a:rPr lang="en-US" altLang="zh-CN" sz="2800" b="1">
                <a:effectLst>
                  <a:outerShdw blurRad="38100" dist="38100" dir="2700000" algn="tl">
                    <a:srgbClr val="DDDDDD"/>
                  </a:outerShdw>
                </a:effectLst>
              </a:rPr>
              <a:t>= 00</a:t>
            </a:r>
            <a:r>
              <a:rPr lang="zh-CN" altLang="en-US" sz="2800" b="1">
                <a:effectLst>
                  <a:outerShdw blurRad="38100" dist="38100" dir="2700000" algn="tl">
                    <a:srgbClr val="DDDDDD"/>
                  </a:outerShdw>
                </a:effectLst>
                <a:latin typeface="宋体" panose="02010600030101010101" pitchFamily="2" charset="-122"/>
              </a:rPr>
              <a:t>为例</a:t>
            </a:r>
            <a:r>
              <a:rPr lang="en-US" altLang="zh-CN" sz="2800" b="1">
                <a:effectLst>
                  <a:outerShdw blurRad="38100" dist="38100" dir="2700000" algn="tl">
                    <a:srgbClr val="DDDDDD"/>
                  </a:outerShdw>
                </a:effectLst>
                <a:latin typeface="宋体" panose="02010600030101010101" pitchFamily="2" charset="-122"/>
              </a:rPr>
              <a:t>)</a:t>
            </a:r>
          </a:p>
        </p:txBody>
      </p:sp>
      <p:grpSp>
        <p:nvGrpSpPr>
          <p:cNvPr id="3" name="Group 7"/>
          <p:cNvGrpSpPr/>
          <p:nvPr/>
        </p:nvGrpSpPr>
        <p:grpSpPr bwMode="auto">
          <a:xfrm>
            <a:off x="6934200" y="4800600"/>
            <a:ext cx="361950" cy="1019175"/>
            <a:chOff x="4368" y="3024"/>
            <a:chExt cx="228" cy="642"/>
          </a:xfrm>
        </p:grpSpPr>
        <p:sp>
          <p:nvSpPr>
            <p:cNvPr id="152703" name="Rectangle 8"/>
            <p:cNvSpPr>
              <a:spLocks noChangeArrowheads="1"/>
            </p:cNvSpPr>
            <p:nvPr/>
          </p:nvSpPr>
          <p:spPr bwMode="auto">
            <a:xfrm>
              <a:off x="4368" y="3024"/>
              <a:ext cx="228" cy="354"/>
            </a:xfrm>
            <a:prstGeom prst="rect">
              <a:avLst/>
            </a:prstGeom>
            <a:noFill/>
            <a:ln>
              <a:noFill/>
            </a:ln>
          </p:spPr>
          <p:txBody>
            <a:bodyPr wrap="none">
              <a:spAutoFit/>
            </a:bodyPr>
            <a:lstStyle/>
            <a:p>
              <a:pPr algn="ctr">
                <a:lnSpc>
                  <a:spcPct val="110000"/>
                </a:lnSpc>
                <a:spcBef>
                  <a:spcPct val="50000"/>
                </a:spcBef>
              </a:pPr>
              <a:r>
                <a:rPr lang="en-US" altLang="zh-CN" sz="2800" b="1">
                  <a:solidFill>
                    <a:srgbClr val="000099"/>
                  </a:solidFill>
                  <a:latin typeface="Times New Roman" panose="02020603050405020304" charset="0"/>
                  <a:ea typeface="楷体_GB2312" charset="0"/>
                  <a:cs typeface="楷体_GB2312" charset="0"/>
                </a:rPr>
                <a:t>0</a:t>
              </a:r>
            </a:p>
          </p:txBody>
        </p:sp>
        <p:sp>
          <p:nvSpPr>
            <p:cNvPr id="152704" name="Rectangle 9"/>
            <p:cNvSpPr>
              <a:spLocks noChangeArrowheads="1"/>
            </p:cNvSpPr>
            <p:nvPr/>
          </p:nvSpPr>
          <p:spPr bwMode="auto">
            <a:xfrm>
              <a:off x="4368" y="3312"/>
              <a:ext cx="228" cy="354"/>
            </a:xfrm>
            <a:prstGeom prst="rect">
              <a:avLst/>
            </a:prstGeom>
            <a:noFill/>
            <a:ln>
              <a:noFill/>
            </a:ln>
          </p:spPr>
          <p:txBody>
            <a:bodyPr wrap="none">
              <a:spAutoFit/>
            </a:bodyPr>
            <a:lstStyle/>
            <a:p>
              <a:pPr algn="ctr">
                <a:lnSpc>
                  <a:spcPct val="110000"/>
                </a:lnSpc>
                <a:spcBef>
                  <a:spcPct val="50000"/>
                </a:spcBef>
              </a:pPr>
              <a:r>
                <a:rPr lang="en-US" altLang="zh-CN" sz="2800" b="1">
                  <a:solidFill>
                    <a:srgbClr val="000099"/>
                  </a:solidFill>
                  <a:latin typeface="Times New Roman" panose="02020603050405020304" charset="0"/>
                  <a:ea typeface="楷体_GB2312" charset="0"/>
                  <a:cs typeface="楷体_GB2312" charset="0"/>
                </a:rPr>
                <a:t>0</a:t>
              </a:r>
            </a:p>
          </p:txBody>
        </p:sp>
      </p:grpSp>
      <p:grpSp>
        <p:nvGrpSpPr>
          <p:cNvPr id="4" name="Group 10"/>
          <p:cNvGrpSpPr/>
          <p:nvPr/>
        </p:nvGrpSpPr>
        <p:grpSpPr bwMode="auto">
          <a:xfrm>
            <a:off x="2819400" y="1905000"/>
            <a:ext cx="5257800" cy="457200"/>
            <a:chOff x="1872" y="1200"/>
            <a:chExt cx="3348" cy="324"/>
          </a:xfrm>
        </p:grpSpPr>
        <p:sp>
          <p:nvSpPr>
            <p:cNvPr id="152700" name="Line 11"/>
            <p:cNvSpPr>
              <a:spLocks noChangeShapeType="1"/>
            </p:cNvSpPr>
            <p:nvPr/>
          </p:nvSpPr>
          <p:spPr bwMode="auto">
            <a:xfrm>
              <a:off x="1872" y="1200"/>
              <a:ext cx="900" cy="276"/>
            </a:xfrm>
            <a:prstGeom prst="line">
              <a:avLst/>
            </a:prstGeom>
            <a:noFill/>
            <a:ln w="38100">
              <a:solidFill>
                <a:srgbClr val="0066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701" name="Line 12"/>
            <p:cNvSpPr>
              <a:spLocks noChangeShapeType="1"/>
            </p:cNvSpPr>
            <p:nvPr/>
          </p:nvSpPr>
          <p:spPr bwMode="auto">
            <a:xfrm>
              <a:off x="3168" y="1212"/>
              <a:ext cx="900" cy="276"/>
            </a:xfrm>
            <a:prstGeom prst="line">
              <a:avLst/>
            </a:prstGeom>
            <a:noFill/>
            <a:ln w="38100">
              <a:solidFill>
                <a:srgbClr val="0066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702" name="Line 13"/>
            <p:cNvSpPr>
              <a:spLocks noChangeShapeType="1"/>
            </p:cNvSpPr>
            <p:nvPr/>
          </p:nvSpPr>
          <p:spPr bwMode="auto">
            <a:xfrm>
              <a:off x="4320" y="1248"/>
              <a:ext cx="900" cy="276"/>
            </a:xfrm>
            <a:prstGeom prst="line">
              <a:avLst/>
            </a:prstGeom>
            <a:noFill/>
            <a:ln w="38100">
              <a:solidFill>
                <a:srgbClr val="006600"/>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132110" name="Text Box 14"/>
          <p:cNvSpPr txBox="1">
            <a:spLocks noChangeArrowheads="1"/>
          </p:cNvSpPr>
          <p:nvPr/>
        </p:nvSpPr>
        <p:spPr bwMode="auto">
          <a:xfrm>
            <a:off x="2819400" y="4038600"/>
            <a:ext cx="381000" cy="561975"/>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a:solidFill>
                  <a:srgbClr val="FF0000"/>
                </a:solidFill>
                <a:effectLst>
                  <a:outerShdw blurRad="38100" dist="38100" dir="2700000" algn="tl">
                    <a:srgbClr val="DDDDDD"/>
                  </a:outerShdw>
                </a:effectLst>
              </a:rPr>
              <a:t>0</a:t>
            </a:r>
          </a:p>
        </p:txBody>
      </p:sp>
      <p:sp>
        <p:nvSpPr>
          <p:cNvPr id="152584" name="Text Box 15"/>
          <p:cNvSpPr txBox="1">
            <a:spLocks noChangeArrowheads="1"/>
          </p:cNvSpPr>
          <p:nvPr/>
        </p:nvSpPr>
        <p:spPr bwMode="auto">
          <a:xfrm>
            <a:off x="381000" y="990600"/>
            <a:ext cx="608013" cy="1101725"/>
          </a:xfrm>
          <a:prstGeom prst="rect">
            <a:avLst/>
          </a:prstGeom>
          <a:noFill/>
          <a:ln>
            <a:noFill/>
          </a:ln>
        </p:spPr>
        <p:txBody>
          <a:bodyPr vert="eaVert"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1" dirty="0">
                <a:solidFill>
                  <a:srgbClr val="FF0000"/>
                </a:solidFill>
              </a:rPr>
              <a:t>总线</a:t>
            </a:r>
            <a:endParaRPr lang="zh-CN" altLang="en-US" sz="2800" b="1" dirty="0">
              <a:solidFill>
                <a:srgbClr val="FFFF00"/>
              </a:solidFill>
            </a:endParaRPr>
          </a:p>
        </p:txBody>
      </p:sp>
      <p:sp>
        <p:nvSpPr>
          <p:cNvPr id="152585" name="Line 16"/>
          <p:cNvSpPr>
            <a:spLocks noChangeShapeType="1"/>
          </p:cNvSpPr>
          <p:nvPr/>
        </p:nvSpPr>
        <p:spPr bwMode="auto">
          <a:xfrm>
            <a:off x="762000" y="1106488"/>
            <a:ext cx="7154863"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86" name="Line 17"/>
          <p:cNvSpPr>
            <a:spLocks noChangeShapeType="1"/>
          </p:cNvSpPr>
          <p:nvPr/>
        </p:nvSpPr>
        <p:spPr bwMode="auto">
          <a:xfrm>
            <a:off x="762000" y="1335088"/>
            <a:ext cx="6858000"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87" name="Line 18"/>
          <p:cNvSpPr>
            <a:spLocks noChangeShapeType="1"/>
          </p:cNvSpPr>
          <p:nvPr/>
        </p:nvSpPr>
        <p:spPr bwMode="auto">
          <a:xfrm>
            <a:off x="762000" y="1868488"/>
            <a:ext cx="6248400"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88" name="Rectangle 19"/>
          <p:cNvSpPr>
            <a:spLocks noChangeArrowheads="1"/>
          </p:cNvSpPr>
          <p:nvPr/>
        </p:nvSpPr>
        <p:spPr bwMode="auto">
          <a:xfrm>
            <a:off x="2819400" y="4999038"/>
            <a:ext cx="2970213" cy="984250"/>
          </a:xfrm>
          <a:prstGeom prst="rect">
            <a:avLst/>
          </a:prstGeom>
          <a:noFill/>
          <a:ln w="28575">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2589" name="Oval 20"/>
          <p:cNvSpPr>
            <a:spLocks noChangeArrowheads="1"/>
          </p:cNvSpPr>
          <p:nvPr/>
        </p:nvSpPr>
        <p:spPr bwMode="auto">
          <a:xfrm>
            <a:off x="5818188" y="5634038"/>
            <a:ext cx="130175" cy="131762"/>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90" name="Line 21"/>
          <p:cNvSpPr>
            <a:spLocks noChangeShapeType="1"/>
          </p:cNvSpPr>
          <p:nvPr/>
        </p:nvSpPr>
        <p:spPr bwMode="auto">
          <a:xfrm>
            <a:off x="5791200" y="5145088"/>
            <a:ext cx="663575" cy="0"/>
          </a:xfrm>
          <a:prstGeom prst="line">
            <a:avLst/>
          </a:prstGeom>
          <a:noFill/>
          <a:ln w="28575">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591" name="Line 22"/>
          <p:cNvSpPr>
            <a:spLocks noChangeShapeType="1"/>
          </p:cNvSpPr>
          <p:nvPr/>
        </p:nvSpPr>
        <p:spPr bwMode="auto">
          <a:xfrm>
            <a:off x="5791200" y="5449888"/>
            <a:ext cx="663575" cy="0"/>
          </a:xfrm>
          <a:prstGeom prst="line">
            <a:avLst/>
          </a:prstGeom>
          <a:noFill/>
          <a:ln w="28575">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592" name="Line 23"/>
          <p:cNvSpPr>
            <a:spLocks noChangeShapeType="1"/>
          </p:cNvSpPr>
          <p:nvPr/>
        </p:nvSpPr>
        <p:spPr bwMode="auto">
          <a:xfrm>
            <a:off x="5948363" y="5707063"/>
            <a:ext cx="303212" cy="0"/>
          </a:xfrm>
          <a:prstGeom prst="line">
            <a:avLst/>
          </a:prstGeom>
          <a:noFill/>
          <a:ln w="28575">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593" name="Line 24"/>
          <p:cNvSpPr>
            <a:spLocks noChangeShapeType="1"/>
          </p:cNvSpPr>
          <p:nvPr/>
        </p:nvSpPr>
        <p:spPr bwMode="auto">
          <a:xfrm>
            <a:off x="6019800" y="6096000"/>
            <a:ext cx="433388" cy="0"/>
          </a:xfrm>
          <a:prstGeom prst="line">
            <a:avLst/>
          </a:prstGeom>
          <a:noFill/>
          <a:ln w="28575">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2594" name="Oval 25"/>
          <p:cNvSpPr>
            <a:spLocks noChangeArrowheads="1"/>
          </p:cNvSpPr>
          <p:nvPr/>
        </p:nvSpPr>
        <p:spPr bwMode="auto">
          <a:xfrm>
            <a:off x="3886200" y="4840288"/>
            <a:ext cx="130175" cy="131762"/>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95" name="Oval 26"/>
          <p:cNvSpPr>
            <a:spLocks noChangeArrowheads="1"/>
          </p:cNvSpPr>
          <p:nvPr/>
        </p:nvSpPr>
        <p:spPr bwMode="auto">
          <a:xfrm>
            <a:off x="4594225" y="4840288"/>
            <a:ext cx="130175" cy="131762"/>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96" name="Oval 27"/>
          <p:cNvSpPr>
            <a:spLocks noChangeArrowheads="1"/>
          </p:cNvSpPr>
          <p:nvPr/>
        </p:nvSpPr>
        <p:spPr bwMode="auto">
          <a:xfrm>
            <a:off x="5181600" y="4848225"/>
            <a:ext cx="130175" cy="131763"/>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97" name="Line 28"/>
          <p:cNvSpPr>
            <a:spLocks noChangeShapeType="1"/>
          </p:cNvSpPr>
          <p:nvPr/>
        </p:nvSpPr>
        <p:spPr bwMode="auto">
          <a:xfrm>
            <a:off x="2514600" y="2859088"/>
            <a:ext cx="0" cy="129540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98" name="Line 29"/>
          <p:cNvSpPr>
            <a:spLocks noChangeShapeType="1"/>
          </p:cNvSpPr>
          <p:nvPr/>
        </p:nvSpPr>
        <p:spPr bwMode="auto">
          <a:xfrm flipH="1">
            <a:off x="5257800" y="4459288"/>
            <a:ext cx="0" cy="38100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99" name="Line 30"/>
          <p:cNvSpPr>
            <a:spLocks noChangeShapeType="1"/>
          </p:cNvSpPr>
          <p:nvPr/>
        </p:nvSpPr>
        <p:spPr bwMode="auto">
          <a:xfrm>
            <a:off x="8382000" y="2859088"/>
            <a:ext cx="0" cy="160020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00" name="Line 31"/>
          <p:cNvSpPr>
            <a:spLocks noChangeShapeType="1"/>
          </p:cNvSpPr>
          <p:nvPr/>
        </p:nvSpPr>
        <p:spPr bwMode="auto">
          <a:xfrm>
            <a:off x="5257800" y="4459288"/>
            <a:ext cx="3124200"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01" name="Line 32"/>
          <p:cNvSpPr>
            <a:spLocks noChangeShapeType="1"/>
          </p:cNvSpPr>
          <p:nvPr/>
        </p:nvSpPr>
        <p:spPr bwMode="auto">
          <a:xfrm>
            <a:off x="4572000" y="2859088"/>
            <a:ext cx="0" cy="129540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02" name="Line 33"/>
          <p:cNvSpPr>
            <a:spLocks noChangeShapeType="1"/>
          </p:cNvSpPr>
          <p:nvPr/>
        </p:nvSpPr>
        <p:spPr bwMode="auto">
          <a:xfrm flipV="1">
            <a:off x="3956050" y="4148138"/>
            <a:ext cx="0" cy="720725"/>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03" name="Line 34"/>
          <p:cNvSpPr>
            <a:spLocks noChangeShapeType="1"/>
          </p:cNvSpPr>
          <p:nvPr/>
        </p:nvSpPr>
        <p:spPr bwMode="auto">
          <a:xfrm>
            <a:off x="3962400" y="4154488"/>
            <a:ext cx="609600"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04" name="Line 35"/>
          <p:cNvSpPr>
            <a:spLocks noChangeShapeType="1"/>
          </p:cNvSpPr>
          <p:nvPr/>
        </p:nvSpPr>
        <p:spPr bwMode="auto">
          <a:xfrm flipV="1">
            <a:off x="4648200" y="4306888"/>
            <a:ext cx="0" cy="53340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05" name="Line 36"/>
          <p:cNvSpPr>
            <a:spLocks noChangeShapeType="1"/>
          </p:cNvSpPr>
          <p:nvPr/>
        </p:nvSpPr>
        <p:spPr bwMode="auto">
          <a:xfrm>
            <a:off x="4648200" y="4306888"/>
            <a:ext cx="1981200"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06" name="Line 37"/>
          <p:cNvSpPr>
            <a:spLocks noChangeShapeType="1"/>
          </p:cNvSpPr>
          <p:nvPr/>
        </p:nvSpPr>
        <p:spPr bwMode="auto">
          <a:xfrm>
            <a:off x="6629400" y="2859088"/>
            <a:ext cx="0" cy="1436687"/>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graphicFrame>
        <p:nvGraphicFramePr>
          <p:cNvPr id="152607" name="Object 38"/>
          <p:cNvGraphicFramePr>
            <a:graphicFrameLocks noChangeAspect="1"/>
          </p:cNvGraphicFramePr>
          <p:nvPr/>
        </p:nvGraphicFramePr>
        <p:xfrm>
          <a:off x="6545263" y="4840288"/>
          <a:ext cx="473075" cy="533400"/>
        </p:xfrm>
        <a:graphic>
          <a:graphicData uri="http://schemas.openxmlformats.org/presentationml/2006/ole">
            <mc:AlternateContent xmlns:mc="http://schemas.openxmlformats.org/markup-compatibility/2006">
              <mc:Choice xmlns:v="urn:schemas-microsoft-com:vml" Requires="v">
                <p:oleObj spid="_x0000_s149037" name="公式" r:id="rId8" imgW="152400" imgH="190500" progId="Equation.3">
                  <p:embed/>
                </p:oleObj>
              </mc:Choice>
              <mc:Fallback>
                <p:oleObj name="公式" r:id="rId8" imgW="152400" imgH="190500" progId="Equation.3">
                  <p:embed/>
                  <p:pic>
                    <p:nvPicPr>
                      <p:cNvPr id="0" name="图片 14848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45263" y="4840288"/>
                        <a:ext cx="473075" cy="533400"/>
                      </a:xfrm>
                      <a:prstGeom prst="rect">
                        <a:avLst/>
                      </a:prstGeom>
                      <a:noFill/>
                      <a:ln>
                        <a:noFill/>
                      </a:ln>
                      <a:effectLst/>
                    </p:spPr>
                  </p:pic>
                </p:oleObj>
              </mc:Fallback>
            </mc:AlternateContent>
          </a:graphicData>
        </a:graphic>
      </p:graphicFrame>
      <p:graphicFrame>
        <p:nvGraphicFramePr>
          <p:cNvPr id="152608" name="Object 39"/>
          <p:cNvGraphicFramePr>
            <a:graphicFrameLocks noChangeAspect="1"/>
          </p:cNvGraphicFramePr>
          <p:nvPr/>
        </p:nvGraphicFramePr>
        <p:xfrm>
          <a:off x="6292850" y="5526088"/>
          <a:ext cx="379413" cy="533400"/>
        </p:xfrm>
        <a:graphic>
          <a:graphicData uri="http://schemas.openxmlformats.org/presentationml/2006/ole">
            <mc:AlternateContent xmlns:mc="http://schemas.openxmlformats.org/markup-compatibility/2006">
              <mc:Choice xmlns:v="urn:schemas-microsoft-com:vml" Requires="v">
                <p:oleObj spid="_x0000_s149038" name="公式" r:id="rId10" imgW="88900" imgH="177800" progId="Equation.3">
                  <p:embed/>
                </p:oleObj>
              </mc:Choice>
              <mc:Fallback>
                <p:oleObj name="公式" r:id="rId10" imgW="88900" imgH="177800" progId="Equation.3">
                  <p:embed/>
                  <p:pic>
                    <p:nvPicPr>
                      <p:cNvPr id="0" name="图片 14848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2850" y="5526088"/>
                        <a:ext cx="379413" cy="533400"/>
                      </a:xfrm>
                      <a:prstGeom prst="rect">
                        <a:avLst/>
                      </a:prstGeom>
                      <a:noFill/>
                      <a:ln>
                        <a:noFill/>
                      </a:ln>
                      <a:effectLst/>
                    </p:spPr>
                  </p:pic>
                </p:oleObj>
              </mc:Fallback>
            </mc:AlternateContent>
          </a:graphicData>
        </a:graphic>
      </p:graphicFrame>
      <p:sp>
        <p:nvSpPr>
          <p:cNvPr id="152609" name="Text Box 40"/>
          <p:cNvSpPr txBox="1">
            <a:spLocks noChangeArrowheads="1"/>
          </p:cNvSpPr>
          <p:nvPr/>
        </p:nvSpPr>
        <p:spPr bwMode="auto">
          <a:xfrm>
            <a:off x="3124200" y="5221288"/>
            <a:ext cx="2541588" cy="519112"/>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latin typeface="宋体" panose="02010600030101010101" pitchFamily="2" charset="-122"/>
              </a:rPr>
              <a:t>2-4</a:t>
            </a:r>
            <a:r>
              <a:rPr lang="zh-CN" altLang="en-US" sz="2800" b="1">
                <a:solidFill>
                  <a:srgbClr val="FF0000"/>
                </a:solidFill>
                <a:latin typeface="宋体" panose="02010600030101010101" pitchFamily="2" charset="-122"/>
              </a:rPr>
              <a:t>线译码器</a:t>
            </a:r>
          </a:p>
        </p:txBody>
      </p:sp>
      <p:sp>
        <p:nvSpPr>
          <p:cNvPr id="152610" name="Text Box 41"/>
          <p:cNvSpPr txBox="1">
            <a:spLocks noChangeArrowheads="1"/>
          </p:cNvSpPr>
          <p:nvPr/>
        </p:nvSpPr>
        <p:spPr bwMode="auto">
          <a:xfrm>
            <a:off x="1190625" y="3879850"/>
            <a:ext cx="677863" cy="519113"/>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i="1">
                <a:solidFill>
                  <a:srgbClr val="FF0000"/>
                </a:solidFill>
                <a:ea typeface="楷体_GB2312" charset="0"/>
                <a:cs typeface="楷体_GB2312" charset="0"/>
              </a:rPr>
              <a:t>A</a:t>
            </a:r>
            <a:endParaRPr lang="en-US" altLang="zh-CN" sz="3200" b="1">
              <a:solidFill>
                <a:srgbClr val="FF0000"/>
              </a:solidFill>
              <a:ea typeface="楷体_GB2312" charset="0"/>
              <a:cs typeface="楷体_GB2312" charset="0"/>
            </a:endParaRPr>
          </a:p>
        </p:txBody>
      </p:sp>
      <p:sp>
        <p:nvSpPr>
          <p:cNvPr id="152611" name="Text Box 42"/>
          <p:cNvSpPr txBox="1">
            <a:spLocks noChangeArrowheads="1"/>
          </p:cNvSpPr>
          <p:nvPr/>
        </p:nvSpPr>
        <p:spPr bwMode="auto">
          <a:xfrm>
            <a:off x="3225800" y="3879850"/>
            <a:ext cx="677863" cy="519113"/>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i="1">
                <a:solidFill>
                  <a:srgbClr val="FF0000"/>
                </a:solidFill>
                <a:ea typeface="楷体_GB2312" charset="0"/>
                <a:cs typeface="楷体_GB2312" charset="0"/>
              </a:rPr>
              <a:t>B</a:t>
            </a:r>
            <a:endParaRPr lang="en-US" altLang="zh-CN" sz="3200" b="1">
              <a:solidFill>
                <a:srgbClr val="FF0000"/>
              </a:solidFill>
              <a:ea typeface="楷体_GB2312" charset="0"/>
              <a:cs typeface="楷体_GB2312" charset="0"/>
            </a:endParaRPr>
          </a:p>
        </p:txBody>
      </p:sp>
      <p:sp>
        <p:nvSpPr>
          <p:cNvPr id="152612" name="Text Box 43"/>
          <p:cNvSpPr txBox="1">
            <a:spLocks noChangeArrowheads="1"/>
          </p:cNvSpPr>
          <p:nvPr/>
        </p:nvSpPr>
        <p:spPr bwMode="auto">
          <a:xfrm>
            <a:off x="5289550" y="3814763"/>
            <a:ext cx="677863" cy="519112"/>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i="1">
                <a:solidFill>
                  <a:srgbClr val="FF0000"/>
                </a:solidFill>
                <a:ea typeface="楷体_GB2312" charset="0"/>
                <a:cs typeface="楷体_GB2312" charset="0"/>
              </a:rPr>
              <a:t>C</a:t>
            </a:r>
            <a:endParaRPr lang="en-US" altLang="zh-CN" sz="3200" b="1">
              <a:solidFill>
                <a:srgbClr val="FFFF00"/>
              </a:solidFill>
              <a:ea typeface="楷体_GB2312" charset="0"/>
              <a:cs typeface="楷体_GB2312" charset="0"/>
            </a:endParaRPr>
          </a:p>
        </p:txBody>
      </p:sp>
      <p:sp>
        <p:nvSpPr>
          <p:cNvPr id="152613" name="Text Box 44"/>
          <p:cNvSpPr txBox="1">
            <a:spLocks noChangeArrowheads="1"/>
          </p:cNvSpPr>
          <p:nvPr/>
        </p:nvSpPr>
        <p:spPr bwMode="auto">
          <a:xfrm>
            <a:off x="7237413" y="3790950"/>
            <a:ext cx="677862" cy="519113"/>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i="1">
                <a:solidFill>
                  <a:srgbClr val="FF0000"/>
                </a:solidFill>
                <a:ea typeface="楷体_GB2312" charset="0"/>
                <a:cs typeface="楷体_GB2312" charset="0"/>
              </a:rPr>
              <a:t>D</a:t>
            </a:r>
            <a:endParaRPr lang="en-US" altLang="zh-CN" sz="3200" b="1">
              <a:solidFill>
                <a:srgbClr val="FFFF00"/>
              </a:solidFill>
              <a:ea typeface="楷体_GB2312" charset="0"/>
              <a:cs typeface="楷体_GB2312" charset="0"/>
            </a:endParaRPr>
          </a:p>
        </p:txBody>
      </p:sp>
      <p:graphicFrame>
        <p:nvGraphicFramePr>
          <p:cNvPr id="152614" name="Object 45"/>
          <p:cNvGraphicFramePr>
            <a:graphicFrameLocks noChangeAspect="1"/>
          </p:cNvGraphicFramePr>
          <p:nvPr/>
        </p:nvGraphicFramePr>
        <p:xfrm>
          <a:off x="2079625" y="2359025"/>
          <a:ext cx="511175" cy="460375"/>
        </p:xfrm>
        <a:graphic>
          <a:graphicData uri="http://schemas.openxmlformats.org/presentationml/2006/ole">
            <mc:AlternateContent xmlns:mc="http://schemas.openxmlformats.org/markup-compatibility/2006">
              <mc:Choice xmlns:v="urn:schemas-microsoft-com:vml" Requires="v">
                <p:oleObj spid="_x0000_s149039" name="Equation" r:id="rId12" imgW="203200" imgH="177800" progId="Equation.3">
                  <p:embed/>
                </p:oleObj>
              </mc:Choice>
              <mc:Fallback>
                <p:oleObj name="Equation" r:id="rId12" imgW="203200" imgH="177800" progId="Equation.3">
                  <p:embed/>
                  <p:pic>
                    <p:nvPicPr>
                      <p:cNvPr id="0" name="图片 14848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79625" y="2359025"/>
                        <a:ext cx="511175" cy="460375"/>
                      </a:xfrm>
                      <a:prstGeom prst="rect">
                        <a:avLst/>
                      </a:prstGeom>
                      <a:noFill/>
                      <a:ln>
                        <a:noFill/>
                      </a:ln>
                      <a:effectLst/>
                    </p:spPr>
                  </p:pic>
                </p:oleObj>
              </mc:Fallback>
            </mc:AlternateContent>
          </a:graphicData>
        </a:graphic>
      </p:graphicFrame>
      <p:graphicFrame>
        <p:nvGraphicFramePr>
          <p:cNvPr id="152615" name="Object 46"/>
          <p:cNvGraphicFramePr>
            <a:graphicFrameLocks noChangeAspect="1"/>
          </p:cNvGraphicFramePr>
          <p:nvPr/>
        </p:nvGraphicFramePr>
        <p:xfrm>
          <a:off x="4165600" y="2325688"/>
          <a:ext cx="503238" cy="454025"/>
        </p:xfrm>
        <a:graphic>
          <a:graphicData uri="http://schemas.openxmlformats.org/presentationml/2006/ole">
            <mc:AlternateContent xmlns:mc="http://schemas.openxmlformats.org/markup-compatibility/2006">
              <mc:Choice xmlns:v="urn:schemas-microsoft-com:vml" Requires="v">
                <p:oleObj spid="_x0000_s149040" name="Equation" r:id="rId14" imgW="203200" imgH="177800" progId="Equation.3">
                  <p:embed/>
                </p:oleObj>
              </mc:Choice>
              <mc:Fallback>
                <p:oleObj name="Equation" r:id="rId14" imgW="203200" imgH="177800" progId="Equation.3">
                  <p:embed/>
                  <p:pic>
                    <p:nvPicPr>
                      <p:cNvPr id="0" name="图片 14848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65600" y="2325688"/>
                        <a:ext cx="503238" cy="454025"/>
                      </a:xfrm>
                      <a:prstGeom prst="rect">
                        <a:avLst/>
                      </a:prstGeom>
                      <a:noFill/>
                      <a:ln>
                        <a:noFill/>
                      </a:ln>
                      <a:effectLst/>
                    </p:spPr>
                  </p:pic>
                </p:oleObj>
              </mc:Fallback>
            </mc:AlternateContent>
          </a:graphicData>
        </a:graphic>
      </p:graphicFrame>
      <p:graphicFrame>
        <p:nvGraphicFramePr>
          <p:cNvPr id="152616" name="Object 47"/>
          <p:cNvGraphicFramePr>
            <a:graphicFrameLocks noChangeAspect="1"/>
          </p:cNvGraphicFramePr>
          <p:nvPr/>
        </p:nvGraphicFramePr>
        <p:xfrm>
          <a:off x="6221413" y="2325688"/>
          <a:ext cx="504825" cy="454025"/>
        </p:xfrm>
        <a:graphic>
          <a:graphicData uri="http://schemas.openxmlformats.org/presentationml/2006/ole">
            <mc:AlternateContent xmlns:mc="http://schemas.openxmlformats.org/markup-compatibility/2006">
              <mc:Choice xmlns:v="urn:schemas-microsoft-com:vml" Requires="v">
                <p:oleObj spid="_x0000_s149041" name="Equation" r:id="rId16" imgW="203200" imgH="177800" progId="Equation.3">
                  <p:embed/>
                </p:oleObj>
              </mc:Choice>
              <mc:Fallback>
                <p:oleObj name="Equation" r:id="rId16" imgW="203200" imgH="177800" progId="Equation.3">
                  <p:embed/>
                  <p:pic>
                    <p:nvPicPr>
                      <p:cNvPr id="0" name="图片 14848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21413" y="2325688"/>
                        <a:ext cx="504825" cy="454025"/>
                      </a:xfrm>
                      <a:prstGeom prst="rect">
                        <a:avLst/>
                      </a:prstGeom>
                      <a:noFill/>
                      <a:ln>
                        <a:noFill/>
                      </a:ln>
                      <a:effectLst/>
                    </p:spPr>
                  </p:pic>
                </p:oleObj>
              </mc:Fallback>
            </mc:AlternateContent>
          </a:graphicData>
        </a:graphic>
      </p:graphicFrame>
      <p:graphicFrame>
        <p:nvGraphicFramePr>
          <p:cNvPr id="152617" name="Object 48"/>
          <p:cNvGraphicFramePr>
            <a:graphicFrameLocks noChangeAspect="1"/>
          </p:cNvGraphicFramePr>
          <p:nvPr/>
        </p:nvGraphicFramePr>
        <p:xfrm>
          <a:off x="8202613" y="2306638"/>
          <a:ext cx="519112" cy="468312"/>
        </p:xfrm>
        <a:graphic>
          <a:graphicData uri="http://schemas.openxmlformats.org/presentationml/2006/ole">
            <mc:AlternateContent xmlns:mc="http://schemas.openxmlformats.org/markup-compatibility/2006">
              <mc:Choice xmlns:v="urn:schemas-microsoft-com:vml" Requires="v">
                <p:oleObj spid="_x0000_s149042" name="Equation" r:id="rId18" imgW="203200" imgH="177800" progId="Equation.3">
                  <p:embed/>
                </p:oleObj>
              </mc:Choice>
              <mc:Fallback>
                <p:oleObj name="Equation" r:id="rId18" imgW="203200" imgH="177800" progId="Equation.3">
                  <p:embed/>
                  <p:pic>
                    <p:nvPicPr>
                      <p:cNvPr id="0" name="图片 14848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02613" y="2306638"/>
                        <a:ext cx="519112" cy="468312"/>
                      </a:xfrm>
                      <a:prstGeom prst="rect">
                        <a:avLst/>
                      </a:prstGeom>
                      <a:noFill/>
                      <a:ln>
                        <a:noFill/>
                      </a:ln>
                      <a:effectLst/>
                    </p:spPr>
                  </p:pic>
                </p:oleObj>
              </mc:Fallback>
            </mc:AlternateContent>
          </a:graphicData>
        </a:graphic>
      </p:graphicFrame>
      <p:sp>
        <p:nvSpPr>
          <p:cNvPr id="152618" name="Line 49"/>
          <p:cNvSpPr>
            <a:spLocks noChangeShapeType="1"/>
          </p:cNvSpPr>
          <p:nvPr/>
        </p:nvSpPr>
        <p:spPr bwMode="auto">
          <a:xfrm>
            <a:off x="2514600" y="4154488"/>
            <a:ext cx="762000"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19" name="Line 50"/>
          <p:cNvSpPr>
            <a:spLocks noChangeShapeType="1"/>
          </p:cNvSpPr>
          <p:nvPr/>
        </p:nvSpPr>
        <p:spPr bwMode="auto">
          <a:xfrm flipV="1">
            <a:off x="3276600" y="4154488"/>
            <a:ext cx="0" cy="720725"/>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20" name="Oval 51"/>
          <p:cNvSpPr>
            <a:spLocks noChangeArrowheads="1"/>
          </p:cNvSpPr>
          <p:nvPr/>
        </p:nvSpPr>
        <p:spPr bwMode="auto">
          <a:xfrm>
            <a:off x="3200400" y="4840288"/>
            <a:ext cx="130175" cy="131762"/>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21" name="Rectangle 52"/>
          <p:cNvSpPr>
            <a:spLocks noChangeArrowheads="1"/>
          </p:cNvSpPr>
          <p:nvPr/>
        </p:nvSpPr>
        <p:spPr bwMode="auto">
          <a:xfrm>
            <a:off x="6858000" y="2462213"/>
            <a:ext cx="1219200" cy="742950"/>
          </a:xfrm>
          <a:prstGeom prst="rect">
            <a:avLst/>
          </a:prstGeom>
          <a:noFill/>
          <a:ln w="28575">
            <a:solidFill>
              <a:srgbClr val="333300"/>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2622" name="Oval 53"/>
          <p:cNvSpPr>
            <a:spLocks noChangeArrowheads="1"/>
          </p:cNvSpPr>
          <p:nvPr/>
        </p:nvSpPr>
        <p:spPr bwMode="auto">
          <a:xfrm>
            <a:off x="8083550" y="2782888"/>
            <a:ext cx="114300" cy="133350"/>
          </a:xfrm>
          <a:prstGeom prst="ellips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23" name="Line 54"/>
          <p:cNvSpPr>
            <a:spLocks noChangeShapeType="1"/>
          </p:cNvSpPr>
          <p:nvPr/>
        </p:nvSpPr>
        <p:spPr bwMode="auto">
          <a:xfrm flipV="1">
            <a:off x="6985000" y="3221038"/>
            <a:ext cx="0" cy="45720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24" name="Line 55"/>
          <p:cNvSpPr>
            <a:spLocks noChangeShapeType="1"/>
          </p:cNvSpPr>
          <p:nvPr/>
        </p:nvSpPr>
        <p:spPr bwMode="auto">
          <a:xfrm flipV="1">
            <a:off x="7270750" y="3221038"/>
            <a:ext cx="0" cy="45720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25" name="Line 56"/>
          <p:cNvSpPr>
            <a:spLocks noChangeShapeType="1"/>
          </p:cNvSpPr>
          <p:nvPr/>
        </p:nvSpPr>
        <p:spPr bwMode="auto">
          <a:xfrm flipV="1">
            <a:off x="7575550" y="3221038"/>
            <a:ext cx="0" cy="45720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26" name="Line 57"/>
          <p:cNvSpPr>
            <a:spLocks noChangeShapeType="1"/>
          </p:cNvSpPr>
          <p:nvPr/>
        </p:nvSpPr>
        <p:spPr bwMode="auto">
          <a:xfrm flipV="1">
            <a:off x="7880350" y="3221038"/>
            <a:ext cx="0" cy="45720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27" name="Line 58"/>
          <p:cNvSpPr>
            <a:spLocks noChangeShapeType="1"/>
          </p:cNvSpPr>
          <p:nvPr/>
        </p:nvSpPr>
        <p:spPr bwMode="auto">
          <a:xfrm>
            <a:off x="8188325" y="2859088"/>
            <a:ext cx="193675"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28" name="AutoShape 59"/>
          <p:cNvSpPr/>
          <p:nvPr/>
        </p:nvSpPr>
        <p:spPr bwMode="auto">
          <a:xfrm rot="16200000" flipV="1">
            <a:off x="7281069" y="3305969"/>
            <a:ext cx="317500" cy="995362"/>
          </a:xfrm>
          <a:prstGeom prst="leftBrace">
            <a:avLst>
              <a:gd name="adj1" fmla="val 26125"/>
              <a:gd name="adj2" fmla="val 50000"/>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2156" name="Text Box 60"/>
          <p:cNvSpPr txBox="1">
            <a:spLocks noChangeArrowheads="1"/>
          </p:cNvSpPr>
          <p:nvPr/>
        </p:nvSpPr>
        <p:spPr bwMode="auto">
          <a:xfrm>
            <a:off x="6858000" y="2630488"/>
            <a:ext cx="1255713" cy="457200"/>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b="1">
                <a:solidFill>
                  <a:srgbClr val="FF0000"/>
                </a:solidFill>
                <a:effectLst>
                  <a:outerShdw blurRad="38100" dist="38100" dir="2700000" algn="tl">
                    <a:srgbClr val="DDDDDD"/>
                  </a:outerShdw>
                </a:effectLst>
              </a:rPr>
              <a:t>三态门</a:t>
            </a:r>
          </a:p>
        </p:txBody>
      </p:sp>
      <p:sp>
        <p:nvSpPr>
          <p:cNvPr id="152630" name="Line 61"/>
          <p:cNvSpPr>
            <a:spLocks noChangeShapeType="1"/>
          </p:cNvSpPr>
          <p:nvPr/>
        </p:nvSpPr>
        <p:spPr bwMode="auto">
          <a:xfrm flipV="1">
            <a:off x="7010400" y="1868488"/>
            <a:ext cx="0" cy="60960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31" name="Line 62"/>
          <p:cNvSpPr>
            <a:spLocks noChangeShapeType="1"/>
          </p:cNvSpPr>
          <p:nvPr/>
        </p:nvSpPr>
        <p:spPr bwMode="auto">
          <a:xfrm flipV="1">
            <a:off x="7315200" y="1563688"/>
            <a:ext cx="0" cy="91440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32" name="Line 63"/>
          <p:cNvSpPr>
            <a:spLocks noChangeShapeType="1"/>
          </p:cNvSpPr>
          <p:nvPr/>
        </p:nvSpPr>
        <p:spPr bwMode="auto">
          <a:xfrm flipV="1">
            <a:off x="7620000" y="1335088"/>
            <a:ext cx="0" cy="114300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33" name="Line 64"/>
          <p:cNvSpPr>
            <a:spLocks noChangeShapeType="1"/>
          </p:cNvSpPr>
          <p:nvPr/>
        </p:nvSpPr>
        <p:spPr bwMode="auto">
          <a:xfrm flipV="1">
            <a:off x="7924800" y="1106488"/>
            <a:ext cx="0" cy="137160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34" name="Line 65"/>
          <p:cNvSpPr>
            <a:spLocks noChangeShapeType="1"/>
          </p:cNvSpPr>
          <p:nvPr/>
        </p:nvSpPr>
        <p:spPr bwMode="auto">
          <a:xfrm>
            <a:off x="762000" y="1563688"/>
            <a:ext cx="6553200"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nvGrpSpPr>
          <p:cNvPr id="152635" name="Group 66"/>
          <p:cNvGrpSpPr/>
          <p:nvPr/>
        </p:nvGrpSpPr>
        <p:grpSpPr bwMode="auto">
          <a:xfrm>
            <a:off x="2895600" y="1069975"/>
            <a:ext cx="1676400" cy="2892425"/>
            <a:chOff x="1872" y="578"/>
            <a:chExt cx="1056" cy="1822"/>
          </a:xfrm>
        </p:grpSpPr>
        <p:sp>
          <p:nvSpPr>
            <p:cNvPr id="152683" name="Rectangle 67"/>
            <p:cNvSpPr>
              <a:spLocks noChangeArrowheads="1"/>
            </p:cNvSpPr>
            <p:nvPr/>
          </p:nvSpPr>
          <p:spPr bwMode="auto">
            <a:xfrm>
              <a:off x="1872" y="1455"/>
              <a:ext cx="768" cy="468"/>
            </a:xfrm>
            <a:prstGeom prst="rect">
              <a:avLst/>
            </a:prstGeom>
            <a:noFill/>
            <a:ln w="28575">
              <a:solidFill>
                <a:srgbClr val="333300"/>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2684" name="Oval 68"/>
            <p:cNvSpPr>
              <a:spLocks noChangeArrowheads="1"/>
            </p:cNvSpPr>
            <p:nvPr/>
          </p:nvSpPr>
          <p:spPr bwMode="auto">
            <a:xfrm>
              <a:off x="2644" y="1657"/>
              <a:ext cx="72" cy="84"/>
            </a:xfrm>
            <a:prstGeom prst="ellips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85" name="Line 69"/>
            <p:cNvSpPr>
              <a:spLocks noChangeShapeType="1"/>
            </p:cNvSpPr>
            <p:nvPr/>
          </p:nvSpPr>
          <p:spPr bwMode="auto">
            <a:xfrm flipV="1">
              <a:off x="1952" y="1933"/>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86" name="Line 70"/>
            <p:cNvSpPr>
              <a:spLocks noChangeShapeType="1"/>
            </p:cNvSpPr>
            <p:nvPr/>
          </p:nvSpPr>
          <p:spPr bwMode="auto">
            <a:xfrm flipV="1">
              <a:off x="2132" y="1933"/>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87" name="Line 71"/>
            <p:cNvSpPr>
              <a:spLocks noChangeShapeType="1"/>
            </p:cNvSpPr>
            <p:nvPr/>
          </p:nvSpPr>
          <p:spPr bwMode="auto">
            <a:xfrm flipV="1">
              <a:off x="2324" y="1933"/>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88" name="Line 72"/>
            <p:cNvSpPr>
              <a:spLocks noChangeShapeType="1"/>
            </p:cNvSpPr>
            <p:nvPr/>
          </p:nvSpPr>
          <p:spPr bwMode="auto">
            <a:xfrm flipV="1">
              <a:off x="2516" y="1933"/>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89" name="Line 73"/>
            <p:cNvSpPr>
              <a:spLocks noChangeShapeType="1"/>
            </p:cNvSpPr>
            <p:nvPr/>
          </p:nvSpPr>
          <p:spPr bwMode="auto">
            <a:xfrm>
              <a:off x="2710" y="1705"/>
              <a:ext cx="218"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90" name="Oval 74"/>
            <p:cNvSpPr>
              <a:spLocks noChangeArrowheads="1"/>
            </p:cNvSpPr>
            <p:nvPr/>
          </p:nvSpPr>
          <p:spPr bwMode="auto">
            <a:xfrm>
              <a:off x="1946" y="1059"/>
              <a:ext cx="36" cy="36"/>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91" name="AutoShape 75"/>
            <p:cNvSpPr/>
            <p:nvPr/>
          </p:nvSpPr>
          <p:spPr bwMode="auto">
            <a:xfrm rot="16200000" flipV="1">
              <a:off x="2139" y="1986"/>
              <a:ext cx="200" cy="627"/>
            </a:xfrm>
            <a:prstGeom prst="leftBrace">
              <a:avLst>
                <a:gd name="adj1" fmla="val 26125"/>
                <a:gd name="adj2" fmla="val 50000"/>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2172" name="Text Box 76"/>
            <p:cNvSpPr txBox="1">
              <a:spLocks noChangeArrowheads="1"/>
            </p:cNvSpPr>
            <p:nvPr/>
          </p:nvSpPr>
          <p:spPr bwMode="auto">
            <a:xfrm>
              <a:off x="1872" y="1561"/>
              <a:ext cx="791" cy="288"/>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b="1">
                  <a:solidFill>
                    <a:srgbClr val="FF0000"/>
                  </a:solidFill>
                  <a:effectLst>
                    <a:outerShdw blurRad="38100" dist="38100" dir="2700000" algn="tl">
                      <a:srgbClr val="DDDDDD"/>
                    </a:outerShdw>
                  </a:effectLst>
                </a:rPr>
                <a:t>三态门</a:t>
              </a:r>
            </a:p>
          </p:txBody>
        </p:sp>
        <p:sp>
          <p:nvSpPr>
            <p:cNvPr id="152693" name="Line 77"/>
            <p:cNvSpPr>
              <a:spLocks noChangeShapeType="1"/>
            </p:cNvSpPr>
            <p:nvPr/>
          </p:nvSpPr>
          <p:spPr bwMode="auto">
            <a:xfrm flipV="1">
              <a:off x="1968" y="1081"/>
              <a:ext cx="0" cy="38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94" name="Line 78"/>
            <p:cNvSpPr>
              <a:spLocks noChangeShapeType="1"/>
            </p:cNvSpPr>
            <p:nvPr/>
          </p:nvSpPr>
          <p:spPr bwMode="auto">
            <a:xfrm flipV="1">
              <a:off x="2160" y="889"/>
              <a:ext cx="0" cy="576"/>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95" name="Line 79"/>
            <p:cNvSpPr>
              <a:spLocks noChangeShapeType="1"/>
            </p:cNvSpPr>
            <p:nvPr/>
          </p:nvSpPr>
          <p:spPr bwMode="auto">
            <a:xfrm flipV="1">
              <a:off x="2352" y="745"/>
              <a:ext cx="0" cy="72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96" name="Line 80"/>
            <p:cNvSpPr>
              <a:spLocks noChangeShapeType="1"/>
            </p:cNvSpPr>
            <p:nvPr/>
          </p:nvSpPr>
          <p:spPr bwMode="auto">
            <a:xfrm flipV="1">
              <a:off x="2544" y="601"/>
              <a:ext cx="0" cy="86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97" name="Oval 81"/>
            <p:cNvSpPr>
              <a:spLocks noChangeArrowheads="1"/>
            </p:cNvSpPr>
            <p:nvPr/>
          </p:nvSpPr>
          <p:spPr bwMode="auto">
            <a:xfrm>
              <a:off x="2136" y="866"/>
              <a:ext cx="36" cy="36"/>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98" name="Oval 82"/>
            <p:cNvSpPr>
              <a:spLocks noChangeArrowheads="1"/>
            </p:cNvSpPr>
            <p:nvPr/>
          </p:nvSpPr>
          <p:spPr bwMode="auto">
            <a:xfrm>
              <a:off x="2329" y="721"/>
              <a:ext cx="36" cy="36"/>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99" name="Oval 83"/>
            <p:cNvSpPr>
              <a:spLocks noChangeArrowheads="1"/>
            </p:cNvSpPr>
            <p:nvPr/>
          </p:nvSpPr>
          <p:spPr bwMode="auto">
            <a:xfrm>
              <a:off x="2519" y="578"/>
              <a:ext cx="36" cy="36"/>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grpSp>
      <p:sp>
        <p:nvSpPr>
          <p:cNvPr id="152636" name="Rectangle 84"/>
          <p:cNvSpPr>
            <a:spLocks noChangeArrowheads="1"/>
          </p:cNvSpPr>
          <p:nvPr/>
        </p:nvSpPr>
        <p:spPr bwMode="auto">
          <a:xfrm>
            <a:off x="873125" y="2490788"/>
            <a:ext cx="1219200" cy="742950"/>
          </a:xfrm>
          <a:prstGeom prst="rect">
            <a:avLst/>
          </a:prstGeom>
          <a:noFill/>
          <a:ln w="28575">
            <a:solidFill>
              <a:srgbClr val="333300"/>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2637" name="Oval 85"/>
          <p:cNvSpPr>
            <a:spLocks noChangeArrowheads="1"/>
          </p:cNvSpPr>
          <p:nvPr/>
        </p:nvSpPr>
        <p:spPr bwMode="auto">
          <a:xfrm>
            <a:off x="2098675" y="2779713"/>
            <a:ext cx="114300" cy="133350"/>
          </a:xfrm>
          <a:prstGeom prst="ellips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38" name="Line 86"/>
          <p:cNvSpPr>
            <a:spLocks noChangeShapeType="1"/>
          </p:cNvSpPr>
          <p:nvPr/>
        </p:nvSpPr>
        <p:spPr bwMode="auto">
          <a:xfrm flipV="1">
            <a:off x="1000125" y="3217863"/>
            <a:ext cx="0" cy="45720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39" name="Line 87"/>
          <p:cNvSpPr>
            <a:spLocks noChangeShapeType="1"/>
          </p:cNvSpPr>
          <p:nvPr/>
        </p:nvSpPr>
        <p:spPr bwMode="auto">
          <a:xfrm flipV="1">
            <a:off x="1285875" y="3217863"/>
            <a:ext cx="0" cy="45720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40" name="Line 88"/>
          <p:cNvSpPr>
            <a:spLocks noChangeShapeType="1"/>
          </p:cNvSpPr>
          <p:nvPr/>
        </p:nvSpPr>
        <p:spPr bwMode="auto">
          <a:xfrm flipV="1">
            <a:off x="1590675" y="3217863"/>
            <a:ext cx="0" cy="45720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41" name="Line 89"/>
          <p:cNvSpPr>
            <a:spLocks noChangeShapeType="1"/>
          </p:cNvSpPr>
          <p:nvPr/>
        </p:nvSpPr>
        <p:spPr bwMode="auto">
          <a:xfrm flipV="1">
            <a:off x="1895475" y="3217863"/>
            <a:ext cx="0" cy="45720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42" name="Line 90"/>
          <p:cNvSpPr>
            <a:spLocks noChangeShapeType="1"/>
          </p:cNvSpPr>
          <p:nvPr/>
        </p:nvSpPr>
        <p:spPr bwMode="auto">
          <a:xfrm>
            <a:off x="2203450" y="2855913"/>
            <a:ext cx="304800" cy="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43" name="Oval 91"/>
          <p:cNvSpPr>
            <a:spLocks noChangeArrowheads="1"/>
          </p:cNvSpPr>
          <p:nvPr/>
        </p:nvSpPr>
        <p:spPr bwMode="auto">
          <a:xfrm>
            <a:off x="990600" y="1830388"/>
            <a:ext cx="57150" cy="57150"/>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44" name="AutoShape 92"/>
          <p:cNvSpPr/>
          <p:nvPr/>
        </p:nvSpPr>
        <p:spPr bwMode="auto">
          <a:xfrm rot="16200000" flipV="1">
            <a:off x="1296194" y="3302794"/>
            <a:ext cx="317500" cy="995362"/>
          </a:xfrm>
          <a:prstGeom prst="leftBrace">
            <a:avLst>
              <a:gd name="adj1" fmla="val 26125"/>
              <a:gd name="adj2" fmla="val 50000"/>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2189" name="Text Box 93"/>
          <p:cNvSpPr txBox="1">
            <a:spLocks noChangeArrowheads="1"/>
          </p:cNvSpPr>
          <p:nvPr/>
        </p:nvSpPr>
        <p:spPr bwMode="auto">
          <a:xfrm>
            <a:off x="873125" y="2627313"/>
            <a:ext cx="1255713" cy="457200"/>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b="1">
                <a:solidFill>
                  <a:srgbClr val="FF0000"/>
                </a:solidFill>
                <a:effectLst>
                  <a:outerShdw blurRad="38100" dist="38100" dir="2700000" algn="tl">
                    <a:srgbClr val="DDDDDD"/>
                  </a:outerShdw>
                </a:effectLst>
              </a:rPr>
              <a:t>三态门</a:t>
            </a:r>
          </a:p>
        </p:txBody>
      </p:sp>
      <p:sp>
        <p:nvSpPr>
          <p:cNvPr id="152646" name="Line 94"/>
          <p:cNvSpPr>
            <a:spLocks noChangeShapeType="1"/>
          </p:cNvSpPr>
          <p:nvPr/>
        </p:nvSpPr>
        <p:spPr bwMode="auto">
          <a:xfrm flipV="1">
            <a:off x="1025525" y="1865313"/>
            <a:ext cx="0" cy="60960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47" name="Line 95"/>
          <p:cNvSpPr>
            <a:spLocks noChangeShapeType="1"/>
          </p:cNvSpPr>
          <p:nvPr/>
        </p:nvSpPr>
        <p:spPr bwMode="auto">
          <a:xfrm flipV="1">
            <a:off x="1330325" y="1560513"/>
            <a:ext cx="0" cy="91440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48" name="Line 96"/>
          <p:cNvSpPr>
            <a:spLocks noChangeShapeType="1"/>
          </p:cNvSpPr>
          <p:nvPr/>
        </p:nvSpPr>
        <p:spPr bwMode="auto">
          <a:xfrm flipV="1">
            <a:off x="1635125" y="1331913"/>
            <a:ext cx="0" cy="114300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49" name="Line 97"/>
          <p:cNvSpPr>
            <a:spLocks noChangeShapeType="1"/>
          </p:cNvSpPr>
          <p:nvPr/>
        </p:nvSpPr>
        <p:spPr bwMode="auto">
          <a:xfrm flipV="1">
            <a:off x="1939925" y="1103313"/>
            <a:ext cx="0" cy="137160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50" name="Oval 98"/>
          <p:cNvSpPr>
            <a:spLocks noChangeArrowheads="1"/>
          </p:cNvSpPr>
          <p:nvPr/>
        </p:nvSpPr>
        <p:spPr bwMode="auto">
          <a:xfrm>
            <a:off x="1292225" y="1524000"/>
            <a:ext cx="57150" cy="57150"/>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51" name="Oval 99"/>
          <p:cNvSpPr>
            <a:spLocks noChangeArrowheads="1"/>
          </p:cNvSpPr>
          <p:nvPr/>
        </p:nvSpPr>
        <p:spPr bwMode="auto">
          <a:xfrm>
            <a:off x="1598613" y="1293813"/>
            <a:ext cx="57150" cy="57150"/>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52" name="Oval 100"/>
          <p:cNvSpPr>
            <a:spLocks noChangeArrowheads="1"/>
          </p:cNvSpPr>
          <p:nvPr/>
        </p:nvSpPr>
        <p:spPr bwMode="auto">
          <a:xfrm>
            <a:off x="1900238" y="1066800"/>
            <a:ext cx="57150" cy="57150"/>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graphicFrame>
        <p:nvGraphicFramePr>
          <p:cNvPr id="152653" name="Object 101"/>
          <p:cNvGraphicFramePr>
            <a:graphicFrameLocks noChangeAspect="1"/>
          </p:cNvGraphicFramePr>
          <p:nvPr/>
        </p:nvGraphicFramePr>
        <p:xfrm>
          <a:off x="2832100" y="4459288"/>
          <a:ext cx="430213" cy="457200"/>
        </p:xfrm>
        <a:graphic>
          <a:graphicData uri="http://schemas.openxmlformats.org/presentationml/2006/ole">
            <mc:AlternateContent xmlns:mc="http://schemas.openxmlformats.org/markup-compatibility/2006">
              <mc:Choice xmlns:v="urn:schemas-microsoft-com:vml" Requires="v">
                <p:oleObj spid="_x0000_s149043" name="公式" r:id="rId20" imgW="152400" imgH="177800" progId="Equation.3">
                  <p:embed/>
                </p:oleObj>
              </mc:Choice>
              <mc:Fallback>
                <p:oleObj name="公式" r:id="rId20" imgW="152400" imgH="177800" progId="Equation.3">
                  <p:embed/>
                  <p:pic>
                    <p:nvPicPr>
                      <p:cNvPr id="0" name="图片 14848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32100" y="4459288"/>
                        <a:ext cx="430213" cy="457200"/>
                      </a:xfrm>
                      <a:prstGeom prst="rect">
                        <a:avLst/>
                      </a:prstGeom>
                      <a:noFill/>
                      <a:ln>
                        <a:noFill/>
                      </a:ln>
                      <a:effectLst/>
                    </p:spPr>
                  </p:pic>
                </p:oleObj>
              </mc:Fallback>
            </mc:AlternateContent>
          </a:graphicData>
        </a:graphic>
      </p:graphicFrame>
      <p:graphicFrame>
        <p:nvGraphicFramePr>
          <p:cNvPr id="152654" name="Object 102"/>
          <p:cNvGraphicFramePr>
            <a:graphicFrameLocks noChangeAspect="1"/>
          </p:cNvGraphicFramePr>
          <p:nvPr/>
        </p:nvGraphicFramePr>
        <p:xfrm>
          <a:off x="3505200" y="4419600"/>
          <a:ext cx="430213" cy="457200"/>
        </p:xfrm>
        <a:graphic>
          <a:graphicData uri="http://schemas.openxmlformats.org/presentationml/2006/ole">
            <mc:AlternateContent xmlns:mc="http://schemas.openxmlformats.org/markup-compatibility/2006">
              <mc:Choice xmlns:v="urn:schemas-microsoft-com:vml" Requires="v">
                <p:oleObj spid="_x0000_s149044" name="公式" r:id="rId22" imgW="152400" imgH="177800" progId="Equation.3">
                  <p:embed/>
                </p:oleObj>
              </mc:Choice>
              <mc:Fallback>
                <p:oleObj name="公式" r:id="rId22" imgW="152400" imgH="177800" progId="Equation.3">
                  <p:embed/>
                  <p:pic>
                    <p:nvPicPr>
                      <p:cNvPr id="0" name="图片 14848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05200" y="4419600"/>
                        <a:ext cx="430213" cy="457200"/>
                      </a:xfrm>
                      <a:prstGeom prst="rect">
                        <a:avLst/>
                      </a:prstGeom>
                      <a:noFill/>
                      <a:ln>
                        <a:noFill/>
                      </a:ln>
                      <a:effectLst/>
                    </p:spPr>
                  </p:pic>
                </p:oleObj>
              </mc:Fallback>
            </mc:AlternateContent>
          </a:graphicData>
        </a:graphic>
      </p:graphicFrame>
      <p:graphicFrame>
        <p:nvGraphicFramePr>
          <p:cNvPr id="152655" name="Object 103"/>
          <p:cNvGraphicFramePr>
            <a:graphicFrameLocks noChangeAspect="1"/>
          </p:cNvGraphicFramePr>
          <p:nvPr/>
        </p:nvGraphicFramePr>
        <p:xfrm>
          <a:off x="4205288" y="4459288"/>
          <a:ext cx="428625" cy="457200"/>
        </p:xfrm>
        <a:graphic>
          <a:graphicData uri="http://schemas.openxmlformats.org/presentationml/2006/ole">
            <mc:AlternateContent xmlns:mc="http://schemas.openxmlformats.org/markup-compatibility/2006">
              <mc:Choice xmlns:v="urn:schemas-microsoft-com:vml" Requires="v">
                <p:oleObj spid="_x0000_s149045" name="公式" r:id="rId24" imgW="152400" imgH="177800" progId="Equation.3">
                  <p:embed/>
                </p:oleObj>
              </mc:Choice>
              <mc:Fallback>
                <p:oleObj name="公式" r:id="rId24" imgW="152400" imgH="177800" progId="Equation.3">
                  <p:embed/>
                  <p:pic>
                    <p:nvPicPr>
                      <p:cNvPr id="0" name="图片 14848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05288" y="4459288"/>
                        <a:ext cx="428625" cy="457200"/>
                      </a:xfrm>
                      <a:prstGeom prst="rect">
                        <a:avLst/>
                      </a:prstGeom>
                      <a:noFill/>
                      <a:ln>
                        <a:noFill/>
                      </a:ln>
                      <a:effectLst/>
                    </p:spPr>
                  </p:pic>
                </p:oleObj>
              </mc:Fallback>
            </mc:AlternateContent>
          </a:graphicData>
        </a:graphic>
      </p:graphicFrame>
      <p:grpSp>
        <p:nvGrpSpPr>
          <p:cNvPr id="152656" name="Group 104"/>
          <p:cNvGrpSpPr/>
          <p:nvPr/>
        </p:nvGrpSpPr>
        <p:grpSpPr bwMode="auto">
          <a:xfrm>
            <a:off x="4953000" y="1066800"/>
            <a:ext cx="1676400" cy="2892425"/>
            <a:chOff x="1872" y="578"/>
            <a:chExt cx="1056" cy="1822"/>
          </a:xfrm>
        </p:grpSpPr>
        <p:sp>
          <p:nvSpPr>
            <p:cNvPr id="152666" name="Rectangle 105"/>
            <p:cNvSpPr>
              <a:spLocks noChangeArrowheads="1"/>
            </p:cNvSpPr>
            <p:nvPr/>
          </p:nvSpPr>
          <p:spPr bwMode="auto">
            <a:xfrm>
              <a:off x="1872" y="1455"/>
              <a:ext cx="768" cy="468"/>
            </a:xfrm>
            <a:prstGeom prst="rect">
              <a:avLst/>
            </a:prstGeom>
            <a:noFill/>
            <a:ln w="28575">
              <a:solidFill>
                <a:srgbClr val="333300"/>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2667" name="Oval 106"/>
            <p:cNvSpPr>
              <a:spLocks noChangeArrowheads="1"/>
            </p:cNvSpPr>
            <p:nvPr/>
          </p:nvSpPr>
          <p:spPr bwMode="auto">
            <a:xfrm>
              <a:off x="2644" y="1657"/>
              <a:ext cx="72" cy="84"/>
            </a:xfrm>
            <a:prstGeom prst="ellips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68" name="Line 107"/>
            <p:cNvSpPr>
              <a:spLocks noChangeShapeType="1"/>
            </p:cNvSpPr>
            <p:nvPr/>
          </p:nvSpPr>
          <p:spPr bwMode="auto">
            <a:xfrm flipV="1">
              <a:off x="1952" y="1933"/>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69" name="Line 108"/>
            <p:cNvSpPr>
              <a:spLocks noChangeShapeType="1"/>
            </p:cNvSpPr>
            <p:nvPr/>
          </p:nvSpPr>
          <p:spPr bwMode="auto">
            <a:xfrm flipV="1">
              <a:off x="2132" y="1933"/>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70" name="Line 109"/>
            <p:cNvSpPr>
              <a:spLocks noChangeShapeType="1"/>
            </p:cNvSpPr>
            <p:nvPr/>
          </p:nvSpPr>
          <p:spPr bwMode="auto">
            <a:xfrm flipV="1">
              <a:off x="2324" y="1933"/>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71" name="Line 110"/>
            <p:cNvSpPr>
              <a:spLocks noChangeShapeType="1"/>
            </p:cNvSpPr>
            <p:nvPr/>
          </p:nvSpPr>
          <p:spPr bwMode="auto">
            <a:xfrm flipV="1">
              <a:off x="2516" y="1933"/>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72" name="Line 111"/>
            <p:cNvSpPr>
              <a:spLocks noChangeShapeType="1"/>
            </p:cNvSpPr>
            <p:nvPr/>
          </p:nvSpPr>
          <p:spPr bwMode="auto">
            <a:xfrm>
              <a:off x="2710" y="1705"/>
              <a:ext cx="218"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73" name="Oval 112"/>
            <p:cNvSpPr>
              <a:spLocks noChangeArrowheads="1"/>
            </p:cNvSpPr>
            <p:nvPr/>
          </p:nvSpPr>
          <p:spPr bwMode="auto">
            <a:xfrm>
              <a:off x="1946" y="1059"/>
              <a:ext cx="36" cy="36"/>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74" name="AutoShape 113"/>
            <p:cNvSpPr/>
            <p:nvPr/>
          </p:nvSpPr>
          <p:spPr bwMode="auto">
            <a:xfrm rot="16200000" flipV="1">
              <a:off x="2139" y="1986"/>
              <a:ext cx="200" cy="627"/>
            </a:xfrm>
            <a:prstGeom prst="leftBrace">
              <a:avLst>
                <a:gd name="adj1" fmla="val 26125"/>
                <a:gd name="adj2" fmla="val 50000"/>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2210" name="Text Box 114"/>
            <p:cNvSpPr txBox="1">
              <a:spLocks noChangeArrowheads="1"/>
            </p:cNvSpPr>
            <p:nvPr/>
          </p:nvSpPr>
          <p:spPr bwMode="auto">
            <a:xfrm>
              <a:off x="1872" y="1561"/>
              <a:ext cx="791" cy="288"/>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b="1">
                  <a:solidFill>
                    <a:srgbClr val="FF0000"/>
                  </a:solidFill>
                  <a:effectLst>
                    <a:outerShdw blurRad="38100" dist="38100" dir="2700000" algn="tl">
                      <a:srgbClr val="DDDDDD"/>
                    </a:outerShdw>
                  </a:effectLst>
                </a:rPr>
                <a:t>三态门</a:t>
              </a:r>
            </a:p>
          </p:txBody>
        </p:sp>
        <p:sp>
          <p:nvSpPr>
            <p:cNvPr id="152676" name="Line 115"/>
            <p:cNvSpPr>
              <a:spLocks noChangeShapeType="1"/>
            </p:cNvSpPr>
            <p:nvPr/>
          </p:nvSpPr>
          <p:spPr bwMode="auto">
            <a:xfrm flipV="1">
              <a:off x="1968" y="1081"/>
              <a:ext cx="0" cy="38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77" name="Line 116"/>
            <p:cNvSpPr>
              <a:spLocks noChangeShapeType="1"/>
            </p:cNvSpPr>
            <p:nvPr/>
          </p:nvSpPr>
          <p:spPr bwMode="auto">
            <a:xfrm flipV="1">
              <a:off x="2160" y="889"/>
              <a:ext cx="0" cy="576"/>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78" name="Line 117"/>
            <p:cNvSpPr>
              <a:spLocks noChangeShapeType="1"/>
            </p:cNvSpPr>
            <p:nvPr/>
          </p:nvSpPr>
          <p:spPr bwMode="auto">
            <a:xfrm flipV="1">
              <a:off x="2352" y="745"/>
              <a:ext cx="0" cy="72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79" name="Line 118"/>
            <p:cNvSpPr>
              <a:spLocks noChangeShapeType="1"/>
            </p:cNvSpPr>
            <p:nvPr/>
          </p:nvSpPr>
          <p:spPr bwMode="auto">
            <a:xfrm flipV="1">
              <a:off x="2544" y="601"/>
              <a:ext cx="0" cy="86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80" name="Oval 119"/>
            <p:cNvSpPr>
              <a:spLocks noChangeArrowheads="1"/>
            </p:cNvSpPr>
            <p:nvPr/>
          </p:nvSpPr>
          <p:spPr bwMode="auto">
            <a:xfrm>
              <a:off x="2136" y="866"/>
              <a:ext cx="36" cy="36"/>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81" name="Oval 120"/>
            <p:cNvSpPr>
              <a:spLocks noChangeArrowheads="1"/>
            </p:cNvSpPr>
            <p:nvPr/>
          </p:nvSpPr>
          <p:spPr bwMode="auto">
            <a:xfrm>
              <a:off x="2329" y="721"/>
              <a:ext cx="36" cy="36"/>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82" name="Oval 121"/>
            <p:cNvSpPr>
              <a:spLocks noChangeArrowheads="1"/>
            </p:cNvSpPr>
            <p:nvPr/>
          </p:nvSpPr>
          <p:spPr bwMode="auto">
            <a:xfrm>
              <a:off x="2519" y="578"/>
              <a:ext cx="36" cy="36"/>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grpSp>
      <p:graphicFrame>
        <p:nvGraphicFramePr>
          <p:cNvPr id="152657" name="Object 122"/>
          <p:cNvGraphicFramePr>
            <a:graphicFrameLocks noChangeAspect="1"/>
          </p:cNvGraphicFramePr>
          <p:nvPr/>
        </p:nvGraphicFramePr>
        <p:xfrm>
          <a:off x="4800600" y="4419600"/>
          <a:ext cx="430213" cy="457200"/>
        </p:xfrm>
        <a:graphic>
          <a:graphicData uri="http://schemas.openxmlformats.org/presentationml/2006/ole">
            <mc:AlternateContent xmlns:mc="http://schemas.openxmlformats.org/markup-compatibility/2006">
              <mc:Choice xmlns:v="urn:schemas-microsoft-com:vml" Requires="v">
                <p:oleObj spid="_x0000_s149046" name="公式" r:id="rId26" imgW="152400" imgH="177800" progId="Equation.3">
                  <p:embed/>
                </p:oleObj>
              </mc:Choice>
              <mc:Fallback>
                <p:oleObj name="公式" r:id="rId26" imgW="152400" imgH="177800" progId="Equation.3">
                  <p:embed/>
                  <p:pic>
                    <p:nvPicPr>
                      <p:cNvPr id="0" name="图片 14849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800600" y="4419600"/>
                        <a:ext cx="430213" cy="457200"/>
                      </a:xfrm>
                      <a:prstGeom prst="rect">
                        <a:avLst/>
                      </a:prstGeom>
                      <a:noFill/>
                      <a:ln>
                        <a:noFill/>
                      </a:ln>
                      <a:effectLst/>
                    </p:spPr>
                  </p:pic>
                </p:oleObj>
              </mc:Fallback>
            </mc:AlternateContent>
          </a:graphicData>
        </a:graphic>
      </p:graphicFrame>
      <p:graphicFrame>
        <p:nvGraphicFramePr>
          <p:cNvPr id="152658" name="Object 123"/>
          <p:cNvGraphicFramePr>
            <a:graphicFrameLocks noChangeAspect="1"/>
          </p:cNvGraphicFramePr>
          <p:nvPr/>
        </p:nvGraphicFramePr>
        <p:xfrm>
          <a:off x="6565900" y="5197475"/>
          <a:ext cx="447675" cy="500063"/>
        </p:xfrm>
        <a:graphic>
          <a:graphicData uri="http://schemas.openxmlformats.org/presentationml/2006/ole">
            <mc:AlternateContent xmlns:mc="http://schemas.openxmlformats.org/markup-compatibility/2006">
              <mc:Choice xmlns:v="urn:schemas-microsoft-com:vml" Requires="v">
                <p:oleObj spid="_x0000_s149047" name="公式" r:id="rId28" imgW="139700" imgH="177800" progId="Equation.3">
                  <p:embed/>
                </p:oleObj>
              </mc:Choice>
              <mc:Fallback>
                <p:oleObj name="公式" r:id="rId28" imgW="139700" imgH="177800" progId="Equation.3">
                  <p:embed/>
                  <p:pic>
                    <p:nvPicPr>
                      <p:cNvPr id="0" name="图片 14849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565900" y="5197475"/>
                        <a:ext cx="447675" cy="500063"/>
                      </a:xfrm>
                      <a:prstGeom prst="rect">
                        <a:avLst/>
                      </a:prstGeom>
                      <a:noFill/>
                      <a:ln>
                        <a:noFill/>
                      </a:ln>
                      <a:effectLst/>
                    </p:spPr>
                  </p:pic>
                </p:oleObj>
              </mc:Fallback>
            </mc:AlternateContent>
          </a:graphicData>
        </a:graphic>
      </p:graphicFrame>
      <p:sp>
        <p:nvSpPr>
          <p:cNvPr id="132220" name="AutoShape 124" descr="40%"/>
          <p:cNvSpPr>
            <a:spLocks noChangeArrowheads="1"/>
          </p:cNvSpPr>
          <p:nvPr/>
        </p:nvSpPr>
        <p:spPr bwMode="auto">
          <a:xfrm>
            <a:off x="6553200" y="609600"/>
            <a:ext cx="1981200" cy="592138"/>
          </a:xfrm>
          <a:prstGeom prst="wedgeRoundRectCallout">
            <a:avLst>
              <a:gd name="adj1" fmla="val 162"/>
              <a:gd name="adj2" fmla="val 206569"/>
              <a:gd name="adj3" fmla="val 16667"/>
            </a:avLst>
          </a:prstGeom>
          <a:pattFill prst="pct40">
            <a:fgClr>
              <a:srgbClr val="FFCCCC"/>
            </a:fgClr>
            <a:bgClr>
              <a:srgbClr val="FFFFFF"/>
            </a:bgClr>
          </a:pattFill>
          <a:ln w="38100" cap="sq">
            <a:solidFill>
              <a:srgbClr val="006600"/>
            </a:solidFill>
            <a:miter lim="800000"/>
          </a:ln>
        </p:spPr>
        <p:txBody>
          <a:bodyPr anchor="ctr">
            <a:spAutoFit/>
          </a:bodyPr>
          <a:lstStyle/>
          <a:p>
            <a:pPr algn="ctr">
              <a:spcBef>
                <a:spcPct val="50000"/>
              </a:spcBef>
            </a:pPr>
            <a:r>
              <a:rPr lang="zh-CN" altLang="en-US" sz="2800" b="1">
                <a:solidFill>
                  <a:srgbClr val="FF3300"/>
                </a:solidFill>
                <a:latin typeface="Times New Roman" panose="02020603050405020304" charset="0"/>
                <a:ea typeface="楷体_GB2312" charset="0"/>
                <a:cs typeface="楷体_GB2312" charset="0"/>
              </a:rPr>
              <a:t>脱离总线</a:t>
            </a:r>
            <a:endParaRPr lang="zh-CN" altLang="en-US" sz="3200" b="1">
              <a:solidFill>
                <a:srgbClr val="FF3300"/>
              </a:solidFill>
              <a:latin typeface="Times New Roman" panose="02020603050405020304" charset="0"/>
              <a:ea typeface="楷体_GB2312" charset="0"/>
              <a:cs typeface="楷体_GB2312" charset="0"/>
            </a:endParaRPr>
          </a:p>
        </p:txBody>
      </p:sp>
      <p:grpSp>
        <p:nvGrpSpPr>
          <p:cNvPr id="7" name="Group 125"/>
          <p:cNvGrpSpPr/>
          <p:nvPr/>
        </p:nvGrpSpPr>
        <p:grpSpPr bwMode="auto">
          <a:xfrm>
            <a:off x="1066800" y="1295400"/>
            <a:ext cx="800100" cy="1390650"/>
            <a:chOff x="708" y="1116"/>
            <a:chExt cx="504" cy="876"/>
          </a:xfrm>
        </p:grpSpPr>
        <p:sp>
          <p:nvSpPr>
            <p:cNvPr id="152664" name="AutoShape 126"/>
            <p:cNvSpPr>
              <a:spLocks noChangeArrowheads="1"/>
            </p:cNvSpPr>
            <p:nvPr/>
          </p:nvSpPr>
          <p:spPr bwMode="auto">
            <a:xfrm>
              <a:off x="708" y="1116"/>
              <a:ext cx="504" cy="660"/>
            </a:xfrm>
            <a:prstGeom prst="upArrow">
              <a:avLst>
                <a:gd name="adj1" fmla="val 50000"/>
                <a:gd name="adj2" fmla="val 32738"/>
              </a:avLst>
            </a:prstGeom>
            <a:solidFill>
              <a:srgbClr val="CC0000"/>
            </a:solidFill>
            <a:ln w="38100">
              <a:solidFill>
                <a:srgbClr val="CC0000"/>
              </a:solidFill>
              <a:miter lim="800000"/>
            </a:ln>
          </p:spPr>
          <p:txBody>
            <a:bodyPr wrap="none" lIns="90000" tIns="46800" rIns="90000" bIns="46800" anchor="ctr">
              <a:spAutoFit/>
            </a:bodyPr>
            <a:lstStyle/>
            <a:p>
              <a:endParaRPr lang="zh-CN" altLang="en-US">
                <a:latin typeface="Times New Roman" panose="02020603050405020304" charset="0"/>
              </a:endParaRPr>
            </a:p>
          </p:txBody>
        </p:sp>
        <p:sp>
          <p:nvSpPr>
            <p:cNvPr id="152665" name="Text Box 127"/>
            <p:cNvSpPr txBox="1">
              <a:spLocks noChangeArrowheads="1"/>
            </p:cNvSpPr>
            <p:nvPr/>
          </p:nvSpPr>
          <p:spPr bwMode="auto">
            <a:xfrm>
              <a:off x="755" y="1212"/>
              <a:ext cx="421" cy="780"/>
            </a:xfrm>
            <a:prstGeom prst="rect">
              <a:avLst/>
            </a:prstGeom>
            <a:noFill/>
            <a:ln>
              <a:noFill/>
            </a:ln>
          </p:spPr>
          <p:txBody>
            <a:bodyPr vert="eaVert"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3200" b="1">
                  <a:solidFill>
                    <a:schemeClr val="bg1"/>
                  </a:solidFill>
                  <a:ea typeface="楷体_GB2312" charset="0"/>
                  <a:cs typeface="楷体_GB2312" charset="0"/>
                </a:rPr>
                <a:t>数据</a:t>
              </a:r>
              <a:endParaRPr lang="zh-CN" altLang="en-US" sz="3200" b="1">
                <a:ea typeface="楷体_GB2312" charset="0"/>
                <a:cs typeface="楷体_GB2312" charset="0"/>
              </a:endParaRPr>
            </a:p>
          </p:txBody>
        </p:sp>
      </p:grpSp>
      <p:sp>
        <p:nvSpPr>
          <p:cNvPr id="132224" name="AutoShape 128" descr="40%"/>
          <p:cNvSpPr>
            <a:spLocks noChangeArrowheads="1"/>
          </p:cNvSpPr>
          <p:nvPr/>
        </p:nvSpPr>
        <p:spPr bwMode="auto">
          <a:xfrm>
            <a:off x="5791200" y="4343400"/>
            <a:ext cx="1981200" cy="582613"/>
          </a:xfrm>
          <a:prstGeom prst="wedgeRoundRectCallout">
            <a:avLst>
              <a:gd name="adj1" fmla="val -66829"/>
              <a:gd name="adj2" fmla="val -6676"/>
              <a:gd name="adj3" fmla="val 16667"/>
            </a:avLst>
          </a:prstGeom>
          <a:pattFill prst="pct40">
            <a:fgClr>
              <a:srgbClr val="00FF00"/>
            </a:fgClr>
            <a:bgClr>
              <a:srgbClr val="FFFFFF"/>
            </a:bgClr>
          </a:pattFill>
          <a:ln w="28575" cap="sq">
            <a:solidFill>
              <a:srgbClr val="00CC99"/>
            </a:solidFill>
            <a:miter lim="800000"/>
          </a:ln>
          <a:effectLst/>
        </p:spPr>
        <p:txBody>
          <a:bodyPr anchor="ctr">
            <a:spAutoFit/>
          </a:bodyPr>
          <a:lstStyle/>
          <a:p>
            <a:pPr algn="ctr">
              <a:spcBef>
                <a:spcPct val="50000"/>
              </a:spcBef>
            </a:pPr>
            <a:r>
              <a:rPr lang="zh-CN" altLang="en-US" sz="2800" b="1">
                <a:solidFill>
                  <a:srgbClr val="FF0000"/>
                </a:solidFill>
                <a:effectLst>
                  <a:outerShdw blurRad="38100" dist="38100" dir="2700000" algn="tl">
                    <a:srgbClr val="DDDDDD"/>
                  </a:outerShdw>
                </a:effectLst>
                <a:latin typeface="Times New Roman" panose="02020603050405020304" charset="0"/>
              </a:rPr>
              <a:t>全为“</a:t>
            </a:r>
            <a:r>
              <a:rPr lang="en-US" altLang="zh-CN" sz="2800" b="1">
                <a:solidFill>
                  <a:srgbClr val="FF0000"/>
                </a:solidFill>
                <a:effectLst>
                  <a:outerShdw blurRad="38100" dist="38100" dir="2700000" algn="tl">
                    <a:srgbClr val="DDDDDD"/>
                  </a:outerShdw>
                </a:effectLst>
                <a:latin typeface="Times New Roman" panose="02020603050405020304" charset="0"/>
              </a:rPr>
              <a:t>1”</a:t>
            </a:r>
            <a:endParaRPr lang="en-US" altLang="zh-CN" sz="3200" b="1">
              <a:solidFill>
                <a:schemeClr val="hlink"/>
              </a:solidFill>
              <a:latin typeface="Times New Roman" panose="02020603050405020304" charset="0"/>
            </a:endParaRPr>
          </a:p>
        </p:txBody>
      </p:sp>
      <p:sp>
        <p:nvSpPr>
          <p:cNvPr id="132225" name="Oval 129"/>
          <p:cNvSpPr>
            <a:spLocks noChangeArrowheads="1"/>
          </p:cNvSpPr>
          <p:nvPr/>
        </p:nvSpPr>
        <p:spPr bwMode="auto">
          <a:xfrm>
            <a:off x="3505200" y="4343400"/>
            <a:ext cx="1905000" cy="533400"/>
          </a:xfrm>
          <a:prstGeom prst="ellipse">
            <a:avLst/>
          </a:prstGeom>
          <a:noFill/>
          <a:ln w="38100" cap="sq">
            <a:solidFill>
              <a:srgbClr val="FF0000"/>
            </a:solidFill>
            <a:round/>
          </a:ln>
        </p:spPr>
        <p:txBody>
          <a:bodyPr anchor="ctr">
            <a:spAutoFit/>
          </a:bodyPr>
          <a:lstStyle/>
          <a:p>
            <a:endParaRPr lang="zh-CN" altLang="en-US">
              <a:latin typeface="Times New Roman" panose="02020603050405020304" charset="0"/>
            </a:endParaRPr>
          </a:p>
        </p:txBody>
      </p:sp>
      <p:sp>
        <p:nvSpPr>
          <p:cNvPr id="152663" name="Line 130"/>
          <p:cNvSpPr>
            <a:spLocks noChangeShapeType="1"/>
          </p:cNvSpPr>
          <p:nvPr/>
        </p:nvSpPr>
        <p:spPr bwMode="auto">
          <a:xfrm>
            <a:off x="6248400" y="5715000"/>
            <a:ext cx="0" cy="381000"/>
          </a:xfrm>
          <a:prstGeom prst="line">
            <a:avLst/>
          </a:prstGeom>
          <a:noFill/>
          <a:ln w="28575">
            <a:solidFill>
              <a:schemeClr val="tx1"/>
            </a:solidFill>
            <a:round/>
          </a:ln>
        </p:spPr>
        <p:txBody>
          <a:bodyPr/>
          <a:lstStyle/>
          <a:p>
            <a:endParaRPr lang="zh-CN" altLang="en-US">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110"/>
                                        </p:tgtEl>
                                        <p:attrNameLst>
                                          <p:attrName>style.visibility</p:attrName>
                                        </p:attrNameLst>
                                      </p:cBhvr>
                                      <p:to>
                                        <p:strVal val="visible"/>
                                      </p:to>
                                    </p:set>
                                    <p:animEffect transition="in" filter="wipe(left)">
                                      <p:cBhvr>
                                        <p:cTn id="12" dur="500"/>
                                        <p:tgtEl>
                                          <p:spTgt spid="1321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225"/>
                                        </p:tgtEl>
                                        <p:attrNameLst>
                                          <p:attrName>style.visibility</p:attrName>
                                        </p:attrNameLst>
                                      </p:cBhvr>
                                      <p:to>
                                        <p:strVal val="visible"/>
                                      </p:to>
                                    </p:set>
                                    <p:animEffect transition="in" filter="wipe(left)">
                                      <p:cBhvr>
                                        <p:cTn id="17" dur="500"/>
                                        <p:tgtEl>
                                          <p:spTgt spid="132225"/>
                                        </p:tgtEl>
                                      </p:cBhvr>
                                    </p:animEffect>
                                  </p:childTnLst>
                                  <p:subTnLst>
                                    <p:audio>
                                      <p:cMediaNode>
                                        <p:cTn display="0" masterRel="sameClick">
                                          <p:stCondLst>
                                            <p:cond evt="begin" delay="0">
                                              <p:tn val="15"/>
                                            </p:cond>
                                          </p:stCondLst>
                                          <p:endCondLst>
                                            <p:cond evt="onStopAudio" delay="0">
                                              <p:tgtEl>
                                                <p:sldTgt/>
                                              </p:tgtEl>
                                            </p:cond>
                                          </p:endCondLst>
                                        </p:cTn>
                                        <p:tgtEl>
                                          <p:sndTgt r:embed="rId3" name="感叹时奏幻想空间.wav"/>
                                        </p:tgtEl>
                                      </p:cMediaNode>
                                    </p:audio>
                                  </p:sub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132224"/>
                                        </p:tgtEl>
                                        <p:attrNameLst>
                                          <p:attrName>style.visibility</p:attrName>
                                        </p:attrNameLst>
                                      </p:cBhvr>
                                      <p:to>
                                        <p:strVal val="visible"/>
                                      </p:to>
                                    </p:set>
                                    <p:animEffect transition="in" filter="wipe(right)">
                                      <p:cBhvr>
                                        <p:cTn id="21" dur="500"/>
                                        <p:tgtEl>
                                          <p:spTgt spid="132224"/>
                                        </p:tgtEl>
                                      </p:cBhvr>
                                    </p:animEffect>
                                  </p:childTnLst>
                                  <p:subTnLst>
                                    <p:audio>
                                      <p:cMediaNode>
                                        <p:cTn display="0" masterRel="sameClick">
                                          <p:stCondLst>
                                            <p:cond evt="begin" delay="0">
                                              <p:tn val="19"/>
                                            </p:cond>
                                          </p:stCondLst>
                                          <p:endCondLst>
                                            <p:cond evt="onStopAudio" delay="0">
                                              <p:tgtEl>
                                                <p:sldTgt/>
                                              </p:tgtEl>
                                            </p:cond>
                                          </p:endCondLst>
                                        </p:cTn>
                                        <p:tgtEl>
                                          <p:sndTgt r:embed="rId3" name="感叹时奏幻想空间.wav"/>
                                        </p:tgtEl>
                                      </p:cMediaNode>
                                    </p:audio>
                                  </p:sub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strips(downRight)">
                                      <p:cBhvr>
                                        <p:cTn id="26" dur="500"/>
                                        <p:tgtEl>
                                          <p:spTgt spid="4"/>
                                        </p:tgtEl>
                                      </p:cBhvr>
                                    </p:animEffect>
                                  </p:childTnLst>
                                  <p:subTnLst>
                                    <p:audio>
                                      <p:cMediaNode>
                                        <p:cTn display="0" masterRel="sameClick">
                                          <p:stCondLst>
                                            <p:cond evt="begin" delay="0">
                                              <p:tn val="24"/>
                                            </p:cond>
                                          </p:stCondLst>
                                          <p:endCondLst>
                                            <p:cond evt="onStopAudio" delay="0">
                                              <p:tgtEl>
                                                <p:sldTgt/>
                                              </p:tgtEl>
                                            </p:cond>
                                          </p:endCondLst>
                                        </p:cTn>
                                        <p:tgtEl>
                                          <p:sndTgt r:embed="rId4" name="提示时奏幻想空间.wav"/>
                                        </p:tgtEl>
                                      </p:cMediaNode>
                                    </p:audio>
                                  </p:subTnLst>
                                </p:cTn>
                              </p:par>
                            </p:childTnLst>
                          </p:cTn>
                        </p:par>
                        <p:par>
                          <p:cTn id="27" fill="hold">
                            <p:stCondLst>
                              <p:cond delay="500"/>
                            </p:stCondLst>
                            <p:childTnLst>
                              <p:par>
                                <p:cTn id="28" presetID="22" presetClass="entr" presetSubtype="2" fill="hold" grpId="0" nodeType="afterEffect">
                                  <p:stCondLst>
                                    <p:cond delay="0"/>
                                  </p:stCondLst>
                                  <p:childTnLst>
                                    <p:set>
                                      <p:cBhvr>
                                        <p:cTn id="29" dur="1" fill="hold">
                                          <p:stCondLst>
                                            <p:cond delay="0"/>
                                          </p:stCondLst>
                                        </p:cTn>
                                        <p:tgtEl>
                                          <p:spTgt spid="132220"/>
                                        </p:tgtEl>
                                        <p:attrNameLst>
                                          <p:attrName>style.visibility</p:attrName>
                                        </p:attrNameLst>
                                      </p:cBhvr>
                                      <p:to>
                                        <p:strVal val="visible"/>
                                      </p:to>
                                    </p:set>
                                    <p:animEffect transition="in" filter="wipe(right)">
                                      <p:cBhvr>
                                        <p:cTn id="30" dur="500"/>
                                        <p:tgtEl>
                                          <p:spTgt spid="132220"/>
                                        </p:tgtEl>
                                      </p:cBhvr>
                                    </p:animEffect>
                                  </p:childTnLst>
                                  <p:subTnLst>
                                    <p:audio>
                                      <p:cMediaNode>
                                        <p:cTn display="0" masterRel="sameClick">
                                          <p:stCondLst>
                                            <p:cond evt="begin" delay="0">
                                              <p:tn val="28"/>
                                            </p:cond>
                                          </p:stCondLst>
                                          <p:endCondLst>
                                            <p:cond evt="onStopAudio" delay="0">
                                              <p:tgtEl>
                                                <p:sldTgt/>
                                              </p:tgtEl>
                                            </p:cond>
                                          </p:endCondLst>
                                        </p:cTn>
                                        <p:tgtEl>
                                          <p:sndTgt r:embed="rId3" name="感叹时奏幻想空间.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subTnLst>
                                    <p:audio>
                                      <p:cMediaNode>
                                        <p:cTn display="0" masterRel="sameClick">
                                          <p:stCondLst>
                                            <p:cond evt="begin" delay="0">
                                              <p:tn val="33"/>
                                            </p:cond>
                                          </p:stCondLst>
                                          <p:endCondLst>
                                            <p:cond evt="onStopAudio" delay="0">
                                              <p:tgtEl>
                                                <p:sldTgt/>
                                              </p:tgtEl>
                                            </p:cond>
                                          </p:endCondLst>
                                        </p:cTn>
                                        <p:tgtEl>
                                          <p:sndTgt r:embed="rId5" name="打开时奏乐.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10" grpId="0" autoUpdateAnimBg="0"/>
      <p:bldP spid="132220" grpId="0" animBg="1" autoUpdateAnimBg="0"/>
      <p:bldP spid="132224" grpId="0" animBg="1" autoUpdateAnimBg="0"/>
      <p:bldP spid="13222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626" name="Group 2"/>
          <p:cNvGrpSpPr/>
          <p:nvPr/>
        </p:nvGrpSpPr>
        <p:grpSpPr bwMode="auto">
          <a:xfrm>
            <a:off x="609600" y="777875"/>
            <a:ext cx="8042275" cy="4403725"/>
            <a:chOff x="384" y="490"/>
            <a:chExt cx="5066" cy="2774"/>
          </a:xfrm>
        </p:grpSpPr>
        <p:sp>
          <p:nvSpPr>
            <p:cNvPr id="154636" name="Rectangle 3"/>
            <p:cNvSpPr>
              <a:spLocks noChangeArrowheads="1"/>
            </p:cNvSpPr>
            <p:nvPr/>
          </p:nvSpPr>
          <p:spPr bwMode="auto">
            <a:xfrm>
              <a:off x="1968" y="2756"/>
              <a:ext cx="1758" cy="230"/>
            </a:xfrm>
            <a:prstGeom prst="rect">
              <a:avLst/>
            </a:prstGeom>
            <a:noFill/>
            <a:ln>
              <a:noFill/>
            </a:ln>
          </p:spPr>
          <p:txBody>
            <a:bodyPr wrap="none" lIns="0" tIns="0" rIns="0" bIns="0">
              <a:spAutoFit/>
            </a:bodyPr>
            <a:lstStyle/>
            <a:p>
              <a:r>
                <a:rPr lang="en-US" altLang="zh-CN" b="1">
                  <a:solidFill>
                    <a:srgbClr val="FF0000"/>
                  </a:solidFill>
                  <a:latin typeface="Times New Roman" panose="02020603050405020304" charset="0"/>
                </a:rPr>
                <a:t>CT74LS139</a:t>
              </a:r>
              <a:r>
                <a:rPr lang="zh-CN" altLang="en-US" b="1">
                  <a:solidFill>
                    <a:srgbClr val="FF0000"/>
                  </a:solidFill>
                  <a:latin typeface="Times New Roman" panose="02020603050405020304" charset="0"/>
                </a:rPr>
                <a:t>型译码器</a:t>
              </a:r>
            </a:p>
          </p:txBody>
        </p:sp>
        <p:sp>
          <p:nvSpPr>
            <p:cNvPr id="154637" name="Rectangle 4"/>
            <p:cNvSpPr>
              <a:spLocks noChangeArrowheads="1"/>
            </p:cNvSpPr>
            <p:nvPr/>
          </p:nvSpPr>
          <p:spPr bwMode="auto">
            <a:xfrm>
              <a:off x="1584" y="3034"/>
              <a:ext cx="2495" cy="230"/>
            </a:xfrm>
            <a:prstGeom prst="rect">
              <a:avLst/>
            </a:prstGeom>
            <a:noFill/>
            <a:ln>
              <a:noFill/>
            </a:ln>
          </p:spPr>
          <p:txBody>
            <a:bodyPr wrap="none" lIns="0" tIns="0" rIns="0" bIns="0">
              <a:spAutoFit/>
            </a:bodyPr>
            <a:lstStyle/>
            <a:p>
              <a:r>
                <a:rPr lang="en-US" altLang="zh-CN" b="1">
                  <a:latin typeface="Times New Roman" panose="02020603050405020304" charset="0"/>
                </a:rPr>
                <a:t>(a) </a:t>
              </a:r>
              <a:r>
                <a:rPr lang="zh-CN" altLang="en-US" b="1">
                  <a:latin typeface="Times New Roman" panose="02020603050405020304" charset="0"/>
                </a:rPr>
                <a:t>外引线排列图；</a:t>
              </a:r>
              <a:r>
                <a:rPr lang="en-US" altLang="zh-CN" b="1">
                  <a:latin typeface="Times New Roman" panose="02020603050405020304" charset="0"/>
                </a:rPr>
                <a:t>(b) </a:t>
              </a:r>
              <a:r>
                <a:rPr lang="zh-CN" altLang="en-US" b="1">
                  <a:latin typeface="Times New Roman" panose="02020603050405020304" charset="0"/>
                </a:rPr>
                <a:t>逻辑图</a:t>
              </a:r>
            </a:p>
          </p:txBody>
        </p:sp>
        <p:sp>
          <p:nvSpPr>
            <p:cNvPr id="154638" name="Rectangle 5"/>
            <p:cNvSpPr>
              <a:spLocks noChangeArrowheads="1"/>
            </p:cNvSpPr>
            <p:nvPr/>
          </p:nvSpPr>
          <p:spPr bwMode="auto">
            <a:xfrm>
              <a:off x="1158" y="2602"/>
              <a:ext cx="186" cy="192"/>
            </a:xfrm>
            <a:prstGeom prst="rect">
              <a:avLst/>
            </a:prstGeom>
            <a:noFill/>
            <a:ln>
              <a:noFill/>
            </a:ln>
          </p:spPr>
          <p:txBody>
            <a:bodyPr wrap="none" lIns="0" tIns="0" rIns="0" bIns="0">
              <a:spAutoFit/>
            </a:bodyPr>
            <a:lstStyle/>
            <a:p>
              <a:r>
                <a:rPr lang="en-US" altLang="zh-CN" sz="2000" b="1">
                  <a:latin typeface="Times New Roman" panose="02020603050405020304" charset="0"/>
                </a:rPr>
                <a:t>(a)</a:t>
              </a:r>
            </a:p>
          </p:txBody>
        </p:sp>
        <p:grpSp>
          <p:nvGrpSpPr>
            <p:cNvPr id="154639" name="Group 6"/>
            <p:cNvGrpSpPr/>
            <p:nvPr/>
          </p:nvGrpSpPr>
          <p:grpSpPr bwMode="auto">
            <a:xfrm>
              <a:off x="384" y="490"/>
              <a:ext cx="1845" cy="2096"/>
              <a:chOff x="432" y="832"/>
              <a:chExt cx="1943" cy="2208"/>
            </a:xfrm>
          </p:grpSpPr>
          <p:grpSp>
            <p:nvGrpSpPr>
              <p:cNvPr id="154760" name="Group 7"/>
              <p:cNvGrpSpPr/>
              <p:nvPr/>
            </p:nvGrpSpPr>
            <p:grpSpPr bwMode="auto">
              <a:xfrm>
                <a:off x="432" y="888"/>
                <a:ext cx="450" cy="2150"/>
                <a:chOff x="588" y="912"/>
                <a:chExt cx="450" cy="2150"/>
              </a:xfrm>
            </p:grpSpPr>
            <p:sp>
              <p:nvSpPr>
                <p:cNvPr id="154804" name="Rectangle 8"/>
                <p:cNvSpPr>
                  <a:spLocks noChangeArrowheads="1"/>
                </p:cNvSpPr>
                <p:nvPr/>
              </p:nvSpPr>
              <p:spPr bwMode="auto">
                <a:xfrm>
                  <a:off x="588" y="2820"/>
                  <a:ext cx="450" cy="242"/>
                </a:xfrm>
                <a:prstGeom prst="rect">
                  <a:avLst/>
                </a:prstGeom>
                <a:noFill/>
                <a:ln>
                  <a:noFill/>
                </a:ln>
              </p:spPr>
              <p:txBody>
                <a:bodyPr wrap="none" lIns="0" tIns="0" rIns="0" bIns="0">
                  <a:spAutoFit/>
                </a:bodyPr>
                <a:lstStyle/>
                <a:p>
                  <a:r>
                    <a:rPr lang="en-US" altLang="zh-CN" b="1">
                      <a:latin typeface="Times New Roman" panose="02020603050405020304" charset="0"/>
                    </a:rPr>
                    <a:t>GND</a:t>
                  </a:r>
                </a:p>
              </p:txBody>
            </p:sp>
            <p:sp>
              <p:nvSpPr>
                <p:cNvPr id="154805" name="Rectangle 9"/>
                <p:cNvSpPr>
                  <a:spLocks noChangeArrowheads="1"/>
                </p:cNvSpPr>
                <p:nvPr/>
              </p:nvSpPr>
              <p:spPr bwMode="auto">
                <a:xfrm>
                  <a:off x="621" y="2565"/>
                  <a:ext cx="291" cy="242"/>
                </a:xfrm>
                <a:prstGeom prst="rect">
                  <a:avLst/>
                </a:prstGeom>
                <a:noFill/>
                <a:ln>
                  <a:noFill/>
                </a:ln>
              </p:spPr>
              <p:txBody>
                <a:bodyPr wrap="none" lIns="0" tIns="0" rIns="0" bIns="0">
                  <a:spAutoFit/>
                </a:bodyPr>
                <a:lstStyle/>
                <a:p>
                  <a:r>
                    <a:rPr lang="en-US" altLang="zh-CN" b="1">
                      <a:latin typeface="Times New Roman" panose="02020603050405020304" charset="0"/>
                    </a:rPr>
                    <a:t>1</a:t>
                  </a:r>
                  <a:r>
                    <a:rPr lang="en-US" altLang="zh-CN" b="1" i="1">
                      <a:latin typeface="Times New Roman" panose="02020603050405020304" charset="0"/>
                    </a:rPr>
                    <a:t>Y</a:t>
                  </a:r>
                  <a:r>
                    <a:rPr lang="en-US" altLang="zh-CN" b="1" baseline="-25000">
                      <a:latin typeface="Times New Roman" panose="02020603050405020304" charset="0"/>
                    </a:rPr>
                    <a:t>3</a:t>
                  </a:r>
                </a:p>
              </p:txBody>
            </p:sp>
            <p:sp>
              <p:nvSpPr>
                <p:cNvPr id="154806" name="Rectangle 10"/>
                <p:cNvSpPr>
                  <a:spLocks noChangeArrowheads="1"/>
                </p:cNvSpPr>
                <p:nvPr/>
              </p:nvSpPr>
              <p:spPr bwMode="auto">
                <a:xfrm>
                  <a:off x="621" y="2286"/>
                  <a:ext cx="291" cy="242"/>
                </a:xfrm>
                <a:prstGeom prst="rect">
                  <a:avLst/>
                </a:prstGeom>
                <a:noFill/>
                <a:ln>
                  <a:noFill/>
                </a:ln>
              </p:spPr>
              <p:txBody>
                <a:bodyPr wrap="none" lIns="0" tIns="0" rIns="0" bIns="0">
                  <a:spAutoFit/>
                </a:bodyPr>
                <a:lstStyle/>
                <a:p>
                  <a:r>
                    <a:rPr lang="en-US" altLang="zh-CN" b="1">
                      <a:latin typeface="Times New Roman" panose="02020603050405020304" charset="0"/>
                    </a:rPr>
                    <a:t>1</a:t>
                  </a:r>
                  <a:r>
                    <a:rPr lang="en-US" altLang="zh-CN" b="1" i="1">
                      <a:latin typeface="Times New Roman" panose="02020603050405020304" charset="0"/>
                    </a:rPr>
                    <a:t>Y</a:t>
                  </a:r>
                  <a:r>
                    <a:rPr lang="en-US" altLang="zh-CN" b="1" baseline="-25000">
                      <a:latin typeface="Times New Roman" panose="02020603050405020304" charset="0"/>
                    </a:rPr>
                    <a:t>2</a:t>
                  </a:r>
                </a:p>
              </p:txBody>
            </p:sp>
            <p:sp>
              <p:nvSpPr>
                <p:cNvPr id="154807" name="Rectangle 11"/>
                <p:cNvSpPr>
                  <a:spLocks noChangeArrowheads="1"/>
                </p:cNvSpPr>
                <p:nvPr/>
              </p:nvSpPr>
              <p:spPr bwMode="auto">
                <a:xfrm>
                  <a:off x="621" y="2016"/>
                  <a:ext cx="291" cy="242"/>
                </a:xfrm>
                <a:prstGeom prst="rect">
                  <a:avLst/>
                </a:prstGeom>
                <a:noFill/>
                <a:ln>
                  <a:noFill/>
                </a:ln>
              </p:spPr>
              <p:txBody>
                <a:bodyPr wrap="none" lIns="0" tIns="0" rIns="0" bIns="0">
                  <a:spAutoFit/>
                </a:bodyPr>
                <a:lstStyle/>
                <a:p>
                  <a:r>
                    <a:rPr lang="en-US" altLang="zh-CN" b="1">
                      <a:latin typeface="Times New Roman" panose="02020603050405020304" charset="0"/>
                    </a:rPr>
                    <a:t>1</a:t>
                  </a:r>
                  <a:r>
                    <a:rPr lang="en-US" altLang="zh-CN" b="1" i="1">
                      <a:latin typeface="Times New Roman" panose="02020603050405020304" charset="0"/>
                    </a:rPr>
                    <a:t>Y</a:t>
                  </a:r>
                  <a:r>
                    <a:rPr lang="en-US" altLang="zh-CN" b="1" baseline="-25000">
                      <a:latin typeface="Times New Roman" panose="02020603050405020304" charset="0"/>
                    </a:rPr>
                    <a:t>1</a:t>
                  </a:r>
                </a:p>
              </p:txBody>
            </p:sp>
            <p:sp>
              <p:nvSpPr>
                <p:cNvPr id="154808" name="Rectangle 12"/>
                <p:cNvSpPr>
                  <a:spLocks noChangeArrowheads="1"/>
                </p:cNvSpPr>
                <p:nvPr/>
              </p:nvSpPr>
              <p:spPr bwMode="auto">
                <a:xfrm>
                  <a:off x="621" y="1741"/>
                  <a:ext cx="291" cy="242"/>
                </a:xfrm>
                <a:prstGeom prst="rect">
                  <a:avLst/>
                </a:prstGeom>
                <a:noFill/>
                <a:ln>
                  <a:noFill/>
                </a:ln>
              </p:spPr>
              <p:txBody>
                <a:bodyPr wrap="none" lIns="0" tIns="0" rIns="0" bIns="0">
                  <a:spAutoFit/>
                </a:bodyPr>
                <a:lstStyle/>
                <a:p>
                  <a:r>
                    <a:rPr lang="en-US" altLang="zh-CN" b="1" dirty="0">
                      <a:latin typeface="Times New Roman" panose="02020603050405020304" charset="0"/>
                    </a:rPr>
                    <a:t>1</a:t>
                  </a:r>
                  <a:r>
                    <a:rPr lang="en-US" altLang="zh-CN" b="1" i="1" dirty="0">
                      <a:latin typeface="Times New Roman" panose="02020603050405020304" charset="0"/>
                    </a:rPr>
                    <a:t>Y</a:t>
                  </a:r>
                  <a:r>
                    <a:rPr lang="en-US" altLang="zh-CN" b="1" baseline="-25000" dirty="0">
                      <a:latin typeface="Times New Roman" panose="02020603050405020304" charset="0"/>
                    </a:rPr>
                    <a:t>0</a:t>
                  </a:r>
                </a:p>
              </p:txBody>
            </p:sp>
            <p:sp>
              <p:nvSpPr>
                <p:cNvPr id="154809" name="Rectangle 13"/>
                <p:cNvSpPr>
                  <a:spLocks noChangeArrowheads="1"/>
                </p:cNvSpPr>
                <p:nvPr/>
              </p:nvSpPr>
              <p:spPr bwMode="auto">
                <a:xfrm>
                  <a:off x="621" y="1463"/>
                  <a:ext cx="303" cy="242"/>
                </a:xfrm>
                <a:prstGeom prst="rect">
                  <a:avLst/>
                </a:prstGeom>
                <a:noFill/>
                <a:ln>
                  <a:noFill/>
                </a:ln>
              </p:spPr>
              <p:txBody>
                <a:bodyPr wrap="none" lIns="0" tIns="0" rIns="0" bIns="0">
                  <a:spAutoFit/>
                </a:bodyPr>
                <a:lstStyle/>
                <a:p>
                  <a:r>
                    <a:rPr lang="en-US" altLang="zh-CN" b="1">
                      <a:latin typeface="Times New Roman" panose="02020603050405020304" charset="0"/>
                    </a:rPr>
                    <a:t>1</a:t>
                  </a:r>
                  <a:r>
                    <a:rPr lang="en-US" altLang="zh-CN" b="1" i="1">
                      <a:latin typeface="Times New Roman" panose="02020603050405020304" charset="0"/>
                    </a:rPr>
                    <a:t>A</a:t>
                  </a:r>
                  <a:r>
                    <a:rPr lang="en-US" altLang="zh-CN" b="1" baseline="-25000">
                      <a:latin typeface="Times New Roman" panose="02020603050405020304" charset="0"/>
                    </a:rPr>
                    <a:t>1</a:t>
                  </a:r>
                </a:p>
              </p:txBody>
            </p:sp>
            <p:sp>
              <p:nvSpPr>
                <p:cNvPr id="154810" name="Rectangle 14"/>
                <p:cNvSpPr>
                  <a:spLocks noChangeArrowheads="1"/>
                </p:cNvSpPr>
                <p:nvPr/>
              </p:nvSpPr>
              <p:spPr bwMode="auto">
                <a:xfrm>
                  <a:off x="621" y="1188"/>
                  <a:ext cx="303" cy="242"/>
                </a:xfrm>
                <a:prstGeom prst="rect">
                  <a:avLst/>
                </a:prstGeom>
                <a:noFill/>
                <a:ln>
                  <a:noFill/>
                </a:ln>
              </p:spPr>
              <p:txBody>
                <a:bodyPr wrap="none" lIns="0" tIns="0" rIns="0" bIns="0">
                  <a:spAutoFit/>
                </a:bodyPr>
                <a:lstStyle/>
                <a:p>
                  <a:r>
                    <a:rPr lang="en-US" altLang="zh-CN" b="1">
                      <a:latin typeface="Times New Roman" panose="02020603050405020304" charset="0"/>
                    </a:rPr>
                    <a:t>1</a:t>
                  </a:r>
                  <a:r>
                    <a:rPr lang="en-US" altLang="zh-CN" b="1" i="1">
                      <a:latin typeface="Times New Roman" panose="02020603050405020304" charset="0"/>
                    </a:rPr>
                    <a:t>A</a:t>
                  </a:r>
                  <a:r>
                    <a:rPr lang="en-US" altLang="zh-CN" b="1" baseline="-25000">
                      <a:latin typeface="Times New Roman" panose="02020603050405020304" charset="0"/>
                    </a:rPr>
                    <a:t>0</a:t>
                  </a:r>
                </a:p>
              </p:txBody>
            </p:sp>
            <p:sp>
              <p:nvSpPr>
                <p:cNvPr id="154811" name="Rectangle 15"/>
                <p:cNvSpPr>
                  <a:spLocks noChangeArrowheads="1"/>
                </p:cNvSpPr>
                <p:nvPr/>
              </p:nvSpPr>
              <p:spPr bwMode="auto">
                <a:xfrm>
                  <a:off x="621" y="912"/>
                  <a:ext cx="213" cy="242"/>
                </a:xfrm>
                <a:prstGeom prst="rect">
                  <a:avLst/>
                </a:prstGeom>
                <a:noFill/>
                <a:ln>
                  <a:noFill/>
                </a:ln>
              </p:spPr>
              <p:txBody>
                <a:bodyPr wrap="none" lIns="0" tIns="0" rIns="0" bIns="0">
                  <a:spAutoFit/>
                </a:bodyPr>
                <a:lstStyle/>
                <a:p>
                  <a:r>
                    <a:rPr lang="en-US" altLang="zh-CN" b="1">
                      <a:latin typeface="Times New Roman" panose="02020603050405020304" charset="0"/>
                    </a:rPr>
                    <a:t>1</a:t>
                  </a:r>
                  <a:r>
                    <a:rPr lang="en-US" altLang="zh-CN" b="1" i="1">
                      <a:latin typeface="Times New Roman" panose="02020603050405020304" charset="0"/>
                    </a:rPr>
                    <a:t>S</a:t>
                  </a:r>
                </a:p>
              </p:txBody>
            </p:sp>
          </p:grpSp>
          <p:grpSp>
            <p:nvGrpSpPr>
              <p:cNvPr id="154761" name="Group 16"/>
              <p:cNvGrpSpPr/>
              <p:nvPr/>
            </p:nvGrpSpPr>
            <p:grpSpPr bwMode="auto">
              <a:xfrm>
                <a:off x="1065" y="875"/>
                <a:ext cx="92" cy="2126"/>
                <a:chOff x="1065" y="864"/>
                <a:chExt cx="92" cy="2126"/>
              </a:xfrm>
            </p:grpSpPr>
            <p:sp>
              <p:nvSpPr>
                <p:cNvPr id="154796" name="Rectangle 17"/>
                <p:cNvSpPr>
                  <a:spLocks noChangeArrowheads="1"/>
                </p:cNvSpPr>
                <p:nvPr/>
              </p:nvSpPr>
              <p:spPr bwMode="auto">
                <a:xfrm>
                  <a:off x="1072" y="2788"/>
                  <a:ext cx="85" cy="202"/>
                </a:xfrm>
                <a:prstGeom prst="rect">
                  <a:avLst/>
                </a:prstGeom>
                <a:noFill/>
                <a:ln>
                  <a:noFill/>
                </a:ln>
              </p:spPr>
              <p:txBody>
                <a:bodyPr wrap="none" lIns="0" tIns="0" rIns="0" bIns="0">
                  <a:spAutoFit/>
                </a:bodyPr>
                <a:lstStyle/>
                <a:p>
                  <a:r>
                    <a:rPr lang="en-US" altLang="zh-CN" sz="2000" b="1">
                      <a:latin typeface="Times New Roman" panose="02020603050405020304" charset="0"/>
                    </a:rPr>
                    <a:t>8</a:t>
                  </a:r>
                </a:p>
              </p:txBody>
            </p:sp>
            <p:sp>
              <p:nvSpPr>
                <p:cNvPr id="154797" name="Rectangle 18"/>
                <p:cNvSpPr>
                  <a:spLocks noChangeArrowheads="1"/>
                </p:cNvSpPr>
                <p:nvPr/>
              </p:nvSpPr>
              <p:spPr bwMode="auto">
                <a:xfrm>
                  <a:off x="1070" y="2515"/>
                  <a:ext cx="84" cy="202"/>
                </a:xfrm>
                <a:prstGeom prst="rect">
                  <a:avLst/>
                </a:prstGeom>
                <a:noFill/>
                <a:ln>
                  <a:noFill/>
                </a:ln>
              </p:spPr>
              <p:txBody>
                <a:bodyPr wrap="none" lIns="0" tIns="0" rIns="0" bIns="0">
                  <a:spAutoFit/>
                </a:bodyPr>
                <a:lstStyle/>
                <a:p>
                  <a:r>
                    <a:rPr lang="en-US" altLang="zh-CN" sz="2000" b="1">
                      <a:latin typeface="Times New Roman" panose="02020603050405020304" charset="0"/>
                    </a:rPr>
                    <a:t>7</a:t>
                  </a:r>
                </a:p>
              </p:txBody>
            </p:sp>
            <p:sp>
              <p:nvSpPr>
                <p:cNvPr id="154798" name="Rectangle 19"/>
                <p:cNvSpPr>
                  <a:spLocks noChangeArrowheads="1"/>
                </p:cNvSpPr>
                <p:nvPr/>
              </p:nvSpPr>
              <p:spPr bwMode="auto">
                <a:xfrm>
                  <a:off x="1072" y="2236"/>
                  <a:ext cx="85" cy="202"/>
                </a:xfrm>
                <a:prstGeom prst="rect">
                  <a:avLst/>
                </a:prstGeom>
                <a:noFill/>
                <a:ln>
                  <a:noFill/>
                </a:ln>
              </p:spPr>
              <p:txBody>
                <a:bodyPr wrap="none" lIns="0" tIns="0" rIns="0" bIns="0">
                  <a:spAutoFit/>
                </a:bodyPr>
                <a:lstStyle/>
                <a:p>
                  <a:r>
                    <a:rPr lang="en-US" altLang="zh-CN" sz="2000" b="1">
                      <a:latin typeface="Times New Roman" panose="02020603050405020304" charset="0"/>
                    </a:rPr>
                    <a:t>6</a:t>
                  </a:r>
                </a:p>
              </p:txBody>
            </p:sp>
            <p:sp>
              <p:nvSpPr>
                <p:cNvPr id="154799" name="Rectangle 20"/>
                <p:cNvSpPr>
                  <a:spLocks noChangeArrowheads="1"/>
                </p:cNvSpPr>
                <p:nvPr/>
              </p:nvSpPr>
              <p:spPr bwMode="auto">
                <a:xfrm>
                  <a:off x="1070" y="1966"/>
                  <a:ext cx="84" cy="202"/>
                </a:xfrm>
                <a:prstGeom prst="rect">
                  <a:avLst/>
                </a:prstGeom>
                <a:noFill/>
                <a:ln>
                  <a:noFill/>
                </a:ln>
              </p:spPr>
              <p:txBody>
                <a:bodyPr wrap="none" lIns="0" tIns="0" rIns="0" bIns="0">
                  <a:spAutoFit/>
                </a:bodyPr>
                <a:lstStyle/>
                <a:p>
                  <a:r>
                    <a:rPr lang="en-US" altLang="zh-CN" sz="2000" b="1">
                      <a:latin typeface="Times New Roman" panose="02020603050405020304" charset="0"/>
                    </a:rPr>
                    <a:t>5</a:t>
                  </a:r>
                </a:p>
              </p:txBody>
            </p:sp>
            <p:sp>
              <p:nvSpPr>
                <p:cNvPr id="154800" name="Rectangle 21"/>
                <p:cNvSpPr>
                  <a:spLocks noChangeArrowheads="1"/>
                </p:cNvSpPr>
                <p:nvPr/>
              </p:nvSpPr>
              <p:spPr bwMode="auto">
                <a:xfrm>
                  <a:off x="1072" y="1693"/>
                  <a:ext cx="85" cy="203"/>
                </a:xfrm>
                <a:prstGeom prst="rect">
                  <a:avLst/>
                </a:prstGeom>
                <a:noFill/>
                <a:ln>
                  <a:noFill/>
                </a:ln>
              </p:spPr>
              <p:txBody>
                <a:bodyPr wrap="none" lIns="0" tIns="0" rIns="0" bIns="0">
                  <a:spAutoFit/>
                </a:bodyPr>
                <a:lstStyle/>
                <a:p>
                  <a:r>
                    <a:rPr lang="en-US" altLang="zh-CN" sz="2000" b="1">
                      <a:latin typeface="Times New Roman" panose="02020603050405020304" charset="0"/>
                    </a:rPr>
                    <a:t>4</a:t>
                  </a:r>
                </a:p>
              </p:txBody>
            </p:sp>
            <p:sp>
              <p:nvSpPr>
                <p:cNvPr id="154801" name="Rectangle 22"/>
                <p:cNvSpPr>
                  <a:spLocks noChangeArrowheads="1"/>
                </p:cNvSpPr>
                <p:nvPr/>
              </p:nvSpPr>
              <p:spPr bwMode="auto">
                <a:xfrm>
                  <a:off x="1070" y="1413"/>
                  <a:ext cx="84" cy="202"/>
                </a:xfrm>
                <a:prstGeom prst="rect">
                  <a:avLst/>
                </a:prstGeom>
                <a:noFill/>
                <a:ln>
                  <a:noFill/>
                </a:ln>
              </p:spPr>
              <p:txBody>
                <a:bodyPr wrap="none" lIns="0" tIns="0" rIns="0" bIns="0">
                  <a:spAutoFit/>
                </a:bodyPr>
                <a:lstStyle/>
                <a:p>
                  <a:r>
                    <a:rPr lang="en-US" altLang="zh-CN" sz="2000" b="1">
                      <a:latin typeface="Times New Roman" panose="02020603050405020304" charset="0"/>
                    </a:rPr>
                    <a:t>3</a:t>
                  </a:r>
                </a:p>
              </p:txBody>
            </p:sp>
            <p:sp>
              <p:nvSpPr>
                <p:cNvPr id="154802" name="Rectangle 23"/>
                <p:cNvSpPr>
                  <a:spLocks noChangeArrowheads="1"/>
                </p:cNvSpPr>
                <p:nvPr/>
              </p:nvSpPr>
              <p:spPr bwMode="auto">
                <a:xfrm>
                  <a:off x="1070" y="1138"/>
                  <a:ext cx="84" cy="202"/>
                </a:xfrm>
                <a:prstGeom prst="rect">
                  <a:avLst/>
                </a:prstGeom>
                <a:noFill/>
                <a:ln>
                  <a:noFill/>
                </a:ln>
              </p:spPr>
              <p:txBody>
                <a:bodyPr wrap="none" lIns="0" tIns="0" rIns="0" bIns="0">
                  <a:spAutoFit/>
                </a:bodyPr>
                <a:lstStyle/>
                <a:p>
                  <a:r>
                    <a:rPr lang="en-US" altLang="zh-CN" sz="2000" b="1">
                      <a:latin typeface="Times New Roman" panose="02020603050405020304" charset="0"/>
                    </a:rPr>
                    <a:t>2</a:t>
                  </a:r>
                </a:p>
              </p:txBody>
            </p:sp>
            <p:sp>
              <p:nvSpPr>
                <p:cNvPr id="154803" name="Rectangle 24"/>
                <p:cNvSpPr>
                  <a:spLocks noChangeArrowheads="1"/>
                </p:cNvSpPr>
                <p:nvPr/>
              </p:nvSpPr>
              <p:spPr bwMode="auto">
                <a:xfrm>
                  <a:off x="1065" y="864"/>
                  <a:ext cx="84" cy="202"/>
                </a:xfrm>
                <a:prstGeom prst="rect">
                  <a:avLst/>
                </a:prstGeom>
                <a:noFill/>
                <a:ln>
                  <a:noFill/>
                </a:ln>
              </p:spPr>
              <p:txBody>
                <a:bodyPr wrap="none" lIns="0" tIns="0" rIns="0" bIns="0">
                  <a:spAutoFit/>
                </a:bodyPr>
                <a:lstStyle/>
                <a:p>
                  <a:r>
                    <a:rPr lang="en-US" altLang="zh-CN" sz="2000" b="1">
                      <a:latin typeface="Times New Roman" panose="02020603050405020304" charset="0"/>
                    </a:rPr>
                    <a:t>1</a:t>
                  </a:r>
                </a:p>
              </p:txBody>
            </p:sp>
          </p:grpSp>
          <p:sp>
            <p:nvSpPr>
              <p:cNvPr id="154762" name="Rectangle 25"/>
              <p:cNvSpPr>
                <a:spLocks noChangeArrowheads="1"/>
              </p:cNvSpPr>
              <p:nvPr/>
            </p:nvSpPr>
            <p:spPr bwMode="auto">
              <a:xfrm>
                <a:off x="1923" y="2517"/>
                <a:ext cx="315" cy="243"/>
              </a:xfrm>
              <a:prstGeom prst="rect">
                <a:avLst/>
              </a:prstGeom>
              <a:noFill/>
              <a:ln>
                <a:noFill/>
              </a:ln>
            </p:spPr>
            <p:txBody>
              <a:bodyPr wrap="none" lIns="0" tIns="0" rIns="0" bIns="0">
                <a:spAutoFit/>
              </a:bodyPr>
              <a:lstStyle/>
              <a:p>
                <a:r>
                  <a:rPr lang="en-US" altLang="zh-CN" b="1">
                    <a:latin typeface="Times New Roman" panose="02020603050405020304" charset="0"/>
                  </a:rPr>
                  <a:t>2Y</a:t>
                </a:r>
                <a:r>
                  <a:rPr lang="en-US" altLang="zh-CN" b="1" baseline="-25000">
                    <a:latin typeface="Times New Roman" panose="02020603050405020304" charset="0"/>
                  </a:rPr>
                  <a:t>2</a:t>
                </a:r>
              </a:p>
            </p:txBody>
          </p:sp>
          <p:sp>
            <p:nvSpPr>
              <p:cNvPr id="154763" name="Rectangle 26"/>
              <p:cNvSpPr>
                <a:spLocks noChangeArrowheads="1"/>
              </p:cNvSpPr>
              <p:nvPr/>
            </p:nvSpPr>
            <p:spPr bwMode="auto">
              <a:xfrm>
                <a:off x="1941" y="2786"/>
                <a:ext cx="315" cy="243"/>
              </a:xfrm>
              <a:prstGeom prst="rect">
                <a:avLst/>
              </a:prstGeom>
              <a:noFill/>
              <a:ln>
                <a:noFill/>
              </a:ln>
            </p:spPr>
            <p:txBody>
              <a:bodyPr wrap="none" lIns="0" tIns="0" rIns="0" bIns="0">
                <a:spAutoFit/>
              </a:bodyPr>
              <a:lstStyle/>
              <a:p>
                <a:r>
                  <a:rPr lang="en-US" altLang="zh-CN" b="1" dirty="0">
                    <a:latin typeface="Times New Roman" panose="02020603050405020304" charset="0"/>
                  </a:rPr>
                  <a:t>2Y</a:t>
                </a:r>
                <a:r>
                  <a:rPr lang="en-US" altLang="zh-CN" b="1" baseline="-25000" dirty="0">
                    <a:latin typeface="Times New Roman" panose="02020603050405020304" charset="0"/>
                  </a:rPr>
                  <a:t>3</a:t>
                </a:r>
              </a:p>
            </p:txBody>
          </p:sp>
          <p:sp>
            <p:nvSpPr>
              <p:cNvPr id="154764" name="Rectangle 27"/>
              <p:cNvSpPr>
                <a:spLocks noChangeArrowheads="1"/>
              </p:cNvSpPr>
              <p:nvPr/>
            </p:nvSpPr>
            <p:spPr bwMode="auto">
              <a:xfrm>
                <a:off x="1927" y="2237"/>
                <a:ext cx="315" cy="243"/>
              </a:xfrm>
              <a:prstGeom prst="rect">
                <a:avLst/>
              </a:prstGeom>
              <a:noFill/>
              <a:ln>
                <a:noFill/>
              </a:ln>
            </p:spPr>
            <p:txBody>
              <a:bodyPr wrap="none" lIns="0" tIns="0" rIns="0" bIns="0">
                <a:spAutoFit/>
              </a:bodyPr>
              <a:lstStyle/>
              <a:p>
                <a:r>
                  <a:rPr lang="en-US" altLang="zh-CN" b="1">
                    <a:latin typeface="Times New Roman" panose="02020603050405020304" charset="0"/>
                  </a:rPr>
                  <a:t>2Y</a:t>
                </a:r>
                <a:r>
                  <a:rPr lang="en-US" altLang="zh-CN" b="1" baseline="-25000">
                    <a:latin typeface="Times New Roman" panose="02020603050405020304" charset="0"/>
                  </a:rPr>
                  <a:t>1</a:t>
                </a:r>
              </a:p>
            </p:txBody>
          </p:sp>
          <p:sp>
            <p:nvSpPr>
              <p:cNvPr id="154765" name="Rectangle 28"/>
              <p:cNvSpPr>
                <a:spLocks noChangeArrowheads="1"/>
              </p:cNvSpPr>
              <p:nvPr/>
            </p:nvSpPr>
            <p:spPr bwMode="auto">
              <a:xfrm>
                <a:off x="1922" y="1968"/>
                <a:ext cx="238" cy="184"/>
              </a:xfrm>
              <a:prstGeom prst="rect">
                <a:avLst/>
              </a:prstGeom>
              <a:noFill/>
              <a:ln>
                <a:noFill/>
              </a:ln>
            </p:spPr>
            <p:txBody>
              <a:bodyPr wrap="none" lIns="0" tIns="0" rIns="0" bIns="0">
                <a:spAutoFit/>
              </a:bodyPr>
              <a:lstStyle/>
              <a:p>
                <a:r>
                  <a:rPr lang="en-US" altLang="zh-CN" b="1" dirty="0" smtClean="0">
                    <a:latin typeface="Times New Roman" panose="02020603050405020304" charset="0"/>
                  </a:rPr>
                  <a:t>2Y</a:t>
                </a:r>
                <a:r>
                  <a:rPr lang="en-US" altLang="zh-CN" b="1" baseline="-25000" dirty="0" smtClean="0">
                    <a:latin typeface="Times New Roman" panose="02020603050405020304" charset="0"/>
                  </a:rPr>
                  <a:t>0</a:t>
                </a:r>
                <a:endParaRPr lang="en-US" altLang="zh-CN" b="1" baseline="-25000" dirty="0">
                  <a:latin typeface="Times New Roman" panose="02020603050405020304" charset="0"/>
                </a:endParaRPr>
              </a:p>
            </p:txBody>
          </p:sp>
          <p:sp>
            <p:nvSpPr>
              <p:cNvPr id="154766" name="Rectangle 29"/>
              <p:cNvSpPr>
                <a:spLocks noChangeArrowheads="1"/>
              </p:cNvSpPr>
              <p:nvPr/>
            </p:nvSpPr>
            <p:spPr bwMode="auto">
              <a:xfrm>
                <a:off x="1927" y="1693"/>
                <a:ext cx="315" cy="242"/>
              </a:xfrm>
              <a:prstGeom prst="rect">
                <a:avLst/>
              </a:prstGeom>
              <a:noFill/>
              <a:ln>
                <a:noFill/>
              </a:ln>
            </p:spPr>
            <p:txBody>
              <a:bodyPr wrap="none" lIns="0" tIns="0" rIns="0" bIns="0">
                <a:spAutoFit/>
              </a:bodyPr>
              <a:lstStyle/>
              <a:p>
                <a:r>
                  <a:rPr lang="en-US" altLang="zh-CN" b="1">
                    <a:latin typeface="Times New Roman" panose="02020603050405020304" charset="0"/>
                  </a:rPr>
                  <a:t>2A</a:t>
                </a:r>
                <a:r>
                  <a:rPr lang="en-US" altLang="zh-CN" b="1" baseline="-25000">
                    <a:latin typeface="Times New Roman" panose="02020603050405020304" charset="0"/>
                  </a:rPr>
                  <a:t>1</a:t>
                </a:r>
              </a:p>
            </p:txBody>
          </p:sp>
          <p:sp>
            <p:nvSpPr>
              <p:cNvPr id="154767" name="Rectangle 30"/>
              <p:cNvSpPr>
                <a:spLocks noChangeArrowheads="1"/>
              </p:cNvSpPr>
              <p:nvPr/>
            </p:nvSpPr>
            <p:spPr bwMode="auto">
              <a:xfrm>
                <a:off x="1922" y="1415"/>
                <a:ext cx="315" cy="242"/>
              </a:xfrm>
              <a:prstGeom prst="rect">
                <a:avLst/>
              </a:prstGeom>
              <a:noFill/>
              <a:ln>
                <a:noFill/>
              </a:ln>
            </p:spPr>
            <p:txBody>
              <a:bodyPr wrap="none" lIns="0" tIns="0" rIns="0" bIns="0">
                <a:spAutoFit/>
              </a:bodyPr>
              <a:lstStyle/>
              <a:p>
                <a:r>
                  <a:rPr lang="en-US" altLang="zh-CN" b="1">
                    <a:latin typeface="Times New Roman" panose="02020603050405020304" charset="0"/>
                  </a:rPr>
                  <a:t>2A</a:t>
                </a:r>
                <a:r>
                  <a:rPr lang="en-US" altLang="zh-CN" b="1" baseline="-25000">
                    <a:latin typeface="Times New Roman" panose="02020603050405020304" charset="0"/>
                  </a:rPr>
                  <a:t>0</a:t>
                </a:r>
              </a:p>
            </p:txBody>
          </p:sp>
          <p:sp>
            <p:nvSpPr>
              <p:cNvPr id="154768" name="Rectangle 31"/>
              <p:cNvSpPr>
                <a:spLocks noChangeArrowheads="1"/>
              </p:cNvSpPr>
              <p:nvPr/>
            </p:nvSpPr>
            <p:spPr bwMode="auto">
              <a:xfrm>
                <a:off x="1943" y="1140"/>
                <a:ext cx="214" cy="242"/>
              </a:xfrm>
              <a:prstGeom prst="rect">
                <a:avLst/>
              </a:prstGeom>
              <a:noFill/>
              <a:ln>
                <a:noFill/>
              </a:ln>
            </p:spPr>
            <p:txBody>
              <a:bodyPr wrap="none" lIns="0" tIns="0" rIns="0" bIns="0">
                <a:spAutoFit/>
              </a:bodyPr>
              <a:lstStyle/>
              <a:p>
                <a:r>
                  <a:rPr lang="en-US" altLang="zh-CN" b="1" dirty="0">
                    <a:latin typeface="Times New Roman" panose="02020603050405020304" charset="0"/>
                  </a:rPr>
                  <a:t>2S</a:t>
                </a:r>
              </a:p>
            </p:txBody>
          </p:sp>
          <p:sp>
            <p:nvSpPr>
              <p:cNvPr id="154769" name="Rectangle 32"/>
              <p:cNvSpPr>
                <a:spLocks noChangeArrowheads="1"/>
              </p:cNvSpPr>
              <p:nvPr/>
            </p:nvSpPr>
            <p:spPr bwMode="auto">
              <a:xfrm>
                <a:off x="1920" y="864"/>
                <a:ext cx="455" cy="242"/>
              </a:xfrm>
              <a:prstGeom prst="rect">
                <a:avLst/>
              </a:prstGeom>
              <a:noFill/>
              <a:ln>
                <a:noFill/>
              </a:ln>
            </p:spPr>
            <p:txBody>
              <a:bodyPr wrap="none" lIns="0" tIns="0" rIns="0" bIns="0">
                <a:spAutoFit/>
              </a:bodyPr>
              <a:lstStyle/>
              <a:p>
                <a:r>
                  <a:rPr lang="en-US" altLang="zh-CN" b="1">
                    <a:latin typeface="Times New Roman" panose="02020603050405020304" charset="0"/>
                  </a:rPr>
                  <a:t>+</a:t>
                </a:r>
                <a:r>
                  <a:rPr lang="en-US" altLang="zh-CN" b="1" i="1">
                    <a:latin typeface="Times New Roman" panose="02020603050405020304" charset="0"/>
                  </a:rPr>
                  <a:t>U</a:t>
                </a:r>
                <a:r>
                  <a:rPr lang="en-US" altLang="zh-CN" b="1" baseline="-25000">
                    <a:latin typeface="Times New Roman" panose="02020603050405020304" charset="0"/>
                  </a:rPr>
                  <a:t>CC</a:t>
                </a:r>
              </a:p>
            </p:txBody>
          </p:sp>
          <p:sp>
            <p:nvSpPr>
              <p:cNvPr id="154770" name="Rectangle 33"/>
              <p:cNvSpPr>
                <a:spLocks noChangeArrowheads="1"/>
              </p:cNvSpPr>
              <p:nvPr/>
            </p:nvSpPr>
            <p:spPr bwMode="auto">
              <a:xfrm>
                <a:off x="1515" y="2529"/>
                <a:ext cx="168" cy="202"/>
              </a:xfrm>
              <a:prstGeom prst="rect">
                <a:avLst/>
              </a:prstGeom>
              <a:noFill/>
              <a:ln>
                <a:noFill/>
              </a:ln>
            </p:spPr>
            <p:txBody>
              <a:bodyPr wrap="none" lIns="0" tIns="0" rIns="0" bIns="0">
                <a:spAutoFit/>
              </a:bodyPr>
              <a:lstStyle/>
              <a:p>
                <a:r>
                  <a:rPr lang="en-US" altLang="zh-CN" sz="2000" b="1">
                    <a:latin typeface="Times New Roman" panose="02020603050405020304" charset="0"/>
                  </a:rPr>
                  <a:t>10</a:t>
                </a:r>
              </a:p>
            </p:txBody>
          </p:sp>
          <p:sp>
            <p:nvSpPr>
              <p:cNvPr id="154771" name="Rectangle 34"/>
              <p:cNvSpPr>
                <a:spLocks noChangeArrowheads="1"/>
              </p:cNvSpPr>
              <p:nvPr/>
            </p:nvSpPr>
            <p:spPr bwMode="auto">
              <a:xfrm>
                <a:off x="1571" y="2801"/>
                <a:ext cx="84" cy="202"/>
              </a:xfrm>
              <a:prstGeom prst="rect">
                <a:avLst/>
              </a:prstGeom>
              <a:noFill/>
              <a:ln>
                <a:noFill/>
              </a:ln>
            </p:spPr>
            <p:txBody>
              <a:bodyPr wrap="none" lIns="0" tIns="0" rIns="0" bIns="0">
                <a:spAutoFit/>
              </a:bodyPr>
              <a:lstStyle/>
              <a:p>
                <a:r>
                  <a:rPr lang="en-US" altLang="zh-CN" sz="2000" b="1">
                    <a:latin typeface="Times New Roman" panose="02020603050405020304" charset="0"/>
                  </a:rPr>
                  <a:t>9</a:t>
                </a:r>
              </a:p>
            </p:txBody>
          </p:sp>
          <p:sp>
            <p:nvSpPr>
              <p:cNvPr id="154772" name="Rectangle 35"/>
              <p:cNvSpPr>
                <a:spLocks noChangeArrowheads="1"/>
              </p:cNvSpPr>
              <p:nvPr/>
            </p:nvSpPr>
            <p:spPr bwMode="auto">
              <a:xfrm>
                <a:off x="1520" y="886"/>
                <a:ext cx="168" cy="202"/>
              </a:xfrm>
              <a:prstGeom prst="rect">
                <a:avLst/>
              </a:prstGeom>
              <a:noFill/>
              <a:ln>
                <a:noFill/>
              </a:ln>
            </p:spPr>
            <p:txBody>
              <a:bodyPr wrap="none" lIns="0" tIns="0" rIns="0" bIns="0">
                <a:spAutoFit/>
              </a:bodyPr>
              <a:lstStyle/>
              <a:p>
                <a:r>
                  <a:rPr lang="en-US" altLang="zh-CN" sz="2000" b="1">
                    <a:latin typeface="Times New Roman" panose="02020603050405020304" charset="0"/>
                  </a:rPr>
                  <a:t>16</a:t>
                </a:r>
              </a:p>
            </p:txBody>
          </p:sp>
          <p:sp>
            <p:nvSpPr>
              <p:cNvPr id="154773" name="Rectangle 36"/>
              <p:cNvSpPr>
                <a:spLocks noChangeArrowheads="1"/>
              </p:cNvSpPr>
              <p:nvPr/>
            </p:nvSpPr>
            <p:spPr bwMode="auto">
              <a:xfrm>
                <a:off x="1517" y="1152"/>
                <a:ext cx="168" cy="203"/>
              </a:xfrm>
              <a:prstGeom prst="rect">
                <a:avLst/>
              </a:prstGeom>
              <a:noFill/>
              <a:ln>
                <a:noFill/>
              </a:ln>
            </p:spPr>
            <p:txBody>
              <a:bodyPr wrap="none" lIns="0" tIns="0" rIns="0" bIns="0">
                <a:spAutoFit/>
              </a:bodyPr>
              <a:lstStyle/>
              <a:p>
                <a:r>
                  <a:rPr lang="en-US" altLang="zh-CN" sz="2000" b="1">
                    <a:latin typeface="Times New Roman" panose="02020603050405020304" charset="0"/>
                  </a:rPr>
                  <a:t>15</a:t>
                </a:r>
              </a:p>
            </p:txBody>
          </p:sp>
          <p:sp>
            <p:nvSpPr>
              <p:cNvPr id="154774" name="Rectangle 37"/>
              <p:cNvSpPr>
                <a:spLocks noChangeArrowheads="1"/>
              </p:cNvSpPr>
              <p:nvPr/>
            </p:nvSpPr>
            <p:spPr bwMode="auto">
              <a:xfrm>
                <a:off x="1513" y="1427"/>
                <a:ext cx="168" cy="202"/>
              </a:xfrm>
              <a:prstGeom prst="rect">
                <a:avLst/>
              </a:prstGeom>
              <a:noFill/>
              <a:ln>
                <a:noFill/>
              </a:ln>
            </p:spPr>
            <p:txBody>
              <a:bodyPr wrap="none" lIns="0" tIns="0" rIns="0" bIns="0">
                <a:spAutoFit/>
              </a:bodyPr>
              <a:lstStyle/>
              <a:p>
                <a:r>
                  <a:rPr lang="en-US" altLang="zh-CN" sz="2000" b="1">
                    <a:latin typeface="Times New Roman" panose="02020603050405020304" charset="0"/>
                  </a:rPr>
                  <a:t>14</a:t>
                </a:r>
              </a:p>
            </p:txBody>
          </p:sp>
          <p:sp>
            <p:nvSpPr>
              <p:cNvPr id="154775" name="Rectangle 38"/>
              <p:cNvSpPr>
                <a:spLocks noChangeArrowheads="1"/>
              </p:cNvSpPr>
              <p:nvPr/>
            </p:nvSpPr>
            <p:spPr bwMode="auto">
              <a:xfrm>
                <a:off x="1517" y="1707"/>
                <a:ext cx="168" cy="203"/>
              </a:xfrm>
              <a:prstGeom prst="rect">
                <a:avLst/>
              </a:prstGeom>
              <a:noFill/>
              <a:ln>
                <a:noFill/>
              </a:ln>
            </p:spPr>
            <p:txBody>
              <a:bodyPr wrap="none" lIns="0" tIns="0" rIns="0" bIns="0">
                <a:spAutoFit/>
              </a:bodyPr>
              <a:lstStyle/>
              <a:p>
                <a:r>
                  <a:rPr lang="en-US" altLang="zh-CN" sz="2000" b="1">
                    <a:latin typeface="Times New Roman" panose="02020603050405020304" charset="0"/>
                  </a:rPr>
                  <a:t>13</a:t>
                </a:r>
              </a:p>
            </p:txBody>
          </p:sp>
          <p:sp>
            <p:nvSpPr>
              <p:cNvPr id="154776" name="Rectangle 39"/>
              <p:cNvSpPr>
                <a:spLocks noChangeArrowheads="1"/>
              </p:cNvSpPr>
              <p:nvPr/>
            </p:nvSpPr>
            <p:spPr bwMode="auto">
              <a:xfrm>
                <a:off x="1517" y="1980"/>
                <a:ext cx="168" cy="203"/>
              </a:xfrm>
              <a:prstGeom prst="rect">
                <a:avLst/>
              </a:prstGeom>
              <a:noFill/>
              <a:ln>
                <a:noFill/>
              </a:ln>
            </p:spPr>
            <p:txBody>
              <a:bodyPr wrap="none" lIns="0" tIns="0" rIns="0" bIns="0">
                <a:spAutoFit/>
              </a:bodyPr>
              <a:lstStyle/>
              <a:p>
                <a:r>
                  <a:rPr lang="en-US" altLang="zh-CN" sz="2000" b="1">
                    <a:latin typeface="Times New Roman" panose="02020603050405020304" charset="0"/>
                  </a:rPr>
                  <a:t>12</a:t>
                </a:r>
              </a:p>
            </p:txBody>
          </p:sp>
          <p:sp>
            <p:nvSpPr>
              <p:cNvPr id="154777" name="Rectangle 40"/>
              <p:cNvSpPr>
                <a:spLocks noChangeArrowheads="1"/>
              </p:cNvSpPr>
              <p:nvPr/>
            </p:nvSpPr>
            <p:spPr bwMode="auto">
              <a:xfrm>
                <a:off x="1520" y="2249"/>
                <a:ext cx="168" cy="202"/>
              </a:xfrm>
              <a:prstGeom prst="rect">
                <a:avLst/>
              </a:prstGeom>
              <a:noFill/>
              <a:ln>
                <a:noFill/>
              </a:ln>
            </p:spPr>
            <p:txBody>
              <a:bodyPr wrap="none" lIns="0" tIns="0" rIns="0" bIns="0">
                <a:spAutoFit/>
              </a:bodyPr>
              <a:lstStyle/>
              <a:p>
                <a:r>
                  <a:rPr lang="en-US" altLang="zh-CN" sz="2000" b="1">
                    <a:latin typeface="Times New Roman" panose="02020603050405020304" charset="0"/>
                  </a:rPr>
                  <a:t>11</a:t>
                </a:r>
              </a:p>
            </p:txBody>
          </p:sp>
          <p:sp>
            <p:nvSpPr>
              <p:cNvPr id="154778" name="Rectangle 41"/>
              <p:cNvSpPr>
                <a:spLocks noChangeArrowheads="1"/>
              </p:cNvSpPr>
              <p:nvPr/>
            </p:nvSpPr>
            <p:spPr bwMode="auto">
              <a:xfrm rot="5400000">
                <a:off x="838" y="1884"/>
                <a:ext cx="1035" cy="242"/>
              </a:xfrm>
              <a:prstGeom prst="rect">
                <a:avLst/>
              </a:prstGeom>
              <a:noFill/>
              <a:ln>
                <a:noFill/>
              </a:ln>
            </p:spPr>
            <p:txBody>
              <a:bodyPr wrap="none" lIns="0" tIns="0" rIns="0" bIns="0">
                <a:spAutoFit/>
              </a:bodyPr>
              <a:lstStyle/>
              <a:p>
                <a:r>
                  <a:rPr lang="en-US" altLang="zh-CN" b="1">
                    <a:latin typeface="Times New Roman" panose="02020603050405020304" charset="0"/>
                  </a:rPr>
                  <a:t>CT74LS139</a:t>
                </a:r>
              </a:p>
            </p:txBody>
          </p:sp>
          <p:sp>
            <p:nvSpPr>
              <p:cNvPr id="154779" name="Rectangle 42"/>
              <p:cNvSpPr>
                <a:spLocks noChangeArrowheads="1"/>
              </p:cNvSpPr>
              <p:nvPr/>
            </p:nvSpPr>
            <p:spPr bwMode="auto">
              <a:xfrm>
                <a:off x="1018" y="832"/>
                <a:ext cx="713" cy="2208"/>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0" name="Rectangle 43"/>
              <p:cNvSpPr>
                <a:spLocks noChangeArrowheads="1"/>
              </p:cNvSpPr>
              <p:nvPr/>
            </p:nvSpPr>
            <p:spPr bwMode="auto">
              <a:xfrm>
                <a:off x="874" y="2839"/>
                <a:ext cx="144"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1" name="Rectangle 44"/>
              <p:cNvSpPr>
                <a:spLocks noChangeArrowheads="1"/>
              </p:cNvSpPr>
              <p:nvPr/>
            </p:nvSpPr>
            <p:spPr bwMode="auto">
              <a:xfrm>
                <a:off x="874" y="2568"/>
                <a:ext cx="144"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2" name="Rectangle 45"/>
              <p:cNvSpPr>
                <a:spLocks noChangeArrowheads="1"/>
              </p:cNvSpPr>
              <p:nvPr/>
            </p:nvSpPr>
            <p:spPr bwMode="auto">
              <a:xfrm>
                <a:off x="874" y="2288"/>
                <a:ext cx="144" cy="138"/>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3" name="Rectangle 46"/>
              <p:cNvSpPr>
                <a:spLocks noChangeArrowheads="1"/>
              </p:cNvSpPr>
              <p:nvPr/>
            </p:nvSpPr>
            <p:spPr bwMode="auto">
              <a:xfrm>
                <a:off x="874" y="2020"/>
                <a:ext cx="144"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4" name="Rectangle 47"/>
              <p:cNvSpPr>
                <a:spLocks noChangeArrowheads="1"/>
              </p:cNvSpPr>
              <p:nvPr/>
            </p:nvSpPr>
            <p:spPr bwMode="auto">
              <a:xfrm>
                <a:off x="874" y="1746"/>
                <a:ext cx="144" cy="135"/>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5" name="Rectangle 48"/>
              <p:cNvSpPr>
                <a:spLocks noChangeArrowheads="1"/>
              </p:cNvSpPr>
              <p:nvPr/>
            </p:nvSpPr>
            <p:spPr bwMode="auto">
              <a:xfrm>
                <a:off x="874" y="1466"/>
                <a:ext cx="144" cy="135"/>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6" name="Rectangle 49"/>
              <p:cNvSpPr>
                <a:spLocks noChangeArrowheads="1"/>
              </p:cNvSpPr>
              <p:nvPr/>
            </p:nvSpPr>
            <p:spPr bwMode="auto">
              <a:xfrm>
                <a:off x="874" y="1191"/>
                <a:ext cx="144"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7" name="Rectangle 50"/>
              <p:cNvSpPr>
                <a:spLocks noChangeArrowheads="1"/>
              </p:cNvSpPr>
              <p:nvPr/>
            </p:nvSpPr>
            <p:spPr bwMode="auto">
              <a:xfrm>
                <a:off x="874" y="916"/>
                <a:ext cx="144"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8" name="Rectangle 51"/>
              <p:cNvSpPr>
                <a:spLocks noChangeArrowheads="1"/>
              </p:cNvSpPr>
              <p:nvPr/>
            </p:nvSpPr>
            <p:spPr bwMode="auto">
              <a:xfrm>
                <a:off x="1731" y="2568"/>
                <a:ext cx="145"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9" name="Rectangle 52"/>
              <p:cNvSpPr>
                <a:spLocks noChangeArrowheads="1"/>
              </p:cNvSpPr>
              <p:nvPr/>
            </p:nvSpPr>
            <p:spPr bwMode="auto">
              <a:xfrm>
                <a:off x="1731" y="2839"/>
                <a:ext cx="145"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90" name="Rectangle 53"/>
              <p:cNvSpPr>
                <a:spLocks noChangeArrowheads="1"/>
              </p:cNvSpPr>
              <p:nvPr/>
            </p:nvSpPr>
            <p:spPr bwMode="auto">
              <a:xfrm>
                <a:off x="1731" y="2020"/>
                <a:ext cx="145"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91" name="Rectangle 54"/>
              <p:cNvSpPr>
                <a:spLocks noChangeArrowheads="1"/>
              </p:cNvSpPr>
              <p:nvPr/>
            </p:nvSpPr>
            <p:spPr bwMode="auto">
              <a:xfrm>
                <a:off x="1731" y="2288"/>
                <a:ext cx="145" cy="138"/>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92" name="Rectangle 55"/>
              <p:cNvSpPr>
                <a:spLocks noChangeArrowheads="1"/>
              </p:cNvSpPr>
              <p:nvPr/>
            </p:nvSpPr>
            <p:spPr bwMode="auto">
              <a:xfrm>
                <a:off x="1731" y="1746"/>
                <a:ext cx="145" cy="135"/>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93" name="Rectangle 56"/>
              <p:cNvSpPr>
                <a:spLocks noChangeArrowheads="1"/>
              </p:cNvSpPr>
              <p:nvPr/>
            </p:nvSpPr>
            <p:spPr bwMode="auto">
              <a:xfrm>
                <a:off x="1731" y="1466"/>
                <a:ext cx="145" cy="135"/>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94" name="Rectangle 57"/>
              <p:cNvSpPr>
                <a:spLocks noChangeArrowheads="1"/>
              </p:cNvSpPr>
              <p:nvPr/>
            </p:nvSpPr>
            <p:spPr bwMode="auto">
              <a:xfrm>
                <a:off x="1731" y="1191"/>
                <a:ext cx="145"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95" name="Rectangle 58"/>
              <p:cNvSpPr>
                <a:spLocks noChangeArrowheads="1"/>
              </p:cNvSpPr>
              <p:nvPr/>
            </p:nvSpPr>
            <p:spPr bwMode="auto">
              <a:xfrm>
                <a:off x="1731" y="916"/>
                <a:ext cx="145"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grpSp>
        <p:grpSp>
          <p:nvGrpSpPr>
            <p:cNvPr id="154640" name="Group 59"/>
            <p:cNvGrpSpPr/>
            <p:nvPr/>
          </p:nvGrpSpPr>
          <p:grpSpPr bwMode="auto">
            <a:xfrm>
              <a:off x="489" y="1354"/>
              <a:ext cx="147" cy="260"/>
              <a:chOff x="537" y="1584"/>
              <a:chExt cx="147" cy="260"/>
            </a:xfrm>
          </p:grpSpPr>
          <p:sp>
            <p:nvSpPr>
              <p:cNvPr id="154758" name="Line 60"/>
              <p:cNvSpPr>
                <a:spLocks noChangeShapeType="1"/>
              </p:cNvSpPr>
              <p:nvPr/>
            </p:nvSpPr>
            <p:spPr bwMode="auto">
              <a:xfrm>
                <a:off x="537" y="1584"/>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59" name="Line 61"/>
              <p:cNvSpPr>
                <a:spLocks noChangeShapeType="1"/>
              </p:cNvSpPr>
              <p:nvPr/>
            </p:nvSpPr>
            <p:spPr bwMode="auto">
              <a:xfrm>
                <a:off x="540" y="1844"/>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sp>
          <p:nvSpPr>
            <p:cNvPr id="154641" name="Line 62"/>
            <p:cNvSpPr>
              <a:spLocks noChangeShapeType="1"/>
            </p:cNvSpPr>
            <p:nvPr/>
          </p:nvSpPr>
          <p:spPr bwMode="auto">
            <a:xfrm>
              <a:off x="1871" y="2368"/>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42" name="Line 63"/>
            <p:cNvSpPr>
              <a:spLocks noChangeShapeType="1"/>
            </p:cNvSpPr>
            <p:nvPr/>
          </p:nvSpPr>
          <p:spPr bwMode="auto">
            <a:xfrm>
              <a:off x="1857" y="1596"/>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nvGrpSpPr>
            <p:cNvPr id="154643" name="Group 64"/>
            <p:cNvGrpSpPr/>
            <p:nvPr/>
          </p:nvGrpSpPr>
          <p:grpSpPr bwMode="auto">
            <a:xfrm>
              <a:off x="476" y="1870"/>
              <a:ext cx="145" cy="259"/>
              <a:chOff x="521" y="1592"/>
              <a:chExt cx="145" cy="232"/>
            </a:xfrm>
          </p:grpSpPr>
          <p:sp>
            <p:nvSpPr>
              <p:cNvPr id="154756" name="Line 65"/>
              <p:cNvSpPr>
                <a:spLocks noChangeShapeType="1"/>
              </p:cNvSpPr>
              <p:nvPr/>
            </p:nvSpPr>
            <p:spPr bwMode="auto">
              <a:xfrm>
                <a:off x="522" y="1592"/>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57" name="Line 66"/>
              <p:cNvSpPr>
                <a:spLocks noChangeShapeType="1"/>
              </p:cNvSpPr>
              <p:nvPr/>
            </p:nvSpPr>
            <p:spPr bwMode="auto">
              <a:xfrm>
                <a:off x="521" y="1824"/>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grpSp>
          <p:nvGrpSpPr>
            <p:cNvPr id="154644" name="Group 67"/>
            <p:cNvGrpSpPr/>
            <p:nvPr/>
          </p:nvGrpSpPr>
          <p:grpSpPr bwMode="auto">
            <a:xfrm>
              <a:off x="1868" y="1849"/>
              <a:ext cx="145" cy="259"/>
              <a:chOff x="547" y="1592"/>
              <a:chExt cx="145" cy="232"/>
            </a:xfrm>
          </p:grpSpPr>
          <p:sp>
            <p:nvSpPr>
              <p:cNvPr id="154754" name="Line 68"/>
              <p:cNvSpPr>
                <a:spLocks noChangeShapeType="1"/>
              </p:cNvSpPr>
              <p:nvPr/>
            </p:nvSpPr>
            <p:spPr bwMode="auto">
              <a:xfrm>
                <a:off x="547" y="1592"/>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55" name="Line 69"/>
              <p:cNvSpPr>
                <a:spLocks noChangeShapeType="1"/>
              </p:cNvSpPr>
              <p:nvPr/>
            </p:nvSpPr>
            <p:spPr bwMode="auto">
              <a:xfrm>
                <a:off x="548" y="1824"/>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sp>
          <p:nvSpPr>
            <p:cNvPr id="154645" name="Line 70"/>
            <p:cNvSpPr>
              <a:spLocks noChangeShapeType="1"/>
            </p:cNvSpPr>
            <p:nvPr/>
          </p:nvSpPr>
          <p:spPr bwMode="auto">
            <a:xfrm>
              <a:off x="1851" y="801"/>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46" name="Line 71"/>
            <p:cNvSpPr>
              <a:spLocks noChangeShapeType="1"/>
            </p:cNvSpPr>
            <p:nvPr/>
          </p:nvSpPr>
          <p:spPr bwMode="auto">
            <a:xfrm>
              <a:off x="470" y="561"/>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47" name="Rectangle 72"/>
            <p:cNvSpPr>
              <a:spLocks noChangeArrowheads="1"/>
            </p:cNvSpPr>
            <p:nvPr/>
          </p:nvSpPr>
          <p:spPr bwMode="auto">
            <a:xfrm>
              <a:off x="3840" y="2602"/>
              <a:ext cx="195" cy="192"/>
            </a:xfrm>
            <a:prstGeom prst="rect">
              <a:avLst/>
            </a:prstGeom>
            <a:noFill/>
            <a:ln>
              <a:noFill/>
            </a:ln>
          </p:spPr>
          <p:txBody>
            <a:bodyPr wrap="none" lIns="0" tIns="0" rIns="0" bIns="0">
              <a:spAutoFit/>
            </a:bodyPr>
            <a:lstStyle/>
            <a:p>
              <a:r>
                <a:rPr lang="en-US" altLang="zh-CN" sz="2000" b="1">
                  <a:latin typeface="Times New Roman" panose="02020603050405020304" charset="0"/>
                </a:rPr>
                <a:t>(b)</a:t>
              </a:r>
            </a:p>
          </p:txBody>
        </p:sp>
        <p:sp>
          <p:nvSpPr>
            <p:cNvPr id="154648" name="Rectangle 73"/>
            <p:cNvSpPr>
              <a:spLocks noChangeArrowheads="1"/>
            </p:cNvSpPr>
            <p:nvPr/>
          </p:nvSpPr>
          <p:spPr bwMode="auto">
            <a:xfrm>
              <a:off x="3055" y="650"/>
              <a:ext cx="64" cy="153"/>
            </a:xfrm>
            <a:prstGeom prst="rect">
              <a:avLst/>
            </a:prstGeom>
            <a:noFill/>
            <a:ln>
              <a:noFill/>
            </a:ln>
          </p:spPr>
          <p:txBody>
            <a:bodyPr wrap="none" lIns="0" tIns="0" rIns="0" bIns="0">
              <a:spAutoFit/>
            </a:bodyPr>
            <a:lstStyle/>
            <a:p>
              <a:r>
                <a:rPr lang="en-US" altLang="zh-CN" sz="1600" b="1">
                  <a:latin typeface="Times New Roman" panose="02020603050405020304" charset="0"/>
                </a:rPr>
                <a:t>1</a:t>
              </a:r>
            </a:p>
          </p:txBody>
        </p:sp>
        <p:sp>
          <p:nvSpPr>
            <p:cNvPr id="154649" name="Rectangle 74"/>
            <p:cNvSpPr>
              <a:spLocks noChangeArrowheads="1"/>
            </p:cNvSpPr>
            <p:nvPr/>
          </p:nvSpPr>
          <p:spPr bwMode="auto">
            <a:xfrm>
              <a:off x="3055" y="1428"/>
              <a:ext cx="64" cy="154"/>
            </a:xfrm>
            <a:prstGeom prst="rect">
              <a:avLst/>
            </a:prstGeom>
            <a:noFill/>
            <a:ln>
              <a:noFill/>
            </a:ln>
          </p:spPr>
          <p:txBody>
            <a:bodyPr wrap="none" lIns="0" tIns="0" rIns="0" bIns="0">
              <a:spAutoFit/>
            </a:bodyPr>
            <a:lstStyle/>
            <a:p>
              <a:r>
                <a:rPr lang="en-US" altLang="zh-CN" sz="1600" b="1">
                  <a:latin typeface="Times New Roman" panose="02020603050405020304" charset="0"/>
                </a:rPr>
                <a:t>1</a:t>
              </a:r>
            </a:p>
          </p:txBody>
        </p:sp>
        <p:sp>
          <p:nvSpPr>
            <p:cNvPr id="154650" name="Rectangle 75"/>
            <p:cNvSpPr>
              <a:spLocks noChangeArrowheads="1"/>
            </p:cNvSpPr>
            <p:nvPr/>
          </p:nvSpPr>
          <p:spPr bwMode="auto">
            <a:xfrm>
              <a:off x="3055" y="2199"/>
              <a:ext cx="64" cy="153"/>
            </a:xfrm>
            <a:prstGeom prst="rect">
              <a:avLst/>
            </a:prstGeom>
            <a:noFill/>
            <a:ln>
              <a:noFill/>
            </a:ln>
          </p:spPr>
          <p:txBody>
            <a:bodyPr wrap="none" lIns="0" tIns="0" rIns="0" bIns="0">
              <a:spAutoFit/>
            </a:bodyPr>
            <a:lstStyle/>
            <a:p>
              <a:r>
                <a:rPr lang="en-US" altLang="zh-CN" sz="1600" b="1">
                  <a:latin typeface="Times New Roman" panose="02020603050405020304" charset="0"/>
                </a:rPr>
                <a:t>1</a:t>
              </a:r>
            </a:p>
          </p:txBody>
        </p:sp>
        <p:sp>
          <p:nvSpPr>
            <p:cNvPr id="154651" name="Rectangle 76"/>
            <p:cNvSpPr>
              <a:spLocks noChangeArrowheads="1"/>
            </p:cNvSpPr>
            <p:nvPr/>
          </p:nvSpPr>
          <p:spPr bwMode="auto">
            <a:xfrm>
              <a:off x="3817" y="1428"/>
              <a:ext cx="64" cy="154"/>
            </a:xfrm>
            <a:prstGeom prst="rect">
              <a:avLst/>
            </a:prstGeom>
            <a:noFill/>
            <a:ln>
              <a:noFill/>
            </a:ln>
          </p:spPr>
          <p:txBody>
            <a:bodyPr wrap="none" lIns="0" tIns="0" rIns="0" bIns="0">
              <a:spAutoFit/>
            </a:bodyPr>
            <a:lstStyle/>
            <a:p>
              <a:r>
                <a:rPr lang="en-US" altLang="zh-CN" sz="1600" b="1">
                  <a:latin typeface="Times New Roman" panose="02020603050405020304" charset="0"/>
                </a:rPr>
                <a:t>1</a:t>
              </a:r>
            </a:p>
          </p:txBody>
        </p:sp>
        <p:sp>
          <p:nvSpPr>
            <p:cNvPr id="154652" name="Rectangle 77"/>
            <p:cNvSpPr>
              <a:spLocks noChangeArrowheads="1"/>
            </p:cNvSpPr>
            <p:nvPr/>
          </p:nvSpPr>
          <p:spPr bwMode="auto">
            <a:xfrm>
              <a:off x="3817" y="2199"/>
              <a:ext cx="64" cy="153"/>
            </a:xfrm>
            <a:prstGeom prst="rect">
              <a:avLst/>
            </a:prstGeom>
            <a:noFill/>
            <a:ln>
              <a:noFill/>
            </a:ln>
          </p:spPr>
          <p:txBody>
            <a:bodyPr wrap="none" lIns="0" tIns="0" rIns="0" bIns="0">
              <a:spAutoFit/>
            </a:bodyPr>
            <a:lstStyle/>
            <a:p>
              <a:r>
                <a:rPr lang="en-US" altLang="zh-CN" sz="1600" b="1">
                  <a:latin typeface="Times New Roman" panose="02020603050405020304" charset="0"/>
                </a:rPr>
                <a:t>1</a:t>
              </a:r>
            </a:p>
          </p:txBody>
        </p:sp>
        <p:sp>
          <p:nvSpPr>
            <p:cNvPr id="154653" name="Rectangle 78"/>
            <p:cNvSpPr>
              <a:spLocks noChangeArrowheads="1"/>
            </p:cNvSpPr>
            <p:nvPr/>
          </p:nvSpPr>
          <p:spPr bwMode="auto">
            <a:xfrm>
              <a:off x="4633" y="641"/>
              <a:ext cx="107" cy="154"/>
            </a:xfrm>
            <a:prstGeom prst="rect">
              <a:avLst/>
            </a:prstGeom>
            <a:noFill/>
            <a:ln>
              <a:noFill/>
            </a:ln>
          </p:spPr>
          <p:txBody>
            <a:bodyPr wrap="none" lIns="0" tIns="0" rIns="0" bIns="0">
              <a:spAutoFit/>
            </a:bodyPr>
            <a:lstStyle/>
            <a:p>
              <a:r>
                <a:rPr lang="en-US" altLang="zh-CN" sz="1600" b="1">
                  <a:latin typeface="Times New Roman" panose="02020603050405020304" charset="0"/>
                </a:rPr>
                <a:t>&amp;</a:t>
              </a:r>
            </a:p>
          </p:txBody>
        </p:sp>
        <p:sp>
          <p:nvSpPr>
            <p:cNvPr id="154654" name="Rectangle 79"/>
            <p:cNvSpPr>
              <a:spLocks noChangeArrowheads="1"/>
            </p:cNvSpPr>
            <p:nvPr/>
          </p:nvSpPr>
          <p:spPr bwMode="auto">
            <a:xfrm>
              <a:off x="5269" y="684"/>
              <a:ext cx="181" cy="230"/>
            </a:xfrm>
            <a:prstGeom prst="rect">
              <a:avLst/>
            </a:prstGeom>
            <a:noFill/>
            <a:ln>
              <a:noFill/>
            </a:ln>
          </p:spPr>
          <p:txBody>
            <a:bodyPr wrap="none" lIns="0" tIns="0" rIns="0" bIns="0">
              <a:spAutoFit/>
            </a:bodyPr>
            <a:lstStyle/>
            <a:p>
              <a:r>
                <a:rPr lang="en-US" altLang="zh-CN" b="1" i="1">
                  <a:solidFill>
                    <a:srgbClr val="FF0000"/>
                  </a:solidFill>
                  <a:latin typeface="Times New Roman" panose="02020603050405020304" charset="0"/>
                </a:rPr>
                <a:t>Y</a:t>
              </a:r>
              <a:r>
                <a:rPr lang="en-US" altLang="zh-CN" b="1" baseline="-25000">
                  <a:solidFill>
                    <a:srgbClr val="FF0000"/>
                  </a:solidFill>
                  <a:latin typeface="Times New Roman" panose="02020603050405020304" charset="0"/>
                </a:rPr>
                <a:t>0</a:t>
              </a:r>
            </a:p>
          </p:txBody>
        </p:sp>
        <p:sp>
          <p:nvSpPr>
            <p:cNvPr id="154655" name="Rectangle 80"/>
            <p:cNvSpPr>
              <a:spLocks noChangeArrowheads="1"/>
            </p:cNvSpPr>
            <p:nvPr/>
          </p:nvSpPr>
          <p:spPr bwMode="auto">
            <a:xfrm>
              <a:off x="4633" y="1190"/>
              <a:ext cx="107" cy="154"/>
            </a:xfrm>
            <a:prstGeom prst="rect">
              <a:avLst/>
            </a:prstGeom>
            <a:noFill/>
            <a:ln>
              <a:noFill/>
            </a:ln>
          </p:spPr>
          <p:txBody>
            <a:bodyPr wrap="none" lIns="0" tIns="0" rIns="0" bIns="0">
              <a:spAutoFit/>
            </a:bodyPr>
            <a:lstStyle/>
            <a:p>
              <a:r>
                <a:rPr lang="en-US" altLang="zh-CN" sz="1600" b="1">
                  <a:latin typeface="Times New Roman" panose="02020603050405020304" charset="0"/>
                </a:rPr>
                <a:t>&amp;</a:t>
              </a:r>
            </a:p>
          </p:txBody>
        </p:sp>
        <p:sp>
          <p:nvSpPr>
            <p:cNvPr id="154656" name="Rectangle 81"/>
            <p:cNvSpPr>
              <a:spLocks noChangeArrowheads="1"/>
            </p:cNvSpPr>
            <p:nvPr/>
          </p:nvSpPr>
          <p:spPr bwMode="auto">
            <a:xfrm>
              <a:off x="5269" y="1234"/>
              <a:ext cx="181" cy="230"/>
            </a:xfrm>
            <a:prstGeom prst="rect">
              <a:avLst/>
            </a:prstGeom>
            <a:noFill/>
            <a:ln>
              <a:noFill/>
            </a:ln>
          </p:spPr>
          <p:txBody>
            <a:bodyPr wrap="none" lIns="0" tIns="0" rIns="0" bIns="0">
              <a:spAutoFit/>
            </a:bodyPr>
            <a:lstStyle/>
            <a:p>
              <a:r>
                <a:rPr lang="en-US" altLang="zh-CN" b="1" i="1">
                  <a:solidFill>
                    <a:srgbClr val="FF0000"/>
                  </a:solidFill>
                  <a:latin typeface="Times New Roman" panose="02020603050405020304" charset="0"/>
                </a:rPr>
                <a:t>Y</a:t>
              </a:r>
              <a:r>
                <a:rPr lang="en-US" altLang="zh-CN" b="1" baseline="-25000">
                  <a:solidFill>
                    <a:srgbClr val="FF0000"/>
                  </a:solidFill>
                  <a:latin typeface="Times New Roman" panose="02020603050405020304" charset="0"/>
                </a:rPr>
                <a:t>1</a:t>
              </a:r>
            </a:p>
          </p:txBody>
        </p:sp>
        <p:sp>
          <p:nvSpPr>
            <p:cNvPr id="154657" name="Rectangle 82"/>
            <p:cNvSpPr>
              <a:spLocks noChangeArrowheads="1"/>
            </p:cNvSpPr>
            <p:nvPr/>
          </p:nvSpPr>
          <p:spPr bwMode="auto">
            <a:xfrm>
              <a:off x="4633" y="1730"/>
              <a:ext cx="107" cy="154"/>
            </a:xfrm>
            <a:prstGeom prst="rect">
              <a:avLst/>
            </a:prstGeom>
            <a:noFill/>
            <a:ln>
              <a:noFill/>
            </a:ln>
          </p:spPr>
          <p:txBody>
            <a:bodyPr wrap="none" lIns="0" tIns="0" rIns="0" bIns="0">
              <a:spAutoFit/>
            </a:bodyPr>
            <a:lstStyle/>
            <a:p>
              <a:r>
                <a:rPr lang="en-US" altLang="zh-CN" sz="1600" b="1">
                  <a:latin typeface="Times New Roman" panose="02020603050405020304" charset="0"/>
                </a:rPr>
                <a:t>&amp;</a:t>
              </a:r>
            </a:p>
          </p:txBody>
        </p:sp>
        <p:sp>
          <p:nvSpPr>
            <p:cNvPr id="154658" name="Rectangle 83"/>
            <p:cNvSpPr>
              <a:spLocks noChangeArrowheads="1"/>
            </p:cNvSpPr>
            <p:nvPr/>
          </p:nvSpPr>
          <p:spPr bwMode="auto">
            <a:xfrm>
              <a:off x="5269" y="1773"/>
              <a:ext cx="181" cy="230"/>
            </a:xfrm>
            <a:prstGeom prst="rect">
              <a:avLst/>
            </a:prstGeom>
            <a:noFill/>
            <a:ln>
              <a:noFill/>
            </a:ln>
          </p:spPr>
          <p:txBody>
            <a:bodyPr wrap="none" lIns="0" tIns="0" rIns="0" bIns="0">
              <a:spAutoFit/>
            </a:bodyPr>
            <a:lstStyle/>
            <a:p>
              <a:r>
                <a:rPr lang="en-US" altLang="zh-CN" b="1" i="1">
                  <a:solidFill>
                    <a:srgbClr val="FF0000"/>
                  </a:solidFill>
                  <a:latin typeface="Times New Roman" panose="02020603050405020304" charset="0"/>
                </a:rPr>
                <a:t>Y</a:t>
              </a:r>
              <a:r>
                <a:rPr lang="en-US" altLang="zh-CN" b="1" baseline="-25000">
                  <a:solidFill>
                    <a:srgbClr val="FF0000"/>
                  </a:solidFill>
                  <a:latin typeface="Times New Roman" panose="02020603050405020304" charset="0"/>
                </a:rPr>
                <a:t>2</a:t>
              </a:r>
            </a:p>
          </p:txBody>
        </p:sp>
        <p:sp>
          <p:nvSpPr>
            <p:cNvPr id="154659" name="Rectangle 84"/>
            <p:cNvSpPr>
              <a:spLocks noChangeArrowheads="1"/>
            </p:cNvSpPr>
            <p:nvPr/>
          </p:nvSpPr>
          <p:spPr bwMode="auto">
            <a:xfrm>
              <a:off x="4633" y="2268"/>
              <a:ext cx="107" cy="154"/>
            </a:xfrm>
            <a:prstGeom prst="rect">
              <a:avLst/>
            </a:prstGeom>
            <a:noFill/>
            <a:ln>
              <a:noFill/>
            </a:ln>
          </p:spPr>
          <p:txBody>
            <a:bodyPr wrap="none" lIns="0" tIns="0" rIns="0" bIns="0">
              <a:spAutoFit/>
            </a:bodyPr>
            <a:lstStyle/>
            <a:p>
              <a:r>
                <a:rPr lang="en-US" altLang="zh-CN" sz="1600" b="1">
                  <a:latin typeface="Times New Roman" panose="02020603050405020304" charset="0"/>
                </a:rPr>
                <a:t>&amp;</a:t>
              </a:r>
            </a:p>
          </p:txBody>
        </p:sp>
        <p:sp>
          <p:nvSpPr>
            <p:cNvPr id="154660" name="Rectangle 85"/>
            <p:cNvSpPr>
              <a:spLocks noChangeArrowheads="1"/>
            </p:cNvSpPr>
            <p:nvPr/>
          </p:nvSpPr>
          <p:spPr bwMode="auto">
            <a:xfrm>
              <a:off x="5269" y="2309"/>
              <a:ext cx="181" cy="230"/>
            </a:xfrm>
            <a:prstGeom prst="rect">
              <a:avLst/>
            </a:prstGeom>
            <a:noFill/>
            <a:ln>
              <a:noFill/>
            </a:ln>
          </p:spPr>
          <p:txBody>
            <a:bodyPr wrap="none" lIns="0" tIns="0" rIns="0" bIns="0">
              <a:spAutoFit/>
            </a:bodyPr>
            <a:lstStyle/>
            <a:p>
              <a:r>
                <a:rPr lang="en-US" altLang="zh-CN" b="1" i="1">
                  <a:solidFill>
                    <a:srgbClr val="FF0000"/>
                  </a:solidFill>
                  <a:latin typeface="Times New Roman" panose="02020603050405020304" charset="0"/>
                </a:rPr>
                <a:t>Y</a:t>
              </a:r>
              <a:r>
                <a:rPr lang="en-US" altLang="zh-CN" b="1" baseline="-25000">
                  <a:solidFill>
                    <a:srgbClr val="FF0000"/>
                  </a:solidFill>
                  <a:latin typeface="Times New Roman" panose="02020603050405020304" charset="0"/>
                </a:rPr>
                <a:t>3</a:t>
              </a:r>
            </a:p>
          </p:txBody>
        </p:sp>
        <p:sp>
          <p:nvSpPr>
            <p:cNvPr id="154661" name="Rectangle 86"/>
            <p:cNvSpPr>
              <a:spLocks noChangeArrowheads="1"/>
            </p:cNvSpPr>
            <p:nvPr/>
          </p:nvSpPr>
          <p:spPr bwMode="auto">
            <a:xfrm>
              <a:off x="2445" y="589"/>
              <a:ext cx="107" cy="230"/>
            </a:xfrm>
            <a:prstGeom prst="rect">
              <a:avLst/>
            </a:prstGeom>
            <a:noFill/>
            <a:ln>
              <a:noFill/>
            </a:ln>
          </p:spPr>
          <p:txBody>
            <a:bodyPr wrap="none" lIns="0" tIns="0" rIns="0" bIns="0">
              <a:spAutoFit/>
            </a:bodyPr>
            <a:lstStyle/>
            <a:p>
              <a:r>
                <a:rPr lang="en-US" altLang="zh-CN" b="1">
                  <a:solidFill>
                    <a:srgbClr val="FF0000"/>
                  </a:solidFill>
                  <a:latin typeface="Times New Roman" panose="02020603050405020304" charset="0"/>
                </a:rPr>
                <a:t>S</a:t>
              </a:r>
            </a:p>
          </p:txBody>
        </p:sp>
        <p:sp>
          <p:nvSpPr>
            <p:cNvPr id="154662" name="Rectangle 87"/>
            <p:cNvSpPr>
              <a:spLocks noChangeArrowheads="1"/>
            </p:cNvSpPr>
            <p:nvPr/>
          </p:nvSpPr>
          <p:spPr bwMode="auto">
            <a:xfrm>
              <a:off x="2398" y="1331"/>
              <a:ext cx="203" cy="230"/>
            </a:xfrm>
            <a:prstGeom prst="rect">
              <a:avLst/>
            </a:prstGeom>
            <a:noFill/>
            <a:ln>
              <a:noFill/>
            </a:ln>
          </p:spPr>
          <p:txBody>
            <a:bodyPr wrap="none" lIns="0" tIns="0" rIns="0" bIns="0">
              <a:spAutoFit/>
            </a:bodyPr>
            <a:lstStyle/>
            <a:p>
              <a:r>
                <a:rPr lang="en-US" altLang="zh-CN" b="1">
                  <a:solidFill>
                    <a:srgbClr val="FF0000"/>
                  </a:solidFill>
                  <a:latin typeface="Times New Roman" panose="02020603050405020304" charset="0"/>
                </a:rPr>
                <a:t>A</a:t>
              </a:r>
              <a:r>
                <a:rPr lang="en-US" altLang="zh-CN" b="1" baseline="-25000">
                  <a:solidFill>
                    <a:srgbClr val="FF0000"/>
                  </a:solidFill>
                  <a:latin typeface="Times New Roman" panose="02020603050405020304" charset="0"/>
                </a:rPr>
                <a:t>0</a:t>
              </a:r>
            </a:p>
          </p:txBody>
        </p:sp>
        <p:sp>
          <p:nvSpPr>
            <p:cNvPr id="154663" name="Rectangle 88"/>
            <p:cNvSpPr>
              <a:spLocks noChangeArrowheads="1"/>
            </p:cNvSpPr>
            <p:nvPr/>
          </p:nvSpPr>
          <p:spPr bwMode="auto">
            <a:xfrm>
              <a:off x="2398" y="2102"/>
              <a:ext cx="332" cy="230"/>
            </a:xfrm>
            <a:prstGeom prst="rect">
              <a:avLst/>
            </a:prstGeom>
            <a:noFill/>
            <a:ln>
              <a:noFill/>
            </a:ln>
          </p:spPr>
          <p:txBody>
            <a:bodyPr lIns="0" tIns="0" rIns="0" bIns="0">
              <a:spAutoFit/>
            </a:bodyPr>
            <a:lstStyle/>
            <a:p>
              <a:r>
                <a:rPr lang="en-US" altLang="zh-CN" b="1">
                  <a:solidFill>
                    <a:srgbClr val="FF0000"/>
                  </a:solidFill>
                  <a:latin typeface="Times New Roman" panose="02020603050405020304" charset="0"/>
                </a:rPr>
                <a:t>A</a:t>
              </a:r>
              <a:r>
                <a:rPr lang="en-US" altLang="zh-CN" b="1" baseline="-25000">
                  <a:solidFill>
                    <a:srgbClr val="FF0000"/>
                  </a:solidFill>
                  <a:latin typeface="Times New Roman" panose="02020603050405020304" charset="0"/>
                </a:rPr>
                <a:t>1</a:t>
              </a:r>
            </a:p>
          </p:txBody>
        </p:sp>
        <p:sp>
          <p:nvSpPr>
            <p:cNvPr id="154664" name="Rectangle 89"/>
            <p:cNvSpPr>
              <a:spLocks noChangeArrowheads="1"/>
            </p:cNvSpPr>
            <p:nvPr/>
          </p:nvSpPr>
          <p:spPr bwMode="auto">
            <a:xfrm>
              <a:off x="2963" y="618"/>
              <a:ext cx="206" cy="207"/>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65" name="Rectangle 90"/>
            <p:cNvSpPr>
              <a:spLocks noChangeArrowheads="1"/>
            </p:cNvSpPr>
            <p:nvPr/>
          </p:nvSpPr>
          <p:spPr bwMode="auto">
            <a:xfrm>
              <a:off x="2963" y="1398"/>
              <a:ext cx="206" cy="20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66" name="Rectangle 91"/>
            <p:cNvSpPr>
              <a:spLocks noChangeArrowheads="1"/>
            </p:cNvSpPr>
            <p:nvPr/>
          </p:nvSpPr>
          <p:spPr bwMode="auto">
            <a:xfrm>
              <a:off x="2963" y="2169"/>
              <a:ext cx="206" cy="207"/>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67" name="Rectangle 92"/>
            <p:cNvSpPr>
              <a:spLocks noChangeArrowheads="1"/>
            </p:cNvSpPr>
            <p:nvPr/>
          </p:nvSpPr>
          <p:spPr bwMode="auto">
            <a:xfrm>
              <a:off x="3725" y="1398"/>
              <a:ext cx="208" cy="20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68" name="Rectangle 93"/>
            <p:cNvSpPr>
              <a:spLocks noChangeArrowheads="1"/>
            </p:cNvSpPr>
            <p:nvPr/>
          </p:nvSpPr>
          <p:spPr bwMode="auto">
            <a:xfrm>
              <a:off x="3725" y="2169"/>
              <a:ext cx="208" cy="207"/>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69" name="Rectangle 94"/>
            <p:cNvSpPr>
              <a:spLocks noChangeArrowheads="1"/>
            </p:cNvSpPr>
            <p:nvPr/>
          </p:nvSpPr>
          <p:spPr bwMode="auto">
            <a:xfrm>
              <a:off x="4532" y="622"/>
              <a:ext cx="283" cy="410"/>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70" name="Freeform 95"/>
            <p:cNvSpPr/>
            <p:nvPr/>
          </p:nvSpPr>
          <p:spPr bwMode="auto">
            <a:xfrm>
              <a:off x="4815" y="804"/>
              <a:ext cx="44" cy="45"/>
            </a:xfrm>
            <a:custGeom>
              <a:avLst/>
              <a:gdLst>
                <a:gd name="T0" fmla="*/ 44 w 44"/>
                <a:gd name="T1" fmla="*/ 23 h 46"/>
                <a:gd name="T2" fmla="*/ 38 w 44"/>
                <a:gd name="T3" fmla="*/ 7 h 46"/>
                <a:gd name="T4" fmla="*/ 23 w 44"/>
                <a:gd name="T5" fmla="*/ 0 h 46"/>
                <a:gd name="T6" fmla="*/ 7 w 44"/>
                <a:gd name="T7" fmla="*/ 7 h 46"/>
                <a:gd name="T8" fmla="*/ 0 w 44"/>
                <a:gd name="T9" fmla="*/ 23 h 46"/>
                <a:gd name="T10" fmla="*/ 7 w 44"/>
                <a:gd name="T11" fmla="*/ 28 h 46"/>
                <a:gd name="T12" fmla="*/ 23 w 44"/>
                <a:gd name="T13" fmla="*/ 35 h 46"/>
                <a:gd name="T14" fmla="*/ 38 w 44"/>
                <a:gd name="T15" fmla="*/ 28 h 46"/>
                <a:gd name="T16" fmla="*/ 44 w 44"/>
                <a:gd name="T17" fmla="*/ 2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6"/>
                <a:gd name="T29" fmla="*/ 44 w 44"/>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6">
                  <a:moveTo>
                    <a:pt x="44" y="23"/>
                  </a:moveTo>
                  <a:lnTo>
                    <a:pt x="38" y="7"/>
                  </a:lnTo>
                  <a:lnTo>
                    <a:pt x="23" y="0"/>
                  </a:lnTo>
                  <a:lnTo>
                    <a:pt x="7" y="7"/>
                  </a:lnTo>
                  <a:lnTo>
                    <a:pt x="0" y="23"/>
                  </a:lnTo>
                  <a:lnTo>
                    <a:pt x="7" y="39"/>
                  </a:lnTo>
                  <a:lnTo>
                    <a:pt x="23" y="46"/>
                  </a:lnTo>
                  <a:lnTo>
                    <a:pt x="38" y="39"/>
                  </a:lnTo>
                  <a:lnTo>
                    <a:pt x="44"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71" name="Line 96"/>
            <p:cNvSpPr>
              <a:spLocks noChangeShapeType="1"/>
            </p:cNvSpPr>
            <p:nvPr/>
          </p:nvSpPr>
          <p:spPr bwMode="auto">
            <a:xfrm>
              <a:off x="4859" y="826"/>
              <a:ext cx="341"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72" name="Freeform 97"/>
            <p:cNvSpPr/>
            <p:nvPr/>
          </p:nvSpPr>
          <p:spPr bwMode="auto">
            <a:xfrm>
              <a:off x="5200" y="804"/>
              <a:ext cx="44" cy="45"/>
            </a:xfrm>
            <a:custGeom>
              <a:avLst/>
              <a:gdLst>
                <a:gd name="T0" fmla="*/ 44 w 44"/>
                <a:gd name="T1" fmla="*/ 23 h 46"/>
                <a:gd name="T2" fmla="*/ 37 w 44"/>
                <a:gd name="T3" fmla="*/ 7 h 46"/>
                <a:gd name="T4" fmla="*/ 21 w 44"/>
                <a:gd name="T5" fmla="*/ 0 h 46"/>
                <a:gd name="T6" fmla="*/ 5 w 44"/>
                <a:gd name="T7" fmla="*/ 7 h 46"/>
                <a:gd name="T8" fmla="*/ 0 w 44"/>
                <a:gd name="T9" fmla="*/ 23 h 46"/>
                <a:gd name="T10" fmla="*/ 5 w 44"/>
                <a:gd name="T11" fmla="*/ 28 h 46"/>
                <a:gd name="T12" fmla="*/ 21 w 44"/>
                <a:gd name="T13" fmla="*/ 35 h 46"/>
                <a:gd name="T14" fmla="*/ 37 w 44"/>
                <a:gd name="T15" fmla="*/ 28 h 46"/>
                <a:gd name="T16" fmla="*/ 44 w 44"/>
                <a:gd name="T17" fmla="*/ 2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6"/>
                <a:gd name="T29" fmla="*/ 44 w 44"/>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6">
                  <a:moveTo>
                    <a:pt x="44" y="23"/>
                  </a:moveTo>
                  <a:lnTo>
                    <a:pt x="37" y="7"/>
                  </a:lnTo>
                  <a:lnTo>
                    <a:pt x="21" y="0"/>
                  </a:lnTo>
                  <a:lnTo>
                    <a:pt x="5" y="7"/>
                  </a:lnTo>
                  <a:lnTo>
                    <a:pt x="0" y="23"/>
                  </a:lnTo>
                  <a:lnTo>
                    <a:pt x="5" y="39"/>
                  </a:lnTo>
                  <a:lnTo>
                    <a:pt x="21" y="46"/>
                  </a:lnTo>
                  <a:lnTo>
                    <a:pt x="37" y="39"/>
                  </a:lnTo>
                  <a:lnTo>
                    <a:pt x="44"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73" name="Freeform 98"/>
            <p:cNvSpPr/>
            <p:nvPr/>
          </p:nvSpPr>
          <p:spPr bwMode="auto">
            <a:xfrm>
              <a:off x="5200" y="1354"/>
              <a:ext cx="44" cy="44"/>
            </a:xfrm>
            <a:custGeom>
              <a:avLst/>
              <a:gdLst>
                <a:gd name="T0" fmla="*/ 44 w 44"/>
                <a:gd name="T1" fmla="*/ 23 h 44"/>
                <a:gd name="T2" fmla="*/ 37 w 44"/>
                <a:gd name="T3" fmla="*/ 7 h 44"/>
                <a:gd name="T4" fmla="*/ 21 w 44"/>
                <a:gd name="T5" fmla="*/ 0 h 44"/>
                <a:gd name="T6" fmla="*/ 5 w 44"/>
                <a:gd name="T7" fmla="*/ 7 h 44"/>
                <a:gd name="T8" fmla="*/ 0 w 44"/>
                <a:gd name="T9" fmla="*/ 23 h 44"/>
                <a:gd name="T10" fmla="*/ 5 w 44"/>
                <a:gd name="T11" fmla="*/ 39 h 44"/>
                <a:gd name="T12" fmla="*/ 21 w 44"/>
                <a:gd name="T13" fmla="*/ 44 h 44"/>
                <a:gd name="T14" fmla="*/ 37 w 44"/>
                <a:gd name="T15" fmla="*/ 39 h 44"/>
                <a:gd name="T16" fmla="*/ 44 w 44"/>
                <a:gd name="T17" fmla="*/ 23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4"/>
                <a:gd name="T29" fmla="*/ 44 w 44"/>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4">
                  <a:moveTo>
                    <a:pt x="44" y="23"/>
                  </a:moveTo>
                  <a:lnTo>
                    <a:pt x="37" y="7"/>
                  </a:lnTo>
                  <a:lnTo>
                    <a:pt x="21" y="0"/>
                  </a:lnTo>
                  <a:lnTo>
                    <a:pt x="5" y="7"/>
                  </a:lnTo>
                  <a:lnTo>
                    <a:pt x="0" y="23"/>
                  </a:lnTo>
                  <a:lnTo>
                    <a:pt x="5" y="39"/>
                  </a:lnTo>
                  <a:lnTo>
                    <a:pt x="21" y="44"/>
                  </a:lnTo>
                  <a:lnTo>
                    <a:pt x="37" y="39"/>
                  </a:lnTo>
                  <a:lnTo>
                    <a:pt x="44"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74" name="Freeform 99"/>
            <p:cNvSpPr/>
            <p:nvPr/>
          </p:nvSpPr>
          <p:spPr bwMode="auto">
            <a:xfrm>
              <a:off x="4815" y="1354"/>
              <a:ext cx="44" cy="44"/>
            </a:xfrm>
            <a:custGeom>
              <a:avLst/>
              <a:gdLst>
                <a:gd name="T0" fmla="*/ 44 w 44"/>
                <a:gd name="T1" fmla="*/ 23 h 44"/>
                <a:gd name="T2" fmla="*/ 38 w 44"/>
                <a:gd name="T3" fmla="*/ 7 h 44"/>
                <a:gd name="T4" fmla="*/ 23 w 44"/>
                <a:gd name="T5" fmla="*/ 0 h 44"/>
                <a:gd name="T6" fmla="*/ 7 w 44"/>
                <a:gd name="T7" fmla="*/ 7 h 44"/>
                <a:gd name="T8" fmla="*/ 0 w 44"/>
                <a:gd name="T9" fmla="*/ 23 h 44"/>
                <a:gd name="T10" fmla="*/ 7 w 44"/>
                <a:gd name="T11" fmla="*/ 39 h 44"/>
                <a:gd name="T12" fmla="*/ 23 w 44"/>
                <a:gd name="T13" fmla="*/ 44 h 44"/>
                <a:gd name="T14" fmla="*/ 38 w 44"/>
                <a:gd name="T15" fmla="*/ 39 h 44"/>
                <a:gd name="T16" fmla="*/ 44 w 44"/>
                <a:gd name="T17" fmla="*/ 23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4"/>
                <a:gd name="T29" fmla="*/ 44 w 44"/>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4">
                  <a:moveTo>
                    <a:pt x="44" y="23"/>
                  </a:moveTo>
                  <a:lnTo>
                    <a:pt x="38" y="7"/>
                  </a:lnTo>
                  <a:lnTo>
                    <a:pt x="23" y="0"/>
                  </a:lnTo>
                  <a:lnTo>
                    <a:pt x="7" y="7"/>
                  </a:lnTo>
                  <a:lnTo>
                    <a:pt x="0" y="23"/>
                  </a:lnTo>
                  <a:lnTo>
                    <a:pt x="7" y="39"/>
                  </a:lnTo>
                  <a:lnTo>
                    <a:pt x="23" y="44"/>
                  </a:lnTo>
                  <a:lnTo>
                    <a:pt x="38" y="39"/>
                  </a:lnTo>
                  <a:lnTo>
                    <a:pt x="44"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75" name="Rectangle 100"/>
            <p:cNvSpPr>
              <a:spLocks noChangeArrowheads="1"/>
            </p:cNvSpPr>
            <p:nvPr/>
          </p:nvSpPr>
          <p:spPr bwMode="auto">
            <a:xfrm>
              <a:off x="4532" y="1171"/>
              <a:ext cx="283" cy="409"/>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76" name="Line 101"/>
            <p:cNvSpPr>
              <a:spLocks noChangeShapeType="1"/>
            </p:cNvSpPr>
            <p:nvPr/>
          </p:nvSpPr>
          <p:spPr bwMode="auto">
            <a:xfrm>
              <a:off x="4859" y="1377"/>
              <a:ext cx="341"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77" name="Freeform 102"/>
            <p:cNvSpPr/>
            <p:nvPr/>
          </p:nvSpPr>
          <p:spPr bwMode="auto">
            <a:xfrm>
              <a:off x="5200" y="1894"/>
              <a:ext cx="44" cy="43"/>
            </a:xfrm>
            <a:custGeom>
              <a:avLst/>
              <a:gdLst>
                <a:gd name="T0" fmla="*/ 44 w 44"/>
                <a:gd name="T1" fmla="*/ 22 h 44"/>
                <a:gd name="T2" fmla="*/ 37 w 44"/>
                <a:gd name="T3" fmla="*/ 7 h 44"/>
                <a:gd name="T4" fmla="*/ 21 w 44"/>
                <a:gd name="T5" fmla="*/ 0 h 44"/>
                <a:gd name="T6" fmla="*/ 5 w 44"/>
                <a:gd name="T7" fmla="*/ 7 h 44"/>
                <a:gd name="T8" fmla="*/ 0 w 44"/>
                <a:gd name="T9" fmla="*/ 22 h 44"/>
                <a:gd name="T10" fmla="*/ 5 w 44"/>
                <a:gd name="T11" fmla="*/ 28 h 44"/>
                <a:gd name="T12" fmla="*/ 21 w 44"/>
                <a:gd name="T13" fmla="*/ 33 h 44"/>
                <a:gd name="T14" fmla="*/ 37 w 44"/>
                <a:gd name="T15" fmla="*/ 28 h 44"/>
                <a:gd name="T16" fmla="*/ 44 w 44"/>
                <a:gd name="T17" fmla="*/ 22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4"/>
                <a:gd name="T29" fmla="*/ 44 w 44"/>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4">
                  <a:moveTo>
                    <a:pt x="44" y="23"/>
                  </a:moveTo>
                  <a:lnTo>
                    <a:pt x="37" y="7"/>
                  </a:lnTo>
                  <a:lnTo>
                    <a:pt x="21" y="0"/>
                  </a:lnTo>
                  <a:lnTo>
                    <a:pt x="5" y="7"/>
                  </a:lnTo>
                  <a:lnTo>
                    <a:pt x="0" y="23"/>
                  </a:lnTo>
                  <a:lnTo>
                    <a:pt x="5" y="39"/>
                  </a:lnTo>
                  <a:lnTo>
                    <a:pt x="21" y="44"/>
                  </a:lnTo>
                  <a:lnTo>
                    <a:pt x="37" y="39"/>
                  </a:lnTo>
                  <a:lnTo>
                    <a:pt x="44"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78" name="Freeform 103"/>
            <p:cNvSpPr/>
            <p:nvPr/>
          </p:nvSpPr>
          <p:spPr bwMode="auto">
            <a:xfrm>
              <a:off x="4815" y="1894"/>
              <a:ext cx="44" cy="43"/>
            </a:xfrm>
            <a:custGeom>
              <a:avLst/>
              <a:gdLst>
                <a:gd name="T0" fmla="*/ 44 w 44"/>
                <a:gd name="T1" fmla="*/ 22 h 44"/>
                <a:gd name="T2" fmla="*/ 38 w 44"/>
                <a:gd name="T3" fmla="*/ 7 h 44"/>
                <a:gd name="T4" fmla="*/ 23 w 44"/>
                <a:gd name="T5" fmla="*/ 0 h 44"/>
                <a:gd name="T6" fmla="*/ 7 w 44"/>
                <a:gd name="T7" fmla="*/ 7 h 44"/>
                <a:gd name="T8" fmla="*/ 0 w 44"/>
                <a:gd name="T9" fmla="*/ 22 h 44"/>
                <a:gd name="T10" fmla="*/ 7 w 44"/>
                <a:gd name="T11" fmla="*/ 28 h 44"/>
                <a:gd name="T12" fmla="*/ 23 w 44"/>
                <a:gd name="T13" fmla="*/ 33 h 44"/>
                <a:gd name="T14" fmla="*/ 38 w 44"/>
                <a:gd name="T15" fmla="*/ 28 h 44"/>
                <a:gd name="T16" fmla="*/ 44 w 44"/>
                <a:gd name="T17" fmla="*/ 22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4"/>
                <a:gd name="T29" fmla="*/ 44 w 44"/>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4">
                  <a:moveTo>
                    <a:pt x="44" y="23"/>
                  </a:moveTo>
                  <a:lnTo>
                    <a:pt x="38" y="7"/>
                  </a:lnTo>
                  <a:lnTo>
                    <a:pt x="23" y="0"/>
                  </a:lnTo>
                  <a:lnTo>
                    <a:pt x="7" y="7"/>
                  </a:lnTo>
                  <a:lnTo>
                    <a:pt x="0" y="23"/>
                  </a:lnTo>
                  <a:lnTo>
                    <a:pt x="7" y="39"/>
                  </a:lnTo>
                  <a:lnTo>
                    <a:pt x="23" y="44"/>
                  </a:lnTo>
                  <a:lnTo>
                    <a:pt x="38" y="39"/>
                  </a:lnTo>
                  <a:lnTo>
                    <a:pt x="44"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79" name="Rectangle 104"/>
            <p:cNvSpPr>
              <a:spLocks noChangeArrowheads="1"/>
            </p:cNvSpPr>
            <p:nvPr/>
          </p:nvSpPr>
          <p:spPr bwMode="auto">
            <a:xfrm>
              <a:off x="4532" y="1711"/>
              <a:ext cx="283" cy="409"/>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80" name="Line 105"/>
            <p:cNvSpPr>
              <a:spLocks noChangeShapeType="1"/>
            </p:cNvSpPr>
            <p:nvPr/>
          </p:nvSpPr>
          <p:spPr bwMode="auto">
            <a:xfrm>
              <a:off x="4859" y="1917"/>
              <a:ext cx="341"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81" name="Freeform 106"/>
            <p:cNvSpPr/>
            <p:nvPr/>
          </p:nvSpPr>
          <p:spPr bwMode="auto">
            <a:xfrm>
              <a:off x="5200" y="2430"/>
              <a:ext cx="44" cy="45"/>
            </a:xfrm>
            <a:custGeom>
              <a:avLst/>
              <a:gdLst>
                <a:gd name="T0" fmla="*/ 44 w 44"/>
                <a:gd name="T1" fmla="*/ 23 h 46"/>
                <a:gd name="T2" fmla="*/ 37 w 44"/>
                <a:gd name="T3" fmla="*/ 7 h 46"/>
                <a:gd name="T4" fmla="*/ 21 w 44"/>
                <a:gd name="T5" fmla="*/ 0 h 46"/>
                <a:gd name="T6" fmla="*/ 5 w 44"/>
                <a:gd name="T7" fmla="*/ 7 h 46"/>
                <a:gd name="T8" fmla="*/ 0 w 44"/>
                <a:gd name="T9" fmla="*/ 23 h 46"/>
                <a:gd name="T10" fmla="*/ 5 w 44"/>
                <a:gd name="T11" fmla="*/ 28 h 46"/>
                <a:gd name="T12" fmla="*/ 21 w 44"/>
                <a:gd name="T13" fmla="*/ 35 h 46"/>
                <a:gd name="T14" fmla="*/ 37 w 44"/>
                <a:gd name="T15" fmla="*/ 28 h 46"/>
                <a:gd name="T16" fmla="*/ 44 w 44"/>
                <a:gd name="T17" fmla="*/ 2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6"/>
                <a:gd name="T29" fmla="*/ 44 w 44"/>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6">
                  <a:moveTo>
                    <a:pt x="44" y="23"/>
                  </a:moveTo>
                  <a:lnTo>
                    <a:pt x="37" y="7"/>
                  </a:lnTo>
                  <a:lnTo>
                    <a:pt x="21" y="0"/>
                  </a:lnTo>
                  <a:lnTo>
                    <a:pt x="5" y="7"/>
                  </a:lnTo>
                  <a:lnTo>
                    <a:pt x="0" y="23"/>
                  </a:lnTo>
                  <a:lnTo>
                    <a:pt x="5" y="39"/>
                  </a:lnTo>
                  <a:lnTo>
                    <a:pt x="21" y="46"/>
                  </a:lnTo>
                  <a:lnTo>
                    <a:pt x="37" y="39"/>
                  </a:lnTo>
                  <a:lnTo>
                    <a:pt x="44"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82" name="Freeform 107"/>
            <p:cNvSpPr/>
            <p:nvPr/>
          </p:nvSpPr>
          <p:spPr bwMode="auto">
            <a:xfrm>
              <a:off x="4815" y="2430"/>
              <a:ext cx="44" cy="45"/>
            </a:xfrm>
            <a:custGeom>
              <a:avLst/>
              <a:gdLst>
                <a:gd name="T0" fmla="*/ 44 w 44"/>
                <a:gd name="T1" fmla="*/ 23 h 46"/>
                <a:gd name="T2" fmla="*/ 38 w 44"/>
                <a:gd name="T3" fmla="*/ 7 h 46"/>
                <a:gd name="T4" fmla="*/ 23 w 44"/>
                <a:gd name="T5" fmla="*/ 0 h 46"/>
                <a:gd name="T6" fmla="*/ 7 w 44"/>
                <a:gd name="T7" fmla="*/ 7 h 46"/>
                <a:gd name="T8" fmla="*/ 0 w 44"/>
                <a:gd name="T9" fmla="*/ 23 h 46"/>
                <a:gd name="T10" fmla="*/ 7 w 44"/>
                <a:gd name="T11" fmla="*/ 28 h 46"/>
                <a:gd name="T12" fmla="*/ 23 w 44"/>
                <a:gd name="T13" fmla="*/ 35 h 46"/>
                <a:gd name="T14" fmla="*/ 38 w 44"/>
                <a:gd name="T15" fmla="*/ 28 h 46"/>
                <a:gd name="T16" fmla="*/ 44 w 44"/>
                <a:gd name="T17" fmla="*/ 2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6"/>
                <a:gd name="T29" fmla="*/ 44 w 44"/>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6">
                  <a:moveTo>
                    <a:pt x="44" y="23"/>
                  </a:moveTo>
                  <a:lnTo>
                    <a:pt x="38" y="7"/>
                  </a:lnTo>
                  <a:lnTo>
                    <a:pt x="23" y="0"/>
                  </a:lnTo>
                  <a:lnTo>
                    <a:pt x="7" y="7"/>
                  </a:lnTo>
                  <a:lnTo>
                    <a:pt x="0" y="23"/>
                  </a:lnTo>
                  <a:lnTo>
                    <a:pt x="7" y="39"/>
                  </a:lnTo>
                  <a:lnTo>
                    <a:pt x="23" y="46"/>
                  </a:lnTo>
                  <a:lnTo>
                    <a:pt x="38" y="39"/>
                  </a:lnTo>
                  <a:lnTo>
                    <a:pt x="44"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83" name="Rectangle 108"/>
            <p:cNvSpPr>
              <a:spLocks noChangeArrowheads="1"/>
            </p:cNvSpPr>
            <p:nvPr/>
          </p:nvSpPr>
          <p:spPr bwMode="auto">
            <a:xfrm>
              <a:off x="4532" y="2247"/>
              <a:ext cx="283" cy="411"/>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84" name="Line 109"/>
            <p:cNvSpPr>
              <a:spLocks noChangeShapeType="1"/>
            </p:cNvSpPr>
            <p:nvPr/>
          </p:nvSpPr>
          <p:spPr bwMode="auto">
            <a:xfrm>
              <a:off x="4859" y="2452"/>
              <a:ext cx="341"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85" name="Freeform 110"/>
            <p:cNvSpPr/>
            <p:nvPr/>
          </p:nvSpPr>
          <p:spPr bwMode="auto">
            <a:xfrm>
              <a:off x="3933" y="2249"/>
              <a:ext cx="44" cy="43"/>
            </a:xfrm>
            <a:custGeom>
              <a:avLst/>
              <a:gdLst>
                <a:gd name="T0" fmla="*/ 34 w 45"/>
                <a:gd name="T1" fmla="*/ 21 h 44"/>
                <a:gd name="T2" fmla="*/ 27 w 45"/>
                <a:gd name="T3" fmla="*/ 5 h 44"/>
                <a:gd name="T4" fmla="*/ 22 w 45"/>
                <a:gd name="T5" fmla="*/ 0 h 44"/>
                <a:gd name="T6" fmla="*/ 7 w 45"/>
                <a:gd name="T7" fmla="*/ 5 h 44"/>
                <a:gd name="T8" fmla="*/ 0 w 45"/>
                <a:gd name="T9" fmla="*/ 21 h 44"/>
                <a:gd name="T10" fmla="*/ 7 w 45"/>
                <a:gd name="T11" fmla="*/ 26 h 44"/>
                <a:gd name="T12" fmla="*/ 22 w 45"/>
                <a:gd name="T13" fmla="*/ 33 h 44"/>
                <a:gd name="T14" fmla="*/ 27 w 45"/>
                <a:gd name="T15" fmla="*/ 26 h 44"/>
                <a:gd name="T16" fmla="*/ 34 w 45"/>
                <a:gd name="T17" fmla="*/ 21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44"/>
                <a:gd name="T29" fmla="*/ 45 w 45"/>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44">
                  <a:moveTo>
                    <a:pt x="45" y="21"/>
                  </a:moveTo>
                  <a:lnTo>
                    <a:pt x="38" y="5"/>
                  </a:lnTo>
                  <a:lnTo>
                    <a:pt x="23" y="0"/>
                  </a:lnTo>
                  <a:lnTo>
                    <a:pt x="7" y="5"/>
                  </a:lnTo>
                  <a:lnTo>
                    <a:pt x="0" y="21"/>
                  </a:lnTo>
                  <a:lnTo>
                    <a:pt x="7" y="37"/>
                  </a:lnTo>
                  <a:lnTo>
                    <a:pt x="23" y="44"/>
                  </a:lnTo>
                  <a:lnTo>
                    <a:pt x="38" y="37"/>
                  </a:lnTo>
                  <a:lnTo>
                    <a:pt x="45" y="21"/>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86" name="Freeform 111"/>
            <p:cNvSpPr/>
            <p:nvPr/>
          </p:nvSpPr>
          <p:spPr bwMode="auto">
            <a:xfrm>
              <a:off x="3169" y="2249"/>
              <a:ext cx="44" cy="43"/>
            </a:xfrm>
            <a:custGeom>
              <a:avLst/>
              <a:gdLst>
                <a:gd name="T0" fmla="*/ 44 w 44"/>
                <a:gd name="T1" fmla="*/ 21 h 44"/>
                <a:gd name="T2" fmla="*/ 39 w 44"/>
                <a:gd name="T3" fmla="*/ 5 h 44"/>
                <a:gd name="T4" fmla="*/ 23 w 44"/>
                <a:gd name="T5" fmla="*/ 0 h 44"/>
                <a:gd name="T6" fmla="*/ 7 w 44"/>
                <a:gd name="T7" fmla="*/ 5 h 44"/>
                <a:gd name="T8" fmla="*/ 0 w 44"/>
                <a:gd name="T9" fmla="*/ 21 h 44"/>
                <a:gd name="T10" fmla="*/ 7 w 44"/>
                <a:gd name="T11" fmla="*/ 26 h 44"/>
                <a:gd name="T12" fmla="*/ 23 w 44"/>
                <a:gd name="T13" fmla="*/ 33 h 44"/>
                <a:gd name="T14" fmla="*/ 39 w 44"/>
                <a:gd name="T15" fmla="*/ 26 h 44"/>
                <a:gd name="T16" fmla="*/ 44 w 44"/>
                <a:gd name="T17" fmla="*/ 21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4"/>
                <a:gd name="T29" fmla="*/ 44 w 44"/>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4">
                  <a:moveTo>
                    <a:pt x="44" y="21"/>
                  </a:moveTo>
                  <a:lnTo>
                    <a:pt x="39" y="5"/>
                  </a:lnTo>
                  <a:lnTo>
                    <a:pt x="23" y="0"/>
                  </a:lnTo>
                  <a:lnTo>
                    <a:pt x="7" y="5"/>
                  </a:lnTo>
                  <a:lnTo>
                    <a:pt x="0" y="21"/>
                  </a:lnTo>
                  <a:lnTo>
                    <a:pt x="7" y="37"/>
                  </a:lnTo>
                  <a:lnTo>
                    <a:pt x="23" y="44"/>
                  </a:lnTo>
                  <a:lnTo>
                    <a:pt x="39" y="37"/>
                  </a:lnTo>
                  <a:lnTo>
                    <a:pt x="44" y="21"/>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87" name="Freeform 112"/>
            <p:cNvSpPr/>
            <p:nvPr/>
          </p:nvSpPr>
          <p:spPr bwMode="auto">
            <a:xfrm>
              <a:off x="3933" y="1478"/>
              <a:ext cx="44" cy="43"/>
            </a:xfrm>
            <a:custGeom>
              <a:avLst/>
              <a:gdLst>
                <a:gd name="T0" fmla="*/ 34 w 45"/>
                <a:gd name="T1" fmla="*/ 21 h 44"/>
                <a:gd name="T2" fmla="*/ 27 w 45"/>
                <a:gd name="T3" fmla="*/ 5 h 44"/>
                <a:gd name="T4" fmla="*/ 22 w 45"/>
                <a:gd name="T5" fmla="*/ 0 h 44"/>
                <a:gd name="T6" fmla="*/ 7 w 45"/>
                <a:gd name="T7" fmla="*/ 5 h 44"/>
                <a:gd name="T8" fmla="*/ 0 w 45"/>
                <a:gd name="T9" fmla="*/ 21 h 44"/>
                <a:gd name="T10" fmla="*/ 7 w 45"/>
                <a:gd name="T11" fmla="*/ 26 h 44"/>
                <a:gd name="T12" fmla="*/ 22 w 45"/>
                <a:gd name="T13" fmla="*/ 33 h 44"/>
                <a:gd name="T14" fmla="*/ 27 w 45"/>
                <a:gd name="T15" fmla="*/ 26 h 44"/>
                <a:gd name="T16" fmla="*/ 34 w 45"/>
                <a:gd name="T17" fmla="*/ 21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44"/>
                <a:gd name="T29" fmla="*/ 45 w 45"/>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44">
                  <a:moveTo>
                    <a:pt x="45" y="21"/>
                  </a:moveTo>
                  <a:lnTo>
                    <a:pt x="38" y="5"/>
                  </a:lnTo>
                  <a:lnTo>
                    <a:pt x="23" y="0"/>
                  </a:lnTo>
                  <a:lnTo>
                    <a:pt x="7" y="5"/>
                  </a:lnTo>
                  <a:lnTo>
                    <a:pt x="0" y="21"/>
                  </a:lnTo>
                  <a:lnTo>
                    <a:pt x="7" y="37"/>
                  </a:lnTo>
                  <a:lnTo>
                    <a:pt x="23" y="44"/>
                  </a:lnTo>
                  <a:lnTo>
                    <a:pt x="38" y="37"/>
                  </a:lnTo>
                  <a:lnTo>
                    <a:pt x="45" y="21"/>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88" name="Freeform 113"/>
            <p:cNvSpPr/>
            <p:nvPr/>
          </p:nvSpPr>
          <p:spPr bwMode="auto">
            <a:xfrm>
              <a:off x="3169" y="1478"/>
              <a:ext cx="44" cy="43"/>
            </a:xfrm>
            <a:custGeom>
              <a:avLst/>
              <a:gdLst>
                <a:gd name="T0" fmla="*/ 44 w 44"/>
                <a:gd name="T1" fmla="*/ 21 h 44"/>
                <a:gd name="T2" fmla="*/ 39 w 44"/>
                <a:gd name="T3" fmla="*/ 5 h 44"/>
                <a:gd name="T4" fmla="*/ 23 w 44"/>
                <a:gd name="T5" fmla="*/ 0 h 44"/>
                <a:gd name="T6" fmla="*/ 7 w 44"/>
                <a:gd name="T7" fmla="*/ 5 h 44"/>
                <a:gd name="T8" fmla="*/ 0 w 44"/>
                <a:gd name="T9" fmla="*/ 21 h 44"/>
                <a:gd name="T10" fmla="*/ 7 w 44"/>
                <a:gd name="T11" fmla="*/ 26 h 44"/>
                <a:gd name="T12" fmla="*/ 23 w 44"/>
                <a:gd name="T13" fmla="*/ 33 h 44"/>
                <a:gd name="T14" fmla="*/ 39 w 44"/>
                <a:gd name="T15" fmla="*/ 26 h 44"/>
                <a:gd name="T16" fmla="*/ 44 w 44"/>
                <a:gd name="T17" fmla="*/ 21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4"/>
                <a:gd name="T29" fmla="*/ 44 w 44"/>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4">
                  <a:moveTo>
                    <a:pt x="44" y="21"/>
                  </a:moveTo>
                  <a:lnTo>
                    <a:pt x="39" y="5"/>
                  </a:lnTo>
                  <a:lnTo>
                    <a:pt x="23" y="0"/>
                  </a:lnTo>
                  <a:lnTo>
                    <a:pt x="7" y="5"/>
                  </a:lnTo>
                  <a:lnTo>
                    <a:pt x="0" y="21"/>
                  </a:lnTo>
                  <a:lnTo>
                    <a:pt x="7" y="37"/>
                  </a:lnTo>
                  <a:lnTo>
                    <a:pt x="23" y="44"/>
                  </a:lnTo>
                  <a:lnTo>
                    <a:pt x="39" y="37"/>
                  </a:lnTo>
                  <a:lnTo>
                    <a:pt x="44" y="21"/>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89" name="Freeform 114"/>
            <p:cNvSpPr/>
            <p:nvPr/>
          </p:nvSpPr>
          <p:spPr bwMode="auto">
            <a:xfrm>
              <a:off x="2920" y="687"/>
              <a:ext cx="46" cy="45"/>
            </a:xfrm>
            <a:custGeom>
              <a:avLst/>
              <a:gdLst>
                <a:gd name="T0" fmla="*/ 46 w 46"/>
                <a:gd name="T1" fmla="*/ 23 h 46"/>
                <a:gd name="T2" fmla="*/ 39 w 46"/>
                <a:gd name="T3" fmla="*/ 8 h 46"/>
                <a:gd name="T4" fmla="*/ 23 w 46"/>
                <a:gd name="T5" fmla="*/ 0 h 46"/>
                <a:gd name="T6" fmla="*/ 7 w 46"/>
                <a:gd name="T7" fmla="*/ 8 h 46"/>
                <a:gd name="T8" fmla="*/ 0 w 46"/>
                <a:gd name="T9" fmla="*/ 23 h 46"/>
                <a:gd name="T10" fmla="*/ 7 w 46"/>
                <a:gd name="T11" fmla="*/ 28 h 46"/>
                <a:gd name="T12" fmla="*/ 23 w 46"/>
                <a:gd name="T13" fmla="*/ 35 h 46"/>
                <a:gd name="T14" fmla="*/ 39 w 46"/>
                <a:gd name="T15" fmla="*/ 28 h 46"/>
                <a:gd name="T16" fmla="*/ 46 w 46"/>
                <a:gd name="T17" fmla="*/ 2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
                <a:gd name="T28" fmla="*/ 0 h 46"/>
                <a:gd name="T29" fmla="*/ 46 w 46"/>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 h="46">
                  <a:moveTo>
                    <a:pt x="46" y="23"/>
                  </a:moveTo>
                  <a:lnTo>
                    <a:pt x="39" y="8"/>
                  </a:lnTo>
                  <a:lnTo>
                    <a:pt x="23" y="0"/>
                  </a:lnTo>
                  <a:lnTo>
                    <a:pt x="7" y="8"/>
                  </a:lnTo>
                  <a:lnTo>
                    <a:pt x="0" y="23"/>
                  </a:lnTo>
                  <a:lnTo>
                    <a:pt x="7" y="39"/>
                  </a:lnTo>
                  <a:lnTo>
                    <a:pt x="23" y="46"/>
                  </a:lnTo>
                  <a:lnTo>
                    <a:pt x="39" y="39"/>
                  </a:lnTo>
                  <a:lnTo>
                    <a:pt x="46"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90" name="Line 115"/>
            <p:cNvSpPr>
              <a:spLocks noChangeShapeType="1"/>
            </p:cNvSpPr>
            <p:nvPr/>
          </p:nvSpPr>
          <p:spPr bwMode="auto">
            <a:xfrm flipH="1">
              <a:off x="2673" y="710"/>
              <a:ext cx="247"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91" name="Freeform 116"/>
            <p:cNvSpPr/>
            <p:nvPr/>
          </p:nvSpPr>
          <p:spPr bwMode="auto">
            <a:xfrm>
              <a:off x="2627" y="687"/>
              <a:ext cx="46" cy="45"/>
            </a:xfrm>
            <a:custGeom>
              <a:avLst/>
              <a:gdLst>
                <a:gd name="T0" fmla="*/ 46 w 46"/>
                <a:gd name="T1" fmla="*/ 23 h 46"/>
                <a:gd name="T2" fmla="*/ 39 w 46"/>
                <a:gd name="T3" fmla="*/ 8 h 46"/>
                <a:gd name="T4" fmla="*/ 23 w 46"/>
                <a:gd name="T5" fmla="*/ 0 h 46"/>
                <a:gd name="T6" fmla="*/ 7 w 46"/>
                <a:gd name="T7" fmla="*/ 8 h 46"/>
                <a:gd name="T8" fmla="*/ 0 w 46"/>
                <a:gd name="T9" fmla="*/ 23 h 46"/>
                <a:gd name="T10" fmla="*/ 7 w 46"/>
                <a:gd name="T11" fmla="*/ 28 h 46"/>
                <a:gd name="T12" fmla="*/ 23 w 46"/>
                <a:gd name="T13" fmla="*/ 35 h 46"/>
                <a:gd name="T14" fmla="*/ 39 w 46"/>
                <a:gd name="T15" fmla="*/ 28 h 46"/>
                <a:gd name="T16" fmla="*/ 46 w 46"/>
                <a:gd name="T17" fmla="*/ 2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
                <a:gd name="T28" fmla="*/ 0 h 46"/>
                <a:gd name="T29" fmla="*/ 46 w 46"/>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 h="46">
                  <a:moveTo>
                    <a:pt x="46" y="23"/>
                  </a:moveTo>
                  <a:lnTo>
                    <a:pt x="39" y="8"/>
                  </a:lnTo>
                  <a:lnTo>
                    <a:pt x="23" y="0"/>
                  </a:lnTo>
                  <a:lnTo>
                    <a:pt x="7" y="8"/>
                  </a:lnTo>
                  <a:lnTo>
                    <a:pt x="0" y="23"/>
                  </a:lnTo>
                  <a:lnTo>
                    <a:pt x="7" y="39"/>
                  </a:lnTo>
                  <a:lnTo>
                    <a:pt x="23" y="46"/>
                  </a:lnTo>
                  <a:lnTo>
                    <a:pt x="39" y="39"/>
                  </a:lnTo>
                  <a:lnTo>
                    <a:pt x="46"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92" name="Line 117"/>
            <p:cNvSpPr>
              <a:spLocks noChangeShapeType="1"/>
            </p:cNvSpPr>
            <p:nvPr/>
          </p:nvSpPr>
          <p:spPr bwMode="auto">
            <a:xfrm flipH="1">
              <a:off x="2670" y="1500"/>
              <a:ext cx="293"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93" name="Freeform 118"/>
            <p:cNvSpPr/>
            <p:nvPr/>
          </p:nvSpPr>
          <p:spPr bwMode="auto">
            <a:xfrm>
              <a:off x="2624" y="1478"/>
              <a:ext cx="46" cy="45"/>
            </a:xfrm>
            <a:custGeom>
              <a:avLst/>
              <a:gdLst>
                <a:gd name="T0" fmla="*/ 46 w 46"/>
                <a:gd name="T1" fmla="*/ 23 h 46"/>
                <a:gd name="T2" fmla="*/ 39 w 46"/>
                <a:gd name="T3" fmla="*/ 7 h 46"/>
                <a:gd name="T4" fmla="*/ 23 w 46"/>
                <a:gd name="T5" fmla="*/ 0 h 46"/>
                <a:gd name="T6" fmla="*/ 7 w 46"/>
                <a:gd name="T7" fmla="*/ 7 h 46"/>
                <a:gd name="T8" fmla="*/ 0 w 46"/>
                <a:gd name="T9" fmla="*/ 23 h 46"/>
                <a:gd name="T10" fmla="*/ 7 w 46"/>
                <a:gd name="T11" fmla="*/ 28 h 46"/>
                <a:gd name="T12" fmla="*/ 23 w 46"/>
                <a:gd name="T13" fmla="*/ 35 h 46"/>
                <a:gd name="T14" fmla="*/ 39 w 46"/>
                <a:gd name="T15" fmla="*/ 28 h 46"/>
                <a:gd name="T16" fmla="*/ 46 w 46"/>
                <a:gd name="T17" fmla="*/ 2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
                <a:gd name="T28" fmla="*/ 0 h 46"/>
                <a:gd name="T29" fmla="*/ 46 w 46"/>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 h="46">
                  <a:moveTo>
                    <a:pt x="46" y="23"/>
                  </a:moveTo>
                  <a:lnTo>
                    <a:pt x="39" y="7"/>
                  </a:lnTo>
                  <a:lnTo>
                    <a:pt x="23" y="0"/>
                  </a:lnTo>
                  <a:lnTo>
                    <a:pt x="7" y="7"/>
                  </a:lnTo>
                  <a:lnTo>
                    <a:pt x="0" y="23"/>
                  </a:lnTo>
                  <a:lnTo>
                    <a:pt x="7" y="39"/>
                  </a:lnTo>
                  <a:lnTo>
                    <a:pt x="23" y="46"/>
                  </a:lnTo>
                  <a:lnTo>
                    <a:pt x="39" y="39"/>
                  </a:lnTo>
                  <a:lnTo>
                    <a:pt x="46"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94" name="Line 119"/>
            <p:cNvSpPr>
              <a:spLocks noChangeShapeType="1"/>
            </p:cNvSpPr>
            <p:nvPr/>
          </p:nvSpPr>
          <p:spPr bwMode="auto">
            <a:xfrm flipH="1">
              <a:off x="2670" y="2271"/>
              <a:ext cx="293"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95" name="Freeform 120"/>
            <p:cNvSpPr/>
            <p:nvPr/>
          </p:nvSpPr>
          <p:spPr bwMode="auto">
            <a:xfrm>
              <a:off x="2624" y="2249"/>
              <a:ext cx="46" cy="45"/>
            </a:xfrm>
            <a:custGeom>
              <a:avLst/>
              <a:gdLst>
                <a:gd name="T0" fmla="*/ 46 w 46"/>
                <a:gd name="T1" fmla="*/ 23 h 46"/>
                <a:gd name="T2" fmla="*/ 39 w 46"/>
                <a:gd name="T3" fmla="*/ 7 h 46"/>
                <a:gd name="T4" fmla="*/ 23 w 46"/>
                <a:gd name="T5" fmla="*/ 0 h 46"/>
                <a:gd name="T6" fmla="*/ 7 w 46"/>
                <a:gd name="T7" fmla="*/ 7 h 46"/>
                <a:gd name="T8" fmla="*/ 0 w 46"/>
                <a:gd name="T9" fmla="*/ 23 h 46"/>
                <a:gd name="T10" fmla="*/ 7 w 46"/>
                <a:gd name="T11" fmla="*/ 28 h 46"/>
                <a:gd name="T12" fmla="*/ 23 w 46"/>
                <a:gd name="T13" fmla="*/ 35 h 46"/>
                <a:gd name="T14" fmla="*/ 39 w 46"/>
                <a:gd name="T15" fmla="*/ 28 h 46"/>
                <a:gd name="T16" fmla="*/ 46 w 46"/>
                <a:gd name="T17" fmla="*/ 2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
                <a:gd name="T28" fmla="*/ 0 h 46"/>
                <a:gd name="T29" fmla="*/ 46 w 46"/>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 h="46">
                  <a:moveTo>
                    <a:pt x="46" y="23"/>
                  </a:moveTo>
                  <a:lnTo>
                    <a:pt x="39" y="7"/>
                  </a:lnTo>
                  <a:lnTo>
                    <a:pt x="23" y="0"/>
                  </a:lnTo>
                  <a:lnTo>
                    <a:pt x="7" y="7"/>
                  </a:lnTo>
                  <a:lnTo>
                    <a:pt x="0" y="23"/>
                  </a:lnTo>
                  <a:lnTo>
                    <a:pt x="7" y="39"/>
                  </a:lnTo>
                  <a:lnTo>
                    <a:pt x="23" y="46"/>
                  </a:lnTo>
                  <a:lnTo>
                    <a:pt x="39" y="39"/>
                  </a:lnTo>
                  <a:lnTo>
                    <a:pt x="46"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96" name="Line 121"/>
            <p:cNvSpPr>
              <a:spLocks noChangeShapeType="1"/>
            </p:cNvSpPr>
            <p:nvPr/>
          </p:nvSpPr>
          <p:spPr bwMode="auto">
            <a:xfrm>
              <a:off x="3213" y="2270"/>
              <a:ext cx="512"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97" name="Line 122"/>
            <p:cNvSpPr>
              <a:spLocks noChangeShapeType="1"/>
            </p:cNvSpPr>
            <p:nvPr/>
          </p:nvSpPr>
          <p:spPr bwMode="auto">
            <a:xfrm flipV="1">
              <a:off x="3589" y="805"/>
              <a:ext cx="1" cy="1465"/>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98" name="Line 123"/>
            <p:cNvSpPr>
              <a:spLocks noChangeShapeType="1"/>
            </p:cNvSpPr>
            <p:nvPr/>
          </p:nvSpPr>
          <p:spPr bwMode="auto">
            <a:xfrm>
              <a:off x="3589" y="805"/>
              <a:ext cx="943"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99" name="Line 124"/>
            <p:cNvSpPr>
              <a:spLocks noChangeShapeType="1"/>
            </p:cNvSpPr>
            <p:nvPr/>
          </p:nvSpPr>
          <p:spPr bwMode="auto">
            <a:xfrm flipH="1">
              <a:off x="3444" y="696"/>
              <a:ext cx="1088"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0" name="Line 125"/>
            <p:cNvSpPr>
              <a:spLocks noChangeShapeType="1"/>
            </p:cNvSpPr>
            <p:nvPr/>
          </p:nvSpPr>
          <p:spPr bwMode="auto">
            <a:xfrm>
              <a:off x="3444" y="696"/>
              <a:ext cx="1" cy="117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1" name="Line 126"/>
            <p:cNvSpPr>
              <a:spLocks noChangeShapeType="1"/>
            </p:cNvSpPr>
            <p:nvPr/>
          </p:nvSpPr>
          <p:spPr bwMode="auto">
            <a:xfrm>
              <a:off x="3444" y="1869"/>
              <a:ext cx="1088"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2" name="Line 127"/>
            <p:cNvSpPr>
              <a:spLocks noChangeShapeType="1"/>
            </p:cNvSpPr>
            <p:nvPr/>
          </p:nvSpPr>
          <p:spPr bwMode="auto">
            <a:xfrm flipH="1">
              <a:off x="4388" y="966"/>
              <a:ext cx="144"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3" name="Line 128"/>
            <p:cNvSpPr>
              <a:spLocks noChangeShapeType="1"/>
            </p:cNvSpPr>
            <p:nvPr/>
          </p:nvSpPr>
          <p:spPr bwMode="auto">
            <a:xfrm>
              <a:off x="4388" y="966"/>
              <a:ext cx="1" cy="1354"/>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4" name="Line 129"/>
            <p:cNvSpPr>
              <a:spLocks noChangeShapeType="1"/>
            </p:cNvSpPr>
            <p:nvPr/>
          </p:nvSpPr>
          <p:spPr bwMode="auto">
            <a:xfrm>
              <a:off x="4388" y="2320"/>
              <a:ext cx="144"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5" name="Line 130"/>
            <p:cNvSpPr>
              <a:spLocks noChangeShapeType="1"/>
            </p:cNvSpPr>
            <p:nvPr/>
          </p:nvSpPr>
          <p:spPr bwMode="auto">
            <a:xfrm flipH="1">
              <a:off x="4105" y="2585"/>
              <a:ext cx="427"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6" name="Line 131"/>
            <p:cNvSpPr>
              <a:spLocks noChangeShapeType="1"/>
            </p:cNvSpPr>
            <p:nvPr/>
          </p:nvSpPr>
          <p:spPr bwMode="auto">
            <a:xfrm flipV="1">
              <a:off x="4105" y="2024"/>
              <a:ext cx="1" cy="56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7" name="Line 132"/>
            <p:cNvSpPr>
              <a:spLocks noChangeShapeType="1"/>
            </p:cNvSpPr>
            <p:nvPr/>
          </p:nvSpPr>
          <p:spPr bwMode="auto">
            <a:xfrm>
              <a:off x="4105" y="2024"/>
              <a:ext cx="427"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8" name="Line 133"/>
            <p:cNvSpPr>
              <a:spLocks noChangeShapeType="1"/>
            </p:cNvSpPr>
            <p:nvPr/>
          </p:nvSpPr>
          <p:spPr bwMode="auto">
            <a:xfrm flipH="1">
              <a:off x="4249" y="2452"/>
              <a:ext cx="283"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9" name="Line 134"/>
            <p:cNvSpPr>
              <a:spLocks noChangeShapeType="1"/>
            </p:cNvSpPr>
            <p:nvPr/>
          </p:nvSpPr>
          <p:spPr bwMode="auto">
            <a:xfrm flipV="1">
              <a:off x="4249" y="1498"/>
              <a:ext cx="1" cy="954"/>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10" name="Line 135"/>
            <p:cNvSpPr>
              <a:spLocks noChangeShapeType="1"/>
            </p:cNvSpPr>
            <p:nvPr/>
          </p:nvSpPr>
          <p:spPr bwMode="auto">
            <a:xfrm>
              <a:off x="3977" y="1498"/>
              <a:ext cx="555"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11" name="Line 136"/>
            <p:cNvSpPr>
              <a:spLocks noChangeShapeType="1"/>
            </p:cNvSpPr>
            <p:nvPr/>
          </p:nvSpPr>
          <p:spPr bwMode="auto">
            <a:xfrm flipH="1" flipV="1">
              <a:off x="3213" y="1498"/>
              <a:ext cx="512" cy="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12" name="Line 137"/>
            <p:cNvSpPr>
              <a:spLocks noChangeShapeType="1"/>
            </p:cNvSpPr>
            <p:nvPr/>
          </p:nvSpPr>
          <p:spPr bwMode="auto">
            <a:xfrm>
              <a:off x="3169" y="722"/>
              <a:ext cx="137"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13" name="Line 138"/>
            <p:cNvSpPr>
              <a:spLocks noChangeShapeType="1"/>
            </p:cNvSpPr>
            <p:nvPr/>
          </p:nvSpPr>
          <p:spPr bwMode="auto">
            <a:xfrm>
              <a:off x="3306" y="722"/>
              <a:ext cx="1" cy="49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14" name="Line 139"/>
            <p:cNvSpPr>
              <a:spLocks noChangeShapeType="1"/>
            </p:cNvSpPr>
            <p:nvPr/>
          </p:nvSpPr>
          <p:spPr bwMode="auto">
            <a:xfrm>
              <a:off x="3306" y="1215"/>
              <a:ext cx="1226"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15" name="Line 140"/>
            <p:cNvSpPr>
              <a:spLocks noChangeShapeType="1"/>
            </p:cNvSpPr>
            <p:nvPr/>
          </p:nvSpPr>
          <p:spPr bwMode="auto">
            <a:xfrm flipH="1">
              <a:off x="3589" y="1321"/>
              <a:ext cx="943"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16" name="Freeform 141"/>
            <p:cNvSpPr/>
            <p:nvPr/>
          </p:nvSpPr>
          <p:spPr bwMode="auto">
            <a:xfrm>
              <a:off x="4388" y="1197"/>
              <a:ext cx="25" cy="18"/>
            </a:xfrm>
            <a:custGeom>
              <a:avLst/>
              <a:gdLst>
                <a:gd name="T0" fmla="*/ 25 w 25"/>
                <a:gd name="T1" fmla="*/ 18 h 18"/>
                <a:gd name="T2" fmla="*/ 18 w 25"/>
                <a:gd name="T3" fmla="*/ 0 h 18"/>
                <a:gd name="T4" fmla="*/ 0 w 25"/>
                <a:gd name="T5" fmla="*/ 18 h 18"/>
                <a:gd name="T6" fmla="*/ 25 w 25"/>
                <a:gd name="T7" fmla="*/ 18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25" y="18"/>
                  </a:moveTo>
                  <a:lnTo>
                    <a:pt x="18" y="0"/>
                  </a:lnTo>
                  <a:lnTo>
                    <a:pt x="0" y="18"/>
                  </a:lnTo>
                  <a:lnTo>
                    <a:pt x="25" y="18"/>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17" name="Freeform 142"/>
            <p:cNvSpPr/>
            <p:nvPr/>
          </p:nvSpPr>
          <p:spPr bwMode="auto">
            <a:xfrm>
              <a:off x="4388" y="1197"/>
              <a:ext cx="25" cy="18"/>
            </a:xfrm>
            <a:custGeom>
              <a:avLst/>
              <a:gdLst>
                <a:gd name="T0" fmla="*/ 25 w 25"/>
                <a:gd name="T1" fmla="*/ 18 h 18"/>
                <a:gd name="T2" fmla="*/ 18 w 25"/>
                <a:gd name="T3" fmla="*/ 0 h 18"/>
                <a:gd name="T4" fmla="*/ 0 w 25"/>
                <a:gd name="T5" fmla="*/ 18 h 18"/>
                <a:gd name="T6" fmla="*/ 25 w 25"/>
                <a:gd name="T7" fmla="*/ 18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25" y="18"/>
                  </a:moveTo>
                  <a:lnTo>
                    <a:pt x="18" y="0"/>
                  </a:lnTo>
                  <a:lnTo>
                    <a:pt x="0" y="18"/>
                  </a:lnTo>
                  <a:lnTo>
                    <a:pt x="25" y="18"/>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18" name="Freeform 143"/>
            <p:cNvSpPr/>
            <p:nvPr/>
          </p:nvSpPr>
          <p:spPr bwMode="auto">
            <a:xfrm>
              <a:off x="4388" y="1190"/>
              <a:ext cx="18" cy="25"/>
            </a:xfrm>
            <a:custGeom>
              <a:avLst/>
              <a:gdLst>
                <a:gd name="T0" fmla="*/ 18 w 18"/>
                <a:gd name="T1" fmla="*/ 7 h 25"/>
                <a:gd name="T2" fmla="*/ 0 w 18"/>
                <a:gd name="T3" fmla="*/ 0 h 25"/>
                <a:gd name="T4" fmla="*/ 0 w 18"/>
                <a:gd name="T5" fmla="*/ 25 h 25"/>
                <a:gd name="T6" fmla="*/ 18 w 18"/>
                <a:gd name="T7" fmla="*/ 7 h 25"/>
                <a:gd name="T8" fmla="*/ 0 60000 65536"/>
                <a:gd name="T9" fmla="*/ 0 60000 65536"/>
                <a:gd name="T10" fmla="*/ 0 60000 65536"/>
                <a:gd name="T11" fmla="*/ 0 60000 65536"/>
                <a:gd name="T12" fmla="*/ 0 w 18"/>
                <a:gd name="T13" fmla="*/ 0 h 25"/>
                <a:gd name="T14" fmla="*/ 18 w 18"/>
                <a:gd name="T15" fmla="*/ 25 h 25"/>
              </a:gdLst>
              <a:ahLst/>
              <a:cxnLst>
                <a:cxn ang="T8">
                  <a:pos x="T0" y="T1"/>
                </a:cxn>
                <a:cxn ang="T9">
                  <a:pos x="T2" y="T3"/>
                </a:cxn>
                <a:cxn ang="T10">
                  <a:pos x="T4" y="T5"/>
                </a:cxn>
                <a:cxn ang="T11">
                  <a:pos x="T6" y="T7"/>
                </a:cxn>
              </a:cxnLst>
              <a:rect l="T12" t="T13" r="T14" b="T15"/>
              <a:pathLst>
                <a:path w="18" h="25">
                  <a:moveTo>
                    <a:pt x="18" y="7"/>
                  </a:moveTo>
                  <a:lnTo>
                    <a:pt x="0" y="0"/>
                  </a:lnTo>
                  <a:lnTo>
                    <a:pt x="0" y="25"/>
                  </a:lnTo>
                  <a:lnTo>
                    <a:pt x="18" y="7"/>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19" name="Freeform 144"/>
            <p:cNvSpPr/>
            <p:nvPr/>
          </p:nvSpPr>
          <p:spPr bwMode="auto">
            <a:xfrm>
              <a:off x="4388" y="1190"/>
              <a:ext cx="18" cy="25"/>
            </a:xfrm>
            <a:custGeom>
              <a:avLst/>
              <a:gdLst>
                <a:gd name="T0" fmla="*/ 18 w 18"/>
                <a:gd name="T1" fmla="*/ 7 h 25"/>
                <a:gd name="T2" fmla="*/ 0 w 18"/>
                <a:gd name="T3" fmla="*/ 0 h 25"/>
                <a:gd name="T4" fmla="*/ 0 w 18"/>
                <a:gd name="T5" fmla="*/ 25 h 25"/>
                <a:gd name="T6" fmla="*/ 18 w 18"/>
                <a:gd name="T7" fmla="*/ 7 h 25"/>
                <a:gd name="T8" fmla="*/ 0 60000 65536"/>
                <a:gd name="T9" fmla="*/ 0 60000 65536"/>
                <a:gd name="T10" fmla="*/ 0 60000 65536"/>
                <a:gd name="T11" fmla="*/ 0 60000 65536"/>
                <a:gd name="T12" fmla="*/ 0 w 18"/>
                <a:gd name="T13" fmla="*/ 0 h 25"/>
                <a:gd name="T14" fmla="*/ 18 w 18"/>
                <a:gd name="T15" fmla="*/ 25 h 25"/>
              </a:gdLst>
              <a:ahLst/>
              <a:cxnLst>
                <a:cxn ang="T8">
                  <a:pos x="T0" y="T1"/>
                </a:cxn>
                <a:cxn ang="T9">
                  <a:pos x="T2" y="T3"/>
                </a:cxn>
                <a:cxn ang="T10">
                  <a:pos x="T4" y="T5"/>
                </a:cxn>
                <a:cxn ang="T11">
                  <a:pos x="T6" y="T7"/>
                </a:cxn>
              </a:cxnLst>
              <a:rect l="T12" t="T13" r="T14" b="T15"/>
              <a:pathLst>
                <a:path w="18" h="25">
                  <a:moveTo>
                    <a:pt x="18" y="7"/>
                  </a:moveTo>
                  <a:lnTo>
                    <a:pt x="0" y="0"/>
                  </a:lnTo>
                  <a:lnTo>
                    <a:pt x="0" y="25"/>
                  </a:lnTo>
                  <a:lnTo>
                    <a:pt x="18" y="7"/>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20" name="Freeform 145"/>
            <p:cNvSpPr/>
            <p:nvPr/>
          </p:nvSpPr>
          <p:spPr bwMode="auto">
            <a:xfrm>
              <a:off x="4371" y="1190"/>
              <a:ext cx="17" cy="25"/>
            </a:xfrm>
            <a:custGeom>
              <a:avLst/>
              <a:gdLst>
                <a:gd name="T0" fmla="*/ 9 w 18"/>
                <a:gd name="T1" fmla="*/ 0 h 25"/>
                <a:gd name="T2" fmla="*/ 0 w 18"/>
                <a:gd name="T3" fmla="*/ 7 h 25"/>
                <a:gd name="T4" fmla="*/ 9 w 18"/>
                <a:gd name="T5" fmla="*/ 25 h 25"/>
                <a:gd name="T6" fmla="*/ 9 w 18"/>
                <a:gd name="T7" fmla="*/ 0 h 25"/>
                <a:gd name="T8" fmla="*/ 0 60000 65536"/>
                <a:gd name="T9" fmla="*/ 0 60000 65536"/>
                <a:gd name="T10" fmla="*/ 0 60000 65536"/>
                <a:gd name="T11" fmla="*/ 0 60000 65536"/>
                <a:gd name="T12" fmla="*/ 0 w 18"/>
                <a:gd name="T13" fmla="*/ 0 h 25"/>
                <a:gd name="T14" fmla="*/ 18 w 18"/>
                <a:gd name="T15" fmla="*/ 25 h 25"/>
              </a:gdLst>
              <a:ahLst/>
              <a:cxnLst>
                <a:cxn ang="T8">
                  <a:pos x="T0" y="T1"/>
                </a:cxn>
                <a:cxn ang="T9">
                  <a:pos x="T2" y="T3"/>
                </a:cxn>
                <a:cxn ang="T10">
                  <a:pos x="T4" y="T5"/>
                </a:cxn>
                <a:cxn ang="T11">
                  <a:pos x="T6" y="T7"/>
                </a:cxn>
              </a:cxnLst>
              <a:rect l="T12" t="T13" r="T14" b="T15"/>
              <a:pathLst>
                <a:path w="18" h="25">
                  <a:moveTo>
                    <a:pt x="18" y="0"/>
                  </a:moveTo>
                  <a:lnTo>
                    <a:pt x="0" y="7"/>
                  </a:lnTo>
                  <a:lnTo>
                    <a:pt x="18" y="25"/>
                  </a:lnTo>
                  <a:lnTo>
                    <a:pt x="18" y="0"/>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21" name="Freeform 146"/>
            <p:cNvSpPr/>
            <p:nvPr/>
          </p:nvSpPr>
          <p:spPr bwMode="auto">
            <a:xfrm>
              <a:off x="4371" y="1190"/>
              <a:ext cx="17" cy="25"/>
            </a:xfrm>
            <a:custGeom>
              <a:avLst/>
              <a:gdLst>
                <a:gd name="T0" fmla="*/ 9 w 18"/>
                <a:gd name="T1" fmla="*/ 0 h 25"/>
                <a:gd name="T2" fmla="*/ 0 w 18"/>
                <a:gd name="T3" fmla="*/ 7 h 25"/>
                <a:gd name="T4" fmla="*/ 9 w 18"/>
                <a:gd name="T5" fmla="*/ 25 h 25"/>
                <a:gd name="T6" fmla="*/ 9 w 18"/>
                <a:gd name="T7" fmla="*/ 0 h 25"/>
                <a:gd name="T8" fmla="*/ 0 60000 65536"/>
                <a:gd name="T9" fmla="*/ 0 60000 65536"/>
                <a:gd name="T10" fmla="*/ 0 60000 65536"/>
                <a:gd name="T11" fmla="*/ 0 60000 65536"/>
                <a:gd name="T12" fmla="*/ 0 w 18"/>
                <a:gd name="T13" fmla="*/ 0 h 25"/>
                <a:gd name="T14" fmla="*/ 18 w 18"/>
                <a:gd name="T15" fmla="*/ 25 h 25"/>
              </a:gdLst>
              <a:ahLst/>
              <a:cxnLst>
                <a:cxn ang="T8">
                  <a:pos x="T0" y="T1"/>
                </a:cxn>
                <a:cxn ang="T9">
                  <a:pos x="T2" y="T3"/>
                </a:cxn>
                <a:cxn ang="T10">
                  <a:pos x="T4" y="T5"/>
                </a:cxn>
                <a:cxn ang="T11">
                  <a:pos x="T6" y="T7"/>
                </a:cxn>
              </a:cxnLst>
              <a:rect l="T12" t="T13" r="T14" b="T15"/>
              <a:pathLst>
                <a:path w="18" h="25">
                  <a:moveTo>
                    <a:pt x="18" y="0"/>
                  </a:moveTo>
                  <a:lnTo>
                    <a:pt x="0" y="7"/>
                  </a:lnTo>
                  <a:lnTo>
                    <a:pt x="18" y="25"/>
                  </a:lnTo>
                  <a:lnTo>
                    <a:pt x="18" y="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22" name="Freeform 147"/>
            <p:cNvSpPr/>
            <p:nvPr/>
          </p:nvSpPr>
          <p:spPr bwMode="auto">
            <a:xfrm>
              <a:off x="4364" y="1197"/>
              <a:ext cx="24" cy="18"/>
            </a:xfrm>
            <a:custGeom>
              <a:avLst/>
              <a:gdLst>
                <a:gd name="T0" fmla="*/ 7 w 25"/>
                <a:gd name="T1" fmla="*/ 0 h 18"/>
                <a:gd name="T2" fmla="*/ 0 w 25"/>
                <a:gd name="T3" fmla="*/ 18 h 18"/>
                <a:gd name="T4" fmla="*/ 14 w 25"/>
                <a:gd name="T5" fmla="*/ 18 h 18"/>
                <a:gd name="T6" fmla="*/ 7 w 25"/>
                <a:gd name="T7" fmla="*/ 0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7" y="0"/>
                  </a:moveTo>
                  <a:lnTo>
                    <a:pt x="0" y="18"/>
                  </a:lnTo>
                  <a:lnTo>
                    <a:pt x="25" y="18"/>
                  </a:lnTo>
                  <a:lnTo>
                    <a:pt x="7" y="0"/>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23" name="Freeform 148"/>
            <p:cNvSpPr/>
            <p:nvPr/>
          </p:nvSpPr>
          <p:spPr bwMode="auto">
            <a:xfrm>
              <a:off x="4364" y="1197"/>
              <a:ext cx="24" cy="18"/>
            </a:xfrm>
            <a:custGeom>
              <a:avLst/>
              <a:gdLst>
                <a:gd name="T0" fmla="*/ 7 w 25"/>
                <a:gd name="T1" fmla="*/ 0 h 18"/>
                <a:gd name="T2" fmla="*/ 0 w 25"/>
                <a:gd name="T3" fmla="*/ 18 h 18"/>
                <a:gd name="T4" fmla="*/ 14 w 25"/>
                <a:gd name="T5" fmla="*/ 18 h 18"/>
                <a:gd name="T6" fmla="*/ 7 w 25"/>
                <a:gd name="T7" fmla="*/ 0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7" y="0"/>
                  </a:moveTo>
                  <a:lnTo>
                    <a:pt x="0" y="18"/>
                  </a:lnTo>
                  <a:lnTo>
                    <a:pt x="25" y="18"/>
                  </a:lnTo>
                  <a:lnTo>
                    <a:pt x="7" y="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24" name="Freeform 149"/>
            <p:cNvSpPr/>
            <p:nvPr/>
          </p:nvSpPr>
          <p:spPr bwMode="auto">
            <a:xfrm>
              <a:off x="4364" y="1215"/>
              <a:ext cx="24" cy="18"/>
            </a:xfrm>
            <a:custGeom>
              <a:avLst/>
              <a:gdLst>
                <a:gd name="T0" fmla="*/ 0 w 25"/>
                <a:gd name="T1" fmla="*/ 0 h 18"/>
                <a:gd name="T2" fmla="*/ 7 w 25"/>
                <a:gd name="T3" fmla="*/ 18 h 18"/>
                <a:gd name="T4" fmla="*/ 14 w 25"/>
                <a:gd name="T5" fmla="*/ 0 h 18"/>
                <a:gd name="T6" fmla="*/ 0 w 25"/>
                <a:gd name="T7" fmla="*/ 0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0" y="0"/>
                  </a:moveTo>
                  <a:lnTo>
                    <a:pt x="7" y="18"/>
                  </a:lnTo>
                  <a:lnTo>
                    <a:pt x="25" y="0"/>
                  </a:lnTo>
                  <a:lnTo>
                    <a:pt x="0" y="0"/>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25" name="Freeform 150"/>
            <p:cNvSpPr/>
            <p:nvPr/>
          </p:nvSpPr>
          <p:spPr bwMode="auto">
            <a:xfrm>
              <a:off x="4364" y="1215"/>
              <a:ext cx="24" cy="18"/>
            </a:xfrm>
            <a:custGeom>
              <a:avLst/>
              <a:gdLst>
                <a:gd name="T0" fmla="*/ 0 w 25"/>
                <a:gd name="T1" fmla="*/ 0 h 18"/>
                <a:gd name="T2" fmla="*/ 7 w 25"/>
                <a:gd name="T3" fmla="*/ 18 h 18"/>
                <a:gd name="T4" fmla="*/ 14 w 25"/>
                <a:gd name="T5" fmla="*/ 0 h 18"/>
                <a:gd name="T6" fmla="*/ 0 w 25"/>
                <a:gd name="T7" fmla="*/ 0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0" y="0"/>
                  </a:moveTo>
                  <a:lnTo>
                    <a:pt x="7" y="18"/>
                  </a:lnTo>
                  <a:lnTo>
                    <a:pt x="25" y="0"/>
                  </a:lnTo>
                  <a:lnTo>
                    <a:pt x="0" y="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26" name="Freeform 151"/>
            <p:cNvSpPr/>
            <p:nvPr/>
          </p:nvSpPr>
          <p:spPr bwMode="auto">
            <a:xfrm>
              <a:off x="4371" y="1215"/>
              <a:ext cx="17" cy="25"/>
            </a:xfrm>
            <a:custGeom>
              <a:avLst/>
              <a:gdLst>
                <a:gd name="T0" fmla="*/ 0 w 18"/>
                <a:gd name="T1" fmla="*/ 13 h 26"/>
                <a:gd name="T2" fmla="*/ 9 w 18"/>
                <a:gd name="T3" fmla="*/ 15 h 26"/>
                <a:gd name="T4" fmla="*/ 9 w 18"/>
                <a:gd name="T5" fmla="*/ 0 h 26"/>
                <a:gd name="T6" fmla="*/ 0 w 18"/>
                <a:gd name="T7" fmla="*/ 13 h 26"/>
                <a:gd name="T8" fmla="*/ 0 60000 65536"/>
                <a:gd name="T9" fmla="*/ 0 60000 65536"/>
                <a:gd name="T10" fmla="*/ 0 60000 65536"/>
                <a:gd name="T11" fmla="*/ 0 60000 65536"/>
                <a:gd name="T12" fmla="*/ 0 w 18"/>
                <a:gd name="T13" fmla="*/ 0 h 26"/>
                <a:gd name="T14" fmla="*/ 18 w 18"/>
                <a:gd name="T15" fmla="*/ 26 h 26"/>
              </a:gdLst>
              <a:ahLst/>
              <a:cxnLst>
                <a:cxn ang="T8">
                  <a:pos x="T0" y="T1"/>
                </a:cxn>
                <a:cxn ang="T9">
                  <a:pos x="T2" y="T3"/>
                </a:cxn>
                <a:cxn ang="T10">
                  <a:pos x="T4" y="T5"/>
                </a:cxn>
                <a:cxn ang="T11">
                  <a:pos x="T6" y="T7"/>
                </a:cxn>
              </a:cxnLst>
              <a:rect l="T12" t="T13" r="T14" b="T15"/>
              <a:pathLst>
                <a:path w="18" h="26">
                  <a:moveTo>
                    <a:pt x="0" y="18"/>
                  </a:moveTo>
                  <a:lnTo>
                    <a:pt x="18" y="26"/>
                  </a:lnTo>
                  <a:lnTo>
                    <a:pt x="18" y="0"/>
                  </a:lnTo>
                  <a:lnTo>
                    <a:pt x="0" y="18"/>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27" name="Freeform 152"/>
            <p:cNvSpPr/>
            <p:nvPr/>
          </p:nvSpPr>
          <p:spPr bwMode="auto">
            <a:xfrm>
              <a:off x="4371" y="1215"/>
              <a:ext cx="17" cy="25"/>
            </a:xfrm>
            <a:custGeom>
              <a:avLst/>
              <a:gdLst>
                <a:gd name="T0" fmla="*/ 0 w 18"/>
                <a:gd name="T1" fmla="*/ 13 h 26"/>
                <a:gd name="T2" fmla="*/ 9 w 18"/>
                <a:gd name="T3" fmla="*/ 15 h 26"/>
                <a:gd name="T4" fmla="*/ 9 w 18"/>
                <a:gd name="T5" fmla="*/ 0 h 26"/>
                <a:gd name="T6" fmla="*/ 0 w 18"/>
                <a:gd name="T7" fmla="*/ 13 h 26"/>
                <a:gd name="T8" fmla="*/ 0 60000 65536"/>
                <a:gd name="T9" fmla="*/ 0 60000 65536"/>
                <a:gd name="T10" fmla="*/ 0 60000 65536"/>
                <a:gd name="T11" fmla="*/ 0 60000 65536"/>
                <a:gd name="T12" fmla="*/ 0 w 18"/>
                <a:gd name="T13" fmla="*/ 0 h 26"/>
                <a:gd name="T14" fmla="*/ 18 w 18"/>
                <a:gd name="T15" fmla="*/ 26 h 26"/>
              </a:gdLst>
              <a:ahLst/>
              <a:cxnLst>
                <a:cxn ang="T8">
                  <a:pos x="T0" y="T1"/>
                </a:cxn>
                <a:cxn ang="T9">
                  <a:pos x="T2" y="T3"/>
                </a:cxn>
                <a:cxn ang="T10">
                  <a:pos x="T4" y="T5"/>
                </a:cxn>
                <a:cxn ang="T11">
                  <a:pos x="T6" y="T7"/>
                </a:cxn>
              </a:cxnLst>
              <a:rect l="T12" t="T13" r="T14" b="T15"/>
              <a:pathLst>
                <a:path w="18" h="26">
                  <a:moveTo>
                    <a:pt x="0" y="18"/>
                  </a:moveTo>
                  <a:lnTo>
                    <a:pt x="18" y="26"/>
                  </a:lnTo>
                  <a:lnTo>
                    <a:pt x="18" y="0"/>
                  </a:lnTo>
                  <a:lnTo>
                    <a:pt x="0" y="18"/>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28" name="Freeform 153"/>
            <p:cNvSpPr/>
            <p:nvPr/>
          </p:nvSpPr>
          <p:spPr bwMode="auto">
            <a:xfrm>
              <a:off x="4388" y="1215"/>
              <a:ext cx="18" cy="25"/>
            </a:xfrm>
            <a:custGeom>
              <a:avLst/>
              <a:gdLst>
                <a:gd name="T0" fmla="*/ 0 w 18"/>
                <a:gd name="T1" fmla="*/ 15 h 26"/>
                <a:gd name="T2" fmla="*/ 18 w 18"/>
                <a:gd name="T3" fmla="*/ 13 h 26"/>
                <a:gd name="T4" fmla="*/ 0 w 18"/>
                <a:gd name="T5" fmla="*/ 0 h 26"/>
                <a:gd name="T6" fmla="*/ 0 w 18"/>
                <a:gd name="T7" fmla="*/ 15 h 26"/>
                <a:gd name="T8" fmla="*/ 0 60000 65536"/>
                <a:gd name="T9" fmla="*/ 0 60000 65536"/>
                <a:gd name="T10" fmla="*/ 0 60000 65536"/>
                <a:gd name="T11" fmla="*/ 0 60000 65536"/>
                <a:gd name="T12" fmla="*/ 0 w 18"/>
                <a:gd name="T13" fmla="*/ 0 h 26"/>
                <a:gd name="T14" fmla="*/ 18 w 18"/>
                <a:gd name="T15" fmla="*/ 26 h 26"/>
              </a:gdLst>
              <a:ahLst/>
              <a:cxnLst>
                <a:cxn ang="T8">
                  <a:pos x="T0" y="T1"/>
                </a:cxn>
                <a:cxn ang="T9">
                  <a:pos x="T2" y="T3"/>
                </a:cxn>
                <a:cxn ang="T10">
                  <a:pos x="T4" y="T5"/>
                </a:cxn>
                <a:cxn ang="T11">
                  <a:pos x="T6" y="T7"/>
                </a:cxn>
              </a:cxnLst>
              <a:rect l="T12" t="T13" r="T14" b="T15"/>
              <a:pathLst>
                <a:path w="18" h="26">
                  <a:moveTo>
                    <a:pt x="0" y="26"/>
                  </a:moveTo>
                  <a:lnTo>
                    <a:pt x="18" y="18"/>
                  </a:lnTo>
                  <a:lnTo>
                    <a:pt x="0" y="0"/>
                  </a:lnTo>
                  <a:lnTo>
                    <a:pt x="0" y="26"/>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29" name="Freeform 154"/>
            <p:cNvSpPr/>
            <p:nvPr/>
          </p:nvSpPr>
          <p:spPr bwMode="auto">
            <a:xfrm>
              <a:off x="4388" y="1215"/>
              <a:ext cx="18" cy="25"/>
            </a:xfrm>
            <a:custGeom>
              <a:avLst/>
              <a:gdLst>
                <a:gd name="T0" fmla="*/ 0 w 18"/>
                <a:gd name="T1" fmla="*/ 15 h 26"/>
                <a:gd name="T2" fmla="*/ 18 w 18"/>
                <a:gd name="T3" fmla="*/ 13 h 26"/>
                <a:gd name="T4" fmla="*/ 0 w 18"/>
                <a:gd name="T5" fmla="*/ 0 h 26"/>
                <a:gd name="T6" fmla="*/ 0 w 18"/>
                <a:gd name="T7" fmla="*/ 15 h 26"/>
                <a:gd name="T8" fmla="*/ 0 60000 65536"/>
                <a:gd name="T9" fmla="*/ 0 60000 65536"/>
                <a:gd name="T10" fmla="*/ 0 60000 65536"/>
                <a:gd name="T11" fmla="*/ 0 60000 65536"/>
                <a:gd name="T12" fmla="*/ 0 w 18"/>
                <a:gd name="T13" fmla="*/ 0 h 26"/>
                <a:gd name="T14" fmla="*/ 18 w 18"/>
                <a:gd name="T15" fmla="*/ 26 h 26"/>
              </a:gdLst>
              <a:ahLst/>
              <a:cxnLst>
                <a:cxn ang="T8">
                  <a:pos x="T0" y="T1"/>
                </a:cxn>
                <a:cxn ang="T9">
                  <a:pos x="T2" y="T3"/>
                </a:cxn>
                <a:cxn ang="T10">
                  <a:pos x="T4" y="T5"/>
                </a:cxn>
                <a:cxn ang="T11">
                  <a:pos x="T6" y="T7"/>
                </a:cxn>
              </a:cxnLst>
              <a:rect l="T12" t="T13" r="T14" b="T15"/>
              <a:pathLst>
                <a:path w="18" h="26">
                  <a:moveTo>
                    <a:pt x="0" y="26"/>
                  </a:moveTo>
                  <a:lnTo>
                    <a:pt x="18" y="18"/>
                  </a:lnTo>
                  <a:lnTo>
                    <a:pt x="0" y="0"/>
                  </a:lnTo>
                  <a:lnTo>
                    <a:pt x="0" y="26"/>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30" name="Freeform 155"/>
            <p:cNvSpPr/>
            <p:nvPr/>
          </p:nvSpPr>
          <p:spPr bwMode="auto">
            <a:xfrm>
              <a:off x="4388" y="1215"/>
              <a:ext cx="25" cy="18"/>
            </a:xfrm>
            <a:custGeom>
              <a:avLst/>
              <a:gdLst>
                <a:gd name="T0" fmla="*/ 18 w 25"/>
                <a:gd name="T1" fmla="*/ 18 h 18"/>
                <a:gd name="T2" fmla="*/ 25 w 25"/>
                <a:gd name="T3" fmla="*/ 0 h 18"/>
                <a:gd name="T4" fmla="*/ 0 w 25"/>
                <a:gd name="T5" fmla="*/ 0 h 18"/>
                <a:gd name="T6" fmla="*/ 18 w 25"/>
                <a:gd name="T7" fmla="*/ 18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18" y="18"/>
                  </a:moveTo>
                  <a:lnTo>
                    <a:pt x="25" y="0"/>
                  </a:lnTo>
                  <a:lnTo>
                    <a:pt x="0" y="0"/>
                  </a:lnTo>
                  <a:lnTo>
                    <a:pt x="18" y="18"/>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31" name="Freeform 156"/>
            <p:cNvSpPr/>
            <p:nvPr/>
          </p:nvSpPr>
          <p:spPr bwMode="auto">
            <a:xfrm>
              <a:off x="4388" y="1215"/>
              <a:ext cx="25" cy="18"/>
            </a:xfrm>
            <a:custGeom>
              <a:avLst/>
              <a:gdLst>
                <a:gd name="T0" fmla="*/ 18 w 25"/>
                <a:gd name="T1" fmla="*/ 18 h 18"/>
                <a:gd name="T2" fmla="*/ 25 w 25"/>
                <a:gd name="T3" fmla="*/ 0 h 18"/>
                <a:gd name="T4" fmla="*/ 0 w 25"/>
                <a:gd name="T5" fmla="*/ 0 h 18"/>
                <a:gd name="T6" fmla="*/ 18 w 25"/>
                <a:gd name="T7" fmla="*/ 18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18" y="18"/>
                  </a:moveTo>
                  <a:lnTo>
                    <a:pt x="25" y="0"/>
                  </a:lnTo>
                  <a:lnTo>
                    <a:pt x="0" y="0"/>
                  </a:lnTo>
                  <a:lnTo>
                    <a:pt x="18" y="18"/>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32" name="Freeform 157"/>
            <p:cNvSpPr/>
            <p:nvPr/>
          </p:nvSpPr>
          <p:spPr bwMode="auto">
            <a:xfrm>
              <a:off x="3444" y="1483"/>
              <a:ext cx="25" cy="17"/>
            </a:xfrm>
            <a:custGeom>
              <a:avLst/>
              <a:gdLst>
                <a:gd name="T0" fmla="*/ 25 w 25"/>
                <a:gd name="T1" fmla="*/ 9 h 18"/>
                <a:gd name="T2" fmla="*/ 18 w 25"/>
                <a:gd name="T3" fmla="*/ 0 h 18"/>
                <a:gd name="T4" fmla="*/ 0 w 25"/>
                <a:gd name="T5" fmla="*/ 9 h 18"/>
                <a:gd name="T6" fmla="*/ 25 w 25"/>
                <a:gd name="T7" fmla="*/ 9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25" y="18"/>
                  </a:moveTo>
                  <a:lnTo>
                    <a:pt x="18" y="0"/>
                  </a:lnTo>
                  <a:lnTo>
                    <a:pt x="0" y="18"/>
                  </a:lnTo>
                  <a:lnTo>
                    <a:pt x="25" y="18"/>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33" name="Freeform 158"/>
            <p:cNvSpPr/>
            <p:nvPr/>
          </p:nvSpPr>
          <p:spPr bwMode="auto">
            <a:xfrm>
              <a:off x="3444" y="1483"/>
              <a:ext cx="25" cy="17"/>
            </a:xfrm>
            <a:custGeom>
              <a:avLst/>
              <a:gdLst>
                <a:gd name="T0" fmla="*/ 25 w 25"/>
                <a:gd name="T1" fmla="*/ 9 h 18"/>
                <a:gd name="T2" fmla="*/ 18 w 25"/>
                <a:gd name="T3" fmla="*/ 0 h 18"/>
                <a:gd name="T4" fmla="*/ 0 w 25"/>
                <a:gd name="T5" fmla="*/ 9 h 18"/>
                <a:gd name="T6" fmla="*/ 25 w 25"/>
                <a:gd name="T7" fmla="*/ 9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25" y="18"/>
                  </a:moveTo>
                  <a:lnTo>
                    <a:pt x="18" y="0"/>
                  </a:lnTo>
                  <a:lnTo>
                    <a:pt x="0" y="18"/>
                  </a:lnTo>
                  <a:lnTo>
                    <a:pt x="25" y="18"/>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34" name="Freeform 159"/>
            <p:cNvSpPr/>
            <p:nvPr/>
          </p:nvSpPr>
          <p:spPr bwMode="auto">
            <a:xfrm>
              <a:off x="3444" y="1476"/>
              <a:ext cx="18" cy="24"/>
            </a:xfrm>
            <a:custGeom>
              <a:avLst/>
              <a:gdLst>
                <a:gd name="T0" fmla="*/ 18 w 18"/>
                <a:gd name="T1" fmla="*/ 7 h 25"/>
                <a:gd name="T2" fmla="*/ 0 w 18"/>
                <a:gd name="T3" fmla="*/ 0 h 25"/>
                <a:gd name="T4" fmla="*/ 0 w 18"/>
                <a:gd name="T5" fmla="*/ 14 h 25"/>
                <a:gd name="T6" fmla="*/ 18 w 18"/>
                <a:gd name="T7" fmla="*/ 7 h 25"/>
                <a:gd name="T8" fmla="*/ 0 60000 65536"/>
                <a:gd name="T9" fmla="*/ 0 60000 65536"/>
                <a:gd name="T10" fmla="*/ 0 60000 65536"/>
                <a:gd name="T11" fmla="*/ 0 60000 65536"/>
                <a:gd name="T12" fmla="*/ 0 w 18"/>
                <a:gd name="T13" fmla="*/ 0 h 25"/>
                <a:gd name="T14" fmla="*/ 18 w 18"/>
                <a:gd name="T15" fmla="*/ 25 h 25"/>
              </a:gdLst>
              <a:ahLst/>
              <a:cxnLst>
                <a:cxn ang="T8">
                  <a:pos x="T0" y="T1"/>
                </a:cxn>
                <a:cxn ang="T9">
                  <a:pos x="T2" y="T3"/>
                </a:cxn>
                <a:cxn ang="T10">
                  <a:pos x="T4" y="T5"/>
                </a:cxn>
                <a:cxn ang="T11">
                  <a:pos x="T6" y="T7"/>
                </a:cxn>
              </a:cxnLst>
              <a:rect l="T12" t="T13" r="T14" b="T15"/>
              <a:pathLst>
                <a:path w="18" h="25">
                  <a:moveTo>
                    <a:pt x="18" y="7"/>
                  </a:moveTo>
                  <a:lnTo>
                    <a:pt x="0" y="0"/>
                  </a:lnTo>
                  <a:lnTo>
                    <a:pt x="0" y="25"/>
                  </a:lnTo>
                  <a:lnTo>
                    <a:pt x="18" y="7"/>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35" name="Freeform 160"/>
            <p:cNvSpPr/>
            <p:nvPr/>
          </p:nvSpPr>
          <p:spPr bwMode="auto">
            <a:xfrm>
              <a:off x="3444" y="1476"/>
              <a:ext cx="18" cy="24"/>
            </a:xfrm>
            <a:custGeom>
              <a:avLst/>
              <a:gdLst>
                <a:gd name="T0" fmla="*/ 18 w 18"/>
                <a:gd name="T1" fmla="*/ 7 h 25"/>
                <a:gd name="T2" fmla="*/ 0 w 18"/>
                <a:gd name="T3" fmla="*/ 0 h 25"/>
                <a:gd name="T4" fmla="*/ 0 w 18"/>
                <a:gd name="T5" fmla="*/ 14 h 25"/>
                <a:gd name="T6" fmla="*/ 18 w 18"/>
                <a:gd name="T7" fmla="*/ 7 h 25"/>
                <a:gd name="T8" fmla="*/ 0 60000 65536"/>
                <a:gd name="T9" fmla="*/ 0 60000 65536"/>
                <a:gd name="T10" fmla="*/ 0 60000 65536"/>
                <a:gd name="T11" fmla="*/ 0 60000 65536"/>
                <a:gd name="T12" fmla="*/ 0 w 18"/>
                <a:gd name="T13" fmla="*/ 0 h 25"/>
                <a:gd name="T14" fmla="*/ 18 w 18"/>
                <a:gd name="T15" fmla="*/ 25 h 25"/>
              </a:gdLst>
              <a:ahLst/>
              <a:cxnLst>
                <a:cxn ang="T8">
                  <a:pos x="T0" y="T1"/>
                </a:cxn>
                <a:cxn ang="T9">
                  <a:pos x="T2" y="T3"/>
                </a:cxn>
                <a:cxn ang="T10">
                  <a:pos x="T4" y="T5"/>
                </a:cxn>
                <a:cxn ang="T11">
                  <a:pos x="T6" y="T7"/>
                </a:cxn>
              </a:cxnLst>
              <a:rect l="T12" t="T13" r="T14" b="T15"/>
              <a:pathLst>
                <a:path w="18" h="25">
                  <a:moveTo>
                    <a:pt x="18" y="7"/>
                  </a:moveTo>
                  <a:lnTo>
                    <a:pt x="0" y="0"/>
                  </a:lnTo>
                  <a:lnTo>
                    <a:pt x="0" y="25"/>
                  </a:lnTo>
                  <a:lnTo>
                    <a:pt x="18" y="7"/>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36" name="Freeform 161"/>
            <p:cNvSpPr/>
            <p:nvPr/>
          </p:nvSpPr>
          <p:spPr bwMode="auto">
            <a:xfrm>
              <a:off x="3427" y="1476"/>
              <a:ext cx="17" cy="24"/>
            </a:xfrm>
            <a:custGeom>
              <a:avLst/>
              <a:gdLst>
                <a:gd name="T0" fmla="*/ 17 w 17"/>
                <a:gd name="T1" fmla="*/ 0 h 25"/>
                <a:gd name="T2" fmla="*/ 0 w 17"/>
                <a:gd name="T3" fmla="*/ 7 h 25"/>
                <a:gd name="T4" fmla="*/ 17 w 17"/>
                <a:gd name="T5" fmla="*/ 14 h 25"/>
                <a:gd name="T6" fmla="*/ 17 w 17"/>
                <a:gd name="T7" fmla="*/ 0 h 25"/>
                <a:gd name="T8" fmla="*/ 0 60000 65536"/>
                <a:gd name="T9" fmla="*/ 0 60000 65536"/>
                <a:gd name="T10" fmla="*/ 0 60000 65536"/>
                <a:gd name="T11" fmla="*/ 0 60000 65536"/>
                <a:gd name="T12" fmla="*/ 0 w 17"/>
                <a:gd name="T13" fmla="*/ 0 h 25"/>
                <a:gd name="T14" fmla="*/ 17 w 17"/>
                <a:gd name="T15" fmla="*/ 25 h 25"/>
              </a:gdLst>
              <a:ahLst/>
              <a:cxnLst>
                <a:cxn ang="T8">
                  <a:pos x="T0" y="T1"/>
                </a:cxn>
                <a:cxn ang="T9">
                  <a:pos x="T2" y="T3"/>
                </a:cxn>
                <a:cxn ang="T10">
                  <a:pos x="T4" y="T5"/>
                </a:cxn>
                <a:cxn ang="T11">
                  <a:pos x="T6" y="T7"/>
                </a:cxn>
              </a:cxnLst>
              <a:rect l="T12" t="T13" r="T14" b="T15"/>
              <a:pathLst>
                <a:path w="17" h="25">
                  <a:moveTo>
                    <a:pt x="17" y="0"/>
                  </a:moveTo>
                  <a:lnTo>
                    <a:pt x="0" y="7"/>
                  </a:lnTo>
                  <a:lnTo>
                    <a:pt x="17" y="25"/>
                  </a:lnTo>
                  <a:lnTo>
                    <a:pt x="17" y="0"/>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37" name="Freeform 162"/>
            <p:cNvSpPr/>
            <p:nvPr/>
          </p:nvSpPr>
          <p:spPr bwMode="auto">
            <a:xfrm>
              <a:off x="3427" y="1476"/>
              <a:ext cx="17" cy="24"/>
            </a:xfrm>
            <a:custGeom>
              <a:avLst/>
              <a:gdLst>
                <a:gd name="T0" fmla="*/ 17 w 17"/>
                <a:gd name="T1" fmla="*/ 0 h 25"/>
                <a:gd name="T2" fmla="*/ 0 w 17"/>
                <a:gd name="T3" fmla="*/ 7 h 25"/>
                <a:gd name="T4" fmla="*/ 17 w 17"/>
                <a:gd name="T5" fmla="*/ 14 h 25"/>
                <a:gd name="T6" fmla="*/ 17 w 17"/>
                <a:gd name="T7" fmla="*/ 0 h 25"/>
                <a:gd name="T8" fmla="*/ 0 60000 65536"/>
                <a:gd name="T9" fmla="*/ 0 60000 65536"/>
                <a:gd name="T10" fmla="*/ 0 60000 65536"/>
                <a:gd name="T11" fmla="*/ 0 60000 65536"/>
                <a:gd name="T12" fmla="*/ 0 w 17"/>
                <a:gd name="T13" fmla="*/ 0 h 25"/>
                <a:gd name="T14" fmla="*/ 17 w 17"/>
                <a:gd name="T15" fmla="*/ 25 h 25"/>
              </a:gdLst>
              <a:ahLst/>
              <a:cxnLst>
                <a:cxn ang="T8">
                  <a:pos x="T0" y="T1"/>
                </a:cxn>
                <a:cxn ang="T9">
                  <a:pos x="T2" y="T3"/>
                </a:cxn>
                <a:cxn ang="T10">
                  <a:pos x="T4" y="T5"/>
                </a:cxn>
                <a:cxn ang="T11">
                  <a:pos x="T6" y="T7"/>
                </a:cxn>
              </a:cxnLst>
              <a:rect l="T12" t="T13" r="T14" b="T15"/>
              <a:pathLst>
                <a:path w="17" h="25">
                  <a:moveTo>
                    <a:pt x="17" y="0"/>
                  </a:moveTo>
                  <a:lnTo>
                    <a:pt x="0" y="7"/>
                  </a:lnTo>
                  <a:lnTo>
                    <a:pt x="17" y="25"/>
                  </a:lnTo>
                  <a:lnTo>
                    <a:pt x="17" y="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38" name="Freeform 163"/>
            <p:cNvSpPr/>
            <p:nvPr/>
          </p:nvSpPr>
          <p:spPr bwMode="auto">
            <a:xfrm>
              <a:off x="3420" y="1483"/>
              <a:ext cx="24" cy="17"/>
            </a:xfrm>
            <a:custGeom>
              <a:avLst/>
              <a:gdLst>
                <a:gd name="T0" fmla="*/ 7 w 24"/>
                <a:gd name="T1" fmla="*/ 0 h 18"/>
                <a:gd name="T2" fmla="*/ 0 w 24"/>
                <a:gd name="T3" fmla="*/ 9 h 18"/>
                <a:gd name="T4" fmla="*/ 24 w 24"/>
                <a:gd name="T5" fmla="*/ 9 h 18"/>
                <a:gd name="T6" fmla="*/ 7 w 24"/>
                <a:gd name="T7" fmla="*/ 0 h 18"/>
                <a:gd name="T8" fmla="*/ 0 60000 65536"/>
                <a:gd name="T9" fmla="*/ 0 60000 65536"/>
                <a:gd name="T10" fmla="*/ 0 60000 65536"/>
                <a:gd name="T11" fmla="*/ 0 60000 65536"/>
                <a:gd name="T12" fmla="*/ 0 w 24"/>
                <a:gd name="T13" fmla="*/ 0 h 18"/>
                <a:gd name="T14" fmla="*/ 24 w 24"/>
                <a:gd name="T15" fmla="*/ 18 h 18"/>
              </a:gdLst>
              <a:ahLst/>
              <a:cxnLst>
                <a:cxn ang="T8">
                  <a:pos x="T0" y="T1"/>
                </a:cxn>
                <a:cxn ang="T9">
                  <a:pos x="T2" y="T3"/>
                </a:cxn>
                <a:cxn ang="T10">
                  <a:pos x="T4" y="T5"/>
                </a:cxn>
                <a:cxn ang="T11">
                  <a:pos x="T6" y="T7"/>
                </a:cxn>
              </a:cxnLst>
              <a:rect l="T12" t="T13" r="T14" b="T15"/>
              <a:pathLst>
                <a:path w="24" h="18">
                  <a:moveTo>
                    <a:pt x="7" y="0"/>
                  </a:moveTo>
                  <a:lnTo>
                    <a:pt x="0" y="18"/>
                  </a:lnTo>
                  <a:lnTo>
                    <a:pt x="24" y="18"/>
                  </a:lnTo>
                  <a:lnTo>
                    <a:pt x="7" y="0"/>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39" name="Freeform 164"/>
            <p:cNvSpPr/>
            <p:nvPr/>
          </p:nvSpPr>
          <p:spPr bwMode="auto">
            <a:xfrm>
              <a:off x="3420" y="1483"/>
              <a:ext cx="24" cy="17"/>
            </a:xfrm>
            <a:custGeom>
              <a:avLst/>
              <a:gdLst>
                <a:gd name="T0" fmla="*/ 7 w 24"/>
                <a:gd name="T1" fmla="*/ 0 h 18"/>
                <a:gd name="T2" fmla="*/ 0 w 24"/>
                <a:gd name="T3" fmla="*/ 9 h 18"/>
                <a:gd name="T4" fmla="*/ 24 w 24"/>
                <a:gd name="T5" fmla="*/ 9 h 18"/>
                <a:gd name="T6" fmla="*/ 7 w 24"/>
                <a:gd name="T7" fmla="*/ 0 h 18"/>
                <a:gd name="T8" fmla="*/ 0 60000 65536"/>
                <a:gd name="T9" fmla="*/ 0 60000 65536"/>
                <a:gd name="T10" fmla="*/ 0 60000 65536"/>
                <a:gd name="T11" fmla="*/ 0 60000 65536"/>
                <a:gd name="T12" fmla="*/ 0 w 24"/>
                <a:gd name="T13" fmla="*/ 0 h 18"/>
                <a:gd name="T14" fmla="*/ 24 w 24"/>
                <a:gd name="T15" fmla="*/ 18 h 18"/>
              </a:gdLst>
              <a:ahLst/>
              <a:cxnLst>
                <a:cxn ang="T8">
                  <a:pos x="T0" y="T1"/>
                </a:cxn>
                <a:cxn ang="T9">
                  <a:pos x="T2" y="T3"/>
                </a:cxn>
                <a:cxn ang="T10">
                  <a:pos x="T4" y="T5"/>
                </a:cxn>
                <a:cxn ang="T11">
                  <a:pos x="T6" y="T7"/>
                </a:cxn>
              </a:cxnLst>
              <a:rect l="T12" t="T13" r="T14" b="T15"/>
              <a:pathLst>
                <a:path w="24" h="18">
                  <a:moveTo>
                    <a:pt x="7" y="0"/>
                  </a:moveTo>
                  <a:lnTo>
                    <a:pt x="0" y="18"/>
                  </a:lnTo>
                  <a:lnTo>
                    <a:pt x="24" y="18"/>
                  </a:lnTo>
                  <a:lnTo>
                    <a:pt x="7" y="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40" name="Freeform 165"/>
            <p:cNvSpPr/>
            <p:nvPr/>
          </p:nvSpPr>
          <p:spPr bwMode="auto">
            <a:xfrm>
              <a:off x="3420" y="1500"/>
              <a:ext cx="24" cy="17"/>
            </a:xfrm>
            <a:custGeom>
              <a:avLst/>
              <a:gdLst>
                <a:gd name="T0" fmla="*/ 0 w 24"/>
                <a:gd name="T1" fmla="*/ 0 h 17"/>
                <a:gd name="T2" fmla="*/ 7 w 24"/>
                <a:gd name="T3" fmla="*/ 17 h 17"/>
                <a:gd name="T4" fmla="*/ 24 w 24"/>
                <a:gd name="T5" fmla="*/ 0 h 17"/>
                <a:gd name="T6" fmla="*/ 0 w 24"/>
                <a:gd name="T7" fmla="*/ 0 h 17"/>
                <a:gd name="T8" fmla="*/ 0 60000 65536"/>
                <a:gd name="T9" fmla="*/ 0 60000 65536"/>
                <a:gd name="T10" fmla="*/ 0 60000 65536"/>
                <a:gd name="T11" fmla="*/ 0 60000 65536"/>
                <a:gd name="T12" fmla="*/ 0 w 24"/>
                <a:gd name="T13" fmla="*/ 0 h 17"/>
                <a:gd name="T14" fmla="*/ 24 w 24"/>
                <a:gd name="T15" fmla="*/ 17 h 17"/>
              </a:gdLst>
              <a:ahLst/>
              <a:cxnLst>
                <a:cxn ang="T8">
                  <a:pos x="T0" y="T1"/>
                </a:cxn>
                <a:cxn ang="T9">
                  <a:pos x="T2" y="T3"/>
                </a:cxn>
                <a:cxn ang="T10">
                  <a:pos x="T4" y="T5"/>
                </a:cxn>
                <a:cxn ang="T11">
                  <a:pos x="T6" y="T7"/>
                </a:cxn>
              </a:cxnLst>
              <a:rect l="T12" t="T13" r="T14" b="T15"/>
              <a:pathLst>
                <a:path w="24" h="17">
                  <a:moveTo>
                    <a:pt x="0" y="0"/>
                  </a:moveTo>
                  <a:lnTo>
                    <a:pt x="7" y="17"/>
                  </a:lnTo>
                  <a:lnTo>
                    <a:pt x="24" y="0"/>
                  </a:lnTo>
                  <a:lnTo>
                    <a:pt x="0" y="0"/>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41" name="Freeform 166"/>
            <p:cNvSpPr/>
            <p:nvPr/>
          </p:nvSpPr>
          <p:spPr bwMode="auto">
            <a:xfrm>
              <a:off x="3420" y="1500"/>
              <a:ext cx="24" cy="17"/>
            </a:xfrm>
            <a:custGeom>
              <a:avLst/>
              <a:gdLst>
                <a:gd name="T0" fmla="*/ 0 w 24"/>
                <a:gd name="T1" fmla="*/ 0 h 17"/>
                <a:gd name="T2" fmla="*/ 7 w 24"/>
                <a:gd name="T3" fmla="*/ 17 h 17"/>
                <a:gd name="T4" fmla="*/ 24 w 24"/>
                <a:gd name="T5" fmla="*/ 0 h 17"/>
                <a:gd name="T6" fmla="*/ 0 w 24"/>
                <a:gd name="T7" fmla="*/ 0 h 17"/>
                <a:gd name="T8" fmla="*/ 0 60000 65536"/>
                <a:gd name="T9" fmla="*/ 0 60000 65536"/>
                <a:gd name="T10" fmla="*/ 0 60000 65536"/>
                <a:gd name="T11" fmla="*/ 0 60000 65536"/>
                <a:gd name="T12" fmla="*/ 0 w 24"/>
                <a:gd name="T13" fmla="*/ 0 h 17"/>
                <a:gd name="T14" fmla="*/ 24 w 24"/>
                <a:gd name="T15" fmla="*/ 17 h 17"/>
              </a:gdLst>
              <a:ahLst/>
              <a:cxnLst>
                <a:cxn ang="T8">
                  <a:pos x="T0" y="T1"/>
                </a:cxn>
                <a:cxn ang="T9">
                  <a:pos x="T2" y="T3"/>
                </a:cxn>
                <a:cxn ang="T10">
                  <a:pos x="T4" y="T5"/>
                </a:cxn>
                <a:cxn ang="T11">
                  <a:pos x="T6" y="T7"/>
                </a:cxn>
              </a:cxnLst>
              <a:rect l="T12" t="T13" r="T14" b="T15"/>
              <a:pathLst>
                <a:path w="24" h="17">
                  <a:moveTo>
                    <a:pt x="0" y="0"/>
                  </a:moveTo>
                  <a:lnTo>
                    <a:pt x="7" y="17"/>
                  </a:lnTo>
                  <a:lnTo>
                    <a:pt x="24" y="0"/>
                  </a:lnTo>
                  <a:lnTo>
                    <a:pt x="0" y="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42" name="Freeform 167"/>
            <p:cNvSpPr/>
            <p:nvPr/>
          </p:nvSpPr>
          <p:spPr bwMode="auto">
            <a:xfrm>
              <a:off x="3427" y="1500"/>
              <a:ext cx="17" cy="24"/>
            </a:xfrm>
            <a:custGeom>
              <a:avLst/>
              <a:gdLst>
                <a:gd name="T0" fmla="*/ 0 w 17"/>
                <a:gd name="T1" fmla="*/ 17 h 24"/>
                <a:gd name="T2" fmla="*/ 17 w 17"/>
                <a:gd name="T3" fmla="*/ 24 h 24"/>
                <a:gd name="T4" fmla="*/ 17 w 17"/>
                <a:gd name="T5" fmla="*/ 0 h 24"/>
                <a:gd name="T6" fmla="*/ 0 w 17"/>
                <a:gd name="T7" fmla="*/ 17 h 24"/>
                <a:gd name="T8" fmla="*/ 0 60000 65536"/>
                <a:gd name="T9" fmla="*/ 0 60000 65536"/>
                <a:gd name="T10" fmla="*/ 0 60000 65536"/>
                <a:gd name="T11" fmla="*/ 0 60000 65536"/>
                <a:gd name="T12" fmla="*/ 0 w 17"/>
                <a:gd name="T13" fmla="*/ 0 h 24"/>
                <a:gd name="T14" fmla="*/ 17 w 17"/>
                <a:gd name="T15" fmla="*/ 24 h 24"/>
              </a:gdLst>
              <a:ahLst/>
              <a:cxnLst>
                <a:cxn ang="T8">
                  <a:pos x="T0" y="T1"/>
                </a:cxn>
                <a:cxn ang="T9">
                  <a:pos x="T2" y="T3"/>
                </a:cxn>
                <a:cxn ang="T10">
                  <a:pos x="T4" y="T5"/>
                </a:cxn>
                <a:cxn ang="T11">
                  <a:pos x="T6" y="T7"/>
                </a:cxn>
              </a:cxnLst>
              <a:rect l="T12" t="T13" r="T14" b="T15"/>
              <a:pathLst>
                <a:path w="17" h="24">
                  <a:moveTo>
                    <a:pt x="0" y="17"/>
                  </a:moveTo>
                  <a:lnTo>
                    <a:pt x="17" y="24"/>
                  </a:lnTo>
                  <a:lnTo>
                    <a:pt x="17" y="0"/>
                  </a:lnTo>
                  <a:lnTo>
                    <a:pt x="0" y="17"/>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43" name="Freeform 168"/>
            <p:cNvSpPr/>
            <p:nvPr/>
          </p:nvSpPr>
          <p:spPr bwMode="auto">
            <a:xfrm>
              <a:off x="3427" y="1500"/>
              <a:ext cx="17" cy="24"/>
            </a:xfrm>
            <a:custGeom>
              <a:avLst/>
              <a:gdLst>
                <a:gd name="T0" fmla="*/ 0 w 17"/>
                <a:gd name="T1" fmla="*/ 17 h 24"/>
                <a:gd name="T2" fmla="*/ 17 w 17"/>
                <a:gd name="T3" fmla="*/ 24 h 24"/>
                <a:gd name="T4" fmla="*/ 17 w 17"/>
                <a:gd name="T5" fmla="*/ 0 h 24"/>
                <a:gd name="T6" fmla="*/ 0 w 17"/>
                <a:gd name="T7" fmla="*/ 17 h 24"/>
                <a:gd name="T8" fmla="*/ 0 60000 65536"/>
                <a:gd name="T9" fmla="*/ 0 60000 65536"/>
                <a:gd name="T10" fmla="*/ 0 60000 65536"/>
                <a:gd name="T11" fmla="*/ 0 60000 65536"/>
                <a:gd name="T12" fmla="*/ 0 w 17"/>
                <a:gd name="T13" fmla="*/ 0 h 24"/>
                <a:gd name="T14" fmla="*/ 17 w 17"/>
                <a:gd name="T15" fmla="*/ 24 h 24"/>
              </a:gdLst>
              <a:ahLst/>
              <a:cxnLst>
                <a:cxn ang="T8">
                  <a:pos x="T0" y="T1"/>
                </a:cxn>
                <a:cxn ang="T9">
                  <a:pos x="T2" y="T3"/>
                </a:cxn>
                <a:cxn ang="T10">
                  <a:pos x="T4" y="T5"/>
                </a:cxn>
                <a:cxn ang="T11">
                  <a:pos x="T6" y="T7"/>
                </a:cxn>
              </a:cxnLst>
              <a:rect l="T12" t="T13" r="T14" b="T15"/>
              <a:pathLst>
                <a:path w="17" h="24">
                  <a:moveTo>
                    <a:pt x="0" y="17"/>
                  </a:moveTo>
                  <a:lnTo>
                    <a:pt x="17" y="24"/>
                  </a:lnTo>
                  <a:lnTo>
                    <a:pt x="17" y="0"/>
                  </a:lnTo>
                  <a:lnTo>
                    <a:pt x="0" y="17"/>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44" name="Freeform 169"/>
            <p:cNvSpPr/>
            <p:nvPr/>
          </p:nvSpPr>
          <p:spPr bwMode="auto">
            <a:xfrm>
              <a:off x="3444" y="1500"/>
              <a:ext cx="18" cy="24"/>
            </a:xfrm>
            <a:custGeom>
              <a:avLst/>
              <a:gdLst>
                <a:gd name="T0" fmla="*/ 0 w 18"/>
                <a:gd name="T1" fmla="*/ 24 h 24"/>
                <a:gd name="T2" fmla="*/ 18 w 18"/>
                <a:gd name="T3" fmla="*/ 17 h 24"/>
                <a:gd name="T4" fmla="*/ 0 w 18"/>
                <a:gd name="T5" fmla="*/ 0 h 24"/>
                <a:gd name="T6" fmla="*/ 0 w 18"/>
                <a:gd name="T7" fmla="*/ 24 h 24"/>
                <a:gd name="T8" fmla="*/ 0 60000 65536"/>
                <a:gd name="T9" fmla="*/ 0 60000 65536"/>
                <a:gd name="T10" fmla="*/ 0 60000 65536"/>
                <a:gd name="T11" fmla="*/ 0 60000 65536"/>
                <a:gd name="T12" fmla="*/ 0 w 18"/>
                <a:gd name="T13" fmla="*/ 0 h 24"/>
                <a:gd name="T14" fmla="*/ 18 w 18"/>
                <a:gd name="T15" fmla="*/ 24 h 24"/>
              </a:gdLst>
              <a:ahLst/>
              <a:cxnLst>
                <a:cxn ang="T8">
                  <a:pos x="T0" y="T1"/>
                </a:cxn>
                <a:cxn ang="T9">
                  <a:pos x="T2" y="T3"/>
                </a:cxn>
                <a:cxn ang="T10">
                  <a:pos x="T4" y="T5"/>
                </a:cxn>
                <a:cxn ang="T11">
                  <a:pos x="T6" y="T7"/>
                </a:cxn>
              </a:cxnLst>
              <a:rect l="T12" t="T13" r="T14" b="T15"/>
              <a:pathLst>
                <a:path w="18" h="24">
                  <a:moveTo>
                    <a:pt x="0" y="24"/>
                  </a:moveTo>
                  <a:lnTo>
                    <a:pt x="18" y="17"/>
                  </a:lnTo>
                  <a:lnTo>
                    <a:pt x="0" y="0"/>
                  </a:lnTo>
                  <a:lnTo>
                    <a:pt x="0" y="24"/>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45" name="Freeform 170"/>
            <p:cNvSpPr/>
            <p:nvPr/>
          </p:nvSpPr>
          <p:spPr bwMode="auto">
            <a:xfrm>
              <a:off x="3444" y="1500"/>
              <a:ext cx="18" cy="24"/>
            </a:xfrm>
            <a:custGeom>
              <a:avLst/>
              <a:gdLst>
                <a:gd name="T0" fmla="*/ 0 w 18"/>
                <a:gd name="T1" fmla="*/ 24 h 24"/>
                <a:gd name="T2" fmla="*/ 18 w 18"/>
                <a:gd name="T3" fmla="*/ 17 h 24"/>
                <a:gd name="T4" fmla="*/ 0 w 18"/>
                <a:gd name="T5" fmla="*/ 0 h 24"/>
                <a:gd name="T6" fmla="*/ 0 w 18"/>
                <a:gd name="T7" fmla="*/ 24 h 24"/>
                <a:gd name="T8" fmla="*/ 0 60000 65536"/>
                <a:gd name="T9" fmla="*/ 0 60000 65536"/>
                <a:gd name="T10" fmla="*/ 0 60000 65536"/>
                <a:gd name="T11" fmla="*/ 0 60000 65536"/>
                <a:gd name="T12" fmla="*/ 0 w 18"/>
                <a:gd name="T13" fmla="*/ 0 h 24"/>
                <a:gd name="T14" fmla="*/ 18 w 18"/>
                <a:gd name="T15" fmla="*/ 24 h 24"/>
              </a:gdLst>
              <a:ahLst/>
              <a:cxnLst>
                <a:cxn ang="T8">
                  <a:pos x="T0" y="T1"/>
                </a:cxn>
                <a:cxn ang="T9">
                  <a:pos x="T2" y="T3"/>
                </a:cxn>
                <a:cxn ang="T10">
                  <a:pos x="T4" y="T5"/>
                </a:cxn>
                <a:cxn ang="T11">
                  <a:pos x="T6" y="T7"/>
                </a:cxn>
              </a:cxnLst>
              <a:rect l="T12" t="T13" r="T14" b="T15"/>
              <a:pathLst>
                <a:path w="18" h="24">
                  <a:moveTo>
                    <a:pt x="0" y="24"/>
                  </a:moveTo>
                  <a:lnTo>
                    <a:pt x="18" y="17"/>
                  </a:lnTo>
                  <a:lnTo>
                    <a:pt x="0" y="0"/>
                  </a:lnTo>
                  <a:lnTo>
                    <a:pt x="0" y="24"/>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46" name="Freeform 171"/>
            <p:cNvSpPr/>
            <p:nvPr/>
          </p:nvSpPr>
          <p:spPr bwMode="auto">
            <a:xfrm>
              <a:off x="3444" y="1500"/>
              <a:ext cx="25" cy="17"/>
            </a:xfrm>
            <a:custGeom>
              <a:avLst/>
              <a:gdLst>
                <a:gd name="T0" fmla="*/ 18 w 25"/>
                <a:gd name="T1" fmla="*/ 17 h 17"/>
                <a:gd name="T2" fmla="*/ 25 w 25"/>
                <a:gd name="T3" fmla="*/ 0 h 17"/>
                <a:gd name="T4" fmla="*/ 0 w 25"/>
                <a:gd name="T5" fmla="*/ 0 h 17"/>
                <a:gd name="T6" fmla="*/ 18 w 25"/>
                <a:gd name="T7" fmla="*/ 17 h 17"/>
                <a:gd name="T8" fmla="*/ 0 60000 65536"/>
                <a:gd name="T9" fmla="*/ 0 60000 65536"/>
                <a:gd name="T10" fmla="*/ 0 60000 65536"/>
                <a:gd name="T11" fmla="*/ 0 60000 65536"/>
                <a:gd name="T12" fmla="*/ 0 w 25"/>
                <a:gd name="T13" fmla="*/ 0 h 17"/>
                <a:gd name="T14" fmla="*/ 25 w 25"/>
                <a:gd name="T15" fmla="*/ 17 h 17"/>
              </a:gdLst>
              <a:ahLst/>
              <a:cxnLst>
                <a:cxn ang="T8">
                  <a:pos x="T0" y="T1"/>
                </a:cxn>
                <a:cxn ang="T9">
                  <a:pos x="T2" y="T3"/>
                </a:cxn>
                <a:cxn ang="T10">
                  <a:pos x="T4" y="T5"/>
                </a:cxn>
                <a:cxn ang="T11">
                  <a:pos x="T6" y="T7"/>
                </a:cxn>
              </a:cxnLst>
              <a:rect l="T12" t="T13" r="T14" b="T15"/>
              <a:pathLst>
                <a:path w="25" h="17">
                  <a:moveTo>
                    <a:pt x="18" y="17"/>
                  </a:moveTo>
                  <a:lnTo>
                    <a:pt x="25" y="0"/>
                  </a:lnTo>
                  <a:lnTo>
                    <a:pt x="0" y="0"/>
                  </a:lnTo>
                  <a:lnTo>
                    <a:pt x="18" y="17"/>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47" name="Freeform 172"/>
            <p:cNvSpPr/>
            <p:nvPr/>
          </p:nvSpPr>
          <p:spPr bwMode="auto">
            <a:xfrm>
              <a:off x="3444" y="1500"/>
              <a:ext cx="25" cy="17"/>
            </a:xfrm>
            <a:custGeom>
              <a:avLst/>
              <a:gdLst>
                <a:gd name="T0" fmla="*/ 18 w 25"/>
                <a:gd name="T1" fmla="*/ 17 h 17"/>
                <a:gd name="T2" fmla="*/ 25 w 25"/>
                <a:gd name="T3" fmla="*/ 0 h 17"/>
                <a:gd name="T4" fmla="*/ 0 w 25"/>
                <a:gd name="T5" fmla="*/ 0 h 17"/>
                <a:gd name="T6" fmla="*/ 18 w 25"/>
                <a:gd name="T7" fmla="*/ 17 h 17"/>
                <a:gd name="T8" fmla="*/ 0 60000 65536"/>
                <a:gd name="T9" fmla="*/ 0 60000 65536"/>
                <a:gd name="T10" fmla="*/ 0 60000 65536"/>
                <a:gd name="T11" fmla="*/ 0 60000 65536"/>
                <a:gd name="T12" fmla="*/ 0 w 25"/>
                <a:gd name="T13" fmla="*/ 0 h 17"/>
                <a:gd name="T14" fmla="*/ 25 w 25"/>
                <a:gd name="T15" fmla="*/ 17 h 17"/>
              </a:gdLst>
              <a:ahLst/>
              <a:cxnLst>
                <a:cxn ang="T8">
                  <a:pos x="T0" y="T1"/>
                </a:cxn>
                <a:cxn ang="T9">
                  <a:pos x="T2" y="T3"/>
                </a:cxn>
                <a:cxn ang="T10">
                  <a:pos x="T4" y="T5"/>
                </a:cxn>
                <a:cxn ang="T11">
                  <a:pos x="T6" y="T7"/>
                </a:cxn>
              </a:cxnLst>
              <a:rect l="T12" t="T13" r="T14" b="T15"/>
              <a:pathLst>
                <a:path w="25" h="17">
                  <a:moveTo>
                    <a:pt x="18" y="17"/>
                  </a:moveTo>
                  <a:lnTo>
                    <a:pt x="25" y="0"/>
                  </a:lnTo>
                  <a:lnTo>
                    <a:pt x="0" y="0"/>
                  </a:lnTo>
                  <a:lnTo>
                    <a:pt x="18" y="17"/>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48" name="Line 173"/>
            <p:cNvSpPr>
              <a:spLocks noChangeShapeType="1"/>
            </p:cNvSpPr>
            <p:nvPr/>
          </p:nvSpPr>
          <p:spPr bwMode="auto">
            <a:xfrm>
              <a:off x="3984" y="2266"/>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49" name="Line 174"/>
            <p:cNvSpPr>
              <a:spLocks noChangeShapeType="1"/>
            </p:cNvSpPr>
            <p:nvPr/>
          </p:nvSpPr>
          <p:spPr bwMode="auto">
            <a:xfrm>
              <a:off x="5280" y="682"/>
              <a:ext cx="144" cy="0"/>
            </a:xfrm>
            <a:prstGeom prst="line">
              <a:avLst/>
            </a:prstGeom>
            <a:noFill/>
            <a:ln w="28575">
              <a:solidFill>
                <a:srgbClr val="FF0000"/>
              </a:solidFill>
              <a:round/>
            </a:ln>
          </p:spPr>
          <p:txBody>
            <a:bodyPr/>
            <a:lstStyle/>
            <a:p>
              <a:endParaRPr lang="zh-CN" altLang="en-US">
                <a:latin typeface="Times New Roman" panose="02020603050405020304" charset="0"/>
              </a:endParaRPr>
            </a:p>
          </p:txBody>
        </p:sp>
        <p:sp>
          <p:nvSpPr>
            <p:cNvPr id="154750" name="Line 175"/>
            <p:cNvSpPr>
              <a:spLocks noChangeShapeType="1"/>
            </p:cNvSpPr>
            <p:nvPr/>
          </p:nvSpPr>
          <p:spPr bwMode="auto">
            <a:xfrm>
              <a:off x="5280" y="1248"/>
              <a:ext cx="144" cy="0"/>
            </a:xfrm>
            <a:prstGeom prst="line">
              <a:avLst/>
            </a:prstGeom>
            <a:noFill/>
            <a:ln w="28575">
              <a:solidFill>
                <a:srgbClr val="FF0000"/>
              </a:solidFill>
              <a:round/>
            </a:ln>
          </p:spPr>
          <p:txBody>
            <a:bodyPr/>
            <a:lstStyle/>
            <a:p>
              <a:endParaRPr lang="zh-CN" altLang="en-US">
                <a:latin typeface="Times New Roman" panose="02020603050405020304" charset="0"/>
              </a:endParaRPr>
            </a:p>
          </p:txBody>
        </p:sp>
        <p:sp>
          <p:nvSpPr>
            <p:cNvPr id="154751" name="Line 176"/>
            <p:cNvSpPr>
              <a:spLocks noChangeShapeType="1"/>
            </p:cNvSpPr>
            <p:nvPr/>
          </p:nvSpPr>
          <p:spPr bwMode="auto">
            <a:xfrm>
              <a:off x="5280" y="1776"/>
              <a:ext cx="144" cy="0"/>
            </a:xfrm>
            <a:prstGeom prst="line">
              <a:avLst/>
            </a:prstGeom>
            <a:noFill/>
            <a:ln w="28575">
              <a:solidFill>
                <a:srgbClr val="FF0000"/>
              </a:solidFill>
              <a:round/>
            </a:ln>
          </p:spPr>
          <p:txBody>
            <a:bodyPr/>
            <a:lstStyle/>
            <a:p>
              <a:endParaRPr lang="zh-CN" altLang="en-US">
                <a:latin typeface="Times New Roman" panose="02020603050405020304" charset="0"/>
              </a:endParaRPr>
            </a:p>
          </p:txBody>
        </p:sp>
        <p:sp>
          <p:nvSpPr>
            <p:cNvPr id="154752" name="Line 177"/>
            <p:cNvSpPr>
              <a:spLocks noChangeShapeType="1"/>
            </p:cNvSpPr>
            <p:nvPr/>
          </p:nvSpPr>
          <p:spPr bwMode="auto">
            <a:xfrm>
              <a:off x="5280" y="2314"/>
              <a:ext cx="144" cy="0"/>
            </a:xfrm>
            <a:prstGeom prst="line">
              <a:avLst/>
            </a:prstGeom>
            <a:noFill/>
            <a:ln w="28575">
              <a:solidFill>
                <a:srgbClr val="FF0000"/>
              </a:solidFill>
              <a:round/>
            </a:ln>
          </p:spPr>
          <p:txBody>
            <a:bodyPr/>
            <a:lstStyle/>
            <a:p>
              <a:endParaRPr lang="zh-CN" altLang="en-US">
                <a:latin typeface="Times New Roman" panose="02020603050405020304" charset="0"/>
              </a:endParaRPr>
            </a:p>
          </p:txBody>
        </p:sp>
        <p:sp>
          <p:nvSpPr>
            <p:cNvPr id="154753" name="Line 178"/>
            <p:cNvSpPr>
              <a:spLocks noChangeShapeType="1"/>
            </p:cNvSpPr>
            <p:nvPr/>
          </p:nvSpPr>
          <p:spPr bwMode="auto">
            <a:xfrm>
              <a:off x="2425" y="618"/>
              <a:ext cx="144" cy="0"/>
            </a:xfrm>
            <a:prstGeom prst="line">
              <a:avLst/>
            </a:prstGeom>
            <a:noFill/>
            <a:ln w="28575">
              <a:solidFill>
                <a:srgbClr val="FF0000"/>
              </a:solidFill>
              <a:round/>
            </a:ln>
          </p:spPr>
          <p:txBody>
            <a:bodyPr/>
            <a:lstStyle/>
            <a:p>
              <a:endParaRPr lang="zh-CN" altLang="en-US">
                <a:latin typeface="Times New Roman" panose="02020603050405020304" charset="0"/>
              </a:endParaRPr>
            </a:p>
          </p:txBody>
        </p:sp>
      </p:grpSp>
      <p:sp>
        <p:nvSpPr>
          <p:cNvPr id="133299" name="Text Box 179"/>
          <p:cNvSpPr txBox="1">
            <a:spLocks noChangeArrowheads="1"/>
          </p:cNvSpPr>
          <p:nvPr/>
        </p:nvSpPr>
        <p:spPr bwMode="auto">
          <a:xfrm>
            <a:off x="659345" y="5105400"/>
            <a:ext cx="3074229" cy="519113"/>
          </a:xfrm>
          <a:prstGeom prst="rect">
            <a:avLst/>
          </a:prstGeom>
          <a:noFill/>
          <a:ln w="38100" cap="sq">
            <a:noFill/>
            <a:miter lim="800000"/>
          </a:ln>
          <a:effectLst/>
        </p:spPr>
        <p:txBody>
          <a:bodyPr wrap="square"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dirty="0">
                <a:solidFill>
                  <a:srgbClr val="006600"/>
                </a:solidFill>
                <a:effectLst>
                  <a:outerShdw blurRad="38100" dist="38100" dir="2700000" algn="tl">
                    <a:srgbClr val="DDDDDD"/>
                  </a:outerShdw>
                </a:effectLst>
              </a:rPr>
              <a:t>双 </a:t>
            </a:r>
            <a:r>
              <a:rPr lang="en-US" altLang="zh-CN" sz="2800" b="1" dirty="0">
                <a:solidFill>
                  <a:srgbClr val="006600"/>
                </a:solidFill>
                <a:effectLst>
                  <a:outerShdw blurRad="38100" dist="38100" dir="2700000" algn="tl">
                    <a:srgbClr val="DDDDDD"/>
                  </a:outerShdw>
                </a:effectLst>
              </a:rPr>
              <a:t>2/4 </a:t>
            </a:r>
            <a:r>
              <a:rPr lang="zh-CN" altLang="en-US" sz="2800" b="1" dirty="0">
                <a:solidFill>
                  <a:srgbClr val="006600"/>
                </a:solidFill>
                <a:effectLst>
                  <a:outerShdw blurRad="38100" dist="38100" dir="2700000" algn="tl">
                    <a:srgbClr val="DDDDDD"/>
                  </a:outerShdw>
                </a:effectLst>
              </a:rPr>
              <a:t>线译码器</a:t>
            </a:r>
          </a:p>
        </p:txBody>
      </p:sp>
      <p:sp>
        <p:nvSpPr>
          <p:cNvPr id="133300" name="Text Box 180"/>
          <p:cNvSpPr txBox="1">
            <a:spLocks noChangeArrowheads="1"/>
          </p:cNvSpPr>
          <p:nvPr/>
        </p:nvSpPr>
        <p:spPr bwMode="auto">
          <a:xfrm>
            <a:off x="5486400" y="5105400"/>
            <a:ext cx="2895600" cy="519113"/>
          </a:xfrm>
          <a:prstGeom prst="rect">
            <a:avLst/>
          </a:prstGeom>
          <a:noFill/>
          <a:ln w="38100" cap="sq">
            <a:noFill/>
            <a:miter lim="800000"/>
          </a:ln>
          <a:effectLst/>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006600"/>
                </a:solidFill>
                <a:effectLst>
                  <a:outerShdw blurRad="38100" dist="38100" dir="2700000" algn="tl">
                    <a:srgbClr val="DDDDDD"/>
                  </a:outerShdw>
                </a:effectLst>
              </a:rPr>
              <a:t>A</a:t>
            </a:r>
            <a:r>
              <a:rPr lang="en-US" altLang="zh-CN" sz="2800" b="1" baseline="-25000">
                <a:solidFill>
                  <a:srgbClr val="006600"/>
                </a:solidFill>
                <a:effectLst>
                  <a:outerShdw blurRad="38100" dist="38100" dir="2700000" algn="tl">
                    <a:srgbClr val="DDDDDD"/>
                  </a:outerShdw>
                </a:effectLst>
              </a:rPr>
              <a:t>0</a:t>
            </a:r>
            <a:r>
              <a:rPr lang="zh-CN" altLang="en-US" sz="2800" b="1">
                <a:solidFill>
                  <a:srgbClr val="006600"/>
                </a:solidFill>
                <a:effectLst>
                  <a:outerShdw blurRad="38100" dist="38100" dir="2700000" algn="tl">
                    <a:srgbClr val="DDDDDD"/>
                  </a:outerShdw>
                </a:effectLst>
              </a:rPr>
              <a:t>、</a:t>
            </a:r>
            <a:r>
              <a:rPr lang="en-US" altLang="zh-CN" sz="2800" b="1" i="1">
                <a:solidFill>
                  <a:srgbClr val="006600"/>
                </a:solidFill>
                <a:effectLst>
                  <a:outerShdw blurRad="38100" dist="38100" dir="2700000" algn="tl">
                    <a:srgbClr val="DDDDDD"/>
                  </a:outerShdw>
                </a:effectLst>
              </a:rPr>
              <a:t>A</a:t>
            </a:r>
            <a:r>
              <a:rPr lang="en-US" altLang="zh-CN" sz="2800" b="1" baseline="-25000">
                <a:solidFill>
                  <a:srgbClr val="006600"/>
                </a:solidFill>
                <a:effectLst>
                  <a:outerShdw blurRad="38100" dist="38100" dir="2700000" algn="tl">
                    <a:srgbClr val="DDDDDD"/>
                  </a:outerShdw>
                </a:effectLst>
              </a:rPr>
              <a:t>1</a:t>
            </a:r>
            <a:r>
              <a:rPr lang="zh-CN" altLang="en-US" sz="2800" b="1">
                <a:solidFill>
                  <a:srgbClr val="006600"/>
                </a:solidFill>
                <a:effectLst>
                  <a:outerShdw blurRad="38100" dist="38100" dir="2700000" algn="tl">
                    <a:srgbClr val="DDDDDD"/>
                  </a:outerShdw>
                </a:effectLst>
              </a:rPr>
              <a:t>是输入端</a:t>
            </a:r>
          </a:p>
        </p:txBody>
      </p:sp>
      <p:grpSp>
        <p:nvGrpSpPr>
          <p:cNvPr id="9" name="Group 181"/>
          <p:cNvGrpSpPr/>
          <p:nvPr/>
        </p:nvGrpSpPr>
        <p:grpSpPr bwMode="auto">
          <a:xfrm>
            <a:off x="762000" y="5638800"/>
            <a:ext cx="2819400" cy="519113"/>
            <a:chOff x="3792" y="2208"/>
            <a:chExt cx="1776" cy="327"/>
          </a:xfrm>
        </p:grpSpPr>
        <p:sp>
          <p:nvSpPr>
            <p:cNvPr id="133302" name="Text Box 182"/>
            <p:cNvSpPr txBox="1">
              <a:spLocks noChangeArrowheads="1"/>
            </p:cNvSpPr>
            <p:nvPr/>
          </p:nvSpPr>
          <p:spPr bwMode="auto">
            <a:xfrm>
              <a:off x="3792" y="2208"/>
              <a:ext cx="1776" cy="327"/>
            </a:xfrm>
            <a:prstGeom prst="rect">
              <a:avLst/>
            </a:prstGeom>
            <a:noFill/>
            <a:ln w="38100" cap="sq">
              <a:noFill/>
              <a:miter lim="800000"/>
            </a:ln>
            <a:effectLst/>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b="1" i="1">
                  <a:solidFill>
                    <a:srgbClr val="006600"/>
                  </a:solidFill>
                  <a:effectLst>
                    <a:outerShdw blurRad="38100" dist="38100" dir="2700000" algn="tl">
                      <a:srgbClr val="DDDDDD"/>
                    </a:outerShdw>
                  </a:effectLst>
                </a:rPr>
                <a:t>Y</a:t>
              </a:r>
              <a:r>
                <a:rPr lang="en-US" altLang="zh-CN" sz="2800" b="1" baseline="-25000">
                  <a:solidFill>
                    <a:srgbClr val="006600"/>
                  </a:solidFill>
                  <a:effectLst>
                    <a:outerShdw blurRad="38100" dist="38100" dir="2700000" algn="tl">
                      <a:srgbClr val="DDDDDD"/>
                    </a:outerShdw>
                  </a:effectLst>
                </a:rPr>
                <a:t>0</a:t>
              </a:r>
              <a:r>
                <a:rPr lang="en-US" altLang="zh-CN" sz="2800" b="1">
                  <a:solidFill>
                    <a:srgbClr val="006600"/>
                  </a:solidFill>
                  <a:effectLst>
                    <a:outerShdw blurRad="38100" dist="38100" dir="2700000" algn="tl">
                      <a:srgbClr val="DDDDDD"/>
                    </a:outerShdw>
                  </a:effectLst>
                </a:rPr>
                <a:t>~</a:t>
              </a:r>
              <a:r>
                <a:rPr lang="en-US" altLang="zh-CN" sz="2800" b="1" i="1">
                  <a:solidFill>
                    <a:srgbClr val="006600"/>
                  </a:solidFill>
                  <a:effectLst>
                    <a:outerShdw blurRad="38100" dist="38100" dir="2700000" algn="tl">
                      <a:srgbClr val="DDDDDD"/>
                    </a:outerShdw>
                  </a:effectLst>
                </a:rPr>
                <a:t>Y</a:t>
              </a:r>
              <a:r>
                <a:rPr lang="en-US" altLang="zh-CN" sz="2800" b="1" baseline="-25000">
                  <a:solidFill>
                    <a:srgbClr val="006600"/>
                  </a:solidFill>
                  <a:effectLst>
                    <a:outerShdw blurRad="38100" dist="38100" dir="2700000" algn="tl">
                      <a:srgbClr val="DDDDDD"/>
                    </a:outerShdw>
                  </a:effectLst>
                </a:rPr>
                <a:t>3</a:t>
              </a:r>
              <a:r>
                <a:rPr lang="zh-CN" altLang="en-US" sz="2800" b="1">
                  <a:solidFill>
                    <a:srgbClr val="006600"/>
                  </a:solidFill>
                  <a:effectLst>
                    <a:outerShdw blurRad="38100" dist="38100" dir="2700000" algn="tl">
                      <a:srgbClr val="DDDDDD"/>
                    </a:outerShdw>
                  </a:effectLst>
                </a:rPr>
                <a:t>是输出端</a:t>
              </a:r>
            </a:p>
          </p:txBody>
        </p:sp>
        <p:sp>
          <p:nvSpPr>
            <p:cNvPr id="154634" name="Line 183"/>
            <p:cNvSpPr>
              <a:spLocks noChangeShapeType="1"/>
            </p:cNvSpPr>
            <p:nvPr/>
          </p:nvSpPr>
          <p:spPr bwMode="auto">
            <a:xfrm>
              <a:off x="3936" y="2256"/>
              <a:ext cx="154" cy="1"/>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sp>
          <p:nvSpPr>
            <p:cNvPr id="154635" name="Line 184"/>
            <p:cNvSpPr>
              <a:spLocks noChangeShapeType="1"/>
            </p:cNvSpPr>
            <p:nvPr/>
          </p:nvSpPr>
          <p:spPr bwMode="auto">
            <a:xfrm>
              <a:off x="4272" y="2256"/>
              <a:ext cx="154" cy="1"/>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grpSp>
      <p:grpSp>
        <p:nvGrpSpPr>
          <p:cNvPr id="10" name="Group 185"/>
          <p:cNvGrpSpPr/>
          <p:nvPr/>
        </p:nvGrpSpPr>
        <p:grpSpPr bwMode="auto">
          <a:xfrm>
            <a:off x="5105400" y="5653088"/>
            <a:ext cx="2286000" cy="519112"/>
            <a:chOff x="3552" y="2664"/>
            <a:chExt cx="1440" cy="327"/>
          </a:xfrm>
        </p:grpSpPr>
        <p:sp>
          <p:nvSpPr>
            <p:cNvPr id="133306" name="Text Box 186"/>
            <p:cNvSpPr txBox="1">
              <a:spLocks noChangeArrowheads="1"/>
            </p:cNvSpPr>
            <p:nvPr/>
          </p:nvSpPr>
          <p:spPr bwMode="auto">
            <a:xfrm>
              <a:off x="3552" y="2664"/>
              <a:ext cx="1440" cy="327"/>
            </a:xfrm>
            <a:prstGeom prst="rect">
              <a:avLst/>
            </a:prstGeom>
            <a:noFill/>
            <a:ln w="38100" cap="sq">
              <a:noFill/>
              <a:miter lim="800000"/>
            </a:ln>
            <a:effectLst/>
          </p:spPr>
          <p:txBody>
            <a:bodyPr anchor="ctr">
              <a:spAutoFit/>
            </a:bodyPr>
            <a:lstStyle/>
            <a:p>
              <a:pPr>
                <a:spcBef>
                  <a:spcPct val="50000"/>
                </a:spcBef>
                <a:defRPr/>
              </a:pPr>
              <a:r>
                <a:rPr lang="en-US" altLang="zh-CN"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    </a:t>
              </a:r>
              <a:r>
                <a:rPr lang="en-US" altLang="zh-CN" sz="2800" b="1" i="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S</a:t>
              </a:r>
              <a:r>
                <a:rPr lang="en-US" altLang="zh-CN"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 </a:t>
              </a:r>
              <a:r>
                <a:rPr lang="zh-CN" altLang="en-US"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是使能端</a:t>
              </a:r>
            </a:p>
          </p:txBody>
        </p:sp>
        <p:sp>
          <p:nvSpPr>
            <p:cNvPr id="154632" name="Line 187"/>
            <p:cNvSpPr>
              <a:spLocks noChangeShapeType="1"/>
            </p:cNvSpPr>
            <p:nvPr/>
          </p:nvSpPr>
          <p:spPr bwMode="auto">
            <a:xfrm>
              <a:off x="3840" y="2736"/>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299"/>
                                        </p:tgtEl>
                                        <p:attrNameLst>
                                          <p:attrName>style.visibility</p:attrName>
                                        </p:attrNameLst>
                                      </p:cBhvr>
                                      <p:to>
                                        <p:strVal val="visible"/>
                                      </p:to>
                                    </p:set>
                                    <p:animEffect transition="in" filter="wipe(left)">
                                      <p:cBhvr>
                                        <p:cTn id="7" dur="500"/>
                                        <p:tgtEl>
                                          <p:spTgt spid="133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300"/>
                                        </p:tgtEl>
                                        <p:attrNameLst>
                                          <p:attrName>style.visibility</p:attrName>
                                        </p:attrNameLst>
                                      </p:cBhvr>
                                      <p:to>
                                        <p:strVal val="visible"/>
                                      </p:to>
                                    </p:set>
                                    <p:animEffect transition="in" filter="wipe(left)">
                                      <p:cBhvr>
                                        <p:cTn id="12" dur="500"/>
                                        <p:tgtEl>
                                          <p:spTgt spid="1333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99" grpId="0" autoUpdateAnimBg="0"/>
      <p:bldP spid="13330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685800" y="1295400"/>
            <a:ext cx="4316413" cy="4244975"/>
            <a:chOff x="401" y="974"/>
            <a:chExt cx="2719" cy="2674"/>
          </a:xfrm>
        </p:grpSpPr>
        <p:sp>
          <p:nvSpPr>
            <p:cNvPr id="155667" name="Line 3"/>
            <p:cNvSpPr>
              <a:spLocks noChangeShapeType="1"/>
            </p:cNvSpPr>
            <p:nvPr/>
          </p:nvSpPr>
          <p:spPr bwMode="auto">
            <a:xfrm>
              <a:off x="432" y="1374"/>
              <a:ext cx="2637" cy="9"/>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55668" name="Line 4"/>
            <p:cNvSpPr>
              <a:spLocks noChangeShapeType="1"/>
            </p:cNvSpPr>
            <p:nvPr/>
          </p:nvSpPr>
          <p:spPr bwMode="auto">
            <a:xfrm>
              <a:off x="432" y="1710"/>
              <a:ext cx="2646" cy="18"/>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55669" name="Line 5"/>
            <p:cNvSpPr>
              <a:spLocks noChangeShapeType="1"/>
            </p:cNvSpPr>
            <p:nvPr/>
          </p:nvSpPr>
          <p:spPr bwMode="auto">
            <a:xfrm>
              <a:off x="432" y="3630"/>
              <a:ext cx="2592" cy="0"/>
            </a:xfrm>
            <a:prstGeom prst="line">
              <a:avLst/>
            </a:prstGeom>
            <a:noFill/>
            <a:ln w="28575">
              <a:solidFill>
                <a:srgbClr val="333300"/>
              </a:solidFill>
              <a:round/>
            </a:ln>
          </p:spPr>
          <p:txBody>
            <a:bodyPr wrap="none" anchor="ctr">
              <a:spAutoFit/>
            </a:bodyPr>
            <a:lstStyle/>
            <a:p>
              <a:endParaRPr lang="zh-CN" altLang="en-US">
                <a:latin typeface="Times New Roman" panose="02020603050405020304" charset="0"/>
              </a:endParaRPr>
            </a:p>
          </p:txBody>
        </p:sp>
        <p:sp>
          <p:nvSpPr>
            <p:cNvPr id="155670" name="Line 6"/>
            <p:cNvSpPr>
              <a:spLocks noChangeShapeType="1"/>
            </p:cNvSpPr>
            <p:nvPr/>
          </p:nvSpPr>
          <p:spPr bwMode="auto">
            <a:xfrm>
              <a:off x="432" y="1392"/>
              <a:ext cx="0" cy="2256"/>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55671" name="Line 7"/>
            <p:cNvSpPr>
              <a:spLocks noChangeShapeType="1"/>
            </p:cNvSpPr>
            <p:nvPr/>
          </p:nvSpPr>
          <p:spPr bwMode="auto">
            <a:xfrm>
              <a:off x="432" y="2046"/>
              <a:ext cx="2637" cy="0"/>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55672" name="Line 8"/>
            <p:cNvSpPr>
              <a:spLocks noChangeShapeType="1"/>
            </p:cNvSpPr>
            <p:nvPr/>
          </p:nvSpPr>
          <p:spPr bwMode="auto">
            <a:xfrm>
              <a:off x="1584" y="1392"/>
              <a:ext cx="0" cy="2256"/>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55673" name="Text Box 9"/>
            <p:cNvSpPr txBox="1">
              <a:spLocks noChangeArrowheads="1"/>
            </p:cNvSpPr>
            <p:nvPr/>
          </p:nvSpPr>
          <p:spPr bwMode="auto">
            <a:xfrm>
              <a:off x="401" y="1392"/>
              <a:ext cx="120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dirty="0">
                  <a:solidFill>
                    <a:schemeClr val="bg1"/>
                  </a:solidFill>
                </a:rPr>
                <a:t>    </a:t>
              </a:r>
              <a:r>
                <a:rPr lang="zh-CN" altLang="en-US" sz="2800" b="1" dirty="0">
                  <a:solidFill>
                    <a:srgbClr val="333300"/>
                  </a:solidFill>
                </a:rPr>
                <a:t>输 </a:t>
              </a:r>
              <a:r>
                <a:rPr lang="zh-CN" altLang="en-US" sz="2800" b="1" dirty="0" smtClean="0">
                  <a:solidFill>
                    <a:srgbClr val="333300"/>
                  </a:solidFill>
                </a:rPr>
                <a:t>  </a:t>
              </a:r>
              <a:r>
                <a:rPr lang="zh-CN" altLang="en-US" sz="2800" b="1" dirty="0">
                  <a:solidFill>
                    <a:srgbClr val="333300"/>
                  </a:solidFill>
                </a:rPr>
                <a:t>入</a:t>
              </a:r>
            </a:p>
          </p:txBody>
        </p:sp>
        <p:sp>
          <p:nvSpPr>
            <p:cNvPr id="155674" name="Rectangle 10"/>
            <p:cNvSpPr>
              <a:spLocks noChangeArrowheads="1"/>
            </p:cNvSpPr>
            <p:nvPr/>
          </p:nvSpPr>
          <p:spPr bwMode="auto">
            <a:xfrm>
              <a:off x="1314" y="1374"/>
              <a:ext cx="1806" cy="327"/>
            </a:xfrm>
            <a:prstGeom prst="rect">
              <a:avLst/>
            </a:prstGeom>
            <a:noFill/>
            <a:ln>
              <a:noFill/>
            </a:ln>
          </p:spPr>
          <p:txBody>
            <a:bodyPr>
              <a:spAutoFit/>
            </a:bodyPr>
            <a:lstStyle/>
            <a:p>
              <a:pPr>
                <a:spcBef>
                  <a:spcPct val="50000"/>
                </a:spcBef>
              </a:pPr>
              <a:r>
                <a:rPr lang="en-US" altLang="zh-CN" sz="2800" b="1" dirty="0">
                  <a:solidFill>
                    <a:srgbClr val="333300"/>
                  </a:solidFill>
                  <a:latin typeface="Times New Roman" panose="02020603050405020304" charset="0"/>
                </a:rPr>
                <a:t>         </a:t>
              </a:r>
              <a:r>
                <a:rPr lang="zh-CN" altLang="en-US" sz="2800" b="1" dirty="0" smtClean="0">
                  <a:solidFill>
                    <a:srgbClr val="333300"/>
                  </a:solidFill>
                  <a:latin typeface="Times New Roman" panose="02020603050405020304" charset="0"/>
                </a:rPr>
                <a:t>输    </a:t>
              </a:r>
              <a:r>
                <a:rPr lang="zh-CN" altLang="en-US" sz="2800" b="1" dirty="0">
                  <a:solidFill>
                    <a:srgbClr val="333300"/>
                  </a:solidFill>
                  <a:latin typeface="Times New Roman" panose="02020603050405020304" charset="0"/>
                </a:rPr>
                <a:t>出</a:t>
              </a:r>
            </a:p>
          </p:txBody>
        </p:sp>
        <p:sp>
          <p:nvSpPr>
            <p:cNvPr id="155675" name="Text Box 11"/>
            <p:cNvSpPr txBox="1">
              <a:spLocks noChangeArrowheads="1"/>
            </p:cNvSpPr>
            <p:nvPr/>
          </p:nvSpPr>
          <p:spPr bwMode="auto">
            <a:xfrm>
              <a:off x="576" y="1710"/>
              <a:ext cx="241" cy="327"/>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S</a:t>
              </a:r>
              <a:endParaRPr lang="en-US" altLang="zh-CN" sz="2800" b="1">
                <a:solidFill>
                  <a:schemeClr val="bg1"/>
                </a:solidFill>
              </a:endParaRPr>
            </a:p>
          </p:txBody>
        </p:sp>
        <p:sp>
          <p:nvSpPr>
            <p:cNvPr id="155676" name="Line 12"/>
            <p:cNvSpPr>
              <a:spLocks noChangeShapeType="1"/>
            </p:cNvSpPr>
            <p:nvPr/>
          </p:nvSpPr>
          <p:spPr bwMode="auto">
            <a:xfrm>
              <a:off x="576" y="1758"/>
              <a:ext cx="192" cy="0"/>
            </a:xfrm>
            <a:prstGeom prst="line">
              <a:avLst/>
            </a:prstGeom>
            <a:noFill/>
            <a:ln w="28575">
              <a:solidFill>
                <a:srgbClr val="333300"/>
              </a:solidFill>
              <a:round/>
            </a:ln>
          </p:spPr>
          <p:txBody>
            <a:bodyPr wrap="none" anchor="ctr">
              <a:spAutoFit/>
            </a:bodyPr>
            <a:lstStyle/>
            <a:p>
              <a:endParaRPr lang="zh-CN" altLang="en-US">
                <a:latin typeface="Times New Roman" panose="02020603050405020304" charset="0"/>
              </a:endParaRPr>
            </a:p>
          </p:txBody>
        </p:sp>
        <p:sp>
          <p:nvSpPr>
            <p:cNvPr id="155677" name="Text Box 13"/>
            <p:cNvSpPr txBox="1">
              <a:spLocks noChangeArrowheads="1"/>
            </p:cNvSpPr>
            <p:nvPr/>
          </p:nvSpPr>
          <p:spPr bwMode="auto">
            <a:xfrm>
              <a:off x="1152" y="1710"/>
              <a:ext cx="48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A</a:t>
              </a:r>
              <a:r>
                <a:rPr lang="en-US" altLang="zh-CN" sz="2800" b="1" baseline="-25000">
                  <a:solidFill>
                    <a:srgbClr val="333300"/>
                  </a:solidFill>
                </a:rPr>
                <a:t>0</a:t>
              </a:r>
              <a:endParaRPr lang="en-US" altLang="zh-CN" sz="2800" b="1">
                <a:solidFill>
                  <a:srgbClr val="333300"/>
                </a:solidFill>
              </a:endParaRPr>
            </a:p>
          </p:txBody>
        </p:sp>
        <p:sp>
          <p:nvSpPr>
            <p:cNvPr id="155678" name="Rectangle 14"/>
            <p:cNvSpPr>
              <a:spLocks noChangeArrowheads="1"/>
            </p:cNvSpPr>
            <p:nvPr/>
          </p:nvSpPr>
          <p:spPr bwMode="auto">
            <a:xfrm>
              <a:off x="864" y="1710"/>
              <a:ext cx="341"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A</a:t>
              </a:r>
              <a:r>
                <a:rPr lang="en-US" altLang="zh-CN" sz="2800" b="1" baseline="-25000">
                  <a:solidFill>
                    <a:srgbClr val="333300"/>
                  </a:solidFill>
                  <a:latin typeface="Times New Roman" panose="02020603050405020304" charset="0"/>
                </a:rPr>
                <a:t>1</a:t>
              </a:r>
            </a:p>
          </p:txBody>
        </p:sp>
        <p:sp>
          <p:nvSpPr>
            <p:cNvPr id="155679" name="Rectangle 15"/>
            <p:cNvSpPr>
              <a:spLocks noChangeArrowheads="1"/>
            </p:cNvSpPr>
            <p:nvPr/>
          </p:nvSpPr>
          <p:spPr bwMode="auto">
            <a:xfrm>
              <a:off x="2640" y="1737"/>
              <a:ext cx="329"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0</a:t>
              </a:r>
            </a:p>
          </p:txBody>
        </p:sp>
        <p:sp>
          <p:nvSpPr>
            <p:cNvPr id="155680" name="Text Box 16"/>
            <p:cNvSpPr txBox="1">
              <a:spLocks noChangeArrowheads="1"/>
            </p:cNvSpPr>
            <p:nvPr/>
          </p:nvSpPr>
          <p:spPr bwMode="auto">
            <a:xfrm>
              <a:off x="576" y="2046"/>
              <a:ext cx="228" cy="327"/>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1</a:t>
              </a:r>
            </a:p>
          </p:txBody>
        </p:sp>
        <p:sp>
          <p:nvSpPr>
            <p:cNvPr id="155681" name="Rectangle 17"/>
            <p:cNvSpPr>
              <a:spLocks noChangeArrowheads="1"/>
            </p:cNvSpPr>
            <p:nvPr/>
          </p:nvSpPr>
          <p:spPr bwMode="auto">
            <a:xfrm>
              <a:off x="2697" y="2060"/>
              <a:ext cx="228" cy="327"/>
            </a:xfrm>
            <a:prstGeom prst="rect">
              <a:avLst/>
            </a:prstGeom>
            <a:noFill/>
            <a:ln>
              <a:noFill/>
            </a:ln>
          </p:spPr>
          <p:txBody>
            <a:bodyPr>
              <a:spAutoFit/>
            </a:bodyPr>
            <a:lstStyle/>
            <a:p>
              <a:pPr>
                <a:spcBef>
                  <a:spcPct val="50000"/>
                </a:spcBef>
              </a:pPr>
              <a:r>
                <a:rPr lang="en-US" altLang="zh-CN" sz="2800" b="1">
                  <a:solidFill>
                    <a:srgbClr val="333300"/>
                  </a:solidFill>
                  <a:latin typeface="Times New Roman" panose="02020603050405020304" charset="0"/>
                </a:rPr>
                <a:t>1</a:t>
              </a:r>
            </a:p>
          </p:txBody>
        </p:sp>
        <p:sp>
          <p:nvSpPr>
            <p:cNvPr id="155682" name="Rectangle 18"/>
            <p:cNvSpPr>
              <a:spLocks noChangeArrowheads="1"/>
            </p:cNvSpPr>
            <p:nvPr/>
          </p:nvSpPr>
          <p:spPr bwMode="auto">
            <a:xfrm>
              <a:off x="576" y="2334"/>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5683" name="Rectangle 19"/>
            <p:cNvSpPr>
              <a:spLocks noChangeArrowheads="1"/>
            </p:cNvSpPr>
            <p:nvPr/>
          </p:nvSpPr>
          <p:spPr bwMode="auto">
            <a:xfrm>
              <a:off x="912" y="2334"/>
              <a:ext cx="228" cy="327"/>
            </a:xfrm>
            <a:prstGeom prst="rect">
              <a:avLst/>
            </a:prstGeom>
            <a:noFill/>
            <a:ln>
              <a:noFill/>
            </a:ln>
          </p:spPr>
          <p:txBody>
            <a:bodyPr wrap="none">
              <a:spAutoFit/>
            </a:bodyPr>
            <a:lstStyle/>
            <a:p>
              <a:pPr>
                <a:spcBef>
                  <a:spcPct val="50000"/>
                </a:spcBef>
              </a:pPr>
              <a:r>
                <a:rPr lang="en-US" altLang="zh-CN" sz="2800" b="1">
                  <a:solidFill>
                    <a:srgbClr val="FF33CC"/>
                  </a:solidFill>
                  <a:latin typeface="Times New Roman" panose="02020603050405020304" charset="0"/>
                </a:rPr>
                <a:t>0</a:t>
              </a:r>
              <a:endParaRPr lang="en-US" altLang="zh-CN" sz="2800" b="1">
                <a:solidFill>
                  <a:srgbClr val="990099"/>
                </a:solidFill>
                <a:latin typeface="Times New Roman" panose="02020603050405020304" charset="0"/>
              </a:endParaRPr>
            </a:p>
          </p:txBody>
        </p:sp>
        <p:sp>
          <p:nvSpPr>
            <p:cNvPr id="155684" name="Rectangle 20"/>
            <p:cNvSpPr>
              <a:spLocks noChangeArrowheads="1"/>
            </p:cNvSpPr>
            <p:nvPr/>
          </p:nvSpPr>
          <p:spPr bwMode="auto">
            <a:xfrm>
              <a:off x="1248" y="2334"/>
              <a:ext cx="228" cy="327"/>
            </a:xfrm>
            <a:prstGeom prst="rect">
              <a:avLst/>
            </a:prstGeom>
            <a:noFill/>
            <a:ln>
              <a:noFill/>
            </a:ln>
          </p:spPr>
          <p:txBody>
            <a:bodyPr wrap="none">
              <a:spAutoFit/>
            </a:bodyPr>
            <a:lstStyle/>
            <a:p>
              <a:pPr>
                <a:spcBef>
                  <a:spcPct val="50000"/>
                </a:spcBef>
              </a:pPr>
              <a:r>
                <a:rPr lang="en-US" altLang="zh-CN" sz="2800" b="1">
                  <a:solidFill>
                    <a:srgbClr val="FF33CC"/>
                  </a:solidFill>
                  <a:latin typeface="Times New Roman" panose="02020603050405020304" charset="0"/>
                </a:rPr>
                <a:t>0</a:t>
              </a:r>
              <a:endParaRPr lang="en-US" altLang="zh-CN" sz="2800" b="1">
                <a:solidFill>
                  <a:srgbClr val="990099"/>
                </a:solidFill>
                <a:latin typeface="Times New Roman" panose="02020603050405020304" charset="0"/>
              </a:endParaRPr>
            </a:p>
          </p:txBody>
        </p:sp>
        <p:sp>
          <p:nvSpPr>
            <p:cNvPr id="155685" name="Rectangle 21"/>
            <p:cNvSpPr>
              <a:spLocks noChangeArrowheads="1"/>
            </p:cNvSpPr>
            <p:nvPr/>
          </p:nvSpPr>
          <p:spPr bwMode="auto">
            <a:xfrm>
              <a:off x="576" y="2622"/>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5686" name="Rectangle 22"/>
            <p:cNvSpPr>
              <a:spLocks noChangeArrowheads="1"/>
            </p:cNvSpPr>
            <p:nvPr/>
          </p:nvSpPr>
          <p:spPr bwMode="auto">
            <a:xfrm>
              <a:off x="912" y="2622"/>
              <a:ext cx="228" cy="327"/>
            </a:xfrm>
            <a:prstGeom prst="rect">
              <a:avLst/>
            </a:prstGeom>
            <a:noFill/>
            <a:ln>
              <a:noFill/>
            </a:ln>
          </p:spPr>
          <p:txBody>
            <a:bodyPr wrap="none">
              <a:spAutoFit/>
            </a:bodyPr>
            <a:lstStyle/>
            <a:p>
              <a:pPr>
                <a:spcBef>
                  <a:spcPct val="50000"/>
                </a:spcBef>
              </a:pPr>
              <a:r>
                <a:rPr lang="en-US" altLang="zh-CN" sz="2800" b="1">
                  <a:solidFill>
                    <a:srgbClr val="009900"/>
                  </a:solidFill>
                  <a:latin typeface="Times New Roman" panose="02020603050405020304" charset="0"/>
                </a:rPr>
                <a:t>0</a:t>
              </a:r>
              <a:endParaRPr lang="en-US" altLang="zh-CN" sz="2800" b="1">
                <a:solidFill>
                  <a:srgbClr val="003366"/>
                </a:solidFill>
                <a:latin typeface="Times New Roman" panose="02020603050405020304" charset="0"/>
              </a:endParaRPr>
            </a:p>
          </p:txBody>
        </p:sp>
        <p:sp>
          <p:nvSpPr>
            <p:cNvPr id="155687" name="Rectangle 23"/>
            <p:cNvSpPr>
              <a:spLocks noChangeArrowheads="1"/>
            </p:cNvSpPr>
            <p:nvPr/>
          </p:nvSpPr>
          <p:spPr bwMode="auto">
            <a:xfrm>
              <a:off x="1248" y="2622"/>
              <a:ext cx="228" cy="327"/>
            </a:xfrm>
            <a:prstGeom prst="rect">
              <a:avLst/>
            </a:prstGeom>
            <a:noFill/>
            <a:ln>
              <a:noFill/>
            </a:ln>
          </p:spPr>
          <p:txBody>
            <a:bodyPr wrap="none">
              <a:spAutoFit/>
            </a:bodyPr>
            <a:lstStyle/>
            <a:p>
              <a:pPr>
                <a:spcBef>
                  <a:spcPct val="50000"/>
                </a:spcBef>
              </a:pPr>
              <a:r>
                <a:rPr lang="en-US" altLang="zh-CN" sz="2800" b="1">
                  <a:solidFill>
                    <a:srgbClr val="009900"/>
                  </a:solidFill>
                  <a:latin typeface="Times New Roman" panose="02020603050405020304" charset="0"/>
                </a:rPr>
                <a:t>1</a:t>
              </a:r>
              <a:endParaRPr lang="en-US" altLang="zh-CN" sz="2800" b="1">
                <a:solidFill>
                  <a:srgbClr val="003366"/>
                </a:solidFill>
                <a:latin typeface="Times New Roman" panose="02020603050405020304" charset="0"/>
              </a:endParaRPr>
            </a:p>
          </p:txBody>
        </p:sp>
        <p:sp>
          <p:nvSpPr>
            <p:cNvPr id="155688" name="Rectangle 24"/>
            <p:cNvSpPr>
              <a:spLocks noChangeArrowheads="1"/>
            </p:cNvSpPr>
            <p:nvPr/>
          </p:nvSpPr>
          <p:spPr bwMode="auto">
            <a:xfrm>
              <a:off x="912" y="2910"/>
              <a:ext cx="228" cy="327"/>
            </a:xfrm>
            <a:prstGeom prst="rect">
              <a:avLst/>
            </a:prstGeom>
            <a:noFill/>
            <a:ln>
              <a:noFill/>
            </a:ln>
          </p:spPr>
          <p:txBody>
            <a:bodyPr wrap="none">
              <a:spAutoFit/>
            </a:bodyPr>
            <a:lstStyle/>
            <a:p>
              <a:pPr>
                <a:spcBef>
                  <a:spcPct val="50000"/>
                </a:spcBef>
              </a:pPr>
              <a:r>
                <a:rPr lang="en-US" altLang="zh-CN" sz="2800" b="1">
                  <a:solidFill>
                    <a:srgbClr val="CC3300"/>
                  </a:solidFill>
                  <a:latin typeface="Times New Roman" panose="02020603050405020304" charset="0"/>
                </a:rPr>
                <a:t>1</a:t>
              </a:r>
              <a:endParaRPr lang="en-US" altLang="zh-CN" sz="2800" b="1">
                <a:solidFill>
                  <a:srgbClr val="CC66FF"/>
                </a:solidFill>
                <a:latin typeface="Times New Roman" panose="02020603050405020304" charset="0"/>
              </a:endParaRPr>
            </a:p>
          </p:txBody>
        </p:sp>
        <p:sp>
          <p:nvSpPr>
            <p:cNvPr id="155689" name="Rectangle 25"/>
            <p:cNvSpPr>
              <a:spLocks noChangeArrowheads="1"/>
            </p:cNvSpPr>
            <p:nvPr/>
          </p:nvSpPr>
          <p:spPr bwMode="auto">
            <a:xfrm>
              <a:off x="1248" y="2910"/>
              <a:ext cx="228" cy="327"/>
            </a:xfrm>
            <a:prstGeom prst="rect">
              <a:avLst/>
            </a:prstGeom>
            <a:noFill/>
            <a:ln>
              <a:noFill/>
            </a:ln>
          </p:spPr>
          <p:txBody>
            <a:bodyPr wrap="none">
              <a:spAutoFit/>
            </a:bodyPr>
            <a:lstStyle/>
            <a:p>
              <a:pPr>
                <a:spcBef>
                  <a:spcPct val="50000"/>
                </a:spcBef>
              </a:pPr>
              <a:r>
                <a:rPr lang="en-US" altLang="zh-CN" sz="2800" b="1">
                  <a:solidFill>
                    <a:srgbClr val="CC3300"/>
                  </a:solidFill>
                  <a:latin typeface="Times New Roman" panose="02020603050405020304" charset="0"/>
                </a:rPr>
                <a:t>0</a:t>
              </a:r>
            </a:p>
          </p:txBody>
        </p:sp>
        <p:sp>
          <p:nvSpPr>
            <p:cNvPr id="155690" name="Rectangle 26"/>
            <p:cNvSpPr>
              <a:spLocks noChangeArrowheads="1"/>
            </p:cNvSpPr>
            <p:nvPr/>
          </p:nvSpPr>
          <p:spPr bwMode="auto">
            <a:xfrm>
              <a:off x="576" y="2910"/>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5691" name="Rectangle 27"/>
            <p:cNvSpPr>
              <a:spLocks noChangeArrowheads="1"/>
            </p:cNvSpPr>
            <p:nvPr/>
          </p:nvSpPr>
          <p:spPr bwMode="auto">
            <a:xfrm>
              <a:off x="912" y="3198"/>
              <a:ext cx="228" cy="327"/>
            </a:xfrm>
            <a:prstGeom prst="rect">
              <a:avLst/>
            </a:prstGeom>
            <a:noFill/>
            <a:ln>
              <a:noFill/>
            </a:ln>
          </p:spPr>
          <p:txBody>
            <a:bodyPr wrap="none">
              <a:spAutoFit/>
            </a:bodyPr>
            <a:lstStyle/>
            <a:p>
              <a:pPr>
                <a:spcBef>
                  <a:spcPct val="50000"/>
                </a:spcBef>
              </a:pPr>
              <a:r>
                <a:rPr lang="en-US" altLang="zh-CN" sz="2800" b="1">
                  <a:solidFill>
                    <a:schemeClr val="accent2"/>
                  </a:solidFill>
                  <a:latin typeface="Times New Roman" panose="02020603050405020304" charset="0"/>
                </a:rPr>
                <a:t>1</a:t>
              </a:r>
            </a:p>
          </p:txBody>
        </p:sp>
        <p:sp>
          <p:nvSpPr>
            <p:cNvPr id="155692" name="Rectangle 28"/>
            <p:cNvSpPr>
              <a:spLocks noChangeArrowheads="1"/>
            </p:cNvSpPr>
            <p:nvPr/>
          </p:nvSpPr>
          <p:spPr bwMode="auto">
            <a:xfrm>
              <a:off x="1248" y="3198"/>
              <a:ext cx="228" cy="327"/>
            </a:xfrm>
            <a:prstGeom prst="rect">
              <a:avLst/>
            </a:prstGeom>
            <a:noFill/>
            <a:ln>
              <a:noFill/>
            </a:ln>
          </p:spPr>
          <p:txBody>
            <a:bodyPr wrap="none">
              <a:spAutoFit/>
            </a:bodyPr>
            <a:lstStyle/>
            <a:p>
              <a:pPr>
                <a:spcBef>
                  <a:spcPct val="50000"/>
                </a:spcBef>
              </a:pPr>
              <a:r>
                <a:rPr lang="en-US" altLang="zh-CN" sz="2800" b="1">
                  <a:solidFill>
                    <a:schemeClr val="accent2"/>
                  </a:solidFill>
                  <a:latin typeface="Times New Roman" panose="02020603050405020304" charset="0"/>
                </a:rPr>
                <a:t>1</a:t>
              </a:r>
            </a:p>
          </p:txBody>
        </p:sp>
        <p:sp>
          <p:nvSpPr>
            <p:cNvPr id="155693" name="Rectangle 29"/>
            <p:cNvSpPr>
              <a:spLocks noChangeArrowheads="1"/>
            </p:cNvSpPr>
            <p:nvPr/>
          </p:nvSpPr>
          <p:spPr bwMode="auto">
            <a:xfrm>
              <a:off x="576" y="3198"/>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5694" name="Rectangle 30"/>
            <p:cNvSpPr>
              <a:spLocks noChangeArrowheads="1"/>
            </p:cNvSpPr>
            <p:nvPr/>
          </p:nvSpPr>
          <p:spPr bwMode="auto">
            <a:xfrm>
              <a:off x="2688" y="3246"/>
              <a:ext cx="384" cy="327"/>
            </a:xfrm>
            <a:prstGeom prst="rect">
              <a:avLst/>
            </a:prstGeom>
            <a:noFill/>
            <a:ln>
              <a:noFill/>
            </a:ln>
          </p:spPr>
          <p:txBody>
            <a:bodyPr>
              <a:spAutoFit/>
            </a:bodyPr>
            <a:lstStyle/>
            <a:p>
              <a:pPr>
                <a:spcBef>
                  <a:spcPct val="50000"/>
                </a:spcBef>
              </a:pPr>
              <a:r>
                <a:rPr lang="en-US" altLang="zh-CN" sz="2800" b="1">
                  <a:solidFill>
                    <a:srgbClr val="333300"/>
                  </a:solidFill>
                  <a:latin typeface="Times New Roman" panose="02020603050405020304" charset="0"/>
                </a:rPr>
                <a:t>1</a:t>
              </a:r>
            </a:p>
          </p:txBody>
        </p:sp>
        <p:sp>
          <p:nvSpPr>
            <p:cNvPr id="155695" name="Rectangle 31"/>
            <p:cNvSpPr>
              <a:spLocks noChangeArrowheads="1"/>
            </p:cNvSpPr>
            <p:nvPr/>
          </p:nvSpPr>
          <p:spPr bwMode="auto">
            <a:xfrm>
              <a:off x="2688" y="2958"/>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endParaRPr lang="en-US" altLang="zh-CN" sz="2800" b="1" baseline="-25000">
                <a:solidFill>
                  <a:srgbClr val="333300"/>
                </a:solidFill>
                <a:latin typeface="Times New Roman" panose="02020603050405020304" charset="0"/>
              </a:endParaRPr>
            </a:p>
          </p:txBody>
        </p:sp>
        <p:sp>
          <p:nvSpPr>
            <p:cNvPr id="155696" name="Rectangle 32"/>
            <p:cNvSpPr>
              <a:spLocks noChangeArrowheads="1"/>
            </p:cNvSpPr>
            <p:nvPr/>
          </p:nvSpPr>
          <p:spPr bwMode="auto">
            <a:xfrm>
              <a:off x="2688" y="2670"/>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endParaRPr lang="en-US" altLang="zh-CN" sz="2800" b="1" baseline="-25000">
                <a:solidFill>
                  <a:srgbClr val="333300"/>
                </a:solidFill>
                <a:latin typeface="Times New Roman" panose="02020603050405020304" charset="0"/>
              </a:endParaRPr>
            </a:p>
          </p:txBody>
        </p:sp>
        <p:sp>
          <p:nvSpPr>
            <p:cNvPr id="155697" name="Rectangle 33"/>
            <p:cNvSpPr>
              <a:spLocks noChangeArrowheads="1"/>
            </p:cNvSpPr>
            <p:nvPr/>
          </p:nvSpPr>
          <p:spPr bwMode="auto">
            <a:xfrm>
              <a:off x="2688" y="2382"/>
              <a:ext cx="228" cy="327"/>
            </a:xfrm>
            <a:prstGeom prst="rect">
              <a:avLst/>
            </a:prstGeom>
            <a:noFill/>
            <a:ln>
              <a:noFill/>
            </a:ln>
          </p:spPr>
          <p:txBody>
            <a:bodyPr wrap="none">
              <a:spAutoFit/>
            </a:bodyPr>
            <a:lstStyle/>
            <a:p>
              <a:pPr>
                <a:spcBef>
                  <a:spcPct val="50000"/>
                </a:spcBef>
              </a:pPr>
              <a:r>
                <a:rPr lang="en-US" altLang="zh-CN" sz="2800" b="1">
                  <a:solidFill>
                    <a:srgbClr val="FF33CC"/>
                  </a:solidFill>
                  <a:latin typeface="Times New Roman" panose="02020603050405020304" charset="0"/>
                </a:rPr>
                <a:t>0</a:t>
              </a:r>
              <a:endParaRPr lang="en-US" altLang="zh-CN" sz="2800" b="1" baseline="-25000">
                <a:solidFill>
                  <a:srgbClr val="990099"/>
                </a:solidFill>
                <a:latin typeface="Times New Roman" panose="02020603050405020304" charset="0"/>
              </a:endParaRPr>
            </a:p>
          </p:txBody>
        </p:sp>
        <p:sp>
          <p:nvSpPr>
            <p:cNvPr id="134178" name="Text Box 34"/>
            <p:cNvSpPr txBox="1">
              <a:spLocks noChangeArrowheads="1"/>
            </p:cNvSpPr>
            <p:nvPr/>
          </p:nvSpPr>
          <p:spPr bwMode="auto">
            <a:xfrm>
              <a:off x="1104" y="974"/>
              <a:ext cx="1127" cy="327"/>
            </a:xfrm>
            <a:prstGeom prst="rect">
              <a:avLst/>
            </a:prstGeom>
            <a:noFill/>
            <a:ln w="9525">
              <a:noFill/>
              <a:miter lim="800000"/>
            </a:ln>
            <a:effectLst/>
          </p:spPr>
          <p:txBody>
            <a:bodyPr wrap="none">
              <a:spAutoFit/>
            </a:bodyPr>
            <a:lstStyle/>
            <a:p>
              <a:pPr>
                <a:spcBef>
                  <a:spcPct val="50000"/>
                </a:spcBef>
                <a:defRPr/>
              </a:pPr>
              <a:r>
                <a:rPr lang="en-US" altLang="zh-CN"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139</a:t>
              </a:r>
              <a:r>
                <a:rPr lang="zh-CN" altLang="en-US"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功能表</a:t>
              </a:r>
            </a:p>
          </p:txBody>
        </p:sp>
        <p:sp>
          <p:nvSpPr>
            <p:cNvPr id="155699" name="Line 35"/>
            <p:cNvSpPr>
              <a:spLocks noChangeShapeType="1"/>
            </p:cNvSpPr>
            <p:nvPr/>
          </p:nvSpPr>
          <p:spPr bwMode="auto">
            <a:xfrm>
              <a:off x="3072" y="1392"/>
              <a:ext cx="0" cy="2256"/>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55700" name="Text Box 36"/>
            <p:cNvSpPr txBox="1">
              <a:spLocks noChangeArrowheads="1"/>
            </p:cNvSpPr>
            <p:nvPr/>
          </p:nvSpPr>
          <p:spPr bwMode="auto">
            <a:xfrm>
              <a:off x="912" y="2012"/>
              <a:ext cx="239" cy="327"/>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sym typeface="Symbol" panose="05050102010706020507" charset="0"/>
                </a:rPr>
                <a:t></a:t>
              </a:r>
              <a:endParaRPr lang="en-US" altLang="zh-CN" sz="2800" b="1">
                <a:solidFill>
                  <a:srgbClr val="333300"/>
                </a:solidFill>
              </a:endParaRPr>
            </a:p>
          </p:txBody>
        </p:sp>
        <p:sp>
          <p:nvSpPr>
            <p:cNvPr id="155701" name="Text Box 37"/>
            <p:cNvSpPr txBox="1">
              <a:spLocks noChangeArrowheads="1"/>
            </p:cNvSpPr>
            <p:nvPr/>
          </p:nvSpPr>
          <p:spPr bwMode="auto">
            <a:xfrm>
              <a:off x="1201" y="2016"/>
              <a:ext cx="239" cy="327"/>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sym typeface="Symbol" panose="05050102010706020507" charset="0"/>
                </a:rPr>
                <a:t></a:t>
              </a:r>
              <a:endParaRPr lang="en-US" altLang="zh-CN" sz="2800" b="1">
                <a:solidFill>
                  <a:srgbClr val="333300"/>
                </a:solidFill>
              </a:endParaRPr>
            </a:p>
          </p:txBody>
        </p:sp>
        <p:sp>
          <p:nvSpPr>
            <p:cNvPr id="155702" name="Line 38"/>
            <p:cNvSpPr>
              <a:spLocks noChangeShapeType="1"/>
            </p:cNvSpPr>
            <p:nvPr/>
          </p:nvSpPr>
          <p:spPr bwMode="auto">
            <a:xfrm>
              <a:off x="2688" y="1776"/>
              <a:ext cx="192" cy="0"/>
            </a:xfrm>
            <a:prstGeom prst="line">
              <a:avLst/>
            </a:prstGeom>
            <a:noFill/>
            <a:ln w="38100" cap="sq">
              <a:solidFill>
                <a:srgbClr val="333300"/>
              </a:solidFill>
              <a:round/>
            </a:ln>
          </p:spPr>
          <p:txBody>
            <a:bodyPr anchor="ctr">
              <a:spAutoFit/>
            </a:bodyPr>
            <a:lstStyle/>
            <a:p>
              <a:endParaRPr lang="zh-CN" altLang="en-US">
                <a:latin typeface="Times New Roman" panose="02020603050405020304" charset="0"/>
              </a:endParaRPr>
            </a:p>
          </p:txBody>
        </p:sp>
        <p:sp>
          <p:nvSpPr>
            <p:cNvPr id="155703" name="Rectangle 39"/>
            <p:cNvSpPr>
              <a:spLocks noChangeArrowheads="1"/>
            </p:cNvSpPr>
            <p:nvPr/>
          </p:nvSpPr>
          <p:spPr bwMode="auto">
            <a:xfrm>
              <a:off x="2304" y="1728"/>
              <a:ext cx="329"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1</a:t>
              </a:r>
            </a:p>
          </p:txBody>
        </p:sp>
        <p:sp>
          <p:nvSpPr>
            <p:cNvPr id="155704" name="Line 40"/>
            <p:cNvSpPr>
              <a:spLocks noChangeShapeType="1"/>
            </p:cNvSpPr>
            <p:nvPr/>
          </p:nvSpPr>
          <p:spPr bwMode="auto">
            <a:xfrm>
              <a:off x="2352" y="1767"/>
              <a:ext cx="192" cy="0"/>
            </a:xfrm>
            <a:prstGeom prst="line">
              <a:avLst/>
            </a:prstGeom>
            <a:noFill/>
            <a:ln w="38100" cap="sq">
              <a:solidFill>
                <a:srgbClr val="333300"/>
              </a:solidFill>
              <a:round/>
            </a:ln>
          </p:spPr>
          <p:txBody>
            <a:bodyPr anchor="ctr">
              <a:spAutoFit/>
            </a:bodyPr>
            <a:lstStyle/>
            <a:p>
              <a:endParaRPr lang="zh-CN" altLang="en-US">
                <a:latin typeface="Times New Roman" panose="02020603050405020304" charset="0"/>
              </a:endParaRPr>
            </a:p>
          </p:txBody>
        </p:sp>
        <p:sp>
          <p:nvSpPr>
            <p:cNvPr id="155705" name="Rectangle 41"/>
            <p:cNvSpPr>
              <a:spLocks noChangeArrowheads="1"/>
            </p:cNvSpPr>
            <p:nvPr/>
          </p:nvSpPr>
          <p:spPr bwMode="auto">
            <a:xfrm>
              <a:off x="1968" y="1737"/>
              <a:ext cx="354" cy="327"/>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2</a:t>
              </a:r>
            </a:p>
          </p:txBody>
        </p:sp>
        <p:sp>
          <p:nvSpPr>
            <p:cNvPr id="155706" name="Line 42"/>
            <p:cNvSpPr>
              <a:spLocks noChangeShapeType="1"/>
            </p:cNvSpPr>
            <p:nvPr/>
          </p:nvSpPr>
          <p:spPr bwMode="auto">
            <a:xfrm>
              <a:off x="2016" y="1776"/>
              <a:ext cx="192" cy="1"/>
            </a:xfrm>
            <a:prstGeom prst="line">
              <a:avLst/>
            </a:prstGeom>
            <a:noFill/>
            <a:ln w="38100" cap="sq">
              <a:solidFill>
                <a:srgbClr val="333300"/>
              </a:solidFill>
              <a:round/>
            </a:ln>
          </p:spPr>
          <p:txBody>
            <a:bodyPr anchor="ctr">
              <a:spAutoFit/>
            </a:bodyPr>
            <a:lstStyle/>
            <a:p>
              <a:endParaRPr lang="zh-CN" altLang="en-US">
                <a:latin typeface="Times New Roman" panose="02020603050405020304" charset="0"/>
              </a:endParaRPr>
            </a:p>
          </p:txBody>
        </p:sp>
        <p:sp>
          <p:nvSpPr>
            <p:cNvPr id="155707" name="Rectangle 43"/>
            <p:cNvSpPr>
              <a:spLocks noChangeArrowheads="1"/>
            </p:cNvSpPr>
            <p:nvPr/>
          </p:nvSpPr>
          <p:spPr bwMode="auto">
            <a:xfrm>
              <a:off x="1662" y="1728"/>
              <a:ext cx="329"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3</a:t>
              </a:r>
            </a:p>
          </p:txBody>
        </p:sp>
        <p:sp>
          <p:nvSpPr>
            <p:cNvPr id="155708" name="Line 44"/>
            <p:cNvSpPr>
              <a:spLocks noChangeShapeType="1"/>
            </p:cNvSpPr>
            <p:nvPr/>
          </p:nvSpPr>
          <p:spPr bwMode="auto">
            <a:xfrm>
              <a:off x="1710" y="1767"/>
              <a:ext cx="192" cy="0"/>
            </a:xfrm>
            <a:prstGeom prst="line">
              <a:avLst/>
            </a:prstGeom>
            <a:noFill/>
            <a:ln w="38100" cap="sq">
              <a:solidFill>
                <a:srgbClr val="333300"/>
              </a:solidFill>
              <a:round/>
            </a:ln>
          </p:spPr>
          <p:txBody>
            <a:bodyPr anchor="ctr">
              <a:spAutoFit/>
            </a:bodyPr>
            <a:lstStyle/>
            <a:p>
              <a:endParaRPr lang="zh-CN" altLang="en-US">
                <a:latin typeface="Times New Roman" panose="02020603050405020304" charset="0"/>
              </a:endParaRPr>
            </a:p>
          </p:txBody>
        </p:sp>
        <p:sp>
          <p:nvSpPr>
            <p:cNvPr id="155709" name="Rectangle 45"/>
            <p:cNvSpPr>
              <a:spLocks noChangeArrowheads="1"/>
            </p:cNvSpPr>
            <p:nvPr/>
          </p:nvSpPr>
          <p:spPr bwMode="auto">
            <a:xfrm>
              <a:off x="2352" y="2064"/>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p>
          </p:txBody>
        </p:sp>
        <p:sp>
          <p:nvSpPr>
            <p:cNvPr id="155710" name="Rectangle 46"/>
            <p:cNvSpPr>
              <a:spLocks noChangeArrowheads="1"/>
            </p:cNvSpPr>
            <p:nvPr/>
          </p:nvSpPr>
          <p:spPr bwMode="auto">
            <a:xfrm>
              <a:off x="2352" y="3216"/>
              <a:ext cx="384" cy="327"/>
            </a:xfrm>
            <a:prstGeom prst="rect">
              <a:avLst/>
            </a:prstGeom>
            <a:noFill/>
            <a:ln>
              <a:noFill/>
            </a:ln>
          </p:spPr>
          <p:txBody>
            <a:bodyPr>
              <a:spAutoFit/>
            </a:bodyPr>
            <a:lstStyle/>
            <a:p>
              <a:pPr>
                <a:spcBef>
                  <a:spcPct val="50000"/>
                </a:spcBef>
              </a:pPr>
              <a:r>
                <a:rPr lang="en-US" altLang="zh-CN" sz="2800" b="1">
                  <a:solidFill>
                    <a:srgbClr val="333300"/>
                  </a:solidFill>
                  <a:latin typeface="Times New Roman" panose="02020603050405020304" charset="0"/>
                </a:rPr>
                <a:t>1</a:t>
              </a:r>
            </a:p>
          </p:txBody>
        </p:sp>
        <p:sp>
          <p:nvSpPr>
            <p:cNvPr id="155711" name="Rectangle 47"/>
            <p:cNvSpPr>
              <a:spLocks noChangeArrowheads="1"/>
            </p:cNvSpPr>
            <p:nvPr/>
          </p:nvSpPr>
          <p:spPr bwMode="auto">
            <a:xfrm>
              <a:off x="2352" y="2928"/>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endParaRPr lang="en-US" altLang="zh-CN" sz="2800" b="1" baseline="-25000">
                <a:solidFill>
                  <a:srgbClr val="333300"/>
                </a:solidFill>
                <a:latin typeface="Times New Roman" panose="02020603050405020304" charset="0"/>
              </a:endParaRPr>
            </a:p>
          </p:txBody>
        </p:sp>
        <p:sp>
          <p:nvSpPr>
            <p:cNvPr id="155712" name="Rectangle 48"/>
            <p:cNvSpPr>
              <a:spLocks noChangeArrowheads="1"/>
            </p:cNvSpPr>
            <p:nvPr/>
          </p:nvSpPr>
          <p:spPr bwMode="auto">
            <a:xfrm>
              <a:off x="2352" y="2640"/>
              <a:ext cx="228" cy="327"/>
            </a:xfrm>
            <a:prstGeom prst="rect">
              <a:avLst/>
            </a:prstGeom>
            <a:noFill/>
            <a:ln>
              <a:noFill/>
            </a:ln>
          </p:spPr>
          <p:txBody>
            <a:bodyPr wrap="none">
              <a:spAutoFit/>
            </a:bodyPr>
            <a:lstStyle/>
            <a:p>
              <a:pPr>
                <a:spcBef>
                  <a:spcPct val="50000"/>
                </a:spcBef>
              </a:pPr>
              <a:r>
                <a:rPr lang="en-US" altLang="zh-CN" sz="2800" b="1">
                  <a:solidFill>
                    <a:srgbClr val="009900"/>
                  </a:solidFill>
                  <a:latin typeface="Times New Roman" panose="02020603050405020304" charset="0"/>
                </a:rPr>
                <a:t>0</a:t>
              </a:r>
              <a:endParaRPr lang="en-US" altLang="zh-CN" sz="2800" b="1" baseline="-25000">
                <a:solidFill>
                  <a:srgbClr val="003366"/>
                </a:solidFill>
                <a:latin typeface="Times New Roman" panose="02020603050405020304" charset="0"/>
              </a:endParaRPr>
            </a:p>
          </p:txBody>
        </p:sp>
        <p:sp>
          <p:nvSpPr>
            <p:cNvPr id="155713" name="Rectangle 49"/>
            <p:cNvSpPr>
              <a:spLocks noChangeArrowheads="1"/>
            </p:cNvSpPr>
            <p:nvPr/>
          </p:nvSpPr>
          <p:spPr bwMode="auto">
            <a:xfrm>
              <a:off x="2352" y="2352"/>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endParaRPr lang="en-US" altLang="zh-CN" sz="2800" b="1" baseline="-25000">
                <a:solidFill>
                  <a:srgbClr val="333300"/>
                </a:solidFill>
                <a:latin typeface="Times New Roman" panose="02020603050405020304" charset="0"/>
              </a:endParaRPr>
            </a:p>
          </p:txBody>
        </p:sp>
        <p:sp>
          <p:nvSpPr>
            <p:cNvPr id="155714" name="Rectangle 50"/>
            <p:cNvSpPr>
              <a:spLocks noChangeArrowheads="1"/>
            </p:cNvSpPr>
            <p:nvPr/>
          </p:nvSpPr>
          <p:spPr bwMode="auto">
            <a:xfrm>
              <a:off x="2064" y="2064"/>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p>
          </p:txBody>
        </p:sp>
        <p:sp>
          <p:nvSpPr>
            <p:cNvPr id="155715" name="Rectangle 51"/>
            <p:cNvSpPr>
              <a:spLocks noChangeArrowheads="1"/>
            </p:cNvSpPr>
            <p:nvPr/>
          </p:nvSpPr>
          <p:spPr bwMode="auto">
            <a:xfrm>
              <a:off x="2064" y="3216"/>
              <a:ext cx="384" cy="327"/>
            </a:xfrm>
            <a:prstGeom prst="rect">
              <a:avLst/>
            </a:prstGeom>
            <a:noFill/>
            <a:ln>
              <a:noFill/>
            </a:ln>
          </p:spPr>
          <p:txBody>
            <a:bodyPr>
              <a:spAutoFit/>
            </a:bodyPr>
            <a:lstStyle/>
            <a:p>
              <a:pPr>
                <a:spcBef>
                  <a:spcPct val="50000"/>
                </a:spcBef>
              </a:pPr>
              <a:r>
                <a:rPr lang="en-US" altLang="zh-CN" sz="2800" b="1">
                  <a:solidFill>
                    <a:srgbClr val="333300"/>
                  </a:solidFill>
                  <a:latin typeface="Times New Roman" panose="02020603050405020304" charset="0"/>
                </a:rPr>
                <a:t>1</a:t>
              </a:r>
            </a:p>
          </p:txBody>
        </p:sp>
        <p:sp>
          <p:nvSpPr>
            <p:cNvPr id="155716" name="Rectangle 52"/>
            <p:cNvSpPr>
              <a:spLocks noChangeArrowheads="1"/>
            </p:cNvSpPr>
            <p:nvPr/>
          </p:nvSpPr>
          <p:spPr bwMode="auto">
            <a:xfrm>
              <a:off x="2064" y="2928"/>
              <a:ext cx="228" cy="327"/>
            </a:xfrm>
            <a:prstGeom prst="rect">
              <a:avLst/>
            </a:prstGeom>
            <a:noFill/>
            <a:ln>
              <a:noFill/>
            </a:ln>
          </p:spPr>
          <p:txBody>
            <a:bodyPr wrap="none">
              <a:spAutoFit/>
            </a:bodyPr>
            <a:lstStyle/>
            <a:p>
              <a:pPr>
                <a:spcBef>
                  <a:spcPct val="50000"/>
                </a:spcBef>
              </a:pPr>
              <a:r>
                <a:rPr lang="en-US" altLang="zh-CN" sz="2800" b="1">
                  <a:solidFill>
                    <a:srgbClr val="CC3300"/>
                  </a:solidFill>
                  <a:latin typeface="Times New Roman" panose="02020603050405020304" charset="0"/>
                </a:rPr>
                <a:t>0</a:t>
              </a:r>
              <a:endParaRPr lang="en-US" altLang="zh-CN" sz="2800" b="1" baseline="-25000">
                <a:solidFill>
                  <a:srgbClr val="CC66FF"/>
                </a:solidFill>
                <a:latin typeface="Times New Roman" panose="02020603050405020304" charset="0"/>
              </a:endParaRPr>
            </a:p>
          </p:txBody>
        </p:sp>
        <p:sp>
          <p:nvSpPr>
            <p:cNvPr id="155717" name="Rectangle 53"/>
            <p:cNvSpPr>
              <a:spLocks noChangeArrowheads="1"/>
            </p:cNvSpPr>
            <p:nvPr/>
          </p:nvSpPr>
          <p:spPr bwMode="auto">
            <a:xfrm>
              <a:off x="2064" y="2640"/>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endParaRPr lang="en-US" altLang="zh-CN" sz="2800" b="1" baseline="-25000">
                <a:solidFill>
                  <a:srgbClr val="333300"/>
                </a:solidFill>
                <a:latin typeface="Times New Roman" panose="02020603050405020304" charset="0"/>
              </a:endParaRPr>
            </a:p>
          </p:txBody>
        </p:sp>
        <p:sp>
          <p:nvSpPr>
            <p:cNvPr id="155718" name="Rectangle 54"/>
            <p:cNvSpPr>
              <a:spLocks noChangeArrowheads="1"/>
            </p:cNvSpPr>
            <p:nvPr/>
          </p:nvSpPr>
          <p:spPr bwMode="auto">
            <a:xfrm>
              <a:off x="2064" y="2352"/>
              <a:ext cx="228" cy="327"/>
            </a:xfrm>
            <a:prstGeom prst="rect">
              <a:avLst/>
            </a:prstGeom>
            <a:noFill/>
            <a:ln>
              <a:noFill/>
            </a:ln>
          </p:spPr>
          <p:txBody>
            <a:bodyPr wrap="none">
              <a:spAutoFit/>
            </a:bodyPr>
            <a:lstStyle/>
            <a:p>
              <a:pPr>
                <a:spcBef>
                  <a:spcPct val="50000"/>
                </a:spcBef>
              </a:pPr>
              <a:r>
                <a:rPr lang="en-US" altLang="zh-CN" sz="2800" b="1" dirty="0">
                  <a:solidFill>
                    <a:srgbClr val="333300"/>
                  </a:solidFill>
                  <a:latin typeface="Times New Roman" panose="02020603050405020304" charset="0"/>
                </a:rPr>
                <a:t>1</a:t>
              </a:r>
              <a:endParaRPr lang="en-US" altLang="zh-CN" sz="2800" b="1" baseline="-25000" dirty="0">
                <a:solidFill>
                  <a:srgbClr val="333300"/>
                </a:solidFill>
                <a:latin typeface="Times New Roman" panose="02020603050405020304" charset="0"/>
              </a:endParaRPr>
            </a:p>
          </p:txBody>
        </p:sp>
        <p:sp>
          <p:nvSpPr>
            <p:cNvPr id="155719" name="Rectangle 55"/>
            <p:cNvSpPr>
              <a:spLocks noChangeArrowheads="1"/>
            </p:cNvSpPr>
            <p:nvPr/>
          </p:nvSpPr>
          <p:spPr bwMode="auto">
            <a:xfrm>
              <a:off x="1728" y="2073"/>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p>
          </p:txBody>
        </p:sp>
        <p:sp>
          <p:nvSpPr>
            <p:cNvPr id="155720" name="Rectangle 56"/>
            <p:cNvSpPr>
              <a:spLocks noChangeArrowheads="1"/>
            </p:cNvSpPr>
            <p:nvPr/>
          </p:nvSpPr>
          <p:spPr bwMode="auto">
            <a:xfrm>
              <a:off x="1728" y="3225"/>
              <a:ext cx="384" cy="327"/>
            </a:xfrm>
            <a:prstGeom prst="rect">
              <a:avLst/>
            </a:prstGeom>
            <a:noFill/>
            <a:ln>
              <a:noFill/>
            </a:ln>
          </p:spPr>
          <p:txBody>
            <a:bodyPr>
              <a:spAutoFit/>
            </a:bodyPr>
            <a:lstStyle/>
            <a:p>
              <a:pPr>
                <a:spcBef>
                  <a:spcPct val="50000"/>
                </a:spcBef>
              </a:pPr>
              <a:r>
                <a:rPr lang="en-US" altLang="zh-CN" sz="2800" b="1">
                  <a:solidFill>
                    <a:schemeClr val="accent2"/>
                  </a:solidFill>
                  <a:latin typeface="Times New Roman" panose="02020603050405020304" charset="0"/>
                </a:rPr>
                <a:t>0</a:t>
              </a:r>
            </a:p>
          </p:txBody>
        </p:sp>
        <p:sp>
          <p:nvSpPr>
            <p:cNvPr id="155721" name="Rectangle 57"/>
            <p:cNvSpPr>
              <a:spLocks noChangeArrowheads="1"/>
            </p:cNvSpPr>
            <p:nvPr/>
          </p:nvSpPr>
          <p:spPr bwMode="auto">
            <a:xfrm>
              <a:off x="1728" y="2937"/>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endParaRPr lang="en-US" altLang="zh-CN" sz="2800" b="1" baseline="-25000">
                <a:solidFill>
                  <a:srgbClr val="333300"/>
                </a:solidFill>
                <a:latin typeface="Times New Roman" panose="02020603050405020304" charset="0"/>
              </a:endParaRPr>
            </a:p>
          </p:txBody>
        </p:sp>
        <p:sp>
          <p:nvSpPr>
            <p:cNvPr id="155722" name="Rectangle 58"/>
            <p:cNvSpPr>
              <a:spLocks noChangeArrowheads="1"/>
            </p:cNvSpPr>
            <p:nvPr/>
          </p:nvSpPr>
          <p:spPr bwMode="auto">
            <a:xfrm>
              <a:off x="1728" y="2649"/>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endParaRPr lang="en-US" altLang="zh-CN" sz="2800" b="1" baseline="-25000">
                <a:solidFill>
                  <a:srgbClr val="333300"/>
                </a:solidFill>
                <a:latin typeface="Times New Roman" panose="02020603050405020304" charset="0"/>
              </a:endParaRPr>
            </a:p>
          </p:txBody>
        </p:sp>
        <p:sp>
          <p:nvSpPr>
            <p:cNvPr id="155723" name="Rectangle 59"/>
            <p:cNvSpPr>
              <a:spLocks noChangeArrowheads="1"/>
            </p:cNvSpPr>
            <p:nvPr/>
          </p:nvSpPr>
          <p:spPr bwMode="auto">
            <a:xfrm>
              <a:off x="1728" y="2361"/>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endParaRPr lang="en-US" altLang="zh-CN" sz="2800" b="1" baseline="-25000">
                <a:solidFill>
                  <a:srgbClr val="333300"/>
                </a:solidFill>
                <a:latin typeface="Times New Roman" panose="02020603050405020304" charset="0"/>
              </a:endParaRPr>
            </a:p>
          </p:txBody>
        </p:sp>
      </p:grpSp>
      <p:sp>
        <p:nvSpPr>
          <p:cNvPr id="155651" name="Rectangle 60"/>
          <p:cNvSpPr>
            <a:spLocks noGrp="1" noChangeArrowheads="1"/>
          </p:cNvSpPr>
          <p:nvPr>
            <p:ph type="subTitle" idx="1"/>
          </p:nvPr>
        </p:nvSpPr>
        <p:spPr bwMode="auto">
          <a:xfrm>
            <a:off x="990600" y="685800"/>
            <a:ext cx="5486400" cy="533400"/>
          </a:xfrm>
          <a:noFill/>
        </p:spPr>
        <p:txBody>
          <a:bodyPr vert="horz" wrap="square" lIns="91440" tIns="45720" rIns="91440" bIns="45720" numCol="1" anchor="t" anchorCtr="0" compatLnSpc="1">
            <a:normAutofit lnSpcReduction="10000"/>
          </a:bodyPr>
          <a:lstStyle/>
          <a:p>
            <a:pPr algn="l" eaLnBrk="1" hangingPunct="1"/>
            <a:r>
              <a:rPr lang="en-US" altLang="zh-CN" b="1">
                <a:solidFill>
                  <a:srgbClr val="CC0000"/>
                </a:solidFill>
                <a:latin typeface="Times New Roman" panose="02020603050405020304" charset="0"/>
                <a:ea typeface="宋体" panose="02010600030101010101" pitchFamily="2" charset="-122"/>
              </a:rPr>
              <a:t>CT74LS139</a:t>
            </a:r>
            <a:r>
              <a:rPr lang="zh-CN" altLang="en-US" b="1">
                <a:solidFill>
                  <a:srgbClr val="CC0000"/>
                </a:solidFill>
                <a:latin typeface="Times New Roman" panose="02020603050405020304" charset="0"/>
                <a:ea typeface="宋体" panose="02010600030101010101" pitchFamily="2" charset="-122"/>
              </a:rPr>
              <a:t>型</a:t>
            </a:r>
            <a:r>
              <a:rPr lang="zh-CN" b="1">
                <a:solidFill>
                  <a:srgbClr val="CC0000"/>
                </a:solidFill>
                <a:latin typeface="Times New Roman" panose="02020603050405020304" charset="0"/>
                <a:ea typeface="宋体" panose="02010600030101010101" pitchFamily="2" charset="-122"/>
              </a:rPr>
              <a:t>译码器</a:t>
            </a:r>
            <a:endParaRPr lang="zh-CN" altLang="en-US" b="1">
              <a:solidFill>
                <a:srgbClr val="CC0000"/>
              </a:solidFill>
              <a:latin typeface="Times New Roman" panose="02020603050405020304" charset="0"/>
              <a:ea typeface="宋体" panose="02010600030101010101" pitchFamily="2" charset="-122"/>
            </a:endParaRPr>
          </a:p>
        </p:txBody>
      </p:sp>
      <p:grpSp>
        <p:nvGrpSpPr>
          <p:cNvPr id="3" name="Group 61"/>
          <p:cNvGrpSpPr/>
          <p:nvPr/>
        </p:nvGrpSpPr>
        <p:grpSpPr bwMode="auto">
          <a:xfrm>
            <a:off x="5181600" y="1981200"/>
            <a:ext cx="3352800" cy="3490913"/>
            <a:chOff x="3264" y="1248"/>
            <a:chExt cx="2112" cy="2199"/>
          </a:xfrm>
        </p:grpSpPr>
        <p:grpSp>
          <p:nvGrpSpPr>
            <p:cNvPr id="155653" name="Group 62"/>
            <p:cNvGrpSpPr/>
            <p:nvPr/>
          </p:nvGrpSpPr>
          <p:grpSpPr bwMode="auto">
            <a:xfrm>
              <a:off x="3264" y="1248"/>
              <a:ext cx="1872" cy="1479"/>
              <a:chOff x="3264" y="1248"/>
              <a:chExt cx="1872" cy="1479"/>
            </a:xfrm>
          </p:grpSpPr>
          <p:sp>
            <p:nvSpPr>
              <p:cNvPr id="134207" name="Text Box 63"/>
              <p:cNvSpPr txBox="1">
                <a:spLocks noChangeArrowheads="1"/>
              </p:cNvSpPr>
              <p:nvPr/>
            </p:nvSpPr>
            <p:spPr bwMode="auto">
              <a:xfrm>
                <a:off x="3360" y="1248"/>
                <a:ext cx="1680" cy="327"/>
              </a:xfrm>
              <a:prstGeom prst="rect">
                <a:avLst/>
              </a:prstGeom>
              <a:noFill/>
              <a:ln w="38100" cap="sq">
                <a:noFill/>
                <a:miter lim="800000"/>
              </a:ln>
              <a:effectLst/>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000099"/>
                    </a:solidFill>
                    <a:effectLst>
                      <a:outerShdw blurRad="38100" dist="38100" dir="2700000" algn="tl">
                        <a:srgbClr val="DDDDDD"/>
                      </a:outerShdw>
                    </a:effectLst>
                  </a:rPr>
                  <a:t>双 </a:t>
                </a:r>
                <a:r>
                  <a:rPr lang="en-US" altLang="zh-CN" sz="2800" b="1">
                    <a:solidFill>
                      <a:srgbClr val="000099"/>
                    </a:solidFill>
                    <a:effectLst>
                      <a:outerShdw blurRad="38100" dist="38100" dir="2700000" algn="tl">
                        <a:srgbClr val="DDDDDD"/>
                      </a:outerShdw>
                    </a:effectLst>
                  </a:rPr>
                  <a:t>2/4 </a:t>
                </a:r>
                <a:r>
                  <a:rPr lang="zh-CN" altLang="en-US" sz="2800" b="1">
                    <a:solidFill>
                      <a:srgbClr val="000099"/>
                    </a:solidFill>
                    <a:effectLst>
                      <a:outerShdw blurRad="38100" dist="38100" dir="2700000" algn="tl">
                        <a:srgbClr val="DDDDDD"/>
                      </a:outerShdw>
                    </a:effectLst>
                  </a:rPr>
                  <a:t>线译码器</a:t>
                </a:r>
              </a:p>
            </p:txBody>
          </p:sp>
          <p:sp>
            <p:nvSpPr>
              <p:cNvPr id="134208" name="Text Box 64"/>
              <p:cNvSpPr txBox="1">
                <a:spLocks noChangeArrowheads="1"/>
              </p:cNvSpPr>
              <p:nvPr/>
            </p:nvSpPr>
            <p:spPr bwMode="auto">
              <a:xfrm>
                <a:off x="3312" y="1584"/>
                <a:ext cx="1824" cy="327"/>
              </a:xfrm>
              <a:prstGeom prst="rect">
                <a:avLst/>
              </a:prstGeom>
              <a:noFill/>
              <a:ln w="38100" cap="sq">
                <a:noFill/>
                <a:miter lim="800000"/>
              </a:ln>
              <a:effectLst/>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000099"/>
                    </a:solidFill>
                    <a:effectLst>
                      <a:outerShdw blurRad="38100" dist="38100" dir="2700000" algn="tl">
                        <a:srgbClr val="DDDDDD"/>
                      </a:outerShdw>
                    </a:effectLst>
                  </a:rPr>
                  <a:t>A</a:t>
                </a:r>
                <a:r>
                  <a:rPr lang="en-US" altLang="zh-CN" sz="2800" b="1" baseline="-25000">
                    <a:solidFill>
                      <a:srgbClr val="000099"/>
                    </a:solidFill>
                    <a:effectLst>
                      <a:outerShdw blurRad="38100" dist="38100" dir="2700000" algn="tl">
                        <a:srgbClr val="DDDDDD"/>
                      </a:outerShdw>
                    </a:effectLst>
                  </a:rPr>
                  <a:t>0</a:t>
                </a:r>
                <a:r>
                  <a:rPr lang="zh-CN" altLang="en-US" sz="2800" b="1">
                    <a:solidFill>
                      <a:srgbClr val="000099"/>
                    </a:solidFill>
                    <a:effectLst>
                      <a:outerShdw blurRad="38100" dist="38100" dir="2700000" algn="tl">
                        <a:srgbClr val="DDDDDD"/>
                      </a:outerShdw>
                    </a:effectLst>
                  </a:rPr>
                  <a:t>、</a:t>
                </a:r>
                <a:r>
                  <a:rPr lang="en-US" altLang="zh-CN" sz="2800" b="1" i="1">
                    <a:solidFill>
                      <a:srgbClr val="000099"/>
                    </a:solidFill>
                    <a:effectLst>
                      <a:outerShdw blurRad="38100" dist="38100" dir="2700000" algn="tl">
                        <a:srgbClr val="DDDDDD"/>
                      </a:outerShdw>
                    </a:effectLst>
                  </a:rPr>
                  <a:t>A</a:t>
                </a:r>
                <a:r>
                  <a:rPr lang="en-US" altLang="zh-CN" sz="2800" b="1" baseline="-25000">
                    <a:solidFill>
                      <a:srgbClr val="000099"/>
                    </a:solidFill>
                    <a:effectLst>
                      <a:outerShdw blurRad="38100" dist="38100" dir="2700000" algn="tl">
                        <a:srgbClr val="DDDDDD"/>
                      </a:outerShdw>
                    </a:effectLst>
                  </a:rPr>
                  <a:t>1</a:t>
                </a:r>
                <a:r>
                  <a:rPr lang="zh-CN" altLang="en-US" sz="2800" b="1">
                    <a:solidFill>
                      <a:srgbClr val="000099"/>
                    </a:solidFill>
                    <a:effectLst>
                      <a:outerShdw blurRad="38100" dist="38100" dir="2700000" algn="tl">
                        <a:srgbClr val="DDDDDD"/>
                      </a:outerShdw>
                    </a:effectLst>
                  </a:rPr>
                  <a:t>是输入端</a:t>
                </a:r>
              </a:p>
            </p:txBody>
          </p:sp>
          <p:grpSp>
            <p:nvGrpSpPr>
              <p:cNvPr id="155660" name="Group 65"/>
              <p:cNvGrpSpPr/>
              <p:nvPr/>
            </p:nvGrpSpPr>
            <p:grpSpPr bwMode="auto">
              <a:xfrm>
                <a:off x="3264" y="1968"/>
                <a:ext cx="1776" cy="327"/>
                <a:chOff x="3792" y="2208"/>
                <a:chExt cx="1776" cy="327"/>
              </a:xfrm>
            </p:grpSpPr>
            <p:sp>
              <p:nvSpPr>
                <p:cNvPr id="134210" name="Text Box 66"/>
                <p:cNvSpPr txBox="1">
                  <a:spLocks noChangeArrowheads="1"/>
                </p:cNvSpPr>
                <p:nvPr/>
              </p:nvSpPr>
              <p:spPr bwMode="auto">
                <a:xfrm>
                  <a:off x="3792" y="2208"/>
                  <a:ext cx="1776" cy="327"/>
                </a:xfrm>
                <a:prstGeom prst="rect">
                  <a:avLst/>
                </a:prstGeom>
                <a:noFill/>
                <a:ln w="38100" cap="sq">
                  <a:noFill/>
                  <a:miter lim="800000"/>
                </a:ln>
                <a:effectLst/>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b="1" i="1">
                      <a:solidFill>
                        <a:srgbClr val="000099"/>
                      </a:solidFill>
                      <a:effectLst>
                        <a:outerShdw blurRad="38100" dist="38100" dir="2700000" algn="tl">
                          <a:srgbClr val="DDDDDD"/>
                        </a:outerShdw>
                      </a:effectLst>
                    </a:rPr>
                    <a:t>Y</a:t>
                  </a:r>
                  <a:r>
                    <a:rPr lang="en-US" altLang="zh-CN" sz="2800" b="1" baseline="-25000">
                      <a:solidFill>
                        <a:srgbClr val="000099"/>
                      </a:solidFill>
                      <a:effectLst>
                        <a:outerShdw blurRad="38100" dist="38100" dir="2700000" algn="tl">
                          <a:srgbClr val="DDDDDD"/>
                        </a:outerShdw>
                      </a:effectLst>
                    </a:rPr>
                    <a:t>0</a:t>
                  </a:r>
                  <a:r>
                    <a:rPr lang="en-US" altLang="zh-CN" sz="2800" b="1">
                      <a:solidFill>
                        <a:srgbClr val="000099"/>
                      </a:solidFill>
                      <a:effectLst>
                        <a:outerShdw blurRad="38100" dist="38100" dir="2700000" algn="tl">
                          <a:srgbClr val="DDDDDD"/>
                        </a:outerShdw>
                      </a:effectLst>
                    </a:rPr>
                    <a:t>~</a:t>
                  </a:r>
                  <a:r>
                    <a:rPr lang="en-US" altLang="zh-CN" sz="2800" b="1" i="1">
                      <a:solidFill>
                        <a:srgbClr val="000099"/>
                      </a:solidFill>
                      <a:effectLst>
                        <a:outerShdw blurRad="38100" dist="38100" dir="2700000" algn="tl">
                          <a:srgbClr val="DDDDDD"/>
                        </a:outerShdw>
                      </a:effectLst>
                    </a:rPr>
                    <a:t>Y</a:t>
                  </a:r>
                  <a:r>
                    <a:rPr lang="en-US" altLang="zh-CN" sz="2800" b="1" baseline="-25000">
                      <a:solidFill>
                        <a:srgbClr val="000099"/>
                      </a:solidFill>
                      <a:effectLst>
                        <a:outerShdw blurRad="38100" dist="38100" dir="2700000" algn="tl">
                          <a:srgbClr val="DDDDDD"/>
                        </a:outerShdw>
                      </a:effectLst>
                    </a:rPr>
                    <a:t>3</a:t>
                  </a:r>
                  <a:r>
                    <a:rPr lang="zh-CN" altLang="en-US" sz="2800" b="1">
                      <a:solidFill>
                        <a:srgbClr val="000099"/>
                      </a:solidFill>
                      <a:effectLst>
                        <a:outerShdw blurRad="38100" dist="38100" dir="2700000" algn="tl">
                          <a:srgbClr val="DDDDDD"/>
                        </a:outerShdw>
                      </a:effectLst>
                    </a:rPr>
                    <a:t>是输出端</a:t>
                  </a:r>
                </a:p>
              </p:txBody>
            </p:sp>
            <p:sp>
              <p:nvSpPr>
                <p:cNvPr id="155665" name="Line 67"/>
                <p:cNvSpPr>
                  <a:spLocks noChangeShapeType="1"/>
                </p:cNvSpPr>
                <p:nvPr/>
              </p:nvSpPr>
              <p:spPr bwMode="auto">
                <a:xfrm>
                  <a:off x="3936" y="2256"/>
                  <a:ext cx="154" cy="1"/>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sp>
              <p:nvSpPr>
                <p:cNvPr id="155666" name="Line 68"/>
                <p:cNvSpPr>
                  <a:spLocks noChangeShapeType="1"/>
                </p:cNvSpPr>
                <p:nvPr/>
              </p:nvSpPr>
              <p:spPr bwMode="auto">
                <a:xfrm>
                  <a:off x="4272" y="2256"/>
                  <a:ext cx="154" cy="1"/>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grpSp>
          <p:grpSp>
            <p:nvGrpSpPr>
              <p:cNvPr id="155661" name="Group 69"/>
              <p:cNvGrpSpPr/>
              <p:nvPr/>
            </p:nvGrpSpPr>
            <p:grpSpPr bwMode="auto">
              <a:xfrm>
                <a:off x="3360" y="2400"/>
                <a:ext cx="1440" cy="327"/>
                <a:chOff x="3552" y="2664"/>
                <a:chExt cx="1440" cy="327"/>
              </a:xfrm>
            </p:grpSpPr>
            <p:sp>
              <p:nvSpPr>
                <p:cNvPr id="134214" name="Text Box 70"/>
                <p:cNvSpPr txBox="1">
                  <a:spLocks noChangeArrowheads="1"/>
                </p:cNvSpPr>
                <p:nvPr/>
              </p:nvSpPr>
              <p:spPr bwMode="auto">
                <a:xfrm>
                  <a:off x="3552" y="2664"/>
                  <a:ext cx="1440" cy="327"/>
                </a:xfrm>
                <a:prstGeom prst="rect">
                  <a:avLst/>
                </a:prstGeom>
                <a:noFill/>
                <a:ln w="38100" cap="sq">
                  <a:noFill/>
                  <a:miter lim="800000"/>
                </a:ln>
                <a:effectLst/>
              </p:spPr>
              <p:txBody>
                <a:bodyPr anchor="ctr">
                  <a:spAutoFit/>
                </a:bodyPr>
                <a:lstStyle/>
                <a:p>
                  <a:pPr>
                    <a:spcBef>
                      <a:spcPct val="50000"/>
                    </a:spcBef>
                    <a:defRPr/>
                  </a:pPr>
                  <a:r>
                    <a:rPr lang="en-US" altLang="zh-CN"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    </a:t>
                  </a:r>
                  <a:r>
                    <a:rPr lang="en-US" altLang="zh-CN" sz="2800" b="1" i="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S</a:t>
                  </a:r>
                  <a:r>
                    <a:rPr lang="en-US" altLang="zh-CN"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 </a:t>
                  </a: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是使能端</a:t>
                  </a:r>
                </a:p>
              </p:txBody>
            </p:sp>
            <p:sp>
              <p:nvSpPr>
                <p:cNvPr id="155663" name="Line 71"/>
                <p:cNvSpPr>
                  <a:spLocks noChangeShapeType="1"/>
                </p:cNvSpPr>
                <p:nvPr/>
              </p:nvSpPr>
              <p:spPr bwMode="auto">
                <a:xfrm>
                  <a:off x="3840" y="2736"/>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grpSp>
          <p:nvGrpSpPr>
            <p:cNvPr id="155654" name="Group 72"/>
            <p:cNvGrpSpPr/>
            <p:nvPr/>
          </p:nvGrpSpPr>
          <p:grpSpPr bwMode="auto">
            <a:xfrm>
              <a:off x="3312" y="2784"/>
              <a:ext cx="2064" cy="663"/>
              <a:chOff x="3312" y="2784"/>
              <a:chExt cx="2064" cy="663"/>
            </a:xfrm>
          </p:grpSpPr>
          <p:sp>
            <p:nvSpPr>
              <p:cNvPr id="155655" name="Text Box 73"/>
              <p:cNvSpPr txBox="1">
                <a:spLocks noChangeArrowheads="1"/>
              </p:cNvSpPr>
              <p:nvPr/>
            </p:nvSpPr>
            <p:spPr bwMode="auto">
              <a:xfrm>
                <a:off x="3312" y="2784"/>
                <a:ext cx="2064" cy="327"/>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CC3300"/>
                    </a:solidFill>
                  </a:rPr>
                  <a:t>S</a:t>
                </a:r>
                <a:r>
                  <a:rPr lang="en-US" altLang="zh-CN" sz="2800" b="1">
                    <a:solidFill>
                      <a:srgbClr val="CC3300"/>
                    </a:solidFill>
                  </a:rPr>
                  <a:t> = 0</a:t>
                </a:r>
                <a:r>
                  <a:rPr lang="zh-CN" altLang="en-US" sz="2800" b="1">
                    <a:solidFill>
                      <a:srgbClr val="CC3300"/>
                    </a:solidFill>
                  </a:rPr>
                  <a:t>时译码器工作</a:t>
                </a:r>
                <a:endParaRPr lang="zh-CN" altLang="en-US" sz="2800" b="1">
                  <a:solidFill>
                    <a:srgbClr val="00CCFF"/>
                  </a:solidFill>
                </a:endParaRPr>
              </a:p>
            </p:txBody>
          </p:sp>
          <p:sp>
            <p:nvSpPr>
              <p:cNvPr id="155656" name="Text Box 74"/>
              <p:cNvSpPr txBox="1">
                <a:spLocks noChangeArrowheads="1"/>
              </p:cNvSpPr>
              <p:nvPr/>
            </p:nvSpPr>
            <p:spPr bwMode="auto">
              <a:xfrm>
                <a:off x="3312" y="3120"/>
                <a:ext cx="1728" cy="327"/>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CC3300"/>
                    </a:solidFill>
                  </a:rPr>
                  <a:t>输出低电平有效</a:t>
                </a:r>
                <a:endParaRPr lang="zh-CN" altLang="en-US" sz="2800" b="1">
                  <a:solidFill>
                    <a:srgbClr val="003366"/>
                  </a:solidFill>
                </a:endParaRPr>
              </a:p>
            </p:txBody>
          </p:sp>
          <p:sp>
            <p:nvSpPr>
              <p:cNvPr id="155657" name="Line 75"/>
              <p:cNvSpPr>
                <a:spLocks noChangeShapeType="1"/>
              </p:cNvSpPr>
              <p:nvPr/>
            </p:nvSpPr>
            <p:spPr bwMode="auto">
              <a:xfrm>
                <a:off x="3360" y="2832"/>
                <a:ext cx="144" cy="0"/>
              </a:xfrm>
              <a:prstGeom prst="line">
                <a:avLst/>
              </a:prstGeom>
              <a:noFill/>
              <a:ln w="28575">
                <a:solidFill>
                  <a:srgbClr val="CC3300"/>
                </a:solidFill>
                <a:round/>
              </a:ln>
            </p:spPr>
            <p:txBody>
              <a:bodyPr wrap="none" anchor="ctr"/>
              <a:lstStyle/>
              <a:p>
                <a:endParaRPr lang="zh-CN" altLang="en-US">
                  <a:latin typeface="Times New Roman" panose="0202060305040502030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subTitle" idx="1"/>
          </p:nvPr>
        </p:nvSpPr>
        <p:spPr bwMode="auto">
          <a:xfrm>
            <a:off x="685800" y="457200"/>
            <a:ext cx="5943600" cy="609600"/>
          </a:xfrm>
          <a:ln>
            <a:miter lim="800000"/>
          </a:ln>
        </p:spPr>
        <p:txBody>
          <a:bodyPr vert="horz" wrap="square" lIns="91440" tIns="45720" rIns="91440" bIns="45720" numCol="1" anchor="t" anchorCtr="0" compatLnSpc="1"/>
          <a:lstStyle/>
          <a:p>
            <a:pPr algn="l" eaLnBrk="1" hangingPunct="1"/>
            <a:r>
              <a:rPr lang="en-US" altLang="zh-CN" b="1" dirty="0" smtClean="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20.11.2</a:t>
            </a:r>
            <a:r>
              <a:rPr lang="en-US" altLang="zh-CN" b="1" dirty="0" smtClean="0">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 </a:t>
            </a:r>
            <a:r>
              <a:rPr lang="zh-CN" altLang="en-US" b="1" dirty="0">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二</a:t>
            </a:r>
            <a:r>
              <a:rPr lang="en-US" altLang="zh-CN" b="1" dirty="0">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a:t>
            </a:r>
            <a:r>
              <a:rPr lang="zh-CN" altLang="en-US" b="1" dirty="0">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十进制显示译码器</a:t>
            </a:r>
          </a:p>
        </p:txBody>
      </p:sp>
      <p:sp>
        <p:nvSpPr>
          <p:cNvPr id="135171" name="Rectangle 3"/>
          <p:cNvSpPr>
            <a:spLocks noChangeArrowheads="1"/>
          </p:cNvSpPr>
          <p:nvPr/>
        </p:nvSpPr>
        <p:spPr bwMode="auto">
          <a:xfrm>
            <a:off x="762000" y="1254125"/>
            <a:ext cx="7772400" cy="1117600"/>
          </a:xfrm>
          <a:prstGeom prst="rect">
            <a:avLst/>
          </a:prstGeom>
          <a:noFill/>
          <a:ln w="9525">
            <a:noFill/>
            <a:miter lim="800000"/>
          </a:ln>
          <a:effectLst/>
        </p:spPr>
        <p:txBody>
          <a:bodyPr>
            <a:spAutoFit/>
          </a:bodyPr>
          <a:lstStyle/>
          <a:p>
            <a:pPr>
              <a:lnSpc>
                <a:spcPct val="120000"/>
              </a:lnSpc>
            </a:pPr>
            <a:r>
              <a:rPr lang="en-US" altLang="zh-CN" sz="2800" b="1">
                <a:solidFill>
                  <a:srgbClr val="FFFF00"/>
                </a:solidFill>
                <a:effectLst>
                  <a:outerShdw blurRad="38100" dist="38100" dir="2700000" algn="tl">
                    <a:srgbClr val="DDDDDD"/>
                  </a:outerShdw>
                </a:effectLst>
                <a:latin typeface="Times New Roman" panose="02020603050405020304" charset="0"/>
              </a:rPr>
              <a:t>     </a:t>
            </a:r>
            <a:r>
              <a:rPr lang="zh-CN" altLang="en-US" sz="2800" b="1">
                <a:solidFill>
                  <a:srgbClr val="333300"/>
                </a:solidFill>
                <a:effectLst>
                  <a:outerShdw blurRad="38100" dist="38100" dir="2700000" algn="tl">
                    <a:srgbClr val="DDDDDD"/>
                  </a:outerShdw>
                </a:effectLst>
                <a:latin typeface="Times New Roman" panose="02020603050405020304" charset="0"/>
              </a:rPr>
              <a:t>在数字电路中，常常需要</a:t>
            </a:r>
            <a:r>
              <a:rPr lang="zh-CN" altLang="en-US" sz="2800" b="1">
                <a:solidFill>
                  <a:srgbClr val="CC0000"/>
                </a:solidFill>
                <a:effectLst>
                  <a:outerShdw blurRad="38100" dist="38100" dir="2700000" algn="tl">
                    <a:srgbClr val="DDDDDD"/>
                  </a:outerShdw>
                </a:effectLst>
                <a:latin typeface="Times New Roman" panose="02020603050405020304" charset="0"/>
              </a:rPr>
              <a:t>把运算结果用十进制 数显示出来，</a:t>
            </a:r>
            <a:r>
              <a:rPr lang="zh-CN" altLang="en-US" sz="2800" b="1">
                <a:solidFill>
                  <a:srgbClr val="333300"/>
                </a:solidFill>
                <a:effectLst>
                  <a:outerShdw blurRad="38100" dist="38100" dir="2700000" algn="tl">
                    <a:srgbClr val="DDDDDD"/>
                  </a:outerShdw>
                </a:effectLst>
                <a:latin typeface="Times New Roman" panose="02020603050405020304" charset="0"/>
              </a:rPr>
              <a:t>这就要用</a:t>
            </a:r>
            <a:r>
              <a:rPr lang="zh-CN" altLang="en-US" sz="2800" b="1">
                <a:solidFill>
                  <a:srgbClr val="CC0000"/>
                </a:solidFill>
                <a:effectLst>
                  <a:outerShdw blurRad="38100" dist="38100" dir="2700000" algn="tl">
                    <a:srgbClr val="DDDDDD"/>
                  </a:outerShdw>
                </a:effectLst>
                <a:latin typeface="Times New Roman" panose="02020603050405020304" charset="0"/>
              </a:rPr>
              <a:t>显示译码器</a:t>
            </a:r>
            <a:r>
              <a:rPr lang="zh-CN" altLang="en-US" sz="2800" b="1">
                <a:solidFill>
                  <a:srgbClr val="333300"/>
                </a:solidFill>
                <a:effectLst>
                  <a:outerShdw blurRad="38100" dist="38100" dir="2700000" algn="tl">
                    <a:srgbClr val="DDDDDD"/>
                  </a:outerShdw>
                </a:effectLst>
                <a:latin typeface="Times New Roman" panose="02020603050405020304" charset="0"/>
              </a:rPr>
              <a:t>。</a:t>
            </a:r>
          </a:p>
        </p:txBody>
      </p:sp>
      <p:grpSp>
        <p:nvGrpSpPr>
          <p:cNvPr id="2" name="Group 4"/>
          <p:cNvGrpSpPr/>
          <p:nvPr/>
        </p:nvGrpSpPr>
        <p:grpSpPr bwMode="auto">
          <a:xfrm>
            <a:off x="1295400" y="2554288"/>
            <a:ext cx="6705600" cy="3119437"/>
            <a:chOff x="609" y="1646"/>
            <a:chExt cx="4527" cy="2314"/>
          </a:xfrm>
        </p:grpSpPr>
        <p:sp>
          <p:nvSpPr>
            <p:cNvPr id="156714" name="Text Box 5"/>
            <p:cNvSpPr txBox="1">
              <a:spLocks noChangeArrowheads="1"/>
            </p:cNvSpPr>
            <p:nvPr/>
          </p:nvSpPr>
          <p:spPr bwMode="auto">
            <a:xfrm>
              <a:off x="609" y="1646"/>
              <a:ext cx="384" cy="2314"/>
            </a:xfrm>
            <a:prstGeom prst="rect">
              <a:avLst/>
            </a:prstGeom>
            <a:noFill/>
            <a:ln w="38100">
              <a:solidFill>
                <a:srgbClr val="006600"/>
              </a:solid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sz="2800" b="1">
                  <a:solidFill>
                    <a:srgbClr val="000099"/>
                  </a:solidFill>
                </a:rPr>
                <a:t>二</a:t>
              </a:r>
            </a:p>
            <a:p>
              <a:pPr eaLnBrk="1" hangingPunct="1"/>
              <a:r>
                <a:rPr lang="zh-CN" altLang="en-US" sz="2800" b="1">
                  <a:solidFill>
                    <a:srgbClr val="000099"/>
                  </a:solidFill>
                </a:rPr>
                <a:t>  十进制代码</a:t>
              </a:r>
            </a:p>
          </p:txBody>
        </p:sp>
        <p:sp>
          <p:nvSpPr>
            <p:cNvPr id="156715" name="Line 6"/>
            <p:cNvSpPr>
              <a:spLocks noChangeShapeType="1"/>
            </p:cNvSpPr>
            <p:nvPr/>
          </p:nvSpPr>
          <p:spPr bwMode="auto">
            <a:xfrm>
              <a:off x="801" y="2078"/>
              <a:ext cx="0" cy="192"/>
            </a:xfrm>
            <a:prstGeom prst="line">
              <a:avLst/>
            </a:prstGeom>
            <a:noFill/>
            <a:ln w="28575">
              <a:solidFill>
                <a:srgbClr val="006600"/>
              </a:solidFill>
              <a:round/>
            </a:ln>
          </p:spPr>
          <p:txBody>
            <a:bodyPr wrap="none" anchor="ctr"/>
            <a:lstStyle/>
            <a:p>
              <a:endParaRPr lang="zh-CN" altLang="en-US">
                <a:latin typeface="Times New Roman" panose="02020603050405020304" charset="0"/>
              </a:endParaRPr>
            </a:p>
          </p:txBody>
        </p:sp>
        <p:sp>
          <p:nvSpPr>
            <p:cNvPr id="135175" name="Text Box 7"/>
            <p:cNvSpPr txBox="1">
              <a:spLocks noChangeArrowheads="1"/>
            </p:cNvSpPr>
            <p:nvPr/>
          </p:nvSpPr>
          <p:spPr bwMode="auto">
            <a:xfrm>
              <a:off x="1893" y="2208"/>
              <a:ext cx="507" cy="1027"/>
            </a:xfrm>
            <a:prstGeom prst="rect">
              <a:avLst/>
            </a:prstGeom>
            <a:noFill/>
            <a:ln w="38100">
              <a:solidFill>
                <a:srgbClr val="006600"/>
              </a:solid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sz="2800" b="1" dirty="0" smtClean="0">
                  <a:solidFill>
                    <a:srgbClr val="CC0000"/>
                  </a:solidFill>
                  <a:effectLst>
                    <a:outerShdw blurRad="38100" dist="38100" dir="2700000" algn="tl">
                      <a:srgbClr val="DDDDDD"/>
                    </a:outerShdw>
                  </a:effectLst>
                </a:rPr>
                <a:t> 译  </a:t>
              </a:r>
              <a:endParaRPr lang="en-US" altLang="zh-CN" sz="2800" b="1" dirty="0" smtClean="0">
                <a:solidFill>
                  <a:srgbClr val="CC0000"/>
                </a:solidFill>
                <a:effectLst>
                  <a:outerShdw blurRad="38100" dist="38100" dir="2700000" algn="tl">
                    <a:srgbClr val="DDDDDD"/>
                  </a:outerShdw>
                </a:effectLst>
              </a:endParaRPr>
            </a:p>
            <a:p>
              <a:pPr eaLnBrk="1" hangingPunct="1"/>
              <a:r>
                <a:rPr lang="en-US" altLang="zh-CN" sz="2800" b="1" dirty="0" smtClean="0">
                  <a:solidFill>
                    <a:srgbClr val="CC0000"/>
                  </a:solidFill>
                  <a:effectLst>
                    <a:outerShdw blurRad="38100" dist="38100" dir="2700000" algn="tl">
                      <a:srgbClr val="DDDDDD"/>
                    </a:outerShdw>
                  </a:effectLst>
                </a:rPr>
                <a:t> </a:t>
              </a:r>
              <a:r>
                <a:rPr lang="zh-CN" altLang="en-US" sz="2800" b="1" dirty="0" smtClean="0">
                  <a:solidFill>
                    <a:srgbClr val="CC0000"/>
                  </a:solidFill>
                  <a:effectLst>
                    <a:outerShdw blurRad="38100" dist="38100" dir="2700000" algn="tl">
                      <a:srgbClr val="DDDDDD"/>
                    </a:outerShdw>
                  </a:effectLst>
                </a:rPr>
                <a:t>码  </a:t>
              </a:r>
              <a:endParaRPr lang="en-US" altLang="zh-CN" sz="2800" b="1" dirty="0" smtClean="0">
                <a:solidFill>
                  <a:srgbClr val="CC0000"/>
                </a:solidFill>
                <a:effectLst>
                  <a:outerShdw blurRad="38100" dist="38100" dir="2700000" algn="tl">
                    <a:srgbClr val="DDDDDD"/>
                  </a:outerShdw>
                </a:effectLst>
              </a:endParaRPr>
            </a:p>
            <a:p>
              <a:pPr eaLnBrk="1" hangingPunct="1"/>
              <a:r>
                <a:rPr lang="en-US" altLang="zh-CN" sz="2800" b="1" dirty="0">
                  <a:solidFill>
                    <a:srgbClr val="CC0000"/>
                  </a:solidFill>
                  <a:effectLst>
                    <a:outerShdw blurRad="38100" dist="38100" dir="2700000" algn="tl">
                      <a:srgbClr val="DDDDDD"/>
                    </a:outerShdw>
                  </a:effectLst>
                </a:rPr>
                <a:t> </a:t>
              </a:r>
              <a:r>
                <a:rPr lang="zh-CN" altLang="en-US" sz="2800" b="1" dirty="0" smtClean="0">
                  <a:solidFill>
                    <a:srgbClr val="CC0000"/>
                  </a:solidFill>
                  <a:effectLst>
                    <a:outerShdw blurRad="38100" dist="38100" dir="2700000" algn="tl">
                      <a:srgbClr val="DDDDDD"/>
                    </a:outerShdw>
                  </a:effectLst>
                </a:rPr>
                <a:t>器</a:t>
              </a:r>
              <a:endParaRPr lang="zh-CN" altLang="en-US" sz="2800" b="1" dirty="0">
                <a:solidFill>
                  <a:srgbClr val="CC0000"/>
                </a:solidFill>
                <a:effectLst>
                  <a:outerShdw blurRad="38100" dist="38100" dir="2700000" algn="tl">
                    <a:srgbClr val="DDDDDD"/>
                  </a:outerShdw>
                </a:effectLst>
              </a:endParaRPr>
            </a:p>
          </p:txBody>
        </p:sp>
        <p:sp>
          <p:nvSpPr>
            <p:cNvPr id="156717" name="AutoShape 8"/>
            <p:cNvSpPr>
              <a:spLocks noChangeArrowheads="1"/>
            </p:cNvSpPr>
            <p:nvPr/>
          </p:nvSpPr>
          <p:spPr bwMode="auto">
            <a:xfrm>
              <a:off x="1125" y="2592"/>
              <a:ext cx="720" cy="288"/>
            </a:xfrm>
            <a:prstGeom prst="rightArrow">
              <a:avLst>
                <a:gd name="adj1" fmla="val 50000"/>
                <a:gd name="adj2" fmla="val 62500"/>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sp>
          <p:nvSpPr>
            <p:cNvPr id="135177" name="Text Box 9"/>
            <p:cNvSpPr txBox="1">
              <a:spLocks noChangeArrowheads="1"/>
            </p:cNvSpPr>
            <p:nvPr/>
          </p:nvSpPr>
          <p:spPr bwMode="auto">
            <a:xfrm>
              <a:off x="3285" y="2208"/>
              <a:ext cx="507" cy="1047"/>
            </a:xfrm>
            <a:prstGeom prst="rect">
              <a:avLst/>
            </a:prstGeom>
            <a:noFill/>
            <a:ln w="38100">
              <a:solidFill>
                <a:srgbClr val="006600"/>
              </a:solid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zh-CN" altLang="en-US" sz="2800" b="1">
                  <a:solidFill>
                    <a:srgbClr val="CC0000"/>
                  </a:solidFill>
                  <a:effectLst>
                    <a:outerShdw blurRad="38100" dist="38100" dir="2700000" algn="tl">
                      <a:srgbClr val="DDDDDD"/>
                    </a:outerShdw>
                  </a:effectLst>
                </a:rPr>
                <a:t>驱动器</a:t>
              </a:r>
            </a:p>
          </p:txBody>
        </p:sp>
        <p:sp>
          <p:nvSpPr>
            <p:cNvPr id="135178" name="Text Box 10"/>
            <p:cNvSpPr txBox="1">
              <a:spLocks noChangeArrowheads="1"/>
            </p:cNvSpPr>
            <p:nvPr/>
          </p:nvSpPr>
          <p:spPr bwMode="auto">
            <a:xfrm>
              <a:off x="4629" y="2208"/>
              <a:ext cx="507" cy="1047"/>
            </a:xfrm>
            <a:prstGeom prst="rect">
              <a:avLst/>
            </a:prstGeom>
            <a:noFill/>
            <a:ln w="38100">
              <a:solidFill>
                <a:srgbClr val="006600"/>
              </a:solid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zh-CN" altLang="en-US" sz="2800" b="1">
                  <a:solidFill>
                    <a:srgbClr val="CC0000"/>
                  </a:solidFill>
                  <a:effectLst>
                    <a:outerShdw blurRad="38100" dist="38100" dir="2700000" algn="tl">
                      <a:srgbClr val="DDDDDD"/>
                    </a:outerShdw>
                  </a:effectLst>
                </a:rPr>
                <a:t>显示器</a:t>
              </a:r>
            </a:p>
          </p:txBody>
        </p:sp>
        <p:sp>
          <p:nvSpPr>
            <p:cNvPr id="156720" name="AutoShape 11"/>
            <p:cNvSpPr>
              <a:spLocks noChangeArrowheads="1"/>
            </p:cNvSpPr>
            <p:nvPr/>
          </p:nvSpPr>
          <p:spPr bwMode="auto">
            <a:xfrm>
              <a:off x="2517" y="2592"/>
              <a:ext cx="720" cy="288"/>
            </a:xfrm>
            <a:prstGeom prst="rightArrow">
              <a:avLst>
                <a:gd name="adj1" fmla="val 50000"/>
                <a:gd name="adj2" fmla="val 62500"/>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sp>
          <p:nvSpPr>
            <p:cNvPr id="156721" name="AutoShape 12"/>
            <p:cNvSpPr>
              <a:spLocks noChangeArrowheads="1"/>
            </p:cNvSpPr>
            <p:nvPr/>
          </p:nvSpPr>
          <p:spPr bwMode="auto">
            <a:xfrm>
              <a:off x="3861" y="2592"/>
              <a:ext cx="720" cy="288"/>
            </a:xfrm>
            <a:prstGeom prst="rightArrow">
              <a:avLst>
                <a:gd name="adj1" fmla="val 50000"/>
                <a:gd name="adj2" fmla="val 62500"/>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grpSp>
      <p:grpSp>
        <p:nvGrpSpPr>
          <p:cNvPr id="156677" name="Group 13"/>
          <p:cNvGrpSpPr/>
          <p:nvPr/>
        </p:nvGrpSpPr>
        <p:grpSpPr bwMode="auto">
          <a:xfrm>
            <a:off x="838200" y="1066800"/>
            <a:ext cx="5324475" cy="171450"/>
            <a:chOff x="240" y="708"/>
            <a:chExt cx="3354" cy="108"/>
          </a:xfrm>
        </p:grpSpPr>
        <p:pic>
          <p:nvPicPr>
            <p:cNvPr id="156678" name="Picture 1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 y="714"/>
              <a:ext cx="102" cy="102"/>
            </a:xfrm>
            <a:prstGeom prst="rect">
              <a:avLst/>
            </a:prstGeom>
            <a:noFill/>
            <a:ln>
              <a:noFill/>
            </a:ln>
          </p:spPr>
        </p:pic>
        <p:pic>
          <p:nvPicPr>
            <p:cNvPr id="156679" name="Picture 1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 y="714"/>
              <a:ext cx="102" cy="102"/>
            </a:xfrm>
            <a:prstGeom prst="rect">
              <a:avLst/>
            </a:prstGeom>
            <a:noFill/>
            <a:ln>
              <a:noFill/>
            </a:ln>
          </p:spPr>
        </p:pic>
        <p:pic>
          <p:nvPicPr>
            <p:cNvPr id="156680" name="Picture 1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 y="714"/>
              <a:ext cx="102" cy="102"/>
            </a:xfrm>
            <a:prstGeom prst="rect">
              <a:avLst/>
            </a:prstGeom>
            <a:noFill/>
            <a:ln>
              <a:noFill/>
            </a:ln>
          </p:spPr>
        </p:pic>
        <p:pic>
          <p:nvPicPr>
            <p:cNvPr id="156681" name="Picture 1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 y="714"/>
              <a:ext cx="102" cy="102"/>
            </a:xfrm>
            <a:prstGeom prst="rect">
              <a:avLst/>
            </a:prstGeom>
            <a:noFill/>
            <a:ln>
              <a:noFill/>
            </a:ln>
          </p:spPr>
        </p:pic>
        <p:pic>
          <p:nvPicPr>
            <p:cNvPr id="156682" name="Picture 1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 y="714"/>
              <a:ext cx="102" cy="102"/>
            </a:xfrm>
            <a:prstGeom prst="rect">
              <a:avLst/>
            </a:prstGeom>
            <a:noFill/>
            <a:ln>
              <a:noFill/>
            </a:ln>
          </p:spPr>
        </p:pic>
        <p:pic>
          <p:nvPicPr>
            <p:cNvPr id="156683" name="Picture 1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714"/>
              <a:ext cx="102" cy="102"/>
            </a:xfrm>
            <a:prstGeom prst="rect">
              <a:avLst/>
            </a:prstGeom>
            <a:noFill/>
            <a:ln>
              <a:noFill/>
            </a:ln>
          </p:spPr>
        </p:pic>
        <p:pic>
          <p:nvPicPr>
            <p:cNvPr id="156684" name="Picture 2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 y="714"/>
              <a:ext cx="102" cy="102"/>
            </a:xfrm>
            <a:prstGeom prst="rect">
              <a:avLst/>
            </a:prstGeom>
            <a:noFill/>
            <a:ln>
              <a:noFill/>
            </a:ln>
          </p:spPr>
        </p:pic>
        <p:pic>
          <p:nvPicPr>
            <p:cNvPr id="156685" name="Picture 2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 y="714"/>
              <a:ext cx="102" cy="102"/>
            </a:xfrm>
            <a:prstGeom prst="rect">
              <a:avLst/>
            </a:prstGeom>
            <a:noFill/>
            <a:ln>
              <a:noFill/>
            </a:ln>
          </p:spPr>
        </p:pic>
        <p:pic>
          <p:nvPicPr>
            <p:cNvPr id="156686" name="Picture 2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 y="714"/>
              <a:ext cx="102" cy="102"/>
            </a:xfrm>
            <a:prstGeom prst="rect">
              <a:avLst/>
            </a:prstGeom>
            <a:noFill/>
            <a:ln>
              <a:noFill/>
            </a:ln>
          </p:spPr>
        </p:pic>
        <p:pic>
          <p:nvPicPr>
            <p:cNvPr id="156687" name="Picture 2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 y="714"/>
              <a:ext cx="102" cy="102"/>
            </a:xfrm>
            <a:prstGeom prst="rect">
              <a:avLst/>
            </a:prstGeom>
            <a:noFill/>
            <a:ln>
              <a:noFill/>
            </a:ln>
          </p:spPr>
        </p:pic>
        <p:pic>
          <p:nvPicPr>
            <p:cNvPr id="156688" name="Picture 2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 y="714"/>
              <a:ext cx="102" cy="102"/>
            </a:xfrm>
            <a:prstGeom prst="rect">
              <a:avLst/>
            </a:prstGeom>
            <a:noFill/>
            <a:ln>
              <a:noFill/>
            </a:ln>
          </p:spPr>
        </p:pic>
        <p:pic>
          <p:nvPicPr>
            <p:cNvPr id="156689" name="Picture 2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 y="714"/>
              <a:ext cx="102" cy="102"/>
            </a:xfrm>
            <a:prstGeom prst="rect">
              <a:avLst/>
            </a:prstGeom>
            <a:noFill/>
            <a:ln>
              <a:noFill/>
            </a:ln>
          </p:spPr>
        </p:pic>
        <p:pic>
          <p:nvPicPr>
            <p:cNvPr id="156690" name="Picture 2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 y="714"/>
              <a:ext cx="102" cy="102"/>
            </a:xfrm>
            <a:prstGeom prst="rect">
              <a:avLst/>
            </a:prstGeom>
            <a:noFill/>
            <a:ln>
              <a:noFill/>
            </a:ln>
          </p:spPr>
        </p:pic>
        <p:pic>
          <p:nvPicPr>
            <p:cNvPr id="156691" name="Picture 2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 y="714"/>
              <a:ext cx="102" cy="102"/>
            </a:xfrm>
            <a:prstGeom prst="rect">
              <a:avLst/>
            </a:prstGeom>
            <a:noFill/>
            <a:ln>
              <a:noFill/>
            </a:ln>
          </p:spPr>
        </p:pic>
        <p:pic>
          <p:nvPicPr>
            <p:cNvPr id="156692" name="Picture 2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 y="714"/>
              <a:ext cx="102" cy="102"/>
            </a:xfrm>
            <a:prstGeom prst="rect">
              <a:avLst/>
            </a:prstGeom>
            <a:noFill/>
            <a:ln>
              <a:noFill/>
            </a:ln>
          </p:spPr>
        </p:pic>
        <p:pic>
          <p:nvPicPr>
            <p:cNvPr id="156693" name="Picture 2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 y="714"/>
              <a:ext cx="102" cy="102"/>
            </a:xfrm>
            <a:prstGeom prst="rect">
              <a:avLst/>
            </a:prstGeom>
            <a:noFill/>
            <a:ln>
              <a:noFill/>
            </a:ln>
          </p:spPr>
        </p:pic>
        <p:pic>
          <p:nvPicPr>
            <p:cNvPr id="156694" name="Picture 3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 y="714"/>
              <a:ext cx="102" cy="102"/>
            </a:xfrm>
            <a:prstGeom prst="rect">
              <a:avLst/>
            </a:prstGeom>
            <a:noFill/>
            <a:ln>
              <a:noFill/>
            </a:ln>
          </p:spPr>
        </p:pic>
        <p:pic>
          <p:nvPicPr>
            <p:cNvPr id="156695" name="Picture 3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 y="714"/>
              <a:ext cx="102" cy="102"/>
            </a:xfrm>
            <a:prstGeom prst="rect">
              <a:avLst/>
            </a:prstGeom>
            <a:noFill/>
            <a:ln>
              <a:noFill/>
            </a:ln>
          </p:spPr>
        </p:pic>
        <p:pic>
          <p:nvPicPr>
            <p:cNvPr id="156696" name="Picture 3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 y="714"/>
              <a:ext cx="102" cy="102"/>
            </a:xfrm>
            <a:prstGeom prst="rect">
              <a:avLst/>
            </a:prstGeom>
            <a:noFill/>
            <a:ln>
              <a:noFill/>
            </a:ln>
          </p:spPr>
        </p:pic>
        <p:pic>
          <p:nvPicPr>
            <p:cNvPr id="156697" name="Picture 3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 y="714"/>
              <a:ext cx="102" cy="102"/>
            </a:xfrm>
            <a:prstGeom prst="rect">
              <a:avLst/>
            </a:prstGeom>
            <a:noFill/>
            <a:ln>
              <a:noFill/>
            </a:ln>
          </p:spPr>
        </p:pic>
        <p:pic>
          <p:nvPicPr>
            <p:cNvPr id="156698" name="Picture 3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 y="714"/>
              <a:ext cx="102" cy="102"/>
            </a:xfrm>
            <a:prstGeom prst="rect">
              <a:avLst/>
            </a:prstGeom>
            <a:noFill/>
            <a:ln>
              <a:noFill/>
            </a:ln>
          </p:spPr>
        </p:pic>
        <p:pic>
          <p:nvPicPr>
            <p:cNvPr id="156699" name="Picture 3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 y="714"/>
              <a:ext cx="102" cy="102"/>
            </a:xfrm>
            <a:prstGeom prst="rect">
              <a:avLst/>
            </a:prstGeom>
            <a:noFill/>
            <a:ln>
              <a:noFill/>
            </a:ln>
          </p:spPr>
        </p:pic>
        <p:pic>
          <p:nvPicPr>
            <p:cNvPr id="156700" name="Picture 3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 y="714"/>
              <a:ext cx="102" cy="102"/>
            </a:xfrm>
            <a:prstGeom prst="rect">
              <a:avLst/>
            </a:prstGeom>
            <a:noFill/>
            <a:ln>
              <a:noFill/>
            </a:ln>
          </p:spPr>
        </p:pic>
        <p:pic>
          <p:nvPicPr>
            <p:cNvPr id="156701" name="Picture 3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 y="714"/>
              <a:ext cx="102" cy="102"/>
            </a:xfrm>
            <a:prstGeom prst="rect">
              <a:avLst/>
            </a:prstGeom>
            <a:noFill/>
            <a:ln>
              <a:noFill/>
            </a:ln>
          </p:spPr>
        </p:pic>
        <p:pic>
          <p:nvPicPr>
            <p:cNvPr id="156702" name="Picture 3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 y="714"/>
              <a:ext cx="102" cy="102"/>
            </a:xfrm>
            <a:prstGeom prst="rect">
              <a:avLst/>
            </a:prstGeom>
            <a:noFill/>
            <a:ln>
              <a:noFill/>
            </a:ln>
          </p:spPr>
        </p:pic>
        <p:pic>
          <p:nvPicPr>
            <p:cNvPr id="156703" name="Picture 3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 y="714"/>
              <a:ext cx="102" cy="102"/>
            </a:xfrm>
            <a:prstGeom prst="rect">
              <a:avLst/>
            </a:prstGeom>
            <a:noFill/>
            <a:ln>
              <a:noFill/>
            </a:ln>
          </p:spPr>
        </p:pic>
        <p:pic>
          <p:nvPicPr>
            <p:cNvPr id="156704" name="Picture 4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 y="714"/>
              <a:ext cx="102" cy="102"/>
            </a:xfrm>
            <a:prstGeom prst="rect">
              <a:avLst/>
            </a:prstGeom>
            <a:noFill/>
            <a:ln>
              <a:noFill/>
            </a:ln>
          </p:spPr>
        </p:pic>
        <p:pic>
          <p:nvPicPr>
            <p:cNvPr id="156705" name="Picture 4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 y="714"/>
              <a:ext cx="102" cy="102"/>
            </a:xfrm>
            <a:prstGeom prst="rect">
              <a:avLst/>
            </a:prstGeom>
            <a:noFill/>
            <a:ln>
              <a:noFill/>
            </a:ln>
          </p:spPr>
        </p:pic>
        <p:pic>
          <p:nvPicPr>
            <p:cNvPr id="156706" name="Picture 4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 y="714"/>
              <a:ext cx="102" cy="102"/>
            </a:xfrm>
            <a:prstGeom prst="rect">
              <a:avLst/>
            </a:prstGeom>
            <a:noFill/>
            <a:ln>
              <a:noFill/>
            </a:ln>
          </p:spPr>
        </p:pic>
        <p:grpSp>
          <p:nvGrpSpPr>
            <p:cNvPr id="156707" name="Group 43"/>
            <p:cNvGrpSpPr/>
            <p:nvPr/>
          </p:nvGrpSpPr>
          <p:grpSpPr bwMode="auto">
            <a:xfrm>
              <a:off x="240" y="708"/>
              <a:ext cx="582" cy="102"/>
              <a:chOff x="4698" y="720"/>
              <a:chExt cx="582" cy="102"/>
            </a:xfrm>
          </p:grpSpPr>
          <p:pic>
            <p:nvPicPr>
              <p:cNvPr id="156708" name="Picture 4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56709" name="Picture 4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56710" name="Picture 4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56711" name="Picture 4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56712" name="Picture 4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56713" name="Picture 4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wipe(left)">
                                      <p:cBhvr>
                                        <p:cTn id="7" dur="500"/>
                                        <p:tgtEl>
                                          <p:spTgt spid="135171"/>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698" name="Group 2"/>
          <p:cNvGrpSpPr/>
          <p:nvPr/>
        </p:nvGrpSpPr>
        <p:grpSpPr bwMode="auto">
          <a:xfrm>
            <a:off x="5562600" y="914400"/>
            <a:ext cx="1601788" cy="2424113"/>
            <a:chOff x="3504" y="576"/>
            <a:chExt cx="1009" cy="1527"/>
          </a:xfrm>
        </p:grpSpPr>
        <p:grpSp>
          <p:nvGrpSpPr>
            <p:cNvPr id="157916" name="Group 3"/>
            <p:cNvGrpSpPr/>
            <p:nvPr/>
          </p:nvGrpSpPr>
          <p:grpSpPr bwMode="auto">
            <a:xfrm>
              <a:off x="3696" y="896"/>
              <a:ext cx="576" cy="912"/>
              <a:chOff x="2784" y="768"/>
              <a:chExt cx="576" cy="912"/>
            </a:xfrm>
          </p:grpSpPr>
          <p:sp>
            <p:nvSpPr>
              <p:cNvPr id="157924" name="Rectangle 4"/>
              <p:cNvSpPr>
                <a:spLocks noChangeArrowheads="1"/>
              </p:cNvSpPr>
              <p:nvPr/>
            </p:nvSpPr>
            <p:spPr bwMode="auto">
              <a:xfrm>
                <a:off x="2832" y="768"/>
                <a:ext cx="480" cy="48"/>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925" name="Rectangle 5"/>
              <p:cNvSpPr>
                <a:spLocks noChangeArrowheads="1"/>
              </p:cNvSpPr>
              <p:nvPr/>
            </p:nvSpPr>
            <p:spPr bwMode="auto">
              <a:xfrm>
                <a:off x="2832" y="1200"/>
                <a:ext cx="480" cy="48"/>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926" name="Rectangle 6"/>
              <p:cNvSpPr>
                <a:spLocks noChangeArrowheads="1"/>
              </p:cNvSpPr>
              <p:nvPr/>
            </p:nvSpPr>
            <p:spPr bwMode="auto">
              <a:xfrm>
                <a:off x="2832" y="1632"/>
                <a:ext cx="480" cy="48"/>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927" name="Rectangle 7"/>
              <p:cNvSpPr>
                <a:spLocks noChangeArrowheads="1"/>
              </p:cNvSpPr>
              <p:nvPr/>
            </p:nvSpPr>
            <p:spPr bwMode="auto">
              <a:xfrm>
                <a:off x="3312" y="816"/>
                <a:ext cx="48" cy="384"/>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928" name="Rectangle 8"/>
              <p:cNvSpPr>
                <a:spLocks noChangeArrowheads="1"/>
              </p:cNvSpPr>
              <p:nvPr/>
            </p:nvSpPr>
            <p:spPr bwMode="auto">
              <a:xfrm>
                <a:off x="2784" y="1248"/>
                <a:ext cx="48" cy="384"/>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929" name="Rectangle 9"/>
              <p:cNvSpPr>
                <a:spLocks noChangeArrowheads="1"/>
              </p:cNvSpPr>
              <p:nvPr/>
            </p:nvSpPr>
            <p:spPr bwMode="auto">
              <a:xfrm>
                <a:off x="2784" y="816"/>
                <a:ext cx="48" cy="384"/>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930" name="Rectangle 10"/>
              <p:cNvSpPr>
                <a:spLocks noChangeArrowheads="1"/>
              </p:cNvSpPr>
              <p:nvPr/>
            </p:nvSpPr>
            <p:spPr bwMode="auto">
              <a:xfrm>
                <a:off x="3312" y="1248"/>
                <a:ext cx="48" cy="384"/>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grpSp>
        <p:sp>
          <p:nvSpPr>
            <p:cNvPr id="157917" name="Rectangle 11"/>
            <p:cNvSpPr>
              <a:spLocks noChangeArrowheads="1"/>
            </p:cNvSpPr>
            <p:nvPr/>
          </p:nvSpPr>
          <p:spPr bwMode="auto">
            <a:xfrm>
              <a:off x="3888" y="1040"/>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g</a:t>
              </a:r>
            </a:p>
          </p:txBody>
        </p:sp>
        <p:sp>
          <p:nvSpPr>
            <p:cNvPr id="157918" name="Rectangle 12"/>
            <p:cNvSpPr>
              <a:spLocks noChangeArrowheads="1"/>
            </p:cNvSpPr>
            <p:nvPr/>
          </p:nvSpPr>
          <p:spPr bwMode="auto">
            <a:xfrm>
              <a:off x="3504" y="960"/>
              <a:ext cx="191"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f</a:t>
              </a:r>
              <a:endParaRPr lang="en-US" altLang="zh-CN" b="1">
                <a:solidFill>
                  <a:srgbClr val="000099"/>
                </a:solidFill>
                <a:latin typeface="Times New Roman" panose="02020603050405020304" charset="0"/>
              </a:endParaRPr>
            </a:p>
          </p:txBody>
        </p:sp>
        <p:sp>
          <p:nvSpPr>
            <p:cNvPr id="157919" name="Rectangle 13"/>
            <p:cNvSpPr>
              <a:spLocks noChangeArrowheads="1"/>
            </p:cNvSpPr>
            <p:nvPr/>
          </p:nvSpPr>
          <p:spPr bwMode="auto">
            <a:xfrm>
              <a:off x="3504" y="1392"/>
              <a:ext cx="215"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e</a:t>
              </a:r>
              <a:endParaRPr lang="en-US" altLang="zh-CN" b="1">
                <a:solidFill>
                  <a:srgbClr val="000099"/>
                </a:solidFill>
                <a:latin typeface="Times New Roman" panose="02020603050405020304" charset="0"/>
              </a:endParaRPr>
            </a:p>
          </p:txBody>
        </p:sp>
        <p:sp>
          <p:nvSpPr>
            <p:cNvPr id="157920" name="Rectangle 14"/>
            <p:cNvSpPr>
              <a:spLocks noChangeArrowheads="1"/>
            </p:cNvSpPr>
            <p:nvPr/>
          </p:nvSpPr>
          <p:spPr bwMode="auto">
            <a:xfrm>
              <a:off x="3888" y="1776"/>
              <a:ext cx="241"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d</a:t>
              </a:r>
              <a:endParaRPr lang="en-US" altLang="zh-CN" b="1">
                <a:solidFill>
                  <a:srgbClr val="000099"/>
                </a:solidFill>
                <a:latin typeface="Times New Roman" panose="02020603050405020304" charset="0"/>
              </a:endParaRPr>
            </a:p>
          </p:txBody>
        </p:sp>
        <p:sp>
          <p:nvSpPr>
            <p:cNvPr id="157921" name="Rectangle 15"/>
            <p:cNvSpPr>
              <a:spLocks noChangeArrowheads="1"/>
            </p:cNvSpPr>
            <p:nvPr/>
          </p:nvSpPr>
          <p:spPr bwMode="auto">
            <a:xfrm>
              <a:off x="4272" y="1376"/>
              <a:ext cx="215"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c</a:t>
              </a:r>
              <a:endParaRPr lang="en-US" altLang="zh-CN" b="1">
                <a:solidFill>
                  <a:srgbClr val="000099"/>
                </a:solidFill>
                <a:latin typeface="Times New Roman" panose="02020603050405020304" charset="0"/>
              </a:endParaRPr>
            </a:p>
          </p:txBody>
        </p:sp>
        <p:sp>
          <p:nvSpPr>
            <p:cNvPr id="157922" name="Rectangle 16"/>
            <p:cNvSpPr>
              <a:spLocks noChangeArrowheads="1"/>
            </p:cNvSpPr>
            <p:nvPr/>
          </p:nvSpPr>
          <p:spPr bwMode="auto">
            <a:xfrm>
              <a:off x="4272" y="944"/>
              <a:ext cx="241"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b</a:t>
              </a:r>
              <a:endParaRPr lang="en-US" altLang="zh-CN" b="1">
                <a:solidFill>
                  <a:srgbClr val="000099"/>
                </a:solidFill>
                <a:latin typeface="Times New Roman" panose="02020603050405020304" charset="0"/>
              </a:endParaRPr>
            </a:p>
          </p:txBody>
        </p:sp>
        <p:sp>
          <p:nvSpPr>
            <p:cNvPr id="157923" name="Rectangle 17"/>
            <p:cNvSpPr>
              <a:spLocks noChangeArrowheads="1"/>
            </p:cNvSpPr>
            <p:nvPr/>
          </p:nvSpPr>
          <p:spPr bwMode="auto">
            <a:xfrm>
              <a:off x="3888" y="576"/>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a</a:t>
              </a:r>
              <a:endParaRPr lang="en-US" altLang="zh-CN" b="1">
                <a:solidFill>
                  <a:srgbClr val="000099"/>
                </a:solidFill>
                <a:latin typeface="Times New Roman" panose="02020603050405020304" charset="0"/>
              </a:endParaRPr>
            </a:p>
          </p:txBody>
        </p:sp>
      </p:grpSp>
      <p:grpSp>
        <p:nvGrpSpPr>
          <p:cNvPr id="157699" name="Group 18"/>
          <p:cNvGrpSpPr/>
          <p:nvPr/>
        </p:nvGrpSpPr>
        <p:grpSpPr bwMode="auto">
          <a:xfrm>
            <a:off x="838200" y="457200"/>
            <a:ext cx="7134225" cy="546100"/>
            <a:chOff x="240" y="222"/>
            <a:chExt cx="4494" cy="344"/>
          </a:xfrm>
        </p:grpSpPr>
        <p:sp>
          <p:nvSpPr>
            <p:cNvPr id="136211" name="Rectangle 19"/>
            <p:cNvSpPr>
              <a:spLocks noChangeArrowheads="1"/>
            </p:cNvSpPr>
            <p:nvPr/>
          </p:nvSpPr>
          <p:spPr bwMode="auto">
            <a:xfrm>
              <a:off x="240" y="222"/>
              <a:ext cx="1802" cy="327"/>
            </a:xfrm>
            <a:prstGeom prst="rect">
              <a:avLst/>
            </a:prstGeom>
            <a:noFill/>
            <a:ln w="9525">
              <a:noFill/>
              <a:miter lim="800000"/>
            </a:ln>
          </p:spPr>
          <p:txBody>
            <a:bodyPr wrap="none">
              <a:spAutoFit/>
            </a:bodyPr>
            <a:lstStyle/>
            <a:p>
              <a:r>
                <a:rPr lang="en-US" altLang="zh-CN" sz="2800" b="1">
                  <a:solidFill>
                    <a:srgbClr val="006600"/>
                  </a:solidFill>
                  <a:latin typeface="Times New Roman" panose="02020603050405020304" charset="0"/>
                </a:rPr>
                <a:t> </a:t>
              </a:r>
              <a:r>
                <a:rPr lang="en-US" altLang="zh-CN" sz="2800" b="1">
                  <a:solidFill>
                    <a:srgbClr val="006600"/>
                  </a:solidFill>
                  <a:effectLst>
                    <a:outerShdw blurRad="38100" dist="38100" dir="2700000" algn="tl">
                      <a:srgbClr val="DDDDDD"/>
                    </a:outerShdw>
                  </a:effectLst>
                  <a:latin typeface="Times New Roman" panose="02020603050405020304" charset="0"/>
                </a:rPr>
                <a:t>1.  </a:t>
              </a:r>
              <a:r>
                <a:rPr lang="zh-CN" altLang="en-US" sz="2800" b="1">
                  <a:solidFill>
                    <a:srgbClr val="006600"/>
                  </a:solidFill>
                  <a:effectLst>
                    <a:outerShdw blurRad="38100" dist="38100" dir="2700000" algn="tl">
                      <a:srgbClr val="DDDDDD"/>
                    </a:outerShdw>
                  </a:effectLst>
                  <a:latin typeface="Times New Roman" panose="02020603050405020304" charset="0"/>
                </a:rPr>
                <a:t>半导体数码管</a:t>
              </a:r>
            </a:p>
          </p:txBody>
        </p:sp>
        <p:sp>
          <p:nvSpPr>
            <p:cNvPr id="157915" name="Rectangle 20"/>
            <p:cNvSpPr>
              <a:spLocks noChangeArrowheads="1"/>
            </p:cNvSpPr>
            <p:nvPr/>
          </p:nvSpPr>
          <p:spPr bwMode="auto">
            <a:xfrm>
              <a:off x="2256" y="239"/>
              <a:ext cx="2478" cy="327"/>
            </a:xfrm>
            <a:prstGeom prst="rect">
              <a:avLst/>
            </a:prstGeom>
            <a:noFill/>
            <a:ln>
              <a:noFill/>
            </a:ln>
          </p:spPr>
          <p:txBody>
            <a:bodyPr wrap="none">
              <a:spAutoFit/>
            </a:bodyPr>
            <a:lstStyle/>
            <a:p>
              <a:pPr>
                <a:spcBef>
                  <a:spcPct val="50000"/>
                </a:spcBef>
              </a:pPr>
              <a:r>
                <a:rPr lang="en-US" altLang="zh-CN" sz="2800" b="1">
                  <a:solidFill>
                    <a:srgbClr val="006600"/>
                  </a:solidFill>
                  <a:latin typeface="Times New Roman" panose="02020603050405020304" charset="0"/>
                </a:rPr>
                <a:t>  </a:t>
              </a:r>
              <a:r>
                <a:rPr lang="zh-CN" altLang="en-US" sz="2800" b="1">
                  <a:solidFill>
                    <a:srgbClr val="000099"/>
                  </a:solidFill>
                  <a:latin typeface="Times New Roman" panose="02020603050405020304" charset="0"/>
                </a:rPr>
                <a:t>由七段发光二极管构成</a:t>
              </a:r>
            </a:p>
          </p:txBody>
        </p:sp>
      </p:grpSp>
      <p:grpSp>
        <p:nvGrpSpPr>
          <p:cNvPr id="5" name="Group 21"/>
          <p:cNvGrpSpPr/>
          <p:nvPr/>
        </p:nvGrpSpPr>
        <p:grpSpPr bwMode="auto">
          <a:xfrm>
            <a:off x="838200" y="990600"/>
            <a:ext cx="2503488" cy="519113"/>
            <a:chOff x="528" y="624"/>
            <a:chExt cx="1577" cy="327"/>
          </a:xfrm>
        </p:grpSpPr>
        <p:sp>
          <p:nvSpPr>
            <p:cNvPr id="157912" name="Text Box 22"/>
            <p:cNvSpPr txBox="1">
              <a:spLocks noChangeArrowheads="1"/>
            </p:cNvSpPr>
            <p:nvPr/>
          </p:nvSpPr>
          <p:spPr bwMode="auto">
            <a:xfrm>
              <a:off x="528" y="624"/>
              <a:ext cx="72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FF0000"/>
                  </a:solidFill>
                </a:rPr>
                <a:t>例：</a:t>
              </a:r>
              <a:endParaRPr lang="zh-CN" altLang="en-US" sz="2800" b="1">
                <a:solidFill>
                  <a:srgbClr val="FFFF00"/>
                </a:solidFill>
              </a:endParaRPr>
            </a:p>
          </p:txBody>
        </p:sp>
        <p:sp>
          <p:nvSpPr>
            <p:cNvPr id="157913" name="Rectangle 23"/>
            <p:cNvSpPr>
              <a:spLocks noChangeArrowheads="1"/>
            </p:cNvSpPr>
            <p:nvPr/>
          </p:nvSpPr>
          <p:spPr bwMode="auto">
            <a:xfrm>
              <a:off x="864" y="624"/>
              <a:ext cx="1241" cy="327"/>
            </a:xfrm>
            <a:prstGeom prst="rect">
              <a:avLst/>
            </a:prstGeom>
            <a:noFill/>
            <a:ln>
              <a:noFill/>
            </a:ln>
          </p:spPr>
          <p:txBody>
            <a:bodyPr wrap="none">
              <a:spAutoFit/>
            </a:bodyPr>
            <a:lstStyle/>
            <a:p>
              <a:pPr>
                <a:spcBef>
                  <a:spcPct val="50000"/>
                </a:spcBef>
              </a:pPr>
              <a:r>
                <a:rPr lang="zh-CN" altLang="en-US" sz="2800" b="1">
                  <a:solidFill>
                    <a:srgbClr val="CC0000"/>
                  </a:solidFill>
                  <a:latin typeface="Times New Roman" panose="02020603050405020304" charset="0"/>
                </a:rPr>
                <a:t>共阴极接法</a:t>
              </a:r>
            </a:p>
          </p:txBody>
        </p:sp>
      </p:grpSp>
      <p:grpSp>
        <p:nvGrpSpPr>
          <p:cNvPr id="6" name="Group 24"/>
          <p:cNvGrpSpPr/>
          <p:nvPr/>
        </p:nvGrpSpPr>
        <p:grpSpPr bwMode="auto">
          <a:xfrm>
            <a:off x="1143000" y="1524000"/>
            <a:ext cx="3435350" cy="1112838"/>
            <a:chOff x="720" y="960"/>
            <a:chExt cx="2121" cy="701"/>
          </a:xfrm>
        </p:grpSpPr>
        <p:sp>
          <p:nvSpPr>
            <p:cNvPr id="157910" name="Rectangle 25"/>
            <p:cNvSpPr>
              <a:spLocks noChangeArrowheads="1"/>
            </p:cNvSpPr>
            <p:nvPr/>
          </p:nvSpPr>
          <p:spPr bwMode="auto">
            <a:xfrm>
              <a:off x="720" y="960"/>
              <a:ext cx="2114" cy="365"/>
            </a:xfrm>
            <a:prstGeom prst="rect">
              <a:avLst/>
            </a:prstGeom>
            <a:noFill/>
            <a:ln>
              <a:noFill/>
            </a:ln>
          </p:spPr>
          <p:txBody>
            <a:bodyPr wrap="none">
              <a:spAutoFit/>
            </a:bodyPr>
            <a:lstStyle/>
            <a:p>
              <a:pPr>
                <a:spcBef>
                  <a:spcPct val="50000"/>
                </a:spcBef>
              </a:pPr>
              <a:r>
                <a:rPr lang="en-US" altLang="zh-CN" sz="3200" b="1" i="1">
                  <a:solidFill>
                    <a:schemeClr val="accent2"/>
                  </a:solidFill>
                  <a:latin typeface="Times New Roman" panose="02020603050405020304" charset="0"/>
                </a:rPr>
                <a:t>a</a:t>
              </a:r>
              <a:r>
                <a:rPr lang="en-US" altLang="zh-CN" sz="3200" b="1">
                  <a:solidFill>
                    <a:schemeClr val="accent2"/>
                  </a:solidFill>
                  <a:latin typeface="Times New Roman" panose="02020603050405020304" charset="0"/>
                </a:rPr>
                <a:t>   </a:t>
              </a:r>
              <a:r>
                <a:rPr lang="en-US" altLang="zh-CN" sz="3200" b="1" i="1">
                  <a:solidFill>
                    <a:schemeClr val="accent2"/>
                  </a:solidFill>
                  <a:latin typeface="Times New Roman" panose="02020603050405020304" charset="0"/>
                </a:rPr>
                <a:t>b</a:t>
              </a:r>
              <a:r>
                <a:rPr lang="en-US" altLang="zh-CN" sz="3200" b="1">
                  <a:solidFill>
                    <a:schemeClr val="accent2"/>
                  </a:solidFill>
                  <a:latin typeface="Times New Roman" panose="02020603050405020304" charset="0"/>
                </a:rPr>
                <a:t>   </a:t>
              </a:r>
              <a:r>
                <a:rPr lang="en-US" altLang="zh-CN" sz="3200" b="1" i="1">
                  <a:solidFill>
                    <a:schemeClr val="accent2"/>
                  </a:solidFill>
                  <a:latin typeface="Times New Roman" panose="02020603050405020304" charset="0"/>
                </a:rPr>
                <a:t>c</a:t>
              </a:r>
              <a:r>
                <a:rPr lang="en-US" altLang="zh-CN" sz="3200" b="1">
                  <a:solidFill>
                    <a:schemeClr val="accent2"/>
                  </a:solidFill>
                  <a:latin typeface="Times New Roman" panose="02020603050405020304" charset="0"/>
                </a:rPr>
                <a:t>   </a:t>
              </a:r>
              <a:r>
                <a:rPr lang="en-US" altLang="zh-CN" sz="3200" b="1" i="1">
                  <a:solidFill>
                    <a:schemeClr val="accent2"/>
                  </a:solidFill>
                  <a:latin typeface="Times New Roman" panose="02020603050405020304" charset="0"/>
                </a:rPr>
                <a:t>d</a:t>
              </a:r>
              <a:r>
                <a:rPr lang="en-US" altLang="zh-CN" sz="3200" b="1">
                  <a:solidFill>
                    <a:schemeClr val="accent2"/>
                  </a:solidFill>
                  <a:latin typeface="Times New Roman" panose="02020603050405020304" charset="0"/>
                </a:rPr>
                <a:t>   </a:t>
              </a:r>
              <a:r>
                <a:rPr lang="en-US" altLang="zh-CN" sz="3200" b="1" i="1">
                  <a:solidFill>
                    <a:schemeClr val="accent2"/>
                  </a:solidFill>
                  <a:latin typeface="Times New Roman" panose="02020603050405020304" charset="0"/>
                </a:rPr>
                <a:t>e</a:t>
              </a:r>
              <a:r>
                <a:rPr lang="en-US" altLang="zh-CN" sz="3200" b="1">
                  <a:solidFill>
                    <a:schemeClr val="accent2"/>
                  </a:solidFill>
                  <a:latin typeface="Times New Roman" panose="02020603050405020304" charset="0"/>
                </a:rPr>
                <a:t>   </a:t>
              </a:r>
              <a:r>
                <a:rPr lang="en-US" altLang="zh-CN" sz="3200" b="1" i="1">
                  <a:solidFill>
                    <a:schemeClr val="accent2"/>
                  </a:solidFill>
                  <a:latin typeface="Times New Roman" panose="02020603050405020304" charset="0"/>
                </a:rPr>
                <a:t>f</a:t>
              </a:r>
              <a:r>
                <a:rPr lang="en-US" altLang="zh-CN" sz="3200" b="1">
                  <a:solidFill>
                    <a:schemeClr val="accent2"/>
                  </a:solidFill>
                  <a:latin typeface="Times New Roman" panose="02020603050405020304" charset="0"/>
                </a:rPr>
                <a:t>   </a:t>
              </a:r>
              <a:r>
                <a:rPr lang="en-US" altLang="zh-CN" sz="3200" b="1" i="1">
                  <a:solidFill>
                    <a:schemeClr val="accent2"/>
                  </a:solidFill>
                  <a:latin typeface="Times New Roman" panose="02020603050405020304" charset="0"/>
                </a:rPr>
                <a:t>g</a:t>
              </a:r>
              <a:r>
                <a:rPr lang="en-US" altLang="zh-CN" sz="3200" b="1">
                  <a:solidFill>
                    <a:schemeClr val="accent2"/>
                  </a:solidFill>
                  <a:latin typeface="Times New Roman" panose="02020603050405020304" charset="0"/>
                </a:rPr>
                <a:t> </a:t>
              </a:r>
            </a:p>
          </p:txBody>
        </p:sp>
        <p:sp>
          <p:nvSpPr>
            <p:cNvPr id="157911" name="Rectangle 26"/>
            <p:cNvSpPr>
              <a:spLocks noChangeArrowheads="1"/>
            </p:cNvSpPr>
            <p:nvPr/>
          </p:nvSpPr>
          <p:spPr bwMode="auto">
            <a:xfrm>
              <a:off x="720" y="1296"/>
              <a:ext cx="2121" cy="365"/>
            </a:xfrm>
            <a:prstGeom prst="rect">
              <a:avLst/>
            </a:prstGeom>
            <a:noFill/>
            <a:ln>
              <a:noFill/>
            </a:ln>
          </p:spPr>
          <p:txBody>
            <a:bodyPr wrap="none">
              <a:spAutoFit/>
            </a:bodyPr>
            <a:lstStyle/>
            <a:p>
              <a:pPr>
                <a:spcBef>
                  <a:spcPct val="50000"/>
                </a:spcBef>
              </a:pPr>
              <a:r>
                <a:rPr lang="en-US" altLang="zh-CN" sz="3200" b="1">
                  <a:solidFill>
                    <a:srgbClr val="990099"/>
                  </a:solidFill>
                  <a:latin typeface="Times New Roman" panose="02020603050405020304" charset="0"/>
                </a:rPr>
                <a:t>0   1   1   0   0   0   0</a:t>
              </a:r>
              <a:endParaRPr lang="en-US" altLang="zh-CN" sz="3200" b="1">
                <a:solidFill>
                  <a:srgbClr val="FFFF00"/>
                </a:solidFill>
                <a:latin typeface="Times New Roman" panose="02020603050405020304" charset="0"/>
              </a:endParaRPr>
            </a:p>
          </p:txBody>
        </p:sp>
      </p:grpSp>
      <p:sp>
        <p:nvSpPr>
          <p:cNvPr id="136219" name="Rectangle 27"/>
          <p:cNvSpPr>
            <a:spLocks noChangeArrowheads="1"/>
          </p:cNvSpPr>
          <p:nvPr/>
        </p:nvSpPr>
        <p:spPr bwMode="auto">
          <a:xfrm>
            <a:off x="1143000" y="2514600"/>
            <a:ext cx="3435350" cy="579438"/>
          </a:xfrm>
          <a:prstGeom prst="rect">
            <a:avLst/>
          </a:prstGeom>
          <a:noFill/>
          <a:ln>
            <a:noFill/>
          </a:ln>
        </p:spPr>
        <p:txBody>
          <a:bodyPr wrap="none">
            <a:spAutoFit/>
          </a:bodyPr>
          <a:lstStyle/>
          <a:p>
            <a:pPr>
              <a:spcBef>
                <a:spcPct val="50000"/>
              </a:spcBef>
            </a:pPr>
            <a:r>
              <a:rPr lang="en-US" altLang="zh-CN" sz="3200" b="1">
                <a:solidFill>
                  <a:srgbClr val="003366"/>
                </a:solidFill>
                <a:latin typeface="Times New Roman" panose="02020603050405020304" charset="0"/>
              </a:rPr>
              <a:t>1   1   0   1   1   0   1</a:t>
            </a:r>
          </a:p>
        </p:txBody>
      </p:sp>
      <p:sp>
        <p:nvSpPr>
          <p:cNvPr id="136220" name="Rectangle 28"/>
          <p:cNvSpPr>
            <a:spLocks noChangeArrowheads="1"/>
          </p:cNvSpPr>
          <p:nvPr/>
        </p:nvSpPr>
        <p:spPr bwMode="auto">
          <a:xfrm>
            <a:off x="8305800" y="3352800"/>
            <a:ext cx="533400" cy="2692400"/>
          </a:xfrm>
          <a:prstGeom prst="rect">
            <a:avLst/>
          </a:prstGeom>
          <a:noFill/>
          <a:ln w="38100" cap="sq">
            <a:solidFill>
              <a:srgbClr val="0066CC"/>
            </a:solidFill>
            <a:miter lim="800000"/>
          </a:ln>
        </p:spPr>
        <p:txBody>
          <a:bodyPr>
            <a:spAutoFit/>
          </a:bodyPr>
          <a:lstStyle/>
          <a:p>
            <a:pPr>
              <a:spcBef>
                <a:spcPct val="50000"/>
              </a:spcBef>
            </a:pPr>
            <a:r>
              <a:rPr lang="zh-CN" altLang="en-US" sz="2800" b="1">
                <a:solidFill>
                  <a:srgbClr val="FF0000"/>
                </a:solidFill>
                <a:latin typeface="Times New Roman" panose="02020603050405020304" charset="0"/>
              </a:rPr>
              <a:t>低电平时发光</a:t>
            </a:r>
          </a:p>
        </p:txBody>
      </p:sp>
      <p:sp>
        <p:nvSpPr>
          <p:cNvPr id="136221" name="Rectangle 29"/>
          <p:cNvSpPr>
            <a:spLocks noChangeArrowheads="1"/>
          </p:cNvSpPr>
          <p:nvPr/>
        </p:nvSpPr>
        <p:spPr bwMode="auto">
          <a:xfrm flipH="1">
            <a:off x="228600" y="3200400"/>
            <a:ext cx="609600" cy="2692400"/>
          </a:xfrm>
          <a:prstGeom prst="rect">
            <a:avLst/>
          </a:prstGeom>
          <a:noFill/>
          <a:ln w="38100" cap="sq">
            <a:solidFill>
              <a:srgbClr val="0066CC"/>
            </a:solidFill>
            <a:miter lim="800000"/>
          </a:ln>
        </p:spPr>
        <p:txBody>
          <a:bodyPr>
            <a:spAutoFit/>
          </a:bodyPr>
          <a:lstStyle/>
          <a:p>
            <a:pPr>
              <a:spcBef>
                <a:spcPct val="50000"/>
              </a:spcBef>
            </a:pPr>
            <a:r>
              <a:rPr lang="zh-CN" altLang="en-US" sz="2800" b="1">
                <a:solidFill>
                  <a:srgbClr val="FF0000"/>
                </a:solidFill>
                <a:latin typeface="Times New Roman" panose="02020603050405020304" charset="0"/>
              </a:rPr>
              <a:t>高电平时发光</a:t>
            </a:r>
            <a:endParaRPr lang="zh-CN" altLang="en-US" sz="2800" b="1">
              <a:solidFill>
                <a:srgbClr val="00FFFF"/>
              </a:solidFill>
              <a:latin typeface="Times New Roman" panose="02020603050405020304" charset="0"/>
            </a:endParaRPr>
          </a:p>
        </p:txBody>
      </p:sp>
      <p:grpSp>
        <p:nvGrpSpPr>
          <p:cNvPr id="7" name="Group 242"/>
          <p:cNvGrpSpPr/>
          <p:nvPr/>
        </p:nvGrpSpPr>
        <p:grpSpPr bwMode="auto">
          <a:xfrm>
            <a:off x="4902200" y="3290888"/>
            <a:ext cx="3327400" cy="2805112"/>
            <a:chOff x="2984" y="2073"/>
            <a:chExt cx="2096" cy="1767"/>
          </a:xfrm>
        </p:grpSpPr>
        <p:sp>
          <p:nvSpPr>
            <p:cNvPr id="157821" name="Rectangle 116"/>
            <p:cNvSpPr>
              <a:spLocks noChangeArrowheads="1"/>
            </p:cNvSpPr>
            <p:nvPr/>
          </p:nvSpPr>
          <p:spPr bwMode="auto">
            <a:xfrm>
              <a:off x="3470" y="3513"/>
              <a:ext cx="1241" cy="327"/>
            </a:xfrm>
            <a:prstGeom prst="rect">
              <a:avLst/>
            </a:prstGeom>
            <a:noFill/>
            <a:ln>
              <a:noFill/>
            </a:ln>
          </p:spPr>
          <p:txBody>
            <a:bodyPr wrap="none">
              <a:spAutoFit/>
            </a:bodyPr>
            <a:lstStyle/>
            <a:p>
              <a:pPr algn="ctr">
                <a:spcBef>
                  <a:spcPct val="50000"/>
                </a:spcBef>
              </a:pPr>
              <a:r>
                <a:rPr lang="zh-CN" altLang="en-US" sz="2800" b="1">
                  <a:solidFill>
                    <a:srgbClr val="CC3300"/>
                  </a:solidFill>
                  <a:latin typeface="Times New Roman" panose="02020603050405020304" charset="0"/>
                </a:rPr>
                <a:t>共阳极接法</a:t>
              </a:r>
              <a:endParaRPr lang="zh-CN" altLang="en-US" sz="3200" b="1">
                <a:solidFill>
                  <a:srgbClr val="CC3300"/>
                </a:solidFill>
                <a:latin typeface="Times New Roman" panose="02020603050405020304" charset="0"/>
              </a:endParaRPr>
            </a:p>
          </p:txBody>
        </p:sp>
        <p:sp>
          <p:nvSpPr>
            <p:cNvPr id="157822" name="Line 117"/>
            <p:cNvSpPr>
              <a:spLocks noChangeShapeType="1"/>
            </p:cNvSpPr>
            <p:nvPr/>
          </p:nvSpPr>
          <p:spPr bwMode="auto">
            <a:xfrm flipV="1">
              <a:off x="3221" y="2505"/>
              <a:ext cx="1735"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23" name="Group 118"/>
            <p:cNvGrpSpPr/>
            <p:nvPr/>
          </p:nvGrpSpPr>
          <p:grpSpPr bwMode="auto">
            <a:xfrm>
              <a:off x="3120" y="2504"/>
              <a:ext cx="304" cy="851"/>
              <a:chOff x="3060" y="2447"/>
              <a:chExt cx="304" cy="851"/>
            </a:xfrm>
          </p:grpSpPr>
          <p:sp>
            <p:nvSpPr>
              <p:cNvPr id="157900" name="Line 119"/>
              <p:cNvSpPr>
                <a:spLocks noChangeShapeType="1"/>
              </p:cNvSpPr>
              <p:nvPr/>
            </p:nvSpPr>
            <p:spPr bwMode="auto">
              <a:xfrm rot="10800000">
                <a:off x="3160" y="2447"/>
                <a:ext cx="0" cy="768"/>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901" name="Group 120"/>
              <p:cNvGrpSpPr/>
              <p:nvPr/>
            </p:nvGrpSpPr>
            <p:grpSpPr bwMode="auto">
              <a:xfrm>
                <a:off x="3070" y="2736"/>
                <a:ext cx="182" cy="192"/>
                <a:chOff x="1968" y="3072"/>
                <a:chExt cx="384" cy="384"/>
              </a:xfrm>
            </p:grpSpPr>
            <p:sp>
              <p:nvSpPr>
                <p:cNvPr id="157907" name="Line 121"/>
                <p:cNvSpPr>
                  <a:spLocks noChangeShapeType="1"/>
                </p:cNvSpPr>
                <p:nvPr/>
              </p:nvSpPr>
              <p:spPr bwMode="auto">
                <a:xfrm>
                  <a:off x="1968" y="3072"/>
                  <a:ext cx="38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908" name="Line 122"/>
                <p:cNvSpPr>
                  <a:spLocks noChangeShapeType="1"/>
                </p:cNvSpPr>
                <p:nvPr/>
              </p:nvSpPr>
              <p:spPr bwMode="auto">
                <a:xfrm flipH="1">
                  <a:off x="2160"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909" name="Line 123"/>
                <p:cNvSpPr>
                  <a:spLocks noChangeShapeType="1"/>
                </p:cNvSpPr>
                <p:nvPr/>
              </p:nvSpPr>
              <p:spPr bwMode="auto">
                <a:xfrm>
                  <a:off x="1968"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57902" name="Line 124"/>
              <p:cNvSpPr>
                <a:spLocks noChangeShapeType="1"/>
              </p:cNvSpPr>
              <p:nvPr/>
            </p:nvSpPr>
            <p:spPr bwMode="auto">
              <a:xfrm>
                <a:off x="3060" y="2928"/>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903" name="Group 125"/>
              <p:cNvGrpSpPr/>
              <p:nvPr/>
            </p:nvGrpSpPr>
            <p:grpSpPr bwMode="auto">
              <a:xfrm>
                <a:off x="3228" y="2758"/>
                <a:ext cx="136" cy="144"/>
                <a:chOff x="1776" y="3024"/>
                <a:chExt cx="144" cy="144"/>
              </a:xfrm>
            </p:grpSpPr>
            <p:sp>
              <p:nvSpPr>
                <p:cNvPr id="157905" name="Line 126"/>
                <p:cNvSpPr>
                  <a:spLocks noChangeShapeType="1"/>
                </p:cNvSpPr>
                <p:nvPr/>
              </p:nvSpPr>
              <p:spPr bwMode="auto">
                <a:xfrm flipH="1">
                  <a:off x="1776" y="3024"/>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sp>
              <p:nvSpPr>
                <p:cNvPr id="157906" name="Line 127"/>
                <p:cNvSpPr>
                  <a:spLocks noChangeShapeType="1"/>
                </p:cNvSpPr>
                <p:nvPr/>
              </p:nvSpPr>
              <p:spPr bwMode="auto">
                <a:xfrm flipH="1">
                  <a:off x="1824" y="3072"/>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grpSp>
          <p:sp>
            <p:nvSpPr>
              <p:cNvPr id="157904" name="Oval 128"/>
              <p:cNvSpPr>
                <a:spLocks noChangeArrowheads="1"/>
              </p:cNvSpPr>
              <p:nvPr/>
            </p:nvSpPr>
            <p:spPr bwMode="auto">
              <a:xfrm>
                <a:off x="3128" y="3216"/>
                <a:ext cx="78" cy="82"/>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nvGrpSpPr>
            <p:cNvPr id="157824" name="Group 129"/>
            <p:cNvGrpSpPr/>
            <p:nvPr/>
          </p:nvGrpSpPr>
          <p:grpSpPr bwMode="auto">
            <a:xfrm>
              <a:off x="3140" y="3305"/>
              <a:ext cx="1940" cy="304"/>
              <a:chOff x="3080" y="3248"/>
              <a:chExt cx="1940" cy="304"/>
            </a:xfrm>
          </p:grpSpPr>
          <p:sp>
            <p:nvSpPr>
              <p:cNvPr id="157893" name="Rectangle 130"/>
              <p:cNvSpPr>
                <a:spLocks noChangeArrowheads="1"/>
              </p:cNvSpPr>
              <p:nvPr/>
            </p:nvSpPr>
            <p:spPr bwMode="auto">
              <a:xfrm>
                <a:off x="3080" y="3248"/>
                <a:ext cx="212" cy="288"/>
              </a:xfrm>
              <a:prstGeom prst="rect">
                <a:avLst/>
              </a:prstGeom>
              <a:noFill/>
              <a:ln>
                <a:noFill/>
              </a:ln>
            </p:spPr>
            <p:txBody>
              <a:bodyPr wrap="none">
                <a:spAutoFit/>
              </a:bodyPr>
              <a:lstStyle/>
              <a:p>
                <a:pPr algn="ctr">
                  <a:spcBef>
                    <a:spcPct val="50000"/>
                  </a:spcBef>
                </a:pPr>
                <a:r>
                  <a:rPr lang="en-US" altLang="zh-CN" b="1" i="1">
                    <a:solidFill>
                      <a:srgbClr val="000099"/>
                    </a:solidFill>
                    <a:latin typeface="Times New Roman" panose="02020603050405020304" charset="0"/>
                  </a:rPr>
                  <a:t>a</a:t>
                </a:r>
              </a:p>
            </p:txBody>
          </p:sp>
          <p:sp>
            <p:nvSpPr>
              <p:cNvPr id="157894" name="Rectangle 131"/>
              <p:cNvSpPr>
                <a:spLocks noChangeArrowheads="1"/>
              </p:cNvSpPr>
              <p:nvPr/>
            </p:nvSpPr>
            <p:spPr bwMode="auto">
              <a:xfrm>
                <a:off x="3374" y="3248"/>
                <a:ext cx="212" cy="288"/>
              </a:xfrm>
              <a:prstGeom prst="rect">
                <a:avLst/>
              </a:prstGeom>
              <a:noFill/>
              <a:ln>
                <a:noFill/>
              </a:ln>
            </p:spPr>
            <p:txBody>
              <a:bodyPr wrap="none">
                <a:spAutoFit/>
              </a:bodyPr>
              <a:lstStyle/>
              <a:p>
                <a:pPr algn="ctr">
                  <a:spcBef>
                    <a:spcPct val="50000"/>
                  </a:spcBef>
                </a:pPr>
                <a:r>
                  <a:rPr lang="en-US" altLang="zh-CN" b="1" i="1">
                    <a:solidFill>
                      <a:srgbClr val="000099"/>
                    </a:solidFill>
                    <a:latin typeface="Times New Roman" panose="02020603050405020304" charset="0"/>
                  </a:rPr>
                  <a:t>b</a:t>
                </a:r>
              </a:p>
            </p:txBody>
          </p:sp>
          <p:sp>
            <p:nvSpPr>
              <p:cNvPr id="157895" name="Rectangle 132"/>
              <p:cNvSpPr>
                <a:spLocks noChangeArrowheads="1"/>
              </p:cNvSpPr>
              <p:nvPr/>
            </p:nvSpPr>
            <p:spPr bwMode="auto">
              <a:xfrm>
                <a:off x="3666" y="3251"/>
                <a:ext cx="201" cy="288"/>
              </a:xfrm>
              <a:prstGeom prst="rect">
                <a:avLst/>
              </a:prstGeom>
              <a:noFill/>
              <a:ln>
                <a:noFill/>
              </a:ln>
            </p:spPr>
            <p:txBody>
              <a:bodyPr wrap="none">
                <a:spAutoFit/>
              </a:bodyPr>
              <a:lstStyle/>
              <a:p>
                <a:pPr algn="ctr">
                  <a:spcBef>
                    <a:spcPct val="50000"/>
                  </a:spcBef>
                </a:pPr>
                <a:r>
                  <a:rPr lang="en-US" altLang="zh-CN" b="1" i="1">
                    <a:solidFill>
                      <a:srgbClr val="000099"/>
                    </a:solidFill>
                    <a:latin typeface="Times New Roman" panose="02020603050405020304" charset="0"/>
                  </a:rPr>
                  <a:t>c</a:t>
                </a:r>
              </a:p>
            </p:txBody>
          </p:sp>
          <p:sp>
            <p:nvSpPr>
              <p:cNvPr id="157896" name="Rectangle 133"/>
              <p:cNvSpPr>
                <a:spLocks noChangeArrowheads="1"/>
              </p:cNvSpPr>
              <p:nvPr/>
            </p:nvSpPr>
            <p:spPr bwMode="auto">
              <a:xfrm>
                <a:off x="4808" y="3248"/>
                <a:ext cx="212" cy="288"/>
              </a:xfrm>
              <a:prstGeom prst="rect">
                <a:avLst/>
              </a:prstGeom>
              <a:noFill/>
              <a:ln>
                <a:noFill/>
              </a:ln>
            </p:spPr>
            <p:txBody>
              <a:bodyPr wrap="none">
                <a:spAutoFit/>
              </a:bodyPr>
              <a:lstStyle/>
              <a:p>
                <a:pPr algn="ctr">
                  <a:spcBef>
                    <a:spcPct val="50000"/>
                  </a:spcBef>
                </a:pPr>
                <a:r>
                  <a:rPr lang="en-US" altLang="zh-CN" b="1" i="1">
                    <a:solidFill>
                      <a:srgbClr val="000099"/>
                    </a:solidFill>
                    <a:latin typeface="Times New Roman" panose="02020603050405020304" charset="0"/>
                  </a:rPr>
                  <a:t>g</a:t>
                </a:r>
              </a:p>
            </p:txBody>
          </p:sp>
          <p:sp>
            <p:nvSpPr>
              <p:cNvPr id="157897" name="Rectangle 134"/>
              <p:cNvSpPr>
                <a:spLocks noChangeArrowheads="1"/>
              </p:cNvSpPr>
              <p:nvPr/>
            </p:nvSpPr>
            <p:spPr bwMode="auto">
              <a:xfrm>
                <a:off x="3941" y="3264"/>
                <a:ext cx="212" cy="288"/>
              </a:xfrm>
              <a:prstGeom prst="rect">
                <a:avLst/>
              </a:prstGeom>
              <a:noFill/>
              <a:ln>
                <a:noFill/>
              </a:ln>
            </p:spPr>
            <p:txBody>
              <a:bodyPr wrap="none">
                <a:spAutoFit/>
              </a:bodyPr>
              <a:lstStyle/>
              <a:p>
                <a:pPr algn="ctr">
                  <a:spcBef>
                    <a:spcPct val="50000"/>
                  </a:spcBef>
                </a:pPr>
                <a:r>
                  <a:rPr lang="en-US" altLang="zh-CN" b="1" i="1">
                    <a:solidFill>
                      <a:srgbClr val="000099"/>
                    </a:solidFill>
                    <a:latin typeface="Times New Roman" panose="02020603050405020304" charset="0"/>
                  </a:rPr>
                  <a:t>d</a:t>
                </a:r>
              </a:p>
            </p:txBody>
          </p:sp>
          <p:sp>
            <p:nvSpPr>
              <p:cNvPr id="157898" name="Rectangle 135"/>
              <p:cNvSpPr>
                <a:spLocks noChangeArrowheads="1"/>
              </p:cNvSpPr>
              <p:nvPr/>
            </p:nvSpPr>
            <p:spPr bwMode="auto">
              <a:xfrm>
                <a:off x="4231" y="3248"/>
                <a:ext cx="201" cy="288"/>
              </a:xfrm>
              <a:prstGeom prst="rect">
                <a:avLst/>
              </a:prstGeom>
              <a:noFill/>
              <a:ln>
                <a:noFill/>
              </a:ln>
            </p:spPr>
            <p:txBody>
              <a:bodyPr wrap="none">
                <a:spAutoFit/>
              </a:bodyPr>
              <a:lstStyle/>
              <a:p>
                <a:pPr algn="ctr">
                  <a:spcBef>
                    <a:spcPct val="50000"/>
                  </a:spcBef>
                </a:pPr>
                <a:r>
                  <a:rPr lang="en-US" altLang="zh-CN" b="1" i="1">
                    <a:solidFill>
                      <a:srgbClr val="000099"/>
                    </a:solidFill>
                    <a:latin typeface="Times New Roman" panose="02020603050405020304" charset="0"/>
                  </a:rPr>
                  <a:t>e</a:t>
                </a:r>
              </a:p>
            </p:txBody>
          </p:sp>
          <p:sp>
            <p:nvSpPr>
              <p:cNvPr id="157899" name="Rectangle 136"/>
              <p:cNvSpPr>
                <a:spLocks noChangeArrowheads="1"/>
              </p:cNvSpPr>
              <p:nvPr/>
            </p:nvSpPr>
            <p:spPr bwMode="auto">
              <a:xfrm>
                <a:off x="4517" y="3248"/>
                <a:ext cx="180" cy="288"/>
              </a:xfrm>
              <a:prstGeom prst="rect">
                <a:avLst/>
              </a:prstGeom>
              <a:noFill/>
              <a:ln>
                <a:noFill/>
              </a:ln>
            </p:spPr>
            <p:txBody>
              <a:bodyPr wrap="none">
                <a:spAutoFit/>
              </a:bodyPr>
              <a:lstStyle/>
              <a:p>
                <a:pPr algn="ctr">
                  <a:spcBef>
                    <a:spcPct val="50000"/>
                  </a:spcBef>
                </a:pPr>
                <a:r>
                  <a:rPr lang="en-US" altLang="zh-CN" b="1" i="1">
                    <a:solidFill>
                      <a:srgbClr val="000099"/>
                    </a:solidFill>
                    <a:latin typeface="Times New Roman" panose="02020603050405020304" charset="0"/>
                  </a:rPr>
                  <a:t>f</a:t>
                </a:r>
              </a:p>
            </p:txBody>
          </p:sp>
        </p:grpSp>
        <p:sp>
          <p:nvSpPr>
            <p:cNvPr id="157825" name="Line 137"/>
            <p:cNvSpPr>
              <a:spLocks noChangeShapeType="1"/>
            </p:cNvSpPr>
            <p:nvPr/>
          </p:nvSpPr>
          <p:spPr bwMode="auto">
            <a:xfrm flipV="1">
              <a:off x="4099" y="2361"/>
              <a:ext cx="0" cy="167"/>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26" name="Oval 138"/>
            <p:cNvSpPr>
              <a:spLocks noChangeArrowheads="1"/>
            </p:cNvSpPr>
            <p:nvPr/>
          </p:nvSpPr>
          <p:spPr bwMode="auto">
            <a:xfrm>
              <a:off x="4070" y="2289"/>
              <a:ext cx="60" cy="72"/>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27" name="Group 139"/>
            <p:cNvGrpSpPr/>
            <p:nvPr/>
          </p:nvGrpSpPr>
          <p:grpSpPr bwMode="auto">
            <a:xfrm>
              <a:off x="3420" y="2505"/>
              <a:ext cx="304" cy="851"/>
              <a:chOff x="3060" y="2447"/>
              <a:chExt cx="304" cy="851"/>
            </a:xfrm>
          </p:grpSpPr>
          <p:sp>
            <p:nvSpPr>
              <p:cNvPr id="157883" name="Line 140"/>
              <p:cNvSpPr>
                <a:spLocks noChangeShapeType="1"/>
              </p:cNvSpPr>
              <p:nvPr/>
            </p:nvSpPr>
            <p:spPr bwMode="auto">
              <a:xfrm rot="10800000">
                <a:off x="3160" y="2447"/>
                <a:ext cx="0" cy="768"/>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84" name="Group 141"/>
              <p:cNvGrpSpPr/>
              <p:nvPr/>
            </p:nvGrpSpPr>
            <p:grpSpPr bwMode="auto">
              <a:xfrm>
                <a:off x="3070" y="2736"/>
                <a:ext cx="182" cy="192"/>
                <a:chOff x="1968" y="3072"/>
                <a:chExt cx="384" cy="384"/>
              </a:xfrm>
            </p:grpSpPr>
            <p:sp>
              <p:nvSpPr>
                <p:cNvPr id="157890" name="Line 142"/>
                <p:cNvSpPr>
                  <a:spLocks noChangeShapeType="1"/>
                </p:cNvSpPr>
                <p:nvPr/>
              </p:nvSpPr>
              <p:spPr bwMode="auto">
                <a:xfrm>
                  <a:off x="1968" y="3072"/>
                  <a:ext cx="38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91" name="Line 143"/>
                <p:cNvSpPr>
                  <a:spLocks noChangeShapeType="1"/>
                </p:cNvSpPr>
                <p:nvPr/>
              </p:nvSpPr>
              <p:spPr bwMode="auto">
                <a:xfrm flipH="1">
                  <a:off x="2160"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92" name="Line 144"/>
                <p:cNvSpPr>
                  <a:spLocks noChangeShapeType="1"/>
                </p:cNvSpPr>
                <p:nvPr/>
              </p:nvSpPr>
              <p:spPr bwMode="auto">
                <a:xfrm>
                  <a:off x="1968"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57885" name="Line 145"/>
              <p:cNvSpPr>
                <a:spLocks noChangeShapeType="1"/>
              </p:cNvSpPr>
              <p:nvPr/>
            </p:nvSpPr>
            <p:spPr bwMode="auto">
              <a:xfrm>
                <a:off x="3060" y="2928"/>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86" name="Group 146"/>
              <p:cNvGrpSpPr/>
              <p:nvPr/>
            </p:nvGrpSpPr>
            <p:grpSpPr bwMode="auto">
              <a:xfrm>
                <a:off x="3228" y="2758"/>
                <a:ext cx="136" cy="144"/>
                <a:chOff x="1776" y="3024"/>
                <a:chExt cx="144" cy="144"/>
              </a:xfrm>
            </p:grpSpPr>
            <p:sp>
              <p:nvSpPr>
                <p:cNvPr id="157888" name="Line 147"/>
                <p:cNvSpPr>
                  <a:spLocks noChangeShapeType="1"/>
                </p:cNvSpPr>
                <p:nvPr/>
              </p:nvSpPr>
              <p:spPr bwMode="auto">
                <a:xfrm flipH="1">
                  <a:off x="1776" y="3024"/>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sp>
              <p:nvSpPr>
                <p:cNvPr id="157889" name="Line 148"/>
                <p:cNvSpPr>
                  <a:spLocks noChangeShapeType="1"/>
                </p:cNvSpPr>
                <p:nvPr/>
              </p:nvSpPr>
              <p:spPr bwMode="auto">
                <a:xfrm flipH="1">
                  <a:off x="1824" y="3072"/>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grpSp>
          <p:sp>
            <p:nvSpPr>
              <p:cNvPr id="157887" name="Oval 149"/>
              <p:cNvSpPr>
                <a:spLocks noChangeArrowheads="1"/>
              </p:cNvSpPr>
              <p:nvPr/>
            </p:nvSpPr>
            <p:spPr bwMode="auto">
              <a:xfrm>
                <a:off x="3128" y="3216"/>
                <a:ext cx="78" cy="82"/>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nvGrpSpPr>
            <p:cNvPr id="157828" name="Group 150"/>
            <p:cNvGrpSpPr/>
            <p:nvPr/>
          </p:nvGrpSpPr>
          <p:grpSpPr bwMode="auto">
            <a:xfrm>
              <a:off x="3708" y="2505"/>
              <a:ext cx="304" cy="851"/>
              <a:chOff x="3060" y="2447"/>
              <a:chExt cx="304" cy="851"/>
            </a:xfrm>
          </p:grpSpPr>
          <p:sp>
            <p:nvSpPr>
              <p:cNvPr id="157873" name="Line 151"/>
              <p:cNvSpPr>
                <a:spLocks noChangeShapeType="1"/>
              </p:cNvSpPr>
              <p:nvPr/>
            </p:nvSpPr>
            <p:spPr bwMode="auto">
              <a:xfrm rot="10800000">
                <a:off x="3160" y="2447"/>
                <a:ext cx="0" cy="768"/>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74" name="Group 152"/>
              <p:cNvGrpSpPr/>
              <p:nvPr/>
            </p:nvGrpSpPr>
            <p:grpSpPr bwMode="auto">
              <a:xfrm>
                <a:off x="3070" y="2736"/>
                <a:ext cx="182" cy="192"/>
                <a:chOff x="1968" y="3072"/>
                <a:chExt cx="384" cy="384"/>
              </a:xfrm>
            </p:grpSpPr>
            <p:sp>
              <p:nvSpPr>
                <p:cNvPr id="157880" name="Line 153"/>
                <p:cNvSpPr>
                  <a:spLocks noChangeShapeType="1"/>
                </p:cNvSpPr>
                <p:nvPr/>
              </p:nvSpPr>
              <p:spPr bwMode="auto">
                <a:xfrm>
                  <a:off x="1968" y="3072"/>
                  <a:ext cx="38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81" name="Line 154"/>
                <p:cNvSpPr>
                  <a:spLocks noChangeShapeType="1"/>
                </p:cNvSpPr>
                <p:nvPr/>
              </p:nvSpPr>
              <p:spPr bwMode="auto">
                <a:xfrm flipH="1">
                  <a:off x="2160"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82" name="Line 155"/>
                <p:cNvSpPr>
                  <a:spLocks noChangeShapeType="1"/>
                </p:cNvSpPr>
                <p:nvPr/>
              </p:nvSpPr>
              <p:spPr bwMode="auto">
                <a:xfrm>
                  <a:off x="1968"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57875" name="Line 156"/>
              <p:cNvSpPr>
                <a:spLocks noChangeShapeType="1"/>
              </p:cNvSpPr>
              <p:nvPr/>
            </p:nvSpPr>
            <p:spPr bwMode="auto">
              <a:xfrm>
                <a:off x="3060" y="2928"/>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76" name="Group 157"/>
              <p:cNvGrpSpPr/>
              <p:nvPr/>
            </p:nvGrpSpPr>
            <p:grpSpPr bwMode="auto">
              <a:xfrm>
                <a:off x="3228" y="2758"/>
                <a:ext cx="136" cy="144"/>
                <a:chOff x="1776" y="3024"/>
                <a:chExt cx="144" cy="144"/>
              </a:xfrm>
            </p:grpSpPr>
            <p:sp>
              <p:nvSpPr>
                <p:cNvPr id="157878" name="Line 158"/>
                <p:cNvSpPr>
                  <a:spLocks noChangeShapeType="1"/>
                </p:cNvSpPr>
                <p:nvPr/>
              </p:nvSpPr>
              <p:spPr bwMode="auto">
                <a:xfrm flipH="1">
                  <a:off x="1776" y="3024"/>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sp>
              <p:nvSpPr>
                <p:cNvPr id="157879" name="Line 159"/>
                <p:cNvSpPr>
                  <a:spLocks noChangeShapeType="1"/>
                </p:cNvSpPr>
                <p:nvPr/>
              </p:nvSpPr>
              <p:spPr bwMode="auto">
                <a:xfrm flipH="1">
                  <a:off x="1824" y="3072"/>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grpSp>
          <p:sp>
            <p:nvSpPr>
              <p:cNvPr id="157877" name="Oval 160"/>
              <p:cNvSpPr>
                <a:spLocks noChangeArrowheads="1"/>
              </p:cNvSpPr>
              <p:nvPr/>
            </p:nvSpPr>
            <p:spPr bwMode="auto">
              <a:xfrm>
                <a:off x="3128" y="3216"/>
                <a:ext cx="78" cy="82"/>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nvGrpSpPr>
            <p:cNvPr id="157829" name="Group 161"/>
            <p:cNvGrpSpPr/>
            <p:nvPr/>
          </p:nvGrpSpPr>
          <p:grpSpPr bwMode="auto">
            <a:xfrm>
              <a:off x="3996" y="2505"/>
              <a:ext cx="304" cy="851"/>
              <a:chOff x="3060" y="2447"/>
              <a:chExt cx="304" cy="851"/>
            </a:xfrm>
          </p:grpSpPr>
          <p:sp>
            <p:nvSpPr>
              <p:cNvPr id="157863" name="Line 162"/>
              <p:cNvSpPr>
                <a:spLocks noChangeShapeType="1"/>
              </p:cNvSpPr>
              <p:nvPr/>
            </p:nvSpPr>
            <p:spPr bwMode="auto">
              <a:xfrm rot="10800000">
                <a:off x="3160" y="2447"/>
                <a:ext cx="0" cy="768"/>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64" name="Group 163"/>
              <p:cNvGrpSpPr/>
              <p:nvPr/>
            </p:nvGrpSpPr>
            <p:grpSpPr bwMode="auto">
              <a:xfrm>
                <a:off x="3070" y="2736"/>
                <a:ext cx="182" cy="192"/>
                <a:chOff x="1968" y="3072"/>
                <a:chExt cx="384" cy="384"/>
              </a:xfrm>
            </p:grpSpPr>
            <p:sp>
              <p:nvSpPr>
                <p:cNvPr id="157870" name="Line 164"/>
                <p:cNvSpPr>
                  <a:spLocks noChangeShapeType="1"/>
                </p:cNvSpPr>
                <p:nvPr/>
              </p:nvSpPr>
              <p:spPr bwMode="auto">
                <a:xfrm>
                  <a:off x="1968" y="3072"/>
                  <a:ext cx="38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71" name="Line 165"/>
                <p:cNvSpPr>
                  <a:spLocks noChangeShapeType="1"/>
                </p:cNvSpPr>
                <p:nvPr/>
              </p:nvSpPr>
              <p:spPr bwMode="auto">
                <a:xfrm flipH="1">
                  <a:off x="2160"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72" name="Line 166"/>
                <p:cNvSpPr>
                  <a:spLocks noChangeShapeType="1"/>
                </p:cNvSpPr>
                <p:nvPr/>
              </p:nvSpPr>
              <p:spPr bwMode="auto">
                <a:xfrm>
                  <a:off x="1968"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57865" name="Line 167"/>
              <p:cNvSpPr>
                <a:spLocks noChangeShapeType="1"/>
              </p:cNvSpPr>
              <p:nvPr/>
            </p:nvSpPr>
            <p:spPr bwMode="auto">
              <a:xfrm>
                <a:off x="3060" y="2928"/>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66" name="Group 168"/>
              <p:cNvGrpSpPr/>
              <p:nvPr/>
            </p:nvGrpSpPr>
            <p:grpSpPr bwMode="auto">
              <a:xfrm>
                <a:off x="3228" y="2758"/>
                <a:ext cx="136" cy="144"/>
                <a:chOff x="1776" y="3024"/>
                <a:chExt cx="144" cy="144"/>
              </a:xfrm>
            </p:grpSpPr>
            <p:sp>
              <p:nvSpPr>
                <p:cNvPr id="157868" name="Line 169"/>
                <p:cNvSpPr>
                  <a:spLocks noChangeShapeType="1"/>
                </p:cNvSpPr>
                <p:nvPr/>
              </p:nvSpPr>
              <p:spPr bwMode="auto">
                <a:xfrm flipH="1">
                  <a:off x="1776" y="3024"/>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sp>
              <p:nvSpPr>
                <p:cNvPr id="157869" name="Line 170"/>
                <p:cNvSpPr>
                  <a:spLocks noChangeShapeType="1"/>
                </p:cNvSpPr>
                <p:nvPr/>
              </p:nvSpPr>
              <p:spPr bwMode="auto">
                <a:xfrm flipH="1">
                  <a:off x="1824" y="3072"/>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grpSp>
          <p:sp>
            <p:nvSpPr>
              <p:cNvPr id="157867" name="Oval 171"/>
              <p:cNvSpPr>
                <a:spLocks noChangeArrowheads="1"/>
              </p:cNvSpPr>
              <p:nvPr/>
            </p:nvSpPr>
            <p:spPr bwMode="auto">
              <a:xfrm>
                <a:off x="3128" y="3216"/>
                <a:ext cx="78" cy="82"/>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nvGrpSpPr>
            <p:cNvPr id="157830" name="Group 172"/>
            <p:cNvGrpSpPr/>
            <p:nvPr/>
          </p:nvGrpSpPr>
          <p:grpSpPr bwMode="auto">
            <a:xfrm>
              <a:off x="4284" y="2505"/>
              <a:ext cx="304" cy="851"/>
              <a:chOff x="3060" y="2447"/>
              <a:chExt cx="304" cy="851"/>
            </a:xfrm>
          </p:grpSpPr>
          <p:sp>
            <p:nvSpPr>
              <p:cNvPr id="157853" name="Line 173"/>
              <p:cNvSpPr>
                <a:spLocks noChangeShapeType="1"/>
              </p:cNvSpPr>
              <p:nvPr/>
            </p:nvSpPr>
            <p:spPr bwMode="auto">
              <a:xfrm rot="10800000">
                <a:off x="3160" y="2447"/>
                <a:ext cx="0" cy="768"/>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54" name="Group 174"/>
              <p:cNvGrpSpPr/>
              <p:nvPr/>
            </p:nvGrpSpPr>
            <p:grpSpPr bwMode="auto">
              <a:xfrm>
                <a:off x="3070" y="2736"/>
                <a:ext cx="182" cy="192"/>
                <a:chOff x="1968" y="3072"/>
                <a:chExt cx="384" cy="384"/>
              </a:xfrm>
            </p:grpSpPr>
            <p:sp>
              <p:nvSpPr>
                <p:cNvPr id="157860" name="Line 175"/>
                <p:cNvSpPr>
                  <a:spLocks noChangeShapeType="1"/>
                </p:cNvSpPr>
                <p:nvPr/>
              </p:nvSpPr>
              <p:spPr bwMode="auto">
                <a:xfrm>
                  <a:off x="1968" y="3072"/>
                  <a:ext cx="38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61" name="Line 176"/>
                <p:cNvSpPr>
                  <a:spLocks noChangeShapeType="1"/>
                </p:cNvSpPr>
                <p:nvPr/>
              </p:nvSpPr>
              <p:spPr bwMode="auto">
                <a:xfrm flipH="1">
                  <a:off x="2160"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62" name="Line 177"/>
                <p:cNvSpPr>
                  <a:spLocks noChangeShapeType="1"/>
                </p:cNvSpPr>
                <p:nvPr/>
              </p:nvSpPr>
              <p:spPr bwMode="auto">
                <a:xfrm>
                  <a:off x="1968"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57855" name="Line 178"/>
              <p:cNvSpPr>
                <a:spLocks noChangeShapeType="1"/>
              </p:cNvSpPr>
              <p:nvPr/>
            </p:nvSpPr>
            <p:spPr bwMode="auto">
              <a:xfrm>
                <a:off x="3060" y="2928"/>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56" name="Group 179"/>
              <p:cNvGrpSpPr/>
              <p:nvPr/>
            </p:nvGrpSpPr>
            <p:grpSpPr bwMode="auto">
              <a:xfrm>
                <a:off x="3228" y="2758"/>
                <a:ext cx="136" cy="144"/>
                <a:chOff x="1776" y="3024"/>
                <a:chExt cx="144" cy="144"/>
              </a:xfrm>
            </p:grpSpPr>
            <p:sp>
              <p:nvSpPr>
                <p:cNvPr id="157858" name="Line 180"/>
                <p:cNvSpPr>
                  <a:spLocks noChangeShapeType="1"/>
                </p:cNvSpPr>
                <p:nvPr/>
              </p:nvSpPr>
              <p:spPr bwMode="auto">
                <a:xfrm flipH="1">
                  <a:off x="1776" y="3024"/>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sp>
              <p:nvSpPr>
                <p:cNvPr id="157859" name="Line 181"/>
                <p:cNvSpPr>
                  <a:spLocks noChangeShapeType="1"/>
                </p:cNvSpPr>
                <p:nvPr/>
              </p:nvSpPr>
              <p:spPr bwMode="auto">
                <a:xfrm flipH="1">
                  <a:off x="1824" y="3072"/>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grpSp>
          <p:sp>
            <p:nvSpPr>
              <p:cNvPr id="157857" name="Oval 182"/>
              <p:cNvSpPr>
                <a:spLocks noChangeArrowheads="1"/>
              </p:cNvSpPr>
              <p:nvPr/>
            </p:nvSpPr>
            <p:spPr bwMode="auto">
              <a:xfrm>
                <a:off x="3128" y="3216"/>
                <a:ext cx="78" cy="82"/>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nvGrpSpPr>
            <p:cNvPr id="157831" name="Group 183"/>
            <p:cNvGrpSpPr/>
            <p:nvPr/>
          </p:nvGrpSpPr>
          <p:grpSpPr bwMode="auto">
            <a:xfrm>
              <a:off x="4572" y="2505"/>
              <a:ext cx="304" cy="851"/>
              <a:chOff x="3060" y="2447"/>
              <a:chExt cx="304" cy="851"/>
            </a:xfrm>
          </p:grpSpPr>
          <p:sp>
            <p:nvSpPr>
              <p:cNvPr id="157843" name="Line 184"/>
              <p:cNvSpPr>
                <a:spLocks noChangeShapeType="1"/>
              </p:cNvSpPr>
              <p:nvPr/>
            </p:nvSpPr>
            <p:spPr bwMode="auto">
              <a:xfrm rot="10800000">
                <a:off x="3160" y="2447"/>
                <a:ext cx="0" cy="768"/>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44" name="Group 185"/>
              <p:cNvGrpSpPr/>
              <p:nvPr/>
            </p:nvGrpSpPr>
            <p:grpSpPr bwMode="auto">
              <a:xfrm>
                <a:off x="3070" y="2736"/>
                <a:ext cx="182" cy="192"/>
                <a:chOff x="1968" y="3072"/>
                <a:chExt cx="384" cy="384"/>
              </a:xfrm>
            </p:grpSpPr>
            <p:sp>
              <p:nvSpPr>
                <p:cNvPr id="157850" name="Line 186"/>
                <p:cNvSpPr>
                  <a:spLocks noChangeShapeType="1"/>
                </p:cNvSpPr>
                <p:nvPr/>
              </p:nvSpPr>
              <p:spPr bwMode="auto">
                <a:xfrm>
                  <a:off x="1968" y="3072"/>
                  <a:ext cx="38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51" name="Line 187"/>
                <p:cNvSpPr>
                  <a:spLocks noChangeShapeType="1"/>
                </p:cNvSpPr>
                <p:nvPr/>
              </p:nvSpPr>
              <p:spPr bwMode="auto">
                <a:xfrm flipH="1">
                  <a:off x="2160"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52" name="Line 188"/>
                <p:cNvSpPr>
                  <a:spLocks noChangeShapeType="1"/>
                </p:cNvSpPr>
                <p:nvPr/>
              </p:nvSpPr>
              <p:spPr bwMode="auto">
                <a:xfrm>
                  <a:off x="1968"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57845" name="Line 189"/>
              <p:cNvSpPr>
                <a:spLocks noChangeShapeType="1"/>
              </p:cNvSpPr>
              <p:nvPr/>
            </p:nvSpPr>
            <p:spPr bwMode="auto">
              <a:xfrm>
                <a:off x="3060" y="2928"/>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46" name="Group 190"/>
              <p:cNvGrpSpPr/>
              <p:nvPr/>
            </p:nvGrpSpPr>
            <p:grpSpPr bwMode="auto">
              <a:xfrm>
                <a:off x="3228" y="2758"/>
                <a:ext cx="136" cy="144"/>
                <a:chOff x="1776" y="3024"/>
                <a:chExt cx="144" cy="144"/>
              </a:xfrm>
            </p:grpSpPr>
            <p:sp>
              <p:nvSpPr>
                <p:cNvPr id="157848" name="Line 191"/>
                <p:cNvSpPr>
                  <a:spLocks noChangeShapeType="1"/>
                </p:cNvSpPr>
                <p:nvPr/>
              </p:nvSpPr>
              <p:spPr bwMode="auto">
                <a:xfrm flipH="1">
                  <a:off x="1776" y="3024"/>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sp>
              <p:nvSpPr>
                <p:cNvPr id="157849" name="Line 192"/>
                <p:cNvSpPr>
                  <a:spLocks noChangeShapeType="1"/>
                </p:cNvSpPr>
                <p:nvPr/>
              </p:nvSpPr>
              <p:spPr bwMode="auto">
                <a:xfrm flipH="1">
                  <a:off x="1824" y="3072"/>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grpSp>
          <p:sp>
            <p:nvSpPr>
              <p:cNvPr id="157847" name="Oval 193"/>
              <p:cNvSpPr>
                <a:spLocks noChangeArrowheads="1"/>
              </p:cNvSpPr>
              <p:nvPr/>
            </p:nvSpPr>
            <p:spPr bwMode="auto">
              <a:xfrm>
                <a:off x="3128" y="3216"/>
                <a:ext cx="78" cy="82"/>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57832" name="Line 195"/>
            <p:cNvSpPr>
              <a:spLocks noChangeShapeType="1"/>
            </p:cNvSpPr>
            <p:nvPr/>
          </p:nvSpPr>
          <p:spPr bwMode="auto">
            <a:xfrm rot="10800000">
              <a:off x="4960" y="2505"/>
              <a:ext cx="0" cy="768"/>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33" name="Group 196"/>
            <p:cNvGrpSpPr/>
            <p:nvPr/>
          </p:nvGrpSpPr>
          <p:grpSpPr bwMode="auto">
            <a:xfrm>
              <a:off x="4870" y="2794"/>
              <a:ext cx="182" cy="192"/>
              <a:chOff x="1968" y="3072"/>
              <a:chExt cx="384" cy="384"/>
            </a:xfrm>
          </p:grpSpPr>
          <p:sp>
            <p:nvSpPr>
              <p:cNvPr id="157840" name="Line 197"/>
              <p:cNvSpPr>
                <a:spLocks noChangeShapeType="1"/>
              </p:cNvSpPr>
              <p:nvPr/>
            </p:nvSpPr>
            <p:spPr bwMode="auto">
              <a:xfrm>
                <a:off x="1968" y="3072"/>
                <a:ext cx="38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41" name="Line 198"/>
              <p:cNvSpPr>
                <a:spLocks noChangeShapeType="1"/>
              </p:cNvSpPr>
              <p:nvPr/>
            </p:nvSpPr>
            <p:spPr bwMode="auto">
              <a:xfrm flipH="1">
                <a:off x="2160"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42" name="Line 199"/>
              <p:cNvSpPr>
                <a:spLocks noChangeShapeType="1"/>
              </p:cNvSpPr>
              <p:nvPr/>
            </p:nvSpPr>
            <p:spPr bwMode="auto">
              <a:xfrm>
                <a:off x="1968"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57834" name="Line 200"/>
            <p:cNvSpPr>
              <a:spLocks noChangeShapeType="1"/>
            </p:cNvSpPr>
            <p:nvPr/>
          </p:nvSpPr>
          <p:spPr bwMode="auto">
            <a:xfrm>
              <a:off x="4860" y="2986"/>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35" name="Group 201"/>
            <p:cNvGrpSpPr/>
            <p:nvPr/>
          </p:nvGrpSpPr>
          <p:grpSpPr bwMode="auto">
            <a:xfrm>
              <a:off x="2984" y="2832"/>
              <a:ext cx="136" cy="144"/>
              <a:chOff x="1776" y="3024"/>
              <a:chExt cx="144" cy="144"/>
            </a:xfrm>
          </p:grpSpPr>
          <p:sp>
            <p:nvSpPr>
              <p:cNvPr id="157838" name="Line 202"/>
              <p:cNvSpPr>
                <a:spLocks noChangeShapeType="1"/>
              </p:cNvSpPr>
              <p:nvPr/>
            </p:nvSpPr>
            <p:spPr bwMode="auto">
              <a:xfrm flipH="1">
                <a:off x="1776" y="3024"/>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sp>
            <p:nvSpPr>
              <p:cNvPr id="157839" name="Line 203"/>
              <p:cNvSpPr>
                <a:spLocks noChangeShapeType="1"/>
              </p:cNvSpPr>
              <p:nvPr/>
            </p:nvSpPr>
            <p:spPr bwMode="auto">
              <a:xfrm flipH="1">
                <a:off x="1824" y="3072"/>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grpSp>
        <p:sp>
          <p:nvSpPr>
            <p:cNvPr id="157836" name="Oval 204"/>
            <p:cNvSpPr>
              <a:spLocks noChangeArrowheads="1"/>
            </p:cNvSpPr>
            <p:nvPr/>
          </p:nvSpPr>
          <p:spPr bwMode="auto">
            <a:xfrm>
              <a:off x="4928" y="3274"/>
              <a:ext cx="78" cy="82"/>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36397" name="Text Box 205"/>
            <p:cNvSpPr txBox="1">
              <a:spLocks noChangeArrowheads="1"/>
            </p:cNvSpPr>
            <p:nvPr/>
          </p:nvSpPr>
          <p:spPr bwMode="auto">
            <a:xfrm>
              <a:off x="4092" y="2073"/>
              <a:ext cx="240" cy="354"/>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a:solidFill>
                    <a:srgbClr val="000099"/>
                  </a:solidFill>
                  <a:effectLst>
                    <a:outerShdw blurRad="38100" dist="38100" dir="2700000" algn="tl">
                      <a:srgbClr val="DDDDDD"/>
                    </a:outerShdw>
                  </a:effectLst>
                </a:rPr>
                <a:t>+</a:t>
              </a:r>
            </a:p>
          </p:txBody>
        </p:sp>
      </p:grpSp>
      <p:grpSp>
        <p:nvGrpSpPr>
          <p:cNvPr id="29" name="Group 206"/>
          <p:cNvGrpSpPr/>
          <p:nvPr/>
        </p:nvGrpSpPr>
        <p:grpSpPr bwMode="auto">
          <a:xfrm>
            <a:off x="5562600" y="914400"/>
            <a:ext cx="1601788" cy="2424113"/>
            <a:chOff x="3504" y="576"/>
            <a:chExt cx="1009" cy="1527"/>
          </a:xfrm>
        </p:grpSpPr>
        <p:sp>
          <p:nvSpPr>
            <p:cNvPr id="157806" name="Rectangle 207"/>
            <p:cNvSpPr>
              <a:spLocks noChangeArrowheads="1"/>
            </p:cNvSpPr>
            <p:nvPr/>
          </p:nvSpPr>
          <p:spPr bwMode="auto">
            <a:xfrm>
              <a:off x="3888" y="1776"/>
              <a:ext cx="241"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d</a:t>
              </a:r>
              <a:endParaRPr lang="en-US" altLang="zh-CN" b="1">
                <a:solidFill>
                  <a:srgbClr val="000099"/>
                </a:solidFill>
                <a:latin typeface="Times New Roman" panose="02020603050405020304" charset="0"/>
              </a:endParaRPr>
            </a:p>
          </p:txBody>
        </p:sp>
        <p:grpSp>
          <p:nvGrpSpPr>
            <p:cNvPr id="157807" name="Group 208"/>
            <p:cNvGrpSpPr/>
            <p:nvPr/>
          </p:nvGrpSpPr>
          <p:grpSpPr bwMode="auto">
            <a:xfrm>
              <a:off x="3504" y="576"/>
              <a:ext cx="1009" cy="1232"/>
              <a:chOff x="4512" y="576"/>
              <a:chExt cx="1009" cy="1232"/>
            </a:xfrm>
          </p:grpSpPr>
          <p:sp>
            <p:nvSpPr>
              <p:cNvPr id="157808" name="Rectangle 209"/>
              <p:cNvSpPr>
                <a:spLocks noChangeArrowheads="1"/>
              </p:cNvSpPr>
              <p:nvPr/>
            </p:nvSpPr>
            <p:spPr bwMode="auto">
              <a:xfrm>
                <a:off x="4752" y="896"/>
                <a:ext cx="480" cy="48"/>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809" name="Rectangle 210"/>
              <p:cNvSpPr>
                <a:spLocks noChangeArrowheads="1"/>
              </p:cNvSpPr>
              <p:nvPr/>
            </p:nvSpPr>
            <p:spPr bwMode="auto">
              <a:xfrm>
                <a:off x="4752" y="1328"/>
                <a:ext cx="480" cy="48"/>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810" name="Rectangle 211"/>
              <p:cNvSpPr>
                <a:spLocks noChangeArrowheads="1"/>
              </p:cNvSpPr>
              <p:nvPr/>
            </p:nvSpPr>
            <p:spPr bwMode="auto">
              <a:xfrm>
                <a:off x="4752" y="1760"/>
                <a:ext cx="480" cy="48"/>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811" name="Rectangle 212"/>
              <p:cNvSpPr>
                <a:spLocks noChangeArrowheads="1"/>
              </p:cNvSpPr>
              <p:nvPr/>
            </p:nvSpPr>
            <p:spPr bwMode="auto">
              <a:xfrm>
                <a:off x="5232" y="944"/>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812" name="Rectangle 213"/>
              <p:cNvSpPr>
                <a:spLocks noChangeArrowheads="1"/>
              </p:cNvSpPr>
              <p:nvPr/>
            </p:nvSpPr>
            <p:spPr bwMode="auto">
              <a:xfrm>
                <a:off x="4704" y="1376"/>
                <a:ext cx="48" cy="384"/>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813" name="Rectangle 214"/>
              <p:cNvSpPr>
                <a:spLocks noChangeArrowheads="1"/>
              </p:cNvSpPr>
              <p:nvPr/>
            </p:nvSpPr>
            <p:spPr bwMode="auto">
              <a:xfrm>
                <a:off x="4704" y="944"/>
                <a:ext cx="48" cy="384"/>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814" name="Rectangle 215"/>
              <p:cNvSpPr>
                <a:spLocks noChangeArrowheads="1"/>
              </p:cNvSpPr>
              <p:nvPr/>
            </p:nvSpPr>
            <p:spPr bwMode="auto">
              <a:xfrm>
                <a:off x="5232" y="1376"/>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815" name="Rectangle 216"/>
              <p:cNvSpPr>
                <a:spLocks noChangeArrowheads="1"/>
              </p:cNvSpPr>
              <p:nvPr/>
            </p:nvSpPr>
            <p:spPr bwMode="auto">
              <a:xfrm>
                <a:off x="4896" y="1040"/>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g</a:t>
                </a:r>
              </a:p>
            </p:txBody>
          </p:sp>
          <p:sp>
            <p:nvSpPr>
              <p:cNvPr id="157816" name="Rectangle 217"/>
              <p:cNvSpPr>
                <a:spLocks noChangeArrowheads="1"/>
              </p:cNvSpPr>
              <p:nvPr/>
            </p:nvSpPr>
            <p:spPr bwMode="auto">
              <a:xfrm>
                <a:off x="4512" y="960"/>
                <a:ext cx="191"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f</a:t>
                </a:r>
                <a:endParaRPr lang="en-US" altLang="zh-CN" b="1">
                  <a:solidFill>
                    <a:srgbClr val="000099"/>
                  </a:solidFill>
                  <a:latin typeface="Times New Roman" panose="02020603050405020304" charset="0"/>
                </a:endParaRPr>
              </a:p>
            </p:txBody>
          </p:sp>
          <p:sp>
            <p:nvSpPr>
              <p:cNvPr id="157817" name="Rectangle 218"/>
              <p:cNvSpPr>
                <a:spLocks noChangeArrowheads="1"/>
              </p:cNvSpPr>
              <p:nvPr/>
            </p:nvSpPr>
            <p:spPr bwMode="auto">
              <a:xfrm>
                <a:off x="4512" y="1392"/>
                <a:ext cx="215"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e</a:t>
                </a:r>
                <a:endParaRPr lang="en-US" altLang="zh-CN" b="1">
                  <a:solidFill>
                    <a:srgbClr val="000099"/>
                  </a:solidFill>
                  <a:latin typeface="Times New Roman" panose="02020603050405020304" charset="0"/>
                </a:endParaRPr>
              </a:p>
            </p:txBody>
          </p:sp>
          <p:sp>
            <p:nvSpPr>
              <p:cNvPr id="157818" name="Rectangle 219"/>
              <p:cNvSpPr>
                <a:spLocks noChangeArrowheads="1"/>
              </p:cNvSpPr>
              <p:nvPr/>
            </p:nvSpPr>
            <p:spPr bwMode="auto">
              <a:xfrm>
                <a:off x="5280" y="1376"/>
                <a:ext cx="215"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c</a:t>
                </a:r>
                <a:endParaRPr lang="en-US" altLang="zh-CN" b="1">
                  <a:solidFill>
                    <a:srgbClr val="000099"/>
                  </a:solidFill>
                  <a:latin typeface="Times New Roman" panose="02020603050405020304" charset="0"/>
                </a:endParaRPr>
              </a:p>
            </p:txBody>
          </p:sp>
          <p:sp>
            <p:nvSpPr>
              <p:cNvPr id="157819" name="Rectangle 220"/>
              <p:cNvSpPr>
                <a:spLocks noChangeArrowheads="1"/>
              </p:cNvSpPr>
              <p:nvPr/>
            </p:nvSpPr>
            <p:spPr bwMode="auto">
              <a:xfrm>
                <a:off x="5280" y="944"/>
                <a:ext cx="241"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b</a:t>
                </a:r>
                <a:endParaRPr lang="en-US" altLang="zh-CN" b="1">
                  <a:solidFill>
                    <a:srgbClr val="000099"/>
                  </a:solidFill>
                  <a:latin typeface="Times New Roman" panose="02020603050405020304" charset="0"/>
                </a:endParaRPr>
              </a:p>
            </p:txBody>
          </p:sp>
          <p:sp>
            <p:nvSpPr>
              <p:cNvPr id="157820" name="Rectangle 221"/>
              <p:cNvSpPr>
                <a:spLocks noChangeArrowheads="1"/>
              </p:cNvSpPr>
              <p:nvPr/>
            </p:nvSpPr>
            <p:spPr bwMode="auto">
              <a:xfrm>
                <a:off x="4896" y="576"/>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a</a:t>
                </a:r>
                <a:endParaRPr lang="en-US" altLang="zh-CN" b="1">
                  <a:solidFill>
                    <a:srgbClr val="000099"/>
                  </a:solidFill>
                  <a:latin typeface="Times New Roman" panose="02020603050405020304" charset="0"/>
                </a:endParaRPr>
              </a:p>
            </p:txBody>
          </p:sp>
        </p:grpSp>
      </p:grpSp>
      <p:grpSp>
        <p:nvGrpSpPr>
          <p:cNvPr id="31" name="Group 222"/>
          <p:cNvGrpSpPr/>
          <p:nvPr/>
        </p:nvGrpSpPr>
        <p:grpSpPr bwMode="auto">
          <a:xfrm>
            <a:off x="5562600" y="914400"/>
            <a:ext cx="1581150" cy="2424113"/>
            <a:chOff x="4512" y="624"/>
            <a:chExt cx="996" cy="1527"/>
          </a:xfrm>
        </p:grpSpPr>
        <p:sp>
          <p:nvSpPr>
            <p:cNvPr id="157792" name="Rectangle 223"/>
            <p:cNvSpPr>
              <a:spLocks noChangeArrowheads="1"/>
            </p:cNvSpPr>
            <p:nvPr/>
          </p:nvSpPr>
          <p:spPr bwMode="auto">
            <a:xfrm>
              <a:off x="4752" y="944"/>
              <a:ext cx="480" cy="48"/>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793" name="Rectangle 224"/>
            <p:cNvSpPr>
              <a:spLocks noChangeArrowheads="1"/>
            </p:cNvSpPr>
            <p:nvPr/>
          </p:nvSpPr>
          <p:spPr bwMode="auto">
            <a:xfrm>
              <a:off x="4752" y="1376"/>
              <a:ext cx="480" cy="48"/>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794" name="Rectangle 225"/>
            <p:cNvSpPr>
              <a:spLocks noChangeArrowheads="1"/>
            </p:cNvSpPr>
            <p:nvPr/>
          </p:nvSpPr>
          <p:spPr bwMode="auto">
            <a:xfrm>
              <a:off x="4752" y="1808"/>
              <a:ext cx="480" cy="48"/>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795" name="Rectangle 226"/>
            <p:cNvSpPr>
              <a:spLocks noChangeArrowheads="1"/>
            </p:cNvSpPr>
            <p:nvPr/>
          </p:nvSpPr>
          <p:spPr bwMode="auto">
            <a:xfrm>
              <a:off x="5232" y="992"/>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796" name="Rectangle 227"/>
            <p:cNvSpPr>
              <a:spLocks noChangeArrowheads="1"/>
            </p:cNvSpPr>
            <p:nvPr/>
          </p:nvSpPr>
          <p:spPr bwMode="auto">
            <a:xfrm>
              <a:off x="4704" y="1424"/>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797" name="Rectangle 228"/>
            <p:cNvSpPr>
              <a:spLocks noChangeArrowheads="1"/>
            </p:cNvSpPr>
            <p:nvPr/>
          </p:nvSpPr>
          <p:spPr bwMode="auto">
            <a:xfrm>
              <a:off x="4704" y="992"/>
              <a:ext cx="48" cy="384"/>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798" name="Rectangle 229"/>
            <p:cNvSpPr>
              <a:spLocks noChangeArrowheads="1"/>
            </p:cNvSpPr>
            <p:nvPr/>
          </p:nvSpPr>
          <p:spPr bwMode="auto">
            <a:xfrm>
              <a:off x="5232" y="1424"/>
              <a:ext cx="48" cy="384"/>
            </a:xfrm>
            <a:prstGeom prst="rect">
              <a:avLst/>
            </a:prstGeom>
            <a:solidFill>
              <a:srgbClr val="FFFFFF"/>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799" name="Rectangle 230"/>
            <p:cNvSpPr>
              <a:spLocks noChangeArrowheads="1"/>
            </p:cNvSpPr>
            <p:nvPr/>
          </p:nvSpPr>
          <p:spPr bwMode="auto">
            <a:xfrm>
              <a:off x="4896" y="1088"/>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g</a:t>
              </a:r>
            </a:p>
          </p:txBody>
        </p:sp>
        <p:sp>
          <p:nvSpPr>
            <p:cNvPr id="157800" name="Rectangle 231"/>
            <p:cNvSpPr>
              <a:spLocks noChangeArrowheads="1"/>
            </p:cNvSpPr>
            <p:nvPr/>
          </p:nvSpPr>
          <p:spPr bwMode="auto">
            <a:xfrm>
              <a:off x="4512" y="1008"/>
              <a:ext cx="191"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f</a:t>
              </a:r>
              <a:endParaRPr lang="en-US" altLang="zh-CN" b="1" i="1">
                <a:solidFill>
                  <a:srgbClr val="000099"/>
                </a:solidFill>
                <a:latin typeface="Times New Roman" panose="02020603050405020304" charset="0"/>
              </a:endParaRPr>
            </a:p>
          </p:txBody>
        </p:sp>
        <p:sp>
          <p:nvSpPr>
            <p:cNvPr id="157801" name="Rectangle 232"/>
            <p:cNvSpPr>
              <a:spLocks noChangeArrowheads="1"/>
            </p:cNvSpPr>
            <p:nvPr/>
          </p:nvSpPr>
          <p:spPr bwMode="auto">
            <a:xfrm>
              <a:off x="4512" y="1440"/>
              <a:ext cx="215"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e</a:t>
              </a:r>
              <a:endParaRPr lang="en-US" altLang="zh-CN" b="1" i="1">
                <a:solidFill>
                  <a:srgbClr val="000099"/>
                </a:solidFill>
                <a:latin typeface="Times New Roman" panose="02020603050405020304" charset="0"/>
              </a:endParaRPr>
            </a:p>
          </p:txBody>
        </p:sp>
        <p:sp>
          <p:nvSpPr>
            <p:cNvPr id="157802" name="Rectangle 233"/>
            <p:cNvSpPr>
              <a:spLocks noChangeArrowheads="1"/>
            </p:cNvSpPr>
            <p:nvPr/>
          </p:nvSpPr>
          <p:spPr bwMode="auto">
            <a:xfrm>
              <a:off x="4896" y="1824"/>
              <a:ext cx="228"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d</a:t>
              </a:r>
              <a:endParaRPr lang="en-US" altLang="zh-CN" b="1" i="1">
                <a:solidFill>
                  <a:srgbClr val="000099"/>
                </a:solidFill>
                <a:latin typeface="Times New Roman" panose="02020603050405020304" charset="0"/>
              </a:endParaRPr>
            </a:p>
          </p:txBody>
        </p:sp>
        <p:sp>
          <p:nvSpPr>
            <p:cNvPr id="157803" name="Rectangle 234"/>
            <p:cNvSpPr>
              <a:spLocks noChangeArrowheads="1"/>
            </p:cNvSpPr>
            <p:nvPr/>
          </p:nvSpPr>
          <p:spPr bwMode="auto">
            <a:xfrm>
              <a:off x="5280" y="1424"/>
              <a:ext cx="215"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c</a:t>
              </a:r>
              <a:endParaRPr lang="en-US" altLang="zh-CN" b="1" i="1">
                <a:solidFill>
                  <a:srgbClr val="000099"/>
                </a:solidFill>
                <a:latin typeface="Times New Roman" panose="02020603050405020304" charset="0"/>
              </a:endParaRPr>
            </a:p>
          </p:txBody>
        </p:sp>
        <p:sp>
          <p:nvSpPr>
            <p:cNvPr id="157804" name="Rectangle 235"/>
            <p:cNvSpPr>
              <a:spLocks noChangeArrowheads="1"/>
            </p:cNvSpPr>
            <p:nvPr/>
          </p:nvSpPr>
          <p:spPr bwMode="auto">
            <a:xfrm>
              <a:off x="5280" y="992"/>
              <a:ext cx="228"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b</a:t>
              </a:r>
              <a:endParaRPr lang="en-US" altLang="zh-CN" b="1" i="1">
                <a:solidFill>
                  <a:srgbClr val="000099"/>
                </a:solidFill>
                <a:latin typeface="Times New Roman" panose="02020603050405020304" charset="0"/>
              </a:endParaRPr>
            </a:p>
          </p:txBody>
        </p:sp>
        <p:sp>
          <p:nvSpPr>
            <p:cNvPr id="157805" name="Rectangle 236"/>
            <p:cNvSpPr>
              <a:spLocks noChangeArrowheads="1"/>
            </p:cNvSpPr>
            <p:nvPr/>
          </p:nvSpPr>
          <p:spPr bwMode="auto">
            <a:xfrm>
              <a:off x="4896" y="624"/>
              <a:ext cx="228"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a</a:t>
              </a:r>
              <a:endParaRPr lang="en-US" altLang="zh-CN" b="1" i="1">
                <a:solidFill>
                  <a:srgbClr val="000099"/>
                </a:solidFill>
                <a:latin typeface="Times New Roman" panose="02020603050405020304" charset="0"/>
              </a:endParaRPr>
            </a:p>
          </p:txBody>
        </p:sp>
      </p:grpSp>
      <p:grpSp>
        <p:nvGrpSpPr>
          <p:cNvPr id="143520" name="Group 241"/>
          <p:cNvGrpSpPr/>
          <p:nvPr/>
        </p:nvGrpSpPr>
        <p:grpSpPr bwMode="auto">
          <a:xfrm>
            <a:off x="914400" y="3505200"/>
            <a:ext cx="3703638" cy="2514600"/>
            <a:chOff x="643" y="2208"/>
            <a:chExt cx="2333" cy="1584"/>
          </a:xfrm>
        </p:grpSpPr>
        <p:sp>
          <p:nvSpPr>
            <p:cNvPr id="157709" name="Rectangle 39"/>
            <p:cNvSpPr>
              <a:spLocks noChangeArrowheads="1"/>
            </p:cNvSpPr>
            <p:nvPr/>
          </p:nvSpPr>
          <p:spPr bwMode="auto">
            <a:xfrm>
              <a:off x="1154" y="3465"/>
              <a:ext cx="1241" cy="327"/>
            </a:xfrm>
            <a:prstGeom prst="rect">
              <a:avLst/>
            </a:prstGeom>
            <a:noFill/>
            <a:ln>
              <a:noFill/>
            </a:ln>
          </p:spPr>
          <p:txBody>
            <a:bodyPr wrap="none">
              <a:spAutoFit/>
            </a:bodyPr>
            <a:lstStyle/>
            <a:p>
              <a:pPr algn="ctr">
                <a:spcBef>
                  <a:spcPct val="50000"/>
                </a:spcBef>
              </a:pPr>
              <a:r>
                <a:rPr lang="zh-CN" altLang="en-US" sz="2800" b="1">
                  <a:solidFill>
                    <a:srgbClr val="003366"/>
                  </a:solidFill>
                  <a:latin typeface="Times New Roman" panose="02020603050405020304" charset="0"/>
                </a:rPr>
                <a:t>共阴极接法</a:t>
              </a:r>
              <a:endParaRPr lang="zh-CN" altLang="en-US" sz="3200" b="1">
                <a:solidFill>
                  <a:srgbClr val="FFFF00"/>
                </a:solidFill>
                <a:latin typeface="Times New Roman" panose="02020603050405020304" charset="0"/>
              </a:endParaRPr>
            </a:p>
          </p:txBody>
        </p:sp>
        <p:grpSp>
          <p:nvGrpSpPr>
            <p:cNvPr id="157710" name="Group 240"/>
            <p:cNvGrpSpPr/>
            <p:nvPr/>
          </p:nvGrpSpPr>
          <p:grpSpPr bwMode="auto">
            <a:xfrm>
              <a:off x="643" y="2208"/>
              <a:ext cx="2333" cy="1248"/>
              <a:chOff x="576" y="2217"/>
              <a:chExt cx="2333" cy="1248"/>
            </a:xfrm>
          </p:grpSpPr>
          <p:grpSp>
            <p:nvGrpSpPr>
              <p:cNvPr id="157711" name="Group 31"/>
              <p:cNvGrpSpPr/>
              <p:nvPr/>
            </p:nvGrpSpPr>
            <p:grpSpPr bwMode="auto">
              <a:xfrm>
                <a:off x="768" y="2217"/>
                <a:ext cx="2141" cy="288"/>
                <a:chOff x="3164" y="3552"/>
                <a:chExt cx="2237" cy="288"/>
              </a:xfrm>
            </p:grpSpPr>
            <p:sp>
              <p:nvSpPr>
                <p:cNvPr id="157785" name="Rectangle 32"/>
                <p:cNvSpPr>
                  <a:spLocks noChangeArrowheads="1"/>
                </p:cNvSpPr>
                <p:nvPr/>
              </p:nvSpPr>
              <p:spPr bwMode="auto">
                <a:xfrm>
                  <a:off x="3164" y="3552"/>
                  <a:ext cx="221" cy="288"/>
                </a:xfrm>
                <a:prstGeom prst="rect">
                  <a:avLst/>
                </a:prstGeom>
                <a:noFill/>
                <a:ln>
                  <a:noFill/>
                </a:ln>
              </p:spPr>
              <p:txBody>
                <a:bodyPr wrap="none">
                  <a:spAutoFit/>
                </a:bodyPr>
                <a:lstStyle/>
                <a:p>
                  <a:pPr algn="ctr">
                    <a:spcBef>
                      <a:spcPct val="50000"/>
                    </a:spcBef>
                  </a:pPr>
                  <a:r>
                    <a:rPr lang="en-US" altLang="zh-CN" b="1" i="1">
                      <a:solidFill>
                        <a:srgbClr val="FF0000"/>
                      </a:solidFill>
                      <a:latin typeface="Times New Roman" panose="02020603050405020304" charset="0"/>
                    </a:rPr>
                    <a:t>a</a:t>
                  </a:r>
                </a:p>
              </p:txBody>
            </p:sp>
            <p:sp>
              <p:nvSpPr>
                <p:cNvPr id="157786" name="Rectangle 33"/>
                <p:cNvSpPr>
                  <a:spLocks noChangeArrowheads="1"/>
                </p:cNvSpPr>
                <p:nvPr/>
              </p:nvSpPr>
              <p:spPr bwMode="auto">
                <a:xfrm>
                  <a:off x="3499" y="3552"/>
                  <a:ext cx="222" cy="288"/>
                </a:xfrm>
                <a:prstGeom prst="rect">
                  <a:avLst/>
                </a:prstGeom>
                <a:noFill/>
                <a:ln>
                  <a:noFill/>
                </a:ln>
              </p:spPr>
              <p:txBody>
                <a:bodyPr wrap="none">
                  <a:spAutoFit/>
                </a:bodyPr>
                <a:lstStyle/>
                <a:p>
                  <a:pPr algn="ctr">
                    <a:spcBef>
                      <a:spcPct val="50000"/>
                    </a:spcBef>
                  </a:pPr>
                  <a:r>
                    <a:rPr lang="en-US" altLang="zh-CN" b="1" i="1">
                      <a:solidFill>
                        <a:srgbClr val="FF0000"/>
                      </a:solidFill>
                      <a:latin typeface="Times New Roman" panose="02020603050405020304" charset="0"/>
                    </a:rPr>
                    <a:t>b</a:t>
                  </a:r>
                </a:p>
              </p:txBody>
            </p:sp>
            <p:sp>
              <p:nvSpPr>
                <p:cNvPr id="157787" name="Rectangle 34"/>
                <p:cNvSpPr>
                  <a:spLocks noChangeArrowheads="1"/>
                </p:cNvSpPr>
                <p:nvPr/>
              </p:nvSpPr>
              <p:spPr bwMode="auto">
                <a:xfrm>
                  <a:off x="3842" y="3552"/>
                  <a:ext cx="210" cy="288"/>
                </a:xfrm>
                <a:prstGeom prst="rect">
                  <a:avLst/>
                </a:prstGeom>
                <a:noFill/>
                <a:ln>
                  <a:noFill/>
                </a:ln>
              </p:spPr>
              <p:txBody>
                <a:bodyPr wrap="none">
                  <a:spAutoFit/>
                </a:bodyPr>
                <a:lstStyle/>
                <a:p>
                  <a:pPr algn="ctr">
                    <a:spcBef>
                      <a:spcPct val="50000"/>
                    </a:spcBef>
                  </a:pPr>
                  <a:r>
                    <a:rPr lang="en-US" altLang="zh-CN" b="1" i="1">
                      <a:solidFill>
                        <a:srgbClr val="FF0000"/>
                      </a:solidFill>
                      <a:latin typeface="Times New Roman" panose="02020603050405020304" charset="0"/>
                    </a:rPr>
                    <a:t>c</a:t>
                  </a:r>
                </a:p>
              </p:txBody>
            </p:sp>
            <p:sp>
              <p:nvSpPr>
                <p:cNvPr id="157788" name="Rectangle 35"/>
                <p:cNvSpPr>
                  <a:spLocks noChangeArrowheads="1"/>
                </p:cNvSpPr>
                <p:nvPr/>
              </p:nvSpPr>
              <p:spPr bwMode="auto">
                <a:xfrm>
                  <a:off x="4171" y="3552"/>
                  <a:ext cx="222" cy="288"/>
                </a:xfrm>
                <a:prstGeom prst="rect">
                  <a:avLst/>
                </a:prstGeom>
                <a:noFill/>
                <a:ln>
                  <a:noFill/>
                </a:ln>
              </p:spPr>
              <p:txBody>
                <a:bodyPr wrap="none">
                  <a:spAutoFit/>
                </a:bodyPr>
                <a:lstStyle/>
                <a:p>
                  <a:pPr algn="ctr">
                    <a:spcBef>
                      <a:spcPct val="50000"/>
                    </a:spcBef>
                  </a:pPr>
                  <a:r>
                    <a:rPr lang="en-US" altLang="zh-CN" b="1" i="1">
                      <a:solidFill>
                        <a:srgbClr val="FF0000"/>
                      </a:solidFill>
                      <a:latin typeface="Times New Roman" panose="02020603050405020304" charset="0"/>
                    </a:rPr>
                    <a:t>d</a:t>
                  </a:r>
                </a:p>
              </p:txBody>
            </p:sp>
            <p:sp>
              <p:nvSpPr>
                <p:cNvPr id="157789" name="Rectangle 36"/>
                <p:cNvSpPr>
                  <a:spLocks noChangeArrowheads="1"/>
                </p:cNvSpPr>
                <p:nvPr/>
              </p:nvSpPr>
              <p:spPr bwMode="auto">
                <a:xfrm>
                  <a:off x="4514" y="3552"/>
                  <a:ext cx="210" cy="288"/>
                </a:xfrm>
                <a:prstGeom prst="rect">
                  <a:avLst/>
                </a:prstGeom>
                <a:noFill/>
                <a:ln>
                  <a:noFill/>
                </a:ln>
              </p:spPr>
              <p:txBody>
                <a:bodyPr wrap="none">
                  <a:spAutoFit/>
                </a:bodyPr>
                <a:lstStyle/>
                <a:p>
                  <a:pPr algn="ctr">
                    <a:spcBef>
                      <a:spcPct val="50000"/>
                    </a:spcBef>
                  </a:pPr>
                  <a:r>
                    <a:rPr lang="en-US" altLang="zh-CN" b="1" i="1">
                      <a:solidFill>
                        <a:srgbClr val="FF0000"/>
                      </a:solidFill>
                      <a:latin typeface="Times New Roman" panose="02020603050405020304" charset="0"/>
                    </a:rPr>
                    <a:t>e</a:t>
                  </a:r>
                </a:p>
              </p:txBody>
            </p:sp>
            <p:sp>
              <p:nvSpPr>
                <p:cNvPr id="157790" name="Rectangle 37"/>
                <p:cNvSpPr>
                  <a:spLocks noChangeArrowheads="1"/>
                </p:cNvSpPr>
                <p:nvPr/>
              </p:nvSpPr>
              <p:spPr bwMode="auto">
                <a:xfrm>
                  <a:off x="4860" y="3552"/>
                  <a:ext cx="188" cy="288"/>
                </a:xfrm>
                <a:prstGeom prst="rect">
                  <a:avLst/>
                </a:prstGeom>
                <a:noFill/>
                <a:ln>
                  <a:noFill/>
                </a:ln>
              </p:spPr>
              <p:txBody>
                <a:bodyPr wrap="none">
                  <a:spAutoFit/>
                </a:bodyPr>
                <a:lstStyle/>
                <a:p>
                  <a:pPr algn="ctr">
                    <a:spcBef>
                      <a:spcPct val="50000"/>
                    </a:spcBef>
                  </a:pPr>
                  <a:r>
                    <a:rPr lang="en-US" altLang="zh-CN" b="1" i="1">
                      <a:solidFill>
                        <a:srgbClr val="FF0000"/>
                      </a:solidFill>
                      <a:latin typeface="Times New Roman" panose="02020603050405020304" charset="0"/>
                    </a:rPr>
                    <a:t>f</a:t>
                  </a:r>
                </a:p>
              </p:txBody>
            </p:sp>
            <p:sp>
              <p:nvSpPr>
                <p:cNvPr id="157791" name="Rectangle 38"/>
                <p:cNvSpPr>
                  <a:spLocks noChangeArrowheads="1"/>
                </p:cNvSpPr>
                <p:nvPr/>
              </p:nvSpPr>
              <p:spPr bwMode="auto">
                <a:xfrm>
                  <a:off x="5180" y="3552"/>
                  <a:ext cx="221" cy="288"/>
                </a:xfrm>
                <a:prstGeom prst="rect">
                  <a:avLst/>
                </a:prstGeom>
                <a:noFill/>
                <a:ln>
                  <a:noFill/>
                </a:ln>
              </p:spPr>
              <p:txBody>
                <a:bodyPr wrap="none">
                  <a:spAutoFit/>
                </a:bodyPr>
                <a:lstStyle/>
                <a:p>
                  <a:pPr algn="ctr">
                    <a:spcBef>
                      <a:spcPct val="50000"/>
                    </a:spcBef>
                  </a:pPr>
                  <a:r>
                    <a:rPr lang="en-US" altLang="zh-CN" b="1" i="1">
                      <a:solidFill>
                        <a:srgbClr val="FF0000"/>
                      </a:solidFill>
                      <a:latin typeface="Times New Roman" panose="02020603050405020304" charset="0"/>
                    </a:rPr>
                    <a:t>g</a:t>
                  </a:r>
                </a:p>
              </p:txBody>
            </p:sp>
          </p:grpSp>
          <p:sp>
            <p:nvSpPr>
              <p:cNvPr id="157712" name="Line 41"/>
              <p:cNvSpPr>
                <a:spLocks noChangeShapeType="1"/>
              </p:cNvSpPr>
              <p:nvPr/>
            </p:nvSpPr>
            <p:spPr bwMode="auto">
              <a:xfrm flipV="1">
                <a:off x="814" y="3342"/>
                <a:ext cx="1974"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nvGrpSpPr>
              <p:cNvPr id="157713" name="Group 42"/>
              <p:cNvGrpSpPr/>
              <p:nvPr/>
            </p:nvGrpSpPr>
            <p:grpSpPr bwMode="auto">
              <a:xfrm>
                <a:off x="1707" y="3321"/>
                <a:ext cx="94" cy="144"/>
                <a:chOff x="1680" y="3312"/>
                <a:chExt cx="96" cy="144"/>
              </a:xfrm>
            </p:grpSpPr>
            <p:sp>
              <p:nvSpPr>
                <p:cNvPr id="157783" name="Line 43"/>
                <p:cNvSpPr>
                  <a:spLocks noChangeShapeType="1"/>
                </p:cNvSpPr>
                <p:nvPr/>
              </p:nvSpPr>
              <p:spPr bwMode="auto">
                <a:xfrm>
                  <a:off x="1728" y="3312"/>
                  <a:ext cx="0" cy="144"/>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84" name="Line 44"/>
                <p:cNvSpPr>
                  <a:spLocks noChangeShapeType="1"/>
                </p:cNvSpPr>
                <p:nvPr/>
              </p:nvSpPr>
              <p:spPr bwMode="auto">
                <a:xfrm>
                  <a:off x="1680" y="3456"/>
                  <a:ext cx="96"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grpSp>
            <p:nvGrpSpPr>
              <p:cNvPr id="157714" name="Group 45"/>
              <p:cNvGrpSpPr/>
              <p:nvPr/>
            </p:nvGrpSpPr>
            <p:grpSpPr bwMode="auto">
              <a:xfrm>
                <a:off x="720" y="2505"/>
                <a:ext cx="305" cy="836"/>
                <a:chOff x="3072" y="1584"/>
                <a:chExt cx="311" cy="836"/>
              </a:xfrm>
            </p:grpSpPr>
            <p:sp>
              <p:nvSpPr>
                <p:cNvPr id="157774" name="Line 46"/>
                <p:cNvSpPr>
                  <a:spLocks noChangeShapeType="1"/>
                </p:cNvSpPr>
                <p:nvPr/>
              </p:nvSpPr>
              <p:spPr bwMode="auto">
                <a:xfrm>
                  <a:off x="3072" y="1892"/>
                  <a:ext cx="19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75" name="Line 47"/>
                <p:cNvSpPr>
                  <a:spLocks noChangeShapeType="1"/>
                </p:cNvSpPr>
                <p:nvPr/>
              </p:nvSpPr>
              <p:spPr bwMode="auto">
                <a:xfrm flipH="1">
                  <a:off x="3168"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nvGrpSpPr>
                <p:cNvPr id="157776" name="Group 48"/>
                <p:cNvGrpSpPr/>
                <p:nvPr/>
              </p:nvGrpSpPr>
              <p:grpSpPr bwMode="auto">
                <a:xfrm>
                  <a:off x="3239" y="1920"/>
                  <a:ext cx="144" cy="144"/>
                  <a:chOff x="3264" y="1892"/>
                  <a:chExt cx="144" cy="144"/>
                </a:xfrm>
              </p:grpSpPr>
              <p:sp>
                <p:nvSpPr>
                  <p:cNvPr id="157781" name="Line 49"/>
                  <p:cNvSpPr>
                    <a:spLocks noChangeShapeType="1"/>
                  </p:cNvSpPr>
                  <p:nvPr/>
                </p:nvSpPr>
                <p:spPr bwMode="auto">
                  <a:xfrm flipH="1">
                    <a:off x="3264" y="1892"/>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57782" name="Line 50"/>
                  <p:cNvSpPr>
                    <a:spLocks noChangeShapeType="1"/>
                  </p:cNvSpPr>
                  <p:nvPr/>
                </p:nvSpPr>
                <p:spPr bwMode="auto">
                  <a:xfrm flipH="1">
                    <a:off x="3312" y="1940"/>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grpSp>
            <p:sp>
              <p:nvSpPr>
                <p:cNvPr id="157777" name="Line 51"/>
                <p:cNvSpPr>
                  <a:spLocks noChangeShapeType="1"/>
                </p:cNvSpPr>
                <p:nvPr/>
              </p:nvSpPr>
              <p:spPr bwMode="auto">
                <a:xfrm>
                  <a:off x="3168" y="1652"/>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78" name="Line 52"/>
                <p:cNvSpPr>
                  <a:spLocks noChangeShapeType="1"/>
                </p:cNvSpPr>
                <p:nvPr/>
              </p:nvSpPr>
              <p:spPr bwMode="auto">
                <a:xfrm>
                  <a:off x="3072"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79" name="Oval 53"/>
                <p:cNvSpPr>
                  <a:spLocks noChangeArrowheads="1"/>
                </p:cNvSpPr>
                <p:nvPr/>
              </p:nvSpPr>
              <p:spPr bwMode="auto">
                <a:xfrm>
                  <a:off x="3130" y="1584"/>
                  <a:ext cx="72" cy="7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80" name="Line 54"/>
                <p:cNvSpPr>
                  <a:spLocks noChangeShapeType="1"/>
                </p:cNvSpPr>
                <p:nvPr/>
              </p:nvSpPr>
              <p:spPr bwMode="auto">
                <a:xfrm>
                  <a:off x="3072" y="2097"/>
                  <a:ext cx="192"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grpSp>
            <p:nvGrpSpPr>
              <p:cNvPr id="157715" name="Group 55"/>
              <p:cNvGrpSpPr/>
              <p:nvPr/>
            </p:nvGrpSpPr>
            <p:grpSpPr bwMode="auto">
              <a:xfrm>
                <a:off x="1660" y="2505"/>
                <a:ext cx="305" cy="836"/>
                <a:chOff x="3072" y="1584"/>
                <a:chExt cx="311" cy="836"/>
              </a:xfrm>
            </p:grpSpPr>
            <p:sp>
              <p:nvSpPr>
                <p:cNvPr id="157765" name="Line 56"/>
                <p:cNvSpPr>
                  <a:spLocks noChangeShapeType="1"/>
                </p:cNvSpPr>
                <p:nvPr/>
              </p:nvSpPr>
              <p:spPr bwMode="auto">
                <a:xfrm>
                  <a:off x="3072" y="1892"/>
                  <a:ext cx="19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66" name="Line 57"/>
                <p:cNvSpPr>
                  <a:spLocks noChangeShapeType="1"/>
                </p:cNvSpPr>
                <p:nvPr/>
              </p:nvSpPr>
              <p:spPr bwMode="auto">
                <a:xfrm flipH="1">
                  <a:off x="3168"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nvGrpSpPr>
                <p:cNvPr id="157767" name="Group 58"/>
                <p:cNvGrpSpPr/>
                <p:nvPr/>
              </p:nvGrpSpPr>
              <p:grpSpPr bwMode="auto">
                <a:xfrm>
                  <a:off x="3239" y="1920"/>
                  <a:ext cx="144" cy="144"/>
                  <a:chOff x="3264" y="1892"/>
                  <a:chExt cx="144" cy="144"/>
                </a:xfrm>
              </p:grpSpPr>
              <p:sp>
                <p:nvSpPr>
                  <p:cNvPr id="157772" name="Line 59"/>
                  <p:cNvSpPr>
                    <a:spLocks noChangeShapeType="1"/>
                  </p:cNvSpPr>
                  <p:nvPr/>
                </p:nvSpPr>
                <p:spPr bwMode="auto">
                  <a:xfrm flipH="1">
                    <a:off x="3264" y="1892"/>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57773" name="Line 60"/>
                  <p:cNvSpPr>
                    <a:spLocks noChangeShapeType="1"/>
                  </p:cNvSpPr>
                  <p:nvPr/>
                </p:nvSpPr>
                <p:spPr bwMode="auto">
                  <a:xfrm flipH="1">
                    <a:off x="3312" y="1940"/>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grpSp>
            <p:sp>
              <p:nvSpPr>
                <p:cNvPr id="157768" name="Line 61"/>
                <p:cNvSpPr>
                  <a:spLocks noChangeShapeType="1"/>
                </p:cNvSpPr>
                <p:nvPr/>
              </p:nvSpPr>
              <p:spPr bwMode="auto">
                <a:xfrm>
                  <a:off x="3168" y="1652"/>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69" name="Line 62"/>
                <p:cNvSpPr>
                  <a:spLocks noChangeShapeType="1"/>
                </p:cNvSpPr>
                <p:nvPr/>
              </p:nvSpPr>
              <p:spPr bwMode="auto">
                <a:xfrm>
                  <a:off x="3072"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70" name="Oval 63"/>
                <p:cNvSpPr>
                  <a:spLocks noChangeArrowheads="1"/>
                </p:cNvSpPr>
                <p:nvPr/>
              </p:nvSpPr>
              <p:spPr bwMode="auto">
                <a:xfrm>
                  <a:off x="3130" y="1584"/>
                  <a:ext cx="72" cy="7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71" name="Line 64"/>
                <p:cNvSpPr>
                  <a:spLocks noChangeShapeType="1"/>
                </p:cNvSpPr>
                <p:nvPr/>
              </p:nvSpPr>
              <p:spPr bwMode="auto">
                <a:xfrm>
                  <a:off x="3072" y="2097"/>
                  <a:ext cx="192"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grpSp>
            <p:nvGrpSpPr>
              <p:cNvPr id="157716" name="Group 65"/>
              <p:cNvGrpSpPr/>
              <p:nvPr/>
            </p:nvGrpSpPr>
            <p:grpSpPr bwMode="auto">
              <a:xfrm>
                <a:off x="1989" y="2505"/>
                <a:ext cx="305" cy="836"/>
                <a:chOff x="3072" y="1584"/>
                <a:chExt cx="311" cy="836"/>
              </a:xfrm>
            </p:grpSpPr>
            <p:sp>
              <p:nvSpPr>
                <p:cNvPr id="157756" name="Line 66"/>
                <p:cNvSpPr>
                  <a:spLocks noChangeShapeType="1"/>
                </p:cNvSpPr>
                <p:nvPr/>
              </p:nvSpPr>
              <p:spPr bwMode="auto">
                <a:xfrm>
                  <a:off x="3072" y="1892"/>
                  <a:ext cx="19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57" name="Line 67"/>
                <p:cNvSpPr>
                  <a:spLocks noChangeShapeType="1"/>
                </p:cNvSpPr>
                <p:nvPr/>
              </p:nvSpPr>
              <p:spPr bwMode="auto">
                <a:xfrm flipH="1">
                  <a:off x="3168"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nvGrpSpPr>
                <p:cNvPr id="157758" name="Group 68"/>
                <p:cNvGrpSpPr/>
                <p:nvPr/>
              </p:nvGrpSpPr>
              <p:grpSpPr bwMode="auto">
                <a:xfrm>
                  <a:off x="3239" y="1920"/>
                  <a:ext cx="144" cy="144"/>
                  <a:chOff x="3264" y="1892"/>
                  <a:chExt cx="144" cy="144"/>
                </a:xfrm>
              </p:grpSpPr>
              <p:sp>
                <p:nvSpPr>
                  <p:cNvPr id="157763" name="Line 69"/>
                  <p:cNvSpPr>
                    <a:spLocks noChangeShapeType="1"/>
                  </p:cNvSpPr>
                  <p:nvPr/>
                </p:nvSpPr>
                <p:spPr bwMode="auto">
                  <a:xfrm flipH="1">
                    <a:off x="3264" y="1892"/>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57764" name="Line 70"/>
                  <p:cNvSpPr>
                    <a:spLocks noChangeShapeType="1"/>
                  </p:cNvSpPr>
                  <p:nvPr/>
                </p:nvSpPr>
                <p:spPr bwMode="auto">
                  <a:xfrm flipH="1">
                    <a:off x="3312" y="1940"/>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grpSp>
            <p:sp>
              <p:nvSpPr>
                <p:cNvPr id="157759" name="Line 71"/>
                <p:cNvSpPr>
                  <a:spLocks noChangeShapeType="1"/>
                </p:cNvSpPr>
                <p:nvPr/>
              </p:nvSpPr>
              <p:spPr bwMode="auto">
                <a:xfrm>
                  <a:off x="3168" y="1652"/>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60" name="Line 72"/>
                <p:cNvSpPr>
                  <a:spLocks noChangeShapeType="1"/>
                </p:cNvSpPr>
                <p:nvPr/>
              </p:nvSpPr>
              <p:spPr bwMode="auto">
                <a:xfrm>
                  <a:off x="3072"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61" name="Oval 73"/>
                <p:cNvSpPr>
                  <a:spLocks noChangeArrowheads="1"/>
                </p:cNvSpPr>
                <p:nvPr/>
              </p:nvSpPr>
              <p:spPr bwMode="auto">
                <a:xfrm>
                  <a:off x="3130" y="1584"/>
                  <a:ext cx="72" cy="7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62" name="Line 74"/>
                <p:cNvSpPr>
                  <a:spLocks noChangeShapeType="1"/>
                </p:cNvSpPr>
                <p:nvPr/>
              </p:nvSpPr>
              <p:spPr bwMode="auto">
                <a:xfrm>
                  <a:off x="3072" y="2097"/>
                  <a:ext cx="192"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grpSp>
            <p:nvGrpSpPr>
              <p:cNvPr id="157717" name="Group 75"/>
              <p:cNvGrpSpPr/>
              <p:nvPr/>
            </p:nvGrpSpPr>
            <p:grpSpPr bwMode="auto">
              <a:xfrm>
                <a:off x="2318" y="2505"/>
                <a:ext cx="305" cy="836"/>
                <a:chOff x="3072" y="1584"/>
                <a:chExt cx="311" cy="836"/>
              </a:xfrm>
            </p:grpSpPr>
            <p:sp>
              <p:nvSpPr>
                <p:cNvPr id="157747" name="Line 76"/>
                <p:cNvSpPr>
                  <a:spLocks noChangeShapeType="1"/>
                </p:cNvSpPr>
                <p:nvPr/>
              </p:nvSpPr>
              <p:spPr bwMode="auto">
                <a:xfrm>
                  <a:off x="3072" y="1892"/>
                  <a:ext cx="19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48" name="Line 77"/>
                <p:cNvSpPr>
                  <a:spLocks noChangeShapeType="1"/>
                </p:cNvSpPr>
                <p:nvPr/>
              </p:nvSpPr>
              <p:spPr bwMode="auto">
                <a:xfrm flipH="1">
                  <a:off x="3168"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nvGrpSpPr>
                <p:cNvPr id="157749" name="Group 78"/>
                <p:cNvGrpSpPr/>
                <p:nvPr/>
              </p:nvGrpSpPr>
              <p:grpSpPr bwMode="auto">
                <a:xfrm>
                  <a:off x="3239" y="1920"/>
                  <a:ext cx="144" cy="144"/>
                  <a:chOff x="3264" y="1892"/>
                  <a:chExt cx="144" cy="144"/>
                </a:xfrm>
              </p:grpSpPr>
              <p:sp>
                <p:nvSpPr>
                  <p:cNvPr id="157754" name="Line 79"/>
                  <p:cNvSpPr>
                    <a:spLocks noChangeShapeType="1"/>
                  </p:cNvSpPr>
                  <p:nvPr/>
                </p:nvSpPr>
                <p:spPr bwMode="auto">
                  <a:xfrm flipH="1">
                    <a:off x="3264" y="1892"/>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57755" name="Line 80"/>
                  <p:cNvSpPr>
                    <a:spLocks noChangeShapeType="1"/>
                  </p:cNvSpPr>
                  <p:nvPr/>
                </p:nvSpPr>
                <p:spPr bwMode="auto">
                  <a:xfrm flipH="1">
                    <a:off x="3312" y="1940"/>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grpSp>
            <p:sp>
              <p:nvSpPr>
                <p:cNvPr id="157750" name="Line 81"/>
                <p:cNvSpPr>
                  <a:spLocks noChangeShapeType="1"/>
                </p:cNvSpPr>
                <p:nvPr/>
              </p:nvSpPr>
              <p:spPr bwMode="auto">
                <a:xfrm>
                  <a:off x="3168" y="1652"/>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51" name="Line 82"/>
                <p:cNvSpPr>
                  <a:spLocks noChangeShapeType="1"/>
                </p:cNvSpPr>
                <p:nvPr/>
              </p:nvSpPr>
              <p:spPr bwMode="auto">
                <a:xfrm>
                  <a:off x="3072"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52" name="Oval 83"/>
                <p:cNvSpPr>
                  <a:spLocks noChangeArrowheads="1"/>
                </p:cNvSpPr>
                <p:nvPr/>
              </p:nvSpPr>
              <p:spPr bwMode="auto">
                <a:xfrm>
                  <a:off x="3130" y="1584"/>
                  <a:ext cx="72" cy="7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53" name="Line 84"/>
                <p:cNvSpPr>
                  <a:spLocks noChangeShapeType="1"/>
                </p:cNvSpPr>
                <p:nvPr/>
              </p:nvSpPr>
              <p:spPr bwMode="auto">
                <a:xfrm>
                  <a:off x="3072" y="2097"/>
                  <a:ext cx="192"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sp>
            <p:nvSpPr>
              <p:cNvPr id="157718" name="Line 86"/>
              <p:cNvSpPr>
                <a:spLocks noChangeShapeType="1"/>
              </p:cNvSpPr>
              <p:nvPr/>
            </p:nvSpPr>
            <p:spPr bwMode="auto">
              <a:xfrm>
                <a:off x="2694" y="2813"/>
                <a:ext cx="188"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19" name="Line 87"/>
              <p:cNvSpPr>
                <a:spLocks noChangeShapeType="1"/>
              </p:cNvSpPr>
              <p:nvPr/>
            </p:nvSpPr>
            <p:spPr bwMode="auto">
              <a:xfrm flipH="1">
                <a:off x="2788" y="2813"/>
                <a:ext cx="94"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20" name="Line 91"/>
              <p:cNvSpPr>
                <a:spLocks noChangeShapeType="1"/>
              </p:cNvSpPr>
              <p:nvPr/>
            </p:nvSpPr>
            <p:spPr bwMode="auto">
              <a:xfrm>
                <a:off x="2788" y="2573"/>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21" name="Line 92"/>
              <p:cNvSpPr>
                <a:spLocks noChangeShapeType="1"/>
              </p:cNvSpPr>
              <p:nvPr/>
            </p:nvSpPr>
            <p:spPr bwMode="auto">
              <a:xfrm>
                <a:off x="2694" y="2813"/>
                <a:ext cx="94"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22" name="Oval 93"/>
              <p:cNvSpPr>
                <a:spLocks noChangeArrowheads="1"/>
              </p:cNvSpPr>
              <p:nvPr/>
            </p:nvSpPr>
            <p:spPr bwMode="auto">
              <a:xfrm>
                <a:off x="2751" y="2505"/>
                <a:ext cx="70" cy="7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23" name="Line 94"/>
              <p:cNvSpPr>
                <a:spLocks noChangeShapeType="1"/>
              </p:cNvSpPr>
              <p:nvPr/>
            </p:nvSpPr>
            <p:spPr bwMode="auto">
              <a:xfrm>
                <a:off x="2694" y="3018"/>
                <a:ext cx="188"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nvGrpSpPr>
              <p:cNvPr id="157724" name="Group 95"/>
              <p:cNvGrpSpPr/>
              <p:nvPr/>
            </p:nvGrpSpPr>
            <p:grpSpPr bwMode="auto">
              <a:xfrm>
                <a:off x="1331" y="2505"/>
                <a:ext cx="305" cy="836"/>
                <a:chOff x="3072" y="1584"/>
                <a:chExt cx="311" cy="836"/>
              </a:xfrm>
            </p:grpSpPr>
            <p:sp>
              <p:nvSpPr>
                <p:cNvPr id="157738" name="Line 96"/>
                <p:cNvSpPr>
                  <a:spLocks noChangeShapeType="1"/>
                </p:cNvSpPr>
                <p:nvPr/>
              </p:nvSpPr>
              <p:spPr bwMode="auto">
                <a:xfrm>
                  <a:off x="3072" y="1892"/>
                  <a:ext cx="19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39" name="Line 97"/>
                <p:cNvSpPr>
                  <a:spLocks noChangeShapeType="1"/>
                </p:cNvSpPr>
                <p:nvPr/>
              </p:nvSpPr>
              <p:spPr bwMode="auto">
                <a:xfrm flipH="1">
                  <a:off x="3168"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nvGrpSpPr>
                <p:cNvPr id="157740" name="Group 98"/>
                <p:cNvGrpSpPr/>
                <p:nvPr/>
              </p:nvGrpSpPr>
              <p:grpSpPr bwMode="auto">
                <a:xfrm>
                  <a:off x="3239" y="1920"/>
                  <a:ext cx="144" cy="144"/>
                  <a:chOff x="3264" y="1892"/>
                  <a:chExt cx="144" cy="144"/>
                </a:xfrm>
              </p:grpSpPr>
              <p:sp>
                <p:nvSpPr>
                  <p:cNvPr id="157745" name="Line 99"/>
                  <p:cNvSpPr>
                    <a:spLocks noChangeShapeType="1"/>
                  </p:cNvSpPr>
                  <p:nvPr/>
                </p:nvSpPr>
                <p:spPr bwMode="auto">
                  <a:xfrm flipH="1">
                    <a:off x="3264" y="1892"/>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57746" name="Line 100"/>
                  <p:cNvSpPr>
                    <a:spLocks noChangeShapeType="1"/>
                  </p:cNvSpPr>
                  <p:nvPr/>
                </p:nvSpPr>
                <p:spPr bwMode="auto">
                  <a:xfrm flipH="1">
                    <a:off x="3312" y="1940"/>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grpSp>
            <p:sp>
              <p:nvSpPr>
                <p:cNvPr id="157741" name="Line 101"/>
                <p:cNvSpPr>
                  <a:spLocks noChangeShapeType="1"/>
                </p:cNvSpPr>
                <p:nvPr/>
              </p:nvSpPr>
              <p:spPr bwMode="auto">
                <a:xfrm>
                  <a:off x="3168" y="1652"/>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42" name="Line 102"/>
                <p:cNvSpPr>
                  <a:spLocks noChangeShapeType="1"/>
                </p:cNvSpPr>
                <p:nvPr/>
              </p:nvSpPr>
              <p:spPr bwMode="auto">
                <a:xfrm>
                  <a:off x="3072"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43" name="Oval 103"/>
                <p:cNvSpPr>
                  <a:spLocks noChangeArrowheads="1"/>
                </p:cNvSpPr>
                <p:nvPr/>
              </p:nvSpPr>
              <p:spPr bwMode="auto">
                <a:xfrm>
                  <a:off x="3130" y="1584"/>
                  <a:ext cx="72" cy="7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44" name="Line 104"/>
                <p:cNvSpPr>
                  <a:spLocks noChangeShapeType="1"/>
                </p:cNvSpPr>
                <p:nvPr/>
              </p:nvSpPr>
              <p:spPr bwMode="auto">
                <a:xfrm>
                  <a:off x="3072" y="2097"/>
                  <a:ext cx="192"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grpSp>
            <p:nvGrpSpPr>
              <p:cNvPr id="157725" name="Group 105"/>
              <p:cNvGrpSpPr/>
              <p:nvPr/>
            </p:nvGrpSpPr>
            <p:grpSpPr bwMode="auto">
              <a:xfrm>
                <a:off x="1002" y="2505"/>
                <a:ext cx="305" cy="836"/>
                <a:chOff x="3072" y="1584"/>
                <a:chExt cx="311" cy="836"/>
              </a:xfrm>
            </p:grpSpPr>
            <p:sp>
              <p:nvSpPr>
                <p:cNvPr id="157729" name="Line 106"/>
                <p:cNvSpPr>
                  <a:spLocks noChangeShapeType="1"/>
                </p:cNvSpPr>
                <p:nvPr/>
              </p:nvSpPr>
              <p:spPr bwMode="auto">
                <a:xfrm>
                  <a:off x="3072" y="1892"/>
                  <a:ext cx="19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30" name="Line 107"/>
                <p:cNvSpPr>
                  <a:spLocks noChangeShapeType="1"/>
                </p:cNvSpPr>
                <p:nvPr/>
              </p:nvSpPr>
              <p:spPr bwMode="auto">
                <a:xfrm flipH="1">
                  <a:off x="3168"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nvGrpSpPr>
                <p:cNvPr id="157731" name="Group 108"/>
                <p:cNvGrpSpPr/>
                <p:nvPr/>
              </p:nvGrpSpPr>
              <p:grpSpPr bwMode="auto">
                <a:xfrm>
                  <a:off x="3239" y="1920"/>
                  <a:ext cx="144" cy="144"/>
                  <a:chOff x="3264" y="1892"/>
                  <a:chExt cx="144" cy="144"/>
                </a:xfrm>
              </p:grpSpPr>
              <p:sp>
                <p:nvSpPr>
                  <p:cNvPr id="157736" name="Line 109"/>
                  <p:cNvSpPr>
                    <a:spLocks noChangeShapeType="1"/>
                  </p:cNvSpPr>
                  <p:nvPr/>
                </p:nvSpPr>
                <p:spPr bwMode="auto">
                  <a:xfrm flipH="1">
                    <a:off x="3264" y="1892"/>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57737" name="Line 110"/>
                  <p:cNvSpPr>
                    <a:spLocks noChangeShapeType="1"/>
                  </p:cNvSpPr>
                  <p:nvPr/>
                </p:nvSpPr>
                <p:spPr bwMode="auto">
                  <a:xfrm flipH="1">
                    <a:off x="3312" y="1940"/>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grpSp>
            <p:sp>
              <p:nvSpPr>
                <p:cNvPr id="157732" name="Line 111"/>
                <p:cNvSpPr>
                  <a:spLocks noChangeShapeType="1"/>
                </p:cNvSpPr>
                <p:nvPr/>
              </p:nvSpPr>
              <p:spPr bwMode="auto">
                <a:xfrm>
                  <a:off x="3168" y="1652"/>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33" name="Line 112"/>
                <p:cNvSpPr>
                  <a:spLocks noChangeShapeType="1"/>
                </p:cNvSpPr>
                <p:nvPr/>
              </p:nvSpPr>
              <p:spPr bwMode="auto">
                <a:xfrm>
                  <a:off x="3072"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34" name="Oval 113"/>
                <p:cNvSpPr>
                  <a:spLocks noChangeArrowheads="1"/>
                </p:cNvSpPr>
                <p:nvPr/>
              </p:nvSpPr>
              <p:spPr bwMode="auto">
                <a:xfrm>
                  <a:off x="3130" y="1584"/>
                  <a:ext cx="72" cy="7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35" name="Line 114"/>
                <p:cNvSpPr>
                  <a:spLocks noChangeShapeType="1"/>
                </p:cNvSpPr>
                <p:nvPr/>
              </p:nvSpPr>
              <p:spPr bwMode="auto">
                <a:xfrm>
                  <a:off x="3072" y="2097"/>
                  <a:ext cx="192"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grpSp>
            <p:nvGrpSpPr>
              <p:cNvPr id="157726" name="Group 237"/>
              <p:cNvGrpSpPr/>
              <p:nvPr/>
            </p:nvGrpSpPr>
            <p:grpSpPr bwMode="auto">
              <a:xfrm>
                <a:off x="576" y="2832"/>
                <a:ext cx="141" cy="144"/>
                <a:chOff x="3264" y="1892"/>
                <a:chExt cx="144" cy="144"/>
              </a:xfrm>
            </p:grpSpPr>
            <p:sp>
              <p:nvSpPr>
                <p:cNvPr id="157727" name="Line 238"/>
                <p:cNvSpPr>
                  <a:spLocks noChangeShapeType="1"/>
                </p:cNvSpPr>
                <p:nvPr/>
              </p:nvSpPr>
              <p:spPr bwMode="auto">
                <a:xfrm flipH="1">
                  <a:off x="3264" y="1892"/>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57728" name="Line 239"/>
                <p:cNvSpPr>
                  <a:spLocks noChangeShapeType="1"/>
                </p:cNvSpPr>
                <p:nvPr/>
              </p:nvSpPr>
              <p:spPr bwMode="auto">
                <a:xfrm flipH="1">
                  <a:off x="3312" y="1940"/>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520"/>
                                        </p:tgtEl>
                                        <p:attrNameLst>
                                          <p:attrName>style.visibility</p:attrName>
                                        </p:attrNameLst>
                                      </p:cBhvr>
                                      <p:to>
                                        <p:strVal val="visible"/>
                                      </p:to>
                                    </p:set>
                                    <p:animEffect transition="in" filter="wipe(left)">
                                      <p:cBhvr>
                                        <p:cTn id="7" dur="500"/>
                                        <p:tgtEl>
                                          <p:spTgt spid="1435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6221"/>
                                        </p:tgtEl>
                                        <p:attrNameLst>
                                          <p:attrName>style.visibility</p:attrName>
                                        </p:attrNameLst>
                                      </p:cBhvr>
                                      <p:to>
                                        <p:strVal val="visible"/>
                                      </p:to>
                                    </p:set>
                                    <p:animEffect transition="in" filter="wipe(up)">
                                      <p:cBhvr>
                                        <p:cTn id="12" dur="500"/>
                                        <p:tgtEl>
                                          <p:spTgt spid="1362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6220"/>
                                        </p:tgtEl>
                                        <p:attrNameLst>
                                          <p:attrName>style.visibility</p:attrName>
                                        </p:attrNameLst>
                                      </p:cBhvr>
                                      <p:to>
                                        <p:strVal val="visible"/>
                                      </p:to>
                                    </p:set>
                                    <p:animEffect transition="in" filter="wipe(up)">
                                      <p:cBhvr>
                                        <p:cTn id="22" dur="500"/>
                                        <p:tgtEl>
                                          <p:spTgt spid="1362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subTnLst>
                                    <p:audio>
                                      <p:cMediaNode>
                                        <p:cTn display="0" masterRel="sameClick">
                                          <p:stCondLst>
                                            <p:cond evt="begin" delay="0">
                                              <p:tn val="30"/>
                                            </p:cond>
                                          </p:stCondLst>
                                          <p:endCondLst>
                                            <p:cond evt="onStopAudio" delay="0">
                                              <p:tgtEl>
                                                <p:sldTgt/>
                                              </p:tgtEl>
                                            </p:cond>
                                          </p:endCondLst>
                                        </p:cTn>
                                        <p:tgtEl>
                                          <p:sndTgt r:embed="rId2" name="提示时奏幻想空间.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36219"/>
                                        </p:tgtEl>
                                        <p:attrNameLst>
                                          <p:attrName>style.visibility</p:attrName>
                                        </p:attrNameLst>
                                      </p:cBhvr>
                                      <p:to>
                                        <p:strVal val="visible"/>
                                      </p:to>
                                    </p:set>
                                    <p:animEffect transition="in" filter="blinds(vertical)">
                                      <p:cBhvr>
                                        <p:cTn id="42" dur="500"/>
                                        <p:tgtEl>
                                          <p:spTgt spid="136219"/>
                                        </p:tgtEl>
                                      </p:cBhvr>
                                    </p:animEffect>
                                  </p:childTnLst>
                                  <p:subTnLst>
                                    <p:audio>
                                      <p:cMediaNode>
                                        <p:cTn display="0" masterRel="sameClick">
                                          <p:stCondLst>
                                            <p:cond evt="begin" delay="0">
                                              <p:tn val="40"/>
                                            </p:cond>
                                          </p:stCondLst>
                                          <p:endCondLst>
                                            <p:cond evt="onStopAudio" delay="0">
                                              <p:tgtEl>
                                                <p:sldTgt/>
                                              </p:tgtEl>
                                            </p:cond>
                                          </p:endCondLst>
                                        </p:cTn>
                                        <p:tgtEl>
                                          <p:sndTgt r:embed="rId3" name="感叹时奏幻想空间.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up)">
                                      <p:cBhvr>
                                        <p:cTn id="4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19" grpId="0" autoUpdateAnimBg="0"/>
      <p:bldP spid="136220" grpId="0" animBg="1" autoUpdateAnimBg="0"/>
      <p:bldP spid="136221"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914400" y="533400"/>
            <a:ext cx="3733800" cy="519113"/>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6600"/>
                </a:solidFill>
                <a:effectLst>
                  <a:outerShdw blurRad="38100" dist="38100" dir="2700000" algn="tl">
                    <a:srgbClr val="DDDDDD"/>
                  </a:outerShdw>
                </a:effectLst>
              </a:rPr>
              <a:t> 2. </a:t>
            </a:r>
            <a:r>
              <a:rPr lang="zh-CN" altLang="en-US" sz="2800" b="1">
                <a:solidFill>
                  <a:srgbClr val="006600"/>
                </a:solidFill>
                <a:effectLst>
                  <a:outerShdw blurRad="38100" dist="38100" dir="2700000" algn="tl">
                    <a:srgbClr val="DDDDDD"/>
                  </a:outerShdw>
                </a:effectLst>
              </a:rPr>
              <a:t>七段译码显示器</a:t>
            </a:r>
          </a:p>
        </p:txBody>
      </p:sp>
      <p:grpSp>
        <p:nvGrpSpPr>
          <p:cNvPr id="158723" name="Group 3"/>
          <p:cNvGrpSpPr/>
          <p:nvPr/>
        </p:nvGrpSpPr>
        <p:grpSpPr bwMode="auto">
          <a:xfrm>
            <a:off x="914400" y="1066800"/>
            <a:ext cx="3352800" cy="171450"/>
            <a:chOff x="240" y="756"/>
            <a:chExt cx="2112" cy="108"/>
          </a:xfrm>
        </p:grpSpPr>
        <p:pic>
          <p:nvPicPr>
            <p:cNvPr id="158793" name="Picture 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 y="762"/>
              <a:ext cx="102" cy="102"/>
            </a:xfrm>
            <a:prstGeom prst="rect">
              <a:avLst/>
            </a:prstGeom>
            <a:noFill/>
            <a:ln>
              <a:noFill/>
            </a:ln>
          </p:spPr>
        </p:pic>
        <p:pic>
          <p:nvPicPr>
            <p:cNvPr id="158794" name="Picture 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 y="762"/>
              <a:ext cx="102" cy="102"/>
            </a:xfrm>
            <a:prstGeom prst="rect">
              <a:avLst/>
            </a:prstGeom>
            <a:noFill/>
            <a:ln>
              <a:noFill/>
            </a:ln>
          </p:spPr>
        </p:pic>
        <p:pic>
          <p:nvPicPr>
            <p:cNvPr id="158795" name="Picture 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 y="762"/>
              <a:ext cx="102" cy="102"/>
            </a:xfrm>
            <a:prstGeom prst="rect">
              <a:avLst/>
            </a:prstGeom>
            <a:noFill/>
            <a:ln>
              <a:noFill/>
            </a:ln>
          </p:spPr>
        </p:pic>
        <p:pic>
          <p:nvPicPr>
            <p:cNvPr id="158796" name="Picture 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 y="762"/>
              <a:ext cx="102" cy="102"/>
            </a:xfrm>
            <a:prstGeom prst="rect">
              <a:avLst/>
            </a:prstGeom>
            <a:noFill/>
            <a:ln>
              <a:noFill/>
            </a:ln>
          </p:spPr>
        </p:pic>
        <p:pic>
          <p:nvPicPr>
            <p:cNvPr id="158797" name="Picture 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 y="762"/>
              <a:ext cx="102" cy="102"/>
            </a:xfrm>
            <a:prstGeom prst="rect">
              <a:avLst/>
            </a:prstGeom>
            <a:noFill/>
            <a:ln>
              <a:noFill/>
            </a:ln>
          </p:spPr>
        </p:pic>
        <p:pic>
          <p:nvPicPr>
            <p:cNvPr id="158798" name="Picture 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762"/>
              <a:ext cx="102" cy="102"/>
            </a:xfrm>
            <a:prstGeom prst="rect">
              <a:avLst/>
            </a:prstGeom>
            <a:noFill/>
            <a:ln>
              <a:noFill/>
            </a:ln>
          </p:spPr>
        </p:pic>
        <p:pic>
          <p:nvPicPr>
            <p:cNvPr id="158799" name="Picture 1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 y="762"/>
              <a:ext cx="102" cy="102"/>
            </a:xfrm>
            <a:prstGeom prst="rect">
              <a:avLst/>
            </a:prstGeom>
            <a:noFill/>
            <a:ln>
              <a:noFill/>
            </a:ln>
          </p:spPr>
        </p:pic>
        <p:pic>
          <p:nvPicPr>
            <p:cNvPr id="158800" name="Picture 1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 y="762"/>
              <a:ext cx="102" cy="102"/>
            </a:xfrm>
            <a:prstGeom prst="rect">
              <a:avLst/>
            </a:prstGeom>
            <a:noFill/>
            <a:ln>
              <a:noFill/>
            </a:ln>
          </p:spPr>
        </p:pic>
        <p:pic>
          <p:nvPicPr>
            <p:cNvPr id="158801" name="Picture 1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 y="762"/>
              <a:ext cx="102" cy="102"/>
            </a:xfrm>
            <a:prstGeom prst="rect">
              <a:avLst/>
            </a:prstGeom>
            <a:noFill/>
            <a:ln>
              <a:noFill/>
            </a:ln>
          </p:spPr>
        </p:pic>
        <p:pic>
          <p:nvPicPr>
            <p:cNvPr id="158802" name="Picture 1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 y="762"/>
              <a:ext cx="102" cy="102"/>
            </a:xfrm>
            <a:prstGeom prst="rect">
              <a:avLst/>
            </a:prstGeom>
            <a:noFill/>
            <a:ln>
              <a:noFill/>
            </a:ln>
          </p:spPr>
        </p:pic>
        <p:pic>
          <p:nvPicPr>
            <p:cNvPr id="158803" name="Picture 1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 y="762"/>
              <a:ext cx="102" cy="102"/>
            </a:xfrm>
            <a:prstGeom prst="rect">
              <a:avLst/>
            </a:prstGeom>
            <a:noFill/>
            <a:ln>
              <a:noFill/>
            </a:ln>
          </p:spPr>
        </p:pic>
        <p:pic>
          <p:nvPicPr>
            <p:cNvPr id="158804" name="Picture 1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 y="762"/>
              <a:ext cx="102" cy="102"/>
            </a:xfrm>
            <a:prstGeom prst="rect">
              <a:avLst/>
            </a:prstGeom>
            <a:noFill/>
            <a:ln>
              <a:noFill/>
            </a:ln>
          </p:spPr>
        </p:pic>
        <p:pic>
          <p:nvPicPr>
            <p:cNvPr id="158805" name="Picture 1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 y="762"/>
              <a:ext cx="102" cy="102"/>
            </a:xfrm>
            <a:prstGeom prst="rect">
              <a:avLst/>
            </a:prstGeom>
            <a:noFill/>
            <a:ln>
              <a:noFill/>
            </a:ln>
          </p:spPr>
        </p:pic>
        <p:pic>
          <p:nvPicPr>
            <p:cNvPr id="158806" name="Picture 1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 y="762"/>
              <a:ext cx="102" cy="102"/>
            </a:xfrm>
            <a:prstGeom prst="rect">
              <a:avLst/>
            </a:prstGeom>
            <a:noFill/>
            <a:ln>
              <a:noFill/>
            </a:ln>
          </p:spPr>
        </p:pic>
        <p:pic>
          <p:nvPicPr>
            <p:cNvPr id="158807" name="Picture 1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 y="762"/>
              <a:ext cx="102" cy="102"/>
            </a:xfrm>
            <a:prstGeom prst="rect">
              <a:avLst/>
            </a:prstGeom>
            <a:noFill/>
            <a:ln>
              <a:noFill/>
            </a:ln>
          </p:spPr>
        </p:pic>
        <p:pic>
          <p:nvPicPr>
            <p:cNvPr id="158808" name="Picture 1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 y="762"/>
              <a:ext cx="102" cy="102"/>
            </a:xfrm>
            <a:prstGeom prst="rect">
              <a:avLst/>
            </a:prstGeom>
            <a:noFill/>
            <a:ln>
              <a:noFill/>
            </a:ln>
          </p:spPr>
        </p:pic>
        <p:grpSp>
          <p:nvGrpSpPr>
            <p:cNvPr id="158809" name="Group 20"/>
            <p:cNvGrpSpPr/>
            <p:nvPr/>
          </p:nvGrpSpPr>
          <p:grpSpPr bwMode="auto">
            <a:xfrm>
              <a:off x="240" y="756"/>
              <a:ext cx="582" cy="102"/>
              <a:chOff x="4698" y="720"/>
              <a:chExt cx="582" cy="102"/>
            </a:xfrm>
          </p:grpSpPr>
          <p:pic>
            <p:nvPicPr>
              <p:cNvPr id="158810" name="Picture 2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58811" name="Picture 2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58812" name="Picture 2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58813" name="Picture 2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58814" name="Picture 2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58815" name="Picture 2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grpSp>
        <p:nvGrpSpPr>
          <p:cNvPr id="4" name="Group 27"/>
          <p:cNvGrpSpPr/>
          <p:nvPr/>
        </p:nvGrpSpPr>
        <p:grpSpPr bwMode="auto">
          <a:xfrm>
            <a:off x="990600" y="1828800"/>
            <a:ext cx="7467600" cy="3486150"/>
            <a:chOff x="480" y="1155"/>
            <a:chExt cx="4704" cy="2196"/>
          </a:xfrm>
        </p:grpSpPr>
        <p:sp>
          <p:nvSpPr>
            <p:cNvPr id="158752" name="Rectangle 28"/>
            <p:cNvSpPr>
              <a:spLocks noChangeArrowheads="1"/>
            </p:cNvSpPr>
            <p:nvPr/>
          </p:nvSpPr>
          <p:spPr bwMode="auto">
            <a:xfrm>
              <a:off x="2304" y="1487"/>
              <a:ext cx="768" cy="1488"/>
            </a:xfrm>
            <a:prstGeom prst="rect">
              <a:avLst/>
            </a:prstGeom>
            <a:noFill/>
            <a:ln w="28575">
              <a:solidFill>
                <a:schemeClr val="tx1"/>
              </a:solidFill>
              <a:miter lim="800000"/>
            </a:ln>
          </p:spPr>
          <p:txBody>
            <a:bodyPr wrap="none" anchor="ctr"/>
            <a:lstStyle/>
            <a:p>
              <a:pPr algn="ctr">
                <a:spcBef>
                  <a:spcPct val="50000"/>
                </a:spcBef>
              </a:pPr>
              <a:endParaRPr lang="zh-CN" sz="3200" b="1">
                <a:solidFill>
                  <a:srgbClr val="333300"/>
                </a:solidFill>
                <a:latin typeface="Times New Roman" panose="02020603050405020304" charset="0"/>
              </a:endParaRPr>
            </a:p>
          </p:txBody>
        </p:sp>
        <p:sp>
          <p:nvSpPr>
            <p:cNvPr id="158753" name="Line 29"/>
            <p:cNvSpPr>
              <a:spLocks noChangeShapeType="1"/>
            </p:cNvSpPr>
            <p:nvPr/>
          </p:nvSpPr>
          <p:spPr bwMode="auto">
            <a:xfrm>
              <a:off x="1872" y="1823"/>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54" name="Line 30"/>
            <p:cNvSpPr>
              <a:spLocks noChangeShapeType="1"/>
            </p:cNvSpPr>
            <p:nvPr/>
          </p:nvSpPr>
          <p:spPr bwMode="auto">
            <a:xfrm>
              <a:off x="1872" y="2063"/>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55" name="Line 31"/>
            <p:cNvSpPr>
              <a:spLocks noChangeShapeType="1"/>
            </p:cNvSpPr>
            <p:nvPr/>
          </p:nvSpPr>
          <p:spPr bwMode="auto">
            <a:xfrm>
              <a:off x="1872" y="2303"/>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56" name="Line 32"/>
            <p:cNvSpPr>
              <a:spLocks noChangeShapeType="1"/>
            </p:cNvSpPr>
            <p:nvPr/>
          </p:nvSpPr>
          <p:spPr bwMode="auto">
            <a:xfrm>
              <a:off x="1872" y="2543"/>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57" name="Rectangle 33"/>
            <p:cNvSpPr>
              <a:spLocks noChangeArrowheads="1"/>
            </p:cNvSpPr>
            <p:nvPr/>
          </p:nvSpPr>
          <p:spPr bwMode="auto">
            <a:xfrm>
              <a:off x="1536" y="2351"/>
              <a:ext cx="384" cy="327"/>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Q</a:t>
              </a:r>
              <a:r>
                <a:rPr lang="en-US" altLang="zh-CN" sz="2800" b="1" baseline="-25000">
                  <a:solidFill>
                    <a:srgbClr val="333300"/>
                  </a:solidFill>
                  <a:latin typeface="Times New Roman" panose="02020603050405020304" charset="0"/>
                </a:rPr>
                <a:t>3 </a:t>
              </a:r>
            </a:p>
          </p:txBody>
        </p:sp>
        <p:sp>
          <p:nvSpPr>
            <p:cNvPr id="158758" name="Rectangle 34"/>
            <p:cNvSpPr>
              <a:spLocks noChangeArrowheads="1"/>
            </p:cNvSpPr>
            <p:nvPr/>
          </p:nvSpPr>
          <p:spPr bwMode="auto">
            <a:xfrm>
              <a:off x="1536" y="2111"/>
              <a:ext cx="354"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Q</a:t>
              </a:r>
              <a:r>
                <a:rPr lang="en-US" altLang="zh-CN" sz="2800" b="1" baseline="-25000">
                  <a:solidFill>
                    <a:srgbClr val="333300"/>
                  </a:solidFill>
                  <a:latin typeface="Times New Roman" panose="02020603050405020304" charset="0"/>
                </a:rPr>
                <a:t>2</a:t>
              </a:r>
            </a:p>
          </p:txBody>
        </p:sp>
        <p:sp>
          <p:nvSpPr>
            <p:cNvPr id="158759" name="Rectangle 35"/>
            <p:cNvSpPr>
              <a:spLocks noChangeArrowheads="1"/>
            </p:cNvSpPr>
            <p:nvPr/>
          </p:nvSpPr>
          <p:spPr bwMode="auto">
            <a:xfrm>
              <a:off x="1536" y="1823"/>
              <a:ext cx="384" cy="327"/>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Q</a:t>
              </a:r>
              <a:r>
                <a:rPr lang="en-US" altLang="zh-CN" sz="2800" b="1" baseline="-25000">
                  <a:solidFill>
                    <a:srgbClr val="333300"/>
                  </a:solidFill>
                  <a:latin typeface="Times New Roman" panose="02020603050405020304" charset="0"/>
                </a:rPr>
                <a:t>1</a:t>
              </a:r>
            </a:p>
          </p:txBody>
        </p:sp>
        <p:sp>
          <p:nvSpPr>
            <p:cNvPr id="158760" name="Rectangle 36"/>
            <p:cNvSpPr>
              <a:spLocks noChangeArrowheads="1"/>
            </p:cNvSpPr>
            <p:nvPr/>
          </p:nvSpPr>
          <p:spPr bwMode="auto">
            <a:xfrm>
              <a:off x="1536" y="1583"/>
              <a:ext cx="384" cy="327"/>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Q</a:t>
              </a:r>
              <a:r>
                <a:rPr lang="en-US" altLang="zh-CN" sz="2800" b="1" baseline="-25000">
                  <a:solidFill>
                    <a:srgbClr val="333300"/>
                  </a:solidFill>
                  <a:latin typeface="Times New Roman" panose="02020603050405020304" charset="0"/>
                </a:rPr>
                <a:t>0</a:t>
              </a:r>
            </a:p>
          </p:txBody>
        </p:sp>
        <p:sp>
          <p:nvSpPr>
            <p:cNvPr id="158761" name="AutoShape 37"/>
            <p:cNvSpPr/>
            <p:nvPr/>
          </p:nvSpPr>
          <p:spPr bwMode="auto">
            <a:xfrm>
              <a:off x="1488" y="1728"/>
              <a:ext cx="48" cy="912"/>
            </a:xfrm>
            <a:prstGeom prst="leftBrace">
              <a:avLst>
                <a:gd name="adj1" fmla="val 158333"/>
                <a:gd name="adj2" fmla="val 50000"/>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62" name="Line 38"/>
            <p:cNvSpPr>
              <a:spLocks noChangeShapeType="1"/>
            </p:cNvSpPr>
            <p:nvPr/>
          </p:nvSpPr>
          <p:spPr bwMode="auto">
            <a:xfrm>
              <a:off x="3072" y="2784"/>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63" name="Line 39"/>
            <p:cNvSpPr>
              <a:spLocks noChangeShapeType="1"/>
            </p:cNvSpPr>
            <p:nvPr/>
          </p:nvSpPr>
          <p:spPr bwMode="auto">
            <a:xfrm>
              <a:off x="3072" y="2592"/>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64" name="Line 40"/>
            <p:cNvSpPr>
              <a:spLocks noChangeShapeType="1"/>
            </p:cNvSpPr>
            <p:nvPr/>
          </p:nvSpPr>
          <p:spPr bwMode="auto">
            <a:xfrm>
              <a:off x="3072" y="2400"/>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65" name="Line 41"/>
            <p:cNvSpPr>
              <a:spLocks noChangeShapeType="1"/>
            </p:cNvSpPr>
            <p:nvPr/>
          </p:nvSpPr>
          <p:spPr bwMode="auto">
            <a:xfrm>
              <a:off x="3072" y="2208"/>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66" name="Line 42"/>
            <p:cNvSpPr>
              <a:spLocks noChangeShapeType="1"/>
            </p:cNvSpPr>
            <p:nvPr/>
          </p:nvSpPr>
          <p:spPr bwMode="auto">
            <a:xfrm>
              <a:off x="3072" y="2016"/>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67" name="Line 43"/>
            <p:cNvSpPr>
              <a:spLocks noChangeShapeType="1"/>
            </p:cNvSpPr>
            <p:nvPr/>
          </p:nvSpPr>
          <p:spPr bwMode="auto">
            <a:xfrm>
              <a:off x="3072" y="1824"/>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68" name="Line 44"/>
            <p:cNvSpPr>
              <a:spLocks noChangeShapeType="1"/>
            </p:cNvSpPr>
            <p:nvPr/>
          </p:nvSpPr>
          <p:spPr bwMode="auto">
            <a:xfrm>
              <a:off x="3072" y="1632"/>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58769" name="Group 45"/>
            <p:cNvGrpSpPr/>
            <p:nvPr/>
          </p:nvGrpSpPr>
          <p:grpSpPr bwMode="auto">
            <a:xfrm>
              <a:off x="3504" y="1344"/>
              <a:ext cx="244" cy="1575"/>
              <a:chOff x="3600" y="1392"/>
              <a:chExt cx="244" cy="1575"/>
            </a:xfrm>
          </p:grpSpPr>
          <p:sp>
            <p:nvSpPr>
              <p:cNvPr id="158786" name="Text Box 46"/>
              <p:cNvSpPr txBox="1">
                <a:spLocks noChangeArrowheads="1"/>
              </p:cNvSpPr>
              <p:nvPr/>
            </p:nvSpPr>
            <p:spPr bwMode="auto">
              <a:xfrm>
                <a:off x="3600" y="1392"/>
                <a:ext cx="240" cy="40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600" b="1" i="1">
                    <a:solidFill>
                      <a:srgbClr val="333300"/>
                    </a:solidFill>
                  </a:rPr>
                  <a:t>a</a:t>
                </a:r>
              </a:p>
            </p:txBody>
          </p:sp>
          <p:sp>
            <p:nvSpPr>
              <p:cNvPr id="158787" name="Rectangle 47"/>
              <p:cNvSpPr>
                <a:spLocks noChangeArrowheads="1"/>
              </p:cNvSpPr>
              <p:nvPr/>
            </p:nvSpPr>
            <p:spPr bwMode="auto">
              <a:xfrm>
                <a:off x="3600" y="2640"/>
                <a:ext cx="228"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g</a:t>
                </a:r>
                <a:endParaRPr lang="en-US" altLang="zh-CN" sz="3600" b="1" i="1">
                  <a:solidFill>
                    <a:srgbClr val="333300"/>
                  </a:solidFill>
                  <a:latin typeface="Times New Roman" panose="02020603050405020304" charset="0"/>
                </a:endParaRPr>
              </a:p>
            </p:txBody>
          </p:sp>
          <p:sp>
            <p:nvSpPr>
              <p:cNvPr id="158788" name="Rectangle 48"/>
              <p:cNvSpPr>
                <a:spLocks noChangeArrowheads="1"/>
              </p:cNvSpPr>
              <p:nvPr/>
            </p:nvSpPr>
            <p:spPr bwMode="auto">
              <a:xfrm>
                <a:off x="3600" y="2448"/>
                <a:ext cx="201" cy="365"/>
              </a:xfrm>
              <a:prstGeom prst="rect">
                <a:avLst/>
              </a:prstGeom>
              <a:noFill/>
              <a:ln>
                <a:noFill/>
              </a:ln>
            </p:spPr>
            <p:txBody>
              <a:bodyPr wrap="none">
                <a:spAutoFit/>
              </a:bodyPr>
              <a:lstStyle/>
              <a:p>
                <a:pPr>
                  <a:spcBef>
                    <a:spcPct val="50000"/>
                  </a:spcBef>
                </a:pPr>
                <a:r>
                  <a:rPr lang="en-US" altLang="zh-CN" sz="3200" b="1" i="1">
                    <a:solidFill>
                      <a:srgbClr val="333300"/>
                    </a:solidFill>
                    <a:latin typeface="Times New Roman" panose="02020603050405020304" charset="0"/>
                  </a:rPr>
                  <a:t>f</a:t>
                </a:r>
                <a:endParaRPr lang="en-US" altLang="zh-CN" sz="3600" b="1" i="1">
                  <a:solidFill>
                    <a:srgbClr val="333300"/>
                  </a:solidFill>
                  <a:latin typeface="Times New Roman" panose="02020603050405020304" charset="0"/>
                </a:endParaRPr>
              </a:p>
            </p:txBody>
          </p:sp>
          <p:sp>
            <p:nvSpPr>
              <p:cNvPr id="158789" name="Rectangle 49"/>
              <p:cNvSpPr>
                <a:spLocks noChangeArrowheads="1"/>
              </p:cNvSpPr>
              <p:nvPr/>
            </p:nvSpPr>
            <p:spPr bwMode="auto">
              <a:xfrm>
                <a:off x="3600" y="2208"/>
                <a:ext cx="240" cy="404"/>
              </a:xfrm>
              <a:prstGeom prst="rect">
                <a:avLst/>
              </a:prstGeom>
              <a:noFill/>
              <a:ln>
                <a:noFill/>
              </a:ln>
            </p:spPr>
            <p:txBody>
              <a:bodyPr>
                <a:spAutoFit/>
              </a:bodyPr>
              <a:lstStyle/>
              <a:p>
                <a:pPr>
                  <a:spcBef>
                    <a:spcPct val="50000"/>
                  </a:spcBef>
                </a:pPr>
                <a:r>
                  <a:rPr lang="en-US" altLang="zh-CN" sz="3600" b="1" i="1">
                    <a:solidFill>
                      <a:srgbClr val="333300"/>
                    </a:solidFill>
                    <a:latin typeface="Times New Roman" panose="02020603050405020304" charset="0"/>
                  </a:rPr>
                  <a:t>e</a:t>
                </a:r>
              </a:p>
            </p:txBody>
          </p:sp>
          <p:sp>
            <p:nvSpPr>
              <p:cNvPr id="158790" name="Rectangle 50"/>
              <p:cNvSpPr>
                <a:spLocks noChangeArrowheads="1"/>
              </p:cNvSpPr>
              <p:nvPr/>
            </p:nvSpPr>
            <p:spPr bwMode="auto">
              <a:xfrm>
                <a:off x="3600" y="2064"/>
                <a:ext cx="228"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d</a:t>
                </a:r>
                <a:endParaRPr lang="en-US" altLang="zh-CN" sz="3600" b="1" i="1">
                  <a:solidFill>
                    <a:srgbClr val="333300"/>
                  </a:solidFill>
                  <a:latin typeface="Times New Roman" panose="02020603050405020304" charset="0"/>
                </a:endParaRPr>
              </a:p>
            </p:txBody>
          </p:sp>
          <p:sp>
            <p:nvSpPr>
              <p:cNvPr id="158791" name="Rectangle 51"/>
              <p:cNvSpPr>
                <a:spLocks noChangeArrowheads="1"/>
              </p:cNvSpPr>
              <p:nvPr/>
            </p:nvSpPr>
            <p:spPr bwMode="auto">
              <a:xfrm>
                <a:off x="3600" y="1824"/>
                <a:ext cx="244" cy="404"/>
              </a:xfrm>
              <a:prstGeom prst="rect">
                <a:avLst/>
              </a:prstGeom>
              <a:noFill/>
              <a:ln>
                <a:noFill/>
              </a:ln>
            </p:spPr>
            <p:txBody>
              <a:bodyPr wrap="none">
                <a:spAutoFit/>
              </a:bodyPr>
              <a:lstStyle/>
              <a:p>
                <a:pPr>
                  <a:spcBef>
                    <a:spcPct val="50000"/>
                  </a:spcBef>
                </a:pPr>
                <a:r>
                  <a:rPr lang="en-US" altLang="zh-CN" sz="3600" b="1" i="1">
                    <a:solidFill>
                      <a:srgbClr val="333300"/>
                    </a:solidFill>
                    <a:latin typeface="Times New Roman" panose="02020603050405020304" charset="0"/>
                  </a:rPr>
                  <a:t>c</a:t>
                </a:r>
              </a:p>
            </p:txBody>
          </p:sp>
          <p:sp>
            <p:nvSpPr>
              <p:cNvPr id="158792" name="Rectangle 52"/>
              <p:cNvSpPr>
                <a:spLocks noChangeArrowheads="1"/>
              </p:cNvSpPr>
              <p:nvPr/>
            </p:nvSpPr>
            <p:spPr bwMode="auto">
              <a:xfrm>
                <a:off x="3600" y="1694"/>
                <a:ext cx="228"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b</a:t>
                </a:r>
                <a:endParaRPr lang="en-US" altLang="zh-CN" sz="3600" b="1" i="1">
                  <a:solidFill>
                    <a:srgbClr val="333300"/>
                  </a:solidFill>
                  <a:latin typeface="Times New Roman" panose="02020603050405020304" charset="0"/>
                </a:endParaRPr>
              </a:p>
            </p:txBody>
          </p:sp>
        </p:grpSp>
        <p:sp>
          <p:nvSpPr>
            <p:cNvPr id="158770" name="AutoShape 53"/>
            <p:cNvSpPr/>
            <p:nvPr/>
          </p:nvSpPr>
          <p:spPr bwMode="auto">
            <a:xfrm>
              <a:off x="3792" y="1584"/>
              <a:ext cx="48" cy="1296"/>
            </a:xfrm>
            <a:prstGeom prst="rightBrace">
              <a:avLst>
                <a:gd name="adj1" fmla="val 225000"/>
                <a:gd name="adj2" fmla="val 50000"/>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71" name="Rectangle 54"/>
            <p:cNvSpPr>
              <a:spLocks noChangeArrowheads="1"/>
            </p:cNvSpPr>
            <p:nvPr/>
          </p:nvSpPr>
          <p:spPr bwMode="auto">
            <a:xfrm>
              <a:off x="4416" y="1584"/>
              <a:ext cx="768" cy="1200"/>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grpSp>
          <p:nvGrpSpPr>
            <p:cNvPr id="158772" name="Group 55"/>
            <p:cNvGrpSpPr/>
            <p:nvPr/>
          </p:nvGrpSpPr>
          <p:grpSpPr bwMode="auto">
            <a:xfrm>
              <a:off x="4512" y="1728"/>
              <a:ext cx="576" cy="912"/>
              <a:chOff x="3552" y="464"/>
              <a:chExt cx="576" cy="912"/>
            </a:xfrm>
          </p:grpSpPr>
          <p:sp>
            <p:nvSpPr>
              <p:cNvPr id="158779" name="Rectangle 56"/>
              <p:cNvSpPr>
                <a:spLocks noChangeArrowheads="1"/>
              </p:cNvSpPr>
              <p:nvPr/>
            </p:nvSpPr>
            <p:spPr bwMode="auto">
              <a:xfrm>
                <a:off x="3600" y="464"/>
                <a:ext cx="480" cy="48"/>
              </a:xfrm>
              <a:prstGeom prst="rect">
                <a:avLst/>
              </a:prstGeom>
              <a:solidFill>
                <a:srgbClr val="FFFF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80" name="Rectangle 57"/>
              <p:cNvSpPr>
                <a:spLocks noChangeArrowheads="1"/>
              </p:cNvSpPr>
              <p:nvPr/>
            </p:nvSpPr>
            <p:spPr bwMode="auto">
              <a:xfrm>
                <a:off x="3600" y="896"/>
                <a:ext cx="480" cy="48"/>
              </a:xfrm>
              <a:prstGeom prst="rect">
                <a:avLst/>
              </a:prstGeom>
              <a:solidFill>
                <a:srgbClr val="FFFF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81" name="Rectangle 58"/>
              <p:cNvSpPr>
                <a:spLocks noChangeArrowheads="1"/>
              </p:cNvSpPr>
              <p:nvPr/>
            </p:nvSpPr>
            <p:spPr bwMode="auto">
              <a:xfrm>
                <a:off x="3600" y="1328"/>
                <a:ext cx="480" cy="48"/>
              </a:xfrm>
              <a:prstGeom prst="rect">
                <a:avLst/>
              </a:prstGeom>
              <a:solidFill>
                <a:srgbClr val="FFFF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82" name="Rectangle 59"/>
              <p:cNvSpPr>
                <a:spLocks noChangeArrowheads="1"/>
              </p:cNvSpPr>
              <p:nvPr/>
            </p:nvSpPr>
            <p:spPr bwMode="auto">
              <a:xfrm>
                <a:off x="4080" y="512"/>
                <a:ext cx="48" cy="384"/>
              </a:xfrm>
              <a:prstGeom prst="rect">
                <a:avLst/>
              </a:prstGeom>
              <a:solidFill>
                <a:srgbClr val="FFFF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83" name="Rectangle 60"/>
              <p:cNvSpPr>
                <a:spLocks noChangeArrowheads="1"/>
              </p:cNvSpPr>
              <p:nvPr/>
            </p:nvSpPr>
            <p:spPr bwMode="auto">
              <a:xfrm>
                <a:off x="3552" y="944"/>
                <a:ext cx="48" cy="384"/>
              </a:xfrm>
              <a:prstGeom prst="rect">
                <a:avLst/>
              </a:prstGeom>
              <a:solidFill>
                <a:srgbClr val="FFFF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84" name="Rectangle 61"/>
              <p:cNvSpPr>
                <a:spLocks noChangeArrowheads="1"/>
              </p:cNvSpPr>
              <p:nvPr/>
            </p:nvSpPr>
            <p:spPr bwMode="auto">
              <a:xfrm>
                <a:off x="3552" y="512"/>
                <a:ext cx="48" cy="384"/>
              </a:xfrm>
              <a:prstGeom prst="rect">
                <a:avLst/>
              </a:prstGeom>
              <a:solidFill>
                <a:srgbClr val="FFFF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85" name="Rectangle 62"/>
              <p:cNvSpPr>
                <a:spLocks noChangeArrowheads="1"/>
              </p:cNvSpPr>
              <p:nvPr/>
            </p:nvSpPr>
            <p:spPr bwMode="auto">
              <a:xfrm>
                <a:off x="4080" y="944"/>
                <a:ext cx="48" cy="384"/>
              </a:xfrm>
              <a:prstGeom prst="rect">
                <a:avLst/>
              </a:prstGeom>
              <a:solidFill>
                <a:srgbClr val="FFFF00"/>
              </a:solidFill>
              <a:ln w="9525">
                <a:solidFill>
                  <a:schemeClr val="tx1"/>
                </a:solidFill>
                <a:miter lim="800000"/>
              </a:ln>
            </p:spPr>
            <p:txBody>
              <a:bodyPr wrap="none" anchor="ctr"/>
              <a:lstStyle/>
              <a:p>
                <a:endParaRPr lang="zh-CN" altLang="en-US">
                  <a:latin typeface="Times New Roman" panose="02020603050405020304" charset="0"/>
                </a:endParaRPr>
              </a:p>
            </p:txBody>
          </p:sp>
        </p:grpSp>
        <p:sp>
          <p:nvSpPr>
            <p:cNvPr id="158773" name="Text Box 63"/>
            <p:cNvSpPr txBox="1">
              <a:spLocks noChangeArrowheads="1"/>
            </p:cNvSpPr>
            <p:nvPr/>
          </p:nvSpPr>
          <p:spPr bwMode="auto">
            <a:xfrm>
              <a:off x="2529" y="1760"/>
              <a:ext cx="384" cy="8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dirty="0">
                  <a:solidFill>
                    <a:srgbClr val="CC0000"/>
                  </a:solidFill>
                </a:rPr>
                <a:t>译码器</a:t>
              </a:r>
            </a:p>
          </p:txBody>
        </p:sp>
        <p:sp>
          <p:nvSpPr>
            <p:cNvPr id="158774" name="Text Box 64"/>
            <p:cNvSpPr txBox="1">
              <a:spLocks noChangeArrowheads="1"/>
            </p:cNvSpPr>
            <p:nvPr/>
          </p:nvSpPr>
          <p:spPr bwMode="auto">
            <a:xfrm>
              <a:off x="480" y="1155"/>
              <a:ext cx="384" cy="1965"/>
            </a:xfrm>
            <a:prstGeom prst="rect">
              <a:avLst/>
            </a:prstGeom>
            <a:noFill/>
            <a:ln w="38100">
              <a:solidFill>
                <a:srgbClr val="006600"/>
              </a:solid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zh-CN" altLang="en-US" sz="2800" b="1" dirty="0">
                  <a:solidFill>
                    <a:srgbClr val="CC0000"/>
                  </a:solidFill>
                </a:rPr>
                <a:t>二</a:t>
              </a:r>
            </a:p>
            <a:p>
              <a:pPr algn="ctr" eaLnBrk="1" hangingPunct="1"/>
              <a:r>
                <a:rPr lang="zh-CN" altLang="en-US" sz="2800" b="1" dirty="0">
                  <a:solidFill>
                    <a:srgbClr val="CC0000"/>
                  </a:solidFill>
                </a:rPr>
                <a:t>  十进制代码</a:t>
              </a:r>
            </a:p>
          </p:txBody>
        </p:sp>
        <p:sp>
          <p:nvSpPr>
            <p:cNvPr id="158775" name="Line 65"/>
            <p:cNvSpPr>
              <a:spLocks noChangeShapeType="1"/>
            </p:cNvSpPr>
            <p:nvPr/>
          </p:nvSpPr>
          <p:spPr bwMode="auto">
            <a:xfrm>
              <a:off x="674" y="1502"/>
              <a:ext cx="0" cy="192"/>
            </a:xfrm>
            <a:prstGeom prst="line">
              <a:avLst/>
            </a:prstGeom>
            <a:noFill/>
            <a:ln w="28575">
              <a:solidFill>
                <a:srgbClr val="006600"/>
              </a:solidFill>
              <a:round/>
            </a:ln>
          </p:spPr>
          <p:txBody>
            <a:bodyPr wrap="none" anchor="ctr"/>
            <a:lstStyle/>
            <a:p>
              <a:endParaRPr lang="zh-CN" altLang="en-US">
                <a:latin typeface="Times New Roman" panose="02020603050405020304" charset="0"/>
              </a:endParaRPr>
            </a:p>
          </p:txBody>
        </p:sp>
        <p:sp>
          <p:nvSpPr>
            <p:cNvPr id="158776" name="AutoShape 66"/>
            <p:cNvSpPr>
              <a:spLocks noChangeArrowheads="1"/>
            </p:cNvSpPr>
            <p:nvPr/>
          </p:nvSpPr>
          <p:spPr bwMode="auto">
            <a:xfrm>
              <a:off x="1008" y="2088"/>
              <a:ext cx="432" cy="216"/>
            </a:xfrm>
            <a:prstGeom prst="rightArrow">
              <a:avLst>
                <a:gd name="adj1" fmla="val 50000"/>
                <a:gd name="adj2" fmla="val 50000"/>
              </a:avLst>
            </a:prstGeom>
            <a:gradFill rotWithShape="0">
              <a:gsLst>
                <a:gs pos="0">
                  <a:srgbClr val="CC0000"/>
                </a:gs>
                <a:gs pos="100000">
                  <a:srgbClr val="006600"/>
                </a:gs>
              </a:gsLst>
              <a:lin ang="0" scaled="1"/>
            </a:gradFill>
            <a:ln w="28575">
              <a:solidFill>
                <a:schemeClr val="accent2"/>
              </a:solidFill>
              <a:miter lim="800000"/>
            </a:ln>
          </p:spPr>
          <p:txBody>
            <a:bodyPr wrap="none" anchor="ctr"/>
            <a:lstStyle/>
            <a:p>
              <a:endParaRPr lang="zh-CN" altLang="en-US">
                <a:latin typeface="Times New Roman" panose="02020603050405020304" charset="0"/>
              </a:endParaRPr>
            </a:p>
          </p:txBody>
        </p:sp>
        <p:sp>
          <p:nvSpPr>
            <p:cNvPr id="137283" name="Text Box 67"/>
            <p:cNvSpPr txBox="1">
              <a:spLocks noChangeArrowheads="1"/>
            </p:cNvSpPr>
            <p:nvPr/>
          </p:nvSpPr>
          <p:spPr bwMode="auto">
            <a:xfrm>
              <a:off x="2160" y="3024"/>
              <a:ext cx="1015" cy="327"/>
            </a:xfrm>
            <a:prstGeom prst="rect">
              <a:avLst/>
            </a:prstGeom>
            <a:noFill/>
            <a:ln w="38100">
              <a:noFill/>
              <a:miter lim="800000"/>
            </a:ln>
            <a:effectLst/>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effectLst>
                    <a:outerShdw blurRad="38100" dist="38100" dir="2700000" algn="tl">
                      <a:srgbClr val="DDDDDD"/>
                    </a:outerShdw>
                  </a:effectLst>
                  <a:latin typeface="宋体" panose="02010600030101010101" pitchFamily="2" charset="-122"/>
                </a:rPr>
                <a:t>(</a:t>
              </a:r>
              <a:r>
                <a:rPr lang="zh-CN" altLang="en-US" sz="2800" b="1">
                  <a:effectLst>
                    <a:outerShdw blurRad="38100" dist="38100" dir="2700000" algn="tl">
                      <a:srgbClr val="DDDDDD"/>
                    </a:outerShdw>
                  </a:effectLst>
                  <a:latin typeface="宋体" panose="02010600030101010101" pitchFamily="2" charset="-122"/>
                </a:rPr>
                <a:t>共阴极</a:t>
              </a:r>
              <a:r>
                <a:rPr lang="en-US" altLang="zh-CN" sz="2800" b="1">
                  <a:effectLst>
                    <a:outerShdw blurRad="38100" dist="38100" dir="2700000" algn="tl">
                      <a:srgbClr val="DDDDDD"/>
                    </a:outerShdw>
                  </a:effectLst>
                  <a:latin typeface="宋体" panose="02010600030101010101" pitchFamily="2" charset="-122"/>
                </a:rPr>
                <a:t>)</a:t>
              </a:r>
            </a:p>
          </p:txBody>
        </p:sp>
        <p:sp>
          <p:nvSpPr>
            <p:cNvPr id="158778" name="AutoShape 68"/>
            <p:cNvSpPr>
              <a:spLocks noChangeArrowheads="1"/>
            </p:cNvSpPr>
            <p:nvPr/>
          </p:nvSpPr>
          <p:spPr bwMode="auto">
            <a:xfrm>
              <a:off x="3888" y="2064"/>
              <a:ext cx="432" cy="216"/>
            </a:xfrm>
            <a:prstGeom prst="rightArrow">
              <a:avLst>
                <a:gd name="adj1" fmla="val 50000"/>
                <a:gd name="adj2" fmla="val 50000"/>
              </a:avLst>
            </a:prstGeom>
            <a:gradFill rotWithShape="0">
              <a:gsLst>
                <a:gs pos="0">
                  <a:srgbClr val="CC0000"/>
                </a:gs>
                <a:gs pos="100000">
                  <a:srgbClr val="006600"/>
                </a:gs>
              </a:gsLst>
              <a:lin ang="0" scaled="1"/>
            </a:gradFill>
            <a:ln w="28575">
              <a:solidFill>
                <a:schemeClr val="accent2"/>
              </a:solidFill>
              <a:miter lim="800000"/>
            </a:ln>
          </p:spPr>
          <p:txBody>
            <a:bodyPr wrap="none" anchor="ctr"/>
            <a:lstStyle/>
            <a:p>
              <a:endParaRPr lang="zh-CN" altLang="en-US">
                <a:latin typeface="Times New Roman" panose="02020603050405020304" charset="0"/>
              </a:endParaRPr>
            </a:p>
          </p:txBody>
        </p:sp>
      </p:grpSp>
      <p:grpSp>
        <p:nvGrpSpPr>
          <p:cNvPr id="7" name="Group 69"/>
          <p:cNvGrpSpPr/>
          <p:nvPr/>
        </p:nvGrpSpPr>
        <p:grpSpPr bwMode="auto">
          <a:xfrm>
            <a:off x="3505200" y="2438400"/>
            <a:ext cx="361950" cy="1662113"/>
            <a:chOff x="1918" y="1422"/>
            <a:chExt cx="228" cy="1047"/>
          </a:xfrm>
        </p:grpSpPr>
        <p:sp>
          <p:nvSpPr>
            <p:cNvPr id="158748" name="Text Box 70"/>
            <p:cNvSpPr txBox="1">
              <a:spLocks noChangeArrowheads="1"/>
            </p:cNvSpPr>
            <p:nvPr/>
          </p:nvSpPr>
          <p:spPr bwMode="auto">
            <a:xfrm>
              <a:off x="1920" y="1422"/>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1</a:t>
              </a:r>
            </a:p>
          </p:txBody>
        </p:sp>
        <p:sp>
          <p:nvSpPr>
            <p:cNvPr id="158749" name="Text Box 71"/>
            <p:cNvSpPr txBox="1">
              <a:spLocks noChangeArrowheads="1"/>
            </p:cNvSpPr>
            <p:nvPr/>
          </p:nvSpPr>
          <p:spPr bwMode="auto">
            <a:xfrm>
              <a:off x="1920" y="1681"/>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0</a:t>
              </a:r>
            </a:p>
          </p:txBody>
        </p:sp>
        <p:sp>
          <p:nvSpPr>
            <p:cNvPr id="158750" name="Text Box 72"/>
            <p:cNvSpPr txBox="1">
              <a:spLocks noChangeArrowheads="1"/>
            </p:cNvSpPr>
            <p:nvPr/>
          </p:nvSpPr>
          <p:spPr bwMode="auto">
            <a:xfrm>
              <a:off x="1920" y="1902"/>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0</a:t>
              </a:r>
            </a:p>
          </p:txBody>
        </p:sp>
        <p:sp>
          <p:nvSpPr>
            <p:cNvPr id="158751" name="Text Box 73"/>
            <p:cNvSpPr txBox="1">
              <a:spLocks noChangeArrowheads="1"/>
            </p:cNvSpPr>
            <p:nvPr/>
          </p:nvSpPr>
          <p:spPr bwMode="auto">
            <a:xfrm>
              <a:off x="1918" y="2142"/>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1</a:t>
              </a:r>
            </a:p>
          </p:txBody>
        </p:sp>
      </p:grpSp>
      <p:grpSp>
        <p:nvGrpSpPr>
          <p:cNvPr id="8" name="Group 74"/>
          <p:cNvGrpSpPr/>
          <p:nvPr/>
        </p:nvGrpSpPr>
        <p:grpSpPr bwMode="auto">
          <a:xfrm>
            <a:off x="5410200" y="2209800"/>
            <a:ext cx="358775" cy="2320925"/>
            <a:chOff x="3182" y="1248"/>
            <a:chExt cx="226" cy="1462"/>
          </a:xfrm>
        </p:grpSpPr>
        <p:sp>
          <p:nvSpPr>
            <p:cNvPr id="158738" name="Text Box 75"/>
            <p:cNvSpPr txBox="1">
              <a:spLocks noChangeArrowheads="1"/>
            </p:cNvSpPr>
            <p:nvPr/>
          </p:nvSpPr>
          <p:spPr bwMode="auto">
            <a:xfrm>
              <a:off x="3182" y="1999"/>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0</a:t>
              </a:r>
            </a:p>
          </p:txBody>
        </p:sp>
        <p:grpSp>
          <p:nvGrpSpPr>
            <p:cNvPr id="158739" name="Group 76"/>
            <p:cNvGrpSpPr/>
            <p:nvPr/>
          </p:nvGrpSpPr>
          <p:grpSpPr bwMode="auto">
            <a:xfrm>
              <a:off x="3182" y="1248"/>
              <a:ext cx="226" cy="502"/>
              <a:chOff x="3182" y="1248"/>
              <a:chExt cx="226" cy="502"/>
            </a:xfrm>
          </p:grpSpPr>
          <p:sp>
            <p:nvSpPr>
              <p:cNvPr id="158746" name="Text Box 77"/>
              <p:cNvSpPr txBox="1">
                <a:spLocks noChangeArrowheads="1"/>
              </p:cNvSpPr>
              <p:nvPr/>
            </p:nvSpPr>
            <p:spPr bwMode="auto">
              <a:xfrm>
                <a:off x="3182" y="1248"/>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1</a:t>
                </a:r>
              </a:p>
            </p:txBody>
          </p:sp>
          <p:sp>
            <p:nvSpPr>
              <p:cNvPr id="158747" name="Text Box 78"/>
              <p:cNvSpPr txBox="1">
                <a:spLocks noChangeArrowheads="1"/>
              </p:cNvSpPr>
              <p:nvPr/>
            </p:nvSpPr>
            <p:spPr bwMode="auto">
              <a:xfrm>
                <a:off x="3182" y="1423"/>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1</a:t>
                </a:r>
              </a:p>
            </p:txBody>
          </p:sp>
        </p:grpSp>
        <p:grpSp>
          <p:nvGrpSpPr>
            <p:cNvPr id="158740" name="Group 79"/>
            <p:cNvGrpSpPr/>
            <p:nvPr/>
          </p:nvGrpSpPr>
          <p:grpSpPr bwMode="auto">
            <a:xfrm>
              <a:off x="3182" y="1610"/>
              <a:ext cx="226" cy="502"/>
              <a:chOff x="3182" y="1248"/>
              <a:chExt cx="226" cy="502"/>
            </a:xfrm>
          </p:grpSpPr>
          <p:sp>
            <p:nvSpPr>
              <p:cNvPr id="158744" name="Text Box 80"/>
              <p:cNvSpPr txBox="1">
                <a:spLocks noChangeArrowheads="1"/>
              </p:cNvSpPr>
              <p:nvPr/>
            </p:nvSpPr>
            <p:spPr bwMode="auto">
              <a:xfrm>
                <a:off x="3182" y="1248"/>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1</a:t>
                </a:r>
              </a:p>
            </p:txBody>
          </p:sp>
          <p:sp>
            <p:nvSpPr>
              <p:cNvPr id="158745" name="Text Box 81"/>
              <p:cNvSpPr txBox="1">
                <a:spLocks noChangeArrowheads="1"/>
              </p:cNvSpPr>
              <p:nvPr/>
            </p:nvSpPr>
            <p:spPr bwMode="auto">
              <a:xfrm>
                <a:off x="3182" y="1423"/>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1</a:t>
                </a:r>
              </a:p>
            </p:txBody>
          </p:sp>
        </p:grpSp>
        <p:grpSp>
          <p:nvGrpSpPr>
            <p:cNvPr id="158741" name="Group 82"/>
            <p:cNvGrpSpPr/>
            <p:nvPr/>
          </p:nvGrpSpPr>
          <p:grpSpPr bwMode="auto">
            <a:xfrm>
              <a:off x="3182" y="2208"/>
              <a:ext cx="226" cy="502"/>
              <a:chOff x="3182" y="1248"/>
              <a:chExt cx="226" cy="502"/>
            </a:xfrm>
          </p:grpSpPr>
          <p:sp>
            <p:nvSpPr>
              <p:cNvPr id="158742" name="Text Box 83"/>
              <p:cNvSpPr txBox="1">
                <a:spLocks noChangeArrowheads="1"/>
              </p:cNvSpPr>
              <p:nvPr/>
            </p:nvSpPr>
            <p:spPr bwMode="auto">
              <a:xfrm>
                <a:off x="3182" y="1248"/>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1</a:t>
                </a:r>
              </a:p>
            </p:txBody>
          </p:sp>
          <p:sp>
            <p:nvSpPr>
              <p:cNvPr id="158743" name="Text Box 84"/>
              <p:cNvSpPr txBox="1">
                <a:spLocks noChangeArrowheads="1"/>
              </p:cNvSpPr>
              <p:nvPr/>
            </p:nvSpPr>
            <p:spPr bwMode="auto">
              <a:xfrm>
                <a:off x="3182" y="1423"/>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1</a:t>
                </a:r>
              </a:p>
            </p:txBody>
          </p:sp>
        </p:grpSp>
      </p:grpSp>
      <p:grpSp>
        <p:nvGrpSpPr>
          <p:cNvPr id="12" name="Group 85"/>
          <p:cNvGrpSpPr/>
          <p:nvPr/>
        </p:nvGrpSpPr>
        <p:grpSpPr bwMode="auto">
          <a:xfrm>
            <a:off x="1870075" y="2765425"/>
            <a:ext cx="5292725" cy="587375"/>
            <a:chOff x="1178" y="1742"/>
            <a:chExt cx="3334" cy="370"/>
          </a:xfrm>
        </p:grpSpPr>
        <p:sp>
          <p:nvSpPr>
            <p:cNvPr id="158736" name="Rectangle 86"/>
            <p:cNvSpPr>
              <a:spLocks noChangeArrowheads="1"/>
            </p:cNvSpPr>
            <p:nvPr/>
          </p:nvSpPr>
          <p:spPr bwMode="auto">
            <a:xfrm>
              <a:off x="4058" y="1742"/>
              <a:ext cx="454" cy="327"/>
            </a:xfrm>
            <a:prstGeom prst="rect">
              <a:avLst/>
            </a:prstGeom>
            <a:noFill/>
            <a:ln>
              <a:noFill/>
            </a:ln>
          </p:spPr>
          <p:txBody>
            <a:bodyPr wrap="none">
              <a:spAutoFit/>
            </a:bodyPr>
            <a:lstStyle/>
            <a:p>
              <a:pPr>
                <a:spcBef>
                  <a:spcPct val="50000"/>
                </a:spcBef>
              </a:pPr>
              <a:r>
                <a:rPr lang="en-US" altLang="zh-CN" sz="2800" b="1">
                  <a:solidFill>
                    <a:srgbClr val="003399"/>
                  </a:solidFill>
                  <a:latin typeface="Times New Roman" panose="02020603050405020304" charset="0"/>
                </a:rPr>
                <a:t>7</a:t>
              </a:r>
              <a:r>
                <a:rPr lang="zh-CN" altLang="en-US" sz="2800" b="1">
                  <a:solidFill>
                    <a:srgbClr val="003399"/>
                  </a:solidFill>
                  <a:latin typeface="Times New Roman" panose="02020603050405020304" charset="0"/>
                </a:rPr>
                <a:t>个</a:t>
              </a:r>
            </a:p>
          </p:txBody>
        </p:sp>
        <p:sp>
          <p:nvSpPr>
            <p:cNvPr id="158737" name="Rectangle 87"/>
            <p:cNvSpPr>
              <a:spLocks noChangeArrowheads="1"/>
            </p:cNvSpPr>
            <p:nvPr/>
          </p:nvSpPr>
          <p:spPr bwMode="auto">
            <a:xfrm>
              <a:off x="1178" y="1785"/>
              <a:ext cx="454" cy="327"/>
            </a:xfrm>
            <a:prstGeom prst="rect">
              <a:avLst/>
            </a:prstGeom>
            <a:noFill/>
            <a:ln>
              <a:noFill/>
            </a:ln>
          </p:spPr>
          <p:txBody>
            <a:bodyPr wrap="none">
              <a:spAutoFit/>
            </a:bodyPr>
            <a:lstStyle/>
            <a:p>
              <a:pPr>
                <a:spcBef>
                  <a:spcPct val="50000"/>
                </a:spcBef>
              </a:pPr>
              <a:r>
                <a:rPr lang="en-US" altLang="zh-CN" sz="2800" b="1">
                  <a:solidFill>
                    <a:srgbClr val="003399"/>
                  </a:solidFill>
                  <a:latin typeface="Times New Roman" panose="02020603050405020304" charset="0"/>
                </a:rPr>
                <a:t>4</a:t>
              </a:r>
              <a:r>
                <a:rPr lang="zh-CN" altLang="en-US" sz="2800" b="1">
                  <a:solidFill>
                    <a:srgbClr val="003399"/>
                  </a:solidFill>
                  <a:latin typeface="Times New Roman" panose="02020603050405020304" charset="0"/>
                </a:rPr>
                <a:t>位</a:t>
              </a:r>
            </a:p>
          </p:txBody>
        </p:sp>
      </p:grpSp>
      <p:grpSp>
        <p:nvGrpSpPr>
          <p:cNvPr id="13" name="Group 88"/>
          <p:cNvGrpSpPr/>
          <p:nvPr/>
        </p:nvGrpSpPr>
        <p:grpSpPr bwMode="auto">
          <a:xfrm>
            <a:off x="7467600" y="2743200"/>
            <a:ext cx="914400" cy="1447800"/>
            <a:chOff x="4896" y="2880"/>
            <a:chExt cx="576" cy="912"/>
          </a:xfrm>
        </p:grpSpPr>
        <p:sp>
          <p:nvSpPr>
            <p:cNvPr id="158729" name="Rectangle 89"/>
            <p:cNvSpPr>
              <a:spLocks noChangeArrowheads="1"/>
            </p:cNvSpPr>
            <p:nvPr/>
          </p:nvSpPr>
          <p:spPr bwMode="auto">
            <a:xfrm>
              <a:off x="4944" y="2880"/>
              <a:ext cx="480" cy="48"/>
            </a:xfrm>
            <a:prstGeom prst="rect">
              <a:avLst/>
            </a:prstGeom>
            <a:solidFill>
              <a:srgbClr val="FF33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30" name="Rectangle 90"/>
            <p:cNvSpPr>
              <a:spLocks noChangeArrowheads="1"/>
            </p:cNvSpPr>
            <p:nvPr/>
          </p:nvSpPr>
          <p:spPr bwMode="auto">
            <a:xfrm>
              <a:off x="4944" y="3312"/>
              <a:ext cx="480" cy="48"/>
            </a:xfrm>
            <a:prstGeom prst="rect">
              <a:avLst/>
            </a:prstGeom>
            <a:solidFill>
              <a:srgbClr val="FF33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31" name="Rectangle 91"/>
            <p:cNvSpPr>
              <a:spLocks noChangeArrowheads="1"/>
            </p:cNvSpPr>
            <p:nvPr/>
          </p:nvSpPr>
          <p:spPr bwMode="auto">
            <a:xfrm>
              <a:off x="4944" y="3744"/>
              <a:ext cx="480" cy="48"/>
            </a:xfrm>
            <a:prstGeom prst="rect">
              <a:avLst/>
            </a:prstGeom>
            <a:solidFill>
              <a:srgbClr val="FF33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32" name="Rectangle 92"/>
            <p:cNvSpPr>
              <a:spLocks noChangeArrowheads="1"/>
            </p:cNvSpPr>
            <p:nvPr/>
          </p:nvSpPr>
          <p:spPr bwMode="auto">
            <a:xfrm>
              <a:off x="5424" y="2928"/>
              <a:ext cx="48" cy="384"/>
            </a:xfrm>
            <a:prstGeom prst="rect">
              <a:avLst/>
            </a:prstGeom>
            <a:solidFill>
              <a:srgbClr val="FF33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33" name="Rectangle 93"/>
            <p:cNvSpPr>
              <a:spLocks noChangeArrowheads="1"/>
            </p:cNvSpPr>
            <p:nvPr/>
          </p:nvSpPr>
          <p:spPr bwMode="auto">
            <a:xfrm>
              <a:off x="4896" y="3360"/>
              <a:ext cx="48" cy="384"/>
            </a:xfrm>
            <a:prstGeom prst="rect">
              <a:avLst/>
            </a:prstGeom>
            <a:solidFill>
              <a:srgbClr val="FFFF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34" name="Rectangle 94"/>
            <p:cNvSpPr>
              <a:spLocks noChangeArrowheads="1"/>
            </p:cNvSpPr>
            <p:nvPr/>
          </p:nvSpPr>
          <p:spPr bwMode="auto">
            <a:xfrm>
              <a:off x="4896" y="2928"/>
              <a:ext cx="48" cy="384"/>
            </a:xfrm>
            <a:prstGeom prst="rect">
              <a:avLst/>
            </a:prstGeom>
            <a:solidFill>
              <a:srgbClr val="FF33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35" name="Rectangle 95"/>
            <p:cNvSpPr>
              <a:spLocks noChangeArrowheads="1"/>
            </p:cNvSpPr>
            <p:nvPr/>
          </p:nvSpPr>
          <p:spPr bwMode="auto">
            <a:xfrm>
              <a:off x="5424" y="3360"/>
              <a:ext cx="48" cy="384"/>
            </a:xfrm>
            <a:prstGeom prst="rect">
              <a:avLst/>
            </a:prstGeom>
            <a:solidFill>
              <a:srgbClr val="FF3300"/>
            </a:solidFill>
            <a:ln w="9525">
              <a:solidFill>
                <a:schemeClr val="tx1"/>
              </a:solidFill>
              <a:miter lim="800000"/>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838200" y="762000"/>
            <a:ext cx="2921000" cy="519113"/>
          </a:xfrm>
          <a:prstGeom prst="rect">
            <a:avLst/>
          </a:prstGeom>
          <a:noFill/>
          <a:ln w="9525">
            <a:noFill/>
            <a:miter lim="800000"/>
          </a:ln>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 (3) </a:t>
            </a:r>
            <a:r>
              <a:rPr lang="zh-CN" altLang="en-US" sz="2800" b="1">
                <a:solidFill>
                  <a:srgbClr val="006600"/>
                </a:solidFill>
                <a:effectLst>
                  <a:outerShdw blurRad="38100" dist="38100" dir="2700000" algn="tl">
                    <a:srgbClr val="DDDDDD"/>
                  </a:outerShdw>
                </a:effectLst>
                <a:latin typeface="Times New Roman" panose="02020603050405020304" charset="0"/>
              </a:rPr>
              <a:t>列逻辑状态表</a:t>
            </a:r>
          </a:p>
        </p:txBody>
      </p:sp>
      <p:grpSp>
        <p:nvGrpSpPr>
          <p:cNvPr id="2" name="Group 3"/>
          <p:cNvGrpSpPr/>
          <p:nvPr/>
        </p:nvGrpSpPr>
        <p:grpSpPr bwMode="auto">
          <a:xfrm>
            <a:off x="1143000" y="1371600"/>
            <a:ext cx="2590800" cy="2424113"/>
            <a:chOff x="720" y="864"/>
            <a:chExt cx="1632" cy="1527"/>
          </a:xfrm>
        </p:grpSpPr>
        <p:sp>
          <p:nvSpPr>
            <p:cNvPr id="110619" name="Line 4"/>
            <p:cNvSpPr>
              <a:spLocks noChangeShapeType="1"/>
            </p:cNvSpPr>
            <p:nvPr/>
          </p:nvSpPr>
          <p:spPr bwMode="auto">
            <a:xfrm>
              <a:off x="720" y="864"/>
              <a:ext cx="16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0620" name="Line 5"/>
            <p:cNvSpPr>
              <a:spLocks noChangeShapeType="1"/>
            </p:cNvSpPr>
            <p:nvPr/>
          </p:nvSpPr>
          <p:spPr bwMode="auto">
            <a:xfrm>
              <a:off x="720" y="1200"/>
              <a:ext cx="16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0621" name="Line 6"/>
            <p:cNvSpPr>
              <a:spLocks noChangeShapeType="1"/>
            </p:cNvSpPr>
            <p:nvPr/>
          </p:nvSpPr>
          <p:spPr bwMode="auto">
            <a:xfrm>
              <a:off x="1824" y="864"/>
              <a:ext cx="0" cy="148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0622" name="Line 7"/>
            <p:cNvSpPr>
              <a:spLocks noChangeShapeType="1"/>
            </p:cNvSpPr>
            <p:nvPr/>
          </p:nvSpPr>
          <p:spPr bwMode="auto">
            <a:xfrm>
              <a:off x="1200" y="864"/>
              <a:ext cx="0" cy="148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0623" name="Text Box 8"/>
            <p:cNvSpPr txBox="1">
              <a:spLocks noChangeArrowheads="1"/>
            </p:cNvSpPr>
            <p:nvPr/>
          </p:nvSpPr>
          <p:spPr bwMode="auto">
            <a:xfrm>
              <a:off x="768" y="864"/>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t>A</a:t>
              </a:r>
            </a:p>
          </p:txBody>
        </p:sp>
        <p:sp>
          <p:nvSpPr>
            <p:cNvPr id="110624" name="Text Box 9"/>
            <p:cNvSpPr txBox="1">
              <a:spLocks noChangeArrowheads="1"/>
            </p:cNvSpPr>
            <p:nvPr/>
          </p:nvSpPr>
          <p:spPr bwMode="auto">
            <a:xfrm>
              <a:off x="1344" y="864"/>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t>B</a:t>
              </a:r>
              <a:endParaRPr lang="en-US" altLang="zh-CN" sz="2800" b="1" i="1">
                <a:solidFill>
                  <a:srgbClr val="CC0000"/>
                </a:solidFill>
              </a:endParaRPr>
            </a:p>
          </p:txBody>
        </p:sp>
        <p:sp>
          <p:nvSpPr>
            <p:cNvPr id="110625" name="Text Box 10"/>
            <p:cNvSpPr txBox="1">
              <a:spLocks noChangeArrowheads="1"/>
            </p:cNvSpPr>
            <p:nvPr/>
          </p:nvSpPr>
          <p:spPr bwMode="auto">
            <a:xfrm>
              <a:off x="2064" y="864"/>
              <a:ext cx="24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t>Y</a:t>
              </a:r>
              <a:endParaRPr lang="en-US" altLang="zh-CN" sz="2800" b="1" i="1">
                <a:solidFill>
                  <a:srgbClr val="CC0000"/>
                </a:solidFill>
              </a:endParaRPr>
            </a:p>
          </p:txBody>
        </p:sp>
        <p:sp>
          <p:nvSpPr>
            <p:cNvPr id="110626" name="Text Box 11"/>
            <p:cNvSpPr txBox="1">
              <a:spLocks noChangeArrowheads="1"/>
            </p:cNvSpPr>
            <p:nvPr/>
          </p:nvSpPr>
          <p:spPr bwMode="auto">
            <a:xfrm>
              <a:off x="816" y="1202"/>
              <a:ext cx="269"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0</a:t>
              </a:r>
            </a:p>
          </p:txBody>
        </p:sp>
        <p:sp>
          <p:nvSpPr>
            <p:cNvPr id="110627" name="Text Box 12"/>
            <p:cNvSpPr txBox="1">
              <a:spLocks noChangeArrowheads="1"/>
            </p:cNvSpPr>
            <p:nvPr/>
          </p:nvSpPr>
          <p:spPr bwMode="auto">
            <a:xfrm>
              <a:off x="816" y="1460"/>
              <a:ext cx="269"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0</a:t>
              </a:r>
            </a:p>
          </p:txBody>
        </p:sp>
        <p:sp>
          <p:nvSpPr>
            <p:cNvPr id="110628" name="Rectangle 13"/>
            <p:cNvSpPr>
              <a:spLocks noChangeArrowheads="1"/>
            </p:cNvSpPr>
            <p:nvPr/>
          </p:nvSpPr>
          <p:spPr bwMode="auto">
            <a:xfrm>
              <a:off x="816" y="1768"/>
              <a:ext cx="284"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a:t>
              </a:r>
            </a:p>
          </p:txBody>
        </p:sp>
        <p:sp>
          <p:nvSpPr>
            <p:cNvPr id="110629" name="Rectangle 14"/>
            <p:cNvSpPr>
              <a:spLocks noChangeArrowheads="1"/>
            </p:cNvSpPr>
            <p:nvPr/>
          </p:nvSpPr>
          <p:spPr bwMode="auto">
            <a:xfrm>
              <a:off x="816" y="2064"/>
              <a:ext cx="22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a:t>
              </a:r>
            </a:p>
          </p:txBody>
        </p:sp>
        <p:sp>
          <p:nvSpPr>
            <p:cNvPr id="110630" name="Text Box 15"/>
            <p:cNvSpPr txBox="1">
              <a:spLocks noChangeArrowheads="1"/>
            </p:cNvSpPr>
            <p:nvPr/>
          </p:nvSpPr>
          <p:spPr bwMode="auto">
            <a:xfrm>
              <a:off x="1392" y="1219"/>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0</a:t>
              </a:r>
            </a:p>
          </p:txBody>
        </p:sp>
        <p:sp>
          <p:nvSpPr>
            <p:cNvPr id="110631" name="Text Box 16"/>
            <p:cNvSpPr txBox="1">
              <a:spLocks noChangeArrowheads="1"/>
            </p:cNvSpPr>
            <p:nvPr/>
          </p:nvSpPr>
          <p:spPr bwMode="auto">
            <a:xfrm>
              <a:off x="1392" y="1747"/>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0</a:t>
              </a:r>
            </a:p>
          </p:txBody>
        </p:sp>
        <p:sp>
          <p:nvSpPr>
            <p:cNvPr id="110632" name="Rectangle 17"/>
            <p:cNvSpPr>
              <a:spLocks noChangeArrowheads="1"/>
            </p:cNvSpPr>
            <p:nvPr/>
          </p:nvSpPr>
          <p:spPr bwMode="auto">
            <a:xfrm>
              <a:off x="1392" y="1459"/>
              <a:ext cx="240" cy="327"/>
            </a:xfrm>
            <a:prstGeom prst="rect">
              <a:avLst/>
            </a:prstGeom>
            <a:noFill/>
            <a:ln>
              <a:noFill/>
            </a:ln>
          </p:spPr>
          <p:txBody>
            <a:bodyPr>
              <a:spAutoFit/>
            </a:bodyPr>
            <a:lstStyle/>
            <a:p>
              <a:pPr>
                <a:spcBef>
                  <a:spcPct val="50000"/>
                </a:spcBef>
              </a:pPr>
              <a:r>
                <a:rPr lang="en-US" altLang="zh-CN" sz="2800" b="1">
                  <a:latin typeface="Times New Roman" panose="02020603050405020304" charset="0"/>
                </a:rPr>
                <a:t>1</a:t>
              </a:r>
            </a:p>
          </p:txBody>
        </p:sp>
        <p:sp>
          <p:nvSpPr>
            <p:cNvPr id="110633" name="Text Box 18"/>
            <p:cNvSpPr txBox="1">
              <a:spLocks noChangeArrowheads="1"/>
            </p:cNvSpPr>
            <p:nvPr/>
          </p:nvSpPr>
          <p:spPr bwMode="auto">
            <a:xfrm>
              <a:off x="2064" y="1747"/>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1</a:t>
              </a:r>
            </a:p>
          </p:txBody>
        </p:sp>
        <p:sp>
          <p:nvSpPr>
            <p:cNvPr id="110634" name="Text Box 19"/>
            <p:cNvSpPr txBox="1">
              <a:spLocks noChangeArrowheads="1"/>
            </p:cNvSpPr>
            <p:nvPr/>
          </p:nvSpPr>
          <p:spPr bwMode="auto">
            <a:xfrm>
              <a:off x="2064" y="1459"/>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1</a:t>
              </a:r>
            </a:p>
          </p:txBody>
        </p:sp>
        <p:sp>
          <p:nvSpPr>
            <p:cNvPr id="110635" name="Text Box 20"/>
            <p:cNvSpPr txBox="1">
              <a:spLocks noChangeArrowheads="1"/>
            </p:cNvSpPr>
            <p:nvPr/>
          </p:nvSpPr>
          <p:spPr bwMode="auto">
            <a:xfrm>
              <a:off x="2064" y="1219"/>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0</a:t>
              </a:r>
            </a:p>
          </p:txBody>
        </p:sp>
        <p:sp>
          <p:nvSpPr>
            <p:cNvPr id="110636" name="Rectangle 21"/>
            <p:cNvSpPr>
              <a:spLocks noChangeArrowheads="1"/>
            </p:cNvSpPr>
            <p:nvPr/>
          </p:nvSpPr>
          <p:spPr bwMode="auto">
            <a:xfrm>
              <a:off x="2064" y="2064"/>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10637" name="Rectangle 22"/>
            <p:cNvSpPr>
              <a:spLocks noChangeArrowheads="1"/>
            </p:cNvSpPr>
            <p:nvPr/>
          </p:nvSpPr>
          <p:spPr bwMode="auto">
            <a:xfrm>
              <a:off x="1392" y="2064"/>
              <a:ext cx="240" cy="327"/>
            </a:xfrm>
            <a:prstGeom prst="rect">
              <a:avLst/>
            </a:prstGeom>
            <a:noFill/>
            <a:ln>
              <a:noFill/>
            </a:ln>
          </p:spPr>
          <p:txBody>
            <a:bodyPr>
              <a:spAutoFit/>
            </a:bodyPr>
            <a:lstStyle/>
            <a:p>
              <a:pPr>
                <a:spcBef>
                  <a:spcPct val="50000"/>
                </a:spcBef>
              </a:pPr>
              <a:r>
                <a:rPr lang="en-US" altLang="zh-CN" sz="2800" b="1">
                  <a:latin typeface="Times New Roman" panose="02020603050405020304" charset="0"/>
                </a:rPr>
                <a:t>1</a:t>
              </a:r>
            </a:p>
          </p:txBody>
        </p:sp>
      </p:grpSp>
      <p:grpSp>
        <p:nvGrpSpPr>
          <p:cNvPr id="3" name="Group 23"/>
          <p:cNvGrpSpPr/>
          <p:nvPr/>
        </p:nvGrpSpPr>
        <p:grpSpPr bwMode="auto">
          <a:xfrm>
            <a:off x="4191000" y="990600"/>
            <a:ext cx="2230438" cy="1143000"/>
            <a:chOff x="2640" y="240"/>
            <a:chExt cx="1405" cy="720"/>
          </a:xfrm>
        </p:grpSpPr>
        <p:sp>
          <p:nvSpPr>
            <p:cNvPr id="87064" name="Rectangle 24"/>
            <p:cNvSpPr>
              <a:spLocks noChangeArrowheads="1"/>
            </p:cNvSpPr>
            <p:nvPr/>
          </p:nvSpPr>
          <p:spPr bwMode="auto">
            <a:xfrm>
              <a:off x="2640" y="240"/>
              <a:ext cx="1405" cy="365"/>
            </a:xfrm>
            <a:prstGeom prst="rect">
              <a:avLst/>
            </a:prstGeom>
            <a:noFill/>
            <a:ln w="9525">
              <a:noFill/>
              <a:miter lim="800000"/>
            </a:ln>
          </p:spPr>
          <p:txBody>
            <a:bodyPr wrap="none">
              <a:spAutoFit/>
            </a:bodyPr>
            <a:lstStyle/>
            <a:p>
              <a:pPr>
                <a:spcBef>
                  <a:spcPct val="50000"/>
                </a:spcBef>
              </a:pPr>
              <a:r>
                <a:rPr lang="en-US" altLang="zh-CN" sz="3200" b="1">
                  <a:solidFill>
                    <a:srgbClr val="FF3300"/>
                  </a:solidFill>
                  <a:effectLst>
                    <a:outerShdw blurRad="38100" dist="38100" dir="2700000" algn="tl">
                      <a:srgbClr val="DDDDDD"/>
                    </a:outerShdw>
                  </a:effectLst>
                  <a:latin typeface="Times New Roman" panose="02020603050405020304" charset="0"/>
                </a:rPr>
                <a:t>Y= </a:t>
              </a:r>
              <a:r>
                <a:rPr lang="en-US" altLang="zh-CN" sz="3200" b="1" i="1">
                  <a:solidFill>
                    <a:srgbClr val="FF3300"/>
                  </a:solidFill>
                  <a:effectLst>
                    <a:outerShdw blurRad="38100" dist="38100" dir="2700000" algn="tl">
                      <a:srgbClr val="DDDDDD"/>
                    </a:outerShdw>
                  </a:effectLst>
                  <a:latin typeface="Times New Roman" panose="02020603050405020304" charset="0"/>
                </a:rPr>
                <a:t>AB +AB</a:t>
              </a:r>
              <a:endParaRPr lang="en-US" altLang="zh-CN" sz="3600" b="1">
                <a:solidFill>
                  <a:srgbClr val="FF3300"/>
                </a:solidFill>
                <a:effectLst>
                  <a:outerShdw blurRad="38100" dist="38100" dir="2700000" algn="tl">
                    <a:srgbClr val="DDDDDD"/>
                  </a:outerShdw>
                </a:effectLst>
                <a:latin typeface="Times New Roman" panose="02020603050405020304" charset="0"/>
              </a:endParaRPr>
            </a:p>
          </p:txBody>
        </p:sp>
        <p:sp>
          <p:nvSpPr>
            <p:cNvPr id="110615" name="Line 25"/>
            <p:cNvSpPr>
              <a:spLocks noChangeShapeType="1"/>
            </p:cNvSpPr>
            <p:nvPr/>
          </p:nvSpPr>
          <p:spPr bwMode="auto">
            <a:xfrm>
              <a:off x="3264" y="288"/>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0616" name="Line 26"/>
            <p:cNvSpPr>
              <a:spLocks noChangeShapeType="1"/>
            </p:cNvSpPr>
            <p:nvPr/>
          </p:nvSpPr>
          <p:spPr bwMode="auto">
            <a:xfrm>
              <a:off x="3648" y="278"/>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0617" name="Rectangle 27"/>
            <p:cNvSpPr>
              <a:spLocks noChangeArrowheads="1"/>
            </p:cNvSpPr>
            <p:nvPr/>
          </p:nvSpPr>
          <p:spPr bwMode="auto">
            <a:xfrm>
              <a:off x="2784" y="595"/>
              <a:ext cx="860" cy="365"/>
            </a:xfrm>
            <a:prstGeom prst="rect">
              <a:avLst/>
            </a:prstGeom>
            <a:noFill/>
            <a:ln>
              <a:noFill/>
            </a:ln>
          </p:spPr>
          <p:txBody>
            <a:bodyPr wrap="none">
              <a:spAutoFit/>
            </a:bodyPr>
            <a:lstStyle/>
            <a:p>
              <a:pPr>
                <a:spcBef>
                  <a:spcPct val="50000"/>
                </a:spcBef>
              </a:pPr>
              <a:r>
                <a:rPr lang="en-US" altLang="zh-CN" sz="3200" b="1">
                  <a:solidFill>
                    <a:srgbClr val="FF3300"/>
                  </a:solidFill>
                  <a:latin typeface="Times New Roman" panose="02020603050405020304" charset="0"/>
                </a:rPr>
                <a:t>=</a:t>
              </a:r>
              <a:r>
                <a:rPr lang="en-US" altLang="zh-CN" sz="3200" b="1" i="1">
                  <a:solidFill>
                    <a:srgbClr val="FF3300"/>
                  </a:solidFill>
                  <a:latin typeface="Times New Roman" panose="02020603050405020304" charset="0"/>
                </a:rPr>
                <a:t>A    B</a:t>
              </a:r>
              <a:endParaRPr lang="en-US" altLang="zh-CN" sz="3200" b="1" i="1">
                <a:solidFill>
                  <a:schemeClr val="bg1"/>
                </a:solidFill>
                <a:latin typeface="Times New Roman" panose="02020603050405020304" charset="0"/>
              </a:endParaRPr>
            </a:p>
          </p:txBody>
        </p:sp>
        <p:sp>
          <p:nvSpPr>
            <p:cNvPr id="110618" name="AutoShape 28"/>
            <p:cNvSpPr>
              <a:spLocks noChangeArrowheads="1"/>
            </p:cNvSpPr>
            <p:nvPr/>
          </p:nvSpPr>
          <p:spPr bwMode="auto">
            <a:xfrm>
              <a:off x="3168" y="691"/>
              <a:ext cx="192" cy="192"/>
            </a:xfrm>
            <a:prstGeom prst="flowChartOr">
              <a:avLst/>
            </a:prstGeom>
            <a:noFill/>
            <a:ln w="28575">
              <a:solidFill>
                <a:srgbClr val="FF3300"/>
              </a:solidFill>
              <a:round/>
            </a:ln>
          </p:spPr>
          <p:txBody>
            <a:bodyPr wrap="none" anchor="ctr"/>
            <a:lstStyle/>
            <a:p>
              <a:endParaRPr lang="zh-CN" altLang="en-US">
                <a:latin typeface="Times New Roman" panose="02020603050405020304" charset="0"/>
              </a:endParaRPr>
            </a:p>
          </p:txBody>
        </p:sp>
      </p:grpSp>
      <p:sp>
        <p:nvSpPr>
          <p:cNvPr id="87069" name="AutoShape 29"/>
          <p:cNvSpPr>
            <a:spLocks noChangeArrowheads="1"/>
          </p:cNvSpPr>
          <p:nvPr/>
        </p:nvSpPr>
        <p:spPr bwMode="auto">
          <a:xfrm>
            <a:off x="6705600" y="1828800"/>
            <a:ext cx="1731963" cy="806450"/>
          </a:xfrm>
          <a:prstGeom prst="cloudCallout">
            <a:avLst>
              <a:gd name="adj1" fmla="val -109394"/>
              <a:gd name="adj2" fmla="val -58463"/>
            </a:avLst>
          </a:prstGeom>
          <a:solidFill>
            <a:srgbClr val="FFFFCC"/>
          </a:solidFill>
          <a:ln w="28575">
            <a:solidFill>
              <a:srgbClr val="006600"/>
            </a:solidFill>
            <a:round/>
          </a:ln>
          <a:effectLst/>
        </p:spPr>
        <p:txBody>
          <a:bodyPr wrap="none" anchor="ctr"/>
          <a:lstStyle/>
          <a:p>
            <a:pPr algn="ctr">
              <a:spcBef>
                <a:spcPct val="50000"/>
              </a:spcBef>
            </a:pPr>
            <a:r>
              <a:rPr lang="zh-CN" altLang="en-US" sz="2800" b="1">
                <a:solidFill>
                  <a:srgbClr val="CC0000"/>
                </a:solidFill>
                <a:effectLst>
                  <a:outerShdw blurRad="38100" dist="38100" dir="2700000" algn="tl">
                    <a:srgbClr val="000000"/>
                  </a:outerShdw>
                </a:effectLst>
                <a:latin typeface="Times New Roman" panose="02020603050405020304" charset="0"/>
              </a:rPr>
              <a:t>逻辑式</a:t>
            </a:r>
          </a:p>
        </p:txBody>
      </p:sp>
      <p:grpSp>
        <p:nvGrpSpPr>
          <p:cNvPr id="4" name="Group 30"/>
          <p:cNvGrpSpPr/>
          <p:nvPr/>
        </p:nvGrpSpPr>
        <p:grpSpPr bwMode="auto">
          <a:xfrm>
            <a:off x="609600" y="4114801"/>
            <a:ext cx="7741920" cy="1716088"/>
            <a:chOff x="384" y="2592"/>
            <a:chExt cx="4608" cy="1081"/>
          </a:xfrm>
        </p:grpSpPr>
        <p:sp>
          <p:nvSpPr>
            <p:cNvPr id="87071" name="Rectangle 31"/>
            <p:cNvSpPr>
              <a:spLocks noChangeArrowheads="1"/>
            </p:cNvSpPr>
            <p:nvPr/>
          </p:nvSpPr>
          <p:spPr bwMode="auto">
            <a:xfrm>
              <a:off x="384" y="2592"/>
              <a:ext cx="4608" cy="1081"/>
            </a:xfrm>
            <a:prstGeom prst="rect">
              <a:avLst/>
            </a:prstGeom>
            <a:noFill/>
            <a:ln w="9525">
              <a:noFill/>
              <a:miter lim="800000"/>
            </a:ln>
            <a:effectLst/>
          </p:spPr>
          <p:txBody>
            <a:bodyPr>
              <a:spAutoFit/>
            </a:bodyPr>
            <a:lstStyle/>
            <a:p>
              <a:pPr>
                <a:spcBef>
                  <a:spcPct val="40000"/>
                </a:spcBef>
              </a:pPr>
              <a:r>
                <a:rPr lang="en-US" altLang="zh-CN" sz="2800" b="1" dirty="0">
                  <a:solidFill>
                    <a:srgbClr val="006600"/>
                  </a:solidFill>
                  <a:effectLst>
                    <a:outerShdw blurRad="38100" dist="38100" dir="2700000" algn="tl">
                      <a:srgbClr val="DDDDDD"/>
                    </a:outerShdw>
                  </a:effectLst>
                  <a:latin typeface="Times New Roman" panose="02020603050405020304" charset="0"/>
                </a:rPr>
                <a:t> (4)  </a:t>
              </a:r>
              <a:r>
                <a:rPr lang="zh-CN" altLang="en-US" sz="2800" b="1" dirty="0">
                  <a:solidFill>
                    <a:srgbClr val="006600"/>
                  </a:solidFill>
                  <a:effectLst>
                    <a:outerShdw blurRad="38100" dist="38100" dir="2700000" algn="tl">
                      <a:srgbClr val="DDDDDD"/>
                    </a:outerShdw>
                  </a:effectLst>
                  <a:latin typeface="Times New Roman" panose="02020603050405020304" charset="0"/>
                </a:rPr>
                <a:t>分析逻辑功能</a:t>
              </a:r>
            </a:p>
            <a:p>
              <a:pPr>
                <a:spcBef>
                  <a:spcPct val="40000"/>
                </a:spcBef>
              </a:pPr>
              <a:r>
                <a:rPr lang="zh-CN" altLang="en-US" sz="2800" b="1" dirty="0">
                  <a:effectLst>
                    <a:outerShdw blurRad="38100" dist="38100" dir="2700000" algn="tl">
                      <a:srgbClr val="DDDDDD"/>
                    </a:outerShdw>
                  </a:effectLst>
                  <a:latin typeface="Times New Roman" panose="02020603050405020304" charset="0"/>
                </a:rPr>
                <a:t>   输入</a:t>
              </a:r>
              <a:r>
                <a:rPr lang="zh-CN" altLang="en-US" sz="2800" b="1" dirty="0">
                  <a:solidFill>
                    <a:srgbClr val="FF3300"/>
                  </a:solidFill>
                  <a:effectLst>
                    <a:outerShdw blurRad="38100" dist="38100" dir="2700000" algn="tl">
                      <a:srgbClr val="DDDDDD"/>
                    </a:outerShdw>
                  </a:effectLst>
                  <a:latin typeface="Times New Roman" panose="02020603050405020304" charset="0"/>
                </a:rPr>
                <a:t>相同</a:t>
              </a:r>
              <a:r>
                <a:rPr lang="zh-CN" altLang="en-US" sz="2800" b="1" dirty="0">
                  <a:effectLst>
                    <a:outerShdw blurRad="38100" dist="38100" dir="2700000" algn="tl">
                      <a:srgbClr val="DDDDDD"/>
                    </a:outerShdw>
                  </a:effectLst>
                  <a:latin typeface="Times New Roman" panose="02020603050405020304" charset="0"/>
                </a:rPr>
                <a:t>输出为</a:t>
              </a:r>
              <a:r>
                <a:rPr lang="zh-CN" altLang="en-US" sz="2800" b="1" dirty="0">
                  <a:solidFill>
                    <a:srgbClr val="FF3300"/>
                  </a:solidFill>
                  <a:effectLst>
                    <a:outerShdw blurRad="38100" dist="38100" dir="2700000" algn="tl">
                      <a:srgbClr val="DDDDDD"/>
                    </a:outerShdw>
                  </a:effectLst>
                  <a:latin typeface="Times New Roman" panose="02020603050405020304" charset="0"/>
                </a:rPr>
                <a:t>“</a:t>
              </a:r>
              <a:r>
                <a:rPr lang="en-US" altLang="zh-CN" sz="2800" b="1" dirty="0">
                  <a:solidFill>
                    <a:srgbClr val="FF3300"/>
                  </a:solidFill>
                  <a:effectLst>
                    <a:outerShdw blurRad="38100" dist="38100" dir="2700000" algn="tl">
                      <a:srgbClr val="DDDDDD"/>
                    </a:outerShdw>
                  </a:effectLst>
                  <a:latin typeface="Times New Roman" panose="02020603050405020304" charset="0"/>
                </a:rPr>
                <a:t>0”</a:t>
              </a:r>
              <a:r>
                <a:rPr lang="zh-CN" altLang="en-US" sz="2800" b="1" dirty="0">
                  <a:solidFill>
                    <a:srgbClr val="FF3300"/>
                  </a:solidFill>
                  <a:effectLst>
                    <a:outerShdw blurRad="38100" dist="38100" dir="2700000" algn="tl">
                      <a:srgbClr val="DDDDDD"/>
                    </a:outerShdw>
                  </a:effectLst>
                  <a:latin typeface="Times New Roman" panose="02020603050405020304" charset="0"/>
                </a:rPr>
                <a:t>，</a:t>
              </a:r>
              <a:r>
                <a:rPr lang="zh-CN" altLang="en-US" sz="2800" b="1" dirty="0">
                  <a:effectLst>
                    <a:outerShdw blurRad="38100" dist="38100" dir="2700000" algn="tl">
                      <a:srgbClr val="DDDDDD"/>
                    </a:outerShdw>
                  </a:effectLst>
                  <a:latin typeface="Times New Roman" panose="02020603050405020304" charset="0"/>
                </a:rPr>
                <a:t>输入</a:t>
              </a:r>
              <a:r>
                <a:rPr lang="zh-CN" altLang="en-US" sz="2800" b="1" dirty="0">
                  <a:solidFill>
                    <a:srgbClr val="FF3300"/>
                  </a:solidFill>
                  <a:effectLst>
                    <a:outerShdw blurRad="38100" dist="38100" dir="2700000" algn="tl">
                      <a:srgbClr val="DDDDDD"/>
                    </a:outerShdw>
                  </a:effectLst>
                  <a:latin typeface="Times New Roman" panose="02020603050405020304" charset="0"/>
                </a:rPr>
                <a:t>相异</a:t>
              </a:r>
              <a:r>
                <a:rPr lang="zh-CN" altLang="en-US" sz="2800" b="1" dirty="0">
                  <a:effectLst>
                    <a:outerShdw blurRad="38100" dist="38100" dir="2700000" algn="tl">
                      <a:srgbClr val="DDDDDD"/>
                    </a:outerShdw>
                  </a:effectLst>
                  <a:latin typeface="Times New Roman" panose="02020603050405020304" charset="0"/>
                </a:rPr>
                <a:t>输出为</a:t>
              </a:r>
              <a:r>
                <a:rPr lang="zh-CN" altLang="en-US" sz="2800" b="1" dirty="0">
                  <a:solidFill>
                    <a:srgbClr val="FF3300"/>
                  </a:solidFill>
                  <a:effectLst>
                    <a:outerShdw blurRad="38100" dist="38100" dir="2700000" algn="tl">
                      <a:srgbClr val="DDDDDD"/>
                    </a:outerShdw>
                  </a:effectLst>
                  <a:latin typeface="Times New Roman" panose="02020603050405020304" charset="0"/>
                </a:rPr>
                <a:t>“</a:t>
              </a:r>
              <a:r>
                <a:rPr lang="en-US" altLang="zh-CN" sz="2800" b="1" dirty="0">
                  <a:solidFill>
                    <a:srgbClr val="FF3300"/>
                  </a:solidFill>
                  <a:effectLst>
                    <a:outerShdw blurRad="38100" dist="38100" dir="2700000" algn="tl">
                      <a:srgbClr val="DDDDDD"/>
                    </a:outerShdw>
                  </a:effectLst>
                  <a:latin typeface="Times New Roman" panose="02020603050405020304" charset="0"/>
                </a:rPr>
                <a:t>1”</a:t>
              </a:r>
              <a:r>
                <a:rPr lang="zh-CN" altLang="en-US" sz="2800" b="1" dirty="0">
                  <a:solidFill>
                    <a:srgbClr val="FF3300"/>
                  </a:solidFill>
                  <a:effectLst>
                    <a:outerShdw blurRad="38100" dist="38100" dir="2700000" algn="tl">
                      <a:srgbClr val="DDDDDD"/>
                    </a:outerShdw>
                  </a:effectLst>
                  <a:latin typeface="Times New Roman" panose="02020603050405020304" charset="0"/>
                </a:rPr>
                <a:t>，</a:t>
              </a:r>
              <a:endParaRPr lang="zh-CN" altLang="en-US" sz="2800" b="1" dirty="0">
                <a:solidFill>
                  <a:schemeClr val="accent2"/>
                </a:solidFill>
                <a:effectLst>
                  <a:outerShdw blurRad="38100" dist="38100" dir="2700000" algn="tl">
                    <a:srgbClr val="DDDDDD"/>
                  </a:outerShdw>
                </a:effectLst>
                <a:latin typeface="Times New Roman" panose="02020603050405020304" charset="0"/>
              </a:endParaRPr>
            </a:p>
            <a:p>
              <a:pPr>
                <a:spcBef>
                  <a:spcPct val="40000"/>
                </a:spcBef>
              </a:pPr>
              <a:r>
                <a:rPr lang="zh-CN" altLang="en-US" sz="2800" b="1" dirty="0">
                  <a:effectLst>
                    <a:outerShdw blurRad="38100" dist="38100" dir="2700000" algn="tl">
                      <a:srgbClr val="DDDDDD"/>
                    </a:outerShdw>
                  </a:effectLst>
                  <a:latin typeface="Times New Roman" panose="02020603050405020304" charset="0"/>
                </a:rPr>
                <a:t>称为</a:t>
              </a:r>
              <a:r>
                <a:rPr lang="zh-CN" altLang="en-US" sz="2800" b="1" dirty="0">
                  <a:solidFill>
                    <a:srgbClr val="FF0000"/>
                  </a:solidFill>
                  <a:effectLst>
                    <a:outerShdw blurRad="38100" dist="38100" dir="2700000" algn="tl">
                      <a:srgbClr val="DDDDDD"/>
                    </a:outerShdw>
                  </a:effectLst>
                  <a:latin typeface="Times New Roman" panose="02020603050405020304" charset="0"/>
                </a:rPr>
                <a:t>“异或”逻辑</a:t>
              </a:r>
              <a:r>
                <a:rPr lang="zh-CN" altLang="en-US" sz="2800" b="1" dirty="0">
                  <a:effectLst>
                    <a:outerShdw blurRad="38100" dist="38100" dir="2700000" algn="tl">
                      <a:srgbClr val="DDDDDD"/>
                    </a:outerShdw>
                  </a:effectLst>
                  <a:latin typeface="Times New Roman" panose="02020603050405020304" charset="0"/>
                </a:rPr>
                <a:t>关系。这种电路称“异或”门。</a:t>
              </a:r>
            </a:p>
          </p:txBody>
        </p:sp>
        <p:sp>
          <p:nvSpPr>
            <p:cNvPr id="110613" name="Line 32"/>
            <p:cNvSpPr>
              <a:spLocks noChangeShapeType="1"/>
            </p:cNvSpPr>
            <p:nvPr/>
          </p:nvSpPr>
          <p:spPr bwMode="auto">
            <a:xfrm>
              <a:off x="480" y="3671"/>
              <a:ext cx="4368" cy="0"/>
            </a:xfrm>
            <a:prstGeom prst="line">
              <a:avLst/>
            </a:prstGeom>
            <a:noFill/>
            <a:ln w="38100" cap="sq">
              <a:solidFill>
                <a:srgbClr val="FF0000"/>
              </a:solidFill>
              <a:round/>
            </a:ln>
          </p:spPr>
          <p:txBody>
            <a:bodyPr anchor="ctr">
              <a:spAutoFit/>
            </a:bodyPr>
            <a:lstStyle/>
            <a:p>
              <a:endParaRPr lang="zh-CN" altLang="en-US">
                <a:latin typeface="Times New Roman" panose="02020603050405020304" charset="0"/>
              </a:endParaRPr>
            </a:p>
          </p:txBody>
        </p:sp>
      </p:grpSp>
      <p:grpSp>
        <p:nvGrpSpPr>
          <p:cNvPr id="5" name="Group 33"/>
          <p:cNvGrpSpPr/>
          <p:nvPr/>
        </p:nvGrpSpPr>
        <p:grpSpPr bwMode="auto">
          <a:xfrm>
            <a:off x="4267200" y="2438400"/>
            <a:ext cx="3297238" cy="1738313"/>
            <a:chOff x="2832" y="1440"/>
            <a:chExt cx="2077" cy="1095"/>
          </a:xfrm>
        </p:grpSpPr>
        <p:sp>
          <p:nvSpPr>
            <p:cNvPr id="110600" name="Rectangle 34"/>
            <p:cNvSpPr>
              <a:spLocks noChangeArrowheads="1"/>
            </p:cNvSpPr>
            <p:nvPr/>
          </p:nvSpPr>
          <p:spPr bwMode="auto">
            <a:xfrm>
              <a:off x="3600" y="1440"/>
              <a:ext cx="576" cy="768"/>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0601" name="Line 35"/>
            <p:cNvSpPr>
              <a:spLocks noChangeShapeType="1"/>
            </p:cNvSpPr>
            <p:nvPr/>
          </p:nvSpPr>
          <p:spPr bwMode="auto">
            <a:xfrm>
              <a:off x="3168" y="1680"/>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0602" name="Line 36"/>
            <p:cNvSpPr>
              <a:spLocks noChangeShapeType="1"/>
            </p:cNvSpPr>
            <p:nvPr/>
          </p:nvSpPr>
          <p:spPr bwMode="auto">
            <a:xfrm>
              <a:off x="3168" y="1968"/>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0603" name="Line 37"/>
            <p:cNvSpPr>
              <a:spLocks noChangeShapeType="1"/>
            </p:cNvSpPr>
            <p:nvPr/>
          </p:nvSpPr>
          <p:spPr bwMode="auto">
            <a:xfrm>
              <a:off x="4176" y="1824"/>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87078" name="Text Box 38"/>
            <p:cNvSpPr txBox="1">
              <a:spLocks noChangeArrowheads="1"/>
            </p:cNvSpPr>
            <p:nvPr/>
          </p:nvSpPr>
          <p:spPr bwMode="auto">
            <a:xfrm>
              <a:off x="3648" y="1440"/>
              <a:ext cx="480" cy="365"/>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effectLst>
                    <a:outerShdw blurRad="38100" dist="38100" dir="2700000" algn="tl">
                      <a:srgbClr val="DDDDDD"/>
                    </a:outerShdw>
                  </a:effectLst>
                </a:rPr>
                <a:t> </a:t>
              </a:r>
              <a:r>
                <a:rPr lang="en-US" altLang="zh-CN" sz="2800" b="1">
                  <a:effectLst>
                    <a:outerShdw blurRad="38100" dist="38100" dir="2700000" algn="tl">
                      <a:srgbClr val="DDDDDD"/>
                    </a:outerShdw>
                  </a:effectLst>
                </a:rPr>
                <a:t>=1</a:t>
              </a:r>
              <a:endParaRPr lang="en-US" altLang="zh-CN" sz="3200" b="1">
                <a:effectLst>
                  <a:outerShdw blurRad="38100" dist="38100" dir="2700000" algn="tl">
                    <a:srgbClr val="DDDDDD"/>
                  </a:outerShdw>
                </a:effectLst>
              </a:endParaRPr>
            </a:p>
          </p:txBody>
        </p:sp>
        <p:sp>
          <p:nvSpPr>
            <p:cNvPr id="87079" name="Rectangle 39"/>
            <p:cNvSpPr>
              <a:spLocks noChangeArrowheads="1"/>
            </p:cNvSpPr>
            <p:nvPr/>
          </p:nvSpPr>
          <p:spPr bwMode="auto">
            <a:xfrm>
              <a:off x="2832" y="1518"/>
              <a:ext cx="265" cy="327"/>
            </a:xfrm>
            <a:prstGeom prst="rect">
              <a:avLst/>
            </a:prstGeom>
            <a:noFill/>
            <a:ln w="9525">
              <a:noFill/>
              <a:miter lim="800000"/>
            </a:ln>
            <a:effectLst/>
          </p:spPr>
          <p:txBody>
            <a:bodyPr wrap="none">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A</a:t>
              </a:r>
              <a:endParaRPr lang="en-US" altLang="zh-CN" sz="2800" b="1">
                <a:solidFill>
                  <a:srgbClr val="CC0000"/>
                </a:solidFill>
                <a:effectLst>
                  <a:outerShdw blurRad="38100" dist="38100" dir="2700000" algn="tl">
                    <a:srgbClr val="DDDDDD"/>
                  </a:outerShdw>
                </a:effectLst>
                <a:latin typeface="Times New Roman" panose="02020603050405020304" charset="0"/>
              </a:endParaRPr>
            </a:p>
          </p:txBody>
        </p:sp>
        <p:sp>
          <p:nvSpPr>
            <p:cNvPr id="87080" name="Rectangle 40"/>
            <p:cNvSpPr>
              <a:spLocks noChangeArrowheads="1"/>
            </p:cNvSpPr>
            <p:nvPr/>
          </p:nvSpPr>
          <p:spPr bwMode="auto">
            <a:xfrm>
              <a:off x="2832" y="1806"/>
              <a:ext cx="265" cy="327"/>
            </a:xfrm>
            <a:prstGeom prst="rect">
              <a:avLst/>
            </a:prstGeom>
            <a:noFill/>
            <a:ln w="9525">
              <a:noFill/>
              <a:miter lim="800000"/>
            </a:ln>
            <a:effectLst/>
          </p:spPr>
          <p:txBody>
            <a:bodyPr wrap="none">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B</a:t>
              </a:r>
              <a:endParaRPr lang="en-US" altLang="zh-CN" sz="2800" b="1">
                <a:solidFill>
                  <a:srgbClr val="CC0000"/>
                </a:solidFill>
                <a:effectLst>
                  <a:outerShdw blurRad="38100" dist="38100" dir="2700000" algn="tl">
                    <a:srgbClr val="DDDDDD"/>
                  </a:outerShdw>
                </a:effectLst>
                <a:latin typeface="Times New Roman" panose="02020603050405020304" charset="0"/>
              </a:endParaRPr>
            </a:p>
          </p:txBody>
        </p:sp>
        <p:sp>
          <p:nvSpPr>
            <p:cNvPr id="87081" name="Rectangle 41"/>
            <p:cNvSpPr>
              <a:spLocks noChangeArrowheads="1"/>
            </p:cNvSpPr>
            <p:nvPr/>
          </p:nvSpPr>
          <p:spPr bwMode="auto">
            <a:xfrm>
              <a:off x="4656" y="1632"/>
              <a:ext cx="253" cy="327"/>
            </a:xfrm>
            <a:prstGeom prst="rect">
              <a:avLst/>
            </a:prstGeom>
            <a:noFill/>
            <a:ln w="9525">
              <a:noFill/>
              <a:miter lim="800000"/>
            </a:ln>
            <a:effectLst/>
          </p:spPr>
          <p:txBody>
            <a:bodyPr wrap="none">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Y</a:t>
              </a:r>
              <a:endParaRPr lang="en-US" altLang="zh-CN" sz="2800" b="1">
                <a:solidFill>
                  <a:srgbClr val="CC0000"/>
                </a:solidFill>
                <a:effectLst>
                  <a:outerShdw blurRad="38100" dist="38100" dir="2700000" algn="tl">
                    <a:srgbClr val="DDDDDD"/>
                  </a:outerShdw>
                </a:effectLst>
                <a:latin typeface="Times New Roman" panose="02020603050405020304" charset="0"/>
              </a:endParaRPr>
            </a:p>
          </p:txBody>
        </p:sp>
        <p:sp>
          <p:nvSpPr>
            <p:cNvPr id="87082" name="Rectangle 42"/>
            <p:cNvSpPr>
              <a:spLocks noChangeArrowheads="1"/>
            </p:cNvSpPr>
            <p:nvPr/>
          </p:nvSpPr>
          <p:spPr bwMode="auto">
            <a:xfrm>
              <a:off x="3408" y="2208"/>
              <a:ext cx="1152" cy="327"/>
            </a:xfrm>
            <a:prstGeom prst="rect">
              <a:avLst/>
            </a:prstGeom>
            <a:noFill/>
            <a:ln w="9525">
              <a:noFill/>
              <a:miter lim="800000"/>
            </a:ln>
            <a:effectLst/>
          </p:spPr>
          <p:txBody>
            <a:bodyPr>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逻辑符号</a:t>
              </a:r>
            </a:p>
          </p:txBody>
        </p:sp>
        <p:sp>
          <p:nvSpPr>
            <p:cNvPr id="110609" name="Oval 43"/>
            <p:cNvSpPr>
              <a:spLocks noChangeArrowheads="1"/>
            </p:cNvSpPr>
            <p:nvPr/>
          </p:nvSpPr>
          <p:spPr bwMode="auto">
            <a:xfrm flipV="1">
              <a:off x="3120" y="1949"/>
              <a:ext cx="48" cy="48"/>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0610" name="Oval 44"/>
            <p:cNvSpPr>
              <a:spLocks noChangeArrowheads="1"/>
            </p:cNvSpPr>
            <p:nvPr/>
          </p:nvSpPr>
          <p:spPr bwMode="auto">
            <a:xfrm flipV="1">
              <a:off x="3120" y="1661"/>
              <a:ext cx="48" cy="48"/>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0611" name="Oval 45"/>
            <p:cNvSpPr>
              <a:spLocks noChangeArrowheads="1"/>
            </p:cNvSpPr>
            <p:nvPr/>
          </p:nvSpPr>
          <p:spPr bwMode="auto">
            <a:xfrm flipV="1">
              <a:off x="4608" y="1805"/>
              <a:ext cx="48" cy="48"/>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069"/>
                                        </p:tgtEl>
                                        <p:attrNameLst>
                                          <p:attrName>style.visibility</p:attrName>
                                        </p:attrNameLst>
                                      </p:cBhvr>
                                      <p:to>
                                        <p:strVal val="visible"/>
                                      </p:to>
                                    </p:set>
                                    <p:animEffect transition="in" filter="blinds(horizontal)">
                                      <p:cBhvr>
                                        <p:cTn id="22" dur="500"/>
                                        <p:tgtEl>
                                          <p:spTgt spid="870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69"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2743200" y="533400"/>
            <a:ext cx="3962400" cy="519113"/>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CC0000"/>
                </a:solidFill>
                <a:effectLst>
                  <a:outerShdw blurRad="38100" dist="38100" dir="2700000" algn="tl">
                    <a:srgbClr val="DDDDDD"/>
                  </a:outerShdw>
                </a:effectLst>
              </a:rPr>
              <a:t>七段显示译码器状态表</a:t>
            </a:r>
          </a:p>
        </p:txBody>
      </p:sp>
      <p:grpSp>
        <p:nvGrpSpPr>
          <p:cNvPr id="159747" name="Group 3"/>
          <p:cNvGrpSpPr/>
          <p:nvPr/>
        </p:nvGrpSpPr>
        <p:grpSpPr bwMode="auto">
          <a:xfrm>
            <a:off x="455613" y="1843088"/>
            <a:ext cx="1581150" cy="2424112"/>
            <a:chOff x="3408" y="448"/>
            <a:chExt cx="996" cy="1527"/>
          </a:xfrm>
        </p:grpSpPr>
        <p:grpSp>
          <p:nvGrpSpPr>
            <p:cNvPr id="159784" name="Group 4"/>
            <p:cNvGrpSpPr/>
            <p:nvPr/>
          </p:nvGrpSpPr>
          <p:grpSpPr bwMode="auto">
            <a:xfrm>
              <a:off x="3600" y="768"/>
              <a:ext cx="576" cy="912"/>
              <a:chOff x="2784" y="768"/>
              <a:chExt cx="576" cy="912"/>
            </a:xfrm>
          </p:grpSpPr>
          <p:sp>
            <p:nvSpPr>
              <p:cNvPr id="159792" name="Rectangle 5"/>
              <p:cNvSpPr>
                <a:spLocks noChangeArrowheads="1"/>
              </p:cNvSpPr>
              <p:nvPr/>
            </p:nvSpPr>
            <p:spPr bwMode="auto">
              <a:xfrm>
                <a:off x="2832" y="768"/>
                <a:ext cx="480" cy="48"/>
              </a:xfrm>
              <a:prstGeom prst="rect">
                <a:avLst/>
              </a:prstGeom>
              <a:solidFill>
                <a:srgbClr val="FFFFFF"/>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93" name="Rectangle 6"/>
              <p:cNvSpPr>
                <a:spLocks noChangeArrowheads="1"/>
              </p:cNvSpPr>
              <p:nvPr/>
            </p:nvSpPr>
            <p:spPr bwMode="auto">
              <a:xfrm>
                <a:off x="2832" y="1200"/>
                <a:ext cx="480" cy="48"/>
              </a:xfrm>
              <a:prstGeom prst="rect">
                <a:avLst/>
              </a:prstGeom>
              <a:solidFill>
                <a:srgbClr val="FFFFFF"/>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94" name="Rectangle 7"/>
              <p:cNvSpPr>
                <a:spLocks noChangeArrowheads="1"/>
              </p:cNvSpPr>
              <p:nvPr/>
            </p:nvSpPr>
            <p:spPr bwMode="auto">
              <a:xfrm>
                <a:off x="2832" y="1632"/>
                <a:ext cx="480" cy="48"/>
              </a:xfrm>
              <a:prstGeom prst="rect">
                <a:avLst/>
              </a:prstGeom>
              <a:solidFill>
                <a:srgbClr val="FFFFFF"/>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95" name="Rectangle 8"/>
              <p:cNvSpPr>
                <a:spLocks noChangeArrowheads="1"/>
              </p:cNvSpPr>
              <p:nvPr/>
            </p:nvSpPr>
            <p:spPr bwMode="auto">
              <a:xfrm>
                <a:off x="3312" y="816"/>
                <a:ext cx="48" cy="384"/>
              </a:xfrm>
              <a:prstGeom prst="rect">
                <a:avLst/>
              </a:prstGeom>
              <a:solidFill>
                <a:srgbClr val="FFFFFF"/>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96" name="Rectangle 9"/>
              <p:cNvSpPr>
                <a:spLocks noChangeArrowheads="1"/>
              </p:cNvSpPr>
              <p:nvPr/>
            </p:nvSpPr>
            <p:spPr bwMode="auto">
              <a:xfrm>
                <a:off x="2784" y="1248"/>
                <a:ext cx="48" cy="384"/>
              </a:xfrm>
              <a:prstGeom prst="rect">
                <a:avLst/>
              </a:prstGeom>
              <a:solidFill>
                <a:srgbClr val="FFFFFF"/>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97" name="Rectangle 10"/>
              <p:cNvSpPr>
                <a:spLocks noChangeArrowheads="1"/>
              </p:cNvSpPr>
              <p:nvPr/>
            </p:nvSpPr>
            <p:spPr bwMode="auto">
              <a:xfrm>
                <a:off x="2784" y="816"/>
                <a:ext cx="48" cy="384"/>
              </a:xfrm>
              <a:prstGeom prst="rect">
                <a:avLst/>
              </a:prstGeom>
              <a:solidFill>
                <a:srgbClr val="FFFFFF"/>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98" name="Rectangle 11"/>
              <p:cNvSpPr>
                <a:spLocks noChangeArrowheads="1"/>
              </p:cNvSpPr>
              <p:nvPr/>
            </p:nvSpPr>
            <p:spPr bwMode="auto">
              <a:xfrm>
                <a:off x="3312" y="1248"/>
                <a:ext cx="48" cy="384"/>
              </a:xfrm>
              <a:prstGeom prst="rect">
                <a:avLst/>
              </a:prstGeom>
              <a:solidFill>
                <a:srgbClr val="FFFFFF"/>
              </a:solidFill>
              <a:ln w="9525">
                <a:solidFill>
                  <a:srgbClr val="000000"/>
                </a:solidFill>
                <a:miter lim="800000"/>
              </a:ln>
            </p:spPr>
            <p:txBody>
              <a:bodyPr wrap="none" anchor="ctr"/>
              <a:lstStyle/>
              <a:p>
                <a:endParaRPr lang="zh-CN" altLang="en-US">
                  <a:latin typeface="Times New Roman" panose="02020603050405020304" charset="0"/>
                </a:endParaRPr>
              </a:p>
            </p:txBody>
          </p:sp>
        </p:grpSp>
        <p:sp>
          <p:nvSpPr>
            <p:cNvPr id="159785" name="Rectangle 12"/>
            <p:cNvSpPr>
              <a:spLocks noChangeArrowheads="1"/>
            </p:cNvSpPr>
            <p:nvPr/>
          </p:nvSpPr>
          <p:spPr bwMode="auto">
            <a:xfrm>
              <a:off x="3792" y="912"/>
              <a:ext cx="228" cy="327"/>
            </a:xfrm>
            <a:prstGeom prst="rect">
              <a:avLst/>
            </a:prstGeom>
            <a:noFill/>
            <a:ln>
              <a:noFill/>
            </a:ln>
          </p:spPr>
          <p:txBody>
            <a:bodyPr wrap="none">
              <a:spAutoFit/>
            </a:bodyPr>
            <a:lstStyle/>
            <a:p>
              <a:pPr>
                <a:spcBef>
                  <a:spcPct val="50000"/>
                </a:spcBef>
              </a:pPr>
              <a:r>
                <a:rPr lang="en-US" altLang="zh-CN" sz="2800" b="1" i="1">
                  <a:solidFill>
                    <a:schemeClr val="accent2"/>
                  </a:solidFill>
                  <a:latin typeface="Times New Roman" panose="02020603050405020304" charset="0"/>
                </a:rPr>
                <a:t>g</a:t>
              </a:r>
              <a:endParaRPr lang="en-US" altLang="zh-CN" sz="2800" b="1" i="1">
                <a:solidFill>
                  <a:srgbClr val="FFFF00"/>
                </a:solidFill>
                <a:latin typeface="Times New Roman" panose="02020603050405020304" charset="0"/>
              </a:endParaRPr>
            </a:p>
          </p:txBody>
        </p:sp>
        <p:sp>
          <p:nvSpPr>
            <p:cNvPr id="159786" name="Rectangle 13"/>
            <p:cNvSpPr>
              <a:spLocks noChangeArrowheads="1"/>
            </p:cNvSpPr>
            <p:nvPr/>
          </p:nvSpPr>
          <p:spPr bwMode="auto">
            <a:xfrm>
              <a:off x="3408" y="832"/>
              <a:ext cx="191" cy="327"/>
            </a:xfrm>
            <a:prstGeom prst="rect">
              <a:avLst/>
            </a:prstGeom>
            <a:noFill/>
            <a:ln>
              <a:noFill/>
            </a:ln>
          </p:spPr>
          <p:txBody>
            <a:bodyPr wrap="none">
              <a:spAutoFit/>
            </a:bodyPr>
            <a:lstStyle/>
            <a:p>
              <a:pPr>
                <a:spcBef>
                  <a:spcPct val="50000"/>
                </a:spcBef>
              </a:pPr>
              <a:r>
                <a:rPr lang="en-US" altLang="zh-CN" sz="2800" b="1" i="1">
                  <a:solidFill>
                    <a:schemeClr val="accent2"/>
                  </a:solidFill>
                  <a:latin typeface="Times New Roman" panose="02020603050405020304" charset="0"/>
                </a:rPr>
                <a:t>f</a:t>
              </a:r>
              <a:endParaRPr lang="en-US" altLang="zh-CN" b="1" i="1">
                <a:solidFill>
                  <a:srgbClr val="FFFF00"/>
                </a:solidFill>
                <a:latin typeface="Times New Roman" panose="02020603050405020304" charset="0"/>
              </a:endParaRPr>
            </a:p>
          </p:txBody>
        </p:sp>
        <p:sp>
          <p:nvSpPr>
            <p:cNvPr id="159787" name="Rectangle 14"/>
            <p:cNvSpPr>
              <a:spLocks noChangeArrowheads="1"/>
            </p:cNvSpPr>
            <p:nvPr/>
          </p:nvSpPr>
          <p:spPr bwMode="auto">
            <a:xfrm>
              <a:off x="3408" y="1264"/>
              <a:ext cx="215" cy="327"/>
            </a:xfrm>
            <a:prstGeom prst="rect">
              <a:avLst/>
            </a:prstGeom>
            <a:noFill/>
            <a:ln>
              <a:noFill/>
            </a:ln>
          </p:spPr>
          <p:txBody>
            <a:bodyPr wrap="none">
              <a:spAutoFit/>
            </a:bodyPr>
            <a:lstStyle/>
            <a:p>
              <a:pPr>
                <a:spcBef>
                  <a:spcPct val="50000"/>
                </a:spcBef>
              </a:pPr>
              <a:r>
                <a:rPr lang="en-US" altLang="zh-CN" sz="2800" b="1" i="1">
                  <a:solidFill>
                    <a:schemeClr val="accent2"/>
                  </a:solidFill>
                  <a:latin typeface="Times New Roman" panose="02020603050405020304" charset="0"/>
                </a:rPr>
                <a:t>e</a:t>
              </a:r>
              <a:endParaRPr lang="en-US" altLang="zh-CN" b="1" i="1">
                <a:solidFill>
                  <a:srgbClr val="FFFF00"/>
                </a:solidFill>
                <a:latin typeface="Times New Roman" panose="02020603050405020304" charset="0"/>
              </a:endParaRPr>
            </a:p>
          </p:txBody>
        </p:sp>
        <p:sp>
          <p:nvSpPr>
            <p:cNvPr id="159788" name="Rectangle 15"/>
            <p:cNvSpPr>
              <a:spLocks noChangeArrowheads="1"/>
            </p:cNvSpPr>
            <p:nvPr/>
          </p:nvSpPr>
          <p:spPr bwMode="auto">
            <a:xfrm>
              <a:off x="3792" y="1648"/>
              <a:ext cx="228" cy="327"/>
            </a:xfrm>
            <a:prstGeom prst="rect">
              <a:avLst/>
            </a:prstGeom>
            <a:noFill/>
            <a:ln>
              <a:noFill/>
            </a:ln>
          </p:spPr>
          <p:txBody>
            <a:bodyPr wrap="none">
              <a:spAutoFit/>
            </a:bodyPr>
            <a:lstStyle/>
            <a:p>
              <a:pPr>
                <a:spcBef>
                  <a:spcPct val="50000"/>
                </a:spcBef>
              </a:pPr>
              <a:r>
                <a:rPr lang="en-US" altLang="zh-CN" sz="2800" b="1" i="1">
                  <a:solidFill>
                    <a:schemeClr val="accent2"/>
                  </a:solidFill>
                  <a:latin typeface="Times New Roman" panose="02020603050405020304" charset="0"/>
                </a:rPr>
                <a:t>d</a:t>
              </a:r>
              <a:endParaRPr lang="en-US" altLang="zh-CN" b="1" i="1">
                <a:solidFill>
                  <a:srgbClr val="FFFF00"/>
                </a:solidFill>
                <a:latin typeface="Times New Roman" panose="02020603050405020304" charset="0"/>
              </a:endParaRPr>
            </a:p>
          </p:txBody>
        </p:sp>
        <p:sp>
          <p:nvSpPr>
            <p:cNvPr id="159789" name="Rectangle 16"/>
            <p:cNvSpPr>
              <a:spLocks noChangeArrowheads="1"/>
            </p:cNvSpPr>
            <p:nvPr/>
          </p:nvSpPr>
          <p:spPr bwMode="auto">
            <a:xfrm>
              <a:off x="4176" y="1248"/>
              <a:ext cx="215" cy="327"/>
            </a:xfrm>
            <a:prstGeom prst="rect">
              <a:avLst/>
            </a:prstGeom>
            <a:noFill/>
            <a:ln>
              <a:noFill/>
            </a:ln>
          </p:spPr>
          <p:txBody>
            <a:bodyPr wrap="none">
              <a:spAutoFit/>
            </a:bodyPr>
            <a:lstStyle/>
            <a:p>
              <a:pPr>
                <a:spcBef>
                  <a:spcPct val="50000"/>
                </a:spcBef>
              </a:pPr>
              <a:r>
                <a:rPr lang="en-US" altLang="zh-CN" sz="2800" b="1" i="1">
                  <a:solidFill>
                    <a:schemeClr val="accent2"/>
                  </a:solidFill>
                  <a:latin typeface="Times New Roman" panose="02020603050405020304" charset="0"/>
                </a:rPr>
                <a:t>c</a:t>
              </a:r>
              <a:endParaRPr lang="en-US" altLang="zh-CN" b="1" i="1">
                <a:solidFill>
                  <a:srgbClr val="FFFF00"/>
                </a:solidFill>
                <a:latin typeface="Times New Roman" panose="02020603050405020304" charset="0"/>
              </a:endParaRPr>
            </a:p>
          </p:txBody>
        </p:sp>
        <p:sp>
          <p:nvSpPr>
            <p:cNvPr id="159790" name="Rectangle 17"/>
            <p:cNvSpPr>
              <a:spLocks noChangeArrowheads="1"/>
            </p:cNvSpPr>
            <p:nvPr/>
          </p:nvSpPr>
          <p:spPr bwMode="auto">
            <a:xfrm>
              <a:off x="4176" y="816"/>
              <a:ext cx="228" cy="327"/>
            </a:xfrm>
            <a:prstGeom prst="rect">
              <a:avLst/>
            </a:prstGeom>
            <a:noFill/>
            <a:ln>
              <a:noFill/>
            </a:ln>
          </p:spPr>
          <p:txBody>
            <a:bodyPr wrap="none">
              <a:spAutoFit/>
            </a:bodyPr>
            <a:lstStyle/>
            <a:p>
              <a:pPr>
                <a:spcBef>
                  <a:spcPct val="50000"/>
                </a:spcBef>
              </a:pPr>
              <a:r>
                <a:rPr lang="en-US" altLang="zh-CN" sz="2800" b="1" i="1">
                  <a:solidFill>
                    <a:schemeClr val="accent2"/>
                  </a:solidFill>
                  <a:latin typeface="Times New Roman" panose="02020603050405020304" charset="0"/>
                </a:rPr>
                <a:t>b</a:t>
              </a:r>
              <a:endParaRPr lang="en-US" altLang="zh-CN" b="1" i="1">
                <a:solidFill>
                  <a:srgbClr val="FFFF00"/>
                </a:solidFill>
                <a:latin typeface="Times New Roman" panose="02020603050405020304" charset="0"/>
              </a:endParaRPr>
            </a:p>
          </p:txBody>
        </p:sp>
        <p:sp>
          <p:nvSpPr>
            <p:cNvPr id="159791" name="Rectangle 18"/>
            <p:cNvSpPr>
              <a:spLocks noChangeArrowheads="1"/>
            </p:cNvSpPr>
            <p:nvPr/>
          </p:nvSpPr>
          <p:spPr bwMode="auto">
            <a:xfrm>
              <a:off x="3792" y="448"/>
              <a:ext cx="228" cy="327"/>
            </a:xfrm>
            <a:prstGeom prst="rect">
              <a:avLst/>
            </a:prstGeom>
            <a:noFill/>
            <a:ln>
              <a:noFill/>
            </a:ln>
          </p:spPr>
          <p:txBody>
            <a:bodyPr wrap="none">
              <a:spAutoFit/>
            </a:bodyPr>
            <a:lstStyle/>
            <a:p>
              <a:pPr>
                <a:spcBef>
                  <a:spcPct val="50000"/>
                </a:spcBef>
              </a:pPr>
              <a:r>
                <a:rPr lang="en-US" altLang="zh-CN" sz="2800" b="1" i="1">
                  <a:solidFill>
                    <a:schemeClr val="accent2"/>
                  </a:solidFill>
                  <a:latin typeface="Times New Roman" panose="02020603050405020304" charset="0"/>
                </a:rPr>
                <a:t>a</a:t>
              </a:r>
              <a:endParaRPr lang="en-US" altLang="zh-CN" b="1" i="1">
                <a:solidFill>
                  <a:srgbClr val="FFFF00"/>
                </a:solidFill>
                <a:latin typeface="Times New Roman" panose="02020603050405020304" charset="0"/>
              </a:endParaRPr>
            </a:p>
          </p:txBody>
        </p:sp>
      </p:grpSp>
      <p:pic>
        <p:nvPicPr>
          <p:cNvPr id="159748" name="Picture 19" descr="NA0088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230813"/>
            <a:ext cx="1371600" cy="1322387"/>
          </a:xfrm>
          <a:prstGeom prst="rect">
            <a:avLst/>
          </a:prstGeom>
          <a:noFill/>
          <a:ln>
            <a:noFill/>
          </a:ln>
        </p:spPr>
      </p:pic>
      <p:sp>
        <p:nvSpPr>
          <p:cNvPr id="138260" name="Line 20"/>
          <p:cNvSpPr>
            <a:spLocks noChangeShapeType="1"/>
          </p:cNvSpPr>
          <p:nvPr/>
        </p:nvSpPr>
        <p:spPr bwMode="auto">
          <a:xfrm>
            <a:off x="1981200" y="4495800"/>
            <a:ext cx="6019800" cy="0"/>
          </a:xfrm>
          <a:prstGeom prst="line">
            <a:avLst/>
          </a:prstGeom>
          <a:noFill/>
          <a:ln w="19050">
            <a:solidFill>
              <a:srgbClr val="003366"/>
            </a:solidFill>
            <a:round/>
          </a:ln>
        </p:spPr>
        <p:txBody>
          <a:bodyPr lIns="90000" tIns="46800" rIns="90000" bIns="46800" anchor="ctr">
            <a:spAutoFit/>
          </a:bodyPr>
          <a:lstStyle/>
          <a:p>
            <a:endParaRPr lang="zh-CN" altLang="en-US">
              <a:latin typeface="Times New Roman" panose="02020603050405020304" charset="0"/>
            </a:endParaRPr>
          </a:p>
        </p:txBody>
      </p:sp>
      <p:grpSp>
        <p:nvGrpSpPr>
          <p:cNvPr id="4" name="Group 21"/>
          <p:cNvGrpSpPr/>
          <p:nvPr/>
        </p:nvGrpSpPr>
        <p:grpSpPr bwMode="auto">
          <a:xfrm>
            <a:off x="762000" y="2362200"/>
            <a:ext cx="914400" cy="1447800"/>
            <a:chOff x="-1056" y="1856"/>
            <a:chExt cx="576" cy="912"/>
          </a:xfrm>
        </p:grpSpPr>
        <p:sp>
          <p:nvSpPr>
            <p:cNvPr id="159779" name="Rectangle 22"/>
            <p:cNvSpPr>
              <a:spLocks noChangeArrowheads="1"/>
            </p:cNvSpPr>
            <p:nvPr/>
          </p:nvSpPr>
          <p:spPr bwMode="auto">
            <a:xfrm>
              <a:off x="-1008" y="1856"/>
              <a:ext cx="480" cy="48"/>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80" name="Rectangle 23"/>
            <p:cNvSpPr>
              <a:spLocks noChangeArrowheads="1"/>
            </p:cNvSpPr>
            <p:nvPr/>
          </p:nvSpPr>
          <p:spPr bwMode="auto">
            <a:xfrm>
              <a:off x="-1008" y="2288"/>
              <a:ext cx="480" cy="48"/>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81" name="Rectangle 24"/>
            <p:cNvSpPr>
              <a:spLocks noChangeArrowheads="1"/>
            </p:cNvSpPr>
            <p:nvPr/>
          </p:nvSpPr>
          <p:spPr bwMode="auto">
            <a:xfrm>
              <a:off x="-1008" y="2720"/>
              <a:ext cx="480" cy="48"/>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82" name="Rectangle 25"/>
            <p:cNvSpPr>
              <a:spLocks noChangeArrowheads="1"/>
            </p:cNvSpPr>
            <p:nvPr/>
          </p:nvSpPr>
          <p:spPr bwMode="auto">
            <a:xfrm>
              <a:off x="-1056" y="1904"/>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83" name="Rectangle 26"/>
            <p:cNvSpPr>
              <a:spLocks noChangeArrowheads="1"/>
            </p:cNvSpPr>
            <p:nvPr/>
          </p:nvSpPr>
          <p:spPr bwMode="auto">
            <a:xfrm>
              <a:off x="-528" y="2336"/>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grpSp>
      <p:grpSp>
        <p:nvGrpSpPr>
          <p:cNvPr id="5" name="Group 27"/>
          <p:cNvGrpSpPr/>
          <p:nvPr/>
        </p:nvGrpSpPr>
        <p:grpSpPr bwMode="auto">
          <a:xfrm>
            <a:off x="762000" y="2438400"/>
            <a:ext cx="914400" cy="1295400"/>
            <a:chOff x="-817" y="1904"/>
            <a:chExt cx="576" cy="816"/>
          </a:xfrm>
        </p:grpSpPr>
        <p:sp>
          <p:nvSpPr>
            <p:cNvPr id="159775" name="Rectangle 28"/>
            <p:cNvSpPr>
              <a:spLocks noChangeArrowheads="1"/>
            </p:cNvSpPr>
            <p:nvPr/>
          </p:nvSpPr>
          <p:spPr bwMode="auto">
            <a:xfrm>
              <a:off x="-769" y="2288"/>
              <a:ext cx="480" cy="48"/>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76" name="Rectangle 29"/>
            <p:cNvSpPr>
              <a:spLocks noChangeArrowheads="1"/>
            </p:cNvSpPr>
            <p:nvPr/>
          </p:nvSpPr>
          <p:spPr bwMode="auto">
            <a:xfrm>
              <a:off x="-289" y="1904"/>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77" name="Rectangle 30"/>
            <p:cNvSpPr>
              <a:spLocks noChangeArrowheads="1"/>
            </p:cNvSpPr>
            <p:nvPr/>
          </p:nvSpPr>
          <p:spPr bwMode="auto">
            <a:xfrm>
              <a:off x="-817" y="1904"/>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78" name="Rectangle 31"/>
            <p:cNvSpPr>
              <a:spLocks noChangeArrowheads="1"/>
            </p:cNvSpPr>
            <p:nvPr/>
          </p:nvSpPr>
          <p:spPr bwMode="auto">
            <a:xfrm>
              <a:off x="-289" y="2336"/>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grpSp>
      <p:sp>
        <p:nvSpPr>
          <p:cNvPr id="138272" name="Line 32"/>
          <p:cNvSpPr>
            <a:spLocks noChangeShapeType="1"/>
          </p:cNvSpPr>
          <p:nvPr/>
        </p:nvSpPr>
        <p:spPr bwMode="auto">
          <a:xfrm>
            <a:off x="2057400" y="4114800"/>
            <a:ext cx="6019800" cy="1588"/>
          </a:xfrm>
          <a:prstGeom prst="line">
            <a:avLst/>
          </a:prstGeom>
          <a:noFill/>
          <a:ln w="19050">
            <a:solidFill>
              <a:srgbClr val="FF0066"/>
            </a:solidFill>
            <a:round/>
          </a:ln>
        </p:spPr>
        <p:txBody>
          <a:bodyPr lIns="90000" tIns="46800" rIns="90000" bIns="46800" anchor="ctr">
            <a:spAutoFit/>
          </a:bodyPr>
          <a:lstStyle/>
          <a:p>
            <a:endParaRPr lang="zh-CN" altLang="en-US">
              <a:latin typeface="Times New Roman" panose="02020603050405020304" charset="0"/>
            </a:endParaRPr>
          </a:p>
        </p:txBody>
      </p:sp>
      <p:grpSp>
        <p:nvGrpSpPr>
          <p:cNvPr id="159753" name="Group 33"/>
          <p:cNvGrpSpPr/>
          <p:nvPr/>
        </p:nvGrpSpPr>
        <p:grpSpPr bwMode="auto">
          <a:xfrm>
            <a:off x="1828800" y="1143000"/>
            <a:ext cx="6781800" cy="5091113"/>
            <a:chOff x="1008" y="528"/>
            <a:chExt cx="4272" cy="3207"/>
          </a:xfrm>
        </p:grpSpPr>
        <p:sp>
          <p:nvSpPr>
            <p:cNvPr id="159754" name="Line 34"/>
            <p:cNvSpPr>
              <a:spLocks noChangeShapeType="1"/>
            </p:cNvSpPr>
            <p:nvPr/>
          </p:nvSpPr>
          <p:spPr bwMode="auto">
            <a:xfrm>
              <a:off x="1056" y="1146"/>
              <a:ext cx="4080" cy="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9755" name="Line 35"/>
            <p:cNvSpPr>
              <a:spLocks noChangeShapeType="1"/>
            </p:cNvSpPr>
            <p:nvPr/>
          </p:nvSpPr>
          <p:spPr bwMode="auto">
            <a:xfrm>
              <a:off x="2352" y="528"/>
              <a:ext cx="0" cy="31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9756" name="Line 36"/>
            <p:cNvSpPr>
              <a:spLocks noChangeShapeType="1"/>
            </p:cNvSpPr>
            <p:nvPr/>
          </p:nvSpPr>
          <p:spPr bwMode="auto">
            <a:xfrm>
              <a:off x="4512" y="528"/>
              <a:ext cx="0" cy="31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9757" name="Rectangle 37"/>
            <p:cNvSpPr>
              <a:spLocks noChangeArrowheads="1"/>
            </p:cNvSpPr>
            <p:nvPr/>
          </p:nvSpPr>
          <p:spPr bwMode="auto">
            <a:xfrm>
              <a:off x="1104" y="827"/>
              <a:ext cx="1248" cy="288"/>
            </a:xfrm>
            <a:prstGeom prst="rect">
              <a:avLst/>
            </a:prstGeom>
            <a:noFill/>
            <a:ln>
              <a:noFill/>
            </a:ln>
          </p:spPr>
          <p:txBody>
            <a:bodyPr>
              <a:spAutoFit/>
            </a:bodyPr>
            <a:lstStyle/>
            <a:p>
              <a:pPr>
                <a:spcBef>
                  <a:spcPct val="50000"/>
                </a:spcBef>
              </a:pPr>
              <a:r>
                <a:rPr lang="en-US" altLang="zh-CN" b="1" i="1">
                  <a:solidFill>
                    <a:srgbClr val="333300"/>
                  </a:solidFill>
                  <a:latin typeface="Times New Roman" panose="02020603050405020304" charset="0"/>
                </a:rPr>
                <a:t>Q</a:t>
              </a:r>
              <a:r>
                <a:rPr lang="en-US" altLang="zh-CN" b="1" baseline="-25000">
                  <a:solidFill>
                    <a:srgbClr val="333300"/>
                  </a:solidFill>
                  <a:latin typeface="Times New Roman" panose="02020603050405020304" charset="0"/>
                </a:rPr>
                <a:t>3  </a:t>
              </a:r>
              <a:r>
                <a:rPr lang="en-US" altLang="zh-CN" b="1" i="1">
                  <a:solidFill>
                    <a:srgbClr val="333300"/>
                  </a:solidFill>
                  <a:latin typeface="Times New Roman" panose="02020603050405020304" charset="0"/>
                </a:rPr>
                <a:t>Q</a:t>
              </a:r>
              <a:r>
                <a:rPr lang="en-US" altLang="zh-CN" b="1" baseline="-25000">
                  <a:solidFill>
                    <a:srgbClr val="333300"/>
                  </a:solidFill>
                  <a:latin typeface="Times New Roman" panose="02020603050405020304" charset="0"/>
                </a:rPr>
                <a:t>2  </a:t>
              </a:r>
              <a:r>
                <a:rPr lang="en-US" altLang="zh-CN" b="1" i="1">
                  <a:solidFill>
                    <a:srgbClr val="333300"/>
                  </a:solidFill>
                  <a:latin typeface="Times New Roman" panose="02020603050405020304" charset="0"/>
                </a:rPr>
                <a:t>Q</a:t>
              </a:r>
              <a:r>
                <a:rPr lang="en-US" altLang="zh-CN" b="1" baseline="-25000">
                  <a:solidFill>
                    <a:srgbClr val="333300"/>
                  </a:solidFill>
                  <a:latin typeface="Times New Roman" panose="02020603050405020304" charset="0"/>
                </a:rPr>
                <a:t>1  </a:t>
              </a:r>
              <a:r>
                <a:rPr lang="en-US" altLang="zh-CN" b="1" i="1">
                  <a:solidFill>
                    <a:srgbClr val="333300"/>
                  </a:solidFill>
                  <a:latin typeface="Times New Roman" panose="02020603050405020304" charset="0"/>
                </a:rPr>
                <a:t>Q</a:t>
              </a:r>
              <a:r>
                <a:rPr lang="en-US" altLang="zh-CN" b="1" baseline="-25000">
                  <a:solidFill>
                    <a:srgbClr val="333300"/>
                  </a:solidFill>
                  <a:latin typeface="Times New Roman" panose="02020603050405020304" charset="0"/>
                </a:rPr>
                <a:t>0</a:t>
              </a:r>
            </a:p>
          </p:txBody>
        </p:sp>
        <p:sp>
          <p:nvSpPr>
            <p:cNvPr id="159758" name="Rectangle 38"/>
            <p:cNvSpPr>
              <a:spLocks noChangeArrowheads="1"/>
            </p:cNvSpPr>
            <p:nvPr/>
          </p:nvSpPr>
          <p:spPr bwMode="auto">
            <a:xfrm>
              <a:off x="2496" y="846"/>
              <a:ext cx="1901"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a</a:t>
              </a:r>
              <a:r>
                <a:rPr lang="en-US" altLang="zh-CN" sz="2800" b="1">
                  <a:solidFill>
                    <a:srgbClr val="333300"/>
                  </a:solidFill>
                  <a:latin typeface="Times New Roman" panose="02020603050405020304" charset="0"/>
                </a:rPr>
                <a:t>   </a:t>
              </a:r>
              <a:r>
                <a:rPr lang="en-US" altLang="zh-CN" sz="2800" b="1" i="1">
                  <a:solidFill>
                    <a:srgbClr val="333300"/>
                  </a:solidFill>
                  <a:latin typeface="Times New Roman" panose="02020603050405020304" charset="0"/>
                </a:rPr>
                <a:t>b</a:t>
              </a:r>
              <a:r>
                <a:rPr lang="en-US" altLang="zh-CN" sz="2800" b="1">
                  <a:solidFill>
                    <a:srgbClr val="333300"/>
                  </a:solidFill>
                  <a:latin typeface="Times New Roman" panose="02020603050405020304" charset="0"/>
                </a:rPr>
                <a:t>   </a:t>
              </a:r>
              <a:r>
                <a:rPr lang="en-US" altLang="zh-CN" sz="2800" b="1" i="1">
                  <a:solidFill>
                    <a:srgbClr val="333300"/>
                  </a:solidFill>
                  <a:latin typeface="Times New Roman" panose="02020603050405020304" charset="0"/>
                </a:rPr>
                <a:t>c</a:t>
              </a:r>
              <a:r>
                <a:rPr lang="en-US" altLang="zh-CN" sz="2800" b="1">
                  <a:solidFill>
                    <a:srgbClr val="333300"/>
                  </a:solidFill>
                  <a:latin typeface="Times New Roman" panose="02020603050405020304" charset="0"/>
                </a:rPr>
                <a:t>   </a:t>
              </a:r>
              <a:r>
                <a:rPr lang="en-US" altLang="zh-CN" sz="2800" b="1" i="1">
                  <a:solidFill>
                    <a:srgbClr val="333300"/>
                  </a:solidFill>
                  <a:latin typeface="Times New Roman" panose="02020603050405020304" charset="0"/>
                </a:rPr>
                <a:t>d</a:t>
              </a:r>
              <a:r>
                <a:rPr lang="en-US" altLang="zh-CN" sz="2800" b="1">
                  <a:solidFill>
                    <a:srgbClr val="333300"/>
                  </a:solidFill>
                  <a:latin typeface="Times New Roman" panose="02020603050405020304" charset="0"/>
                </a:rPr>
                <a:t>   </a:t>
              </a:r>
              <a:r>
                <a:rPr lang="en-US" altLang="zh-CN" sz="2800" b="1" i="1">
                  <a:solidFill>
                    <a:srgbClr val="333300"/>
                  </a:solidFill>
                  <a:latin typeface="Times New Roman" panose="02020603050405020304" charset="0"/>
                </a:rPr>
                <a:t>e</a:t>
              </a:r>
              <a:r>
                <a:rPr lang="en-US" altLang="zh-CN" sz="2800" b="1">
                  <a:solidFill>
                    <a:srgbClr val="333300"/>
                  </a:solidFill>
                  <a:latin typeface="Times New Roman" panose="02020603050405020304" charset="0"/>
                </a:rPr>
                <a:t>   f   g </a:t>
              </a:r>
            </a:p>
          </p:txBody>
        </p:sp>
        <p:sp>
          <p:nvSpPr>
            <p:cNvPr id="159759" name="Rectangle 39"/>
            <p:cNvSpPr>
              <a:spLocks noChangeArrowheads="1"/>
            </p:cNvSpPr>
            <p:nvPr/>
          </p:nvSpPr>
          <p:spPr bwMode="auto">
            <a:xfrm>
              <a:off x="1152" y="1152"/>
              <a:ext cx="3756"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0   0   0   0       1   1   1   1   1   1   0       0</a:t>
              </a:r>
            </a:p>
          </p:txBody>
        </p:sp>
        <p:sp>
          <p:nvSpPr>
            <p:cNvPr id="159760" name="Rectangle 40"/>
            <p:cNvSpPr>
              <a:spLocks noChangeArrowheads="1"/>
            </p:cNvSpPr>
            <p:nvPr/>
          </p:nvSpPr>
          <p:spPr bwMode="auto">
            <a:xfrm>
              <a:off x="1152" y="1392"/>
              <a:ext cx="3756" cy="327"/>
            </a:xfrm>
            <a:prstGeom prst="rect">
              <a:avLst/>
            </a:prstGeom>
            <a:noFill/>
            <a:ln>
              <a:noFill/>
            </a:ln>
          </p:spPr>
          <p:txBody>
            <a:bodyPr wrap="none">
              <a:spAutoFit/>
            </a:bodyPr>
            <a:lstStyle/>
            <a:p>
              <a:pPr>
                <a:spcBef>
                  <a:spcPct val="50000"/>
                </a:spcBef>
              </a:pPr>
              <a:r>
                <a:rPr lang="en-US" altLang="zh-CN" sz="2800" b="1">
                  <a:solidFill>
                    <a:schemeClr val="accent2"/>
                  </a:solidFill>
                  <a:latin typeface="Times New Roman" panose="02020603050405020304" charset="0"/>
                </a:rPr>
                <a:t>0   0   0   1       0   1   1   0   0   0   0       1</a:t>
              </a:r>
            </a:p>
          </p:txBody>
        </p:sp>
        <p:sp>
          <p:nvSpPr>
            <p:cNvPr id="159761" name="Rectangle 41"/>
            <p:cNvSpPr>
              <a:spLocks noChangeArrowheads="1"/>
            </p:cNvSpPr>
            <p:nvPr/>
          </p:nvSpPr>
          <p:spPr bwMode="auto">
            <a:xfrm>
              <a:off x="1152" y="1632"/>
              <a:ext cx="3756" cy="327"/>
            </a:xfrm>
            <a:prstGeom prst="rect">
              <a:avLst/>
            </a:prstGeom>
            <a:noFill/>
            <a:ln>
              <a:noFill/>
            </a:ln>
          </p:spPr>
          <p:txBody>
            <a:bodyPr wrap="none">
              <a:spAutoFit/>
            </a:bodyPr>
            <a:lstStyle/>
            <a:p>
              <a:pPr>
                <a:spcBef>
                  <a:spcPct val="50000"/>
                </a:spcBef>
              </a:pPr>
              <a:r>
                <a:rPr lang="en-US" altLang="zh-CN" sz="2800" b="1">
                  <a:solidFill>
                    <a:srgbClr val="FF0066"/>
                  </a:solidFill>
                  <a:latin typeface="Times New Roman" panose="02020603050405020304" charset="0"/>
                </a:rPr>
                <a:t>0   0   1   0       1   1   0   1   1   0   1       2</a:t>
              </a:r>
            </a:p>
          </p:txBody>
        </p:sp>
        <p:sp>
          <p:nvSpPr>
            <p:cNvPr id="159762" name="Rectangle 42"/>
            <p:cNvSpPr>
              <a:spLocks noChangeArrowheads="1"/>
            </p:cNvSpPr>
            <p:nvPr/>
          </p:nvSpPr>
          <p:spPr bwMode="auto">
            <a:xfrm>
              <a:off x="1152" y="1872"/>
              <a:ext cx="3756" cy="327"/>
            </a:xfrm>
            <a:prstGeom prst="rect">
              <a:avLst/>
            </a:prstGeom>
            <a:noFill/>
            <a:ln>
              <a:noFill/>
            </a:ln>
          </p:spPr>
          <p:txBody>
            <a:bodyPr wrap="none">
              <a:spAutoFit/>
            </a:bodyPr>
            <a:lstStyle/>
            <a:p>
              <a:pPr>
                <a:spcBef>
                  <a:spcPct val="50000"/>
                </a:spcBef>
              </a:pPr>
              <a:r>
                <a:rPr lang="en-US" altLang="zh-CN" sz="2800" b="1">
                  <a:solidFill>
                    <a:srgbClr val="003366"/>
                  </a:solidFill>
                  <a:latin typeface="Times New Roman" panose="02020603050405020304" charset="0"/>
                </a:rPr>
                <a:t>0   0   1   1       1   1   1   1   0   0   1       3</a:t>
              </a:r>
            </a:p>
          </p:txBody>
        </p:sp>
        <p:sp>
          <p:nvSpPr>
            <p:cNvPr id="159763" name="Rectangle 43"/>
            <p:cNvSpPr>
              <a:spLocks noChangeArrowheads="1"/>
            </p:cNvSpPr>
            <p:nvPr/>
          </p:nvSpPr>
          <p:spPr bwMode="auto">
            <a:xfrm>
              <a:off x="1152" y="2112"/>
              <a:ext cx="3756" cy="327"/>
            </a:xfrm>
            <a:prstGeom prst="rect">
              <a:avLst/>
            </a:prstGeom>
            <a:noFill/>
            <a:ln>
              <a:noFill/>
            </a:ln>
          </p:spPr>
          <p:txBody>
            <a:bodyPr wrap="none">
              <a:spAutoFit/>
            </a:bodyPr>
            <a:lstStyle/>
            <a:p>
              <a:pPr>
                <a:spcBef>
                  <a:spcPct val="50000"/>
                </a:spcBef>
              </a:pPr>
              <a:r>
                <a:rPr lang="en-US" altLang="zh-CN" sz="2800" b="1">
                  <a:solidFill>
                    <a:srgbClr val="FF3300"/>
                  </a:solidFill>
                  <a:latin typeface="Times New Roman" panose="02020603050405020304" charset="0"/>
                </a:rPr>
                <a:t>0   1   0   0       0   1   1   0   0   1   1       4</a:t>
              </a:r>
            </a:p>
          </p:txBody>
        </p:sp>
        <p:sp>
          <p:nvSpPr>
            <p:cNvPr id="159764" name="Rectangle 44"/>
            <p:cNvSpPr>
              <a:spLocks noChangeArrowheads="1"/>
            </p:cNvSpPr>
            <p:nvPr/>
          </p:nvSpPr>
          <p:spPr bwMode="auto">
            <a:xfrm>
              <a:off x="1152" y="2352"/>
              <a:ext cx="3756"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0   1   0   1       1   0   1   1   0   1   1       5</a:t>
              </a:r>
            </a:p>
          </p:txBody>
        </p:sp>
        <p:sp>
          <p:nvSpPr>
            <p:cNvPr id="159765" name="Rectangle 45"/>
            <p:cNvSpPr>
              <a:spLocks noChangeArrowheads="1"/>
            </p:cNvSpPr>
            <p:nvPr/>
          </p:nvSpPr>
          <p:spPr bwMode="auto">
            <a:xfrm>
              <a:off x="1152" y="2640"/>
              <a:ext cx="3756" cy="327"/>
            </a:xfrm>
            <a:prstGeom prst="rect">
              <a:avLst/>
            </a:prstGeom>
            <a:noFill/>
            <a:ln>
              <a:noFill/>
            </a:ln>
          </p:spPr>
          <p:txBody>
            <a:bodyPr wrap="none">
              <a:spAutoFit/>
            </a:bodyPr>
            <a:lstStyle/>
            <a:p>
              <a:pPr>
                <a:spcBef>
                  <a:spcPct val="50000"/>
                </a:spcBef>
              </a:pPr>
              <a:r>
                <a:rPr lang="en-US" altLang="zh-CN" sz="2800" b="1">
                  <a:solidFill>
                    <a:srgbClr val="990099"/>
                  </a:solidFill>
                  <a:latin typeface="Times New Roman" panose="02020603050405020304" charset="0"/>
                </a:rPr>
                <a:t>0   1   1   0       1   0   1   1   1   1   1       6</a:t>
              </a:r>
            </a:p>
          </p:txBody>
        </p:sp>
        <p:sp>
          <p:nvSpPr>
            <p:cNvPr id="159766" name="Rectangle 46"/>
            <p:cNvSpPr>
              <a:spLocks noChangeArrowheads="1"/>
            </p:cNvSpPr>
            <p:nvPr/>
          </p:nvSpPr>
          <p:spPr bwMode="auto">
            <a:xfrm>
              <a:off x="1152" y="2880"/>
              <a:ext cx="3756" cy="327"/>
            </a:xfrm>
            <a:prstGeom prst="rect">
              <a:avLst/>
            </a:prstGeom>
            <a:noFill/>
            <a:ln>
              <a:noFill/>
            </a:ln>
          </p:spPr>
          <p:txBody>
            <a:bodyPr wrap="none">
              <a:spAutoFit/>
            </a:bodyPr>
            <a:lstStyle/>
            <a:p>
              <a:pPr>
                <a:spcBef>
                  <a:spcPct val="50000"/>
                </a:spcBef>
              </a:pPr>
              <a:r>
                <a:rPr lang="en-US" altLang="zh-CN" sz="2800" b="1">
                  <a:solidFill>
                    <a:schemeClr val="accent2"/>
                  </a:solidFill>
                  <a:latin typeface="Times New Roman" panose="02020603050405020304" charset="0"/>
                </a:rPr>
                <a:t>0   1   1   1       1   1   1   0   0   0   0       7</a:t>
              </a:r>
            </a:p>
          </p:txBody>
        </p:sp>
        <p:sp>
          <p:nvSpPr>
            <p:cNvPr id="159767" name="Rectangle 47"/>
            <p:cNvSpPr>
              <a:spLocks noChangeArrowheads="1"/>
            </p:cNvSpPr>
            <p:nvPr/>
          </p:nvSpPr>
          <p:spPr bwMode="auto">
            <a:xfrm>
              <a:off x="1152" y="3120"/>
              <a:ext cx="3756" cy="327"/>
            </a:xfrm>
            <a:prstGeom prst="rect">
              <a:avLst/>
            </a:prstGeom>
            <a:noFill/>
            <a:ln>
              <a:noFill/>
            </a:ln>
          </p:spPr>
          <p:txBody>
            <a:bodyPr wrap="none">
              <a:spAutoFit/>
            </a:bodyPr>
            <a:lstStyle/>
            <a:p>
              <a:pPr>
                <a:spcBef>
                  <a:spcPct val="50000"/>
                </a:spcBef>
              </a:pPr>
              <a:r>
                <a:rPr lang="en-US" altLang="zh-CN" sz="2800" b="1">
                  <a:solidFill>
                    <a:srgbClr val="660066"/>
                  </a:solidFill>
                  <a:latin typeface="Times New Roman" panose="02020603050405020304" charset="0"/>
                </a:rPr>
                <a:t>1   0   0   0       1   1   1   1   1   1   1       8</a:t>
              </a:r>
            </a:p>
          </p:txBody>
        </p:sp>
        <p:sp>
          <p:nvSpPr>
            <p:cNvPr id="159768" name="Rectangle 48"/>
            <p:cNvSpPr>
              <a:spLocks noChangeArrowheads="1"/>
            </p:cNvSpPr>
            <p:nvPr/>
          </p:nvSpPr>
          <p:spPr bwMode="auto">
            <a:xfrm>
              <a:off x="1152" y="3408"/>
              <a:ext cx="3756"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1   0   0   1       1   1   1   1   0   1   1       9</a:t>
              </a:r>
            </a:p>
          </p:txBody>
        </p:sp>
        <p:sp>
          <p:nvSpPr>
            <p:cNvPr id="138289" name="Rectangle 49"/>
            <p:cNvSpPr>
              <a:spLocks noChangeArrowheads="1"/>
            </p:cNvSpPr>
            <p:nvPr/>
          </p:nvSpPr>
          <p:spPr bwMode="auto">
            <a:xfrm>
              <a:off x="1392" y="528"/>
              <a:ext cx="680" cy="327"/>
            </a:xfrm>
            <a:prstGeom prst="rect">
              <a:avLst/>
            </a:prstGeom>
            <a:noFill/>
            <a:ln w="9525">
              <a:noFill/>
              <a:miter lim="800000"/>
            </a:ln>
            <a:effectLst/>
          </p:spPr>
          <p:txBody>
            <a:bodyPr wrap="none">
              <a:spAutoFit/>
            </a:bodyPr>
            <a:lstStyle/>
            <a:p>
              <a:pPr>
                <a:spcBef>
                  <a:spcPct val="50000"/>
                </a:spcBef>
                <a:defRPr/>
              </a:pPr>
              <a:r>
                <a:rPr lang="zh-CN" altLang="en-US"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输  入</a:t>
              </a:r>
            </a:p>
          </p:txBody>
        </p:sp>
        <p:sp>
          <p:nvSpPr>
            <p:cNvPr id="138290" name="Rectangle 50"/>
            <p:cNvSpPr>
              <a:spLocks noChangeArrowheads="1"/>
            </p:cNvSpPr>
            <p:nvPr/>
          </p:nvSpPr>
          <p:spPr bwMode="auto">
            <a:xfrm>
              <a:off x="3024" y="528"/>
              <a:ext cx="904" cy="327"/>
            </a:xfrm>
            <a:prstGeom prst="rect">
              <a:avLst/>
            </a:prstGeom>
            <a:noFill/>
            <a:ln w="9525">
              <a:noFill/>
              <a:miter lim="800000"/>
            </a:ln>
            <a:effectLst/>
          </p:spPr>
          <p:txBody>
            <a:bodyPr wrap="none">
              <a:spAutoFit/>
            </a:bodyPr>
            <a:lstStyle/>
            <a:p>
              <a:pPr>
                <a:spcBef>
                  <a:spcPct val="50000"/>
                </a:spcBef>
                <a:defRPr/>
              </a:pPr>
              <a:r>
                <a:rPr lang="zh-CN" altLang="en-US"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输      出</a:t>
              </a:r>
            </a:p>
          </p:txBody>
        </p:sp>
        <p:sp>
          <p:nvSpPr>
            <p:cNvPr id="138291" name="Rectangle 51"/>
            <p:cNvSpPr>
              <a:spLocks noChangeArrowheads="1"/>
            </p:cNvSpPr>
            <p:nvPr/>
          </p:nvSpPr>
          <p:spPr bwMode="auto">
            <a:xfrm>
              <a:off x="4560" y="576"/>
              <a:ext cx="720" cy="596"/>
            </a:xfrm>
            <a:prstGeom prst="rect">
              <a:avLst/>
            </a:prstGeom>
            <a:noFill/>
            <a:ln w="9525">
              <a:noFill/>
              <a:miter lim="800000"/>
            </a:ln>
            <a:effectLst/>
          </p:spPr>
          <p:txBody>
            <a:bodyPr>
              <a:spAutoFit/>
            </a:bodyPr>
            <a:lstStyle/>
            <a:p>
              <a:pPr>
                <a:spcBef>
                  <a:spcPct val="50000"/>
                </a:spcBef>
              </a:pPr>
              <a:r>
                <a:rPr lang="zh-CN" altLang="en-US" sz="2800" b="1">
                  <a:solidFill>
                    <a:srgbClr val="006600"/>
                  </a:solidFill>
                  <a:effectLst>
                    <a:outerShdw blurRad="38100" dist="38100" dir="2700000" algn="tl">
                      <a:srgbClr val="DDDDDD"/>
                    </a:outerShdw>
                  </a:effectLst>
                  <a:latin typeface="Times New Roman" panose="02020603050405020304" charset="0"/>
                </a:rPr>
                <a:t>显示数码</a:t>
              </a:r>
            </a:p>
          </p:txBody>
        </p:sp>
        <p:sp>
          <p:nvSpPr>
            <p:cNvPr id="159772" name="Line 52"/>
            <p:cNvSpPr>
              <a:spLocks noChangeShapeType="1"/>
            </p:cNvSpPr>
            <p:nvPr/>
          </p:nvSpPr>
          <p:spPr bwMode="auto">
            <a:xfrm>
              <a:off x="1104" y="816"/>
              <a:ext cx="3408"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9773" name="Line 53"/>
            <p:cNvSpPr>
              <a:spLocks noChangeShapeType="1"/>
            </p:cNvSpPr>
            <p:nvPr/>
          </p:nvSpPr>
          <p:spPr bwMode="auto">
            <a:xfrm>
              <a:off x="1104" y="528"/>
              <a:ext cx="4032"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9774" name="Line 54"/>
            <p:cNvSpPr>
              <a:spLocks noChangeShapeType="1"/>
            </p:cNvSpPr>
            <p:nvPr/>
          </p:nvSpPr>
          <p:spPr bwMode="auto">
            <a:xfrm>
              <a:off x="1008" y="3696"/>
              <a:ext cx="4032"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60"/>
                                        </p:tgtEl>
                                        <p:attrNameLst>
                                          <p:attrName>style.visibility</p:attrName>
                                        </p:attrNameLst>
                                      </p:cBhvr>
                                      <p:to>
                                        <p:strVal val="visible"/>
                                      </p:to>
                                    </p:set>
                                    <p:animEffect transition="in" filter="wipe(left)">
                                      <p:cBhvr>
                                        <p:cTn id="7" dur="500"/>
                                        <p:tgtEl>
                                          <p:spTgt spid="1382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8272"/>
                                        </p:tgtEl>
                                        <p:attrNameLst>
                                          <p:attrName>style.visibility</p:attrName>
                                        </p:attrNameLst>
                                      </p:cBhvr>
                                      <p:to>
                                        <p:strVal val="visible"/>
                                      </p:to>
                                    </p:set>
                                    <p:animEffect transition="in" filter="wipe(left)">
                                      <p:cBhvr>
                                        <p:cTn id="17" dur="500"/>
                                        <p:tgtEl>
                                          <p:spTgt spid="1382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60" grpId="0" animBg="1"/>
      <p:bldP spid="13827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70" name="Group 2"/>
          <p:cNvGrpSpPr/>
          <p:nvPr/>
        </p:nvGrpSpPr>
        <p:grpSpPr bwMode="auto">
          <a:xfrm>
            <a:off x="685800" y="561975"/>
            <a:ext cx="8004125" cy="5076825"/>
            <a:chOff x="568" y="528"/>
            <a:chExt cx="4861" cy="3083"/>
          </a:xfrm>
        </p:grpSpPr>
        <p:sp>
          <p:nvSpPr>
            <p:cNvPr id="160772" name="Rectangle 3"/>
            <p:cNvSpPr>
              <a:spLocks noChangeArrowheads="1"/>
            </p:cNvSpPr>
            <p:nvPr/>
          </p:nvSpPr>
          <p:spPr bwMode="auto">
            <a:xfrm>
              <a:off x="4784" y="2736"/>
              <a:ext cx="382" cy="168"/>
            </a:xfrm>
            <a:prstGeom prst="rect">
              <a:avLst/>
            </a:prstGeom>
            <a:noFill/>
            <a:ln>
              <a:noFill/>
            </a:ln>
          </p:spPr>
          <p:txBody>
            <a:bodyPr wrap="none" lIns="0" tIns="0" rIns="0" bIns="0">
              <a:spAutoFit/>
            </a:bodyPr>
            <a:lstStyle/>
            <a:p>
              <a:r>
                <a:rPr lang="en-US" altLang="zh-CN" b="1" dirty="0">
                  <a:solidFill>
                    <a:srgbClr val="000099"/>
                  </a:solidFill>
                  <a:latin typeface="Times New Roman" panose="02020603050405020304" charset="0"/>
                </a:rPr>
                <a:t>BS204</a:t>
              </a:r>
            </a:p>
          </p:txBody>
        </p:sp>
        <p:grpSp>
          <p:nvGrpSpPr>
            <p:cNvPr id="160773" name="Group 4"/>
            <p:cNvGrpSpPr/>
            <p:nvPr/>
          </p:nvGrpSpPr>
          <p:grpSpPr bwMode="auto">
            <a:xfrm>
              <a:off x="2880" y="1461"/>
              <a:ext cx="217" cy="1064"/>
              <a:chOff x="2784" y="1461"/>
              <a:chExt cx="217" cy="1064"/>
            </a:xfrm>
          </p:grpSpPr>
          <p:sp>
            <p:nvSpPr>
              <p:cNvPr id="160942" name="Rectangle 5"/>
              <p:cNvSpPr>
                <a:spLocks noChangeArrowheads="1"/>
              </p:cNvSpPr>
              <p:nvPr/>
            </p:nvSpPr>
            <p:spPr bwMode="auto">
              <a:xfrm>
                <a:off x="2784" y="2266"/>
                <a:ext cx="217" cy="259"/>
              </a:xfrm>
              <a:prstGeom prst="rect">
                <a:avLst/>
              </a:prstGeom>
              <a:noFill/>
              <a:ln>
                <a:noFill/>
              </a:ln>
            </p:spPr>
            <p:txBody>
              <a:bodyPr wrap="none" lIns="0" tIns="0" rIns="0" bIns="0">
                <a:spAutoFit/>
              </a:bodyPr>
              <a:lstStyle/>
              <a:p>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0</a:t>
                </a:r>
              </a:p>
            </p:txBody>
          </p:sp>
          <p:sp>
            <p:nvSpPr>
              <p:cNvPr id="160943" name="Rectangle 6"/>
              <p:cNvSpPr>
                <a:spLocks noChangeArrowheads="1"/>
              </p:cNvSpPr>
              <p:nvPr/>
            </p:nvSpPr>
            <p:spPr bwMode="auto">
              <a:xfrm>
                <a:off x="2784" y="1987"/>
                <a:ext cx="217" cy="259"/>
              </a:xfrm>
              <a:prstGeom prst="rect">
                <a:avLst/>
              </a:prstGeom>
              <a:noFill/>
              <a:ln>
                <a:noFill/>
              </a:ln>
            </p:spPr>
            <p:txBody>
              <a:bodyPr wrap="none" lIns="0" tIns="0" rIns="0" bIns="0">
                <a:spAutoFit/>
              </a:bodyPr>
              <a:lstStyle/>
              <a:p>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1</a:t>
                </a:r>
              </a:p>
            </p:txBody>
          </p:sp>
          <p:sp>
            <p:nvSpPr>
              <p:cNvPr id="160944" name="Rectangle 7"/>
              <p:cNvSpPr>
                <a:spLocks noChangeArrowheads="1"/>
              </p:cNvSpPr>
              <p:nvPr/>
            </p:nvSpPr>
            <p:spPr bwMode="auto">
              <a:xfrm>
                <a:off x="2784" y="1730"/>
                <a:ext cx="217" cy="259"/>
              </a:xfrm>
              <a:prstGeom prst="rect">
                <a:avLst/>
              </a:prstGeom>
              <a:noFill/>
              <a:ln>
                <a:noFill/>
              </a:ln>
            </p:spPr>
            <p:txBody>
              <a:bodyPr wrap="none" lIns="0" tIns="0" rIns="0" bIns="0">
                <a:spAutoFit/>
              </a:bodyPr>
              <a:lstStyle/>
              <a:p>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2</a:t>
                </a:r>
              </a:p>
            </p:txBody>
          </p:sp>
          <p:sp>
            <p:nvSpPr>
              <p:cNvPr id="160945" name="Rectangle 8"/>
              <p:cNvSpPr>
                <a:spLocks noChangeArrowheads="1"/>
              </p:cNvSpPr>
              <p:nvPr/>
            </p:nvSpPr>
            <p:spPr bwMode="auto">
              <a:xfrm>
                <a:off x="2784" y="1461"/>
                <a:ext cx="217" cy="260"/>
              </a:xfrm>
              <a:prstGeom prst="rect">
                <a:avLst/>
              </a:prstGeom>
              <a:noFill/>
              <a:ln>
                <a:noFill/>
              </a:ln>
            </p:spPr>
            <p:txBody>
              <a:bodyPr wrap="none" lIns="0" tIns="0" rIns="0" bIns="0">
                <a:spAutoFit/>
              </a:bodyPr>
              <a:lstStyle/>
              <a:p>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3</a:t>
                </a:r>
              </a:p>
            </p:txBody>
          </p:sp>
        </p:grpSp>
        <p:sp>
          <p:nvSpPr>
            <p:cNvPr id="160774" name="Rectangle 9"/>
            <p:cNvSpPr>
              <a:spLocks noChangeArrowheads="1"/>
            </p:cNvSpPr>
            <p:nvPr/>
          </p:nvSpPr>
          <p:spPr bwMode="auto">
            <a:xfrm>
              <a:off x="3456" y="1968"/>
              <a:ext cx="564" cy="149"/>
            </a:xfrm>
            <a:prstGeom prst="rect">
              <a:avLst/>
            </a:prstGeom>
            <a:noFill/>
            <a:ln>
              <a:noFill/>
            </a:ln>
          </p:spPr>
          <p:txBody>
            <a:bodyPr wrap="none" lIns="0" tIns="0" rIns="0" bIns="0">
              <a:spAutoFit/>
            </a:bodyPr>
            <a:lstStyle/>
            <a:p>
              <a:r>
                <a:rPr lang="en-US" altLang="zh-CN" sz="1600" b="1">
                  <a:solidFill>
                    <a:srgbClr val="CC0000"/>
                  </a:solidFill>
                  <a:latin typeface="宋体" panose="02010600030101010101" pitchFamily="2" charset="-122"/>
                </a:rPr>
                <a:t>CT74LS247</a:t>
              </a:r>
              <a:endParaRPr lang="en-US" altLang="zh-CN" sz="1600" b="1">
                <a:solidFill>
                  <a:srgbClr val="CC0000"/>
                </a:solidFill>
                <a:latin typeface="Times New Roman" panose="02020603050405020304" charset="0"/>
              </a:endParaRPr>
            </a:p>
          </p:txBody>
        </p:sp>
        <p:sp>
          <p:nvSpPr>
            <p:cNvPr id="160775" name="Rectangle 10"/>
            <p:cNvSpPr>
              <a:spLocks noChangeArrowheads="1"/>
            </p:cNvSpPr>
            <p:nvPr/>
          </p:nvSpPr>
          <p:spPr bwMode="auto">
            <a:xfrm>
              <a:off x="3595" y="528"/>
              <a:ext cx="330" cy="222"/>
            </a:xfrm>
            <a:prstGeom prst="rect">
              <a:avLst/>
            </a:prstGeom>
            <a:noFill/>
            <a:ln>
              <a:noFill/>
            </a:ln>
          </p:spPr>
          <p:txBody>
            <a:bodyPr wrap="none" lIns="0" tIns="0" rIns="0" bIns="0">
              <a:spAutoFit/>
            </a:bodyPr>
            <a:lstStyle/>
            <a:p>
              <a:r>
                <a:rPr lang="en-US" altLang="zh-CN">
                  <a:solidFill>
                    <a:srgbClr val="FF0000"/>
                  </a:solidFill>
                  <a:latin typeface="Times New Roman" panose="02020603050405020304" charset="0"/>
                </a:rPr>
                <a:t>+5V</a:t>
              </a:r>
            </a:p>
          </p:txBody>
        </p:sp>
        <p:grpSp>
          <p:nvGrpSpPr>
            <p:cNvPr id="160776" name="Group 11"/>
            <p:cNvGrpSpPr/>
            <p:nvPr/>
          </p:nvGrpSpPr>
          <p:grpSpPr bwMode="auto">
            <a:xfrm>
              <a:off x="2592" y="1392"/>
              <a:ext cx="187" cy="1118"/>
              <a:chOff x="2496" y="1392"/>
              <a:chExt cx="187" cy="1118"/>
            </a:xfrm>
          </p:grpSpPr>
          <p:sp>
            <p:nvSpPr>
              <p:cNvPr id="160937" name="Rectangle 12"/>
              <p:cNvSpPr>
                <a:spLocks noChangeArrowheads="1"/>
              </p:cNvSpPr>
              <p:nvPr/>
            </p:nvSpPr>
            <p:spPr bwMode="auto">
              <a:xfrm>
                <a:off x="2496" y="1392"/>
                <a:ext cx="187" cy="222"/>
              </a:xfrm>
              <a:prstGeom prst="rect">
                <a:avLst/>
              </a:prstGeom>
              <a:noFill/>
              <a:ln>
                <a:noFill/>
              </a:ln>
            </p:spPr>
            <p:txBody>
              <a:bodyPr wrap="none" lIns="0" tIns="0" rIns="0" bIns="0">
                <a:spAutoFit/>
              </a:bodyPr>
              <a:lstStyle/>
              <a:p>
                <a:r>
                  <a:rPr lang="zh-CN" altLang="en-US" b="1">
                    <a:solidFill>
                      <a:srgbClr val="006600"/>
                    </a:solidFill>
                    <a:latin typeface="宋体" panose="02010600030101010101" pitchFamily="2" charset="-122"/>
                  </a:rPr>
                  <a:t>来</a:t>
                </a:r>
                <a:endParaRPr lang="zh-CN" altLang="en-US" b="1">
                  <a:solidFill>
                    <a:srgbClr val="006600"/>
                  </a:solidFill>
                  <a:latin typeface="Times New Roman" panose="02020603050405020304" charset="0"/>
                </a:endParaRPr>
              </a:p>
            </p:txBody>
          </p:sp>
          <p:sp>
            <p:nvSpPr>
              <p:cNvPr id="160938" name="Rectangle 13"/>
              <p:cNvSpPr>
                <a:spLocks noChangeArrowheads="1"/>
              </p:cNvSpPr>
              <p:nvPr/>
            </p:nvSpPr>
            <p:spPr bwMode="auto">
              <a:xfrm>
                <a:off x="2496" y="1594"/>
                <a:ext cx="187" cy="222"/>
              </a:xfrm>
              <a:prstGeom prst="rect">
                <a:avLst/>
              </a:prstGeom>
              <a:noFill/>
              <a:ln>
                <a:noFill/>
              </a:ln>
            </p:spPr>
            <p:txBody>
              <a:bodyPr wrap="none" lIns="0" tIns="0" rIns="0" bIns="0">
                <a:spAutoFit/>
              </a:bodyPr>
              <a:lstStyle/>
              <a:p>
                <a:r>
                  <a:rPr lang="zh-CN" altLang="en-US" b="1">
                    <a:solidFill>
                      <a:srgbClr val="006600"/>
                    </a:solidFill>
                    <a:latin typeface="宋体" panose="02010600030101010101" pitchFamily="2" charset="-122"/>
                  </a:rPr>
                  <a:t>自</a:t>
                </a:r>
                <a:endParaRPr lang="zh-CN" altLang="en-US" b="1">
                  <a:solidFill>
                    <a:srgbClr val="006600"/>
                  </a:solidFill>
                  <a:latin typeface="Times New Roman" panose="02020603050405020304" charset="0"/>
                </a:endParaRPr>
              </a:p>
            </p:txBody>
          </p:sp>
          <p:sp>
            <p:nvSpPr>
              <p:cNvPr id="160939" name="Rectangle 14"/>
              <p:cNvSpPr>
                <a:spLocks noChangeArrowheads="1"/>
              </p:cNvSpPr>
              <p:nvPr/>
            </p:nvSpPr>
            <p:spPr bwMode="auto">
              <a:xfrm>
                <a:off x="2496" y="1834"/>
                <a:ext cx="187" cy="222"/>
              </a:xfrm>
              <a:prstGeom prst="rect">
                <a:avLst/>
              </a:prstGeom>
              <a:noFill/>
              <a:ln>
                <a:noFill/>
              </a:ln>
            </p:spPr>
            <p:txBody>
              <a:bodyPr wrap="none" lIns="0" tIns="0" rIns="0" bIns="0">
                <a:spAutoFit/>
              </a:bodyPr>
              <a:lstStyle/>
              <a:p>
                <a:r>
                  <a:rPr lang="zh-CN" altLang="en-US" b="1">
                    <a:solidFill>
                      <a:srgbClr val="006600"/>
                    </a:solidFill>
                    <a:latin typeface="宋体" panose="02010600030101010101" pitchFamily="2" charset="-122"/>
                  </a:rPr>
                  <a:t>计</a:t>
                </a:r>
                <a:endParaRPr lang="zh-CN" altLang="en-US" b="1">
                  <a:solidFill>
                    <a:srgbClr val="006600"/>
                  </a:solidFill>
                  <a:latin typeface="Times New Roman" panose="02020603050405020304" charset="0"/>
                </a:endParaRPr>
              </a:p>
            </p:txBody>
          </p:sp>
          <p:sp>
            <p:nvSpPr>
              <p:cNvPr id="160940" name="Rectangle 15"/>
              <p:cNvSpPr>
                <a:spLocks noChangeArrowheads="1"/>
              </p:cNvSpPr>
              <p:nvPr/>
            </p:nvSpPr>
            <p:spPr bwMode="auto">
              <a:xfrm>
                <a:off x="2496" y="2064"/>
                <a:ext cx="187" cy="221"/>
              </a:xfrm>
              <a:prstGeom prst="rect">
                <a:avLst/>
              </a:prstGeom>
              <a:noFill/>
              <a:ln>
                <a:noFill/>
              </a:ln>
            </p:spPr>
            <p:txBody>
              <a:bodyPr wrap="none" lIns="0" tIns="0" rIns="0" bIns="0">
                <a:spAutoFit/>
              </a:bodyPr>
              <a:lstStyle/>
              <a:p>
                <a:r>
                  <a:rPr lang="zh-CN" altLang="en-US" b="1">
                    <a:solidFill>
                      <a:srgbClr val="006600"/>
                    </a:solidFill>
                    <a:latin typeface="宋体" panose="02010600030101010101" pitchFamily="2" charset="-122"/>
                  </a:rPr>
                  <a:t>数</a:t>
                </a:r>
                <a:endParaRPr lang="zh-CN" altLang="en-US" b="1">
                  <a:solidFill>
                    <a:srgbClr val="006600"/>
                  </a:solidFill>
                  <a:latin typeface="Times New Roman" panose="02020603050405020304" charset="0"/>
                </a:endParaRPr>
              </a:p>
            </p:txBody>
          </p:sp>
          <p:sp>
            <p:nvSpPr>
              <p:cNvPr id="160941" name="Rectangle 16"/>
              <p:cNvSpPr>
                <a:spLocks noChangeArrowheads="1"/>
              </p:cNvSpPr>
              <p:nvPr/>
            </p:nvSpPr>
            <p:spPr bwMode="auto">
              <a:xfrm rot="60000">
                <a:off x="2496" y="2288"/>
                <a:ext cx="187" cy="222"/>
              </a:xfrm>
              <a:prstGeom prst="rect">
                <a:avLst/>
              </a:prstGeom>
              <a:noFill/>
              <a:ln>
                <a:noFill/>
              </a:ln>
            </p:spPr>
            <p:txBody>
              <a:bodyPr wrap="none" lIns="0" tIns="0" rIns="0" bIns="0">
                <a:spAutoFit/>
              </a:bodyPr>
              <a:lstStyle/>
              <a:p>
                <a:r>
                  <a:rPr lang="zh-CN" altLang="en-US" b="1">
                    <a:solidFill>
                      <a:srgbClr val="006600"/>
                    </a:solidFill>
                    <a:latin typeface="宋体" panose="02010600030101010101" pitchFamily="2" charset="-122"/>
                  </a:rPr>
                  <a:t>器</a:t>
                </a:r>
                <a:endParaRPr lang="zh-CN" altLang="en-US" b="1">
                  <a:solidFill>
                    <a:srgbClr val="006600"/>
                  </a:solidFill>
                  <a:latin typeface="Times New Roman" panose="02020603050405020304" charset="0"/>
                </a:endParaRPr>
              </a:p>
            </p:txBody>
          </p:sp>
        </p:grpSp>
        <p:sp>
          <p:nvSpPr>
            <p:cNvPr id="160777" name="Rectangle 17"/>
            <p:cNvSpPr>
              <a:spLocks noChangeArrowheads="1"/>
            </p:cNvSpPr>
            <p:nvPr/>
          </p:nvSpPr>
          <p:spPr bwMode="auto">
            <a:xfrm>
              <a:off x="2784" y="3350"/>
              <a:ext cx="2645" cy="243"/>
            </a:xfrm>
            <a:prstGeom prst="rect">
              <a:avLst/>
            </a:prstGeom>
            <a:noFill/>
            <a:ln>
              <a:noFill/>
            </a:ln>
          </p:spPr>
          <p:txBody>
            <a:bodyPr wrap="none" lIns="0" tIns="0" rIns="0" bIns="0">
              <a:spAutoFit/>
            </a:bodyPr>
            <a:lstStyle/>
            <a:p>
              <a:r>
                <a:rPr lang="zh-CN" altLang="en-US" sz="2600" b="1" dirty="0">
                  <a:latin typeface="宋体" panose="02010600030101010101" pitchFamily="2" charset="-122"/>
                </a:rPr>
                <a:t>七段译码器和数码</a:t>
              </a:r>
              <a:r>
                <a:rPr lang="zh-CN" altLang="en-US" sz="2600" b="1" dirty="0" smtClean="0">
                  <a:latin typeface="宋体" panose="02010600030101010101" pitchFamily="2" charset="-122"/>
                </a:rPr>
                <a:t>管的</a:t>
              </a:r>
              <a:r>
                <a:rPr lang="zh-CN" altLang="en-US" sz="2600" b="1" dirty="0">
                  <a:latin typeface="宋体" panose="02010600030101010101" pitchFamily="2" charset="-122"/>
                </a:rPr>
                <a:t>连接图</a:t>
              </a:r>
              <a:endParaRPr lang="zh-CN" altLang="en-US" sz="2600" b="1" dirty="0">
                <a:latin typeface="Times New Roman" panose="02020603050405020304" charset="0"/>
              </a:endParaRPr>
            </a:p>
          </p:txBody>
        </p:sp>
        <p:sp>
          <p:nvSpPr>
            <p:cNvPr id="160778" name="Rectangle 18"/>
            <p:cNvSpPr>
              <a:spLocks noChangeArrowheads="1"/>
            </p:cNvSpPr>
            <p:nvPr/>
          </p:nvSpPr>
          <p:spPr bwMode="auto">
            <a:xfrm>
              <a:off x="3984" y="3024"/>
              <a:ext cx="744" cy="222"/>
            </a:xfrm>
            <a:prstGeom prst="rect">
              <a:avLst/>
            </a:prstGeom>
            <a:noFill/>
            <a:ln>
              <a:noFill/>
            </a:ln>
          </p:spPr>
          <p:txBody>
            <a:bodyPr wrap="none" lIns="0" tIns="0" rIns="0" bIns="0">
              <a:spAutoFit/>
            </a:bodyPr>
            <a:lstStyle/>
            <a:p>
              <a:r>
                <a:rPr lang="en-US" altLang="zh-CN" b="1">
                  <a:latin typeface="Times New Roman" panose="02020603050405020304" charset="0"/>
                </a:rPr>
                <a:t>510Ω×7</a:t>
              </a:r>
            </a:p>
          </p:txBody>
        </p:sp>
        <p:sp>
          <p:nvSpPr>
            <p:cNvPr id="160779" name="Rectangle 19"/>
            <p:cNvSpPr>
              <a:spLocks noChangeArrowheads="1"/>
            </p:cNvSpPr>
            <p:nvPr/>
          </p:nvSpPr>
          <p:spPr bwMode="auto">
            <a:xfrm>
              <a:off x="3407" y="1101"/>
              <a:ext cx="692" cy="1897"/>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780" name="Rectangle 20"/>
            <p:cNvSpPr>
              <a:spLocks noChangeArrowheads="1"/>
            </p:cNvSpPr>
            <p:nvPr/>
          </p:nvSpPr>
          <p:spPr bwMode="auto">
            <a:xfrm>
              <a:off x="4614" y="1087"/>
              <a:ext cx="714" cy="1911"/>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781" name="Line 21"/>
            <p:cNvSpPr>
              <a:spLocks noChangeShapeType="1"/>
            </p:cNvSpPr>
            <p:nvPr/>
          </p:nvSpPr>
          <p:spPr bwMode="auto">
            <a:xfrm>
              <a:off x="3537" y="912"/>
              <a:ext cx="1431"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82" name="Line 22"/>
            <p:cNvSpPr>
              <a:spLocks noChangeShapeType="1"/>
            </p:cNvSpPr>
            <p:nvPr/>
          </p:nvSpPr>
          <p:spPr bwMode="auto">
            <a:xfrm>
              <a:off x="4967" y="912"/>
              <a:ext cx="3" cy="175"/>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83" name="Line 23"/>
            <p:cNvSpPr>
              <a:spLocks noChangeShapeType="1"/>
            </p:cNvSpPr>
            <p:nvPr/>
          </p:nvSpPr>
          <p:spPr bwMode="auto">
            <a:xfrm flipV="1">
              <a:off x="3752" y="824"/>
              <a:ext cx="1" cy="218"/>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84" name="Line 24"/>
            <p:cNvSpPr>
              <a:spLocks noChangeShapeType="1"/>
            </p:cNvSpPr>
            <p:nvPr/>
          </p:nvSpPr>
          <p:spPr bwMode="auto">
            <a:xfrm flipV="1">
              <a:off x="3944" y="963"/>
              <a:ext cx="1" cy="79"/>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85" name="Freeform 25"/>
            <p:cNvSpPr/>
            <p:nvPr/>
          </p:nvSpPr>
          <p:spPr bwMode="auto">
            <a:xfrm>
              <a:off x="4099" y="1205"/>
              <a:ext cx="42" cy="42"/>
            </a:xfrm>
            <a:custGeom>
              <a:avLst/>
              <a:gdLst>
                <a:gd name="T0" fmla="*/ 32 w 43"/>
                <a:gd name="T1" fmla="*/ 21 h 43"/>
                <a:gd name="T2" fmla="*/ 25 w 43"/>
                <a:gd name="T3" fmla="*/ 6 h 43"/>
                <a:gd name="T4" fmla="*/ 21 w 43"/>
                <a:gd name="T5" fmla="*/ 0 h 43"/>
                <a:gd name="T6" fmla="*/ 5 w 43"/>
                <a:gd name="T7" fmla="*/ 6 h 43"/>
                <a:gd name="T8" fmla="*/ 0 w 43"/>
                <a:gd name="T9" fmla="*/ 21 h 43"/>
                <a:gd name="T10" fmla="*/ 5 w 43"/>
                <a:gd name="T11" fmla="*/ 25 h 43"/>
                <a:gd name="T12" fmla="*/ 21 w 43"/>
                <a:gd name="T13" fmla="*/ 32 h 43"/>
                <a:gd name="T14" fmla="*/ 25 w 43"/>
                <a:gd name="T15" fmla="*/ 25 h 43"/>
                <a:gd name="T16" fmla="*/ 32 w 43"/>
                <a:gd name="T17" fmla="*/ 21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43"/>
                <a:gd name="T29" fmla="*/ 43 w 43"/>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43">
                  <a:moveTo>
                    <a:pt x="43" y="22"/>
                  </a:moveTo>
                  <a:lnTo>
                    <a:pt x="36" y="6"/>
                  </a:lnTo>
                  <a:lnTo>
                    <a:pt x="22" y="0"/>
                  </a:lnTo>
                  <a:lnTo>
                    <a:pt x="5" y="6"/>
                  </a:lnTo>
                  <a:lnTo>
                    <a:pt x="0" y="22"/>
                  </a:lnTo>
                  <a:lnTo>
                    <a:pt x="5" y="36"/>
                  </a:lnTo>
                  <a:lnTo>
                    <a:pt x="22" y="43"/>
                  </a:lnTo>
                  <a:lnTo>
                    <a:pt x="36" y="36"/>
                  </a:lnTo>
                  <a:lnTo>
                    <a:pt x="43" y="22"/>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786" name="Line 26"/>
            <p:cNvSpPr>
              <a:spLocks noChangeShapeType="1"/>
            </p:cNvSpPr>
            <p:nvPr/>
          </p:nvSpPr>
          <p:spPr bwMode="auto">
            <a:xfrm>
              <a:off x="4141" y="1227"/>
              <a:ext cx="129"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87" name="Rectangle 27"/>
            <p:cNvSpPr>
              <a:spLocks noChangeArrowheads="1"/>
            </p:cNvSpPr>
            <p:nvPr/>
          </p:nvSpPr>
          <p:spPr bwMode="auto">
            <a:xfrm>
              <a:off x="4270" y="1202"/>
              <a:ext cx="161" cy="57"/>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788" name="Line 28"/>
            <p:cNvSpPr>
              <a:spLocks noChangeShapeType="1"/>
            </p:cNvSpPr>
            <p:nvPr/>
          </p:nvSpPr>
          <p:spPr bwMode="auto">
            <a:xfrm>
              <a:off x="4431" y="1227"/>
              <a:ext cx="183"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89" name="Line 29"/>
            <p:cNvSpPr>
              <a:spLocks noChangeShapeType="1"/>
            </p:cNvSpPr>
            <p:nvPr/>
          </p:nvSpPr>
          <p:spPr bwMode="auto">
            <a:xfrm>
              <a:off x="4431" y="1495"/>
              <a:ext cx="183"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90" name="Line 30"/>
            <p:cNvSpPr>
              <a:spLocks noChangeShapeType="1"/>
            </p:cNvSpPr>
            <p:nvPr/>
          </p:nvSpPr>
          <p:spPr bwMode="auto">
            <a:xfrm>
              <a:off x="4141" y="1495"/>
              <a:ext cx="129"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91" name="Freeform 31"/>
            <p:cNvSpPr/>
            <p:nvPr/>
          </p:nvSpPr>
          <p:spPr bwMode="auto">
            <a:xfrm>
              <a:off x="4099" y="1475"/>
              <a:ext cx="42" cy="41"/>
            </a:xfrm>
            <a:custGeom>
              <a:avLst/>
              <a:gdLst>
                <a:gd name="T0" fmla="*/ 32 w 43"/>
                <a:gd name="T1" fmla="*/ 10 h 43"/>
                <a:gd name="T2" fmla="*/ 25 w 43"/>
                <a:gd name="T3" fmla="*/ 5 h 43"/>
                <a:gd name="T4" fmla="*/ 21 w 43"/>
                <a:gd name="T5" fmla="*/ 0 h 43"/>
                <a:gd name="T6" fmla="*/ 5 w 43"/>
                <a:gd name="T7" fmla="*/ 5 h 43"/>
                <a:gd name="T8" fmla="*/ 0 w 43"/>
                <a:gd name="T9" fmla="*/ 10 h 43"/>
                <a:gd name="T10" fmla="*/ 5 w 43"/>
                <a:gd name="T11" fmla="*/ 23 h 43"/>
                <a:gd name="T12" fmla="*/ 21 w 43"/>
                <a:gd name="T13" fmla="*/ 26 h 43"/>
                <a:gd name="T14" fmla="*/ 25 w 43"/>
                <a:gd name="T15" fmla="*/ 23 h 43"/>
                <a:gd name="T16" fmla="*/ 32 w 43"/>
                <a:gd name="T17" fmla="*/ 1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43"/>
                <a:gd name="T29" fmla="*/ 43 w 43"/>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43">
                  <a:moveTo>
                    <a:pt x="43" y="21"/>
                  </a:moveTo>
                  <a:lnTo>
                    <a:pt x="36" y="5"/>
                  </a:lnTo>
                  <a:lnTo>
                    <a:pt x="22" y="0"/>
                  </a:lnTo>
                  <a:lnTo>
                    <a:pt x="5" y="5"/>
                  </a:lnTo>
                  <a:lnTo>
                    <a:pt x="0" y="21"/>
                  </a:lnTo>
                  <a:lnTo>
                    <a:pt x="5" y="36"/>
                  </a:lnTo>
                  <a:lnTo>
                    <a:pt x="22" y="43"/>
                  </a:lnTo>
                  <a:lnTo>
                    <a:pt x="36" y="36"/>
                  </a:lnTo>
                  <a:lnTo>
                    <a:pt x="43" y="21"/>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792" name="Rectangle 32"/>
            <p:cNvSpPr>
              <a:spLocks noChangeArrowheads="1"/>
            </p:cNvSpPr>
            <p:nvPr/>
          </p:nvSpPr>
          <p:spPr bwMode="auto">
            <a:xfrm>
              <a:off x="4270" y="1473"/>
              <a:ext cx="161" cy="54"/>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793" name="Line 33"/>
            <p:cNvSpPr>
              <a:spLocks noChangeShapeType="1"/>
            </p:cNvSpPr>
            <p:nvPr/>
          </p:nvSpPr>
          <p:spPr bwMode="auto">
            <a:xfrm>
              <a:off x="4431" y="1767"/>
              <a:ext cx="183"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94" name="Line 34"/>
            <p:cNvSpPr>
              <a:spLocks noChangeShapeType="1"/>
            </p:cNvSpPr>
            <p:nvPr/>
          </p:nvSpPr>
          <p:spPr bwMode="auto">
            <a:xfrm>
              <a:off x="4141" y="1767"/>
              <a:ext cx="129"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95" name="Freeform 35"/>
            <p:cNvSpPr/>
            <p:nvPr/>
          </p:nvSpPr>
          <p:spPr bwMode="auto">
            <a:xfrm>
              <a:off x="4099" y="1747"/>
              <a:ext cx="42" cy="41"/>
            </a:xfrm>
            <a:custGeom>
              <a:avLst/>
              <a:gdLst>
                <a:gd name="T0" fmla="*/ 32 w 43"/>
                <a:gd name="T1" fmla="*/ 10 h 43"/>
                <a:gd name="T2" fmla="*/ 25 w 43"/>
                <a:gd name="T3" fmla="*/ 7 h 43"/>
                <a:gd name="T4" fmla="*/ 21 w 43"/>
                <a:gd name="T5" fmla="*/ 0 h 43"/>
                <a:gd name="T6" fmla="*/ 5 w 43"/>
                <a:gd name="T7" fmla="*/ 7 h 43"/>
                <a:gd name="T8" fmla="*/ 0 w 43"/>
                <a:gd name="T9" fmla="*/ 10 h 43"/>
                <a:gd name="T10" fmla="*/ 5 w 43"/>
                <a:gd name="T11" fmla="*/ 23 h 43"/>
                <a:gd name="T12" fmla="*/ 21 w 43"/>
                <a:gd name="T13" fmla="*/ 26 h 43"/>
                <a:gd name="T14" fmla="*/ 25 w 43"/>
                <a:gd name="T15" fmla="*/ 23 h 43"/>
                <a:gd name="T16" fmla="*/ 32 w 43"/>
                <a:gd name="T17" fmla="*/ 1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43"/>
                <a:gd name="T29" fmla="*/ 43 w 43"/>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43">
                  <a:moveTo>
                    <a:pt x="43" y="21"/>
                  </a:moveTo>
                  <a:lnTo>
                    <a:pt x="36" y="7"/>
                  </a:lnTo>
                  <a:lnTo>
                    <a:pt x="22" y="0"/>
                  </a:lnTo>
                  <a:lnTo>
                    <a:pt x="5" y="7"/>
                  </a:lnTo>
                  <a:lnTo>
                    <a:pt x="0" y="21"/>
                  </a:lnTo>
                  <a:lnTo>
                    <a:pt x="5" y="37"/>
                  </a:lnTo>
                  <a:lnTo>
                    <a:pt x="22" y="43"/>
                  </a:lnTo>
                  <a:lnTo>
                    <a:pt x="36" y="37"/>
                  </a:lnTo>
                  <a:lnTo>
                    <a:pt x="43" y="21"/>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796" name="Rectangle 36"/>
            <p:cNvSpPr>
              <a:spLocks noChangeArrowheads="1"/>
            </p:cNvSpPr>
            <p:nvPr/>
          </p:nvSpPr>
          <p:spPr bwMode="auto">
            <a:xfrm>
              <a:off x="4270" y="1745"/>
              <a:ext cx="161" cy="54"/>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797" name="Line 37"/>
            <p:cNvSpPr>
              <a:spLocks noChangeShapeType="1"/>
            </p:cNvSpPr>
            <p:nvPr/>
          </p:nvSpPr>
          <p:spPr bwMode="auto">
            <a:xfrm>
              <a:off x="4431" y="2043"/>
              <a:ext cx="183"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98" name="Line 38"/>
            <p:cNvSpPr>
              <a:spLocks noChangeShapeType="1"/>
            </p:cNvSpPr>
            <p:nvPr/>
          </p:nvSpPr>
          <p:spPr bwMode="auto">
            <a:xfrm>
              <a:off x="4141" y="2043"/>
              <a:ext cx="129"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99" name="Freeform 39"/>
            <p:cNvSpPr/>
            <p:nvPr/>
          </p:nvSpPr>
          <p:spPr bwMode="auto">
            <a:xfrm>
              <a:off x="4099" y="2021"/>
              <a:ext cx="42" cy="42"/>
            </a:xfrm>
            <a:custGeom>
              <a:avLst/>
              <a:gdLst>
                <a:gd name="T0" fmla="*/ 32 w 43"/>
                <a:gd name="T1" fmla="*/ 21 h 43"/>
                <a:gd name="T2" fmla="*/ 25 w 43"/>
                <a:gd name="T3" fmla="*/ 6 h 43"/>
                <a:gd name="T4" fmla="*/ 21 w 43"/>
                <a:gd name="T5" fmla="*/ 0 h 43"/>
                <a:gd name="T6" fmla="*/ 5 w 43"/>
                <a:gd name="T7" fmla="*/ 6 h 43"/>
                <a:gd name="T8" fmla="*/ 0 w 43"/>
                <a:gd name="T9" fmla="*/ 21 h 43"/>
                <a:gd name="T10" fmla="*/ 5 w 43"/>
                <a:gd name="T11" fmla="*/ 25 h 43"/>
                <a:gd name="T12" fmla="*/ 21 w 43"/>
                <a:gd name="T13" fmla="*/ 32 h 43"/>
                <a:gd name="T14" fmla="*/ 25 w 43"/>
                <a:gd name="T15" fmla="*/ 25 h 43"/>
                <a:gd name="T16" fmla="*/ 32 w 43"/>
                <a:gd name="T17" fmla="*/ 21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43"/>
                <a:gd name="T29" fmla="*/ 43 w 43"/>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43">
                  <a:moveTo>
                    <a:pt x="43" y="22"/>
                  </a:moveTo>
                  <a:lnTo>
                    <a:pt x="36" y="6"/>
                  </a:lnTo>
                  <a:lnTo>
                    <a:pt x="22" y="0"/>
                  </a:lnTo>
                  <a:lnTo>
                    <a:pt x="5" y="6"/>
                  </a:lnTo>
                  <a:lnTo>
                    <a:pt x="0" y="22"/>
                  </a:lnTo>
                  <a:lnTo>
                    <a:pt x="5" y="36"/>
                  </a:lnTo>
                  <a:lnTo>
                    <a:pt x="22" y="43"/>
                  </a:lnTo>
                  <a:lnTo>
                    <a:pt x="36" y="36"/>
                  </a:lnTo>
                  <a:lnTo>
                    <a:pt x="43" y="22"/>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00" name="Rectangle 40"/>
            <p:cNvSpPr>
              <a:spLocks noChangeArrowheads="1"/>
            </p:cNvSpPr>
            <p:nvPr/>
          </p:nvSpPr>
          <p:spPr bwMode="auto">
            <a:xfrm>
              <a:off x="4270" y="2020"/>
              <a:ext cx="161" cy="54"/>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01" name="Line 41"/>
            <p:cNvSpPr>
              <a:spLocks noChangeShapeType="1"/>
            </p:cNvSpPr>
            <p:nvPr/>
          </p:nvSpPr>
          <p:spPr bwMode="auto">
            <a:xfrm>
              <a:off x="4431" y="2320"/>
              <a:ext cx="183"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02" name="Line 42"/>
            <p:cNvSpPr>
              <a:spLocks noChangeShapeType="1"/>
            </p:cNvSpPr>
            <p:nvPr/>
          </p:nvSpPr>
          <p:spPr bwMode="auto">
            <a:xfrm>
              <a:off x="4141" y="2320"/>
              <a:ext cx="129"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03" name="Freeform 43"/>
            <p:cNvSpPr/>
            <p:nvPr/>
          </p:nvSpPr>
          <p:spPr bwMode="auto">
            <a:xfrm>
              <a:off x="4099" y="2299"/>
              <a:ext cx="42" cy="42"/>
            </a:xfrm>
            <a:custGeom>
              <a:avLst/>
              <a:gdLst>
                <a:gd name="T0" fmla="*/ 32 w 43"/>
                <a:gd name="T1" fmla="*/ 21 h 43"/>
                <a:gd name="T2" fmla="*/ 25 w 43"/>
                <a:gd name="T3" fmla="*/ 7 h 43"/>
                <a:gd name="T4" fmla="*/ 21 w 43"/>
                <a:gd name="T5" fmla="*/ 0 h 43"/>
                <a:gd name="T6" fmla="*/ 5 w 43"/>
                <a:gd name="T7" fmla="*/ 7 h 43"/>
                <a:gd name="T8" fmla="*/ 0 w 43"/>
                <a:gd name="T9" fmla="*/ 21 h 43"/>
                <a:gd name="T10" fmla="*/ 5 w 43"/>
                <a:gd name="T11" fmla="*/ 26 h 43"/>
                <a:gd name="T12" fmla="*/ 21 w 43"/>
                <a:gd name="T13" fmla="*/ 32 h 43"/>
                <a:gd name="T14" fmla="*/ 25 w 43"/>
                <a:gd name="T15" fmla="*/ 26 h 43"/>
                <a:gd name="T16" fmla="*/ 32 w 43"/>
                <a:gd name="T17" fmla="*/ 21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43"/>
                <a:gd name="T29" fmla="*/ 43 w 43"/>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43">
                  <a:moveTo>
                    <a:pt x="43" y="21"/>
                  </a:moveTo>
                  <a:lnTo>
                    <a:pt x="36" y="7"/>
                  </a:lnTo>
                  <a:lnTo>
                    <a:pt x="22" y="0"/>
                  </a:lnTo>
                  <a:lnTo>
                    <a:pt x="5" y="7"/>
                  </a:lnTo>
                  <a:lnTo>
                    <a:pt x="0" y="21"/>
                  </a:lnTo>
                  <a:lnTo>
                    <a:pt x="5" y="37"/>
                  </a:lnTo>
                  <a:lnTo>
                    <a:pt x="22" y="43"/>
                  </a:lnTo>
                  <a:lnTo>
                    <a:pt x="36" y="37"/>
                  </a:lnTo>
                  <a:lnTo>
                    <a:pt x="43" y="21"/>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04" name="Rectangle 44"/>
            <p:cNvSpPr>
              <a:spLocks noChangeArrowheads="1"/>
            </p:cNvSpPr>
            <p:nvPr/>
          </p:nvSpPr>
          <p:spPr bwMode="auto">
            <a:xfrm>
              <a:off x="4270" y="2297"/>
              <a:ext cx="161" cy="57"/>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05" name="Line 45"/>
            <p:cNvSpPr>
              <a:spLocks noChangeShapeType="1"/>
            </p:cNvSpPr>
            <p:nvPr/>
          </p:nvSpPr>
          <p:spPr bwMode="auto">
            <a:xfrm>
              <a:off x="4431" y="2594"/>
              <a:ext cx="183"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06" name="Line 46"/>
            <p:cNvSpPr>
              <a:spLocks noChangeShapeType="1"/>
            </p:cNvSpPr>
            <p:nvPr/>
          </p:nvSpPr>
          <p:spPr bwMode="auto">
            <a:xfrm>
              <a:off x="4141" y="2594"/>
              <a:ext cx="129"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07" name="Freeform 47"/>
            <p:cNvSpPr/>
            <p:nvPr/>
          </p:nvSpPr>
          <p:spPr bwMode="auto">
            <a:xfrm>
              <a:off x="4099" y="2572"/>
              <a:ext cx="42" cy="43"/>
            </a:xfrm>
            <a:custGeom>
              <a:avLst/>
              <a:gdLst>
                <a:gd name="T0" fmla="*/ 32 w 43"/>
                <a:gd name="T1" fmla="*/ 22 h 44"/>
                <a:gd name="T2" fmla="*/ 25 w 43"/>
                <a:gd name="T3" fmla="*/ 8 h 44"/>
                <a:gd name="T4" fmla="*/ 21 w 43"/>
                <a:gd name="T5" fmla="*/ 0 h 44"/>
                <a:gd name="T6" fmla="*/ 5 w 43"/>
                <a:gd name="T7" fmla="*/ 8 h 44"/>
                <a:gd name="T8" fmla="*/ 0 w 43"/>
                <a:gd name="T9" fmla="*/ 22 h 44"/>
                <a:gd name="T10" fmla="*/ 5 w 43"/>
                <a:gd name="T11" fmla="*/ 25 h 44"/>
                <a:gd name="T12" fmla="*/ 21 w 43"/>
                <a:gd name="T13" fmla="*/ 33 h 44"/>
                <a:gd name="T14" fmla="*/ 25 w 43"/>
                <a:gd name="T15" fmla="*/ 25 h 44"/>
                <a:gd name="T16" fmla="*/ 32 w 43"/>
                <a:gd name="T17" fmla="*/ 22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44"/>
                <a:gd name="T29" fmla="*/ 43 w 43"/>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44">
                  <a:moveTo>
                    <a:pt x="43" y="22"/>
                  </a:moveTo>
                  <a:lnTo>
                    <a:pt x="36" y="8"/>
                  </a:lnTo>
                  <a:lnTo>
                    <a:pt x="22" y="0"/>
                  </a:lnTo>
                  <a:lnTo>
                    <a:pt x="5" y="8"/>
                  </a:lnTo>
                  <a:lnTo>
                    <a:pt x="0" y="22"/>
                  </a:lnTo>
                  <a:lnTo>
                    <a:pt x="5" y="36"/>
                  </a:lnTo>
                  <a:lnTo>
                    <a:pt x="22" y="44"/>
                  </a:lnTo>
                  <a:lnTo>
                    <a:pt x="36" y="36"/>
                  </a:lnTo>
                  <a:lnTo>
                    <a:pt x="43" y="22"/>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08" name="Rectangle 48"/>
            <p:cNvSpPr>
              <a:spLocks noChangeArrowheads="1"/>
            </p:cNvSpPr>
            <p:nvPr/>
          </p:nvSpPr>
          <p:spPr bwMode="auto">
            <a:xfrm>
              <a:off x="4270" y="2571"/>
              <a:ext cx="161" cy="54"/>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09" name="Line 49"/>
            <p:cNvSpPr>
              <a:spLocks noChangeShapeType="1"/>
            </p:cNvSpPr>
            <p:nvPr/>
          </p:nvSpPr>
          <p:spPr bwMode="auto">
            <a:xfrm>
              <a:off x="4431" y="2857"/>
              <a:ext cx="183"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10" name="Line 50"/>
            <p:cNvSpPr>
              <a:spLocks noChangeShapeType="1"/>
            </p:cNvSpPr>
            <p:nvPr/>
          </p:nvSpPr>
          <p:spPr bwMode="auto">
            <a:xfrm>
              <a:off x="4141" y="2857"/>
              <a:ext cx="129"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11" name="Freeform 51"/>
            <p:cNvSpPr/>
            <p:nvPr/>
          </p:nvSpPr>
          <p:spPr bwMode="auto">
            <a:xfrm>
              <a:off x="4099" y="2836"/>
              <a:ext cx="42" cy="42"/>
            </a:xfrm>
            <a:custGeom>
              <a:avLst/>
              <a:gdLst>
                <a:gd name="T0" fmla="*/ 32 w 43"/>
                <a:gd name="T1" fmla="*/ 11 h 44"/>
                <a:gd name="T2" fmla="*/ 25 w 43"/>
                <a:gd name="T3" fmla="*/ 7 h 44"/>
                <a:gd name="T4" fmla="*/ 21 w 43"/>
                <a:gd name="T5" fmla="*/ 0 h 44"/>
                <a:gd name="T6" fmla="*/ 5 w 43"/>
                <a:gd name="T7" fmla="*/ 7 h 44"/>
                <a:gd name="T8" fmla="*/ 0 w 43"/>
                <a:gd name="T9" fmla="*/ 11 h 44"/>
                <a:gd name="T10" fmla="*/ 5 w 43"/>
                <a:gd name="T11" fmla="*/ 24 h 44"/>
                <a:gd name="T12" fmla="*/ 21 w 43"/>
                <a:gd name="T13" fmla="*/ 27 h 44"/>
                <a:gd name="T14" fmla="*/ 25 w 43"/>
                <a:gd name="T15" fmla="*/ 24 h 44"/>
                <a:gd name="T16" fmla="*/ 32 w 43"/>
                <a:gd name="T17" fmla="*/ 11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44"/>
                <a:gd name="T29" fmla="*/ 43 w 43"/>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44">
                  <a:moveTo>
                    <a:pt x="43" y="22"/>
                  </a:moveTo>
                  <a:lnTo>
                    <a:pt x="36" y="7"/>
                  </a:lnTo>
                  <a:lnTo>
                    <a:pt x="22" y="0"/>
                  </a:lnTo>
                  <a:lnTo>
                    <a:pt x="5" y="7"/>
                  </a:lnTo>
                  <a:lnTo>
                    <a:pt x="0" y="22"/>
                  </a:lnTo>
                  <a:lnTo>
                    <a:pt x="5" y="38"/>
                  </a:lnTo>
                  <a:lnTo>
                    <a:pt x="22" y="44"/>
                  </a:lnTo>
                  <a:lnTo>
                    <a:pt x="36" y="38"/>
                  </a:lnTo>
                  <a:lnTo>
                    <a:pt x="43" y="22"/>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12" name="Rectangle 52"/>
            <p:cNvSpPr>
              <a:spLocks noChangeArrowheads="1"/>
            </p:cNvSpPr>
            <p:nvPr/>
          </p:nvSpPr>
          <p:spPr bwMode="auto">
            <a:xfrm>
              <a:off x="4270" y="2834"/>
              <a:ext cx="161" cy="54"/>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grpSp>
          <p:nvGrpSpPr>
            <p:cNvPr id="160813" name="Group 53"/>
            <p:cNvGrpSpPr/>
            <p:nvPr/>
          </p:nvGrpSpPr>
          <p:grpSpPr bwMode="auto">
            <a:xfrm>
              <a:off x="3688" y="2998"/>
              <a:ext cx="131" cy="139"/>
              <a:chOff x="3592" y="2998"/>
              <a:chExt cx="131" cy="139"/>
            </a:xfrm>
          </p:grpSpPr>
          <p:sp>
            <p:nvSpPr>
              <p:cNvPr id="160935" name="Line 54"/>
              <p:cNvSpPr>
                <a:spLocks noChangeShapeType="1"/>
              </p:cNvSpPr>
              <p:nvPr/>
            </p:nvSpPr>
            <p:spPr bwMode="auto">
              <a:xfrm>
                <a:off x="3656" y="2998"/>
                <a:ext cx="1" cy="138"/>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936" name="Line 55"/>
              <p:cNvSpPr>
                <a:spLocks noChangeShapeType="1"/>
              </p:cNvSpPr>
              <p:nvPr/>
            </p:nvSpPr>
            <p:spPr bwMode="auto">
              <a:xfrm flipH="1">
                <a:off x="3592" y="3136"/>
                <a:ext cx="131"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grpSp>
        <p:sp>
          <p:nvSpPr>
            <p:cNvPr id="160814" name="Line 56"/>
            <p:cNvSpPr>
              <a:spLocks noChangeShapeType="1"/>
            </p:cNvSpPr>
            <p:nvPr/>
          </p:nvSpPr>
          <p:spPr bwMode="auto">
            <a:xfrm>
              <a:off x="4794" y="2452"/>
              <a:ext cx="248" cy="1"/>
            </a:xfrm>
            <a:prstGeom prst="line">
              <a:avLst/>
            </a:prstGeom>
            <a:noFill/>
            <a:ln w="38100">
              <a:solidFill>
                <a:srgbClr val="FF0000"/>
              </a:solidFill>
              <a:round/>
            </a:ln>
          </p:spPr>
          <p:txBody>
            <a:bodyPr/>
            <a:lstStyle/>
            <a:p>
              <a:endParaRPr lang="zh-CN" altLang="en-US">
                <a:latin typeface="Times New Roman" panose="02020603050405020304" charset="0"/>
              </a:endParaRPr>
            </a:p>
          </p:txBody>
        </p:sp>
        <p:sp>
          <p:nvSpPr>
            <p:cNvPr id="160815" name="Line 57"/>
            <p:cNvSpPr>
              <a:spLocks noChangeShapeType="1"/>
            </p:cNvSpPr>
            <p:nvPr/>
          </p:nvSpPr>
          <p:spPr bwMode="auto">
            <a:xfrm flipV="1">
              <a:off x="5064" y="2088"/>
              <a:ext cx="48" cy="296"/>
            </a:xfrm>
            <a:prstGeom prst="line">
              <a:avLst/>
            </a:prstGeom>
            <a:noFill/>
            <a:ln w="38100">
              <a:solidFill>
                <a:srgbClr val="FF0000"/>
              </a:solidFill>
              <a:round/>
            </a:ln>
          </p:spPr>
          <p:txBody>
            <a:bodyPr/>
            <a:lstStyle/>
            <a:p>
              <a:endParaRPr lang="zh-CN" altLang="en-US">
                <a:latin typeface="Times New Roman" panose="02020603050405020304" charset="0"/>
              </a:endParaRPr>
            </a:p>
          </p:txBody>
        </p:sp>
        <p:sp>
          <p:nvSpPr>
            <p:cNvPr id="160816" name="Line 58"/>
            <p:cNvSpPr>
              <a:spLocks noChangeShapeType="1"/>
            </p:cNvSpPr>
            <p:nvPr/>
          </p:nvSpPr>
          <p:spPr bwMode="auto">
            <a:xfrm flipV="1">
              <a:off x="4771" y="2088"/>
              <a:ext cx="49" cy="296"/>
            </a:xfrm>
            <a:prstGeom prst="line">
              <a:avLst/>
            </a:prstGeom>
            <a:noFill/>
            <a:ln w="38100">
              <a:solidFill>
                <a:srgbClr val="FF0000"/>
              </a:solidFill>
              <a:round/>
            </a:ln>
          </p:spPr>
          <p:txBody>
            <a:bodyPr/>
            <a:lstStyle/>
            <a:p>
              <a:endParaRPr lang="zh-CN" altLang="en-US">
                <a:latin typeface="Times New Roman" panose="02020603050405020304" charset="0"/>
              </a:endParaRPr>
            </a:p>
          </p:txBody>
        </p:sp>
        <p:sp>
          <p:nvSpPr>
            <p:cNvPr id="160817" name="Line 59"/>
            <p:cNvSpPr>
              <a:spLocks noChangeShapeType="1"/>
            </p:cNvSpPr>
            <p:nvPr/>
          </p:nvSpPr>
          <p:spPr bwMode="auto">
            <a:xfrm>
              <a:off x="4832" y="2048"/>
              <a:ext cx="249" cy="1"/>
            </a:xfrm>
            <a:prstGeom prst="line">
              <a:avLst/>
            </a:prstGeom>
            <a:noFill/>
            <a:ln w="38100">
              <a:solidFill>
                <a:srgbClr val="FF0000"/>
              </a:solidFill>
              <a:round/>
            </a:ln>
          </p:spPr>
          <p:txBody>
            <a:bodyPr/>
            <a:lstStyle/>
            <a:p>
              <a:endParaRPr lang="zh-CN" altLang="en-US">
                <a:latin typeface="Times New Roman" panose="02020603050405020304" charset="0"/>
              </a:endParaRPr>
            </a:p>
          </p:txBody>
        </p:sp>
        <p:sp>
          <p:nvSpPr>
            <p:cNvPr id="160818" name="Line 60"/>
            <p:cNvSpPr>
              <a:spLocks noChangeShapeType="1"/>
            </p:cNvSpPr>
            <p:nvPr/>
          </p:nvSpPr>
          <p:spPr bwMode="auto">
            <a:xfrm>
              <a:off x="4899" y="1631"/>
              <a:ext cx="248" cy="1"/>
            </a:xfrm>
            <a:prstGeom prst="line">
              <a:avLst/>
            </a:prstGeom>
            <a:noFill/>
            <a:ln w="38100">
              <a:solidFill>
                <a:srgbClr val="FF0000"/>
              </a:solidFill>
              <a:round/>
            </a:ln>
          </p:spPr>
          <p:txBody>
            <a:bodyPr/>
            <a:lstStyle/>
            <a:p>
              <a:endParaRPr lang="zh-CN" altLang="en-US">
                <a:latin typeface="Times New Roman" panose="02020603050405020304" charset="0"/>
              </a:endParaRPr>
            </a:p>
          </p:txBody>
        </p:sp>
        <p:sp>
          <p:nvSpPr>
            <p:cNvPr id="160819" name="Line 61"/>
            <p:cNvSpPr>
              <a:spLocks noChangeShapeType="1"/>
            </p:cNvSpPr>
            <p:nvPr/>
          </p:nvSpPr>
          <p:spPr bwMode="auto">
            <a:xfrm flipV="1">
              <a:off x="4837" y="1671"/>
              <a:ext cx="50" cy="298"/>
            </a:xfrm>
            <a:prstGeom prst="line">
              <a:avLst/>
            </a:prstGeom>
            <a:noFill/>
            <a:ln w="38100">
              <a:solidFill>
                <a:srgbClr val="FF0000"/>
              </a:solidFill>
              <a:round/>
            </a:ln>
          </p:spPr>
          <p:txBody>
            <a:bodyPr/>
            <a:lstStyle/>
            <a:p>
              <a:endParaRPr lang="zh-CN" altLang="en-US">
                <a:latin typeface="Times New Roman" panose="02020603050405020304" charset="0"/>
              </a:endParaRPr>
            </a:p>
          </p:txBody>
        </p:sp>
        <p:sp>
          <p:nvSpPr>
            <p:cNvPr id="160820" name="Line 62"/>
            <p:cNvSpPr>
              <a:spLocks noChangeShapeType="1"/>
            </p:cNvSpPr>
            <p:nvPr/>
          </p:nvSpPr>
          <p:spPr bwMode="auto">
            <a:xfrm flipV="1">
              <a:off x="5130" y="1671"/>
              <a:ext cx="49" cy="298"/>
            </a:xfrm>
            <a:prstGeom prst="line">
              <a:avLst/>
            </a:prstGeom>
            <a:noFill/>
            <a:ln w="38100">
              <a:solidFill>
                <a:srgbClr val="FF0000"/>
              </a:solidFill>
              <a:round/>
            </a:ln>
          </p:spPr>
          <p:txBody>
            <a:bodyPr/>
            <a:lstStyle/>
            <a:p>
              <a:endParaRPr lang="zh-CN" altLang="en-US">
                <a:latin typeface="Times New Roman" panose="02020603050405020304" charset="0"/>
              </a:endParaRPr>
            </a:p>
          </p:txBody>
        </p:sp>
        <p:sp>
          <p:nvSpPr>
            <p:cNvPr id="160821" name="Line 63"/>
            <p:cNvSpPr>
              <a:spLocks noChangeShapeType="1"/>
            </p:cNvSpPr>
            <p:nvPr/>
          </p:nvSpPr>
          <p:spPr bwMode="auto">
            <a:xfrm flipH="1">
              <a:off x="3162" y="2454"/>
              <a:ext cx="245"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22" name="Freeform 64"/>
            <p:cNvSpPr/>
            <p:nvPr/>
          </p:nvSpPr>
          <p:spPr bwMode="auto">
            <a:xfrm>
              <a:off x="3123" y="2435"/>
              <a:ext cx="39" cy="39"/>
            </a:xfrm>
            <a:custGeom>
              <a:avLst/>
              <a:gdLst>
                <a:gd name="T0" fmla="*/ 29 w 40"/>
                <a:gd name="T1" fmla="*/ 10 h 41"/>
                <a:gd name="T2" fmla="*/ 24 w 40"/>
                <a:gd name="T3" fmla="*/ 5 h 41"/>
                <a:gd name="T4" fmla="*/ 20 w 40"/>
                <a:gd name="T5" fmla="*/ 0 h 41"/>
                <a:gd name="T6" fmla="*/ 6 w 40"/>
                <a:gd name="T7" fmla="*/ 5 h 41"/>
                <a:gd name="T8" fmla="*/ 0 w 40"/>
                <a:gd name="T9" fmla="*/ 10 h 41"/>
                <a:gd name="T10" fmla="*/ 6 w 40"/>
                <a:gd name="T11" fmla="*/ 21 h 41"/>
                <a:gd name="T12" fmla="*/ 20 w 40"/>
                <a:gd name="T13" fmla="*/ 24 h 41"/>
                <a:gd name="T14" fmla="*/ 24 w 40"/>
                <a:gd name="T15" fmla="*/ 21 h 41"/>
                <a:gd name="T16" fmla="*/ 29 w 40"/>
                <a:gd name="T17" fmla="*/ 1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1"/>
                <a:gd name="T29" fmla="*/ 40 w 40"/>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1">
                  <a:moveTo>
                    <a:pt x="40" y="20"/>
                  </a:moveTo>
                  <a:lnTo>
                    <a:pt x="35" y="5"/>
                  </a:lnTo>
                  <a:lnTo>
                    <a:pt x="20" y="0"/>
                  </a:lnTo>
                  <a:lnTo>
                    <a:pt x="6" y="5"/>
                  </a:lnTo>
                  <a:lnTo>
                    <a:pt x="0" y="20"/>
                  </a:lnTo>
                  <a:lnTo>
                    <a:pt x="6" y="34"/>
                  </a:lnTo>
                  <a:lnTo>
                    <a:pt x="20" y="41"/>
                  </a:lnTo>
                  <a:lnTo>
                    <a:pt x="35" y="34"/>
                  </a:lnTo>
                  <a:lnTo>
                    <a:pt x="40" y="20"/>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23" name="Line 65"/>
            <p:cNvSpPr>
              <a:spLocks noChangeShapeType="1"/>
            </p:cNvSpPr>
            <p:nvPr/>
          </p:nvSpPr>
          <p:spPr bwMode="auto">
            <a:xfrm flipH="1">
              <a:off x="3162" y="2178"/>
              <a:ext cx="245"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24" name="Freeform 66"/>
            <p:cNvSpPr/>
            <p:nvPr/>
          </p:nvSpPr>
          <p:spPr bwMode="auto">
            <a:xfrm>
              <a:off x="3123" y="2158"/>
              <a:ext cx="39" cy="40"/>
            </a:xfrm>
            <a:custGeom>
              <a:avLst/>
              <a:gdLst>
                <a:gd name="T0" fmla="*/ 29 w 40"/>
                <a:gd name="T1" fmla="*/ 20 h 41"/>
                <a:gd name="T2" fmla="*/ 24 w 40"/>
                <a:gd name="T3" fmla="*/ 7 h 41"/>
                <a:gd name="T4" fmla="*/ 20 w 40"/>
                <a:gd name="T5" fmla="*/ 0 h 41"/>
                <a:gd name="T6" fmla="*/ 6 w 40"/>
                <a:gd name="T7" fmla="*/ 7 h 41"/>
                <a:gd name="T8" fmla="*/ 0 w 40"/>
                <a:gd name="T9" fmla="*/ 20 h 41"/>
                <a:gd name="T10" fmla="*/ 6 w 40"/>
                <a:gd name="T11" fmla="*/ 25 h 41"/>
                <a:gd name="T12" fmla="*/ 20 w 40"/>
                <a:gd name="T13" fmla="*/ 30 h 41"/>
                <a:gd name="T14" fmla="*/ 24 w 40"/>
                <a:gd name="T15" fmla="*/ 25 h 41"/>
                <a:gd name="T16" fmla="*/ 29 w 40"/>
                <a:gd name="T17" fmla="*/ 2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1"/>
                <a:gd name="T29" fmla="*/ 40 w 40"/>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1">
                  <a:moveTo>
                    <a:pt x="40" y="21"/>
                  </a:moveTo>
                  <a:lnTo>
                    <a:pt x="35" y="7"/>
                  </a:lnTo>
                  <a:lnTo>
                    <a:pt x="20" y="0"/>
                  </a:lnTo>
                  <a:lnTo>
                    <a:pt x="6" y="7"/>
                  </a:lnTo>
                  <a:lnTo>
                    <a:pt x="0" y="21"/>
                  </a:lnTo>
                  <a:lnTo>
                    <a:pt x="6" y="36"/>
                  </a:lnTo>
                  <a:lnTo>
                    <a:pt x="20" y="41"/>
                  </a:lnTo>
                  <a:lnTo>
                    <a:pt x="35" y="36"/>
                  </a:lnTo>
                  <a:lnTo>
                    <a:pt x="40" y="21"/>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25" name="Line 67"/>
            <p:cNvSpPr>
              <a:spLocks noChangeShapeType="1"/>
            </p:cNvSpPr>
            <p:nvPr/>
          </p:nvSpPr>
          <p:spPr bwMode="auto">
            <a:xfrm flipH="1">
              <a:off x="3162" y="1921"/>
              <a:ext cx="245"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26" name="Freeform 68"/>
            <p:cNvSpPr/>
            <p:nvPr/>
          </p:nvSpPr>
          <p:spPr bwMode="auto">
            <a:xfrm>
              <a:off x="3123" y="1899"/>
              <a:ext cx="39" cy="40"/>
            </a:xfrm>
            <a:custGeom>
              <a:avLst/>
              <a:gdLst>
                <a:gd name="T0" fmla="*/ 29 w 40"/>
                <a:gd name="T1" fmla="*/ 20 h 41"/>
                <a:gd name="T2" fmla="*/ 24 w 40"/>
                <a:gd name="T3" fmla="*/ 7 h 41"/>
                <a:gd name="T4" fmla="*/ 20 w 40"/>
                <a:gd name="T5" fmla="*/ 0 h 41"/>
                <a:gd name="T6" fmla="*/ 6 w 40"/>
                <a:gd name="T7" fmla="*/ 7 h 41"/>
                <a:gd name="T8" fmla="*/ 0 w 40"/>
                <a:gd name="T9" fmla="*/ 20 h 41"/>
                <a:gd name="T10" fmla="*/ 6 w 40"/>
                <a:gd name="T11" fmla="*/ 25 h 41"/>
                <a:gd name="T12" fmla="*/ 20 w 40"/>
                <a:gd name="T13" fmla="*/ 30 h 41"/>
                <a:gd name="T14" fmla="*/ 24 w 40"/>
                <a:gd name="T15" fmla="*/ 25 h 41"/>
                <a:gd name="T16" fmla="*/ 29 w 40"/>
                <a:gd name="T17" fmla="*/ 2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1"/>
                <a:gd name="T29" fmla="*/ 40 w 40"/>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1">
                  <a:moveTo>
                    <a:pt x="40" y="22"/>
                  </a:moveTo>
                  <a:lnTo>
                    <a:pt x="35" y="7"/>
                  </a:lnTo>
                  <a:lnTo>
                    <a:pt x="20" y="0"/>
                  </a:lnTo>
                  <a:lnTo>
                    <a:pt x="6" y="7"/>
                  </a:lnTo>
                  <a:lnTo>
                    <a:pt x="0" y="22"/>
                  </a:lnTo>
                  <a:lnTo>
                    <a:pt x="6" y="36"/>
                  </a:lnTo>
                  <a:lnTo>
                    <a:pt x="20" y="41"/>
                  </a:lnTo>
                  <a:lnTo>
                    <a:pt x="35" y="36"/>
                  </a:lnTo>
                  <a:lnTo>
                    <a:pt x="40" y="22"/>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27" name="Line 69"/>
            <p:cNvSpPr>
              <a:spLocks noChangeShapeType="1"/>
            </p:cNvSpPr>
            <p:nvPr/>
          </p:nvSpPr>
          <p:spPr bwMode="auto">
            <a:xfrm flipH="1">
              <a:off x="3162" y="1650"/>
              <a:ext cx="245"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28" name="Freeform 70"/>
            <p:cNvSpPr/>
            <p:nvPr/>
          </p:nvSpPr>
          <p:spPr bwMode="auto">
            <a:xfrm>
              <a:off x="3123" y="1631"/>
              <a:ext cx="39" cy="40"/>
            </a:xfrm>
            <a:custGeom>
              <a:avLst/>
              <a:gdLst>
                <a:gd name="T0" fmla="*/ 29 w 40"/>
                <a:gd name="T1" fmla="*/ 19 h 41"/>
                <a:gd name="T2" fmla="*/ 24 w 40"/>
                <a:gd name="T3" fmla="*/ 5 h 41"/>
                <a:gd name="T4" fmla="*/ 20 w 40"/>
                <a:gd name="T5" fmla="*/ 0 h 41"/>
                <a:gd name="T6" fmla="*/ 6 w 40"/>
                <a:gd name="T7" fmla="*/ 5 h 41"/>
                <a:gd name="T8" fmla="*/ 0 w 40"/>
                <a:gd name="T9" fmla="*/ 19 h 41"/>
                <a:gd name="T10" fmla="*/ 6 w 40"/>
                <a:gd name="T11" fmla="*/ 23 h 41"/>
                <a:gd name="T12" fmla="*/ 20 w 40"/>
                <a:gd name="T13" fmla="*/ 30 h 41"/>
                <a:gd name="T14" fmla="*/ 24 w 40"/>
                <a:gd name="T15" fmla="*/ 23 h 41"/>
                <a:gd name="T16" fmla="*/ 29 w 40"/>
                <a:gd name="T17" fmla="*/ 19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1"/>
                <a:gd name="T29" fmla="*/ 40 w 40"/>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1">
                  <a:moveTo>
                    <a:pt x="40" y="19"/>
                  </a:moveTo>
                  <a:lnTo>
                    <a:pt x="35" y="5"/>
                  </a:lnTo>
                  <a:lnTo>
                    <a:pt x="20" y="0"/>
                  </a:lnTo>
                  <a:lnTo>
                    <a:pt x="6" y="5"/>
                  </a:lnTo>
                  <a:lnTo>
                    <a:pt x="0" y="19"/>
                  </a:lnTo>
                  <a:lnTo>
                    <a:pt x="6" y="34"/>
                  </a:lnTo>
                  <a:lnTo>
                    <a:pt x="20" y="41"/>
                  </a:lnTo>
                  <a:lnTo>
                    <a:pt x="35" y="34"/>
                  </a:lnTo>
                  <a:lnTo>
                    <a:pt x="40"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29" name="Freeform 71"/>
            <p:cNvSpPr/>
            <p:nvPr/>
          </p:nvSpPr>
          <p:spPr bwMode="auto">
            <a:xfrm>
              <a:off x="3498" y="1042"/>
              <a:ext cx="59" cy="59"/>
            </a:xfrm>
            <a:custGeom>
              <a:avLst/>
              <a:gdLst>
                <a:gd name="T0" fmla="*/ 42 w 61"/>
                <a:gd name="T1" fmla="*/ 19 h 61"/>
                <a:gd name="T2" fmla="*/ 37 w 61"/>
                <a:gd name="T3" fmla="*/ 9 h 61"/>
                <a:gd name="T4" fmla="*/ 20 w 61"/>
                <a:gd name="T5" fmla="*/ 0 h 61"/>
                <a:gd name="T6" fmla="*/ 9 w 61"/>
                <a:gd name="T7" fmla="*/ 9 h 61"/>
                <a:gd name="T8" fmla="*/ 0 w 61"/>
                <a:gd name="T9" fmla="*/ 19 h 61"/>
                <a:gd name="T10" fmla="*/ 9 w 61"/>
                <a:gd name="T11" fmla="*/ 37 h 61"/>
                <a:gd name="T12" fmla="*/ 20 w 61"/>
                <a:gd name="T13" fmla="*/ 42 h 61"/>
                <a:gd name="T14" fmla="*/ 37 w 61"/>
                <a:gd name="T15" fmla="*/ 37 h 61"/>
                <a:gd name="T16" fmla="*/ 42 w 61"/>
                <a:gd name="T17" fmla="*/ 19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
                <a:gd name="T28" fmla="*/ 0 h 61"/>
                <a:gd name="T29" fmla="*/ 61 w 61"/>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 h="61">
                  <a:moveTo>
                    <a:pt x="61" y="30"/>
                  </a:moveTo>
                  <a:lnTo>
                    <a:pt x="52" y="9"/>
                  </a:lnTo>
                  <a:lnTo>
                    <a:pt x="31" y="0"/>
                  </a:lnTo>
                  <a:lnTo>
                    <a:pt x="9" y="9"/>
                  </a:lnTo>
                  <a:lnTo>
                    <a:pt x="0" y="30"/>
                  </a:lnTo>
                  <a:lnTo>
                    <a:pt x="9" y="52"/>
                  </a:lnTo>
                  <a:lnTo>
                    <a:pt x="31" y="61"/>
                  </a:lnTo>
                  <a:lnTo>
                    <a:pt x="52" y="52"/>
                  </a:lnTo>
                  <a:lnTo>
                    <a:pt x="61" y="3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0830" name="Freeform 72"/>
            <p:cNvSpPr/>
            <p:nvPr/>
          </p:nvSpPr>
          <p:spPr bwMode="auto">
            <a:xfrm>
              <a:off x="3723" y="1042"/>
              <a:ext cx="59" cy="59"/>
            </a:xfrm>
            <a:custGeom>
              <a:avLst/>
              <a:gdLst>
                <a:gd name="T0" fmla="*/ 42 w 61"/>
                <a:gd name="T1" fmla="*/ 19 h 61"/>
                <a:gd name="T2" fmla="*/ 37 w 61"/>
                <a:gd name="T3" fmla="*/ 9 h 61"/>
                <a:gd name="T4" fmla="*/ 19 w 61"/>
                <a:gd name="T5" fmla="*/ 0 h 61"/>
                <a:gd name="T6" fmla="*/ 9 w 61"/>
                <a:gd name="T7" fmla="*/ 9 h 61"/>
                <a:gd name="T8" fmla="*/ 0 w 61"/>
                <a:gd name="T9" fmla="*/ 19 h 61"/>
                <a:gd name="T10" fmla="*/ 9 w 61"/>
                <a:gd name="T11" fmla="*/ 37 h 61"/>
                <a:gd name="T12" fmla="*/ 19 w 61"/>
                <a:gd name="T13" fmla="*/ 42 h 61"/>
                <a:gd name="T14" fmla="*/ 37 w 61"/>
                <a:gd name="T15" fmla="*/ 37 h 61"/>
                <a:gd name="T16" fmla="*/ 42 w 61"/>
                <a:gd name="T17" fmla="*/ 19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
                <a:gd name="T28" fmla="*/ 0 h 61"/>
                <a:gd name="T29" fmla="*/ 61 w 61"/>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 h="61">
                  <a:moveTo>
                    <a:pt x="61" y="30"/>
                  </a:moveTo>
                  <a:lnTo>
                    <a:pt x="52" y="9"/>
                  </a:lnTo>
                  <a:lnTo>
                    <a:pt x="30" y="0"/>
                  </a:lnTo>
                  <a:lnTo>
                    <a:pt x="9" y="9"/>
                  </a:lnTo>
                  <a:lnTo>
                    <a:pt x="0" y="30"/>
                  </a:lnTo>
                  <a:lnTo>
                    <a:pt x="9" y="52"/>
                  </a:lnTo>
                  <a:lnTo>
                    <a:pt x="30" y="61"/>
                  </a:lnTo>
                  <a:lnTo>
                    <a:pt x="52" y="52"/>
                  </a:lnTo>
                  <a:lnTo>
                    <a:pt x="61" y="3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0831" name="Freeform 73"/>
            <p:cNvSpPr/>
            <p:nvPr/>
          </p:nvSpPr>
          <p:spPr bwMode="auto">
            <a:xfrm>
              <a:off x="3915" y="1042"/>
              <a:ext cx="60" cy="59"/>
            </a:xfrm>
            <a:custGeom>
              <a:avLst/>
              <a:gdLst>
                <a:gd name="T0" fmla="*/ 50 w 61"/>
                <a:gd name="T1" fmla="*/ 19 h 61"/>
                <a:gd name="T2" fmla="*/ 41 w 61"/>
                <a:gd name="T3" fmla="*/ 9 h 61"/>
                <a:gd name="T4" fmla="*/ 30 w 61"/>
                <a:gd name="T5" fmla="*/ 0 h 61"/>
                <a:gd name="T6" fmla="*/ 9 w 61"/>
                <a:gd name="T7" fmla="*/ 9 h 61"/>
                <a:gd name="T8" fmla="*/ 0 w 61"/>
                <a:gd name="T9" fmla="*/ 19 h 61"/>
                <a:gd name="T10" fmla="*/ 9 w 61"/>
                <a:gd name="T11" fmla="*/ 37 h 61"/>
                <a:gd name="T12" fmla="*/ 30 w 61"/>
                <a:gd name="T13" fmla="*/ 42 h 61"/>
                <a:gd name="T14" fmla="*/ 41 w 61"/>
                <a:gd name="T15" fmla="*/ 37 h 61"/>
                <a:gd name="T16" fmla="*/ 50 w 61"/>
                <a:gd name="T17" fmla="*/ 19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
                <a:gd name="T28" fmla="*/ 0 h 61"/>
                <a:gd name="T29" fmla="*/ 61 w 61"/>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 h="61">
                  <a:moveTo>
                    <a:pt x="61" y="30"/>
                  </a:moveTo>
                  <a:lnTo>
                    <a:pt x="52" y="9"/>
                  </a:lnTo>
                  <a:lnTo>
                    <a:pt x="30" y="0"/>
                  </a:lnTo>
                  <a:lnTo>
                    <a:pt x="9" y="9"/>
                  </a:lnTo>
                  <a:lnTo>
                    <a:pt x="0" y="30"/>
                  </a:lnTo>
                  <a:lnTo>
                    <a:pt x="9" y="52"/>
                  </a:lnTo>
                  <a:lnTo>
                    <a:pt x="30" y="61"/>
                  </a:lnTo>
                  <a:lnTo>
                    <a:pt x="52" y="52"/>
                  </a:lnTo>
                  <a:lnTo>
                    <a:pt x="61" y="3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0832" name="Freeform 74"/>
            <p:cNvSpPr/>
            <p:nvPr/>
          </p:nvSpPr>
          <p:spPr bwMode="auto">
            <a:xfrm>
              <a:off x="3723" y="764"/>
              <a:ext cx="59" cy="60"/>
            </a:xfrm>
            <a:custGeom>
              <a:avLst/>
              <a:gdLst>
                <a:gd name="T0" fmla="*/ 42 w 61"/>
                <a:gd name="T1" fmla="*/ 20 h 62"/>
                <a:gd name="T2" fmla="*/ 37 w 61"/>
                <a:gd name="T3" fmla="*/ 9 h 62"/>
                <a:gd name="T4" fmla="*/ 19 w 61"/>
                <a:gd name="T5" fmla="*/ 0 h 62"/>
                <a:gd name="T6" fmla="*/ 9 w 61"/>
                <a:gd name="T7" fmla="*/ 9 h 62"/>
                <a:gd name="T8" fmla="*/ 0 w 61"/>
                <a:gd name="T9" fmla="*/ 20 h 62"/>
                <a:gd name="T10" fmla="*/ 9 w 61"/>
                <a:gd name="T11" fmla="*/ 38 h 62"/>
                <a:gd name="T12" fmla="*/ 19 w 61"/>
                <a:gd name="T13" fmla="*/ 43 h 62"/>
                <a:gd name="T14" fmla="*/ 37 w 61"/>
                <a:gd name="T15" fmla="*/ 38 h 62"/>
                <a:gd name="T16" fmla="*/ 42 w 61"/>
                <a:gd name="T17" fmla="*/ 2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
                <a:gd name="T28" fmla="*/ 0 h 62"/>
                <a:gd name="T29" fmla="*/ 61 w 61"/>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 h="62">
                  <a:moveTo>
                    <a:pt x="61" y="31"/>
                  </a:moveTo>
                  <a:lnTo>
                    <a:pt x="52" y="9"/>
                  </a:lnTo>
                  <a:lnTo>
                    <a:pt x="30" y="0"/>
                  </a:lnTo>
                  <a:lnTo>
                    <a:pt x="9" y="9"/>
                  </a:lnTo>
                  <a:lnTo>
                    <a:pt x="0" y="31"/>
                  </a:lnTo>
                  <a:lnTo>
                    <a:pt x="9" y="53"/>
                  </a:lnTo>
                  <a:lnTo>
                    <a:pt x="30" y="62"/>
                  </a:lnTo>
                  <a:lnTo>
                    <a:pt x="52" y="53"/>
                  </a:lnTo>
                  <a:lnTo>
                    <a:pt x="61" y="31"/>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33" name="Line 75"/>
            <p:cNvSpPr>
              <a:spLocks noChangeShapeType="1"/>
            </p:cNvSpPr>
            <p:nvPr/>
          </p:nvSpPr>
          <p:spPr bwMode="auto">
            <a:xfrm flipV="1">
              <a:off x="3525" y="912"/>
              <a:ext cx="0" cy="144"/>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nvGrpSpPr>
            <p:cNvPr id="160834" name="Group 76"/>
            <p:cNvGrpSpPr/>
            <p:nvPr/>
          </p:nvGrpSpPr>
          <p:grpSpPr bwMode="auto">
            <a:xfrm>
              <a:off x="4128" y="1031"/>
              <a:ext cx="89" cy="185"/>
              <a:chOff x="4022" y="1008"/>
              <a:chExt cx="89" cy="185"/>
            </a:xfrm>
          </p:grpSpPr>
          <p:sp>
            <p:nvSpPr>
              <p:cNvPr id="160933" name="Rectangle 77"/>
              <p:cNvSpPr>
                <a:spLocks noChangeArrowheads="1"/>
              </p:cNvSpPr>
              <p:nvPr/>
            </p:nvSpPr>
            <p:spPr bwMode="auto">
              <a:xfrm>
                <a:off x="4022" y="1008"/>
                <a:ext cx="77"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a</a:t>
                </a:r>
              </a:p>
            </p:txBody>
          </p:sp>
          <p:sp>
            <p:nvSpPr>
              <p:cNvPr id="160934" name="Line 78"/>
              <p:cNvSpPr>
                <a:spLocks noChangeShapeType="1"/>
              </p:cNvSpPr>
              <p:nvPr/>
            </p:nvSpPr>
            <p:spPr bwMode="auto">
              <a:xfrm flipH="1">
                <a:off x="4028" y="1056"/>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35" name="Group 79"/>
            <p:cNvGrpSpPr/>
            <p:nvPr/>
          </p:nvGrpSpPr>
          <p:grpSpPr bwMode="auto">
            <a:xfrm>
              <a:off x="4118" y="1298"/>
              <a:ext cx="93" cy="185"/>
              <a:chOff x="4022" y="1276"/>
              <a:chExt cx="93" cy="185"/>
            </a:xfrm>
          </p:grpSpPr>
          <p:sp>
            <p:nvSpPr>
              <p:cNvPr id="160931" name="Rectangle 80"/>
              <p:cNvSpPr>
                <a:spLocks noChangeArrowheads="1"/>
              </p:cNvSpPr>
              <p:nvPr/>
            </p:nvSpPr>
            <p:spPr bwMode="auto">
              <a:xfrm>
                <a:off x="4022" y="1276"/>
                <a:ext cx="77"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b</a:t>
                </a:r>
              </a:p>
            </p:txBody>
          </p:sp>
          <p:sp>
            <p:nvSpPr>
              <p:cNvPr id="160932" name="Line 81"/>
              <p:cNvSpPr>
                <a:spLocks noChangeShapeType="1"/>
              </p:cNvSpPr>
              <p:nvPr/>
            </p:nvSpPr>
            <p:spPr bwMode="auto">
              <a:xfrm flipH="1">
                <a:off x="4032" y="1295"/>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36" name="Group 82"/>
            <p:cNvGrpSpPr/>
            <p:nvPr/>
          </p:nvGrpSpPr>
          <p:grpSpPr bwMode="auto">
            <a:xfrm>
              <a:off x="4120" y="1550"/>
              <a:ext cx="91" cy="185"/>
              <a:chOff x="4024" y="1528"/>
              <a:chExt cx="91" cy="185"/>
            </a:xfrm>
          </p:grpSpPr>
          <p:sp>
            <p:nvSpPr>
              <p:cNvPr id="160929" name="Rectangle 83"/>
              <p:cNvSpPr>
                <a:spLocks noChangeArrowheads="1"/>
              </p:cNvSpPr>
              <p:nvPr/>
            </p:nvSpPr>
            <p:spPr bwMode="auto">
              <a:xfrm>
                <a:off x="4024" y="1528"/>
                <a:ext cx="68"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c</a:t>
                </a:r>
              </a:p>
            </p:txBody>
          </p:sp>
          <p:sp>
            <p:nvSpPr>
              <p:cNvPr id="160930" name="Line 84"/>
              <p:cNvSpPr>
                <a:spLocks noChangeShapeType="1"/>
              </p:cNvSpPr>
              <p:nvPr/>
            </p:nvSpPr>
            <p:spPr bwMode="auto">
              <a:xfrm flipH="1">
                <a:off x="4032" y="1583"/>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37" name="Group 85"/>
            <p:cNvGrpSpPr/>
            <p:nvPr/>
          </p:nvGrpSpPr>
          <p:grpSpPr bwMode="auto">
            <a:xfrm>
              <a:off x="4116" y="1824"/>
              <a:ext cx="95" cy="185"/>
              <a:chOff x="4020" y="1802"/>
              <a:chExt cx="95" cy="185"/>
            </a:xfrm>
          </p:grpSpPr>
          <p:sp>
            <p:nvSpPr>
              <p:cNvPr id="160927" name="Rectangle 86"/>
              <p:cNvSpPr>
                <a:spLocks noChangeArrowheads="1"/>
              </p:cNvSpPr>
              <p:nvPr/>
            </p:nvSpPr>
            <p:spPr bwMode="auto">
              <a:xfrm>
                <a:off x="4020" y="1802"/>
                <a:ext cx="77"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d</a:t>
                </a:r>
              </a:p>
            </p:txBody>
          </p:sp>
          <p:sp>
            <p:nvSpPr>
              <p:cNvPr id="160928" name="Line 87"/>
              <p:cNvSpPr>
                <a:spLocks noChangeShapeType="1"/>
              </p:cNvSpPr>
              <p:nvPr/>
            </p:nvSpPr>
            <p:spPr bwMode="auto">
              <a:xfrm flipH="1">
                <a:off x="4032" y="1823"/>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38" name="Group 88"/>
            <p:cNvGrpSpPr/>
            <p:nvPr/>
          </p:nvGrpSpPr>
          <p:grpSpPr bwMode="auto">
            <a:xfrm>
              <a:off x="4116" y="2112"/>
              <a:ext cx="95" cy="185"/>
              <a:chOff x="4020" y="2079"/>
              <a:chExt cx="95" cy="185"/>
            </a:xfrm>
          </p:grpSpPr>
          <p:sp>
            <p:nvSpPr>
              <p:cNvPr id="160925" name="Rectangle 89"/>
              <p:cNvSpPr>
                <a:spLocks noChangeArrowheads="1"/>
              </p:cNvSpPr>
              <p:nvPr/>
            </p:nvSpPr>
            <p:spPr bwMode="auto">
              <a:xfrm>
                <a:off x="4020" y="2079"/>
                <a:ext cx="68"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e</a:t>
                </a:r>
              </a:p>
            </p:txBody>
          </p:sp>
          <p:sp>
            <p:nvSpPr>
              <p:cNvPr id="160926" name="Line 90"/>
              <p:cNvSpPr>
                <a:spLocks noChangeShapeType="1"/>
              </p:cNvSpPr>
              <p:nvPr/>
            </p:nvSpPr>
            <p:spPr bwMode="auto">
              <a:xfrm flipH="1">
                <a:off x="4032" y="2159"/>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39" name="Group 91"/>
            <p:cNvGrpSpPr/>
            <p:nvPr/>
          </p:nvGrpSpPr>
          <p:grpSpPr bwMode="auto">
            <a:xfrm>
              <a:off x="4116" y="2378"/>
              <a:ext cx="95" cy="185"/>
              <a:chOff x="4020" y="2400"/>
              <a:chExt cx="95" cy="185"/>
            </a:xfrm>
          </p:grpSpPr>
          <p:sp>
            <p:nvSpPr>
              <p:cNvPr id="160923" name="Rectangle 92"/>
              <p:cNvSpPr>
                <a:spLocks noChangeArrowheads="1"/>
              </p:cNvSpPr>
              <p:nvPr/>
            </p:nvSpPr>
            <p:spPr bwMode="auto">
              <a:xfrm>
                <a:off x="4020" y="2400"/>
                <a:ext cx="51"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f</a:t>
                </a:r>
              </a:p>
            </p:txBody>
          </p:sp>
          <p:sp>
            <p:nvSpPr>
              <p:cNvPr id="160924" name="Line 93"/>
              <p:cNvSpPr>
                <a:spLocks noChangeShapeType="1"/>
              </p:cNvSpPr>
              <p:nvPr/>
            </p:nvSpPr>
            <p:spPr bwMode="auto">
              <a:xfrm flipH="1">
                <a:off x="4032" y="2425"/>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40" name="Group 94"/>
            <p:cNvGrpSpPr/>
            <p:nvPr/>
          </p:nvGrpSpPr>
          <p:grpSpPr bwMode="auto">
            <a:xfrm>
              <a:off x="4116" y="2640"/>
              <a:ext cx="95" cy="185"/>
              <a:chOff x="4020" y="2616"/>
              <a:chExt cx="95" cy="185"/>
            </a:xfrm>
          </p:grpSpPr>
          <p:sp>
            <p:nvSpPr>
              <p:cNvPr id="160921" name="Rectangle 95"/>
              <p:cNvSpPr>
                <a:spLocks noChangeArrowheads="1"/>
              </p:cNvSpPr>
              <p:nvPr/>
            </p:nvSpPr>
            <p:spPr bwMode="auto">
              <a:xfrm>
                <a:off x="4020" y="2616"/>
                <a:ext cx="77"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g</a:t>
                </a:r>
              </a:p>
            </p:txBody>
          </p:sp>
          <p:sp>
            <p:nvSpPr>
              <p:cNvPr id="160922" name="Line 96"/>
              <p:cNvSpPr>
                <a:spLocks noChangeShapeType="1"/>
              </p:cNvSpPr>
              <p:nvPr/>
            </p:nvSpPr>
            <p:spPr bwMode="auto">
              <a:xfrm flipH="1">
                <a:off x="4032" y="2687"/>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41" name="Group 97"/>
            <p:cNvGrpSpPr/>
            <p:nvPr/>
          </p:nvGrpSpPr>
          <p:grpSpPr bwMode="auto">
            <a:xfrm>
              <a:off x="3408" y="1152"/>
              <a:ext cx="266" cy="185"/>
              <a:chOff x="3312" y="1152"/>
              <a:chExt cx="266" cy="185"/>
            </a:xfrm>
          </p:grpSpPr>
          <p:sp>
            <p:nvSpPr>
              <p:cNvPr id="160919" name="Rectangle 98"/>
              <p:cNvSpPr>
                <a:spLocks noChangeArrowheads="1"/>
              </p:cNvSpPr>
              <p:nvPr/>
            </p:nvSpPr>
            <p:spPr bwMode="auto">
              <a:xfrm>
                <a:off x="3312" y="1152"/>
                <a:ext cx="266" cy="185"/>
              </a:xfrm>
              <a:prstGeom prst="rect">
                <a:avLst/>
              </a:prstGeom>
              <a:noFill/>
              <a:ln>
                <a:noFill/>
              </a:ln>
            </p:spPr>
            <p:txBody>
              <a:bodyPr wrap="none" lIns="0" tIns="0" rIns="0" bIns="0">
                <a:spAutoFit/>
              </a:bodyPr>
              <a:lstStyle/>
              <a:p>
                <a:r>
                  <a:rPr lang="en-US" altLang="zh-CN" sz="2000" b="1" i="1">
                    <a:latin typeface="Times New Roman" panose="02020603050405020304" charset="0"/>
                  </a:rPr>
                  <a:t>RBI</a:t>
                </a:r>
              </a:p>
            </p:txBody>
          </p:sp>
          <p:sp>
            <p:nvSpPr>
              <p:cNvPr id="160920" name="Line 99"/>
              <p:cNvSpPr>
                <a:spLocks noChangeShapeType="1"/>
              </p:cNvSpPr>
              <p:nvPr/>
            </p:nvSpPr>
            <p:spPr bwMode="auto">
              <a:xfrm>
                <a:off x="3312" y="1152"/>
                <a:ext cx="240" cy="0"/>
              </a:xfrm>
              <a:prstGeom prst="line">
                <a:avLst/>
              </a:prstGeom>
              <a:noFill/>
              <a:ln w="19050">
                <a:solidFill>
                  <a:schemeClr val="tx1"/>
                </a:solidFill>
                <a:round/>
              </a:ln>
            </p:spPr>
            <p:txBody>
              <a:bodyPr/>
              <a:lstStyle/>
              <a:p>
                <a:endParaRPr lang="zh-CN" altLang="en-US">
                  <a:latin typeface="Times New Roman" panose="02020603050405020304" charset="0"/>
                </a:endParaRPr>
              </a:p>
            </p:txBody>
          </p:sp>
        </p:grpSp>
        <p:grpSp>
          <p:nvGrpSpPr>
            <p:cNvPr id="160842" name="Group 100"/>
            <p:cNvGrpSpPr/>
            <p:nvPr/>
          </p:nvGrpSpPr>
          <p:grpSpPr bwMode="auto">
            <a:xfrm>
              <a:off x="3744" y="1145"/>
              <a:ext cx="201" cy="185"/>
              <a:chOff x="3648" y="1145"/>
              <a:chExt cx="201" cy="185"/>
            </a:xfrm>
          </p:grpSpPr>
          <p:sp>
            <p:nvSpPr>
              <p:cNvPr id="160917" name="Rectangle 101"/>
              <p:cNvSpPr>
                <a:spLocks noChangeArrowheads="1"/>
              </p:cNvSpPr>
              <p:nvPr/>
            </p:nvSpPr>
            <p:spPr bwMode="auto">
              <a:xfrm>
                <a:off x="3648" y="1145"/>
                <a:ext cx="201" cy="185"/>
              </a:xfrm>
              <a:prstGeom prst="rect">
                <a:avLst/>
              </a:prstGeom>
              <a:noFill/>
              <a:ln>
                <a:noFill/>
              </a:ln>
            </p:spPr>
            <p:txBody>
              <a:bodyPr wrap="none" lIns="0" tIns="0" rIns="0" bIns="0">
                <a:spAutoFit/>
              </a:bodyPr>
              <a:lstStyle/>
              <a:p>
                <a:r>
                  <a:rPr lang="en-US" altLang="zh-CN" sz="2000" b="1" i="1">
                    <a:latin typeface="Times New Roman" panose="02020603050405020304" charset="0"/>
                  </a:rPr>
                  <a:t>BI </a:t>
                </a:r>
              </a:p>
            </p:txBody>
          </p:sp>
          <p:sp>
            <p:nvSpPr>
              <p:cNvPr id="160918" name="Line 102"/>
              <p:cNvSpPr>
                <a:spLocks noChangeShapeType="1"/>
              </p:cNvSpPr>
              <p:nvPr/>
            </p:nvSpPr>
            <p:spPr bwMode="auto">
              <a:xfrm>
                <a:off x="3648" y="1152"/>
                <a:ext cx="144" cy="0"/>
              </a:xfrm>
              <a:prstGeom prst="line">
                <a:avLst/>
              </a:prstGeom>
              <a:noFill/>
              <a:ln w="19050">
                <a:solidFill>
                  <a:schemeClr val="tx1"/>
                </a:solidFill>
                <a:round/>
              </a:ln>
            </p:spPr>
            <p:txBody>
              <a:bodyPr/>
              <a:lstStyle/>
              <a:p>
                <a:endParaRPr lang="zh-CN" altLang="en-US">
                  <a:latin typeface="Times New Roman" panose="02020603050405020304" charset="0"/>
                </a:endParaRPr>
              </a:p>
            </p:txBody>
          </p:sp>
        </p:grpSp>
        <p:grpSp>
          <p:nvGrpSpPr>
            <p:cNvPr id="160843" name="Group 103"/>
            <p:cNvGrpSpPr/>
            <p:nvPr/>
          </p:nvGrpSpPr>
          <p:grpSpPr bwMode="auto">
            <a:xfrm>
              <a:off x="3216" y="864"/>
              <a:ext cx="276" cy="186"/>
              <a:chOff x="3120" y="864"/>
              <a:chExt cx="276" cy="186"/>
            </a:xfrm>
          </p:grpSpPr>
          <p:sp>
            <p:nvSpPr>
              <p:cNvPr id="160915" name="Rectangle 104"/>
              <p:cNvSpPr>
                <a:spLocks noChangeArrowheads="1"/>
              </p:cNvSpPr>
              <p:nvPr/>
            </p:nvSpPr>
            <p:spPr bwMode="auto">
              <a:xfrm>
                <a:off x="3120" y="864"/>
                <a:ext cx="276" cy="186"/>
              </a:xfrm>
              <a:prstGeom prst="rect">
                <a:avLst/>
              </a:prstGeom>
              <a:noFill/>
              <a:ln>
                <a:noFill/>
              </a:ln>
            </p:spPr>
            <p:txBody>
              <a:bodyPr lIns="0" tIns="0" rIns="0" bIns="0">
                <a:spAutoFit/>
              </a:bodyPr>
              <a:lstStyle/>
              <a:p>
                <a:r>
                  <a:rPr lang="en-US" altLang="zh-CN" sz="2000" b="1" i="1">
                    <a:latin typeface="Times New Roman" panose="02020603050405020304" charset="0"/>
                  </a:rPr>
                  <a:t>LT</a:t>
                </a:r>
              </a:p>
            </p:txBody>
          </p:sp>
          <p:sp>
            <p:nvSpPr>
              <p:cNvPr id="160916" name="Line 105"/>
              <p:cNvSpPr>
                <a:spLocks noChangeShapeType="1"/>
              </p:cNvSpPr>
              <p:nvPr/>
            </p:nvSpPr>
            <p:spPr bwMode="auto">
              <a:xfrm>
                <a:off x="3120" y="864"/>
                <a:ext cx="192" cy="0"/>
              </a:xfrm>
              <a:prstGeom prst="line">
                <a:avLst/>
              </a:prstGeom>
              <a:noFill/>
              <a:ln w="19050">
                <a:solidFill>
                  <a:schemeClr val="tx1"/>
                </a:solidFill>
                <a:round/>
              </a:ln>
            </p:spPr>
            <p:txBody>
              <a:bodyPr/>
              <a:lstStyle/>
              <a:p>
                <a:endParaRPr lang="zh-CN" altLang="en-US">
                  <a:latin typeface="Times New Roman" panose="02020603050405020304" charset="0"/>
                </a:endParaRPr>
              </a:p>
            </p:txBody>
          </p:sp>
        </p:grpSp>
        <p:sp>
          <p:nvSpPr>
            <p:cNvPr id="160844" name="Rectangle 106"/>
            <p:cNvSpPr>
              <a:spLocks noChangeArrowheads="1"/>
            </p:cNvSpPr>
            <p:nvPr/>
          </p:nvSpPr>
          <p:spPr bwMode="auto">
            <a:xfrm>
              <a:off x="666" y="852"/>
              <a:ext cx="154"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A</a:t>
              </a:r>
              <a:r>
                <a:rPr lang="en-US" altLang="zh-CN" sz="2000" b="1" baseline="-25000">
                  <a:solidFill>
                    <a:srgbClr val="000099"/>
                  </a:solidFill>
                  <a:latin typeface="Times New Roman" panose="02020603050405020304" charset="0"/>
                </a:rPr>
                <a:t>1</a:t>
              </a:r>
            </a:p>
          </p:txBody>
        </p:sp>
        <p:sp>
          <p:nvSpPr>
            <p:cNvPr id="160845" name="Rectangle 107"/>
            <p:cNvSpPr>
              <a:spLocks noChangeArrowheads="1"/>
            </p:cNvSpPr>
            <p:nvPr/>
          </p:nvSpPr>
          <p:spPr bwMode="auto">
            <a:xfrm>
              <a:off x="1152" y="864"/>
              <a:ext cx="77" cy="186"/>
            </a:xfrm>
            <a:prstGeom prst="rect">
              <a:avLst/>
            </a:prstGeom>
            <a:noFill/>
            <a:ln>
              <a:noFill/>
            </a:ln>
          </p:spPr>
          <p:txBody>
            <a:bodyPr wrap="none" lIns="0" tIns="0" rIns="0" bIns="0">
              <a:spAutoFit/>
            </a:bodyPr>
            <a:lstStyle/>
            <a:p>
              <a:r>
                <a:rPr lang="en-US" altLang="zh-CN" sz="2000">
                  <a:latin typeface="Times New Roman" panose="02020603050405020304" charset="0"/>
                </a:rPr>
                <a:t>1</a:t>
              </a:r>
            </a:p>
          </p:txBody>
        </p:sp>
        <p:sp>
          <p:nvSpPr>
            <p:cNvPr id="160846" name="Rectangle 108"/>
            <p:cNvSpPr>
              <a:spLocks noChangeArrowheads="1"/>
            </p:cNvSpPr>
            <p:nvPr/>
          </p:nvSpPr>
          <p:spPr bwMode="auto">
            <a:xfrm>
              <a:off x="666" y="1123"/>
              <a:ext cx="154"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A</a:t>
              </a:r>
              <a:r>
                <a:rPr lang="en-US" altLang="zh-CN" sz="2000" b="1" baseline="-25000">
                  <a:solidFill>
                    <a:srgbClr val="000099"/>
                  </a:solidFill>
                  <a:latin typeface="Times New Roman" panose="02020603050405020304" charset="0"/>
                </a:rPr>
                <a:t>2</a:t>
              </a:r>
            </a:p>
          </p:txBody>
        </p:sp>
        <p:sp>
          <p:nvSpPr>
            <p:cNvPr id="160847" name="Rectangle 109"/>
            <p:cNvSpPr>
              <a:spLocks noChangeArrowheads="1"/>
            </p:cNvSpPr>
            <p:nvPr/>
          </p:nvSpPr>
          <p:spPr bwMode="auto">
            <a:xfrm>
              <a:off x="1158" y="1133"/>
              <a:ext cx="77" cy="186"/>
            </a:xfrm>
            <a:prstGeom prst="rect">
              <a:avLst/>
            </a:prstGeom>
            <a:noFill/>
            <a:ln>
              <a:noFill/>
            </a:ln>
          </p:spPr>
          <p:txBody>
            <a:bodyPr wrap="none" lIns="0" tIns="0" rIns="0" bIns="0">
              <a:spAutoFit/>
            </a:bodyPr>
            <a:lstStyle/>
            <a:p>
              <a:r>
                <a:rPr lang="en-US" altLang="zh-CN" sz="2000">
                  <a:latin typeface="Times New Roman" panose="02020603050405020304" charset="0"/>
                </a:rPr>
                <a:t>2</a:t>
              </a:r>
            </a:p>
          </p:txBody>
        </p:sp>
        <p:sp>
          <p:nvSpPr>
            <p:cNvPr id="160848" name="Rectangle 110"/>
            <p:cNvSpPr>
              <a:spLocks noChangeArrowheads="1"/>
            </p:cNvSpPr>
            <p:nvPr/>
          </p:nvSpPr>
          <p:spPr bwMode="auto">
            <a:xfrm>
              <a:off x="664" y="1395"/>
              <a:ext cx="189"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LT</a:t>
              </a:r>
            </a:p>
          </p:txBody>
        </p:sp>
        <p:sp>
          <p:nvSpPr>
            <p:cNvPr id="160849" name="Rectangle 111"/>
            <p:cNvSpPr>
              <a:spLocks noChangeArrowheads="1"/>
            </p:cNvSpPr>
            <p:nvPr/>
          </p:nvSpPr>
          <p:spPr bwMode="auto">
            <a:xfrm>
              <a:off x="1157" y="1407"/>
              <a:ext cx="77" cy="185"/>
            </a:xfrm>
            <a:prstGeom prst="rect">
              <a:avLst/>
            </a:prstGeom>
            <a:noFill/>
            <a:ln>
              <a:noFill/>
            </a:ln>
          </p:spPr>
          <p:txBody>
            <a:bodyPr wrap="none" lIns="0" tIns="0" rIns="0" bIns="0">
              <a:spAutoFit/>
            </a:bodyPr>
            <a:lstStyle/>
            <a:p>
              <a:r>
                <a:rPr lang="en-US" altLang="zh-CN" sz="2000">
                  <a:latin typeface="Times New Roman" panose="02020603050405020304" charset="0"/>
                </a:rPr>
                <a:t>3</a:t>
              </a:r>
            </a:p>
          </p:txBody>
        </p:sp>
        <p:sp>
          <p:nvSpPr>
            <p:cNvPr id="160850" name="Rectangle 112"/>
            <p:cNvSpPr>
              <a:spLocks noChangeArrowheads="1"/>
            </p:cNvSpPr>
            <p:nvPr/>
          </p:nvSpPr>
          <p:spPr bwMode="auto">
            <a:xfrm>
              <a:off x="666" y="1654"/>
              <a:ext cx="163"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BI</a:t>
              </a:r>
            </a:p>
          </p:txBody>
        </p:sp>
        <p:sp>
          <p:nvSpPr>
            <p:cNvPr id="160851" name="Rectangle 113"/>
            <p:cNvSpPr>
              <a:spLocks noChangeArrowheads="1"/>
            </p:cNvSpPr>
            <p:nvPr/>
          </p:nvSpPr>
          <p:spPr bwMode="auto">
            <a:xfrm>
              <a:off x="1160" y="1666"/>
              <a:ext cx="77" cy="185"/>
            </a:xfrm>
            <a:prstGeom prst="rect">
              <a:avLst/>
            </a:prstGeom>
            <a:noFill/>
            <a:ln>
              <a:noFill/>
            </a:ln>
          </p:spPr>
          <p:txBody>
            <a:bodyPr wrap="none" lIns="0" tIns="0" rIns="0" bIns="0">
              <a:spAutoFit/>
            </a:bodyPr>
            <a:lstStyle/>
            <a:p>
              <a:r>
                <a:rPr lang="en-US" altLang="zh-CN" sz="2000">
                  <a:latin typeface="Times New Roman" panose="02020603050405020304" charset="0"/>
                </a:rPr>
                <a:t>4</a:t>
              </a:r>
            </a:p>
          </p:txBody>
        </p:sp>
        <p:sp>
          <p:nvSpPr>
            <p:cNvPr id="160852" name="Rectangle 114"/>
            <p:cNvSpPr>
              <a:spLocks noChangeArrowheads="1"/>
            </p:cNvSpPr>
            <p:nvPr/>
          </p:nvSpPr>
          <p:spPr bwMode="auto">
            <a:xfrm>
              <a:off x="620" y="1934"/>
              <a:ext cx="266"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RBI</a:t>
              </a:r>
            </a:p>
          </p:txBody>
        </p:sp>
        <p:sp>
          <p:nvSpPr>
            <p:cNvPr id="160853" name="Rectangle 115"/>
            <p:cNvSpPr>
              <a:spLocks noChangeArrowheads="1"/>
            </p:cNvSpPr>
            <p:nvPr/>
          </p:nvSpPr>
          <p:spPr bwMode="auto">
            <a:xfrm>
              <a:off x="1157" y="1945"/>
              <a:ext cx="77" cy="185"/>
            </a:xfrm>
            <a:prstGeom prst="rect">
              <a:avLst/>
            </a:prstGeom>
            <a:noFill/>
            <a:ln>
              <a:noFill/>
            </a:ln>
          </p:spPr>
          <p:txBody>
            <a:bodyPr wrap="none" lIns="0" tIns="0" rIns="0" bIns="0">
              <a:spAutoFit/>
            </a:bodyPr>
            <a:lstStyle/>
            <a:p>
              <a:r>
                <a:rPr lang="en-US" altLang="zh-CN" sz="2000">
                  <a:latin typeface="Times New Roman" panose="02020603050405020304" charset="0"/>
                </a:rPr>
                <a:t>5</a:t>
              </a:r>
            </a:p>
          </p:txBody>
        </p:sp>
        <p:sp>
          <p:nvSpPr>
            <p:cNvPr id="160854" name="Rectangle 116"/>
            <p:cNvSpPr>
              <a:spLocks noChangeArrowheads="1"/>
            </p:cNvSpPr>
            <p:nvPr/>
          </p:nvSpPr>
          <p:spPr bwMode="auto">
            <a:xfrm>
              <a:off x="666" y="2204"/>
              <a:ext cx="154" cy="186"/>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A</a:t>
              </a:r>
              <a:r>
                <a:rPr lang="en-US" altLang="zh-CN" sz="2000" b="1" baseline="-25000">
                  <a:solidFill>
                    <a:srgbClr val="000099"/>
                  </a:solidFill>
                  <a:latin typeface="Times New Roman" panose="02020603050405020304" charset="0"/>
                </a:rPr>
                <a:t>3</a:t>
              </a:r>
            </a:p>
          </p:txBody>
        </p:sp>
        <p:sp>
          <p:nvSpPr>
            <p:cNvPr id="160855" name="Rectangle 117"/>
            <p:cNvSpPr>
              <a:spLocks noChangeArrowheads="1"/>
            </p:cNvSpPr>
            <p:nvPr/>
          </p:nvSpPr>
          <p:spPr bwMode="auto">
            <a:xfrm>
              <a:off x="1158" y="2215"/>
              <a:ext cx="77" cy="185"/>
            </a:xfrm>
            <a:prstGeom prst="rect">
              <a:avLst/>
            </a:prstGeom>
            <a:noFill/>
            <a:ln>
              <a:noFill/>
            </a:ln>
          </p:spPr>
          <p:txBody>
            <a:bodyPr wrap="none" lIns="0" tIns="0" rIns="0" bIns="0">
              <a:spAutoFit/>
            </a:bodyPr>
            <a:lstStyle/>
            <a:p>
              <a:r>
                <a:rPr lang="en-US" altLang="zh-CN" sz="2000">
                  <a:latin typeface="Times New Roman" panose="02020603050405020304" charset="0"/>
                </a:rPr>
                <a:t>6</a:t>
              </a:r>
            </a:p>
          </p:txBody>
        </p:sp>
        <p:sp>
          <p:nvSpPr>
            <p:cNvPr id="160856" name="Rectangle 118"/>
            <p:cNvSpPr>
              <a:spLocks noChangeArrowheads="1"/>
            </p:cNvSpPr>
            <p:nvPr/>
          </p:nvSpPr>
          <p:spPr bwMode="auto">
            <a:xfrm>
              <a:off x="666" y="2460"/>
              <a:ext cx="154"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A</a:t>
              </a:r>
              <a:r>
                <a:rPr lang="en-US" altLang="zh-CN" sz="2000" b="1" baseline="-25000">
                  <a:solidFill>
                    <a:srgbClr val="000099"/>
                  </a:solidFill>
                  <a:latin typeface="Times New Roman" panose="02020603050405020304" charset="0"/>
                </a:rPr>
                <a:t>0</a:t>
              </a:r>
            </a:p>
          </p:txBody>
        </p:sp>
        <p:sp>
          <p:nvSpPr>
            <p:cNvPr id="160857" name="Rectangle 119"/>
            <p:cNvSpPr>
              <a:spLocks noChangeArrowheads="1"/>
            </p:cNvSpPr>
            <p:nvPr/>
          </p:nvSpPr>
          <p:spPr bwMode="auto">
            <a:xfrm>
              <a:off x="1157" y="2470"/>
              <a:ext cx="77" cy="185"/>
            </a:xfrm>
            <a:prstGeom prst="rect">
              <a:avLst/>
            </a:prstGeom>
            <a:noFill/>
            <a:ln>
              <a:noFill/>
            </a:ln>
          </p:spPr>
          <p:txBody>
            <a:bodyPr wrap="none" lIns="0" tIns="0" rIns="0" bIns="0">
              <a:spAutoFit/>
            </a:bodyPr>
            <a:lstStyle/>
            <a:p>
              <a:r>
                <a:rPr lang="en-US" altLang="zh-CN" sz="2000">
                  <a:latin typeface="Times New Roman" panose="02020603050405020304" charset="0"/>
                </a:rPr>
                <a:t>7</a:t>
              </a:r>
            </a:p>
          </p:txBody>
        </p:sp>
        <p:sp>
          <p:nvSpPr>
            <p:cNvPr id="160858" name="Rectangle 120"/>
            <p:cNvSpPr>
              <a:spLocks noChangeArrowheads="1"/>
            </p:cNvSpPr>
            <p:nvPr/>
          </p:nvSpPr>
          <p:spPr bwMode="auto">
            <a:xfrm>
              <a:off x="568" y="2736"/>
              <a:ext cx="343" cy="185"/>
            </a:xfrm>
            <a:prstGeom prst="rect">
              <a:avLst/>
            </a:prstGeom>
            <a:noFill/>
            <a:ln>
              <a:noFill/>
            </a:ln>
          </p:spPr>
          <p:txBody>
            <a:bodyPr wrap="none" lIns="0" tIns="0" rIns="0" bIns="0">
              <a:spAutoFit/>
            </a:bodyPr>
            <a:lstStyle/>
            <a:p>
              <a:r>
                <a:rPr lang="en-US" altLang="zh-CN" sz="2000" b="1">
                  <a:solidFill>
                    <a:srgbClr val="000099"/>
                  </a:solidFill>
                  <a:latin typeface="Times New Roman" panose="02020603050405020304" charset="0"/>
                </a:rPr>
                <a:t>GND</a:t>
              </a:r>
            </a:p>
          </p:txBody>
        </p:sp>
        <p:sp>
          <p:nvSpPr>
            <p:cNvPr id="160859" name="Rectangle 121"/>
            <p:cNvSpPr>
              <a:spLocks noChangeArrowheads="1"/>
            </p:cNvSpPr>
            <p:nvPr/>
          </p:nvSpPr>
          <p:spPr bwMode="auto">
            <a:xfrm>
              <a:off x="1158" y="2747"/>
              <a:ext cx="77" cy="185"/>
            </a:xfrm>
            <a:prstGeom prst="rect">
              <a:avLst/>
            </a:prstGeom>
            <a:noFill/>
            <a:ln>
              <a:noFill/>
            </a:ln>
          </p:spPr>
          <p:txBody>
            <a:bodyPr wrap="none" lIns="0" tIns="0" rIns="0" bIns="0">
              <a:spAutoFit/>
            </a:bodyPr>
            <a:lstStyle/>
            <a:p>
              <a:r>
                <a:rPr lang="en-US" altLang="zh-CN" sz="2000">
                  <a:latin typeface="Times New Roman" panose="02020603050405020304" charset="0"/>
                </a:rPr>
                <a:t>8</a:t>
              </a:r>
            </a:p>
          </p:txBody>
        </p:sp>
        <p:sp>
          <p:nvSpPr>
            <p:cNvPr id="160860" name="Rectangle 122"/>
            <p:cNvSpPr>
              <a:spLocks noChangeArrowheads="1"/>
            </p:cNvSpPr>
            <p:nvPr/>
          </p:nvSpPr>
          <p:spPr bwMode="auto">
            <a:xfrm>
              <a:off x="1626" y="2747"/>
              <a:ext cx="77" cy="185"/>
            </a:xfrm>
            <a:prstGeom prst="rect">
              <a:avLst/>
            </a:prstGeom>
            <a:noFill/>
            <a:ln>
              <a:noFill/>
            </a:ln>
          </p:spPr>
          <p:txBody>
            <a:bodyPr wrap="none" lIns="0" tIns="0" rIns="0" bIns="0">
              <a:spAutoFit/>
            </a:bodyPr>
            <a:lstStyle/>
            <a:p>
              <a:r>
                <a:rPr lang="en-US" altLang="zh-CN" sz="2000">
                  <a:latin typeface="Times New Roman" panose="02020603050405020304" charset="0"/>
                </a:rPr>
                <a:t>9</a:t>
              </a:r>
            </a:p>
          </p:txBody>
        </p:sp>
        <p:sp>
          <p:nvSpPr>
            <p:cNvPr id="160861" name="Rectangle 123"/>
            <p:cNvSpPr>
              <a:spLocks noChangeArrowheads="1"/>
            </p:cNvSpPr>
            <p:nvPr/>
          </p:nvSpPr>
          <p:spPr bwMode="auto">
            <a:xfrm>
              <a:off x="1583" y="2215"/>
              <a:ext cx="154" cy="185"/>
            </a:xfrm>
            <a:prstGeom prst="rect">
              <a:avLst/>
            </a:prstGeom>
            <a:noFill/>
            <a:ln>
              <a:noFill/>
            </a:ln>
          </p:spPr>
          <p:txBody>
            <a:bodyPr wrap="none" lIns="0" tIns="0" rIns="0" bIns="0">
              <a:spAutoFit/>
            </a:bodyPr>
            <a:lstStyle/>
            <a:p>
              <a:r>
                <a:rPr lang="en-US" altLang="zh-CN" sz="2000">
                  <a:latin typeface="Times New Roman" panose="02020603050405020304" charset="0"/>
                </a:rPr>
                <a:t>11</a:t>
              </a:r>
            </a:p>
          </p:txBody>
        </p:sp>
        <p:sp>
          <p:nvSpPr>
            <p:cNvPr id="160862" name="Rectangle 124"/>
            <p:cNvSpPr>
              <a:spLocks noChangeArrowheads="1"/>
            </p:cNvSpPr>
            <p:nvPr/>
          </p:nvSpPr>
          <p:spPr bwMode="auto">
            <a:xfrm>
              <a:off x="1577" y="2470"/>
              <a:ext cx="155" cy="185"/>
            </a:xfrm>
            <a:prstGeom prst="rect">
              <a:avLst/>
            </a:prstGeom>
            <a:noFill/>
            <a:ln>
              <a:noFill/>
            </a:ln>
          </p:spPr>
          <p:txBody>
            <a:bodyPr wrap="none" lIns="0" tIns="0" rIns="0" bIns="0">
              <a:spAutoFit/>
            </a:bodyPr>
            <a:lstStyle/>
            <a:p>
              <a:r>
                <a:rPr lang="en-US" altLang="zh-CN" sz="2000">
                  <a:latin typeface="Times New Roman" panose="02020603050405020304" charset="0"/>
                </a:rPr>
                <a:t>10</a:t>
              </a:r>
            </a:p>
          </p:txBody>
        </p:sp>
        <p:sp>
          <p:nvSpPr>
            <p:cNvPr id="160863" name="Rectangle 125"/>
            <p:cNvSpPr>
              <a:spLocks noChangeArrowheads="1"/>
            </p:cNvSpPr>
            <p:nvPr/>
          </p:nvSpPr>
          <p:spPr bwMode="auto">
            <a:xfrm>
              <a:off x="1577" y="1945"/>
              <a:ext cx="155" cy="185"/>
            </a:xfrm>
            <a:prstGeom prst="rect">
              <a:avLst/>
            </a:prstGeom>
            <a:noFill/>
            <a:ln>
              <a:noFill/>
            </a:ln>
          </p:spPr>
          <p:txBody>
            <a:bodyPr wrap="none" lIns="0" tIns="0" rIns="0" bIns="0">
              <a:spAutoFit/>
            </a:bodyPr>
            <a:lstStyle/>
            <a:p>
              <a:r>
                <a:rPr lang="en-US" altLang="zh-CN" sz="2000">
                  <a:latin typeface="Times New Roman" panose="02020603050405020304" charset="0"/>
                </a:rPr>
                <a:t>12</a:t>
              </a:r>
            </a:p>
          </p:txBody>
        </p:sp>
        <p:sp>
          <p:nvSpPr>
            <p:cNvPr id="160864" name="Rectangle 126"/>
            <p:cNvSpPr>
              <a:spLocks noChangeArrowheads="1"/>
            </p:cNvSpPr>
            <p:nvPr/>
          </p:nvSpPr>
          <p:spPr bwMode="auto">
            <a:xfrm>
              <a:off x="1577" y="1666"/>
              <a:ext cx="155" cy="185"/>
            </a:xfrm>
            <a:prstGeom prst="rect">
              <a:avLst/>
            </a:prstGeom>
            <a:noFill/>
            <a:ln>
              <a:noFill/>
            </a:ln>
          </p:spPr>
          <p:txBody>
            <a:bodyPr wrap="none" lIns="0" tIns="0" rIns="0" bIns="0">
              <a:spAutoFit/>
            </a:bodyPr>
            <a:lstStyle/>
            <a:p>
              <a:r>
                <a:rPr lang="en-US" altLang="zh-CN" sz="2000">
                  <a:latin typeface="Times New Roman" panose="02020603050405020304" charset="0"/>
                </a:rPr>
                <a:t>13</a:t>
              </a:r>
            </a:p>
          </p:txBody>
        </p:sp>
        <p:sp>
          <p:nvSpPr>
            <p:cNvPr id="160865" name="Rectangle 127"/>
            <p:cNvSpPr>
              <a:spLocks noChangeArrowheads="1"/>
            </p:cNvSpPr>
            <p:nvPr/>
          </p:nvSpPr>
          <p:spPr bwMode="auto">
            <a:xfrm>
              <a:off x="1576" y="1407"/>
              <a:ext cx="155" cy="185"/>
            </a:xfrm>
            <a:prstGeom prst="rect">
              <a:avLst/>
            </a:prstGeom>
            <a:noFill/>
            <a:ln>
              <a:noFill/>
            </a:ln>
          </p:spPr>
          <p:txBody>
            <a:bodyPr wrap="none" lIns="0" tIns="0" rIns="0" bIns="0">
              <a:spAutoFit/>
            </a:bodyPr>
            <a:lstStyle/>
            <a:p>
              <a:r>
                <a:rPr lang="en-US" altLang="zh-CN" sz="2000">
                  <a:latin typeface="Times New Roman" panose="02020603050405020304" charset="0"/>
                </a:rPr>
                <a:t>14</a:t>
              </a:r>
            </a:p>
          </p:txBody>
        </p:sp>
        <p:sp>
          <p:nvSpPr>
            <p:cNvPr id="160866" name="Rectangle 128"/>
            <p:cNvSpPr>
              <a:spLocks noChangeArrowheads="1"/>
            </p:cNvSpPr>
            <p:nvPr/>
          </p:nvSpPr>
          <p:spPr bwMode="auto">
            <a:xfrm>
              <a:off x="1577" y="1133"/>
              <a:ext cx="155" cy="186"/>
            </a:xfrm>
            <a:prstGeom prst="rect">
              <a:avLst/>
            </a:prstGeom>
            <a:noFill/>
            <a:ln>
              <a:noFill/>
            </a:ln>
          </p:spPr>
          <p:txBody>
            <a:bodyPr wrap="none" lIns="0" tIns="0" rIns="0" bIns="0">
              <a:spAutoFit/>
            </a:bodyPr>
            <a:lstStyle/>
            <a:p>
              <a:r>
                <a:rPr lang="en-US" altLang="zh-CN" sz="2000">
                  <a:latin typeface="Times New Roman" panose="02020603050405020304" charset="0"/>
                </a:rPr>
                <a:t>15</a:t>
              </a:r>
            </a:p>
          </p:txBody>
        </p:sp>
        <p:sp>
          <p:nvSpPr>
            <p:cNvPr id="160867" name="Rectangle 129"/>
            <p:cNvSpPr>
              <a:spLocks noChangeArrowheads="1"/>
            </p:cNvSpPr>
            <p:nvPr/>
          </p:nvSpPr>
          <p:spPr bwMode="auto">
            <a:xfrm>
              <a:off x="1577" y="864"/>
              <a:ext cx="155" cy="186"/>
            </a:xfrm>
            <a:prstGeom prst="rect">
              <a:avLst/>
            </a:prstGeom>
            <a:noFill/>
            <a:ln>
              <a:noFill/>
            </a:ln>
          </p:spPr>
          <p:txBody>
            <a:bodyPr wrap="none" lIns="0" tIns="0" rIns="0" bIns="0">
              <a:spAutoFit/>
            </a:bodyPr>
            <a:lstStyle/>
            <a:p>
              <a:r>
                <a:rPr lang="en-US" altLang="zh-CN" sz="2000">
                  <a:latin typeface="Times New Roman" panose="02020603050405020304" charset="0"/>
                </a:rPr>
                <a:t>16</a:t>
              </a:r>
            </a:p>
          </p:txBody>
        </p:sp>
        <p:sp>
          <p:nvSpPr>
            <p:cNvPr id="160868" name="Rectangle 130"/>
            <p:cNvSpPr>
              <a:spLocks noChangeArrowheads="1"/>
            </p:cNvSpPr>
            <p:nvPr/>
          </p:nvSpPr>
          <p:spPr bwMode="auto">
            <a:xfrm>
              <a:off x="1972" y="864"/>
              <a:ext cx="366" cy="222"/>
            </a:xfrm>
            <a:prstGeom prst="rect">
              <a:avLst/>
            </a:prstGeom>
            <a:noFill/>
            <a:ln>
              <a:noFill/>
            </a:ln>
          </p:spPr>
          <p:txBody>
            <a:bodyPr wrap="none" lIns="0" tIns="0" rIns="0" bIns="0">
              <a:spAutoFit/>
            </a:bodyPr>
            <a:lstStyle/>
            <a:p>
              <a:r>
                <a:rPr lang="en-US" altLang="zh-CN" sz="2000" b="1">
                  <a:solidFill>
                    <a:srgbClr val="000099"/>
                  </a:solidFill>
                  <a:latin typeface="Times New Roman" panose="02020603050405020304" charset="0"/>
                </a:rPr>
                <a:t>+</a:t>
              </a:r>
              <a:r>
                <a:rPr lang="en-US" altLang="zh-CN" b="1" i="1">
                  <a:solidFill>
                    <a:srgbClr val="000099"/>
                  </a:solidFill>
                  <a:latin typeface="Times New Roman" panose="02020603050405020304" charset="0"/>
                </a:rPr>
                <a:t>U</a:t>
              </a:r>
              <a:r>
                <a:rPr lang="en-US" altLang="zh-CN" sz="2000" b="1" baseline="-25000">
                  <a:solidFill>
                    <a:srgbClr val="000099"/>
                  </a:solidFill>
                  <a:latin typeface="Times New Roman" panose="02020603050405020304" charset="0"/>
                </a:rPr>
                <a:t>CC</a:t>
              </a:r>
            </a:p>
          </p:txBody>
        </p:sp>
        <p:sp>
          <p:nvSpPr>
            <p:cNvPr id="160869" name="Rectangle 131"/>
            <p:cNvSpPr>
              <a:spLocks noChangeArrowheads="1"/>
            </p:cNvSpPr>
            <p:nvPr/>
          </p:nvSpPr>
          <p:spPr bwMode="auto">
            <a:xfrm rot="-5400000">
              <a:off x="1017" y="1874"/>
              <a:ext cx="828" cy="186"/>
            </a:xfrm>
            <a:prstGeom prst="rect">
              <a:avLst/>
            </a:prstGeom>
            <a:noFill/>
            <a:ln>
              <a:noFill/>
            </a:ln>
          </p:spPr>
          <p:txBody>
            <a:bodyPr wrap="none" lIns="0" tIns="0" rIns="0" bIns="0">
              <a:spAutoFit/>
            </a:bodyPr>
            <a:lstStyle/>
            <a:p>
              <a:r>
                <a:rPr lang="en-US" altLang="zh-CN" sz="2000" b="1">
                  <a:solidFill>
                    <a:srgbClr val="CC0000"/>
                  </a:solidFill>
                  <a:latin typeface="Times New Roman" panose="02020603050405020304" charset="0"/>
                </a:rPr>
                <a:t>CT 74LS247</a:t>
              </a:r>
            </a:p>
          </p:txBody>
        </p:sp>
        <p:sp>
          <p:nvSpPr>
            <p:cNvPr id="160870" name="Rectangle 132"/>
            <p:cNvSpPr>
              <a:spLocks noChangeArrowheads="1"/>
            </p:cNvSpPr>
            <p:nvPr/>
          </p:nvSpPr>
          <p:spPr bwMode="auto">
            <a:xfrm>
              <a:off x="616" y="3120"/>
              <a:ext cx="1631" cy="241"/>
            </a:xfrm>
            <a:prstGeom prst="rect">
              <a:avLst/>
            </a:prstGeom>
            <a:noFill/>
            <a:ln>
              <a:noFill/>
            </a:ln>
          </p:spPr>
          <p:txBody>
            <a:bodyPr wrap="none" lIns="0" tIns="0" rIns="0" bIns="0">
              <a:spAutoFit/>
            </a:bodyPr>
            <a:lstStyle/>
            <a:p>
              <a:r>
                <a:rPr lang="en-US" altLang="zh-CN" sz="2600" b="1">
                  <a:latin typeface="Times New Roman" panose="02020603050405020304" charset="0"/>
                </a:rPr>
                <a:t>CT74LS247</a:t>
              </a:r>
              <a:r>
                <a:rPr lang="zh-CN" altLang="en-US" sz="2600" b="1">
                  <a:latin typeface="Times New Roman" panose="02020603050405020304" charset="0"/>
                </a:rPr>
                <a:t>型译码</a:t>
              </a:r>
            </a:p>
          </p:txBody>
        </p:sp>
        <p:sp>
          <p:nvSpPr>
            <p:cNvPr id="160871" name="Rectangle 133"/>
            <p:cNvSpPr>
              <a:spLocks noChangeArrowheads="1"/>
            </p:cNvSpPr>
            <p:nvPr/>
          </p:nvSpPr>
          <p:spPr bwMode="auto">
            <a:xfrm>
              <a:off x="616" y="3370"/>
              <a:ext cx="1612" cy="241"/>
            </a:xfrm>
            <a:prstGeom prst="rect">
              <a:avLst/>
            </a:prstGeom>
            <a:noFill/>
            <a:ln>
              <a:noFill/>
            </a:ln>
          </p:spPr>
          <p:txBody>
            <a:bodyPr wrap="none" lIns="0" tIns="0" rIns="0" bIns="0">
              <a:spAutoFit/>
            </a:bodyPr>
            <a:lstStyle/>
            <a:p>
              <a:r>
                <a:rPr lang="zh-CN" altLang="en-US" sz="2600" b="1">
                  <a:latin typeface="Times New Roman" panose="02020603050405020304" charset="0"/>
                </a:rPr>
                <a:t>器的外引线排列图</a:t>
              </a:r>
            </a:p>
          </p:txBody>
        </p:sp>
        <p:sp>
          <p:nvSpPr>
            <p:cNvPr id="160872" name="Freeform 134"/>
            <p:cNvSpPr/>
            <p:nvPr/>
          </p:nvSpPr>
          <p:spPr bwMode="auto">
            <a:xfrm>
              <a:off x="1090" y="816"/>
              <a:ext cx="687" cy="2178"/>
            </a:xfrm>
            <a:custGeom>
              <a:avLst/>
              <a:gdLst>
                <a:gd name="T0" fmla="*/ 869 w 640"/>
                <a:gd name="T1" fmla="*/ 0 h 2028"/>
                <a:gd name="T2" fmla="*/ 1394 w 640"/>
                <a:gd name="T3" fmla="*/ 0 h 2028"/>
                <a:gd name="T4" fmla="*/ 1394 w 640"/>
                <a:gd name="T5" fmla="*/ 4445 h 2028"/>
                <a:gd name="T6" fmla="*/ 0 w 640"/>
                <a:gd name="T7" fmla="*/ 4445 h 2028"/>
                <a:gd name="T8" fmla="*/ 0 w 640"/>
                <a:gd name="T9" fmla="*/ 0 h 2028"/>
                <a:gd name="T10" fmla="*/ 525 w 640"/>
                <a:gd name="T11" fmla="*/ 0 h 2028"/>
                <a:gd name="T12" fmla="*/ 0 60000 65536"/>
                <a:gd name="T13" fmla="*/ 0 60000 65536"/>
                <a:gd name="T14" fmla="*/ 0 60000 65536"/>
                <a:gd name="T15" fmla="*/ 0 60000 65536"/>
                <a:gd name="T16" fmla="*/ 0 60000 65536"/>
                <a:gd name="T17" fmla="*/ 0 60000 65536"/>
                <a:gd name="T18" fmla="*/ 0 w 640"/>
                <a:gd name="T19" fmla="*/ 0 h 2028"/>
                <a:gd name="T20" fmla="*/ 640 w 640"/>
                <a:gd name="T21" fmla="*/ 2028 h 2028"/>
              </a:gdLst>
              <a:ahLst/>
              <a:cxnLst>
                <a:cxn ang="T12">
                  <a:pos x="T0" y="T1"/>
                </a:cxn>
                <a:cxn ang="T13">
                  <a:pos x="T2" y="T3"/>
                </a:cxn>
                <a:cxn ang="T14">
                  <a:pos x="T4" y="T5"/>
                </a:cxn>
                <a:cxn ang="T15">
                  <a:pos x="T6" y="T7"/>
                </a:cxn>
                <a:cxn ang="T16">
                  <a:pos x="T8" y="T9"/>
                </a:cxn>
                <a:cxn ang="T17">
                  <a:pos x="T10" y="T11"/>
                </a:cxn>
              </a:cxnLst>
              <a:rect l="T18" t="T19" r="T20" b="T21"/>
              <a:pathLst>
                <a:path w="640" h="2028">
                  <a:moveTo>
                    <a:pt x="399" y="0"/>
                  </a:moveTo>
                  <a:lnTo>
                    <a:pt x="640" y="0"/>
                  </a:lnTo>
                  <a:lnTo>
                    <a:pt x="640" y="2028"/>
                  </a:lnTo>
                  <a:lnTo>
                    <a:pt x="0" y="2028"/>
                  </a:lnTo>
                  <a:lnTo>
                    <a:pt x="0" y="0"/>
                  </a:lnTo>
                  <a:lnTo>
                    <a:pt x="241" y="0"/>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73" name="Rectangle 135"/>
            <p:cNvSpPr>
              <a:spLocks noChangeArrowheads="1"/>
            </p:cNvSpPr>
            <p:nvPr/>
          </p:nvSpPr>
          <p:spPr bwMode="auto">
            <a:xfrm>
              <a:off x="938" y="902"/>
              <a:ext cx="152" cy="138"/>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74" name="Rectangle 136"/>
            <p:cNvSpPr>
              <a:spLocks noChangeArrowheads="1"/>
            </p:cNvSpPr>
            <p:nvPr/>
          </p:nvSpPr>
          <p:spPr bwMode="auto">
            <a:xfrm>
              <a:off x="938" y="1173"/>
              <a:ext cx="152"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75" name="Rectangle 137"/>
            <p:cNvSpPr>
              <a:spLocks noChangeArrowheads="1"/>
            </p:cNvSpPr>
            <p:nvPr/>
          </p:nvSpPr>
          <p:spPr bwMode="auto">
            <a:xfrm>
              <a:off x="938" y="1445"/>
              <a:ext cx="152"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76" name="Rectangle 138"/>
            <p:cNvSpPr>
              <a:spLocks noChangeArrowheads="1"/>
            </p:cNvSpPr>
            <p:nvPr/>
          </p:nvSpPr>
          <p:spPr bwMode="auto">
            <a:xfrm>
              <a:off x="938" y="1705"/>
              <a:ext cx="152"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77" name="Rectangle 139"/>
            <p:cNvSpPr>
              <a:spLocks noChangeArrowheads="1"/>
            </p:cNvSpPr>
            <p:nvPr/>
          </p:nvSpPr>
          <p:spPr bwMode="auto">
            <a:xfrm>
              <a:off x="938" y="1983"/>
              <a:ext cx="152"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78" name="Rectangle 140"/>
            <p:cNvSpPr>
              <a:spLocks noChangeArrowheads="1"/>
            </p:cNvSpPr>
            <p:nvPr/>
          </p:nvSpPr>
          <p:spPr bwMode="auto">
            <a:xfrm>
              <a:off x="938" y="2254"/>
              <a:ext cx="152" cy="137"/>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79" name="Rectangle 141"/>
            <p:cNvSpPr>
              <a:spLocks noChangeArrowheads="1"/>
            </p:cNvSpPr>
            <p:nvPr/>
          </p:nvSpPr>
          <p:spPr bwMode="auto">
            <a:xfrm>
              <a:off x="938" y="2510"/>
              <a:ext cx="152"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0" name="Rectangle 142"/>
            <p:cNvSpPr>
              <a:spLocks noChangeArrowheads="1"/>
            </p:cNvSpPr>
            <p:nvPr/>
          </p:nvSpPr>
          <p:spPr bwMode="auto">
            <a:xfrm>
              <a:off x="938" y="2786"/>
              <a:ext cx="152"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1" name="Rectangle 143"/>
            <p:cNvSpPr>
              <a:spLocks noChangeArrowheads="1"/>
            </p:cNvSpPr>
            <p:nvPr/>
          </p:nvSpPr>
          <p:spPr bwMode="auto">
            <a:xfrm>
              <a:off x="1777" y="2786"/>
              <a:ext cx="151"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2" name="Rectangle 144"/>
            <p:cNvSpPr>
              <a:spLocks noChangeArrowheads="1"/>
            </p:cNvSpPr>
            <p:nvPr/>
          </p:nvSpPr>
          <p:spPr bwMode="auto">
            <a:xfrm>
              <a:off x="1777" y="2254"/>
              <a:ext cx="151" cy="137"/>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3" name="Rectangle 145"/>
            <p:cNvSpPr>
              <a:spLocks noChangeArrowheads="1"/>
            </p:cNvSpPr>
            <p:nvPr/>
          </p:nvSpPr>
          <p:spPr bwMode="auto">
            <a:xfrm>
              <a:off x="1777" y="2510"/>
              <a:ext cx="151"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4" name="Rectangle 146"/>
            <p:cNvSpPr>
              <a:spLocks noChangeArrowheads="1"/>
            </p:cNvSpPr>
            <p:nvPr/>
          </p:nvSpPr>
          <p:spPr bwMode="auto">
            <a:xfrm>
              <a:off x="1777" y="1983"/>
              <a:ext cx="151"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5" name="Rectangle 147"/>
            <p:cNvSpPr>
              <a:spLocks noChangeArrowheads="1"/>
            </p:cNvSpPr>
            <p:nvPr/>
          </p:nvSpPr>
          <p:spPr bwMode="auto">
            <a:xfrm>
              <a:off x="1777" y="1705"/>
              <a:ext cx="151"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6" name="Rectangle 148"/>
            <p:cNvSpPr>
              <a:spLocks noChangeArrowheads="1"/>
            </p:cNvSpPr>
            <p:nvPr/>
          </p:nvSpPr>
          <p:spPr bwMode="auto">
            <a:xfrm>
              <a:off x="1777" y="1445"/>
              <a:ext cx="151"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7" name="Rectangle 149"/>
            <p:cNvSpPr>
              <a:spLocks noChangeArrowheads="1"/>
            </p:cNvSpPr>
            <p:nvPr/>
          </p:nvSpPr>
          <p:spPr bwMode="auto">
            <a:xfrm>
              <a:off x="1777" y="1173"/>
              <a:ext cx="151"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8" name="Rectangle 150"/>
            <p:cNvSpPr>
              <a:spLocks noChangeArrowheads="1"/>
            </p:cNvSpPr>
            <p:nvPr/>
          </p:nvSpPr>
          <p:spPr bwMode="auto">
            <a:xfrm>
              <a:off x="1777" y="902"/>
              <a:ext cx="151" cy="138"/>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9" name="Freeform 151"/>
            <p:cNvSpPr/>
            <p:nvPr/>
          </p:nvSpPr>
          <p:spPr bwMode="auto">
            <a:xfrm>
              <a:off x="1349" y="816"/>
              <a:ext cx="169" cy="86"/>
            </a:xfrm>
            <a:custGeom>
              <a:avLst/>
              <a:gdLst>
                <a:gd name="T0" fmla="*/ 0 w 158"/>
                <a:gd name="T1" fmla="*/ 0 h 80"/>
                <a:gd name="T2" fmla="*/ 21 w 158"/>
                <a:gd name="T3" fmla="*/ 88 h 80"/>
                <a:gd name="T4" fmla="*/ 83 w 158"/>
                <a:gd name="T5" fmla="*/ 156 h 80"/>
                <a:gd name="T6" fmla="*/ 168 w 158"/>
                <a:gd name="T7" fmla="*/ 176 h 80"/>
                <a:gd name="T8" fmla="*/ 246 w 158"/>
                <a:gd name="T9" fmla="*/ 156 h 80"/>
                <a:gd name="T10" fmla="*/ 310 w 158"/>
                <a:gd name="T11" fmla="*/ 88 h 80"/>
                <a:gd name="T12" fmla="*/ 332 w 158"/>
                <a:gd name="T13" fmla="*/ 0 h 80"/>
                <a:gd name="T14" fmla="*/ 0 60000 65536"/>
                <a:gd name="T15" fmla="*/ 0 60000 65536"/>
                <a:gd name="T16" fmla="*/ 0 60000 65536"/>
                <a:gd name="T17" fmla="*/ 0 60000 65536"/>
                <a:gd name="T18" fmla="*/ 0 60000 65536"/>
                <a:gd name="T19" fmla="*/ 0 60000 65536"/>
                <a:gd name="T20" fmla="*/ 0 60000 65536"/>
                <a:gd name="T21" fmla="*/ 0 w 158"/>
                <a:gd name="T22" fmla="*/ 0 h 80"/>
                <a:gd name="T23" fmla="*/ 158 w 158"/>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80">
                  <a:moveTo>
                    <a:pt x="0" y="0"/>
                  </a:moveTo>
                  <a:lnTo>
                    <a:pt x="10" y="40"/>
                  </a:lnTo>
                  <a:lnTo>
                    <a:pt x="40" y="70"/>
                  </a:lnTo>
                  <a:lnTo>
                    <a:pt x="80" y="80"/>
                  </a:lnTo>
                  <a:lnTo>
                    <a:pt x="118" y="70"/>
                  </a:lnTo>
                  <a:lnTo>
                    <a:pt x="148" y="40"/>
                  </a:lnTo>
                  <a:lnTo>
                    <a:pt x="158" y="0"/>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grpSp>
          <p:nvGrpSpPr>
            <p:cNvPr id="160890" name="Group 152"/>
            <p:cNvGrpSpPr/>
            <p:nvPr/>
          </p:nvGrpSpPr>
          <p:grpSpPr bwMode="auto">
            <a:xfrm>
              <a:off x="2008" y="1127"/>
              <a:ext cx="101" cy="1794"/>
              <a:chOff x="4116" y="1127"/>
              <a:chExt cx="101" cy="1794"/>
            </a:xfrm>
          </p:grpSpPr>
          <p:grpSp>
            <p:nvGrpSpPr>
              <p:cNvPr id="160894" name="Group 153"/>
              <p:cNvGrpSpPr/>
              <p:nvPr/>
            </p:nvGrpSpPr>
            <p:grpSpPr bwMode="auto">
              <a:xfrm>
                <a:off x="4128" y="1127"/>
                <a:ext cx="89" cy="185"/>
                <a:chOff x="4022" y="1008"/>
                <a:chExt cx="89" cy="185"/>
              </a:xfrm>
            </p:grpSpPr>
            <p:sp>
              <p:nvSpPr>
                <p:cNvPr id="160913" name="Rectangle 154"/>
                <p:cNvSpPr>
                  <a:spLocks noChangeArrowheads="1"/>
                </p:cNvSpPr>
                <p:nvPr/>
              </p:nvSpPr>
              <p:spPr bwMode="auto">
                <a:xfrm>
                  <a:off x="4022" y="1008"/>
                  <a:ext cx="77"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a</a:t>
                  </a:r>
                </a:p>
              </p:txBody>
            </p:sp>
            <p:sp>
              <p:nvSpPr>
                <p:cNvPr id="160914" name="Line 155"/>
                <p:cNvSpPr>
                  <a:spLocks noChangeShapeType="1"/>
                </p:cNvSpPr>
                <p:nvPr/>
              </p:nvSpPr>
              <p:spPr bwMode="auto">
                <a:xfrm flipH="1">
                  <a:off x="4028" y="1056"/>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95" name="Group 156"/>
              <p:cNvGrpSpPr/>
              <p:nvPr/>
            </p:nvGrpSpPr>
            <p:grpSpPr bwMode="auto">
              <a:xfrm>
                <a:off x="4118" y="1394"/>
                <a:ext cx="93" cy="185"/>
                <a:chOff x="4022" y="1276"/>
                <a:chExt cx="93" cy="185"/>
              </a:xfrm>
            </p:grpSpPr>
            <p:sp>
              <p:nvSpPr>
                <p:cNvPr id="160911" name="Rectangle 157"/>
                <p:cNvSpPr>
                  <a:spLocks noChangeArrowheads="1"/>
                </p:cNvSpPr>
                <p:nvPr/>
              </p:nvSpPr>
              <p:spPr bwMode="auto">
                <a:xfrm>
                  <a:off x="4022" y="1276"/>
                  <a:ext cx="77"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b</a:t>
                  </a:r>
                </a:p>
              </p:txBody>
            </p:sp>
            <p:sp>
              <p:nvSpPr>
                <p:cNvPr id="160912" name="Line 158"/>
                <p:cNvSpPr>
                  <a:spLocks noChangeShapeType="1"/>
                </p:cNvSpPr>
                <p:nvPr/>
              </p:nvSpPr>
              <p:spPr bwMode="auto">
                <a:xfrm flipH="1">
                  <a:off x="4032" y="1295"/>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96" name="Group 159"/>
              <p:cNvGrpSpPr/>
              <p:nvPr/>
            </p:nvGrpSpPr>
            <p:grpSpPr bwMode="auto">
              <a:xfrm>
                <a:off x="4120" y="1645"/>
                <a:ext cx="91" cy="186"/>
                <a:chOff x="4024" y="1527"/>
                <a:chExt cx="91" cy="186"/>
              </a:xfrm>
            </p:grpSpPr>
            <p:sp>
              <p:nvSpPr>
                <p:cNvPr id="160909" name="Rectangle 160"/>
                <p:cNvSpPr>
                  <a:spLocks noChangeArrowheads="1"/>
                </p:cNvSpPr>
                <p:nvPr/>
              </p:nvSpPr>
              <p:spPr bwMode="auto">
                <a:xfrm>
                  <a:off x="4024" y="1527"/>
                  <a:ext cx="69" cy="186"/>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c</a:t>
                  </a:r>
                </a:p>
              </p:txBody>
            </p:sp>
            <p:sp>
              <p:nvSpPr>
                <p:cNvPr id="160910" name="Line 161"/>
                <p:cNvSpPr>
                  <a:spLocks noChangeShapeType="1"/>
                </p:cNvSpPr>
                <p:nvPr/>
              </p:nvSpPr>
              <p:spPr bwMode="auto">
                <a:xfrm flipH="1">
                  <a:off x="4032" y="1583"/>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97" name="Group 162"/>
              <p:cNvGrpSpPr/>
              <p:nvPr/>
            </p:nvGrpSpPr>
            <p:grpSpPr bwMode="auto">
              <a:xfrm>
                <a:off x="4116" y="1920"/>
                <a:ext cx="95" cy="185"/>
                <a:chOff x="4020" y="1802"/>
                <a:chExt cx="95" cy="185"/>
              </a:xfrm>
            </p:grpSpPr>
            <p:sp>
              <p:nvSpPr>
                <p:cNvPr id="160907" name="Rectangle 163"/>
                <p:cNvSpPr>
                  <a:spLocks noChangeArrowheads="1"/>
                </p:cNvSpPr>
                <p:nvPr/>
              </p:nvSpPr>
              <p:spPr bwMode="auto">
                <a:xfrm>
                  <a:off x="4020" y="1802"/>
                  <a:ext cx="78"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d</a:t>
                  </a:r>
                </a:p>
              </p:txBody>
            </p:sp>
            <p:sp>
              <p:nvSpPr>
                <p:cNvPr id="160908" name="Line 164"/>
                <p:cNvSpPr>
                  <a:spLocks noChangeShapeType="1"/>
                </p:cNvSpPr>
                <p:nvPr/>
              </p:nvSpPr>
              <p:spPr bwMode="auto">
                <a:xfrm flipH="1">
                  <a:off x="4032" y="1823"/>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98" name="Group 165"/>
              <p:cNvGrpSpPr/>
              <p:nvPr/>
            </p:nvGrpSpPr>
            <p:grpSpPr bwMode="auto">
              <a:xfrm>
                <a:off x="4116" y="2208"/>
                <a:ext cx="95" cy="185"/>
                <a:chOff x="4020" y="2079"/>
                <a:chExt cx="95" cy="185"/>
              </a:xfrm>
            </p:grpSpPr>
            <p:sp>
              <p:nvSpPr>
                <p:cNvPr id="160905" name="Rectangle 166"/>
                <p:cNvSpPr>
                  <a:spLocks noChangeArrowheads="1"/>
                </p:cNvSpPr>
                <p:nvPr/>
              </p:nvSpPr>
              <p:spPr bwMode="auto">
                <a:xfrm>
                  <a:off x="4020" y="2079"/>
                  <a:ext cx="69"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e</a:t>
                  </a:r>
                </a:p>
              </p:txBody>
            </p:sp>
            <p:sp>
              <p:nvSpPr>
                <p:cNvPr id="160906" name="Line 167"/>
                <p:cNvSpPr>
                  <a:spLocks noChangeShapeType="1"/>
                </p:cNvSpPr>
                <p:nvPr/>
              </p:nvSpPr>
              <p:spPr bwMode="auto">
                <a:xfrm flipH="1">
                  <a:off x="4032" y="2159"/>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99" name="Group 168"/>
              <p:cNvGrpSpPr/>
              <p:nvPr/>
            </p:nvGrpSpPr>
            <p:grpSpPr bwMode="auto">
              <a:xfrm>
                <a:off x="4116" y="2474"/>
                <a:ext cx="95" cy="185"/>
                <a:chOff x="4020" y="2400"/>
                <a:chExt cx="95" cy="185"/>
              </a:xfrm>
            </p:grpSpPr>
            <p:sp>
              <p:nvSpPr>
                <p:cNvPr id="160903" name="Rectangle 169"/>
                <p:cNvSpPr>
                  <a:spLocks noChangeArrowheads="1"/>
                </p:cNvSpPr>
                <p:nvPr/>
              </p:nvSpPr>
              <p:spPr bwMode="auto">
                <a:xfrm>
                  <a:off x="4020" y="2400"/>
                  <a:ext cx="51"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f</a:t>
                  </a:r>
                </a:p>
              </p:txBody>
            </p:sp>
            <p:sp>
              <p:nvSpPr>
                <p:cNvPr id="160904" name="Line 170"/>
                <p:cNvSpPr>
                  <a:spLocks noChangeShapeType="1"/>
                </p:cNvSpPr>
                <p:nvPr/>
              </p:nvSpPr>
              <p:spPr bwMode="auto">
                <a:xfrm flipH="1">
                  <a:off x="4032" y="2425"/>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900" name="Group 171"/>
              <p:cNvGrpSpPr/>
              <p:nvPr/>
            </p:nvGrpSpPr>
            <p:grpSpPr bwMode="auto">
              <a:xfrm>
                <a:off x="4116" y="2736"/>
                <a:ext cx="95" cy="185"/>
                <a:chOff x="4020" y="2616"/>
                <a:chExt cx="95" cy="185"/>
              </a:xfrm>
            </p:grpSpPr>
            <p:sp>
              <p:nvSpPr>
                <p:cNvPr id="160901" name="Rectangle 172"/>
                <p:cNvSpPr>
                  <a:spLocks noChangeArrowheads="1"/>
                </p:cNvSpPr>
                <p:nvPr/>
              </p:nvSpPr>
              <p:spPr bwMode="auto">
                <a:xfrm>
                  <a:off x="4020" y="2616"/>
                  <a:ext cx="78"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g</a:t>
                  </a:r>
                </a:p>
              </p:txBody>
            </p:sp>
            <p:sp>
              <p:nvSpPr>
                <p:cNvPr id="160902" name="Line 173"/>
                <p:cNvSpPr>
                  <a:spLocks noChangeShapeType="1"/>
                </p:cNvSpPr>
                <p:nvPr/>
              </p:nvSpPr>
              <p:spPr bwMode="auto">
                <a:xfrm flipH="1">
                  <a:off x="4032" y="2687"/>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sp>
          <p:nvSpPr>
            <p:cNvPr id="160891" name="Line 174"/>
            <p:cNvSpPr>
              <a:spLocks noChangeShapeType="1"/>
            </p:cNvSpPr>
            <p:nvPr/>
          </p:nvSpPr>
          <p:spPr bwMode="auto">
            <a:xfrm>
              <a:off x="664" y="1392"/>
              <a:ext cx="192" cy="0"/>
            </a:xfrm>
            <a:prstGeom prst="line">
              <a:avLst/>
            </a:prstGeom>
            <a:noFill/>
            <a:ln w="19050">
              <a:solidFill>
                <a:srgbClr val="000099"/>
              </a:solidFill>
              <a:round/>
            </a:ln>
          </p:spPr>
          <p:txBody>
            <a:bodyPr/>
            <a:lstStyle/>
            <a:p>
              <a:endParaRPr lang="zh-CN" altLang="en-US">
                <a:latin typeface="Times New Roman" panose="02020603050405020304" charset="0"/>
              </a:endParaRPr>
            </a:p>
          </p:txBody>
        </p:sp>
        <p:sp>
          <p:nvSpPr>
            <p:cNvPr id="160892" name="Line 175"/>
            <p:cNvSpPr>
              <a:spLocks noChangeShapeType="1"/>
            </p:cNvSpPr>
            <p:nvPr/>
          </p:nvSpPr>
          <p:spPr bwMode="auto">
            <a:xfrm>
              <a:off x="664" y="1655"/>
              <a:ext cx="192" cy="0"/>
            </a:xfrm>
            <a:prstGeom prst="line">
              <a:avLst/>
            </a:prstGeom>
            <a:noFill/>
            <a:ln w="19050">
              <a:solidFill>
                <a:srgbClr val="000099"/>
              </a:solidFill>
              <a:round/>
            </a:ln>
          </p:spPr>
          <p:txBody>
            <a:bodyPr/>
            <a:lstStyle/>
            <a:p>
              <a:endParaRPr lang="zh-CN" altLang="en-US">
                <a:latin typeface="Times New Roman" panose="02020603050405020304" charset="0"/>
              </a:endParaRPr>
            </a:p>
          </p:txBody>
        </p:sp>
        <p:sp>
          <p:nvSpPr>
            <p:cNvPr id="160893" name="Line 176"/>
            <p:cNvSpPr>
              <a:spLocks noChangeShapeType="1"/>
            </p:cNvSpPr>
            <p:nvPr/>
          </p:nvSpPr>
          <p:spPr bwMode="auto">
            <a:xfrm>
              <a:off x="640" y="1920"/>
              <a:ext cx="240" cy="0"/>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sp>
        <p:nvSpPr>
          <p:cNvPr id="139441" name="AutoShape 177">
            <a:hlinkClick r:id="rId3" action="ppaction://program"/>
          </p:cNvPr>
          <p:cNvSpPr>
            <a:spLocks noChangeArrowheads="1"/>
          </p:cNvSpPr>
          <p:nvPr/>
        </p:nvSpPr>
        <p:spPr bwMode="auto">
          <a:xfrm>
            <a:off x="3886200" y="4724400"/>
            <a:ext cx="690563" cy="377825"/>
          </a:xfrm>
          <a:prstGeom prst="bevel">
            <a:avLst>
              <a:gd name="adj" fmla="val 12500"/>
            </a:avLst>
          </a:prstGeom>
          <a:gradFill rotWithShape="0">
            <a:gsLst>
              <a:gs pos="0">
                <a:schemeClr val="bg1"/>
              </a:gs>
              <a:gs pos="100000">
                <a:schemeClr val="bg1">
                  <a:gamma/>
                  <a:shade val="80000"/>
                  <a:invGamma/>
                </a:schemeClr>
              </a:gs>
            </a:gsLst>
            <a:path path="rect">
              <a:fillToRect l="50000" t="50000" r="50000" b="50000"/>
            </a:path>
          </a:gradFill>
          <a:ln w="9525">
            <a:noFill/>
            <a:miter lim="800000"/>
          </a:ln>
          <a:effectLst/>
        </p:spPr>
        <p:txBody>
          <a:bodyPr wrap="none" anchor="ctr"/>
          <a:lstStyle/>
          <a:p>
            <a:pPr algn="ctr" eaLnBrk="0" hangingPunct="0"/>
            <a:r>
              <a:rPr kumimoji="0" lang="zh-CN" altLang="en-US" sz="1600" b="1">
                <a:solidFill>
                  <a:srgbClr val="006600"/>
                </a:solidFill>
                <a:latin typeface="Times New Roman" panose="02020603050405020304" charset="0"/>
              </a:rPr>
              <a:t>动画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394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41"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bwMode="auto">
          <a:xfrm>
            <a:off x="762000" y="457200"/>
            <a:ext cx="6934200" cy="609600"/>
          </a:xfrm>
          <a:ln>
            <a:miter lim="800000"/>
          </a:ln>
        </p:spPr>
        <p:txBody>
          <a:bodyPr vert="horz" wrap="square" lIns="91440" tIns="45720" rIns="91440" bIns="45720" numCol="1" anchor="t" anchorCtr="0" compatLnSpc="1">
            <a:normAutofit fontScale="90000"/>
          </a:bodyPr>
          <a:lstStyle/>
          <a:p>
            <a:pPr eaLnBrk="1" hangingPunct="1"/>
            <a:r>
              <a:rPr lang="en-US" altLang="zh-CN" sz="3600" b="1" dirty="0" smtClean="0">
                <a:solidFill>
                  <a:srgbClr val="CC0000"/>
                </a:solidFill>
                <a:effectLst>
                  <a:outerShdw blurRad="38100" dist="38100" dir="2700000" algn="tl">
                    <a:srgbClr val="DDDDDD"/>
                  </a:outerShdw>
                </a:effectLst>
                <a:latin typeface="Times New Roman" panose="02020603050405020304" charset="0"/>
                <a:ea typeface="华文新魏" panose="02010800040101010101" charset="-122"/>
                <a:cs typeface="华文新魏" panose="02010800040101010101" charset="-122"/>
              </a:rPr>
              <a:t>20.12</a:t>
            </a:r>
            <a:r>
              <a:rPr lang="en-US" altLang="zh-CN" sz="3600" b="1" dirty="0" smtClean="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 </a:t>
            </a:r>
            <a:r>
              <a:rPr lang="zh-CN" altLang="en-US" sz="3600" b="1" dirty="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数据分配器和数据选择器</a:t>
            </a:r>
          </a:p>
        </p:txBody>
      </p:sp>
      <p:sp>
        <p:nvSpPr>
          <p:cNvPr id="140291" name="Text Box 3"/>
          <p:cNvSpPr txBox="1">
            <a:spLocks noChangeArrowheads="1"/>
          </p:cNvSpPr>
          <p:nvPr/>
        </p:nvSpPr>
        <p:spPr bwMode="auto">
          <a:xfrm>
            <a:off x="685800" y="990600"/>
            <a:ext cx="7685088" cy="2441575"/>
          </a:xfrm>
          <a:prstGeom prst="rect">
            <a:avLst/>
          </a:prstGeom>
          <a:noFill/>
          <a:ln w="9525">
            <a:noFill/>
            <a:miter lim="800000"/>
          </a:ln>
          <a:effec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110000"/>
              </a:lnSpc>
            </a:pPr>
            <a:r>
              <a:rPr lang="en-US" altLang="zh-CN" sz="2800" b="1">
                <a:solidFill>
                  <a:srgbClr val="000000"/>
                </a:solidFill>
                <a:effectLst>
                  <a:outerShdw blurRad="38100" dist="38100" dir="2700000" algn="tl">
                    <a:srgbClr val="DDDDDD"/>
                  </a:outerShdw>
                </a:effectLst>
              </a:rPr>
              <a:t>        </a:t>
            </a:r>
            <a:r>
              <a:rPr lang="zh-CN" altLang="en-US" sz="2800" b="1">
                <a:solidFill>
                  <a:srgbClr val="000000"/>
                </a:solidFill>
                <a:effectLst>
                  <a:outerShdw blurRad="38100" dist="38100" dir="2700000" algn="tl">
                    <a:srgbClr val="DDDDDD"/>
                  </a:outerShdw>
                </a:effectLst>
              </a:rPr>
              <a:t>在数字电路中，当需要进行远距离多路数字</a:t>
            </a:r>
          </a:p>
          <a:p>
            <a:pPr eaLnBrk="1" hangingPunct="1">
              <a:lnSpc>
                <a:spcPct val="110000"/>
              </a:lnSpc>
            </a:pPr>
            <a:r>
              <a:rPr lang="zh-CN" altLang="en-US" sz="2800" b="1">
                <a:solidFill>
                  <a:srgbClr val="000000"/>
                </a:solidFill>
                <a:effectLst>
                  <a:outerShdw blurRad="38100" dist="38100" dir="2700000" algn="tl">
                    <a:srgbClr val="DDDDDD"/>
                  </a:outerShdw>
                </a:effectLst>
              </a:rPr>
              <a:t>传输时，为了减少传输线的数目，发送端常通过</a:t>
            </a:r>
          </a:p>
          <a:p>
            <a:pPr eaLnBrk="1" hangingPunct="1">
              <a:lnSpc>
                <a:spcPct val="110000"/>
              </a:lnSpc>
            </a:pPr>
            <a:r>
              <a:rPr lang="zh-CN" altLang="en-US" sz="2800" b="1">
                <a:solidFill>
                  <a:srgbClr val="000000"/>
                </a:solidFill>
                <a:effectLst>
                  <a:outerShdw blurRad="38100" dist="38100" dir="2700000" algn="tl">
                    <a:srgbClr val="DDDDDD"/>
                  </a:outerShdw>
                </a:effectLst>
              </a:rPr>
              <a:t>一条公共传输线，用多路选择器分时发送数据到</a:t>
            </a:r>
          </a:p>
          <a:p>
            <a:pPr eaLnBrk="1" hangingPunct="1">
              <a:lnSpc>
                <a:spcPct val="110000"/>
              </a:lnSpc>
            </a:pPr>
            <a:r>
              <a:rPr lang="zh-CN" altLang="en-US" sz="2800" b="1">
                <a:solidFill>
                  <a:srgbClr val="000000"/>
                </a:solidFill>
                <a:effectLst>
                  <a:outerShdw blurRad="38100" dist="38100" dir="2700000" algn="tl">
                    <a:srgbClr val="DDDDDD"/>
                  </a:outerShdw>
                </a:effectLst>
              </a:rPr>
              <a:t>接收端，接收端利用多路分配器分时将数据分配</a:t>
            </a:r>
          </a:p>
          <a:p>
            <a:pPr eaLnBrk="1" hangingPunct="1">
              <a:lnSpc>
                <a:spcPct val="110000"/>
              </a:lnSpc>
            </a:pPr>
            <a:r>
              <a:rPr lang="zh-CN" altLang="en-US" sz="2800" b="1">
                <a:solidFill>
                  <a:srgbClr val="000000"/>
                </a:solidFill>
                <a:effectLst>
                  <a:outerShdw blurRad="38100" dist="38100" dir="2700000" algn="tl">
                    <a:srgbClr val="DDDDDD"/>
                  </a:outerShdw>
                </a:effectLst>
              </a:rPr>
              <a:t>给各路接收端，其原理如图所示。</a:t>
            </a:r>
          </a:p>
        </p:txBody>
      </p:sp>
      <p:sp>
        <p:nvSpPr>
          <p:cNvPr id="161796" name="Rectangle 4"/>
          <p:cNvSpPr>
            <a:spLocks noChangeArrowheads="1"/>
          </p:cNvSpPr>
          <p:nvPr/>
        </p:nvSpPr>
        <p:spPr bwMode="auto">
          <a:xfrm flipH="1">
            <a:off x="6750050" y="2951163"/>
            <a:ext cx="184150" cy="381000"/>
          </a:xfrm>
          <a:prstGeom prst="rect">
            <a:avLst/>
          </a:prstGeom>
          <a:noFill/>
          <a:ln>
            <a:noFill/>
          </a:ln>
        </p:spPr>
        <p:txBody>
          <a:bodyPr wrap="none">
            <a:spAutoFit/>
          </a:bodyPr>
          <a:lstStyle/>
          <a:p>
            <a:pPr>
              <a:spcBef>
                <a:spcPct val="50000"/>
              </a:spcBef>
            </a:pPr>
            <a:endParaRPr lang="zh-CN" sz="2800" b="1" baseline="-25000">
              <a:solidFill>
                <a:schemeClr val="bg1"/>
              </a:solidFill>
              <a:latin typeface="Times New Roman" panose="02020603050405020304" charset="0"/>
            </a:endParaRPr>
          </a:p>
        </p:txBody>
      </p:sp>
      <p:sp>
        <p:nvSpPr>
          <p:cNvPr id="161797" name="Rectangle 5"/>
          <p:cNvSpPr>
            <a:spLocks noChangeArrowheads="1"/>
          </p:cNvSpPr>
          <p:nvPr/>
        </p:nvSpPr>
        <p:spPr bwMode="auto">
          <a:xfrm>
            <a:off x="3429000" y="3211513"/>
            <a:ext cx="184150" cy="381000"/>
          </a:xfrm>
          <a:prstGeom prst="rect">
            <a:avLst/>
          </a:prstGeom>
          <a:noFill/>
          <a:ln>
            <a:noFill/>
          </a:ln>
        </p:spPr>
        <p:txBody>
          <a:bodyPr wrap="none">
            <a:spAutoFit/>
          </a:bodyPr>
          <a:lstStyle/>
          <a:p>
            <a:pPr>
              <a:spcBef>
                <a:spcPct val="50000"/>
              </a:spcBef>
            </a:pPr>
            <a:endParaRPr lang="zh-CN" sz="2800" b="1" baseline="-25000">
              <a:solidFill>
                <a:schemeClr val="bg1"/>
              </a:solidFill>
              <a:latin typeface="Times New Roman" panose="02020603050405020304" charset="0"/>
            </a:endParaRPr>
          </a:p>
        </p:txBody>
      </p:sp>
      <p:sp>
        <p:nvSpPr>
          <p:cNvPr id="161798" name="Rectangle 6"/>
          <p:cNvSpPr>
            <a:spLocks noChangeArrowheads="1"/>
          </p:cNvSpPr>
          <p:nvPr/>
        </p:nvSpPr>
        <p:spPr bwMode="auto">
          <a:xfrm>
            <a:off x="2819400" y="3211513"/>
            <a:ext cx="184150" cy="381000"/>
          </a:xfrm>
          <a:prstGeom prst="rect">
            <a:avLst/>
          </a:prstGeom>
          <a:noFill/>
          <a:ln>
            <a:noFill/>
          </a:ln>
        </p:spPr>
        <p:txBody>
          <a:bodyPr wrap="none">
            <a:spAutoFit/>
          </a:bodyPr>
          <a:lstStyle/>
          <a:p>
            <a:pPr>
              <a:spcBef>
                <a:spcPct val="50000"/>
              </a:spcBef>
            </a:pPr>
            <a:endParaRPr lang="zh-CN" sz="2800" b="1" baseline="-25000">
              <a:solidFill>
                <a:schemeClr val="bg1"/>
              </a:solidFill>
              <a:latin typeface="Times New Roman" panose="02020603050405020304" charset="0"/>
            </a:endParaRPr>
          </a:p>
        </p:txBody>
      </p:sp>
      <p:sp>
        <p:nvSpPr>
          <p:cNvPr id="161799" name="Rectangle 7"/>
          <p:cNvSpPr>
            <a:spLocks noChangeArrowheads="1"/>
          </p:cNvSpPr>
          <p:nvPr/>
        </p:nvSpPr>
        <p:spPr bwMode="auto">
          <a:xfrm>
            <a:off x="3352800" y="3124200"/>
            <a:ext cx="609600" cy="381000"/>
          </a:xfrm>
          <a:prstGeom prst="rect">
            <a:avLst/>
          </a:prstGeom>
          <a:noFill/>
          <a:ln>
            <a:noFill/>
          </a:ln>
        </p:spPr>
        <p:txBody>
          <a:bodyPr>
            <a:spAutoFit/>
          </a:bodyPr>
          <a:lstStyle/>
          <a:p>
            <a:pPr>
              <a:spcBef>
                <a:spcPct val="50000"/>
              </a:spcBef>
            </a:pPr>
            <a:endParaRPr lang="zh-CN" sz="2800" b="1" baseline="-25000">
              <a:solidFill>
                <a:srgbClr val="FF3300"/>
              </a:solidFill>
              <a:latin typeface="Times New Roman" panose="02020603050405020304" charset="0"/>
            </a:endParaRPr>
          </a:p>
        </p:txBody>
      </p:sp>
      <p:sp>
        <p:nvSpPr>
          <p:cNvPr id="161800" name="Rectangle 8"/>
          <p:cNvSpPr>
            <a:spLocks noChangeArrowheads="1"/>
          </p:cNvSpPr>
          <p:nvPr/>
        </p:nvSpPr>
        <p:spPr bwMode="auto">
          <a:xfrm>
            <a:off x="2819400" y="3219450"/>
            <a:ext cx="184150" cy="381000"/>
          </a:xfrm>
          <a:prstGeom prst="rect">
            <a:avLst/>
          </a:prstGeom>
          <a:noFill/>
          <a:ln>
            <a:noFill/>
          </a:ln>
        </p:spPr>
        <p:txBody>
          <a:bodyPr wrap="none">
            <a:spAutoFit/>
          </a:bodyPr>
          <a:lstStyle/>
          <a:p>
            <a:pPr>
              <a:spcBef>
                <a:spcPct val="50000"/>
              </a:spcBef>
            </a:pPr>
            <a:endParaRPr lang="zh-CN" sz="2800" b="1" baseline="-25000">
              <a:solidFill>
                <a:srgbClr val="FF3300"/>
              </a:solidFill>
              <a:latin typeface="Times New Roman" panose="02020603050405020304" charset="0"/>
            </a:endParaRPr>
          </a:p>
        </p:txBody>
      </p:sp>
      <p:sp>
        <p:nvSpPr>
          <p:cNvPr id="161801" name="Rectangle 9"/>
          <p:cNvSpPr>
            <a:spLocks noChangeArrowheads="1"/>
          </p:cNvSpPr>
          <p:nvPr/>
        </p:nvSpPr>
        <p:spPr bwMode="auto">
          <a:xfrm flipH="1">
            <a:off x="6750050" y="2874963"/>
            <a:ext cx="184150" cy="381000"/>
          </a:xfrm>
          <a:prstGeom prst="rect">
            <a:avLst/>
          </a:prstGeom>
          <a:noFill/>
          <a:ln>
            <a:noFill/>
          </a:ln>
        </p:spPr>
        <p:txBody>
          <a:bodyPr wrap="none">
            <a:spAutoFit/>
          </a:bodyPr>
          <a:lstStyle/>
          <a:p>
            <a:pPr>
              <a:spcBef>
                <a:spcPct val="50000"/>
              </a:spcBef>
            </a:pPr>
            <a:endParaRPr lang="zh-CN" sz="2800" b="1" baseline="-25000">
              <a:solidFill>
                <a:schemeClr val="bg1"/>
              </a:solidFill>
              <a:latin typeface="Times New Roman" panose="02020603050405020304" charset="0"/>
            </a:endParaRPr>
          </a:p>
        </p:txBody>
      </p:sp>
      <p:sp>
        <p:nvSpPr>
          <p:cNvPr id="161802" name="Rectangle 10"/>
          <p:cNvSpPr>
            <a:spLocks noChangeArrowheads="1"/>
          </p:cNvSpPr>
          <p:nvPr/>
        </p:nvSpPr>
        <p:spPr bwMode="auto">
          <a:xfrm>
            <a:off x="3429000" y="3135313"/>
            <a:ext cx="184150" cy="381000"/>
          </a:xfrm>
          <a:prstGeom prst="rect">
            <a:avLst/>
          </a:prstGeom>
          <a:noFill/>
          <a:ln>
            <a:noFill/>
          </a:ln>
        </p:spPr>
        <p:txBody>
          <a:bodyPr wrap="none">
            <a:spAutoFit/>
          </a:bodyPr>
          <a:lstStyle/>
          <a:p>
            <a:pPr>
              <a:spcBef>
                <a:spcPct val="50000"/>
              </a:spcBef>
            </a:pPr>
            <a:endParaRPr lang="zh-CN" sz="2800" b="1" baseline="-25000">
              <a:solidFill>
                <a:schemeClr val="bg1"/>
              </a:solidFill>
              <a:latin typeface="Times New Roman" panose="02020603050405020304" charset="0"/>
            </a:endParaRPr>
          </a:p>
        </p:txBody>
      </p:sp>
      <p:sp>
        <p:nvSpPr>
          <p:cNvPr id="161803" name="Rectangle 11"/>
          <p:cNvSpPr>
            <a:spLocks noChangeArrowheads="1"/>
          </p:cNvSpPr>
          <p:nvPr/>
        </p:nvSpPr>
        <p:spPr bwMode="auto">
          <a:xfrm>
            <a:off x="2819400" y="3135313"/>
            <a:ext cx="184150" cy="381000"/>
          </a:xfrm>
          <a:prstGeom prst="rect">
            <a:avLst/>
          </a:prstGeom>
          <a:noFill/>
          <a:ln>
            <a:noFill/>
          </a:ln>
        </p:spPr>
        <p:txBody>
          <a:bodyPr wrap="none">
            <a:spAutoFit/>
          </a:bodyPr>
          <a:lstStyle/>
          <a:p>
            <a:pPr>
              <a:spcBef>
                <a:spcPct val="50000"/>
              </a:spcBef>
            </a:pPr>
            <a:endParaRPr lang="zh-CN" sz="2800" b="1" baseline="-25000">
              <a:solidFill>
                <a:schemeClr val="bg1"/>
              </a:solidFill>
              <a:latin typeface="Times New Roman" panose="02020603050405020304" charset="0"/>
            </a:endParaRPr>
          </a:p>
        </p:txBody>
      </p:sp>
      <p:sp>
        <p:nvSpPr>
          <p:cNvPr id="161804" name="Rectangle 12"/>
          <p:cNvSpPr>
            <a:spLocks noChangeArrowheads="1"/>
          </p:cNvSpPr>
          <p:nvPr/>
        </p:nvSpPr>
        <p:spPr bwMode="auto">
          <a:xfrm>
            <a:off x="2819400" y="3143250"/>
            <a:ext cx="184150" cy="381000"/>
          </a:xfrm>
          <a:prstGeom prst="rect">
            <a:avLst/>
          </a:prstGeom>
          <a:noFill/>
          <a:ln>
            <a:noFill/>
          </a:ln>
        </p:spPr>
        <p:txBody>
          <a:bodyPr wrap="none">
            <a:spAutoFit/>
          </a:bodyPr>
          <a:lstStyle/>
          <a:p>
            <a:pPr>
              <a:spcBef>
                <a:spcPct val="50000"/>
              </a:spcBef>
            </a:pPr>
            <a:endParaRPr lang="zh-CN" sz="2800" b="1" baseline="-25000">
              <a:solidFill>
                <a:srgbClr val="FF3300"/>
              </a:solidFill>
              <a:latin typeface="Times New Roman" panose="02020603050405020304" charset="0"/>
            </a:endParaRPr>
          </a:p>
        </p:txBody>
      </p:sp>
      <p:sp>
        <p:nvSpPr>
          <p:cNvPr id="140301" name="AutoShape 13" descr="40%"/>
          <p:cNvSpPr>
            <a:spLocks noChangeArrowheads="1"/>
          </p:cNvSpPr>
          <p:nvPr/>
        </p:nvSpPr>
        <p:spPr bwMode="auto">
          <a:xfrm>
            <a:off x="3810000" y="5638800"/>
            <a:ext cx="1066800" cy="533400"/>
          </a:xfrm>
          <a:prstGeom prst="wedgeRoundRectCallout">
            <a:avLst>
              <a:gd name="adj1" fmla="val -109375"/>
              <a:gd name="adj2" fmla="val -296"/>
              <a:gd name="adj3" fmla="val 16667"/>
            </a:avLst>
          </a:prstGeom>
          <a:pattFill prst="pct40">
            <a:fgClr>
              <a:srgbClr val="FFCCCC"/>
            </a:fgClr>
            <a:bgClr>
              <a:srgbClr val="FFFFFF"/>
            </a:bgClr>
          </a:pattFill>
          <a:ln w="28575">
            <a:solidFill>
              <a:srgbClr val="FF3300"/>
            </a:solidFill>
            <a:miter lim="800000"/>
          </a:ln>
          <a:effectLst/>
        </p:spPr>
        <p:txBody>
          <a:bodyPr wrap="none" anchor="ctr"/>
          <a:lstStyle/>
          <a:p>
            <a:pPr algn="ctr">
              <a:spcBef>
                <a:spcPct val="50000"/>
              </a:spcBef>
              <a:defRPr/>
            </a:pPr>
            <a:r>
              <a:rPr lang="zh-CN" altLang="en-US" b="1">
                <a:solidFill>
                  <a:schemeClr val="accent2"/>
                </a:solidFill>
                <a:effectLst>
                  <a:outerShdw blurRad="38100" dist="38100" dir="2700000" algn="tl">
                    <a:srgbClr val="C0C0C0"/>
                  </a:outerShdw>
                </a:effectLst>
                <a:latin typeface="Times New Roman" panose="02020603050405020304" charset="0"/>
                <a:ea typeface="宋体" panose="02010600030101010101" pitchFamily="2" charset="-122"/>
                <a:cs typeface="+mn-cs"/>
              </a:rPr>
              <a:t>使能端</a:t>
            </a:r>
          </a:p>
        </p:txBody>
      </p:sp>
      <p:sp>
        <p:nvSpPr>
          <p:cNvPr id="140302" name="Rectangle 14"/>
          <p:cNvSpPr>
            <a:spLocks noChangeArrowheads="1"/>
          </p:cNvSpPr>
          <p:nvPr/>
        </p:nvSpPr>
        <p:spPr bwMode="auto">
          <a:xfrm>
            <a:off x="762000" y="5638800"/>
            <a:ext cx="1746250" cy="485775"/>
          </a:xfrm>
          <a:prstGeom prst="rect">
            <a:avLst/>
          </a:prstGeom>
          <a:noFill/>
          <a:ln w="28575">
            <a:solidFill>
              <a:srgbClr val="000099"/>
            </a:solidFill>
            <a:miter lim="800000"/>
          </a:ln>
          <a:effectLst/>
        </p:spPr>
        <p:txBody>
          <a:bodyPr wrap="none">
            <a:spAutoFit/>
          </a:bodyPr>
          <a:lstStyle/>
          <a:p>
            <a:pPr>
              <a:spcBef>
                <a:spcPct val="50000"/>
              </a:spcBef>
            </a:pPr>
            <a:r>
              <a:rPr lang="zh-CN" altLang="en-US" b="1">
                <a:solidFill>
                  <a:srgbClr val="CC0000"/>
                </a:solidFill>
                <a:effectLst>
                  <a:outerShdw blurRad="38100" dist="38100" dir="2700000" algn="tl">
                    <a:srgbClr val="DDDDDD"/>
                  </a:outerShdw>
                </a:effectLst>
                <a:latin typeface="Times New Roman" panose="02020603050405020304" charset="0"/>
              </a:rPr>
              <a:t>多路选择器</a:t>
            </a:r>
          </a:p>
        </p:txBody>
      </p:sp>
      <p:sp>
        <p:nvSpPr>
          <p:cNvPr id="140303" name="Rectangle 15"/>
          <p:cNvSpPr>
            <a:spLocks noChangeArrowheads="1"/>
          </p:cNvSpPr>
          <p:nvPr/>
        </p:nvSpPr>
        <p:spPr bwMode="auto">
          <a:xfrm>
            <a:off x="6629400" y="5638800"/>
            <a:ext cx="1746250" cy="485775"/>
          </a:xfrm>
          <a:prstGeom prst="rect">
            <a:avLst/>
          </a:prstGeom>
          <a:noFill/>
          <a:ln w="28575">
            <a:solidFill>
              <a:srgbClr val="000099"/>
            </a:solidFill>
            <a:miter lim="800000"/>
          </a:ln>
          <a:effectLst/>
        </p:spPr>
        <p:txBody>
          <a:bodyPr wrap="none">
            <a:spAutoFit/>
          </a:bodyPr>
          <a:lstStyle/>
          <a:p>
            <a:pPr>
              <a:spcBef>
                <a:spcPct val="50000"/>
              </a:spcBef>
              <a:defRPr/>
            </a:pPr>
            <a:r>
              <a:rPr lang="zh-CN" altLang="en-US" b="1">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多路分配器</a:t>
            </a:r>
          </a:p>
        </p:txBody>
      </p:sp>
      <p:grpSp>
        <p:nvGrpSpPr>
          <p:cNvPr id="2" name="Group 16"/>
          <p:cNvGrpSpPr/>
          <p:nvPr/>
        </p:nvGrpSpPr>
        <p:grpSpPr bwMode="auto">
          <a:xfrm>
            <a:off x="609600" y="3392488"/>
            <a:ext cx="7781925" cy="2808287"/>
            <a:chOff x="384" y="2137"/>
            <a:chExt cx="4902" cy="1769"/>
          </a:xfrm>
        </p:grpSpPr>
        <p:sp>
          <p:nvSpPr>
            <p:cNvPr id="140305" name="Text Box 17"/>
            <p:cNvSpPr txBox="1">
              <a:spLocks noChangeArrowheads="1"/>
            </p:cNvSpPr>
            <p:nvPr/>
          </p:nvSpPr>
          <p:spPr bwMode="auto">
            <a:xfrm>
              <a:off x="384" y="2688"/>
              <a:ext cx="385" cy="733"/>
            </a:xfrm>
            <a:prstGeom prst="rect">
              <a:avLst/>
            </a:prstGeom>
            <a:noFill/>
            <a:ln w="9525">
              <a:noFill/>
              <a:miter lim="800000"/>
            </a:ln>
            <a:effectLst/>
          </p:spPr>
          <p:txBody>
            <a:bodyPr vert="eaVert"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000099"/>
                  </a:solidFill>
                  <a:effectLst>
                    <a:outerShdw blurRad="38100" dist="38100" dir="2700000" algn="tl">
                      <a:srgbClr val="DDDDDD"/>
                    </a:outerShdw>
                  </a:effectLst>
                </a:rPr>
                <a:t>发送端</a:t>
              </a:r>
            </a:p>
          </p:txBody>
        </p:sp>
        <p:sp>
          <p:nvSpPr>
            <p:cNvPr id="140306" name="Text Box 18"/>
            <p:cNvSpPr txBox="1">
              <a:spLocks noChangeArrowheads="1"/>
            </p:cNvSpPr>
            <p:nvPr/>
          </p:nvSpPr>
          <p:spPr bwMode="auto">
            <a:xfrm>
              <a:off x="4901" y="2736"/>
              <a:ext cx="385" cy="733"/>
            </a:xfrm>
            <a:prstGeom prst="rect">
              <a:avLst/>
            </a:prstGeom>
            <a:noFill/>
            <a:ln w="9525">
              <a:noFill/>
              <a:miter lim="800000"/>
            </a:ln>
            <a:effectLst/>
          </p:spPr>
          <p:txBody>
            <a:bodyPr vert="eaVert" wrap="none">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接收端</a:t>
              </a:r>
            </a:p>
          </p:txBody>
        </p:sp>
        <p:grpSp>
          <p:nvGrpSpPr>
            <p:cNvPr id="161821" name="Group 19"/>
            <p:cNvGrpSpPr/>
            <p:nvPr/>
          </p:nvGrpSpPr>
          <p:grpSpPr bwMode="auto">
            <a:xfrm>
              <a:off x="3024" y="2832"/>
              <a:ext cx="916" cy="287"/>
              <a:chOff x="3179" y="3031"/>
              <a:chExt cx="916" cy="287"/>
            </a:xfrm>
          </p:grpSpPr>
          <p:sp>
            <p:nvSpPr>
              <p:cNvPr id="161888" name="Oval 20"/>
              <p:cNvSpPr>
                <a:spLocks noChangeArrowheads="1"/>
              </p:cNvSpPr>
              <p:nvPr/>
            </p:nvSpPr>
            <p:spPr bwMode="auto">
              <a:xfrm flipH="1">
                <a:off x="3729" y="3236"/>
                <a:ext cx="91"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9" name="Line 21"/>
              <p:cNvSpPr>
                <a:spLocks noChangeShapeType="1"/>
              </p:cNvSpPr>
              <p:nvPr/>
            </p:nvSpPr>
            <p:spPr bwMode="auto">
              <a:xfrm flipH="1">
                <a:off x="3179" y="3277"/>
                <a:ext cx="550" cy="0"/>
              </a:xfrm>
              <a:prstGeom prst="line">
                <a:avLst/>
              </a:prstGeom>
              <a:noFill/>
              <a:ln w="28575">
                <a:solidFill>
                  <a:srgbClr val="333300"/>
                </a:solidFill>
                <a:round/>
                <a:headEnd type="triangle" w="med" len="med"/>
              </a:ln>
            </p:spPr>
            <p:txBody>
              <a:bodyPr wrap="none" anchor="ctr"/>
              <a:lstStyle/>
              <a:p>
                <a:endParaRPr lang="zh-CN" altLang="en-US">
                  <a:latin typeface="Times New Roman" panose="02020603050405020304" charset="0"/>
                </a:endParaRPr>
              </a:p>
            </p:txBody>
          </p:sp>
          <p:sp>
            <p:nvSpPr>
              <p:cNvPr id="161890" name="Line 22"/>
              <p:cNvSpPr>
                <a:spLocks noChangeShapeType="1"/>
              </p:cNvSpPr>
              <p:nvPr/>
            </p:nvSpPr>
            <p:spPr bwMode="auto">
              <a:xfrm flipV="1">
                <a:off x="3820" y="3031"/>
                <a:ext cx="275" cy="205"/>
              </a:xfrm>
              <a:prstGeom prst="line">
                <a:avLst/>
              </a:prstGeom>
              <a:noFill/>
              <a:ln w="28575">
                <a:solidFill>
                  <a:srgbClr val="333300"/>
                </a:solidFill>
                <a:round/>
                <a:tailEnd type="triangle" w="med" len="med"/>
              </a:ln>
            </p:spPr>
            <p:txBody>
              <a:bodyPr wrap="none" anchor="ctr"/>
              <a:lstStyle/>
              <a:p>
                <a:endParaRPr lang="zh-CN" altLang="en-US">
                  <a:latin typeface="Times New Roman" panose="02020603050405020304" charset="0"/>
                </a:endParaRPr>
              </a:p>
            </p:txBody>
          </p:sp>
        </p:grpSp>
        <p:sp>
          <p:nvSpPr>
            <p:cNvPr id="161822" name="Text Box 23"/>
            <p:cNvSpPr txBox="1">
              <a:spLocks noChangeArrowheads="1"/>
            </p:cNvSpPr>
            <p:nvPr/>
          </p:nvSpPr>
          <p:spPr bwMode="auto">
            <a:xfrm flipH="1">
              <a:off x="3120" y="2784"/>
              <a:ext cx="24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i="1">
                  <a:solidFill>
                    <a:schemeClr val="accent2"/>
                  </a:solidFill>
                </a:rPr>
                <a:t>I</a:t>
              </a:r>
            </a:p>
          </p:txBody>
        </p:sp>
        <p:sp>
          <p:nvSpPr>
            <p:cNvPr id="161823" name="Rectangle 24"/>
            <p:cNvSpPr>
              <a:spLocks noChangeArrowheads="1"/>
            </p:cNvSpPr>
            <p:nvPr/>
          </p:nvSpPr>
          <p:spPr bwMode="auto">
            <a:xfrm>
              <a:off x="1392" y="2698"/>
              <a:ext cx="720" cy="806"/>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grpSp>
          <p:nvGrpSpPr>
            <p:cNvPr id="161824" name="Group 25"/>
            <p:cNvGrpSpPr/>
            <p:nvPr/>
          </p:nvGrpSpPr>
          <p:grpSpPr bwMode="auto">
            <a:xfrm>
              <a:off x="1008" y="2784"/>
              <a:ext cx="674" cy="624"/>
              <a:chOff x="705" y="2951"/>
              <a:chExt cx="962" cy="697"/>
            </a:xfrm>
          </p:grpSpPr>
          <p:sp>
            <p:nvSpPr>
              <p:cNvPr id="161876" name="Line 26"/>
              <p:cNvSpPr>
                <a:spLocks noChangeShapeType="1"/>
              </p:cNvSpPr>
              <p:nvPr/>
            </p:nvSpPr>
            <p:spPr bwMode="auto">
              <a:xfrm>
                <a:off x="796" y="2992"/>
                <a:ext cx="7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77" name="Line 27"/>
              <p:cNvSpPr>
                <a:spLocks noChangeShapeType="1"/>
              </p:cNvSpPr>
              <p:nvPr/>
            </p:nvSpPr>
            <p:spPr bwMode="auto">
              <a:xfrm>
                <a:off x="796" y="3197"/>
                <a:ext cx="7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78" name="Line 28"/>
              <p:cNvSpPr>
                <a:spLocks noChangeShapeType="1"/>
              </p:cNvSpPr>
              <p:nvPr/>
            </p:nvSpPr>
            <p:spPr bwMode="auto">
              <a:xfrm>
                <a:off x="796" y="3402"/>
                <a:ext cx="7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79" name="Line 29"/>
              <p:cNvSpPr>
                <a:spLocks noChangeShapeType="1"/>
              </p:cNvSpPr>
              <p:nvPr/>
            </p:nvSpPr>
            <p:spPr bwMode="auto">
              <a:xfrm>
                <a:off x="796" y="3607"/>
                <a:ext cx="7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0" name="Oval 30"/>
              <p:cNvSpPr>
                <a:spLocks noChangeArrowheads="1"/>
              </p:cNvSpPr>
              <p:nvPr/>
            </p:nvSpPr>
            <p:spPr bwMode="auto">
              <a:xfrm>
                <a:off x="705" y="2951"/>
                <a:ext cx="91" cy="81"/>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1" name="Oval 31"/>
              <p:cNvSpPr>
                <a:spLocks noChangeArrowheads="1"/>
              </p:cNvSpPr>
              <p:nvPr/>
            </p:nvSpPr>
            <p:spPr bwMode="auto">
              <a:xfrm>
                <a:off x="705" y="3156"/>
                <a:ext cx="91"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2" name="Oval 32"/>
              <p:cNvSpPr>
                <a:spLocks noChangeArrowheads="1"/>
              </p:cNvSpPr>
              <p:nvPr/>
            </p:nvSpPr>
            <p:spPr bwMode="auto">
              <a:xfrm>
                <a:off x="705" y="3362"/>
                <a:ext cx="91" cy="81"/>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3" name="Oval 33"/>
              <p:cNvSpPr>
                <a:spLocks noChangeArrowheads="1"/>
              </p:cNvSpPr>
              <p:nvPr/>
            </p:nvSpPr>
            <p:spPr bwMode="auto">
              <a:xfrm>
                <a:off x="705" y="3566"/>
                <a:ext cx="91"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4" name="Oval 34"/>
              <p:cNvSpPr>
                <a:spLocks noChangeArrowheads="1"/>
              </p:cNvSpPr>
              <p:nvPr/>
            </p:nvSpPr>
            <p:spPr bwMode="auto">
              <a:xfrm>
                <a:off x="1575" y="2951"/>
                <a:ext cx="92" cy="81"/>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5" name="Oval 35"/>
              <p:cNvSpPr>
                <a:spLocks noChangeArrowheads="1"/>
              </p:cNvSpPr>
              <p:nvPr/>
            </p:nvSpPr>
            <p:spPr bwMode="auto">
              <a:xfrm>
                <a:off x="1575" y="3566"/>
                <a:ext cx="92"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6" name="Oval 36"/>
              <p:cNvSpPr>
                <a:spLocks noChangeArrowheads="1"/>
              </p:cNvSpPr>
              <p:nvPr/>
            </p:nvSpPr>
            <p:spPr bwMode="auto">
              <a:xfrm>
                <a:off x="1575" y="3362"/>
                <a:ext cx="92" cy="81"/>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7" name="Oval 37"/>
              <p:cNvSpPr>
                <a:spLocks noChangeArrowheads="1"/>
              </p:cNvSpPr>
              <p:nvPr/>
            </p:nvSpPr>
            <p:spPr bwMode="auto">
              <a:xfrm>
                <a:off x="1575" y="3156"/>
                <a:ext cx="92"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grpSp>
        <p:grpSp>
          <p:nvGrpSpPr>
            <p:cNvPr id="161825" name="Group 38"/>
            <p:cNvGrpSpPr/>
            <p:nvPr/>
          </p:nvGrpSpPr>
          <p:grpSpPr bwMode="auto">
            <a:xfrm>
              <a:off x="1728" y="3504"/>
              <a:ext cx="91" cy="244"/>
              <a:chOff x="1759" y="3813"/>
              <a:chExt cx="91" cy="244"/>
            </a:xfrm>
          </p:grpSpPr>
          <p:sp>
            <p:nvSpPr>
              <p:cNvPr id="161874" name="Line 39"/>
              <p:cNvSpPr>
                <a:spLocks noChangeShapeType="1"/>
              </p:cNvSpPr>
              <p:nvPr/>
            </p:nvSpPr>
            <p:spPr bwMode="auto">
              <a:xfrm>
                <a:off x="1804" y="3813"/>
                <a:ext cx="0" cy="16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75" name="Oval 40"/>
              <p:cNvSpPr>
                <a:spLocks noChangeArrowheads="1"/>
              </p:cNvSpPr>
              <p:nvPr/>
            </p:nvSpPr>
            <p:spPr bwMode="auto">
              <a:xfrm>
                <a:off x="1759" y="3975"/>
                <a:ext cx="91"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grpSp>
        <p:grpSp>
          <p:nvGrpSpPr>
            <p:cNvPr id="161826" name="Group 41"/>
            <p:cNvGrpSpPr/>
            <p:nvPr/>
          </p:nvGrpSpPr>
          <p:grpSpPr bwMode="auto">
            <a:xfrm>
              <a:off x="1680" y="2832"/>
              <a:ext cx="916" cy="288"/>
              <a:chOff x="1667" y="3032"/>
              <a:chExt cx="916" cy="288"/>
            </a:xfrm>
          </p:grpSpPr>
          <p:sp>
            <p:nvSpPr>
              <p:cNvPr id="161871" name="Oval 42"/>
              <p:cNvSpPr>
                <a:spLocks noChangeArrowheads="1"/>
              </p:cNvSpPr>
              <p:nvPr/>
            </p:nvSpPr>
            <p:spPr bwMode="auto">
              <a:xfrm>
                <a:off x="1942" y="3238"/>
                <a:ext cx="92"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72" name="Line 43"/>
              <p:cNvSpPr>
                <a:spLocks noChangeShapeType="1"/>
              </p:cNvSpPr>
              <p:nvPr/>
            </p:nvSpPr>
            <p:spPr bwMode="auto">
              <a:xfrm>
                <a:off x="2034" y="3279"/>
                <a:ext cx="549" cy="0"/>
              </a:xfrm>
              <a:prstGeom prst="line">
                <a:avLst/>
              </a:prstGeom>
              <a:noFill/>
              <a:ln w="28575">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61873" name="Line 44"/>
              <p:cNvSpPr>
                <a:spLocks noChangeShapeType="1"/>
              </p:cNvSpPr>
              <p:nvPr/>
            </p:nvSpPr>
            <p:spPr bwMode="auto">
              <a:xfrm flipH="1" flipV="1">
                <a:off x="1667" y="3032"/>
                <a:ext cx="275" cy="206"/>
              </a:xfrm>
              <a:prstGeom prst="line">
                <a:avLst/>
              </a:prstGeom>
              <a:noFill/>
              <a:ln w="28575">
                <a:solidFill>
                  <a:srgbClr val="333300"/>
                </a:solidFill>
                <a:round/>
                <a:tailEnd type="triangle" w="med" len="med"/>
              </a:ln>
            </p:spPr>
            <p:txBody>
              <a:bodyPr wrap="none" anchor="ctr"/>
              <a:lstStyle/>
              <a:p>
                <a:endParaRPr lang="zh-CN" altLang="en-US">
                  <a:latin typeface="Times New Roman" panose="02020603050405020304" charset="0"/>
                </a:endParaRPr>
              </a:p>
            </p:txBody>
          </p:sp>
        </p:grpSp>
        <p:sp>
          <p:nvSpPr>
            <p:cNvPr id="161827" name="Text Box 45"/>
            <p:cNvSpPr txBox="1">
              <a:spLocks noChangeArrowheads="1"/>
            </p:cNvSpPr>
            <p:nvPr/>
          </p:nvSpPr>
          <p:spPr bwMode="auto">
            <a:xfrm>
              <a:off x="2208" y="2784"/>
              <a:ext cx="24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i="1">
                  <a:solidFill>
                    <a:schemeClr val="accent2"/>
                  </a:solidFill>
                </a:rPr>
                <a:t>Y</a:t>
              </a:r>
            </a:p>
          </p:txBody>
        </p:sp>
        <p:sp>
          <p:nvSpPr>
            <p:cNvPr id="161828" name="Rectangle 46"/>
            <p:cNvSpPr>
              <a:spLocks noChangeArrowheads="1"/>
            </p:cNvSpPr>
            <p:nvPr/>
          </p:nvSpPr>
          <p:spPr bwMode="auto">
            <a:xfrm>
              <a:off x="672" y="3216"/>
              <a:ext cx="367" cy="288"/>
            </a:xfrm>
            <a:prstGeom prst="rect">
              <a:avLst/>
            </a:prstGeom>
            <a:noFill/>
            <a:ln>
              <a:noFill/>
            </a:ln>
          </p:spPr>
          <p:txBody>
            <a:bodyPr>
              <a:spAutoFit/>
            </a:bodyPr>
            <a:lstStyle/>
            <a:p>
              <a:pPr>
                <a:spcBef>
                  <a:spcPct val="50000"/>
                </a:spcBef>
              </a:pPr>
              <a:r>
                <a:rPr lang="en-US" altLang="zh-CN" b="1" i="1">
                  <a:solidFill>
                    <a:srgbClr val="333300"/>
                  </a:solidFill>
                  <a:latin typeface="Times New Roman" panose="02020603050405020304" charset="0"/>
                </a:rPr>
                <a:t>D</a:t>
              </a:r>
              <a:r>
                <a:rPr lang="en-US" altLang="zh-CN" b="1" baseline="-25000">
                  <a:solidFill>
                    <a:srgbClr val="333300"/>
                  </a:solidFill>
                  <a:latin typeface="Times New Roman" panose="02020603050405020304" charset="0"/>
                </a:rPr>
                <a:t>0</a:t>
              </a:r>
            </a:p>
          </p:txBody>
        </p:sp>
        <p:sp>
          <p:nvSpPr>
            <p:cNvPr id="161829" name="Rectangle 47"/>
            <p:cNvSpPr>
              <a:spLocks noChangeArrowheads="1"/>
            </p:cNvSpPr>
            <p:nvPr/>
          </p:nvSpPr>
          <p:spPr bwMode="auto">
            <a:xfrm>
              <a:off x="672" y="3010"/>
              <a:ext cx="367" cy="288"/>
            </a:xfrm>
            <a:prstGeom prst="rect">
              <a:avLst/>
            </a:prstGeom>
            <a:noFill/>
            <a:ln>
              <a:noFill/>
            </a:ln>
          </p:spPr>
          <p:txBody>
            <a:bodyPr>
              <a:spAutoFit/>
            </a:bodyPr>
            <a:lstStyle/>
            <a:p>
              <a:pPr>
                <a:spcBef>
                  <a:spcPct val="50000"/>
                </a:spcBef>
              </a:pPr>
              <a:r>
                <a:rPr lang="en-US" altLang="zh-CN" b="1" i="1">
                  <a:solidFill>
                    <a:srgbClr val="333300"/>
                  </a:solidFill>
                  <a:latin typeface="Times New Roman" panose="02020603050405020304" charset="0"/>
                </a:rPr>
                <a:t>D</a:t>
              </a:r>
              <a:r>
                <a:rPr lang="en-US" altLang="zh-CN" b="1" baseline="-25000">
                  <a:solidFill>
                    <a:srgbClr val="333300"/>
                  </a:solidFill>
                  <a:latin typeface="Times New Roman" panose="02020603050405020304" charset="0"/>
                </a:rPr>
                <a:t>1</a:t>
              </a:r>
            </a:p>
          </p:txBody>
        </p:sp>
        <p:sp>
          <p:nvSpPr>
            <p:cNvPr id="161830" name="Rectangle 48"/>
            <p:cNvSpPr>
              <a:spLocks noChangeArrowheads="1"/>
            </p:cNvSpPr>
            <p:nvPr/>
          </p:nvSpPr>
          <p:spPr bwMode="auto">
            <a:xfrm>
              <a:off x="672" y="2837"/>
              <a:ext cx="319" cy="288"/>
            </a:xfrm>
            <a:prstGeom prst="rect">
              <a:avLst/>
            </a:prstGeom>
            <a:noFill/>
            <a:ln>
              <a:noFill/>
            </a:ln>
          </p:spPr>
          <p:txBody>
            <a:bodyPr wrap="none">
              <a:spAutoFit/>
            </a:bodyPr>
            <a:lstStyle/>
            <a:p>
              <a:pPr>
                <a:spcBef>
                  <a:spcPct val="50000"/>
                </a:spcBef>
              </a:pPr>
              <a:r>
                <a:rPr lang="en-US" altLang="zh-CN" b="1" i="1">
                  <a:solidFill>
                    <a:srgbClr val="333300"/>
                  </a:solidFill>
                  <a:latin typeface="Times New Roman" panose="02020603050405020304" charset="0"/>
                </a:rPr>
                <a:t>D</a:t>
              </a:r>
              <a:r>
                <a:rPr lang="en-US" altLang="zh-CN" b="1" baseline="-25000">
                  <a:solidFill>
                    <a:srgbClr val="333300"/>
                  </a:solidFill>
                  <a:latin typeface="Times New Roman" panose="02020603050405020304" charset="0"/>
                </a:rPr>
                <a:t>2</a:t>
              </a:r>
            </a:p>
          </p:txBody>
        </p:sp>
        <p:sp>
          <p:nvSpPr>
            <p:cNvPr id="161831" name="Rectangle 49"/>
            <p:cNvSpPr>
              <a:spLocks noChangeArrowheads="1"/>
            </p:cNvSpPr>
            <p:nvPr/>
          </p:nvSpPr>
          <p:spPr bwMode="auto">
            <a:xfrm>
              <a:off x="672" y="2632"/>
              <a:ext cx="319" cy="288"/>
            </a:xfrm>
            <a:prstGeom prst="rect">
              <a:avLst/>
            </a:prstGeom>
            <a:noFill/>
            <a:ln>
              <a:noFill/>
            </a:ln>
          </p:spPr>
          <p:txBody>
            <a:bodyPr wrap="none">
              <a:spAutoFit/>
            </a:bodyPr>
            <a:lstStyle/>
            <a:p>
              <a:pPr>
                <a:spcBef>
                  <a:spcPct val="50000"/>
                </a:spcBef>
              </a:pPr>
              <a:r>
                <a:rPr lang="en-US" altLang="zh-CN" b="1" i="1">
                  <a:solidFill>
                    <a:srgbClr val="333300"/>
                  </a:solidFill>
                  <a:latin typeface="Times New Roman" panose="02020603050405020304" charset="0"/>
                </a:rPr>
                <a:t>D</a:t>
              </a:r>
              <a:r>
                <a:rPr lang="en-US" altLang="zh-CN" b="1" baseline="-25000">
                  <a:solidFill>
                    <a:srgbClr val="333300"/>
                  </a:solidFill>
                  <a:latin typeface="Times New Roman" panose="02020603050405020304" charset="0"/>
                </a:rPr>
                <a:t>3</a:t>
              </a:r>
            </a:p>
          </p:txBody>
        </p:sp>
        <p:sp>
          <p:nvSpPr>
            <p:cNvPr id="161832" name="Rectangle 50"/>
            <p:cNvSpPr>
              <a:spLocks noChangeArrowheads="1"/>
            </p:cNvSpPr>
            <p:nvPr/>
          </p:nvSpPr>
          <p:spPr bwMode="auto">
            <a:xfrm>
              <a:off x="1824" y="3552"/>
              <a:ext cx="241" cy="327"/>
            </a:xfrm>
            <a:prstGeom prst="rect">
              <a:avLst/>
            </a:prstGeom>
            <a:noFill/>
            <a:ln>
              <a:noFill/>
            </a:ln>
          </p:spPr>
          <p:txBody>
            <a:bodyPr wrap="none">
              <a:spAutoFit/>
            </a:bodyPr>
            <a:lstStyle/>
            <a:p>
              <a:pPr>
                <a:spcBef>
                  <a:spcPct val="50000"/>
                </a:spcBef>
              </a:pPr>
              <a:r>
                <a:rPr lang="en-US" altLang="zh-CN" sz="2800" b="1" i="1">
                  <a:solidFill>
                    <a:srgbClr val="003366"/>
                  </a:solidFill>
                  <a:latin typeface="Times New Roman" panose="02020603050405020304" charset="0"/>
                </a:rPr>
                <a:t>S</a:t>
              </a:r>
              <a:endParaRPr lang="en-US" altLang="zh-CN" sz="2800" b="1" baseline="-25000">
                <a:solidFill>
                  <a:srgbClr val="003366"/>
                </a:solidFill>
                <a:latin typeface="Times New Roman" panose="02020603050405020304" charset="0"/>
              </a:endParaRPr>
            </a:p>
          </p:txBody>
        </p:sp>
        <p:grpSp>
          <p:nvGrpSpPr>
            <p:cNvPr id="161833" name="Group 51"/>
            <p:cNvGrpSpPr/>
            <p:nvPr/>
          </p:nvGrpSpPr>
          <p:grpSpPr bwMode="auto">
            <a:xfrm>
              <a:off x="1440" y="2137"/>
              <a:ext cx="638" cy="563"/>
              <a:chOff x="1514" y="2183"/>
              <a:chExt cx="638" cy="563"/>
            </a:xfrm>
          </p:grpSpPr>
          <p:sp>
            <p:nvSpPr>
              <p:cNvPr id="161865" name="Line 52"/>
              <p:cNvSpPr>
                <a:spLocks noChangeShapeType="1"/>
              </p:cNvSpPr>
              <p:nvPr/>
            </p:nvSpPr>
            <p:spPr bwMode="auto">
              <a:xfrm>
                <a:off x="1667" y="2580"/>
                <a:ext cx="0" cy="16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6" name="Line 53"/>
              <p:cNvSpPr>
                <a:spLocks noChangeShapeType="1"/>
              </p:cNvSpPr>
              <p:nvPr/>
            </p:nvSpPr>
            <p:spPr bwMode="auto">
              <a:xfrm>
                <a:off x="1988" y="2580"/>
                <a:ext cx="0" cy="16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7" name="Oval 54"/>
              <p:cNvSpPr>
                <a:spLocks noChangeArrowheads="1"/>
              </p:cNvSpPr>
              <p:nvPr/>
            </p:nvSpPr>
            <p:spPr bwMode="auto">
              <a:xfrm>
                <a:off x="1621" y="2497"/>
                <a:ext cx="92" cy="8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8" name="Oval 55"/>
              <p:cNvSpPr>
                <a:spLocks noChangeArrowheads="1"/>
              </p:cNvSpPr>
              <p:nvPr/>
            </p:nvSpPr>
            <p:spPr bwMode="auto">
              <a:xfrm>
                <a:off x="1942" y="2497"/>
                <a:ext cx="92" cy="8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9" name="Rectangle 56"/>
              <p:cNvSpPr>
                <a:spLocks noChangeArrowheads="1"/>
              </p:cNvSpPr>
              <p:nvPr/>
            </p:nvSpPr>
            <p:spPr bwMode="auto">
              <a:xfrm>
                <a:off x="1813" y="2191"/>
                <a:ext cx="339" cy="327"/>
              </a:xfrm>
              <a:prstGeom prst="rect">
                <a:avLst/>
              </a:prstGeom>
              <a:noFill/>
              <a:ln>
                <a:noFill/>
              </a:ln>
            </p:spPr>
            <p:txBody>
              <a:bodyPr wrap="none" lIns="90000" tIns="46800" rIns="90000" bIns="46800">
                <a:spAutoFit/>
              </a:bodyPr>
              <a:lstStyle/>
              <a:p>
                <a:pPr>
                  <a:spcBef>
                    <a:spcPct val="50000"/>
                  </a:spcBef>
                </a:pPr>
                <a:r>
                  <a:rPr lang="en-US" altLang="zh-CN" sz="2800" b="1" i="1">
                    <a:solidFill>
                      <a:srgbClr val="CC0000"/>
                    </a:solidFill>
                    <a:latin typeface="Times New Roman" panose="02020603050405020304" charset="0"/>
                  </a:rPr>
                  <a:t>A</a:t>
                </a:r>
                <a:r>
                  <a:rPr lang="en-US" altLang="zh-CN" sz="2800" b="1" baseline="-25000">
                    <a:solidFill>
                      <a:srgbClr val="CC0000"/>
                    </a:solidFill>
                    <a:latin typeface="Times New Roman" panose="02020603050405020304" charset="0"/>
                  </a:rPr>
                  <a:t>1</a:t>
                </a:r>
              </a:p>
            </p:txBody>
          </p:sp>
          <p:sp>
            <p:nvSpPr>
              <p:cNvPr id="161870" name="Rectangle 57"/>
              <p:cNvSpPr>
                <a:spLocks noChangeArrowheads="1"/>
              </p:cNvSpPr>
              <p:nvPr/>
            </p:nvSpPr>
            <p:spPr bwMode="auto">
              <a:xfrm>
                <a:off x="1514" y="2183"/>
                <a:ext cx="339" cy="327"/>
              </a:xfrm>
              <a:prstGeom prst="rect">
                <a:avLst/>
              </a:prstGeom>
              <a:noFill/>
              <a:ln>
                <a:noFill/>
              </a:ln>
            </p:spPr>
            <p:txBody>
              <a:bodyPr wrap="none" lIns="90000" tIns="46800" rIns="90000" bIns="46800">
                <a:spAutoFit/>
              </a:bodyPr>
              <a:lstStyle/>
              <a:p>
                <a:pPr>
                  <a:spcBef>
                    <a:spcPct val="50000"/>
                  </a:spcBef>
                </a:pPr>
                <a:r>
                  <a:rPr lang="en-US" altLang="zh-CN" sz="2800" b="1" i="1">
                    <a:solidFill>
                      <a:srgbClr val="CC0000"/>
                    </a:solidFill>
                    <a:latin typeface="Times New Roman" panose="02020603050405020304" charset="0"/>
                  </a:rPr>
                  <a:t>A</a:t>
                </a:r>
                <a:r>
                  <a:rPr lang="en-US" altLang="zh-CN" sz="2800" b="1" baseline="-25000">
                    <a:solidFill>
                      <a:srgbClr val="CC0000"/>
                    </a:solidFill>
                    <a:latin typeface="Times New Roman" panose="02020603050405020304" charset="0"/>
                  </a:rPr>
                  <a:t>0</a:t>
                </a:r>
              </a:p>
            </p:txBody>
          </p:sp>
        </p:grpSp>
        <p:sp>
          <p:nvSpPr>
            <p:cNvPr id="161834" name="Line 58"/>
            <p:cNvSpPr>
              <a:spLocks noChangeShapeType="1"/>
            </p:cNvSpPr>
            <p:nvPr/>
          </p:nvSpPr>
          <p:spPr bwMode="auto">
            <a:xfrm>
              <a:off x="2592" y="3072"/>
              <a:ext cx="480" cy="0"/>
            </a:xfrm>
            <a:prstGeom prst="line">
              <a:avLst/>
            </a:prstGeom>
            <a:noFill/>
            <a:ln w="38100">
              <a:solidFill>
                <a:srgbClr val="FF3300"/>
              </a:solidFill>
              <a:prstDash val="dash"/>
              <a:round/>
            </a:ln>
          </p:spPr>
          <p:txBody>
            <a:bodyPr wrap="none" anchor="ctr"/>
            <a:lstStyle/>
            <a:p>
              <a:endParaRPr lang="zh-CN" altLang="en-US">
                <a:latin typeface="Times New Roman" panose="02020603050405020304" charset="0"/>
              </a:endParaRPr>
            </a:p>
          </p:txBody>
        </p:sp>
        <p:sp>
          <p:nvSpPr>
            <p:cNvPr id="140347" name="Text Box 59"/>
            <p:cNvSpPr txBox="1">
              <a:spLocks noChangeArrowheads="1"/>
            </p:cNvSpPr>
            <p:nvPr/>
          </p:nvSpPr>
          <p:spPr bwMode="auto">
            <a:xfrm>
              <a:off x="2400" y="3120"/>
              <a:ext cx="698" cy="288"/>
            </a:xfrm>
            <a:prstGeom prst="rect">
              <a:avLst/>
            </a:prstGeom>
            <a:noFill/>
            <a:ln w="9525">
              <a:noFill/>
              <a:miter lim="800000"/>
            </a:ln>
            <a:effectLst/>
          </p:spPr>
          <p:txBody>
            <a:bodyPr wrap="none">
              <a:spAutoFit/>
            </a:bodyPr>
            <a:lstStyle/>
            <a:p>
              <a:pPr>
                <a:spcBef>
                  <a:spcPct val="50000"/>
                </a:spcBef>
                <a:defRPr/>
              </a:pPr>
              <a:r>
                <a:rPr lang="zh-CN" altLang="en-US"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传输线</a:t>
              </a:r>
            </a:p>
          </p:txBody>
        </p:sp>
        <p:sp>
          <p:nvSpPr>
            <p:cNvPr id="161836" name="Rectangle 60"/>
            <p:cNvSpPr>
              <a:spLocks noChangeArrowheads="1"/>
            </p:cNvSpPr>
            <p:nvPr/>
          </p:nvSpPr>
          <p:spPr bwMode="auto">
            <a:xfrm>
              <a:off x="3408" y="2736"/>
              <a:ext cx="720" cy="806"/>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grpSp>
          <p:nvGrpSpPr>
            <p:cNvPr id="161837" name="Group 61"/>
            <p:cNvGrpSpPr/>
            <p:nvPr/>
          </p:nvGrpSpPr>
          <p:grpSpPr bwMode="auto">
            <a:xfrm>
              <a:off x="3960" y="2806"/>
              <a:ext cx="674" cy="624"/>
              <a:chOff x="705" y="2951"/>
              <a:chExt cx="962" cy="697"/>
            </a:xfrm>
          </p:grpSpPr>
          <p:sp>
            <p:nvSpPr>
              <p:cNvPr id="161853" name="Line 62"/>
              <p:cNvSpPr>
                <a:spLocks noChangeShapeType="1"/>
              </p:cNvSpPr>
              <p:nvPr/>
            </p:nvSpPr>
            <p:spPr bwMode="auto">
              <a:xfrm>
                <a:off x="796" y="2992"/>
                <a:ext cx="7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54" name="Line 63"/>
              <p:cNvSpPr>
                <a:spLocks noChangeShapeType="1"/>
              </p:cNvSpPr>
              <p:nvPr/>
            </p:nvSpPr>
            <p:spPr bwMode="auto">
              <a:xfrm>
                <a:off x="796" y="3197"/>
                <a:ext cx="7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55" name="Line 64"/>
              <p:cNvSpPr>
                <a:spLocks noChangeShapeType="1"/>
              </p:cNvSpPr>
              <p:nvPr/>
            </p:nvSpPr>
            <p:spPr bwMode="auto">
              <a:xfrm>
                <a:off x="796" y="3402"/>
                <a:ext cx="7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56" name="Line 65"/>
              <p:cNvSpPr>
                <a:spLocks noChangeShapeType="1"/>
              </p:cNvSpPr>
              <p:nvPr/>
            </p:nvSpPr>
            <p:spPr bwMode="auto">
              <a:xfrm>
                <a:off x="796" y="3607"/>
                <a:ext cx="7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57" name="Oval 66"/>
              <p:cNvSpPr>
                <a:spLocks noChangeArrowheads="1"/>
              </p:cNvSpPr>
              <p:nvPr/>
            </p:nvSpPr>
            <p:spPr bwMode="auto">
              <a:xfrm>
                <a:off x="705" y="2951"/>
                <a:ext cx="91" cy="81"/>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58" name="Oval 67"/>
              <p:cNvSpPr>
                <a:spLocks noChangeArrowheads="1"/>
              </p:cNvSpPr>
              <p:nvPr/>
            </p:nvSpPr>
            <p:spPr bwMode="auto">
              <a:xfrm>
                <a:off x="705" y="3156"/>
                <a:ext cx="91"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59" name="Oval 68"/>
              <p:cNvSpPr>
                <a:spLocks noChangeArrowheads="1"/>
              </p:cNvSpPr>
              <p:nvPr/>
            </p:nvSpPr>
            <p:spPr bwMode="auto">
              <a:xfrm>
                <a:off x="705" y="3362"/>
                <a:ext cx="91" cy="81"/>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0" name="Oval 69"/>
              <p:cNvSpPr>
                <a:spLocks noChangeArrowheads="1"/>
              </p:cNvSpPr>
              <p:nvPr/>
            </p:nvSpPr>
            <p:spPr bwMode="auto">
              <a:xfrm>
                <a:off x="705" y="3566"/>
                <a:ext cx="91"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1" name="Oval 70"/>
              <p:cNvSpPr>
                <a:spLocks noChangeArrowheads="1"/>
              </p:cNvSpPr>
              <p:nvPr/>
            </p:nvSpPr>
            <p:spPr bwMode="auto">
              <a:xfrm>
                <a:off x="1575" y="2951"/>
                <a:ext cx="92" cy="81"/>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2" name="Oval 71"/>
              <p:cNvSpPr>
                <a:spLocks noChangeArrowheads="1"/>
              </p:cNvSpPr>
              <p:nvPr/>
            </p:nvSpPr>
            <p:spPr bwMode="auto">
              <a:xfrm>
                <a:off x="1575" y="3566"/>
                <a:ext cx="92"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3" name="Oval 72"/>
              <p:cNvSpPr>
                <a:spLocks noChangeArrowheads="1"/>
              </p:cNvSpPr>
              <p:nvPr/>
            </p:nvSpPr>
            <p:spPr bwMode="auto">
              <a:xfrm>
                <a:off x="1575" y="3362"/>
                <a:ext cx="92" cy="81"/>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4" name="Oval 73"/>
              <p:cNvSpPr>
                <a:spLocks noChangeArrowheads="1"/>
              </p:cNvSpPr>
              <p:nvPr/>
            </p:nvSpPr>
            <p:spPr bwMode="auto">
              <a:xfrm>
                <a:off x="1575" y="3156"/>
                <a:ext cx="92"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grpSp>
        <p:grpSp>
          <p:nvGrpSpPr>
            <p:cNvPr id="161838" name="Group 74"/>
            <p:cNvGrpSpPr/>
            <p:nvPr/>
          </p:nvGrpSpPr>
          <p:grpSpPr bwMode="auto">
            <a:xfrm>
              <a:off x="3456" y="2160"/>
              <a:ext cx="638" cy="563"/>
              <a:chOff x="1514" y="2183"/>
              <a:chExt cx="638" cy="563"/>
            </a:xfrm>
          </p:grpSpPr>
          <p:sp>
            <p:nvSpPr>
              <p:cNvPr id="161847" name="Line 75"/>
              <p:cNvSpPr>
                <a:spLocks noChangeShapeType="1"/>
              </p:cNvSpPr>
              <p:nvPr/>
            </p:nvSpPr>
            <p:spPr bwMode="auto">
              <a:xfrm>
                <a:off x="1667" y="2580"/>
                <a:ext cx="0" cy="16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48" name="Line 76"/>
              <p:cNvSpPr>
                <a:spLocks noChangeShapeType="1"/>
              </p:cNvSpPr>
              <p:nvPr/>
            </p:nvSpPr>
            <p:spPr bwMode="auto">
              <a:xfrm>
                <a:off x="1988" y="2580"/>
                <a:ext cx="0" cy="16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49" name="Oval 77"/>
              <p:cNvSpPr>
                <a:spLocks noChangeArrowheads="1"/>
              </p:cNvSpPr>
              <p:nvPr/>
            </p:nvSpPr>
            <p:spPr bwMode="auto">
              <a:xfrm>
                <a:off x="1621" y="2497"/>
                <a:ext cx="92" cy="8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50" name="Oval 78"/>
              <p:cNvSpPr>
                <a:spLocks noChangeArrowheads="1"/>
              </p:cNvSpPr>
              <p:nvPr/>
            </p:nvSpPr>
            <p:spPr bwMode="auto">
              <a:xfrm>
                <a:off x="1942" y="2497"/>
                <a:ext cx="92" cy="8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51" name="Rectangle 79"/>
              <p:cNvSpPr>
                <a:spLocks noChangeArrowheads="1"/>
              </p:cNvSpPr>
              <p:nvPr/>
            </p:nvSpPr>
            <p:spPr bwMode="auto">
              <a:xfrm>
                <a:off x="1813" y="2191"/>
                <a:ext cx="339" cy="327"/>
              </a:xfrm>
              <a:prstGeom prst="rect">
                <a:avLst/>
              </a:prstGeom>
              <a:noFill/>
              <a:ln>
                <a:noFill/>
              </a:ln>
            </p:spPr>
            <p:txBody>
              <a:bodyPr wrap="none" lIns="90000" tIns="46800" rIns="90000" bIns="46800">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0</a:t>
                </a:r>
              </a:p>
            </p:txBody>
          </p:sp>
          <p:sp>
            <p:nvSpPr>
              <p:cNvPr id="161852" name="Rectangle 80"/>
              <p:cNvSpPr>
                <a:spLocks noChangeArrowheads="1"/>
              </p:cNvSpPr>
              <p:nvPr/>
            </p:nvSpPr>
            <p:spPr bwMode="auto">
              <a:xfrm>
                <a:off x="1514" y="2183"/>
                <a:ext cx="339" cy="327"/>
              </a:xfrm>
              <a:prstGeom prst="rect">
                <a:avLst/>
              </a:prstGeom>
              <a:noFill/>
              <a:ln>
                <a:noFill/>
              </a:ln>
            </p:spPr>
            <p:txBody>
              <a:bodyPr wrap="none" lIns="90000" tIns="46800" rIns="90000" bIns="46800">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1</a:t>
                </a:r>
                <a:endParaRPr lang="en-US" altLang="zh-CN" sz="2800" b="1" baseline="-25000">
                  <a:solidFill>
                    <a:srgbClr val="CC0000"/>
                  </a:solidFill>
                  <a:latin typeface="Times New Roman" panose="02020603050405020304" charset="0"/>
                </a:endParaRPr>
              </a:p>
            </p:txBody>
          </p:sp>
        </p:grpSp>
        <p:sp>
          <p:nvSpPr>
            <p:cNvPr id="161839" name="Rectangle 81"/>
            <p:cNvSpPr>
              <a:spLocks noChangeArrowheads="1"/>
            </p:cNvSpPr>
            <p:nvPr/>
          </p:nvSpPr>
          <p:spPr bwMode="auto">
            <a:xfrm>
              <a:off x="4608" y="3264"/>
              <a:ext cx="367" cy="288"/>
            </a:xfrm>
            <a:prstGeom prst="rect">
              <a:avLst/>
            </a:prstGeom>
            <a:noFill/>
            <a:ln>
              <a:noFill/>
            </a:ln>
          </p:spPr>
          <p:txBody>
            <a:bodyPr>
              <a:spAutoFit/>
            </a:bodyPr>
            <a:lstStyle/>
            <a:p>
              <a:pPr>
                <a:spcBef>
                  <a:spcPct val="50000"/>
                </a:spcBef>
              </a:pPr>
              <a:r>
                <a:rPr lang="en-US" altLang="zh-CN" b="1" i="1">
                  <a:solidFill>
                    <a:srgbClr val="333300"/>
                  </a:solidFill>
                  <a:latin typeface="Times New Roman" panose="02020603050405020304" charset="0"/>
                </a:rPr>
                <a:t>D</a:t>
              </a:r>
              <a:r>
                <a:rPr lang="en-US" altLang="zh-CN" b="1" baseline="-25000">
                  <a:solidFill>
                    <a:srgbClr val="333300"/>
                  </a:solidFill>
                  <a:latin typeface="Times New Roman" panose="02020603050405020304" charset="0"/>
                </a:rPr>
                <a:t>0</a:t>
              </a:r>
            </a:p>
          </p:txBody>
        </p:sp>
        <p:sp>
          <p:nvSpPr>
            <p:cNvPr id="161840" name="Rectangle 82"/>
            <p:cNvSpPr>
              <a:spLocks noChangeArrowheads="1"/>
            </p:cNvSpPr>
            <p:nvPr/>
          </p:nvSpPr>
          <p:spPr bwMode="auto">
            <a:xfrm>
              <a:off x="4608" y="3072"/>
              <a:ext cx="367" cy="288"/>
            </a:xfrm>
            <a:prstGeom prst="rect">
              <a:avLst/>
            </a:prstGeom>
            <a:noFill/>
            <a:ln>
              <a:noFill/>
            </a:ln>
          </p:spPr>
          <p:txBody>
            <a:bodyPr>
              <a:spAutoFit/>
            </a:bodyPr>
            <a:lstStyle/>
            <a:p>
              <a:pPr>
                <a:spcBef>
                  <a:spcPct val="50000"/>
                </a:spcBef>
              </a:pPr>
              <a:r>
                <a:rPr lang="en-US" altLang="zh-CN" b="1" i="1">
                  <a:solidFill>
                    <a:srgbClr val="333300"/>
                  </a:solidFill>
                  <a:latin typeface="Times New Roman" panose="02020603050405020304" charset="0"/>
                </a:rPr>
                <a:t>D</a:t>
              </a:r>
              <a:r>
                <a:rPr lang="en-US" altLang="zh-CN" b="1" baseline="-25000">
                  <a:solidFill>
                    <a:srgbClr val="333300"/>
                  </a:solidFill>
                  <a:latin typeface="Times New Roman" panose="02020603050405020304" charset="0"/>
                </a:rPr>
                <a:t>1</a:t>
              </a:r>
            </a:p>
          </p:txBody>
        </p:sp>
        <p:sp>
          <p:nvSpPr>
            <p:cNvPr id="161841" name="Rectangle 83"/>
            <p:cNvSpPr>
              <a:spLocks noChangeArrowheads="1"/>
            </p:cNvSpPr>
            <p:nvPr/>
          </p:nvSpPr>
          <p:spPr bwMode="auto">
            <a:xfrm>
              <a:off x="4608" y="2880"/>
              <a:ext cx="319" cy="288"/>
            </a:xfrm>
            <a:prstGeom prst="rect">
              <a:avLst/>
            </a:prstGeom>
            <a:noFill/>
            <a:ln>
              <a:noFill/>
            </a:ln>
          </p:spPr>
          <p:txBody>
            <a:bodyPr wrap="none">
              <a:spAutoFit/>
            </a:bodyPr>
            <a:lstStyle/>
            <a:p>
              <a:pPr>
                <a:spcBef>
                  <a:spcPct val="50000"/>
                </a:spcBef>
              </a:pPr>
              <a:r>
                <a:rPr lang="en-US" altLang="zh-CN" b="1" i="1">
                  <a:solidFill>
                    <a:srgbClr val="333300"/>
                  </a:solidFill>
                  <a:latin typeface="Times New Roman" panose="02020603050405020304" charset="0"/>
                </a:rPr>
                <a:t>D</a:t>
              </a:r>
              <a:r>
                <a:rPr lang="en-US" altLang="zh-CN" b="1" baseline="-25000">
                  <a:solidFill>
                    <a:srgbClr val="333300"/>
                  </a:solidFill>
                  <a:latin typeface="Times New Roman" panose="02020603050405020304" charset="0"/>
                </a:rPr>
                <a:t>2</a:t>
              </a:r>
            </a:p>
          </p:txBody>
        </p:sp>
        <p:sp>
          <p:nvSpPr>
            <p:cNvPr id="161842" name="Rectangle 84"/>
            <p:cNvSpPr>
              <a:spLocks noChangeArrowheads="1"/>
            </p:cNvSpPr>
            <p:nvPr/>
          </p:nvSpPr>
          <p:spPr bwMode="auto">
            <a:xfrm>
              <a:off x="4608" y="2688"/>
              <a:ext cx="319" cy="288"/>
            </a:xfrm>
            <a:prstGeom prst="rect">
              <a:avLst/>
            </a:prstGeom>
            <a:noFill/>
            <a:ln>
              <a:noFill/>
            </a:ln>
          </p:spPr>
          <p:txBody>
            <a:bodyPr wrap="none">
              <a:spAutoFit/>
            </a:bodyPr>
            <a:lstStyle/>
            <a:p>
              <a:pPr>
                <a:spcBef>
                  <a:spcPct val="50000"/>
                </a:spcBef>
              </a:pPr>
              <a:r>
                <a:rPr lang="en-US" altLang="zh-CN" b="1" i="1">
                  <a:solidFill>
                    <a:srgbClr val="333300"/>
                  </a:solidFill>
                  <a:latin typeface="Times New Roman" panose="02020603050405020304" charset="0"/>
                </a:rPr>
                <a:t>D</a:t>
              </a:r>
              <a:r>
                <a:rPr lang="en-US" altLang="zh-CN" b="1" baseline="-25000">
                  <a:solidFill>
                    <a:srgbClr val="333300"/>
                  </a:solidFill>
                  <a:latin typeface="Times New Roman" panose="02020603050405020304" charset="0"/>
                </a:rPr>
                <a:t>3</a:t>
              </a:r>
            </a:p>
          </p:txBody>
        </p:sp>
        <p:grpSp>
          <p:nvGrpSpPr>
            <p:cNvPr id="161843" name="Group 85"/>
            <p:cNvGrpSpPr/>
            <p:nvPr/>
          </p:nvGrpSpPr>
          <p:grpSpPr bwMode="auto">
            <a:xfrm>
              <a:off x="3696" y="3552"/>
              <a:ext cx="91" cy="244"/>
              <a:chOff x="1759" y="3813"/>
              <a:chExt cx="91" cy="244"/>
            </a:xfrm>
          </p:grpSpPr>
          <p:sp>
            <p:nvSpPr>
              <p:cNvPr id="161845" name="Line 86"/>
              <p:cNvSpPr>
                <a:spLocks noChangeShapeType="1"/>
              </p:cNvSpPr>
              <p:nvPr/>
            </p:nvSpPr>
            <p:spPr bwMode="auto">
              <a:xfrm>
                <a:off x="1804" y="3813"/>
                <a:ext cx="0" cy="16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46" name="Oval 87"/>
              <p:cNvSpPr>
                <a:spLocks noChangeArrowheads="1"/>
              </p:cNvSpPr>
              <p:nvPr/>
            </p:nvSpPr>
            <p:spPr bwMode="auto">
              <a:xfrm>
                <a:off x="1759" y="3975"/>
                <a:ext cx="91"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grpSp>
        <p:sp>
          <p:nvSpPr>
            <p:cNvPr id="161844" name="Rectangle 88"/>
            <p:cNvSpPr>
              <a:spLocks noChangeArrowheads="1"/>
            </p:cNvSpPr>
            <p:nvPr/>
          </p:nvSpPr>
          <p:spPr bwMode="auto">
            <a:xfrm>
              <a:off x="3456" y="3552"/>
              <a:ext cx="241" cy="354"/>
            </a:xfrm>
            <a:prstGeom prst="rect">
              <a:avLst/>
            </a:prstGeom>
            <a:noFill/>
            <a:ln>
              <a:noFill/>
            </a:ln>
          </p:spPr>
          <p:txBody>
            <a:bodyPr wrap="none">
              <a:spAutoFit/>
            </a:bodyPr>
            <a:lstStyle/>
            <a:p>
              <a:pPr algn="ctr">
                <a:lnSpc>
                  <a:spcPct val="110000"/>
                </a:lnSpc>
                <a:spcBef>
                  <a:spcPct val="50000"/>
                </a:spcBef>
              </a:pPr>
              <a:r>
                <a:rPr lang="en-US" altLang="zh-CN" sz="2800" b="1" i="1">
                  <a:solidFill>
                    <a:srgbClr val="003366"/>
                  </a:solidFill>
                  <a:latin typeface="Times New Roman" panose="02020603050405020304" charset="0"/>
                </a:rPr>
                <a:t>S</a:t>
              </a:r>
              <a:endParaRPr lang="en-US" altLang="zh-CN" sz="2800" b="1">
                <a:solidFill>
                  <a:srgbClr val="003366"/>
                </a:solidFill>
                <a:latin typeface="Times New Roman" panose="02020603050405020304" charset="0"/>
              </a:endParaRPr>
            </a:p>
          </p:txBody>
        </p:sp>
      </p:grpSp>
      <p:grpSp>
        <p:nvGrpSpPr>
          <p:cNvPr id="11" name="Group 89"/>
          <p:cNvGrpSpPr/>
          <p:nvPr/>
        </p:nvGrpSpPr>
        <p:grpSpPr bwMode="auto">
          <a:xfrm>
            <a:off x="2209800" y="3543300"/>
            <a:ext cx="2743200" cy="952500"/>
            <a:chOff x="1392" y="2232"/>
            <a:chExt cx="1728" cy="600"/>
          </a:xfrm>
        </p:grpSpPr>
        <p:sp>
          <p:nvSpPr>
            <p:cNvPr id="161815" name="Oval 90"/>
            <p:cNvSpPr>
              <a:spLocks noChangeArrowheads="1"/>
            </p:cNvSpPr>
            <p:nvPr/>
          </p:nvSpPr>
          <p:spPr bwMode="auto">
            <a:xfrm>
              <a:off x="1392" y="2232"/>
              <a:ext cx="768" cy="240"/>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61816" name="Group 91"/>
            <p:cNvGrpSpPr/>
            <p:nvPr/>
          </p:nvGrpSpPr>
          <p:grpSpPr bwMode="auto">
            <a:xfrm>
              <a:off x="2352" y="2256"/>
              <a:ext cx="768" cy="576"/>
              <a:chOff x="2352" y="2256"/>
              <a:chExt cx="768" cy="576"/>
            </a:xfrm>
          </p:grpSpPr>
          <p:sp>
            <p:nvSpPr>
              <p:cNvPr id="140380" name="AutoShape 92" descr="40%"/>
              <p:cNvSpPr>
                <a:spLocks noChangeArrowheads="1"/>
              </p:cNvSpPr>
              <p:nvPr/>
            </p:nvSpPr>
            <p:spPr bwMode="auto">
              <a:xfrm>
                <a:off x="2352" y="2256"/>
                <a:ext cx="720" cy="576"/>
              </a:xfrm>
              <a:prstGeom prst="wedgeRoundRectCallout">
                <a:avLst>
                  <a:gd name="adj1" fmla="val -95000"/>
                  <a:gd name="adj2" fmla="val -39407"/>
                  <a:gd name="adj3" fmla="val 16667"/>
                </a:avLst>
              </a:prstGeom>
              <a:pattFill prst="pct40">
                <a:fgClr>
                  <a:srgbClr val="00FF00"/>
                </a:fgClr>
                <a:bgClr>
                  <a:srgbClr val="FFFFFF"/>
                </a:bgClr>
              </a:pattFill>
              <a:ln w="28575">
                <a:solidFill>
                  <a:srgbClr val="FF3300"/>
                </a:solidFill>
                <a:miter lim="800000"/>
              </a:ln>
              <a:effectLst/>
            </p:spPr>
            <p:txBody>
              <a:bodyPr wrap="none" anchor="ctr"/>
              <a:lstStyle/>
              <a:p>
                <a:pPr algn="ctr">
                  <a:spcBef>
                    <a:spcPct val="50000"/>
                  </a:spcBef>
                  <a:defRPr/>
                </a:pPr>
                <a:endParaRPr lang="zh-CN" altLang="zh-CN"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140381" name="Rectangle 93"/>
              <p:cNvSpPr>
                <a:spLocks noChangeArrowheads="1"/>
              </p:cNvSpPr>
              <p:nvPr/>
            </p:nvSpPr>
            <p:spPr bwMode="auto">
              <a:xfrm>
                <a:off x="2352" y="2256"/>
                <a:ext cx="768" cy="518"/>
              </a:xfrm>
              <a:prstGeom prst="rect">
                <a:avLst/>
              </a:prstGeom>
              <a:noFill/>
              <a:ln w="9525">
                <a:noFill/>
                <a:miter lim="800000"/>
              </a:ln>
              <a:effectLst/>
            </p:spPr>
            <p:txBody>
              <a:bodyPr>
                <a:spAutoFit/>
              </a:bodyPr>
              <a:lstStyle/>
              <a:p>
                <a:pPr algn="ctr"/>
                <a:r>
                  <a:rPr lang="zh-CN" altLang="en-US" b="1">
                    <a:solidFill>
                      <a:srgbClr val="000099"/>
                    </a:solidFill>
                    <a:effectLst>
                      <a:outerShdw blurRad="38100" dist="38100" dir="2700000" algn="tl">
                        <a:srgbClr val="DDDDDD"/>
                      </a:outerShdw>
                    </a:effectLst>
                    <a:latin typeface="Times New Roman" panose="02020603050405020304" charset="0"/>
                  </a:rPr>
                  <a:t>数据选</a:t>
                </a:r>
              </a:p>
              <a:p>
                <a:pPr algn="ctr"/>
                <a:r>
                  <a:rPr lang="zh-CN" altLang="en-US" b="1">
                    <a:solidFill>
                      <a:srgbClr val="000099"/>
                    </a:solidFill>
                    <a:effectLst>
                      <a:outerShdw blurRad="38100" dist="38100" dir="2700000" algn="tl">
                        <a:srgbClr val="DDDDDD"/>
                      </a:outerShdw>
                    </a:effectLst>
                    <a:latin typeface="Times New Roman" panose="02020603050405020304" charset="0"/>
                  </a:rPr>
                  <a:t>择控制</a:t>
                </a:r>
              </a:p>
            </p:txBody>
          </p:sp>
        </p:grpSp>
      </p:grpSp>
      <p:grpSp>
        <p:nvGrpSpPr>
          <p:cNvPr id="13" name="Group 94"/>
          <p:cNvGrpSpPr/>
          <p:nvPr/>
        </p:nvGrpSpPr>
        <p:grpSpPr bwMode="auto">
          <a:xfrm>
            <a:off x="5410200" y="3200400"/>
            <a:ext cx="2743200" cy="838200"/>
            <a:chOff x="3408" y="2016"/>
            <a:chExt cx="1728" cy="528"/>
          </a:xfrm>
        </p:grpSpPr>
        <p:sp>
          <p:nvSpPr>
            <p:cNvPr id="161811" name="Oval 95"/>
            <p:cNvSpPr>
              <a:spLocks noChangeArrowheads="1"/>
            </p:cNvSpPr>
            <p:nvPr/>
          </p:nvSpPr>
          <p:spPr bwMode="auto">
            <a:xfrm>
              <a:off x="3408" y="2232"/>
              <a:ext cx="768" cy="240"/>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61812" name="Group 96"/>
            <p:cNvGrpSpPr/>
            <p:nvPr/>
          </p:nvGrpSpPr>
          <p:grpSpPr bwMode="auto">
            <a:xfrm>
              <a:off x="4368" y="2016"/>
              <a:ext cx="768" cy="528"/>
              <a:chOff x="4368" y="2016"/>
              <a:chExt cx="768" cy="528"/>
            </a:xfrm>
          </p:grpSpPr>
          <p:sp>
            <p:nvSpPr>
              <p:cNvPr id="140385" name="AutoShape 97" descr="40%"/>
              <p:cNvSpPr>
                <a:spLocks noChangeArrowheads="1"/>
              </p:cNvSpPr>
              <p:nvPr/>
            </p:nvSpPr>
            <p:spPr bwMode="auto">
              <a:xfrm>
                <a:off x="4368" y="2016"/>
                <a:ext cx="720" cy="528"/>
              </a:xfrm>
              <a:prstGeom prst="wedgeRoundRectCallout">
                <a:avLst>
                  <a:gd name="adj1" fmla="val -99306"/>
                  <a:gd name="adj2" fmla="val 1324"/>
                  <a:gd name="adj3" fmla="val 16667"/>
                </a:avLst>
              </a:prstGeom>
              <a:pattFill prst="pct40">
                <a:fgClr>
                  <a:srgbClr val="00FF00"/>
                </a:fgClr>
                <a:bgClr>
                  <a:srgbClr val="FFFFFF"/>
                </a:bgClr>
              </a:pattFill>
              <a:ln w="28575">
                <a:solidFill>
                  <a:srgbClr val="FF3300"/>
                </a:solidFill>
                <a:miter lim="800000"/>
              </a:ln>
              <a:effectLst/>
            </p:spPr>
            <p:txBody>
              <a:bodyPr wrap="none" anchor="ctr"/>
              <a:lstStyle/>
              <a:p>
                <a:pPr algn="ctr">
                  <a:spcBef>
                    <a:spcPct val="50000"/>
                  </a:spcBef>
                  <a:defRPr/>
                </a:pPr>
                <a:endParaRPr lang="zh-CN" altLang="zh-CN"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140386" name="Rectangle 98"/>
              <p:cNvSpPr>
                <a:spLocks noChangeArrowheads="1"/>
              </p:cNvSpPr>
              <p:nvPr/>
            </p:nvSpPr>
            <p:spPr bwMode="auto">
              <a:xfrm>
                <a:off x="4368" y="2016"/>
                <a:ext cx="768" cy="518"/>
              </a:xfrm>
              <a:prstGeom prst="rect">
                <a:avLst/>
              </a:prstGeom>
              <a:noFill/>
              <a:ln w="9525">
                <a:noFill/>
                <a:miter lim="800000"/>
              </a:ln>
              <a:effectLst/>
            </p:spPr>
            <p:txBody>
              <a:bodyPr>
                <a:spAutoFit/>
              </a:bodyPr>
              <a:lstStyle/>
              <a:p>
                <a:pPr algn="ctr">
                  <a:defRPr/>
                </a:pPr>
                <a:r>
                  <a:rPr lang="zh-CN" altLang="en-US"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数据分</a:t>
                </a:r>
              </a:p>
              <a:p>
                <a:pPr algn="ctr">
                  <a:defRPr/>
                </a:pPr>
                <a:r>
                  <a:rPr lang="zh-CN" altLang="en-US"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配控制</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40301"/>
                                        </p:tgtEl>
                                        <p:attrNameLst>
                                          <p:attrName>style.visibility</p:attrName>
                                        </p:attrNameLst>
                                      </p:cBhvr>
                                      <p:to>
                                        <p:strVal val="visible"/>
                                      </p:to>
                                    </p:set>
                                    <p:animEffect transition="in" filter="wipe(right)">
                                      <p:cBhvr>
                                        <p:cTn id="12" dur="500"/>
                                        <p:tgtEl>
                                          <p:spTgt spid="1403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0302"/>
                                        </p:tgtEl>
                                        <p:attrNameLst>
                                          <p:attrName>style.visibility</p:attrName>
                                        </p:attrNameLst>
                                      </p:cBhvr>
                                      <p:to>
                                        <p:strVal val="visible"/>
                                      </p:to>
                                    </p:set>
                                    <p:animEffect transition="in" filter="wipe(left)">
                                      <p:cBhvr>
                                        <p:cTn id="27" dur="500"/>
                                        <p:tgtEl>
                                          <p:spTgt spid="1403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0303"/>
                                        </p:tgtEl>
                                        <p:attrNameLst>
                                          <p:attrName>style.visibility</p:attrName>
                                        </p:attrNameLst>
                                      </p:cBhvr>
                                      <p:to>
                                        <p:strVal val="visible"/>
                                      </p:to>
                                    </p:set>
                                    <p:animEffect transition="in" filter="wipe(left)">
                                      <p:cBhvr>
                                        <p:cTn id="32" dur="500"/>
                                        <p:tgtEl>
                                          <p:spTgt spid="140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1" grpId="0" animBg="1" autoUpdateAnimBg="0"/>
      <p:bldP spid="140302" grpId="0" animBg="1" autoUpdateAnimBg="0"/>
      <p:bldP spid="140303"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subTitle" idx="1"/>
          </p:nvPr>
        </p:nvSpPr>
        <p:spPr bwMode="auto">
          <a:xfrm>
            <a:off x="990600" y="533400"/>
            <a:ext cx="3733800" cy="457200"/>
          </a:xfrm>
          <a:ln>
            <a:miter lim="800000"/>
          </a:ln>
        </p:spPr>
        <p:txBody>
          <a:bodyPr vert="horz" wrap="square" lIns="91440" tIns="45720" rIns="91440" bIns="45720" numCol="1" anchor="t" anchorCtr="0" compatLnSpc="1">
            <a:normAutofit fontScale="92500" lnSpcReduction="20000"/>
          </a:bodyPr>
          <a:lstStyle/>
          <a:p>
            <a:pPr algn="l" eaLnBrk="1" hangingPunct="1"/>
            <a:r>
              <a:rPr lang="en-US" altLang="zh-CN" b="1" dirty="0" smtClean="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20.12.1  </a:t>
            </a:r>
            <a:r>
              <a:rPr lang="zh-CN" altLang="en-US" b="1" dirty="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数据选择器</a:t>
            </a:r>
          </a:p>
        </p:txBody>
      </p:sp>
      <p:sp>
        <p:nvSpPr>
          <p:cNvPr id="162819" name="Rectangle 3"/>
          <p:cNvSpPr>
            <a:spLocks noChangeArrowheads="1"/>
          </p:cNvSpPr>
          <p:nvPr/>
        </p:nvSpPr>
        <p:spPr bwMode="auto">
          <a:xfrm>
            <a:off x="609600" y="1219200"/>
            <a:ext cx="7543800" cy="519113"/>
          </a:xfrm>
          <a:prstGeom prst="rect">
            <a:avLst/>
          </a:prstGeom>
          <a:noFill/>
          <a:ln>
            <a:noFill/>
          </a:ln>
        </p:spPr>
        <p:txBody>
          <a:bodyPr>
            <a:spAutoFit/>
          </a:bodyPr>
          <a:lstStyle/>
          <a:p>
            <a:pPr>
              <a:spcBef>
                <a:spcPct val="50000"/>
              </a:spcBef>
            </a:pPr>
            <a:r>
              <a:rPr lang="zh-CN" altLang="en-US" sz="2800" b="1">
                <a:latin typeface="Times New Roman" panose="02020603050405020304" charset="0"/>
              </a:rPr>
              <a:t>从</a:t>
            </a:r>
            <a:r>
              <a:rPr lang="zh-CN" altLang="en-US" sz="2800" b="1">
                <a:solidFill>
                  <a:srgbClr val="CC0000"/>
                </a:solidFill>
                <a:latin typeface="Times New Roman" panose="02020603050405020304" charset="0"/>
              </a:rPr>
              <a:t>多路</a:t>
            </a:r>
            <a:r>
              <a:rPr lang="zh-CN" altLang="en-US" sz="2800" b="1">
                <a:latin typeface="Times New Roman" panose="02020603050405020304" charset="0"/>
              </a:rPr>
              <a:t>数据中选择其中所需要的</a:t>
            </a:r>
            <a:r>
              <a:rPr lang="zh-CN" altLang="en-US" sz="2800" b="1">
                <a:solidFill>
                  <a:srgbClr val="CC0000"/>
                </a:solidFill>
                <a:latin typeface="Times New Roman" panose="02020603050405020304" charset="0"/>
              </a:rPr>
              <a:t>一路</a:t>
            </a:r>
            <a:r>
              <a:rPr lang="zh-CN" altLang="en-US" sz="2800" b="1">
                <a:latin typeface="Times New Roman" panose="02020603050405020304" charset="0"/>
              </a:rPr>
              <a:t>数据输出。</a:t>
            </a:r>
          </a:p>
        </p:txBody>
      </p:sp>
      <p:sp>
        <p:nvSpPr>
          <p:cNvPr id="141316" name="Rectangle 4"/>
          <p:cNvSpPr>
            <a:spLocks noChangeArrowheads="1"/>
          </p:cNvSpPr>
          <p:nvPr/>
        </p:nvSpPr>
        <p:spPr bwMode="auto">
          <a:xfrm>
            <a:off x="685800" y="1752600"/>
            <a:ext cx="3756025" cy="519113"/>
          </a:xfrm>
          <a:prstGeom prst="rect">
            <a:avLst/>
          </a:prstGeom>
          <a:noFill/>
          <a:ln>
            <a:noFill/>
          </a:ln>
        </p:spPr>
        <p:txBody>
          <a:bodyPr wrap="none">
            <a:spAutoFit/>
          </a:bodyPr>
          <a:lstStyle/>
          <a:p>
            <a:pPr>
              <a:spcBef>
                <a:spcPct val="50000"/>
              </a:spcBef>
            </a:pPr>
            <a:r>
              <a:rPr lang="zh-CN" altLang="en-US" sz="2800" b="1">
                <a:solidFill>
                  <a:srgbClr val="FF0000"/>
                </a:solidFill>
                <a:latin typeface="Times New Roman" panose="02020603050405020304" charset="0"/>
              </a:rPr>
              <a:t>例：</a:t>
            </a:r>
            <a:r>
              <a:rPr lang="zh-CN" altLang="en-US" sz="2800" b="1">
                <a:latin typeface="Times New Roman" panose="02020603050405020304" charset="0"/>
              </a:rPr>
              <a:t>四选一数据选择器</a:t>
            </a:r>
          </a:p>
        </p:txBody>
      </p:sp>
      <p:grpSp>
        <p:nvGrpSpPr>
          <p:cNvPr id="2" name="Group 5"/>
          <p:cNvGrpSpPr/>
          <p:nvPr/>
        </p:nvGrpSpPr>
        <p:grpSpPr bwMode="auto">
          <a:xfrm>
            <a:off x="914400" y="3657600"/>
            <a:ext cx="990600" cy="1828800"/>
            <a:chOff x="528" y="2440"/>
            <a:chExt cx="624" cy="1152"/>
          </a:xfrm>
        </p:grpSpPr>
        <p:sp>
          <p:nvSpPr>
            <p:cNvPr id="162861" name="AutoShape 6"/>
            <p:cNvSpPr/>
            <p:nvPr/>
          </p:nvSpPr>
          <p:spPr bwMode="auto">
            <a:xfrm>
              <a:off x="1100" y="2594"/>
              <a:ext cx="52" cy="771"/>
            </a:xfrm>
            <a:prstGeom prst="leftBrace">
              <a:avLst>
                <a:gd name="adj1" fmla="val 123558"/>
                <a:gd name="adj2" fmla="val 50000"/>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62862" name="Text Box 7"/>
            <p:cNvSpPr txBox="1">
              <a:spLocks noChangeArrowheads="1"/>
            </p:cNvSpPr>
            <p:nvPr/>
          </p:nvSpPr>
          <p:spPr bwMode="auto">
            <a:xfrm>
              <a:off x="528" y="2440"/>
              <a:ext cx="416" cy="1152"/>
            </a:xfrm>
            <a:prstGeom prst="rect">
              <a:avLst/>
            </a:prstGeom>
            <a:noFill/>
            <a:ln w="28575">
              <a:solidFill>
                <a:schemeClr val="accent2"/>
              </a:solid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FF0000"/>
                  </a:solidFill>
                </a:rPr>
                <a:t>输入数据</a:t>
              </a:r>
              <a:endParaRPr lang="zh-CN" altLang="en-US" sz="2800" b="1">
                <a:solidFill>
                  <a:srgbClr val="333300"/>
                </a:solidFill>
              </a:endParaRPr>
            </a:p>
          </p:txBody>
        </p:sp>
      </p:grpSp>
      <p:sp>
        <p:nvSpPr>
          <p:cNvPr id="141320" name="AutoShape 8" descr="40%"/>
          <p:cNvSpPr>
            <a:spLocks noChangeArrowheads="1"/>
          </p:cNvSpPr>
          <p:nvPr/>
        </p:nvSpPr>
        <p:spPr bwMode="auto">
          <a:xfrm>
            <a:off x="6629400" y="3733800"/>
            <a:ext cx="1825625" cy="592138"/>
          </a:xfrm>
          <a:prstGeom prst="wedgeRoundRectCallout">
            <a:avLst>
              <a:gd name="adj1" fmla="val -85824"/>
              <a:gd name="adj2" fmla="val 74398"/>
              <a:gd name="adj3" fmla="val 16667"/>
            </a:avLst>
          </a:prstGeom>
          <a:pattFill prst="pct40">
            <a:fgClr>
              <a:srgbClr val="00FF00"/>
            </a:fgClr>
            <a:bgClr>
              <a:srgbClr val="FFFFFF"/>
            </a:bgClr>
          </a:pattFill>
          <a:ln w="38100" cap="sq">
            <a:solidFill>
              <a:srgbClr val="00CC99"/>
            </a:solidFill>
            <a:miter lim="800000"/>
          </a:ln>
        </p:spPr>
        <p:txBody>
          <a:bodyPr anchor="ctr">
            <a:spAutoFit/>
          </a:bodyPr>
          <a:lstStyle/>
          <a:p>
            <a:pPr algn="ctr">
              <a:spcBef>
                <a:spcPct val="50000"/>
              </a:spcBef>
            </a:pPr>
            <a:r>
              <a:rPr lang="zh-CN" altLang="en-US" sz="2800" b="1">
                <a:solidFill>
                  <a:srgbClr val="FF3300"/>
                </a:solidFill>
                <a:latin typeface="Times New Roman" panose="02020603050405020304" charset="0"/>
              </a:rPr>
              <a:t>输出数据</a:t>
            </a:r>
            <a:endParaRPr lang="zh-CN" altLang="en-US" sz="2800" b="1">
              <a:solidFill>
                <a:srgbClr val="FF3300"/>
              </a:solidFill>
              <a:latin typeface="Times New Roman" panose="02020603050405020304" charset="0"/>
              <a:ea typeface="楷体_GB2312" charset="0"/>
              <a:cs typeface="楷体_GB2312" charset="0"/>
            </a:endParaRPr>
          </a:p>
        </p:txBody>
      </p:sp>
      <p:sp>
        <p:nvSpPr>
          <p:cNvPr id="141321" name="AutoShape 9" descr="40%"/>
          <p:cNvSpPr>
            <a:spLocks noChangeArrowheads="1"/>
          </p:cNvSpPr>
          <p:nvPr/>
        </p:nvSpPr>
        <p:spPr bwMode="auto">
          <a:xfrm>
            <a:off x="5257800" y="5410200"/>
            <a:ext cx="1447800" cy="592138"/>
          </a:xfrm>
          <a:prstGeom prst="wedgeRoundRectCallout">
            <a:avLst>
              <a:gd name="adj1" fmla="val -112060"/>
              <a:gd name="adj2" fmla="val 81097"/>
              <a:gd name="adj3" fmla="val 16667"/>
            </a:avLst>
          </a:prstGeom>
          <a:pattFill prst="pct40">
            <a:fgClr>
              <a:srgbClr val="FFFF00"/>
            </a:fgClr>
            <a:bgClr>
              <a:srgbClr val="FFFFFF"/>
            </a:bgClr>
          </a:pattFill>
          <a:ln w="38100" cap="sq">
            <a:solidFill>
              <a:srgbClr val="FF3300"/>
            </a:solidFill>
            <a:miter lim="800000"/>
          </a:ln>
        </p:spPr>
        <p:txBody>
          <a:bodyPr anchor="ctr">
            <a:spAutoFit/>
          </a:bodyPr>
          <a:lstStyle/>
          <a:p>
            <a:pPr algn="ctr">
              <a:spcBef>
                <a:spcPct val="50000"/>
              </a:spcBef>
            </a:pPr>
            <a:r>
              <a:rPr lang="zh-CN" altLang="en-US" sz="2800" b="1">
                <a:solidFill>
                  <a:schemeClr val="accent2"/>
                </a:solidFill>
                <a:latin typeface="Times New Roman" panose="02020603050405020304" charset="0"/>
              </a:rPr>
              <a:t>使能端</a:t>
            </a:r>
          </a:p>
        </p:txBody>
      </p:sp>
      <p:pic>
        <p:nvPicPr>
          <p:cNvPr id="162824" name="Picture 10" descr="AG00315_"/>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4724400"/>
            <a:ext cx="1147763" cy="1295400"/>
          </a:xfrm>
          <a:prstGeom prst="rect">
            <a:avLst/>
          </a:prstGeom>
          <a:noFill/>
          <a:ln>
            <a:noFill/>
          </a:ln>
        </p:spPr>
      </p:pic>
      <p:grpSp>
        <p:nvGrpSpPr>
          <p:cNvPr id="3" name="Group 11"/>
          <p:cNvGrpSpPr/>
          <p:nvPr/>
        </p:nvGrpSpPr>
        <p:grpSpPr bwMode="auto">
          <a:xfrm>
            <a:off x="1905000" y="2362200"/>
            <a:ext cx="4267200" cy="4144963"/>
            <a:chOff x="1200" y="1708"/>
            <a:chExt cx="2688" cy="2611"/>
          </a:xfrm>
        </p:grpSpPr>
        <p:sp>
          <p:nvSpPr>
            <p:cNvPr id="162829" name="Rectangle 12"/>
            <p:cNvSpPr>
              <a:spLocks noChangeArrowheads="1"/>
            </p:cNvSpPr>
            <p:nvPr/>
          </p:nvSpPr>
          <p:spPr bwMode="auto">
            <a:xfrm>
              <a:off x="1200" y="3206"/>
              <a:ext cx="384" cy="327"/>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0</a:t>
              </a:r>
            </a:p>
          </p:txBody>
        </p:sp>
        <p:sp>
          <p:nvSpPr>
            <p:cNvPr id="162830" name="Rectangle 13"/>
            <p:cNvSpPr>
              <a:spLocks noChangeArrowheads="1"/>
            </p:cNvSpPr>
            <p:nvPr/>
          </p:nvSpPr>
          <p:spPr bwMode="auto">
            <a:xfrm>
              <a:off x="1200" y="2986"/>
              <a:ext cx="384" cy="327"/>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1</a:t>
              </a:r>
            </a:p>
          </p:txBody>
        </p:sp>
        <p:sp>
          <p:nvSpPr>
            <p:cNvPr id="162831" name="Rectangle 14"/>
            <p:cNvSpPr>
              <a:spLocks noChangeArrowheads="1"/>
            </p:cNvSpPr>
            <p:nvPr/>
          </p:nvSpPr>
          <p:spPr bwMode="auto">
            <a:xfrm>
              <a:off x="1200" y="2767"/>
              <a:ext cx="354"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2</a:t>
              </a:r>
            </a:p>
          </p:txBody>
        </p:sp>
        <p:sp>
          <p:nvSpPr>
            <p:cNvPr id="162832" name="Rectangle 15"/>
            <p:cNvSpPr>
              <a:spLocks noChangeArrowheads="1"/>
            </p:cNvSpPr>
            <p:nvPr/>
          </p:nvSpPr>
          <p:spPr bwMode="auto">
            <a:xfrm>
              <a:off x="1200" y="2548"/>
              <a:ext cx="354"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3</a:t>
              </a:r>
            </a:p>
          </p:txBody>
        </p:sp>
        <p:grpSp>
          <p:nvGrpSpPr>
            <p:cNvPr id="162833" name="Group 16"/>
            <p:cNvGrpSpPr/>
            <p:nvPr/>
          </p:nvGrpSpPr>
          <p:grpSpPr bwMode="auto">
            <a:xfrm>
              <a:off x="1536" y="1708"/>
              <a:ext cx="2352" cy="2611"/>
              <a:chOff x="1536" y="1708"/>
              <a:chExt cx="2352" cy="2611"/>
            </a:xfrm>
          </p:grpSpPr>
          <p:sp>
            <p:nvSpPr>
              <p:cNvPr id="162834" name="Rectangle 17" descr="蓝色砂纸"/>
              <p:cNvSpPr>
                <a:spLocks noChangeArrowheads="1"/>
              </p:cNvSpPr>
              <p:nvPr/>
            </p:nvSpPr>
            <p:spPr bwMode="auto">
              <a:xfrm>
                <a:off x="2208" y="2461"/>
                <a:ext cx="912" cy="1137"/>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2835" name="Line 18"/>
              <p:cNvSpPr>
                <a:spLocks noChangeShapeType="1"/>
              </p:cNvSpPr>
              <p:nvPr/>
            </p:nvSpPr>
            <p:spPr bwMode="auto">
              <a:xfrm>
                <a:off x="1632" y="2723"/>
                <a:ext cx="816"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36" name="Line 19"/>
              <p:cNvSpPr>
                <a:spLocks noChangeShapeType="1"/>
              </p:cNvSpPr>
              <p:nvPr/>
            </p:nvSpPr>
            <p:spPr bwMode="auto">
              <a:xfrm>
                <a:off x="1632" y="2942"/>
                <a:ext cx="816"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37" name="Line 20"/>
              <p:cNvSpPr>
                <a:spLocks noChangeShapeType="1"/>
              </p:cNvSpPr>
              <p:nvPr/>
            </p:nvSpPr>
            <p:spPr bwMode="auto">
              <a:xfrm>
                <a:off x="1632" y="3161"/>
                <a:ext cx="816"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38" name="Line 21"/>
              <p:cNvSpPr>
                <a:spLocks noChangeShapeType="1"/>
              </p:cNvSpPr>
              <p:nvPr/>
            </p:nvSpPr>
            <p:spPr bwMode="auto">
              <a:xfrm>
                <a:off x="1632" y="3380"/>
                <a:ext cx="816"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39" name="Line 22"/>
              <p:cNvSpPr>
                <a:spLocks noChangeShapeType="1"/>
              </p:cNvSpPr>
              <p:nvPr/>
            </p:nvSpPr>
            <p:spPr bwMode="auto">
              <a:xfrm>
                <a:off x="2544" y="2155"/>
                <a:ext cx="0" cy="30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0" name="Line 23"/>
              <p:cNvSpPr>
                <a:spLocks noChangeShapeType="1"/>
              </p:cNvSpPr>
              <p:nvPr/>
            </p:nvSpPr>
            <p:spPr bwMode="auto">
              <a:xfrm>
                <a:off x="2880" y="2155"/>
                <a:ext cx="0" cy="30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1" name="Oval 24"/>
              <p:cNvSpPr>
                <a:spLocks noChangeArrowheads="1"/>
              </p:cNvSpPr>
              <p:nvPr/>
            </p:nvSpPr>
            <p:spPr bwMode="auto">
              <a:xfrm>
                <a:off x="1536" y="2680"/>
                <a:ext cx="96" cy="87"/>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2" name="Oval 25"/>
              <p:cNvSpPr>
                <a:spLocks noChangeArrowheads="1"/>
              </p:cNvSpPr>
              <p:nvPr/>
            </p:nvSpPr>
            <p:spPr bwMode="auto">
              <a:xfrm>
                <a:off x="1536" y="2898"/>
                <a:ext cx="96" cy="88"/>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3" name="Oval 26"/>
              <p:cNvSpPr>
                <a:spLocks noChangeArrowheads="1"/>
              </p:cNvSpPr>
              <p:nvPr/>
            </p:nvSpPr>
            <p:spPr bwMode="auto">
              <a:xfrm>
                <a:off x="1536" y="3117"/>
                <a:ext cx="96" cy="88"/>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4" name="Oval 27"/>
              <p:cNvSpPr>
                <a:spLocks noChangeArrowheads="1"/>
              </p:cNvSpPr>
              <p:nvPr/>
            </p:nvSpPr>
            <p:spPr bwMode="auto">
              <a:xfrm>
                <a:off x="1536" y="3336"/>
                <a:ext cx="96" cy="87"/>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5" name="Oval 28"/>
              <p:cNvSpPr>
                <a:spLocks noChangeArrowheads="1"/>
              </p:cNvSpPr>
              <p:nvPr/>
            </p:nvSpPr>
            <p:spPr bwMode="auto">
              <a:xfrm>
                <a:off x="2448" y="2680"/>
                <a:ext cx="96" cy="87"/>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6" name="Oval 29"/>
              <p:cNvSpPr>
                <a:spLocks noChangeArrowheads="1"/>
              </p:cNvSpPr>
              <p:nvPr/>
            </p:nvSpPr>
            <p:spPr bwMode="auto">
              <a:xfrm>
                <a:off x="2832" y="2986"/>
                <a:ext cx="96" cy="87"/>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7" name="Line 30"/>
              <p:cNvSpPr>
                <a:spLocks noChangeShapeType="1"/>
              </p:cNvSpPr>
              <p:nvPr/>
            </p:nvSpPr>
            <p:spPr bwMode="auto">
              <a:xfrm>
                <a:off x="2928" y="3030"/>
                <a:ext cx="576" cy="0"/>
              </a:xfrm>
              <a:prstGeom prst="line">
                <a:avLst/>
              </a:prstGeom>
              <a:noFill/>
              <a:ln w="28575">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62848" name="Oval 31"/>
              <p:cNvSpPr>
                <a:spLocks noChangeArrowheads="1"/>
              </p:cNvSpPr>
              <p:nvPr/>
            </p:nvSpPr>
            <p:spPr bwMode="auto">
              <a:xfrm>
                <a:off x="2448" y="3336"/>
                <a:ext cx="96" cy="87"/>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9" name="Oval 32"/>
              <p:cNvSpPr>
                <a:spLocks noChangeArrowheads="1"/>
              </p:cNvSpPr>
              <p:nvPr/>
            </p:nvSpPr>
            <p:spPr bwMode="auto">
              <a:xfrm>
                <a:off x="2448" y="3117"/>
                <a:ext cx="96" cy="88"/>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50" name="Oval 33"/>
              <p:cNvSpPr>
                <a:spLocks noChangeArrowheads="1"/>
              </p:cNvSpPr>
              <p:nvPr/>
            </p:nvSpPr>
            <p:spPr bwMode="auto">
              <a:xfrm>
                <a:off x="2448" y="2898"/>
                <a:ext cx="96" cy="88"/>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51" name="Oval 34"/>
              <p:cNvSpPr>
                <a:spLocks noChangeArrowheads="1"/>
              </p:cNvSpPr>
              <p:nvPr/>
            </p:nvSpPr>
            <p:spPr bwMode="auto">
              <a:xfrm>
                <a:off x="2496" y="2067"/>
                <a:ext cx="96" cy="88"/>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52" name="Oval 35"/>
              <p:cNvSpPr>
                <a:spLocks noChangeArrowheads="1"/>
              </p:cNvSpPr>
              <p:nvPr/>
            </p:nvSpPr>
            <p:spPr bwMode="auto">
              <a:xfrm>
                <a:off x="2832" y="2067"/>
                <a:ext cx="96" cy="88"/>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53" name="Line 36"/>
              <p:cNvSpPr>
                <a:spLocks noChangeShapeType="1"/>
              </p:cNvSpPr>
              <p:nvPr/>
            </p:nvSpPr>
            <p:spPr bwMode="auto">
              <a:xfrm>
                <a:off x="2688" y="3598"/>
                <a:ext cx="0" cy="30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54" name="Oval 37"/>
              <p:cNvSpPr>
                <a:spLocks noChangeArrowheads="1"/>
              </p:cNvSpPr>
              <p:nvPr/>
            </p:nvSpPr>
            <p:spPr bwMode="auto">
              <a:xfrm>
                <a:off x="2640" y="3905"/>
                <a:ext cx="96" cy="87"/>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55" name="Line 38"/>
              <p:cNvSpPr>
                <a:spLocks noChangeShapeType="1"/>
              </p:cNvSpPr>
              <p:nvPr/>
            </p:nvSpPr>
            <p:spPr bwMode="auto">
              <a:xfrm flipH="1" flipV="1">
                <a:off x="2544" y="2767"/>
                <a:ext cx="288" cy="219"/>
              </a:xfrm>
              <a:prstGeom prst="line">
                <a:avLst/>
              </a:prstGeom>
              <a:noFill/>
              <a:ln w="28575">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62856" name="Text Box 39"/>
              <p:cNvSpPr txBox="1">
                <a:spLocks noChangeArrowheads="1"/>
              </p:cNvSpPr>
              <p:nvPr/>
            </p:nvSpPr>
            <p:spPr bwMode="auto">
              <a:xfrm>
                <a:off x="3504" y="2899"/>
                <a:ext cx="384"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W</a:t>
                </a:r>
                <a:endParaRPr lang="en-US" altLang="zh-CN" sz="3600" b="1">
                  <a:solidFill>
                    <a:srgbClr val="333300"/>
                  </a:solidFill>
                </a:endParaRPr>
              </a:p>
            </p:txBody>
          </p:sp>
          <p:sp>
            <p:nvSpPr>
              <p:cNvPr id="162857" name="Rectangle 40"/>
              <p:cNvSpPr>
                <a:spLocks noChangeArrowheads="1"/>
              </p:cNvSpPr>
              <p:nvPr/>
            </p:nvSpPr>
            <p:spPr bwMode="auto">
              <a:xfrm>
                <a:off x="2544" y="3992"/>
                <a:ext cx="241"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S</a:t>
                </a:r>
                <a:endParaRPr lang="en-US" altLang="zh-CN" sz="2800" b="1" baseline="-25000">
                  <a:solidFill>
                    <a:srgbClr val="333300"/>
                  </a:solidFill>
                  <a:latin typeface="Times New Roman" panose="02020603050405020304" charset="0"/>
                </a:endParaRPr>
              </a:p>
            </p:txBody>
          </p:sp>
          <p:sp>
            <p:nvSpPr>
              <p:cNvPr id="162858" name="Rectangle 41"/>
              <p:cNvSpPr>
                <a:spLocks noChangeArrowheads="1"/>
              </p:cNvSpPr>
              <p:nvPr/>
            </p:nvSpPr>
            <p:spPr bwMode="auto">
              <a:xfrm>
                <a:off x="2711" y="1717"/>
                <a:ext cx="339" cy="327"/>
              </a:xfrm>
              <a:prstGeom prst="rect">
                <a:avLst/>
              </a:prstGeom>
              <a:noFill/>
              <a:ln>
                <a:noFill/>
              </a:ln>
            </p:spPr>
            <p:txBody>
              <a:bodyPr wrap="none" lIns="90000" tIns="46800" rIns="90000" bIns="46800">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1</a:t>
                </a:r>
              </a:p>
            </p:txBody>
          </p:sp>
          <p:sp>
            <p:nvSpPr>
              <p:cNvPr id="162859" name="Rectangle 42"/>
              <p:cNvSpPr>
                <a:spLocks noChangeArrowheads="1"/>
              </p:cNvSpPr>
              <p:nvPr/>
            </p:nvSpPr>
            <p:spPr bwMode="auto">
              <a:xfrm>
                <a:off x="2352" y="1708"/>
                <a:ext cx="339" cy="327"/>
              </a:xfrm>
              <a:prstGeom prst="rect">
                <a:avLst/>
              </a:prstGeom>
              <a:noFill/>
              <a:ln>
                <a:noFill/>
              </a:ln>
            </p:spPr>
            <p:txBody>
              <a:bodyPr wrap="none" lIns="90000" tIns="46800" rIns="90000" bIns="46800">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0</a:t>
                </a:r>
              </a:p>
            </p:txBody>
          </p:sp>
          <p:sp>
            <p:nvSpPr>
              <p:cNvPr id="162860" name="Line 43"/>
              <p:cNvSpPr>
                <a:spLocks noChangeShapeType="1"/>
              </p:cNvSpPr>
              <p:nvPr/>
            </p:nvSpPr>
            <p:spPr bwMode="auto">
              <a:xfrm>
                <a:off x="2618" y="4037"/>
                <a:ext cx="136"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grpSp>
      <p:grpSp>
        <p:nvGrpSpPr>
          <p:cNvPr id="5" name="Group 44"/>
          <p:cNvGrpSpPr/>
          <p:nvPr/>
        </p:nvGrpSpPr>
        <p:grpSpPr bwMode="auto">
          <a:xfrm>
            <a:off x="3657600" y="2514600"/>
            <a:ext cx="3578225" cy="973138"/>
            <a:chOff x="2304" y="1584"/>
            <a:chExt cx="2254" cy="613"/>
          </a:xfrm>
        </p:grpSpPr>
        <p:sp>
          <p:nvSpPr>
            <p:cNvPr id="162827" name="AutoShape 45" descr="40%"/>
            <p:cNvSpPr>
              <a:spLocks noChangeArrowheads="1"/>
            </p:cNvSpPr>
            <p:nvPr/>
          </p:nvSpPr>
          <p:spPr bwMode="auto">
            <a:xfrm>
              <a:off x="3408" y="1824"/>
              <a:ext cx="1150" cy="373"/>
            </a:xfrm>
            <a:prstGeom prst="wedgeRoundRectCallout">
              <a:avLst>
                <a:gd name="adj1" fmla="val -83218"/>
                <a:gd name="adj2" fmla="val -49463"/>
                <a:gd name="adj3" fmla="val 16667"/>
              </a:avLst>
            </a:prstGeom>
            <a:pattFill prst="pct40">
              <a:fgClr>
                <a:srgbClr val="FFCCCC"/>
              </a:fgClr>
              <a:bgClr>
                <a:srgbClr val="FFFFFF"/>
              </a:bgClr>
            </a:pattFill>
            <a:ln w="38100" cap="sq">
              <a:solidFill>
                <a:srgbClr val="00CC99"/>
              </a:solidFill>
              <a:miter lim="800000"/>
            </a:ln>
          </p:spPr>
          <p:txBody>
            <a:bodyPr anchor="ctr">
              <a:spAutoFit/>
            </a:bodyPr>
            <a:lstStyle/>
            <a:p>
              <a:pPr>
                <a:spcBef>
                  <a:spcPct val="50000"/>
                </a:spcBef>
              </a:pPr>
              <a:r>
                <a:rPr lang="zh-CN" altLang="en-US" sz="2800" b="1">
                  <a:solidFill>
                    <a:srgbClr val="FF3300"/>
                  </a:solidFill>
                  <a:latin typeface="Times New Roman" panose="02020603050405020304" charset="0"/>
                </a:rPr>
                <a:t>控制信号</a:t>
              </a:r>
            </a:p>
          </p:txBody>
        </p:sp>
        <p:sp>
          <p:nvSpPr>
            <p:cNvPr id="162828" name="Oval 46"/>
            <p:cNvSpPr>
              <a:spLocks noChangeArrowheads="1"/>
            </p:cNvSpPr>
            <p:nvPr/>
          </p:nvSpPr>
          <p:spPr bwMode="auto">
            <a:xfrm>
              <a:off x="2304" y="1584"/>
              <a:ext cx="816" cy="240"/>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box(out)">
                                      <p:cBhvr>
                                        <p:cTn id="7" dur="500"/>
                                        <p:tgtEl>
                                          <p:spTgt spid="141316"/>
                                        </p:tgtEl>
                                      </p:cBhvr>
                                    </p:animEffect>
                                  </p:childTnLst>
                                  <p:subTnLst>
                                    <p:audio>
                                      <p:cMediaNode>
                                        <p:cTn display="0" masterRel="sameClick">
                                          <p:stCondLst>
                                            <p:cond evt="begin" delay="0">
                                              <p:tn val="5"/>
                                            </p:cond>
                                          </p:stCondLst>
                                          <p:endCondLst>
                                            <p:cond evt="onStopAudio" delay="0">
                                              <p:tgtEl>
                                                <p:sldTgt/>
                                              </p:tgtEl>
                                            </p:cond>
                                          </p:endCondLst>
                                        </p:cTn>
                                        <p:tgtEl>
                                          <p:sndTgt r:embed="rId2" name="感叹时奏乐.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41320"/>
                                        </p:tgtEl>
                                        <p:attrNameLst>
                                          <p:attrName>style.visibility</p:attrName>
                                        </p:attrNameLst>
                                      </p:cBhvr>
                                      <p:to>
                                        <p:strVal val="visible"/>
                                      </p:to>
                                    </p:set>
                                    <p:animEffect transition="in" filter="wipe(right)">
                                      <p:cBhvr>
                                        <p:cTn id="22" dur="500"/>
                                        <p:tgtEl>
                                          <p:spTgt spid="141320"/>
                                        </p:tgtEl>
                                      </p:cBhvr>
                                    </p:animEffect>
                                  </p:childTnLst>
                                  <p:subTnLst>
                                    <p:audio>
                                      <p:cMediaNode>
                                        <p:cTn display="0" masterRel="sameClick">
                                          <p:stCondLst>
                                            <p:cond evt="begin" delay="0">
                                              <p:tn val="20"/>
                                            </p:cond>
                                          </p:stCondLst>
                                          <p:endCondLst>
                                            <p:cond evt="onStopAudio" delay="0">
                                              <p:tgtEl>
                                                <p:sldTgt/>
                                              </p:tgtEl>
                                            </p:cond>
                                          </p:endCondLst>
                                        </p:cTn>
                                        <p:tgtEl>
                                          <p:sndTgt r:embed="rId3" name="感叹时奏幻想空间.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41321"/>
                                        </p:tgtEl>
                                        <p:attrNameLst>
                                          <p:attrName>style.visibility</p:attrName>
                                        </p:attrNameLst>
                                      </p:cBhvr>
                                      <p:to>
                                        <p:strVal val="visible"/>
                                      </p:to>
                                    </p:set>
                                    <p:animEffect transition="in" filter="wipe(right)">
                                      <p:cBhvr>
                                        <p:cTn id="27" dur="500"/>
                                        <p:tgtEl>
                                          <p:spTgt spid="141321"/>
                                        </p:tgtEl>
                                      </p:cBhvr>
                                    </p:animEffect>
                                  </p:childTnLst>
                                  <p:subTnLst>
                                    <p:audio>
                                      <p:cMediaNode>
                                        <p:cTn display="0" masterRel="sameClick">
                                          <p:stCondLst>
                                            <p:cond evt="begin" delay="0">
                                              <p:tn val="25"/>
                                            </p:cond>
                                          </p:stCondLst>
                                          <p:endCondLst>
                                            <p:cond evt="onStopAudio" delay="0">
                                              <p:tgtEl>
                                                <p:sldTgt/>
                                              </p:tgtEl>
                                            </p:cond>
                                          </p:endCondLst>
                                        </p:cTn>
                                        <p:tgtEl>
                                          <p:sndTgt r:embed="rId3" name="感叹时奏幻想空间.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righ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utoUpdateAnimBg="0"/>
      <p:bldP spid="141320" grpId="0" animBg="1" autoUpdateAnimBg="0"/>
      <p:bldP spid="141321"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2057400" y="457200"/>
            <a:ext cx="3810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endParaRPr lang="en-US" altLang="zh-CN" sz="3600" b="1">
              <a:solidFill>
                <a:srgbClr val="333300"/>
              </a:solidFill>
            </a:endParaRPr>
          </a:p>
        </p:txBody>
      </p:sp>
      <p:sp>
        <p:nvSpPr>
          <p:cNvPr id="163843" name="Text Box 3"/>
          <p:cNvSpPr txBox="1">
            <a:spLocks noChangeArrowheads="1"/>
          </p:cNvSpPr>
          <p:nvPr/>
        </p:nvSpPr>
        <p:spPr bwMode="auto">
          <a:xfrm>
            <a:off x="3124200" y="457200"/>
            <a:ext cx="3810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p>
        </p:txBody>
      </p:sp>
      <p:sp>
        <p:nvSpPr>
          <p:cNvPr id="163844" name="Line 4"/>
          <p:cNvSpPr>
            <a:spLocks noChangeShapeType="1"/>
          </p:cNvSpPr>
          <p:nvPr/>
        </p:nvSpPr>
        <p:spPr bwMode="auto">
          <a:xfrm flipV="1">
            <a:off x="2971800" y="2362200"/>
            <a:ext cx="0" cy="358140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3845" name="Line 5"/>
          <p:cNvSpPr>
            <a:spLocks noChangeShapeType="1"/>
          </p:cNvSpPr>
          <p:nvPr/>
        </p:nvSpPr>
        <p:spPr bwMode="auto">
          <a:xfrm>
            <a:off x="2590800" y="838200"/>
            <a:ext cx="457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46" name="Line 6"/>
          <p:cNvSpPr>
            <a:spLocks noChangeShapeType="1"/>
          </p:cNvSpPr>
          <p:nvPr/>
        </p:nvSpPr>
        <p:spPr bwMode="auto">
          <a:xfrm>
            <a:off x="2590800" y="1752600"/>
            <a:ext cx="457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47" name="Rectangle 7"/>
          <p:cNvSpPr>
            <a:spLocks noChangeArrowheads="1"/>
          </p:cNvSpPr>
          <p:nvPr/>
        </p:nvSpPr>
        <p:spPr bwMode="auto">
          <a:xfrm>
            <a:off x="4953000" y="4724400"/>
            <a:ext cx="685800" cy="8382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48" name="Text Box 8"/>
          <p:cNvSpPr txBox="1">
            <a:spLocks noChangeArrowheads="1"/>
          </p:cNvSpPr>
          <p:nvPr/>
        </p:nvSpPr>
        <p:spPr bwMode="auto">
          <a:xfrm>
            <a:off x="5029200" y="4789488"/>
            <a:ext cx="457200" cy="51911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p>
        </p:txBody>
      </p:sp>
      <p:sp>
        <p:nvSpPr>
          <p:cNvPr id="163849" name="Rectangle 9"/>
          <p:cNvSpPr>
            <a:spLocks noChangeArrowheads="1"/>
          </p:cNvSpPr>
          <p:nvPr/>
        </p:nvSpPr>
        <p:spPr bwMode="auto">
          <a:xfrm>
            <a:off x="1981200" y="1447800"/>
            <a:ext cx="457200" cy="6096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50" name="Text Box 10"/>
          <p:cNvSpPr txBox="1">
            <a:spLocks noChangeArrowheads="1"/>
          </p:cNvSpPr>
          <p:nvPr/>
        </p:nvSpPr>
        <p:spPr bwMode="auto">
          <a:xfrm>
            <a:off x="2057400" y="1371600"/>
            <a:ext cx="3810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endParaRPr lang="en-US" altLang="zh-CN" sz="3600" b="1">
              <a:solidFill>
                <a:srgbClr val="333300"/>
              </a:solidFill>
            </a:endParaRPr>
          </a:p>
        </p:txBody>
      </p:sp>
      <p:sp>
        <p:nvSpPr>
          <p:cNvPr id="163851" name="Oval 11"/>
          <p:cNvSpPr>
            <a:spLocks noChangeArrowheads="1"/>
          </p:cNvSpPr>
          <p:nvPr/>
        </p:nvSpPr>
        <p:spPr bwMode="auto">
          <a:xfrm>
            <a:off x="2438400" y="16764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52" name="Rectangle 12"/>
          <p:cNvSpPr>
            <a:spLocks noChangeArrowheads="1"/>
          </p:cNvSpPr>
          <p:nvPr/>
        </p:nvSpPr>
        <p:spPr bwMode="auto">
          <a:xfrm>
            <a:off x="3048000" y="1447800"/>
            <a:ext cx="457200" cy="6096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53" name="Text Box 13"/>
          <p:cNvSpPr txBox="1">
            <a:spLocks noChangeArrowheads="1"/>
          </p:cNvSpPr>
          <p:nvPr/>
        </p:nvSpPr>
        <p:spPr bwMode="auto">
          <a:xfrm>
            <a:off x="3124200" y="1371600"/>
            <a:ext cx="3810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endParaRPr lang="en-US" altLang="zh-CN" sz="3600" b="1">
              <a:solidFill>
                <a:srgbClr val="333300"/>
              </a:solidFill>
            </a:endParaRPr>
          </a:p>
        </p:txBody>
      </p:sp>
      <p:sp>
        <p:nvSpPr>
          <p:cNvPr id="163854" name="Oval 14"/>
          <p:cNvSpPr>
            <a:spLocks noChangeArrowheads="1"/>
          </p:cNvSpPr>
          <p:nvPr/>
        </p:nvSpPr>
        <p:spPr bwMode="auto">
          <a:xfrm>
            <a:off x="3505200" y="16764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55" name="Rectangle 15"/>
          <p:cNvSpPr>
            <a:spLocks noChangeArrowheads="1"/>
          </p:cNvSpPr>
          <p:nvPr/>
        </p:nvSpPr>
        <p:spPr bwMode="auto">
          <a:xfrm>
            <a:off x="1981200" y="533400"/>
            <a:ext cx="457200" cy="6096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56" name="Oval 16"/>
          <p:cNvSpPr>
            <a:spLocks noChangeArrowheads="1"/>
          </p:cNvSpPr>
          <p:nvPr/>
        </p:nvSpPr>
        <p:spPr bwMode="auto">
          <a:xfrm>
            <a:off x="2438400" y="7620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57" name="Rectangle 17"/>
          <p:cNvSpPr>
            <a:spLocks noChangeArrowheads="1"/>
          </p:cNvSpPr>
          <p:nvPr/>
        </p:nvSpPr>
        <p:spPr bwMode="auto">
          <a:xfrm>
            <a:off x="3048000" y="533400"/>
            <a:ext cx="457200" cy="6096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58" name="Oval 18"/>
          <p:cNvSpPr>
            <a:spLocks noChangeArrowheads="1"/>
          </p:cNvSpPr>
          <p:nvPr/>
        </p:nvSpPr>
        <p:spPr bwMode="auto">
          <a:xfrm>
            <a:off x="3505200" y="7620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59" name="Rectangle 19"/>
          <p:cNvSpPr>
            <a:spLocks noChangeArrowheads="1"/>
          </p:cNvSpPr>
          <p:nvPr/>
        </p:nvSpPr>
        <p:spPr bwMode="auto">
          <a:xfrm>
            <a:off x="1981200" y="5638800"/>
            <a:ext cx="457200" cy="6096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60" name="Text Box 20"/>
          <p:cNvSpPr txBox="1">
            <a:spLocks noChangeArrowheads="1"/>
          </p:cNvSpPr>
          <p:nvPr/>
        </p:nvSpPr>
        <p:spPr bwMode="auto">
          <a:xfrm>
            <a:off x="2057400" y="5562600"/>
            <a:ext cx="3810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1</a:t>
            </a:r>
            <a:endParaRPr lang="en-US" altLang="zh-CN" sz="3600" b="1">
              <a:solidFill>
                <a:srgbClr val="333300"/>
              </a:solidFill>
            </a:endParaRPr>
          </a:p>
        </p:txBody>
      </p:sp>
      <p:sp>
        <p:nvSpPr>
          <p:cNvPr id="163861" name="Oval 21"/>
          <p:cNvSpPr>
            <a:spLocks noChangeArrowheads="1"/>
          </p:cNvSpPr>
          <p:nvPr/>
        </p:nvSpPr>
        <p:spPr bwMode="auto">
          <a:xfrm>
            <a:off x="2438400" y="58674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62" name="Line 22"/>
          <p:cNvSpPr>
            <a:spLocks noChangeShapeType="1"/>
          </p:cNvSpPr>
          <p:nvPr/>
        </p:nvSpPr>
        <p:spPr bwMode="auto">
          <a:xfrm>
            <a:off x="1447800" y="838200"/>
            <a:ext cx="533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63" name="Line 23"/>
          <p:cNvSpPr>
            <a:spLocks noChangeShapeType="1"/>
          </p:cNvSpPr>
          <p:nvPr/>
        </p:nvSpPr>
        <p:spPr bwMode="auto">
          <a:xfrm>
            <a:off x="1447800" y="1752600"/>
            <a:ext cx="533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64" name="Rectangle 24"/>
          <p:cNvSpPr>
            <a:spLocks noChangeArrowheads="1"/>
          </p:cNvSpPr>
          <p:nvPr/>
        </p:nvSpPr>
        <p:spPr bwMode="auto">
          <a:xfrm>
            <a:off x="4953000" y="3733800"/>
            <a:ext cx="685800" cy="8382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65" name="Text Box 25"/>
          <p:cNvSpPr txBox="1">
            <a:spLocks noChangeArrowheads="1"/>
          </p:cNvSpPr>
          <p:nvPr/>
        </p:nvSpPr>
        <p:spPr bwMode="auto">
          <a:xfrm>
            <a:off x="5029200" y="3798888"/>
            <a:ext cx="457200" cy="51911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p>
        </p:txBody>
      </p:sp>
      <p:sp>
        <p:nvSpPr>
          <p:cNvPr id="163866" name="Rectangle 26"/>
          <p:cNvSpPr>
            <a:spLocks noChangeArrowheads="1"/>
          </p:cNvSpPr>
          <p:nvPr/>
        </p:nvSpPr>
        <p:spPr bwMode="auto">
          <a:xfrm>
            <a:off x="4953000" y="2743200"/>
            <a:ext cx="685800" cy="8382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67" name="Text Box 27"/>
          <p:cNvSpPr txBox="1">
            <a:spLocks noChangeArrowheads="1"/>
          </p:cNvSpPr>
          <p:nvPr/>
        </p:nvSpPr>
        <p:spPr bwMode="auto">
          <a:xfrm>
            <a:off x="5029200" y="2808288"/>
            <a:ext cx="457200" cy="51911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p>
        </p:txBody>
      </p:sp>
      <p:sp>
        <p:nvSpPr>
          <p:cNvPr id="163868" name="Rectangle 28"/>
          <p:cNvSpPr>
            <a:spLocks noChangeArrowheads="1"/>
          </p:cNvSpPr>
          <p:nvPr/>
        </p:nvSpPr>
        <p:spPr bwMode="auto">
          <a:xfrm>
            <a:off x="4953000" y="1752600"/>
            <a:ext cx="685800" cy="8382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69" name="Text Box 29"/>
          <p:cNvSpPr txBox="1">
            <a:spLocks noChangeArrowheads="1"/>
          </p:cNvSpPr>
          <p:nvPr/>
        </p:nvSpPr>
        <p:spPr bwMode="auto">
          <a:xfrm>
            <a:off x="5029200" y="1817688"/>
            <a:ext cx="457200" cy="51911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p>
        </p:txBody>
      </p:sp>
      <p:sp>
        <p:nvSpPr>
          <p:cNvPr id="163870" name="Line 30"/>
          <p:cNvSpPr>
            <a:spLocks noChangeShapeType="1"/>
          </p:cNvSpPr>
          <p:nvPr/>
        </p:nvSpPr>
        <p:spPr bwMode="auto">
          <a:xfrm>
            <a:off x="1447800" y="2209800"/>
            <a:ext cx="3505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1" name="Line 31"/>
          <p:cNvSpPr>
            <a:spLocks noChangeShapeType="1"/>
          </p:cNvSpPr>
          <p:nvPr/>
        </p:nvSpPr>
        <p:spPr bwMode="auto">
          <a:xfrm>
            <a:off x="3657600" y="838200"/>
            <a:ext cx="838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2" name="Line 32"/>
          <p:cNvSpPr>
            <a:spLocks noChangeShapeType="1"/>
          </p:cNvSpPr>
          <p:nvPr/>
        </p:nvSpPr>
        <p:spPr bwMode="auto">
          <a:xfrm>
            <a:off x="4495800" y="838200"/>
            <a:ext cx="0" cy="30480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3" name="Line 33"/>
          <p:cNvSpPr>
            <a:spLocks noChangeShapeType="1"/>
          </p:cNvSpPr>
          <p:nvPr/>
        </p:nvSpPr>
        <p:spPr bwMode="auto">
          <a:xfrm>
            <a:off x="4495800" y="1905000"/>
            <a:ext cx="457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4" name="Line 34"/>
          <p:cNvSpPr>
            <a:spLocks noChangeShapeType="1"/>
          </p:cNvSpPr>
          <p:nvPr/>
        </p:nvSpPr>
        <p:spPr bwMode="auto">
          <a:xfrm>
            <a:off x="4495800" y="3886200"/>
            <a:ext cx="457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5" name="Line 35"/>
          <p:cNvSpPr>
            <a:spLocks noChangeShapeType="1"/>
          </p:cNvSpPr>
          <p:nvPr/>
        </p:nvSpPr>
        <p:spPr bwMode="auto">
          <a:xfrm>
            <a:off x="1524000" y="4191000"/>
            <a:ext cx="3429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6" name="Line 36"/>
          <p:cNvSpPr>
            <a:spLocks noChangeShapeType="1"/>
          </p:cNvSpPr>
          <p:nvPr/>
        </p:nvSpPr>
        <p:spPr bwMode="auto">
          <a:xfrm>
            <a:off x="3657600" y="1752600"/>
            <a:ext cx="304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7" name="Line 37"/>
          <p:cNvSpPr>
            <a:spLocks noChangeShapeType="1"/>
          </p:cNvSpPr>
          <p:nvPr/>
        </p:nvSpPr>
        <p:spPr bwMode="auto">
          <a:xfrm>
            <a:off x="3962400" y="1752600"/>
            <a:ext cx="0" cy="13716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8" name="Line 38"/>
          <p:cNvSpPr>
            <a:spLocks noChangeShapeType="1"/>
          </p:cNvSpPr>
          <p:nvPr/>
        </p:nvSpPr>
        <p:spPr bwMode="auto">
          <a:xfrm>
            <a:off x="3962400" y="2057400"/>
            <a:ext cx="990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9" name="Line 39"/>
          <p:cNvSpPr>
            <a:spLocks noChangeShapeType="1"/>
          </p:cNvSpPr>
          <p:nvPr/>
        </p:nvSpPr>
        <p:spPr bwMode="auto">
          <a:xfrm>
            <a:off x="3962400" y="3124200"/>
            <a:ext cx="990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0" name="Line 40"/>
          <p:cNvSpPr>
            <a:spLocks noChangeShapeType="1"/>
          </p:cNvSpPr>
          <p:nvPr/>
        </p:nvSpPr>
        <p:spPr bwMode="auto">
          <a:xfrm>
            <a:off x="1524000" y="3276600"/>
            <a:ext cx="3429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1" name="Line 41"/>
          <p:cNvSpPr>
            <a:spLocks noChangeShapeType="1"/>
          </p:cNvSpPr>
          <p:nvPr/>
        </p:nvSpPr>
        <p:spPr bwMode="auto">
          <a:xfrm>
            <a:off x="2819400" y="838200"/>
            <a:ext cx="0" cy="4572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2" name="Line 42"/>
          <p:cNvSpPr>
            <a:spLocks noChangeShapeType="1"/>
          </p:cNvSpPr>
          <p:nvPr/>
        </p:nvSpPr>
        <p:spPr bwMode="auto">
          <a:xfrm>
            <a:off x="2819400" y="1295400"/>
            <a:ext cx="1371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3" name="Line 43"/>
          <p:cNvSpPr>
            <a:spLocks noChangeShapeType="1"/>
          </p:cNvSpPr>
          <p:nvPr/>
        </p:nvSpPr>
        <p:spPr bwMode="auto">
          <a:xfrm>
            <a:off x="4191000" y="1295400"/>
            <a:ext cx="0" cy="35814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4" name="Line 44"/>
          <p:cNvSpPr>
            <a:spLocks noChangeShapeType="1"/>
          </p:cNvSpPr>
          <p:nvPr/>
        </p:nvSpPr>
        <p:spPr bwMode="auto">
          <a:xfrm>
            <a:off x="4191000" y="2971800"/>
            <a:ext cx="762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5" name="Line 45"/>
          <p:cNvSpPr>
            <a:spLocks noChangeShapeType="1"/>
          </p:cNvSpPr>
          <p:nvPr/>
        </p:nvSpPr>
        <p:spPr bwMode="auto">
          <a:xfrm>
            <a:off x="4191000" y="4876800"/>
            <a:ext cx="762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6" name="Line 46"/>
          <p:cNvSpPr>
            <a:spLocks noChangeShapeType="1"/>
          </p:cNvSpPr>
          <p:nvPr/>
        </p:nvSpPr>
        <p:spPr bwMode="auto">
          <a:xfrm>
            <a:off x="2819400" y="1752600"/>
            <a:ext cx="0" cy="8382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7" name="Line 47"/>
          <p:cNvSpPr>
            <a:spLocks noChangeShapeType="1"/>
          </p:cNvSpPr>
          <p:nvPr/>
        </p:nvSpPr>
        <p:spPr bwMode="auto">
          <a:xfrm>
            <a:off x="2819400" y="2590800"/>
            <a:ext cx="762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8" name="Line 48"/>
          <p:cNvSpPr>
            <a:spLocks noChangeShapeType="1"/>
          </p:cNvSpPr>
          <p:nvPr/>
        </p:nvSpPr>
        <p:spPr bwMode="auto">
          <a:xfrm>
            <a:off x="3581400" y="2590800"/>
            <a:ext cx="0" cy="24384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9" name="Line 49"/>
          <p:cNvSpPr>
            <a:spLocks noChangeShapeType="1"/>
          </p:cNvSpPr>
          <p:nvPr/>
        </p:nvSpPr>
        <p:spPr bwMode="auto">
          <a:xfrm>
            <a:off x="3581400" y="4038600"/>
            <a:ext cx="1371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90" name="Line 50"/>
          <p:cNvSpPr>
            <a:spLocks noChangeShapeType="1"/>
          </p:cNvSpPr>
          <p:nvPr/>
        </p:nvSpPr>
        <p:spPr bwMode="auto">
          <a:xfrm>
            <a:off x="3581400" y="5029200"/>
            <a:ext cx="1371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91" name="Line 51"/>
          <p:cNvSpPr>
            <a:spLocks noChangeShapeType="1"/>
          </p:cNvSpPr>
          <p:nvPr/>
        </p:nvSpPr>
        <p:spPr bwMode="auto">
          <a:xfrm>
            <a:off x="1524000" y="5181600"/>
            <a:ext cx="3429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92" name="Line 52"/>
          <p:cNvSpPr>
            <a:spLocks noChangeShapeType="1"/>
          </p:cNvSpPr>
          <p:nvPr/>
        </p:nvSpPr>
        <p:spPr bwMode="auto">
          <a:xfrm>
            <a:off x="2590800" y="5943600"/>
            <a:ext cx="38100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3893" name="Line 53"/>
          <p:cNvSpPr>
            <a:spLocks noChangeShapeType="1"/>
          </p:cNvSpPr>
          <p:nvPr/>
        </p:nvSpPr>
        <p:spPr bwMode="auto">
          <a:xfrm>
            <a:off x="2971800" y="2362200"/>
            <a:ext cx="198120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3894" name="Line 54"/>
          <p:cNvSpPr>
            <a:spLocks noChangeShapeType="1"/>
          </p:cNvSpPr>
          <p:nvPr/>
        </p:nvSpPr>
        <p:spPr bwMode="auto">
          <a:xfrm>
            <a:off x="2971800" y="4343400"/>
            <a:ext cx="198120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3895" name="Line 55"/>
          <p:cNvSpPr>
            <a:spLocks noChangeShapeType="1"/>
          </p:cNvSpPr>
          <p:nvPr/>
        </p:nvSpPr>
        <p:spPr bwMode="auto">
          <a:xfrm>
            <a:off x="2971800" y="3429000"/>
            <a:ext cx="198120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3896" name="Line 56"/>
          <p:cNvSpPr>
            <a:spLocks noChangeShapeType="1"/>
          </p:cNvSpPr>
          <p:nvPr/>
        </p:nvSpPr>
        <p:spPr bwMode="auto">
          <a:xfrm>
            <a:off x="2971800" y="5334000"/>
            <a:ext cx="198120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3897" name="Oval 57"/>
          <p:cNvSpPr>
            <a:spLocks noChangeArrowheads="1"/>
          </p:cNvSpPr>
          <p:nvPr/>
        </p:nvSpPr>
        <p:spPr bwMode="auto">
          <a:xfrm>
            <a:off x="1371600" y="798513"/>
            <a:ext cx="93663" cy="9366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98" name="Line 58"/>
          <p:cNvSpPr>
            <a:spLocks noChangeShapeType="1"/>
          </p:cNvSpPr>
          <p:nvPr/>
        </p:nvSpPr>
        <p:spPr bwMode="auto">
          <a:xfrm flipH="1">
            <a:off x="1524000" y="5943600"/>
            <a:ext cx="457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99" name="Rectangle 59"/>
          <p:cNvSpPr>
            <a:spLocks noChangeArrowheads="1"/>
          </p:cNvSpPr>
          <p:nvPr/>
        </p:nvSpPr>
        <p:spPr bwMode="auto">
          <a:xfrm>
            <a:off x="6781800" y="3048000"/>
            <a:ext cx="685800" cy="9906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900" name="Line 60"/>
          <p:cNvSpPr>
            <a:spLocks noChangeShapeType="1"/>
          </p:cNvSpPr>
          <p:nvPr/>
        </p:nvSpPr>
        <p:spPr bwMode="auto">
          <a:xfrm flipV="1">
            <a:off x="6248400" y="3657600"/>
            <a:ext cx="0" cy="4572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1" name="Line 61"/>
          <p:cNvSpPr>
            <a:spLocks noChangeShapeType="1"/>
          </p:cNvSpPr>
          <p:nvPr/>
        </p:nvSpPr>
        <p:spPr bwMode="auto">
          <a:xfrm>
            <a:off x="5638800" y="2209800"/>
            <a:ext cx="838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2" name="Line 62"/>
          <p:cNvSpPr>
            <a:spLocks noChangeShapeType="1"/>
          </p:cNvSpPr>
          <p:nvPr/>
        </p:nvSpPr>
        <p:spPr bwMode="auto">
          <a:xfrm>
            <a:off x="6477000" y="2209800"/>
            <a:ext cx="0" cy="9906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3" name="Line 63"/>
          <p:cNvSpPr>
            <a:spLocks noChangeShapeType="1"/>
          </p:cNvSpPr>
          <p:nvPr/>
        </p:nvSpPr>
        <p:spPr bwMode="auto">
          <a:xfrm>
            <a:off x="6477000" y="3200400"/>
            <a:ext cx="304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4" name="Line 64"/>
          <p:cNvSpPr>
            <a:spLocks noChangeShapeType="1"/>
          </p:cNvSpPr>
          <p:nvPr/>
        </p:nvSpPr>
        <p:spPr bwMode="auto">
          <a:xfrm>
            <a:off x="5638800" y="3124200"/>
            <a:ext cx="609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5" name="Line 65"/>
          <p:cNvSpPr>
            <a:spLocks noChangeShapeType="1"/>
          </p:cNvSpPr>
          <p:nvPr/>
        </p:nvSpPr>
        <p:spPr bwMode="auto">
          <a:xfrm>
            <a:off x="6248400" y="3124200"/>
            <a:ext cx="0" cy="3048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6" name="Line 66"/>
          <p:cNvSpPr>
            <a:spLocks noChangeShapeType="1"/>
          </p:cNvSpPr>
          <p:nvPr/>
        </p:nvSpPr>
        <p:spPr bwMode="auto">
          <a:xfrm>
            <a:off x="6248400" y="3429000"/>
            <a:ext cx="533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7" name="Line 67"/>
          <p:cNvSpPr>
            <a:spLocks noChangeShapeType="1"/>
          </p:cNvSpPr>
          <p:nvPr/>
        </p:nvSpPr>
        <p:spPr bwMode="auto">
          <a:xfrm>
            <a:off x="5638800" y="4114800"/>
            <a:ext cx="609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8" name="Line 68"/>
          <p:cNvSpPr>
            <a:spLocks noChangeShapeType="1"/>
          </p:cNvSpPr>
          <p:nvPr/>
        </p:nvSpPr>
        <p:spPr bwMode="auto">
          <a:xfrm>
            <a:off x="6248400" y="3657600"/>
            <a:ext cx="533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9" name="Line 69"/>
          <p:cNvSpPr>
            <a:spLocks noChangeShapeType="1"/>
          </p:cNvSpPr>
          <p:nvPr/>
        </p:nvSpPr>
        <p:spPr bwMode="auto">
          <a:xfrm>
            <a:off x="5638800" y="5181600"/>
            <a:ext cx="838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10" name="Line 70"/>
          <p:cNvSpPr>
            <a:spLocks noChangeShapeType="1"/>
          </p:cNvSpPr>
          <p:nvPr/>
        </p:nvSpPr>
        <p:spPr bwMode="auto">
          <a:xfrm flipV="1">
            <a:off x="6477000" y="3886200"/>
            <a:ext cx="0" cy="12954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11" name="Line 71"/>
          <p:cNvSpPr>
            <a:spLocks noChangeShapeType="1"/>
          </p:cNvSpPr>
          <p:nvPr/>
        </p:nvSpPr>
        <p:spPr bwMode="auto">
          <a:xfrm>
            <a:off x="6477000" y="3886200"/>
            <a:ext cx="304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12" name="Line 72"/>
          <p:cNvSpPr>
            <a:spLocks noChangeShapeType="1"/>
          </p:cNvSpPr>
          <p:nvPr/>
        </p:nvSpPr>
        <p:spPr bwMode="auto">
          <a:xfrm>
            <a:off x="7467600" y="3505200"/>
            <a:ext cx="457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13" name="Text Box 73"/>
          <p:cNvSpPr txBox="1">
            <a:spLocks noChangeArrowheads="1"/>
          </p:cNvSpPr>
          <p:nvPr/>
        </p:nvSpPr>
        <p:spPr bwMode="auto">
          <a:xfrm>
            <a:off x="6858000" y="3124200"/>
            <a:ext cx="6858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&gt;1</a:t>
            </a:r>
            <a:endParaRPr lang="en-US" altLang="zh-CN" sz="3600" b="1">
              <a:solidFill>
                <a:srgbClr val="333300"/>
              </a:solidFill>
            </a:endParaRPr>
          </a:p>
        </p:txBody>
      </p:sp>
      <p:sp>
        <p:nvSpPr>
          <p:cNvPr id="163914" name="Line 74"/>
          <p:cNvSpPr>
            <a:spLocks noChangeShapeType="1"/>
          </p:cNvSpPr>
          <p:nvPr/>
        </p:nvSpPr>
        <p:spPr bwMode="auto">
          <a:xfrm flipH="1">
            <a:off x="6947535" y="3429000"/>
            <a:ext cx="215265" cy="11049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15" name="Text Box 75"/>
          <p:cNvSpPr txBox="1">
            <a:spLocks noChangeArrowheads="1"/>
          </p:cNvSpPr>
          <p:nvPr/>
        </p:nvSpPr>
        <p:spPr bwMode="auto">
          <a:xfrm>
            <a:off x="7772400" y="2971800"/>
            <a:ext cx="6096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Y</a:t>
            </a:r>
            <a:endParaRPr lang="en-US" altLang="zh-CN" sz="3600" b="1">
              <a:solidFill>
                <a:srgbClr val="333300"/>
              </a:solidFill>
            </a:endParaRPr>
          </a:p>
        </p:txBody>
      </p:sp>
      <p:sp>
        <p:nvSpPr>
          <p:cNvPr id="163916" name="Rectangle 76"/>
          <p:cNvSpPr>
            <a:spLocks noChangeArrowheads="1"/>
          </p:cNvSpPr>
          <p:nvPr/>
        </p:nvSpPr>
        <p:spPr bwMode="auto">
          <a:xfrm>
            <a:off x="914400" y="4876800"/>
            <a:ext cx="609600" cy="519113"/>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0</a:t>
            </a:r>
          </a:p>
        </p:txBody>
      </p:sp>
      <p:sp>
        <p:nvSpPr>
          <p:cNvPr id="163917" name="Rectangle 77"/>
          <p:cNvSpPr>
            <a:spLocks noChangeArrowheads="1"/>
          </p:cNvSpPr>
          <p:nvPr/>
        </p:nvSpPr>
        <p:spPr bwMode="auto">
          <a:xfrm>
            <a:off x="914400" y="3962400"/>
            <a:ext cx="609600" cy="519113"/>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1</a:t>
            </a:r>
          </a:p>
        </p:txBody>
      </p:sp>
      <p:sp>
        <p:nvSpPr>
          <p:cNvPr id="163918" name="Rectangle 78"/>
          <p:cNvSpPr>
            <a:spLocks noChangeArrowheads="1"/>
          </p:cNvSpPr>
          <p:nvPr/>
        </p:nvSpPr>
        <p:spPr bwMode="auto">
          <a:xfrm>
            <a:off x="914400" y="3048000"/>
            <a:ext cx="561975" cy="519113"/>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2</a:t>
            </a:r>
          </a:p>
        </p:txBody>
      </p:sp>
      <p:sp>
        <p:nvSpPr>
          <p:cNvPr id="163919" name="Rectangle 79"/>
          <p:cNvSpPr>
            <a:spLocks noChangeArrowheads="1"/>
          </p:cNvSpPr>
          <p:nvPr/>
        </p:nvSpPr>
        <p:spPr bwMode="auto">
          <a:xfrm>
            <a:off x="914400" y="1981200"/>
            <a:ext cx="609600" cy="519113"/>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3</a:t>
            </a:r>
          </a:p>
        </p:txBody>
      </p:sp>
      <p:sp>
        <p:nvSpPr>
          <p:cNvPr id="163920" name="Rectangle 80"/>
          <p:cNvSpPr>
            <a:spLocks noChangeArrowheads="1"/>
          </p:cNvSpPr>
          <p:nvPr/>
        </p:nvSpPr>
        <p:spPr bwMode="auto">
          <a:xfrm>
            <a:off x="914400" y="609600"/>
            <a:ext cx="541338" cy="519113"/>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0</a:t>
            </a:r>
          </a:p>
        </p:txBody>
      </p:sp>
      <p:sp>
        <p:nvSpPr>
          <p:cNvPr id="163921" name="Rectangle 81"/>
          <p:cNvSpPr>
            <a:spLocks noChangeArrowheads="1"/>
          </p:cNvSpPr>
          <p:nvPr/>
        </p:nvSpPr>
        <p:spPr bwMode="auto">
          <a:xfrm>
            <a:off x="762000" y="1447800"/>
            <a:ext cx="685800" cy="519113"/>
          </a:xfrm>
          <a:prstGeom prst="rect">
            <a:avLst/>
          </a:prstGeom>
          <a:noFill/>
          <a:ln>
            <a:noFill/>
          </a:ln>
        </p:spPr>
        <p:txBody>
          <a:bodyPr>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1</a:t>
            </a:r>
          </a:p>
        </p:txBody>
      </p:sp>
      <p:grpSp>
        <p:nvGrpSpPr>
          <p:cNvPr id="163922" name="Group 82"/>
          <p:cNvGrpSpPr/>
          <p:nvPr/>
        </p:nvGrpSpPr>
        <p:grpSpPr bwMode="auto">
          <a:xfrm>
            <a:off x="990600" y="5715000"/>
            <a:ext cx="382588" cy="519113"/>
            <a:chOff x="192" y="3600"/>
            <a:chExt cx="241" cy="327"/>
          </a:xfrm>
        </p:grpSpPr>
        <p:sp>
          <p:nvSpPr>
            <p:cNvPr id="163940" name="Rectangle 83"/>
            <p:cNvSpPr>
              <a:spLocks noChangeArrowheads="1"/>
            </p:cNvSpPr>
            <p:nvPr/>
          </p:nvSpPr>
          <p:spPr bwMode="auto">
            <a:xfrm>
              <a:off x="192" y="3600"/>
              <a:ext cx="241"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S</a:t>
              </a:r>
              <a:endParaRPr lang="en-US" altLang="zh-CN" sz="2800" b="1" baseline="-25000">
                <a:solidFill>
                  <a:srgbClr val="000099"/>
                </a:solidFill>
                <a:latin typeface="Times New Roman" panose="02020603050405020304" charset="0"/>
              </a:endParaRPr>
            </a:p>
          </p:txBody>
        </p:sp>
        <p:sp>
          <p:nvSpPr>
            <p:cNvPr id="163941" name="Line 84"/>
            <p:cNvSpPr>
              <a:spLocks noChangeShapeType="1"/>
            </p:cNvSpPr>
            <p:nvPr/>
          </p:nvSpPr>
          <p:spPr bwMode="auto">
            <a:xfrm>
              <a:off x="240" y="3648"/>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42421" name="Rectangle 85"/>
          <p:cNvSpPr>
            <a:spLocks noChangeArrowheads="1"/>
          </p:cNvSpPr>
          <p:nvPr/>
        </p:nvSpPr>
        <p:spPr bwMode="auto">
          <a:xfrm>
            <a:off x="1524000" y="5410200"/>
            <a:ext cx="361950" cy="519113"/>
          </a:xfrm>
          <a:prstGeom prst="rect">
            <a:avLst/>
          </a:prstGeom>
          <a:noFill/>
          <a:ln>
            <a:noFill/>
          </a:ln>
        </p:spPr>
        <p:txBody>
          <a:bodyPr>
            <a:spAutoFit/>
          </a:bodyPr>
          <a:lstStyle/>
          <a:p>
            <a:pPr>
              <a:spcBef>
                <a:spcPct val="50000"/>
              </a:spcBef>
            </a:pPr>
            <a:r>
              <a:rPr lang="en-US" altLang="zh-CN" sz="2800" b="1">
                <a:solidFill>
                  <a:srgbClr val="FF0000"/>
                </a:solidFill>
                <a:latin typeface="Times New Roman" panose="02020603050405020304" charset="0"/>
              </a:rPr>
              <a:t>1</a:t>
            </a:r>
          </a:p>
        </p:txBody>
      </p:sp>
      <p:sp>
        <p:nvSpPr>
          <p:cNvPr id="142422" name="Rectangle 86"/>
          <p:cNvSpPr>
            <a:spLocks noChangeArrowheads="1"/>
          </p:cNvSpPr>
          <p:nvPr/>
        </p:nvSpPr>
        <p:spPr bwMode="auto">
          <a:xfrm>
            <a:off x="2514600" y="5410200"/>
            <a:ext cx="361950" cy="519113"/>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42423" name="Rectangle 87"/>
          <p:cNvSpPr>
            <a:spLocks noChangeArrowheads="1"/>
          </p:cNvSpPr>
          <p:nvPr/>
        </p:nvSpPr>
        <p:spPr bwMode="auto">
          <a:xfrm>
            <a:off x="7772400" y="3505200"/>
            <a:ext cx="361950" cy="519113"/>
          </a:xfrm>
          <a:prstGeom prst="rect">
            <a:avLst/>
          </a:prstGeom>
          <a:noFill/>
          <a:ln>
            <a:noFill/>
          </a:ln>
        </p:spPr>
        <p:txBody>
          <a:bodyPr>
            <a:spAutoFit/>
          </a:bodyPr>
          <a:lstStyle/>
          <a:p>
            <a:pPr>
              <a:spcBef>
                <a:spcPct val="50000"/>
              </a:spcBef>
            </a:pPr>
            <a:r>
              <a:rPr lang="en-US" altLang="zh-CN" sz="2800" b="1">
                <a:solidFill>
                  <a:srgbClr val="FF0000"/>
                </a:solidFill>
                <a:latin typeface="Times New Roman" panose="02020603050405020304" charset="0"/>
              </a:rPr>
              <a:t>0</a:t>
            </a:r>
            <a:endParaRPr lang="en-US" altLang="zh-CN" sz="2800" b="1">
              <a:solidFill>
                <a:schemeClr val="bg1"/>
              </a:solidFill>
              <a:latin typeface="Times New Roman" panose="02020603050405020304" charset="0"/>
            </a:endParaRPr>
          </a:p>
        </p:txBody>
      </p:sp>
      <p:grpSp>
        <p:nvGrpSpPr>
          <p:cNvPr id="3" name="Group 88"/>
          <p:cNvGrpSpPr/>
          <p:nvPr/>
        </p:nvGrpSpPr>
        <p:grpSpPr bwMode="auto">
          <a:xfrm>
            <a:off x="5791200" y="1752600"/>
            <a:ext cx="361950" cy="3567113"/>
            <a:chOff x="3312" y="1056"/>
            <a:chExt cx="228" cy="2247"/>
          </a:xfrm>
        </p:grpSpPr>
        <p:sp>
          <p:nvSpPr>
            <p:cNvPr id="163936" name="Rectangle 89"/>
            <p:cNvSpPr>
              <a:spLocks noChangeArrowheads="1"/>
            </p:cNvSpPr>
            <p:nvPr/>
          </p:nvSpPr>
          <p:spPr bwMode="auto">
            <a:xfrm>
              <a:off x="3312" y="2976"/>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63937" name="Rectangle 90"/>
            <p:cNvSpPr>
              <a:spLocks noChangeArrowheads="1"/>
            </p:cNvSpPr>
            <p:nvPr/>
          </p:nvSpPr>
          <p:spPr bwMode="auto">
            <a:xfrm>
              <a:off x="3312" y="2304"/>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63938" name="Rectangle 91"/>
            <p:cNvSpPr>
              <a:spLocks noChangeArrowheads="1"/>
            </p:cNvSpPr>
            <p:nvPr/>
          </p:nvSpPr>
          <p:spPr bwMode="auto">
            <a:xfrm>
              <a:off x="3312" y="1680"/>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63939" name="Rectangle 92"/>
            <p:cNvSpPr>
              <a:spLocks noChangeArrowheads="1"/>
            </p:cNvSpPr>
            <p:nvPr/>
          </p:nvSpPr>
          <p:spPr bwMode="auto">
            <a:xfrm>
              <a:off x="3312" y="1056"/>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grpSp>
      <p:sp>
        <p:nvSpPr>
          <p:cNvPr id="142429" name="Text Box 93" descr="40%"/>
          <p:cNvSpPr txBox="1">
            <a:spLocks noChangeArrowheads="1"/>
          </p:cNvSpPr>
          <p:nvPr/>
        </p:nvSpPr>
        <p:spPr bwMode="auto">
          <a:xfrm>
            <a:off x="5867400" y="838200"/>
            <a:ext cx="2209800" cy="850900"/>
          </a:xfrm>
          <a:prstGeom prst="rect">
            <a:avLst/>
          </a:prstGeom>
          <a:pattFill prst="pct40">
            <a:fgClr>
              <a:srgbClr val="00FF00"/>
            </a:fgClr>
            <a:bgClr>
              <a:schemeClr val="bg1"/>
            </a:bgClr>
          </a:pattFill>
          <a:ln w="28575">
            <a:solidFill>
              <a:srgbClr val="FF3300"/>
            </a:solid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effectLst>
                  <a:outerShdw blurRad="38100" dist="38100" dir="2700000" algn="tl">
                    <a:srgbClr val="DDDDDD"/>
                  </a:outerShdw>
                </a:effectLst>
              </a:rPr>
              <a:t>“</a:t>
            </a:r>
            <a:r>
              <a:rPr lang="zh-CN" altLang="en-US" b="1">
                <a:solidFill>
                  <a:srgbClr val="000099"/>
                </a:solidFill>
                <a:effectLst>
                  <a:outerShdw blurRad="38100" dist="38100" dir="2700000" algn="tl">
                    <a:srgbClr val="DDDDDD"/>
                  </a:outerShdw>
                </a:effectLst>
              </a:rPr>
              <a:t>与”门被封锁，选择器不工作。</a:t>
            </a:r>
            <a:endParaRPr lang="zh-CN" altLang="en-US" sz="2800" b="1">
              <a:solidFill>
                <a:srgbClr val="000099"/>
              </a:solidFill>
            </a:endParaRPr>
          </a:p>
        </p:txBody>
      </p:sp>
      <p:sp>
        <p:nvSpPr>
          <p:cNvPr id="163928" name="Text Box 94"/>
          <p:cNvSpPr txBox="1">
            <a:spLocks noChangeArrowheads="1"/>
          </p:cNvSpPr>
          <p:nvPr/>
        </p:nvSpPr>
        <p:spPr bwMode="auto">
          <a:xfrm>
            <a:off x="3055938" y="5715000"/>
            <a:ext cx="4868862" cy="519113"/>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0099"/>
                </a:solidFill>
              </a:rPr>
              <a:t>CT74LS153</a:t>
            </a:r>
            <a:r>
              <a:rPr lang="zh-CN" altLang="en-US" sz="2800" b="1">
                <a:solidFill>
                  <a:srgbClr val="000099"/>
                </a:solidFill>
              </a:rPr>
              <a:t>型</a:t>
            </a:r>
            <a:r>
              <a:rPr lang="en-US" altLang="zh-CN" sz="2800" b="1">
                <a:solidFill>
                  <a:srgbClr val="000099"/>
                </a:solidFill>
              </a:rPr>
              <a:t>4</a:t>
            </a:r>
            <a:r>
              <a:rPr lang="zh-CN" altLang="en-US" sz="2800" b="1">
                <a:solidFill>
                  <a:srgbClr val="000099"/>
                </a:solidFill>
              </a:rPr>
              <a:t>选</a:t>
            </a:r>
            <a:r>
              <a:rPr lang="en-US" altLang="zh-CN" sz="2800" b="1">
                <a:solidFill>
                  <a:srgbClr val="000099"/>
                </a:solidFill>
              </a:rPr>
              <a:t>1</a:t>
            </a:r>
            <a:r>
              <a:rPr lang="zh-CN" altLang="en-US" sz="2800" b="1">
                <a:solidFill>
                  <a:srgbClr val="000099"/>
                </a:solidFill>
              </a:rPr>
              <a:t>数据选择器</a:t>
            </a:r>
          </a:p>
        </p:txBody>
      </p:sp>
      <p:sp>
        <p:nvSpPr>
          <p:cNvPr id="163929" name="Oval 95"/>
          <p:cNvSpPr>
            <a:spLocks noChangeArrowheads="1"/>
          </p:cNvSpPr>
          <p:nvPr/>
        </p:nvSpPr>
        <p:spPr bwMode="auto">
          <a:xfrm>
            <a:off x="1371600" y="1712913"/>
            <a:ext cx="93663" cy="9366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30" name="Oval 96"/>
          <p:cNvSpPr>
            <a:spLocks noChangeArrowheads="1"/>
          </p:cNvSpPr>
          <p:nvPr/>
        </p:nvSpPr>
        <p:spPr bwMode="auto">
          <a:xfrm>
            <a:off x="1371600" y="2170113"/>
            <a:ext cx="93663" cy="9366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31" name="Oval 97"/>
          <p:cNvSpPr>
            <a:spLocks noChangeArrowheads="1"/>
          </p:cNvSpPr>
          <p:nvPr/>
        </p:nvSpPr>
        <p:spPr bwMode="auto">
          <a:xfrm>
            <a:off x="1409700" y="3238500"/>
            <a:ext cx="93663" cy="9366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32" name="Oval 98"/>
          <p:cNvSpPr>
            <a:spLocks noChangeArrowheads="1"/>
          </p:cNvSpPr>
          <p:nvPr/>
        </p:nvSpPr>
        <p:spPr bwMode="auto">
          <a:xfrm>
            <a:off x="1409700" y="4148138"/>
            <a:ext cx="93663" cy="9366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33" name="Oval 99"/>
          <p:cNvSpPr>
            <a:spLocks noChangeArrowheads="1"/>
          </p:cNvSpPr>
          <p:nvPr/>
        </p:nvSpPr>
        <p:spPr bwMode="auto">
          <a:xfrm>
            <a:off x="1409700" y="5124450"/>
            <a:ext cx="93663" cy="115888"/>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34" name="Oval 100"/>
          <p:cNvSpPr>
            <a:spLocks noChangeArrowheads="1"/>
          </p:cNvSpPr>
          <p:nvPr/>
        </p:nvSpPr>
        <p:spPr bwMode="auto">
          <a:xfrm>
            <a:off x="1409700" y="5880100"/>
            <a:ext cx="93663" cy="9366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35" name="Oval 101"/>
          <p:cNvSpPr>
            <a:spLocks noChangeArrowheads="1"/>
          </p:cNvSpPr>
          <p:nvPr/>
        </p:nvSpPr>
        <p:spPr bwMode="auto">
          <a:xfrm>
            <a:off x="7924800" y="3446463"/>
            <a:ext cx="93663" cy="9366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421"/>
                                        </p:tgtEl>
                                        <p:attrNameLst>
                                          <p:attrName>style.visibility</p:attrName>
                                        </p:attrNameLst>
                                      </p:cBhvr>
                                      <p:to>
                                        <p:strVal val="visible"/>
                                      </p:to>
                                    </p:set>
                                    <p:animEffect transition="in" filter="blinds(horizontal)">
                                      <p:cBhvr>
                                        <p:cTn id="7" dur="500"/>
                                        <p:tgtEl>
                                          <p:spTgt spid="142421"/>
                                        </p:tgtEl>
                                      </p:cBhvr>
                                    </p:animEffect>
                                  </p:childTnLst>
                                  <p:subTnLst>
                                    <p:audio>
                                      <p:cMediaNode>
                                        <p:cTn display="0" masterRel="sameClick">
                                          <p:stCondLst>
                                            <p:cond evt="begin" delay="0">
                                              <p:tn val="5"/>
                                            </p:cond>
                                          </p:stCondLst>
                                          <p:endCondLst>
                                            <p:cond evt="onStopAudio" delay="0">
                                              <p:tgtEl>
                                                <p:sldTgt/>
                                              </p:tgtEl>
                                            </p:cond>
                                          </p:endCondLst>
                                        </p:cTn>
                                        <p:tgtEl>
                                          <p:sndTgt r:embed="rId2" name="感叹时奏幻想空间.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42422"/>
                                        </p:tgtEl>
                                        <p:attrNameLst>
                                          <p:attrName>style.visibility</p:attrName>
                                        </p:attrNameLst>
                                      </p:cBhvr>
                                      <p:to>
                                        <p:strVal val="visible"/>
                                      </p:to>
                                    </p:set>
                                    <p:animEffect transition="in" filter="blinds(vertical)">
                                      <p:cBhvr>
                                        <p:cTn id="12" dur="500"/>
                                        <p:tgtEl>
                                          <p:spTgt spid="142422"/>
                                        </p:tgtEl>
                                      </p:cBhvr>
                                    </p:animEffect>
                                  </p:childTnLst>
                                  <p:subTnLst>
                                    <p:audio>
                                      <p:cMediaNode>
                                        <p:cTn display="0" masterRel="sameClick">
                                          <p:stCondLst>
                                            <p:cond evt="begin" delay="0">
                                              <p:tn val="10"/>
                                            </p:cond>
                                          </p:stCondLst>
                                          <p:endCondLst>
                                            <p:cond evt="onStopAudio" delay="0">
                                              <p:tgtEl>
                                                <p:sldTgt/>
                                              </p:tgtEl>
                                            </p:cond>
                                          </p:endCondLst>
                                        </p:cTn>
                                        <p:tgtEl>
                                          <p:sndTgt r:embed="rId2" name="感叹时奏幻想空间.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2429"/>
                                        </p:tgtEl>
                                        <p:attrNameLst>
                                          <p:attrName>style.visibility</p:attrName>
                                        </p:attrNameLst>
                                      </p:cBhvr>
                                      <p:to>
                                        <p:strVal val="visible"/>
                                      </p:to>
                                    </p:set>
                                    <p:animEffect transition="in" filter="box(out)">
                                      <p:cBhvr>
                                        <p:cTn id="17" dur="500"/>
                                        <p:tgtEl>
                                          <p:spTgt spid="142429"/>
                                        </p:tgtEl>
                                      </p:cBhvr>
                                    </p:animEffect>
                                  </p:childTnLst>
                                  <p:subTnLst>
                                    <p:audio>
                                      <p:cMediaNode>
                                        <p:cTn display="0" masterRel="sameClick">
                                          <p:stCondLst>
                                            <p:cond evt="begin" delay="0">
                                              <p:tn val="15"/>
                                            </p:cond>
                                          </p:stCondLst>
                                          <p:endCondLst>
                                            <p:cond evt="onStopAudio" delay="0">
                                              <p:tgtEl>
                                                <p:sldTgt/>
                                              </p:tgtEl>
                                            </p:cond>
                                          </p:endCondLst>
                                        </p:cTn>
                                        <p:tgtEl>
                                          <p:sndTgt r:embed="rId3" name="提示时奏幻想空间.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subTnLst>
                                    <p:audio>
                                      <p:cMediaNode>
                                        <p:cTn display="0" masterRel="sameClick">
                                          <p:stCondLst>
                                            <p:cond evt="begin" delay="0">
                                              <p:tn val="20"/>
                                            </p:cond>
                                          </p:stCondLst>
                                          <p:endCondLst>
                                            <p:cond evt="onStopAudio" delay="0">
                                              <p:tgtEl>
                                                <p:sldTgt/>
                                              </p:tgtEl>
                                            </p:cond>
                                          </p:endCondLst>
                                        </p:cTn>
                                        <p:tgtEl>
                                          <p:sndTgt r:embed="rId4" name="感叹时奏乐.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2423"/>
                                        </p:tgtEl>
                                        <p:attrNameLst>
                                          <p:attrName>style.visibility</p:attrName>
                                        </p:attrNameLst>
                                      </p:cBhvr>
                                      <p:to>
                                        <p:strVal val="visible"/>
                                      </p:to>
                                    </p:set>
                                    <p:animEffect transition="in" filter="blinds(horizontal)">
                                      <p:cBhvr>
                                        <p:cTn id="27" dur="500"/>
                                        <p:tgtEl>
                                          <p:spTgt spid="142423"/>
                                        </p:tgtEl>
                                      </p:cBhvr>
                                    </p:animEffect>
                                  </p:childTnLst>
                                  <p:subTnLst>
                                    <p:audio>
                                      <p:cMediaNode>
                                        <p:cTn display="0" masterRel="sameClick">
                                          <p:stCondLst>
                                            <p:cond evt="begin" delay="0">
                                              <p:tn val="25"/>
                                            </p:cond>
                                          </p:stCondLst>
                                          <p:endCondLst>
                                            <p:cond evt="onStopAudio" delay="0">
                                              <p:tgtEl>
                                                <p:sldTgt/>
                                              </p:tgtEl>
                                            </p:cond>
                                          </p:endCondLst>
                                        </p:cTn>
                                        <p:tgtEl>
                                          <p:sndTgt r:embed="rId4" name="感叹时奏乐.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21" grpId="0" autoUpdateAnimBg="0"/>
      <p:bldP spid="142422" grpId="0" autoUpdateAnimBg="0"/>
      <p:bldP spid="142423" grpId="0" autoUpdateAnimBg="0"/>
      <p:bldP spid="142429"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2300288" y="304800"/>
            <a:ext cx="36195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endParaRPr lang="en-US" altLang="zh-CN" sz="3600" b="1">
              <a:solidFill>
                <a:srgbClr val="333300"/>
              </a:solidFill>
            </a:endParaRPr>
          </a:p>
        </p:txBody>
      </p:sp>
      <p:sp>
        <p:nvSpPr>
          <p:cNvPr id="164867" name="Text Box 3"/>
          <p:cNvSpPr txBox="1">
            <a:spLocks noChangeArrowheads="1"/>
          </p:cNvSpPr>
          <p:nvPr/>
        </p:nvSpPr>
        <p:spPr bwMode="auto">
          <a:xfrm>
            <a:off x="3313113" y="304800"/>
            <a:ext cx="36195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p>
        </p:txBody>
      </p:sp>
      <p:sp>
        <p:nvSpPr>
          <p:cNvPr id="164868" name="Line 4"/>
          <p:cNvSpPr>
            <a:spLocks noChangeShapeType="1"/>
          </p:cNvSpPr>
          <p:nvPr/>
        </p:nvSpPr>
        <p:spPr bwMode="auto">
          <a:xfrm flipV="1">
            <a:off x="3168650" y="2114550"/>
            <a:ext cx="0" cy="3400425"/>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4869" name="Line 5"/>
          <p:cNvSpPr>
            <a:spLocks noChangeShapeType="1"/>
          </p:cNvSpPr>
          <p:nvPr/>
        </p:nvSpPr>
        <p:spPr bwMode="auto">
          <a:xfrm>
            <a:off x="2806700" y="666750"/>
            <a:ext cx="43497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70" name="Line 6"/>
          <p:cNvSpPr>
            <a:spLocks noChangeShapeType="1"/>
          </p:cNvSpPr>
          <p:nvPr/>
        </p:nvSpPr>
        <p:spPr bwMode="auto">
          <a:xfrm>
            <a:off x="2806700" y="1535113"/>
            <a:ext cx="43497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71" name="Rectangle 7"/>
          <p:cNvSpPr>
            <a:spLocks noChangeArrowheads="1"/>
          </p:cNvSpPr>
          <p:nvPr/>
        </p:nvSpPr>
        <p:spPr bwMode="auto">
          <a:xfrm>
            <a:off x="5049838" y="4357688"/>
            <a:ext cx="650875" cy="795337"/>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72" name="Text Box 8"/>
          <p:cNvSpPr txBox="1">
            <a:spLocks noChangeArrowheads="1"/>
          </p:cNvSpPr>
          <p:nvPr/>
        </p:nvSpPr>
        <p:spPr bwMode="auto">
          <a:xfrm>
            <a:off x="5122863" y="4419600"/>
            <a:ext cx="433387"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p>
        </p:txBody>
      </p:sp>
      <p:sp>
        <p:nvSpPr>
          <p:cNvPr id="164873" name="Rectangle 9"/>
          <p:cNvSpPr>
            <a:spLocks noChangeArrowheads="1"/>
          </p:cNvSpPr>
          <p:nvPr/>
        </p:nvSpPr>
        <p:spPr bwMode="auto">
          <a:xfrm>
            <a:off x="2228850" y="1246188"/>
            <a:ext cx="433388" cy="57785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74" name="Text Box 10"/>
          <p:cNvSpPr txBox="1">
            <a:spLocks noChangeArrowheads="1"/>
          </p:cNvSpPr>
          <p:nvPr/>
        </p:nvSpPr>
        <p:spPr bwMode="auto">
          <a:xfrm>
            <a:off x="2300288" y="1173163"/>
            <a:ext cx="36195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endParaRPr lang="en-US" altLang="zh-CN" sz="3600" b="1">
              <a:solidFill>
                <a:srgbClr val="333300"/>
              </a:solidFill>
            </a:endParaRPr>
          </a:p>
        </p:txBody>
      </p:sp>
      <p:sp>
        <p:nvSpPr>
          <p:cNvPr id="164875" name="Oval 11"/>
          <p:cNvSpPr>
            <a:spLocks noChangeArrowheads="1"/>
          </p:cNvSpPr>
          <p:nvPr/>
        </p:nvSpPr>
        <p:spPr bwMode="auto">
          <a:xfrm>
            <a:off x="2662238" y="1462088"/>
            <a:ext cx="144462" cy="14605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76" name="Rectangle 12"/>
          <p:cNvSpPr>
            <a:spLocks noChangeArrowheads="1"/>
          </p:cNvSpPr>
          <p:nvPr/>
        </p:nvSpPr>
        <p:spPr bwMode="auto">
          <a:xfrm>
            <a:off x="3241675" y="1246188"/>
            <a:ext cx="433388" cy="57785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77" name="Text Box 13"/>
          <p:cNvSpPr txBox="1">
            <a:spLocks noChangeArrowheads="1"/>
          </p:cNvSpPr>
          <p:nvPr/>
        </p:nvSpPr>
        <p:spPr bwMode="auto">
          <a:xfrm>
            <a:off x="3313113" y="1173163"/>
            <a:ext cx="36195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endParaRPr lang="en-US" altLang="zh-CN" sz="3600" b="1">
              <a:solidFill>
                <a:srgbClr val="333300"/>
              </a:solidFill>
            </a:endParaRPr>
          </a:p>
        </p:txBody>
      </p:sp>
      <p:sp>
        <p:nvSpPr>
          <p:cNvPr id="164878" name="Oval 14"/>
          <p:cNvSpPr>
            <a:spLocks noChangeArrowheads="1"/>
          </p:cNvSpPr>
          <p:nvPr/>
        </p:nvSpPr>
        <p:spPr bwMode="auto">
          <a:xfrm>
            <a:off x="3675063" y="1462088"/>
            <a:ext cx="144462" cy="14605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79" name="Rectangle 15"/>
          <p:cNvSpPr>
            <a:spLocks noChangeArrowheads="1"/>
          </p:cNvSpPr>
          <p:nvPr/>
        </p:nvSpPr>
        <p:spPr bwMode="auto">
          <a:xfrm>
            <a:off x="2228850" y="377825"/>
            <a:ext cx="433388" cy="57785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80" name="Oval 16"/>
          <p:cNvSpPr>
            <a:spLocks noChangeArrowheads="1"/>
          </p:cNvSpPr>
          <p:nvPr/>
        </p:nvSpPr>
        <p:spPr bwMode="auto">
          <a:xfrm>
            <a:off x="2662238" y="593725"/>
            <a:ext cx="144462" cy="14605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81" name="Rectangle 17"/>
          <p:cNvSpPr>
            <a:spLocks noChangeArrowheads="1"/>
          </p:cNvSpPr>
          <p:nvPr/>
        </p:nvSpPr>
        <p:spPr bwMode="auto">
          <a:xfrm>
            <a:off x="3241675" y="377825"/>
            <a:ext cx="433388" cy="57785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82" name="Oval 18"/>
          <p:cNvSpPr>
            <a:spLocks noChangeArrowheads="1"/>
          </p:cNvSpPr>
          <p:nvPr/>
        </p:nvSpPr>
        <p:spPr bwMode="auto">
          <a:xfrm>
            <a:off x="3675063" y="593725"/>
            <a:ext cx="144462" cy="14605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83" name="Rectangle 19"/>
          <p:cNvSpPr>
            <a:spLocks noChangeArrowheads="1"/>
          </p:cNvSpPr>
          <p:nvPr/>
        </p:nvSpPr>
        <p:spPr bwMode="auto">
          <a:xfrm>
            <a:off x="2228850" y="5226050"/>
            <a:ext cx="433388" cy="57785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84" name="Text Box 20"/>
          <p:cNvSpPr txBox="1">
            <a:spLocks noChangeArrowheads="1"/>
          </p:cNvSpPr>
          <p:nvPr/>
        </p:nvSpPr>
        <p:spPr bwMode="auto">
          <a:xfrm>
            <a:off x="2300288" y="5153025"/>
            <a:ext cx="36195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1</a:t>
            </a:r>
            <a:endParaRPr lang="en-US" altLang="zh-CN" sz="3600" b="1">
              <a:solidFill>
                <a:srgbClr val="333300"/>
              </a:solidFill>
            </a:endParaRPr>
          </a:p>
        </p:txBody>
      </p:sp>
      <p:sp>
        <p:nvSpPr>
          <p:cNvPr id="164885" name="Oval 21"/>
          <p:cNvSpPr>
            <a:spLocks noChangeArrowheads="1"/>
          </p:cNvSpPr>
          <p:nvPr/>
        </p:nvSpPr>
        <p:spPr bwMode="auto">
          <a:xfrm>
            <a:off x="2662238" y="5441950"/>
            <a:ext cx="144462" cy="14605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86" name="Line 22"/>
          <p:cNvSpPr>
            <a:spLocks noChangeShapeType="1"/>
          </p:cNvSpPr>
          <p:nvPr/>
        </p:nvSpPr>
        <p:spPr bwMode="auto">
          <a:xfrm>
            <a:off x="1722438" y="666750"/>
            <a:ext cx="50641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87" name="Line 23"/>
          <p:cNvSpPr>
            <a:spLocks noChangeShapeType="1"/>
          </p:cNvSpPr>
          <p:nvPr/>
        </p:nvSpPr>
        <p:spPr bwMode="auto">
          <a:xfrm>
            <a:off x="1722438" y="1535113"/>
            <a:ext cx="50641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88" name="Rectangle 24"/>
          <p:cNvSpPr>
            <a:spLocks noChangeArrowheads="1"/>
          </p:cNvSpPr>
          <p:nvPr/>
        </p:nvSpPr>
        <p:spPr bwMode="auto">
          <a:xfrm>
            <a:off x="5049838" y="3416300"/>
            <a:ext cx="650875" cy="796925"/>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89" name="Text Box 25"/>
          <p:cNvSpPr txBox="1">
            <a:spLocks noChangeArrowheads="1"/>
          </p:cNvSpPr>
          <p:nvPr/>
        </p:nvSpPr>
        <p:spPr bwMode="auto">
          <a:xfrm>
            <a:off x="5122863" y="3478213"/>
            <a:ext cx="433387" cy="51911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p>
        </p:txBody>
      </p:sp>
      <p:sp>
        <p:nvSpPr>
          <p:cNvPr id="164890" name="Rectangle 26"/>
          <p:cNvSpPr>
            <a:spLocks noChangeArrowheads="1"/>
          </p:cNvSpPr>
          <p:nvPr/>
        </p:nvSpPr>
        <p:spPr bwMode="auto">
          <a:xfrm>
            <a:off x="5049838" y="2476500"/>
            <a:ext cx="650875" cy="795338"/>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91" name="Text Box 27"/>
          <p:cNvSpPr txBox="1">
            <a:spLocks noChangeArrowheads="1"/>
          </p:cNvSpPr>
          <p:nvPr/>
        </p:nvSpPr>
        <p:spPr bwMode="auto">
          <a:xfrm>
            <a:off x="5122863" y="2536825"/>
            <a:ext cx="433387"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p>
        </p:txBody>
      </p:sp>
      <p:sp>
        <p:nvSpPr>
          <p:cNvPr id="164892" name="Rectangle 28"/>
          <p:cNvSpPr>
            <a:spLocks noChangeArrowheads="1"/>
          </p:cNvSpPr>
          <p:nvPr/>
        </p:nvSpPr>
        <p:spPr bwMode="auto">
          <a:xfrm>
            <a:off x="5049838" y="1535113"/>
            <a:ext cx="650875" cy="795337"/>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93" name="Text Box 29"/>
          <p:cNvSpPr txBox="1">
            <a:spLocks noChangeArrowheads="1"/>
          </p:cNvSpPr>
          <p:nvPr/>
        </p:nvSpPr>
        <p:spPr bwMode="auto">
          <a:xfrm>
            <a:off x="5122863" y="1597025"/>
            <a:ext cx="433387"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p>
        </p:txBody>
      </p:sp>
      <p:sp>
        <p:nvSpPr>
          <p:cNvPr id="164894" name="Line 30"/>
          <p:cNvSpPr>
            <a:spLocks noChangeShapeType="1"/>
          </p:cNvSpPr>
          <p:nvPr/>
        </p:nvSpPr>
        <p:spPr bwMode="auto">
          <a:xfrm>
            <a:off x="1722438" y="1968500"/>
            <a:ext cx="3327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95" name="Line 31"/>
          <p:cNvSpPr>
            <a:spLocks noChangeShapeType="1"/>
          </p:cNvSpPr>
          <p:nvPr/>
        </p:nvSpPr>
        <p:spPr bwMode="auto">
          <a:xfrm>
            <a:off x="3819525" y="666750"/>
            <a:ext cx="79692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96" name="Line 32"/>
          <p:cNvSpPr>
            <a:spLocks noChangeShapeType="1"/>
          </p:cNvSpPr>
          <p:nvPr/>
        </p:nvSpPr>
        <p:spPr bwMode="auto">
          <a:xfrm>
            <a:off x="4616450" y="666750"/>
            <a:ext cx="0" cy="2894013"/>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97" name="Line 33"/>
          <p:cNvSpPr>
            <a:spLocks noChangeShapeType="1"/>
          </p:cNvSpPr>
          <p:nvPr/>
        </p:nvSpPr>
        <p:spPr bwMode="auto">
          <a:xfrm>
            <a:off x="4616450" y="1679575"/>
            <a:ext cx="433388"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98" name="Line 34"/>
          <p:cNvSpPr>
            <a:spLocks noChangeShapeType="1"/>
          </p:cNvSpPr>
          <p:nvPr/>
        </p:nvSpPr>
        <p:spPr bwMode="auto">
          <a:xfrm>
            <a:off x="4616450" y="3560763"/>
            <a:ext cx="433388"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99" name="Line 35"/>
          <p:cNvSpPr>
            <a:spLocks noChangeShapeType="1"/>
          </p:cNvSpPr>
          <p:nvPr/>
        </p:nvSpPr>
        <p:spPr bwMode="auto">
          <a:xfrm>
            <a:off x="1793875" y="3851275"/>
            <a:ext cx="3255963"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0" name="Line 36"/>
          <p:cNvSpPr>
            <a:spLocks noChangeShapeType="1"/>
          </p:cNvSpPr>
          <p:nvPr/>
        </p:nvSpPr>
        <p:spPr bwMode="auto">
          <a:xfrm>
            <a:off x="3819525" y="1535113"/>
            <a:ext cx="290513"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1" name="Line 37"/>
          <p:cNvSpPr>
            <a:spLocks noChangeShapeType="1"/>
          </p:cNvSpPr>
          <p:nvPr/>
        </p:nvSpPr>
        <p:spPr bwMode="auto">
          <a:xfrm>
            <a:off x="4110038" y="1535113"/>
            <a:ext cx="0" cy="130175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2" name="Line 38"/>
          <p:cNvSpPr>
            <a:spLocks noChangeShapeType="1"/>
          </p:cNvSpPr>
          <p:nvPr/>
        </p:nvSpPr>
        <p:spPr bwMode="auto">
          <a:xfrm>
            <a:off x="4110038" y="1824038"/>
            <a:ext cx="939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3" name="Line 39"/>
          <p:cNvSpPr>
            <a:spLocks noChangeShapeType="1"/>
          </p:cNvSpPr>
          <p:nvPr/>
        </p:nvSpPr>
        <p:spPr bwMode="auto">
          <a:xfrm>
            <a:off x="4110038" y="2836863"/>
            <a:ext cx="939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4" name="Line 40"/>
          <p:cNvSpPr>
            <a:spLocks noChangeShapeType="1"/>
          </p:cNvSpPr>
          <p:nvPr/>
        </p:nvSpPr>
        <p:spPr bwMode="auto">
          <a:xfrm>
            <a:off x="1793875" y="2982913"/>
            <a:ext cx="3255963"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5" name="Line 41"/>
          <p:cNvSpPr>
            <a:spLocks noChangeShapeType="1"/>
          </p:cNvSpPr>
          <p:nvPr/>
        </p:nvSpPr>
        <p:spPr bwMode="auto">
          <a:xfrm>
            <a:off x="3024188" y="666750"/>
            <a:ext cx="0" cy="43338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6" name="Line 42"/>
          <p:cNvSpPr>
            <a:spLocks noChangeShapeType="1"/>
          </p:cNvSpPr>
          <p:nvPr/>
        </p:nvSpPr>
        <p:spPr bwMode="auto">
          <a:xfrm>
            <a:off x="3024188" y="1100138"/>
            <a:ext cx="130175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7" name="Line 43"/>
          <p:cNvSpPr>
            <a:spLocks noChangeShapeType="1"/>
          </p:cNvSpPr>
          <p:nvPr/>
        </p:nvSpPr>
        <p:spPr bwMode="auto">
          <a:xfrm>
            <a:off x="4325938" y="1100138"/>
            <a:ext cx="0" cy="340201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8" name="Line 44"/>
          <p:cNvSpPr>
            <a:spLocks noChangeShapeType="1"/>
          </p:cNvSpPr>
          <p:nvPr/>
        </p:nvSpPr>
        <p:spPr bwMode="auto">
          <a:xfrm>
            <a:off x="4325938" y="2692400"/>
            <a:ext cx="7239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9" name="Line 45"/>
          <p:cNvSpPr>
            <a:spLocks noChangeShapeType="1"/>
          </p:cNvSpPr>
          <p:nvPr/>
        </p:nvSpPr>
        <p:spPr bwMode="auto">
          <a:xfrm>
            <a:off x="4325938" y="4502150"/>
            <a:ext cx="7239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10" name="Line 46"/>
          <p:cNvSpPr>
            <a:spLocks noChangeShapeType="1"/>
          </p:cNvSpPr>
          <p:nvPr/>
        </p:nvSpPr>
        <p:spPr bwMode="auto">
          <a:xfrm>
            <a:off x="3024188" y="1535113"/>
            <a:ext cx="0" cy="79533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11" name="Line 47"/>
          <p:cNvSpPr>
            <a:spLocks noChangeShapeType="1"/>
          </p:cNvSpPr>
          <p:nvPr/>
        </p:nvSpPr>
        <p:spPr bwMode="auto">
          <a:xfrm>
            <a:off x="3024188" y="2330450"/>
            <a:ext cx="7239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12" name="Line 48"/>
          <p:cNvSpPr>
            <a:spLocks noChangeShapeType="1"/>
          </p:cNvSpPr>
          <p:nvPr/>
        </p:nvSpPr>
        <p:spPr bwMode="auto">
          <a:xfrm>
            <a:off x="3748088" y="2330450"/>
            <a:ext cx="0" cy="2316163"/>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13" name="Line 49"/>
          <p:cNvSpPr>
            <a:spLocks noChangeShapeType="1"/>
          </p:cNvSpPr>
          <p:nvPr/>
        </p:nvSpPr>
        <p:spPr bwMode="auto">
          <a:xfrm>
            <a:off x="3748088" y="3705225"/>
            <a:ext cx="130175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14" name="Line 50"/>
          <p:cNvSpPr>
            <a:spLocks noChangeShapeType="1"/>
          </p:cNvSpPr>
          <p:nvPr/>
        </p:nvSpPr>
        <p:spPr bwMode="auto">
          <a:xfrm>
            <a:off x="3748088" y="4646613"/>
            <a:ext cx="130175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15" name="Line 51"/>
          <p:cNvSpPr>
            <a:spLocks noChangeShapeType="1"/>
          </p:cNvSpPr>
          <p:nvPr/>
        </p:nvSpPr>
        <p:spPr bwMode="auto">
          <a:xfrm>
            <a:off x="1793875" y="4791075"/>
            <a:ext cx="3255963"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16" name="Line 52"/>
          <p:cNvSpPr>
            <a:spLocks noChangeShapeType="1"/>
          </p:cNvSpPr>
          <p:nvPr/>
        </p:nvSpPr>
        <p:spPr bwMode="auto">
          <a:xfrm>
            <a:off x="2806700" y="5514975"/>
            <a:ext cx="36195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4917" name="Line 53"/>
          <p:cNvSpPr>
            <a:spLocks noChangeShapeType="1"/>
          </p:cNvSpPr>
          <p:nvPr/>
        </p:nvSpPr>
        <p:spPr bwMode="auto">
          <a:xfrm>
            <a:off x="3168650" y="2114550"/>
            <a:ext cx="1881188"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4918" name="Line 54"/>
          <p:cNvSpPr>
            <a:spLocks noChangeShapeType="1"/>
          </p:cNvSpPr>
          <p:nvPr/>
        </p:nvSpPr>
        <p:spPr bwMode="auto">
          <a:xfrm>
            <a:off x="3168650" y="3995738"/>
            <a:ext cx="1881188"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4919" name="Line 55"/>
          <p:cNvSpPr>
            <a:spLocks noChangeShapeType="1"/>
          </p:cNvSpPr>
          <p:nvPr/>
        </p:nvSpPr>
        <p:spPr bwMode="auto">
          <a:xfrm>
            <a:off x="3168650" y="3127375"/>
            <a:ext cx="1881188"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4920" name="Line 56"/>
          <p:cNvSpPr>
            <a:spLocks noChangeShapeType="1"/>
          </p:cNvSpPr>
          <p:nvPr/>
        </p:nvSpPr>
        <p:spPr bwMode="auto">
          <a:xfrm>
            <a:off x="3168650" y="4935538"/>
            <a:ext cx="1881188"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4921" name="Oval 57"/>
          <p:cNvSpPr>
            <a:spLocks noChangeArrowheads="1"/>
          </p:cNvSpPr>
          <p:nvPr/>
        </p:nvSpPr>
        <p:spPr bwMode="auto">
          <a:xfrm>
            <a:off x="1649413" y="628650"/>
            <a:ext cx="88900" cy="889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22" name="Line 58"/>
          <p:cNvSpPr>
            <a:spLocks noChangeShapeType="1"/>
          </p:cNvSpPr>
          <p:nvPr/>
        </p:nvSpPr>
        <p:spPr bwMode="auto">
          <a:xfrm flipH="1">
            <a:off x="1793875" y="5514975"/>
            <a:ext cx="43497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23" name="Rectangle 59"/>
          <p:cNvSpPr>
            <a:spLocks noChangeArrowheads="1"/>
          </p:cNvSpPr>
          <p:nvPr/>
        </p:nvSpPr>
        <p:spPr bwMode="auto">
          <a:xfrm>
            <a:off x="6786563" y="2765425"/>
            <a:ext cx="650875" cy="939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924" name="Line 60"/>
          <p:cNvSpPr>
            <a:spLocks noChangeShapeType="1"/>
          </p:cNvSpPr>
          <p:nvPr/>
        </p:nvSpPr>
        <p:spPr bwMode="auto">
          <a:xfrm flipV="1">
            <a:off x="6280150" y="3344863"/>
            <a:ext cx="0" cy="43338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25" name="Line 61"/>
          <p:cNvSpPr>
            <a:spLocks noChangeShapeType="1"/>
          </p:cNvSpPr>
          <p:nvPr/>
        </p:nvSpPr>
        <p:spPr bwMode="auto">
          <a:xfrm>
            <a:off x="5700713" y="1968500"/>
            <a:ext cx="79692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26" name="Line 62"/>
          <p:cNvSpPr>
            <a:spLocks noChangeShapeType="1"/>
          </p:cNvSpPr>
          <p:nvPr/>
        </p:nvSpPr>
        <p:spPr bwMode="auto">
          <a:xfrm>
            <a:off x="6497638" y="1968500"/>
            <a:ext cx="0" cy="94138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27" name="Line 63"/>
          <p:cNvSpPr>
            <a:spLocks noChangeShapeType="1"/>
          </p:cNvSpPr>
          <p:nvPr/>
        </p:nvSpPr>
        <p:spPr bwMode="auto">
          <a:xfrm>
            <a:off x="6497638" y="2909888"/>
            <a:ext cx="28892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28" name="Line 64"/>
          <p:cNvSpPr>
            <a:spLocks noChangeShapeType="1"/>
          </p:cNvSpPr>
          <p:nvPr/>
        </p:nvSpPr>
        <p:spPr bwMode="auto">
          <a:xfrm>
            <a:off x="5700713" y="2836863"/>
            <a:ext cx="579437"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29" name="Line 65"/>
          <p:cNvSpPr>
            <a:spLocks noChangeShapeType="1"/>
          </p:cNvSpPr>
          <p:nvPr/>
        </p:nvSpPr>
        <p:spPr bwMode="auto">
          <a:xfrm>
            <a:off x="6280150" y="2836863"/>
            <a:ext cx="0" cy="29051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0" name="Line 66"/>
          <p:cNvSpPr>
            <a:spLocks noChangeShapeType="1"/>
          </p:cNvSpPr>
          <p:nvPr/>
        </p:nvSpPr>
        <p:spPr bwMode="auto">
          <a:xfrm>
            <a:off x="6280150" y="3127375"/>
            <a:ext cx="506413"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1" name="Line 67"/>
          <p:cNvSpPr>
            <a:spLocks noChangeShapeType="1"/>
          </p:cNvSpPr>
          <p:nvPr/>
        </p:nvSpPr>
        <p:spPr bwMode="auto">
          <a:xfrm>
            <a:off x="5700713" y="3778250"/>
            <a:ext cx="579437"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2" name="Line 68"/>
          <p:cNvSpPr>
            <a:spLocks noChangeShapeType="1"/>
          </p:cNvSpPr>
          <p:nvPr/>
        </p:nvSpPr>
        <p:spPr bwMode="auto">
          <a:xfrm>
            <a:off x="6280150" y="3344863"/>
            <a:ext cx="506413"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3" name="Line 69"/>
          <p:cNvSpPr>
            <a:spLocks noChangeShapeType="1"/>
          </p:cNvSpPr>
          <p:nvPr/>
        </p:nvSpPr>
        <p:spPr bwMode="auto">
          <a:xfrm>
            <a:off x="5700713" y="4791075"/>
            <a:ext cx="79692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4" name="Line 70"/>
          <p:cNvSpPr>
            <a:spLocks noChangeShapeType="1"/>
          </p:cNvSpPr>
          <p:nvPr/>
        </p:nvSpPr>
        <p:spPr bwMode="auto">
          <a:xfrm flipV="1">
            <a:off x="6497638" y="3560763"/>
            <a:ext cx="0" cy="123031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5" name="Line 71"/>
          <p:cNvSpPr>
            <a:spLocks noChangeShapeType="1"/>
          </p:cNvSpPr>
          <p:nvPr/>
        </p:nvSpPr>
        <p:spPr bwMode="auto">
          <a:xfrm>
            <a:off x="6497638" y="3560763"/>
            <a:ext cx="28892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6" name="Line 72"/>
          <p:cNvSpPr>
            <a:spLocks noChangeShapeType="1"/>
          </p:cNvSpPr>
          <p:nvPr/>
        </p:nvSpPr>
        <p:spPr bwMode="auto">
          <a:xfrm>
            <a:off x="7437438" y="3198813"/>
            <a:ext cx="43497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7" name="Text Box 73"/>
          <p:cNvSpPr txBox="1">
            <a:spLocks noChangeArrowheads="1"/>
          </p:cNvSpPr>
          <p:nvPr/>
        </p:nvSpPr>
        <p:spPr bwMode="auto">
          <a:xfrm>
            <a:off x="6858000" y="2836863"/>
            <a:ext cx="652463" cy="51911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&gt;1</a:t>
            </a:r>
            <a:endParaRPr lang="en-US" altLang="zh-CN" sz="3600" b="1">
              <a:solidFill>
                <a:srgbClr val="333300"/>
              </a:solidFill>
            </a:endParaRPr>
          </a:p>
        </p:txBody>
      </p:sp>
      <p:sp>
        <p:nvSpPr>
          <p:cNvPr id="164938" name="Line 74"/>
          <p:cNvSpPr>
            <a:spLocks noChangeShapeType="1"/>
          </p:cNvSpPr>
          <p:nvPr/>
        </p:nvSpPr>
        <p:spPr bwMode="auto">
          <a:xfrm flipH="1">
            <a:off x="6970395" y="3143250"/>
            <a:ext cx="217805" cy="88265"/>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9" name="Text Box 75"/>
          <p:cNvSpPr txBox="1">
            <a:spLocks noChangeArrowheads="1"/>
          </p:cNvSpPr>
          <p:nvPr/>
        </p:nvSpPr>
        <p:spPr bwMode="auto">
          <a:xfrm>
            <a:off x="7726363" y="2692400"/>
            <a:ext cx="579437"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Y</a:t>
            </a:r>
            <a:endParaRPr lang="en-US" altLang="zh-CN" sz="3600" b="1">
              <a:solidFill>
                <a:srgbClr val="333300"/>
              </a:solidFill>
            </a:endParaRPr>
          </a:p>
        </p:txBody>
      </p:sp>
      <p:sp>
        <p:nvSpPr>
          <p:cNvPr id="164940" name="Rectangle 76"/>
          <p:cNvSpPr>
            <a:spLocks noChangeArrowheads="1"/>
          </p:cNvSpPr>
          <p:nvPr/>
        </p:nvSpPr>
        <p:spPr bwMode="auto">
          <a:xfrm>
            <a:off x="1216025" y="4502150"/>
            <a:ext cx="577850" cy="519113"/>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0</a:t>
            </a:r>
          </a:p>
        </p:txBody>
      </p:sp>
      <p:sp>
        <p:nvSpPr>
          <p:cNvPr id="164941" name="Rectangle 77"/>
          <p:cNvSpPr>
            <a:spLocks noChangeArrowheads="1"/>
          </p:cNvSpPr>
          <p:nvPr/>
        </p:nvSpPr>
        <p:spPr bwMode="auto">
          <a:xfrm>
            <a:off x="1216025" y="3633788"/>
            <a:ext cx="577850" cy="519112"/>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1</a:t>
            </a:r>
          </a:p>
        </p:txBody>
      </p:sp>
      <p:sp>
        <p:nvSpPr>
          <p:cNvPr id="164942" name="Rectangle 78"/>
          <p:cNvSpPr>
            <a:spLocks noChangeArrowheads="1"/>
          </p:cNvSpPr>
          <p:nvPr/>
        </p:nvSpPr>
        <p:spPr bwMode="auto">
          <a:xfrm>
            <a:off x="1216025" y="2765425"/>
            <a:ext cx="561975" cy="519113"/>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2</a:t>
            </a:r>
          </a:p>
        </p:txBody>
      </p:sp>
      <p:sp>
        <p:nvSpPr>
          <p:cNvPr id="164943" name="Rectangle 79"/>
          <p:cNvSpPr>
            <a:spLocks noChangeArrowheads="1"/>
          </p:cNvSpPr>
          <p:nvPr/>
        </p:nvSpPr>
        <p:spPr bwMode="auto">
          <a:xfrm>
            <a:off x="1216025" y="1752600"/>
            <a:ext cx="577850" cy="519113"/>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3</a:t>
            </a:r>
          </a:p>
        </p:txBody>
      </p:sp>
      <p:sp>
        <p:nvSpPr>
          <p:cNvPr id="164944" name="Rectangle 80"/>
          <p:cNvSpPr>
            <a:spLocks noChangeArrowheads="1"/>
          </p:cNvSpPr>
          <p:nvPr/>
        </p:nvSpPr>
        <p:spPr bwMode="auto">
          <a:xfrm>
            <a:off x="1216025" y="449263"/>
            <a:ext cx="541338" cy="519112"/>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0</a:t>
            </a:r>
          </a:p>
        </p:txBody>
      </p:sp>
      <p:sp>
        <p:nvSpPr>
          <p:cNvPr id="164945" name="Rectangle 81"/>
          <p:cNvSpPr>
            <a:spLocks noChangeArrowheads="1"/>
          </p:cNvSpPr>
          <p:nvPr/>
        </p:nvSpPr>
        <p:spPr bwMode="auto">
          <a:xfrm>
            <a:off x="1143000" y="1246188"/>
            <a:ext cx="650875" cy="519112"/>
          </a:xfrm>
          <a:prstGeom prst="rect">
            <a:avLst/>
          </a:prstGeom>
          <a:noFill/>
          <a:ln>
            <a:noFill/>
          </a:ln>
        </p:spPr>
        <p:txBody>
          <a:bodyPr>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1</a:t>
            </a:r>
          </a:p>
        </p:txBody>
      </p:sp>
      <p:grpSp>
        <p:nvGrpSpPr>
          <p:cNvPr id="164946" name="Group 82"/>
          <p:cNvGrpSpPr/>
          <p:nvPr/>
        </p:nvGrpSpPr>
        <p:grpSpPr bwMode="auto">
          <a:xfrm>
            <a:off x="1287463" y="5297488"/>
            <a:ext cx="382587" cy="519112"/>
            <a:chOff x="192" y="3600"/>
            <a:chExt cx="254" cy="344"/>
          </a:xfrm>
        </p:grpSpPr>
        <p:sp>
          <p:nvSpPr>
            <p:cNvPr id="164977" name="Rectangle 83"/>
            <p:cNvSpPr>
              <a:spLocks noChangeArrowheads="1"/>
            </p:cNvSpPr>
            <p:nvPr/>
          </p:nvSpPr>
          <p:spPr bwMode="auto">
            <a:xfrm>
              <a:off x="192" y="3600"/>
              <a:ext cx="254" cy="344"/>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S</a:t>
              </a:r>
              <a:endParaRPr lang="en-US" altLang="zh-CN" sz="2800" b="1" baseline="-25000">
                <a:solidFill>
                  <a:srgbClr val="000099"/>
                </a:solidFill>
                <a:latin typeface="Times New Roman" panose="02020603050405020304" charset="0"/>
              </a:endParaRPr>
            </a:p>
          </p:txBody>
        </p:sp>
        <p:sp>
          <p:nvSpPr>
            <p:cNvPr id="164978" name="Line 84"/>
            <p:cNvSpPr>
              <a:spLocks noChangeShapeType="1"/>
            </p:cNvSpPr>
            <p:nvPr/>
          </p:nvSpPr>
          <p:spPr bwMode="auto">
            <a:xfrm>
              <a:off x="240" y="3648"/>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43445" name="Rectangle 85"/>
          <p:cNvSpPr>
            <a:spLocks noChangeArrowheads="1"/>
          </p:cNvSpPr>
          <p:nvPr/>
        </p:nvSpPr>
        <p:spPr bwMode="auto">
          <a:xfrm>
            <a:off x="1793875" y="5008563"/>
            <a:ext cx="344488" cy="520700"/>
          </a:xfrm>
          <a:prstGeom prst="rect">
            <a:avLst/>
          </a:prstGeom>
          <a:noFill/>
          <a:ln>
            <a:noFill/>
          </a:ln>
        </p:spPr>
        <p:txBody>
          <a:bodyPr>
            <a:spAutoFit/>
          </a:bodyPr>
          <a:lstStyle/>
          <a:p>
            <a:pPr>
              <a:spcBef>
                <a:spcPct val="50000"/>
              </a:spcBef>
            </a:pPr>
            <a:r>
              <a:rPr lang="en-US" altLang="zh-CN" sz="2800" b="1">
                <a:solidFill>
                  <a:srgbClr val="FF0000"/>
                </a:solidFill>
                <a:latin typeface="Times New Roman" panose="02020603050405020304" charset="0"/>
              </a:rPr>
              <a:t>0</a:t>
            </a:r>
          </a:p>
        </p:txBody>
      </p:sp>
      <p:sp>
        <p:nvSpPr>
          <p:cNvPr id="143446" name="Rectangle 86"/>
          <p:cNvSpPr>
            <a:spLocks noChangeArrowheads="1"/>
          </p:cNvSpPr>
          <p:nvPr/>
        </p:nvSpPr>
        <p:spPr bwMode="auto">
          <a:xfrm>
            <a:off x="2735263" y="5008563"/>
            <a:ext cx="361950" cy="520700"/>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grpSp>
        <p:nvGrpSpPr>
          <p:cNvPr id="3" name="Group 87"/>
          <p:cNvGrpSpPr/>
          <p:nvPr/>
        </p:nvGrpSpPr>
        <p:grpSpPr bwMode="auto">
          <a:xfrm>
            <a:off x="5845175" y="1462088"/>
            <a:ext cx="506413" cy="3402012"/>
            <a:chOff x="3312" y="1056"/>
            <a:chExt cx="336" cy="2256"/>
          </a:xfrm>
        </p:grpSpPr>
        <p:sp>
          <p:nvSpPr>
            <p:cNvPr id="164973" name="Rectangle 88"/>
            <p:cNvSpPr>
              <a:spLocks noChangeArrowheads="1"/>
            </p:cNvSpPr>
            <p:nvPr/>
          </p:nvSpPr>
          <p:spPr bwMode="auto">
            <a:xfrm>
              <a:off x="3312" y="3008"/>
              <a:ext cx="336" cy="304"/>
            </a:xfrm>
            <a:prstGeom prst="rect">
              <a:avLst/>
            </a:prstGeom>
            <a:noFill/>
            <a:ln>
              <a:noFill/>
            </a:ln>
          </p:spPr>
          <p:txBody>
            <a:bodyPr wrap="none">
              <a:spAutoFit/>
            </a:bodyPr>
            <a:lstStyle/>
            <a:p>
              <a:pPr>
                <a:spcBef>
                  <a:spcPct val="50000"/>
                </a:spcBef>
              </a:pPr>
              <a:r>
                <a:rPr lang="en-US" altLang="zh-CN" b="1" i="1">
                  <a:solidFill>
                    <a:srgbClr val="FF0000"/>
                  </a:solidFill>
                  <a:latin typeface="Times New Roman" panose="02020603050405020304" charset="0"/>
                </a:rPr>
                <a:t>D</a:t>
              </a:r>
              <a:r>
                <a:rPr lang="en-US" altLang="zh-CN" b="1" baseline="-25000">
                  <a:solidFill>
                    <a:srgbClr val="FF0000"/>
                  </a:solidFill>
                  <a:latin typeface="Times New Roman" panose="02020603050405020304" charset="0"/>
                </a:rPr>
                <a:t>0</a:t>
              </a:r>
              <a:endParaRPr lang="en-US" altLang="zh-CN" sz="2800" b="1">
                <a:solidFill>
                  <a:srgbClr val="FF0000"/>
                </a:solidFill>
                <a:latin typeface="Times New Roman" panose="02020603050405020304" charset="0"/>
              </a:endParaRPr>
            </a:p>
          </p:txBody>
        </p:sp>
        <p:sp>
          <p:nvSpPr>
            <p:cNvPr id="164974" name="Rectangle 89"/>
            <p:cNvSpPr>
              <a:spLocks noChangeArrowheads="1"/>
            </p:cNvSpPr>
            <p:nvPr/>
          </p:nvSpPr>
          <p:spPr bwMode="auto">
            <a:xfrm>
              <a:off x="3312" y="2304"/>
              <a:ext cx="240" cy="344"/>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64975" name="Rectangle 90"/>
            <p:cNvSpPr>
              <a:spLocks noChangeArrowheads="1"/>
            </p:cNvSpPr>
            <p:nvPr/>
          </p:nvSpPr>
          <p:spPr bwMode="auto">
            <a:xfrm>
              <a:off x="3312" y="1680"/>
              <a:ext cx="240" cy="345"/>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64976" name="Rectangle 91"/>
            <p:cNvSpPr>
              <a:spLocks noChangeArrowheads="1"/>
            </p:cNvSpPr>
            <p:nvPr/>
          </p:nvSpPr>
          <p:spPr bwMode="auto">
            <a:xfrm>
              <a:off x="3312" y="1056"/>
              <a:ext cx="240" cy="344"/>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grpSp>
      <p:sp>
        <p:nvSpPr>
          <p:cNvPr id="143452" name="Text Box 92" descr="40%"/>
          <p:cNvSpPr txBox="1">
            <a:spLocks noChangeArrowheads="1"/>
          </p:cNvSpPr>
          <p:nvPr/>
        </p:nvSpPr>
        <p:spPr bwMode="auto">
          <a:xfrm>
            <a:off x="6280150" y="4935538"/>
            <a:ext cx="2229866" cy="850900"/>
          </a:xfrm>
          <a:prstGeom prst="rect">
            <a:avLst/>
          </a:prstGeom>
          <a:pattFill prst="pct40">
            <a:fgClr>
              <a:srgbClr val="00FF00"/>
            </a:fgClr>
            <a:bgClr>
              <a:schemeClr val="bg1"/>
            </a:bgClr>
          </a:pattFill>
          <a:ln w="28575">
            <a:solidFill>
              <a:srgbClr val="FF3300"/>
            </a:solidFill>
            <a:miter lim="800000"/>
          </a:ln>
          <a:effec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dirty="0">
                <a:solidFill>
                  <a:srgbClr val="000099"/>
                </a:solidFill>
                <a:effectLst>
                  <a:outerShdw blurRad="38100" dist="38100" dir="2700000" algn="tl">
                    <a:srgbClr val="DDDDDD"/>
                  </a:outerShdw>
                </a:effectLst>
              </a:rPr>
              <a:t>“</a:t>
            </a:r>
            <a:r>
              <a:rPr lang="zh-CN" altLang="en-US" b="1" dirty="0">
                <a:solidFill>
                  <a:srgbClr val="000099"/>
                </a:solidFill>
                <a:effectLst>
                  <a:outerShdw blurRad="38100" dist="38100" dir="2700000" algn="tl">
                    <a:srgbClr val="DDDDDD"/>
                  </a:outerShdw>
                </a:effectLst>
              </a:rPr>
              <a:t>与”门打开，选择器工作。</a:t>
            </a:r>
          </a:p>
        </p:txBody>
      </p:sp>
      <p:sp>
        <p:nvSpPr>
          <p:cNvPr id="164951" name="Oval 93"/>
          <p:cNvSpPr>
            <a:spLocks noChangeArrowheads="1"/>
          </p:cNvSpPr>
          <p:nvPr/>
        </p:nvSpPr>
        <p:spPr bwMode="auto">
          <a:xfrm>
            <a:off x="1649413" y="1497013"/>
            <a:ext cx="88900" cy="889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52" name="Oval 94"/>
          <p:cNvSpPr>
            <a:spLocks noChangeArrowheads="1"/>
          </p:cNvSpPr>
          <p:nvPr/>
        </p:nvSpPr>
        <p:spPr bwMode="auto">
          <a:xfrm>
            <a:off x="1649413" y="1931988"/>
            <a:ext cx="88900" cy="889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53" name="Oval 95"/>
          <p:cNvSpPr>
            <a:spLocks noChangeArrowheads="1"/>
          </p:cNvSpPr>
          <p:nvPr/>
        </p:nvSpPr>
        <p:spPr bwMode="auto">
          <a:xfrm>
            <a:off x="1685925" y="2946400"/>
            <a:ext cx="88900" cy="889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54" name="Oval 96"/>
          <p:cNvSpPr>
            <a:spLocks noChangeArrowheads="1"/>
          </p:cNvSpPr>
          <p:nvPr/>
        </p:nvSpPr>
        <p:spPr bwMode="auto">
          <a:xfrm>
            <a:off x="1685925" y="3810000"/>
            <a:ext cx="88900" cy="889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55" name="Oval 97"/>
          <p:cNvSpPr>
            <a:spLocks noChangeArrowheads="1"/>
          </p:cNvSpPr>
          <p:nvPr/>
        </p:nvSpPr>
        <p:spPr bwMode="auto">
          <a:xfrm>
            <a:off x="1685925" y="4737100"/>
            <a:ext cx="88900" cy="109538"/>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56" name="Oval 98"/>
          <p:cNvSpPr>
            <a:spLocks noChangeArrowheads="1"/>
          </p:cNvSpPr>
          <p:nvPr/>
        </p:nvSpPr>
        <p:spPr bwMode="auto">
          <a:xfrm>
            <a:off x="1685925" y="5454650"/>
            <a:ext cx="88900" cy="889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57" name="Oval 99"/>
          <p:cNvSpPr>
            <a:spLocks noChangeArrowheads="1"/>
          </p:cNvSpPr>
          <p:nvPr/>
        </p:nvSpPr>
        <p:spPr bwMode="auto">
          <a:xfrm>
            <a:off x="7872413" y="3143250"/>
            <a:ext cx="88900" cy="889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3460" name="Text Box 100" descr="40%"/>
          <p:cNvSpPr txBox="1">
            <a:spLocks noChangeArrowheads="1"/>
          </p:cNvSpPr>
          <p:nvPr/>
        </p:nvSpPr>
        <p:spPr bwMode="auto">
          <a:xfrm>
            <a:off x="6005513" y="304800"/>
            <a:ext cx="2845879" cy="830997"/>
          </a:xfrm>
          <a:prstGeom prst="rect">
            <a:avLst/>
          </a:prstGeom>
          <a:pattFill prst="pct40">
            <a:fgClr>
              <a:srgbClr val="FFCCCC"/>
            </a:fgClr>
            <a:bgClr>
              <a:schemeClr val="bg1"/>
            </a:bgClr>
          </a:pattFill>
          <a:ln w="28575">
            <a:solidFill>
              <a:srgbClr val="339933"/>
            </a:solidFill>
            <a:miter lim="800000"/>
          </a:ln>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1" dirty="0">
                <a:solidFill>
                  <a:srgbClr val="000099"/>
                </a:solidFill>
              </a:rPr>
              <a:t>由控制端决定选择哪一路数据输出。</a:t>
            </a:r>
            <a:endParaRPr lang="zh-CN" altLang="en-US" b="1" dirty="0">
              <a:solidFill>
                <a:srgbClr val="FF3300"/>
              </a:solidFill>
            </a:endParaRPr>
          </a:p>
        </p:txBody>
      </p:sp>
      <p:sp>
        <p:nvSpPr>
          <p:cNvPr id="143461" name="AutoShape 101"/>
          <p:cNvSpPr>
            <a:spLocks noChangeArrowheads="1"/>
          </p:cNvSpPr>
          <p:nvPr/>
        </p:nvSpPr>
        <p:spPr bwMode="auto">
          <a:xfrm>
            <a:off x="4110038" y="5297488"/>
            <a:ext cx="868362" cy="361950"/>
          </a:xfrm>
          <a:prstGeom prst="wedgeRoundRectCallout">
            <a:avLst>
              <a:gd name="adj1" fmla="val 75000"/>
              <a:gd name="adj2" fmla="val -150000"/>
              <a:gd name="adj3" fmla="val 16667"/>
            </a:avLst>
          </a:prstGeom>
          <a:solidFill>
            <a:srgbClr val="FFFFCC"/>
          </a:solidFill>
          <a:ln w="28575">
            <a:solidFill>
              <a:srgbClr val="006600"/>
            </a:solidFill>
            <a:miter lim="800000"/>
          </a:ln>
        </p:spPr>
        <p:txBody>
          <a:bodyPr wrap="none" anchor="ctr"/>
          <a:lstStyle/>
          <a:p>
            <a:pPr algn="ctr">
              <a:spcBef>
                <a:spcPct val="50000"/>
              </a:spcBef>
            </a:pPr>
            <a:r>
              <a:rPr lang="zh-CN" altLang="en-US" b="1">
                <a:solidFill>
                  <a:srgbClr val="FF3300"/>
                </a:solidFill>
                <a:latin typeface="Times New Roman" panose="02020603050405020304" charset="0"/>
              </a:rPr>
              <a:t>选中</a:t>
            </a:r>
            <a:endParaRPr lang="zh-CN" altLang="en-US" b="1">
              <a:solidFill>
                <a:schemeClr val="bg1"/>
              </a:solidFill>
              <a:latin typeface="Times New Roman" panose="02020603050405020304" charset="0"/>
            </a:endParaRPr>
          </a:p>
        </p:txBody>
      </p:sp>
      <p:sp>
        <p:nvSpPr>
          <p:cNvPr id="143462" name="Rectangle 102"/>
          <p:cNvSpPr>
            <a:spLocks noChangeArrowheads="1"/>
          </p:cNvSpPr>
          <p:nvPr/>
        </p:nvSpPr>
        <p:spPr bwMode="auto">
          <a:xfrm>
            <a:off x="7786688" y="3127375"/>
            <a:ext cx="506412" cy="493713"/>
          </a:xfrm>
          <a:prstGeom prst="rect">
            <a:avLst/>
          </a:prstGeom>
          <a:noFill/>
          <a:ln>
            <a:noFill/>
          </a:ln>
        </p:spPr>
        <p:txBody>
          <a:bodyPr wrap="none">
            <a:spAutoFit/>
          </a:bodyPr>
          <a:lstStyle/>
          <a:p>
            <a:pPr algn="ctr">
              <a:lnSpc>
                <a:spcPct val="110000"/>
              </a:lnSpc>
              <a:spcBef>
                <a:spcPct val="50000"/>
              </a:spcBef>
            </a:pPr>
            <a:r>
              <a:rPr lang="en-US" altLang="zh-CN" b="1" i="1">
                <a:solidFill>
                  <a:srgbClr val="FF0000"/>
                </a:solidFill>
                <a:latin typeface="Times New Roman" panose="02020603050405020304" charset="0"/>
              </a:rPr>
              <a:t>D</a:t>
            </a:r>
            <a:r>
              <a:rPr lang="en-US" altLang="zh-CN" b="1" baseline="-25000">
                <a:solidFill>
                  <a:srgbClr val="FF0000"/>
                </a:solidFill>
                <a:latin typeface="Times New Roman" panose="02020603050405020304" charset="0"/>
              </a:rPr>
              <a:t>0</a:t>
            </a:r>
          </a:p>
        </p:txBody>
      </p:sp>
      <p:grpSp>
        <p:nvGrpSpPr>
          <p:cNvPr id="4" name="Group 103"/>
          <p:cNvGrpSpPr/>
          <p:nvPr/>
        </p:nvGrpSpPr>
        <p:grpSpPr bwMode="auto">
          <a:xfrm>
            <a:off x="1722438" y="155575"/>
            <a:ext cx="2460625" cy="1481138"/>
            <a:chOff x="1085" y="98"/>
            <a:chExt cx="1550" cy="933"/>
          </a:xfrm>
        </p:grpSpPr>
        <p:grpSp>
          <p:nvGrpSpPr>
            <p:cNvPr id="164964" name="Group 104"/>
            <p:cNvGrpSpPr/>
            <p:nvPr/>
          </p:nvGrpSpPr>
          <p:grpSpPr bwMode="auto">
            <a:xfrm>
              <a:off x="1085" y="98"/>
              <a:ext cx="1550" cy="933"/>
              <a:chOff x="624" y="205"/>
              <a:chExt cx="1633" cy="983"/>
            </a:xfrm>
          </p:grpSpPr>
          <p:grpSp>
            <p:nvGrpSpPr>
              <p:cNvPr id="164966" name="Group 105"/>
              <p:cNvGrpSpPr/>
              <p:nvPr/>
            </p:nvGrpSpPr>
            <p:grpSpPr bwMode="auto">
              <a:xfrm>
                <a:off x="624" y="220"/>
                <a:ext cx="240" cy="921"/>
                <a:chOff x="624" y="220"/>
                <a:chExt cx="240" cy="921"/>
              </a:xfrm>
            </p:grpSpPr>
            <p:sp>
              <p:nvSpPr>
                <p:cNvPr id="164971" name="Rectangle 106"/>
                <p:cNvSpPr>
                  <a:spLocks noChangeArrowheads="1"/>
                </p:cNvSpPr>
                <p:nvPr/>
              </p:nvSpPr>
              <p:spPr bwMode="auto">
                <a:xfrm>
                  <a:off x="624" y="220"/>
                  <a:ext cx="240" cy="344"/>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64972" name="Rectangle 107"/>
                <p:cNvSpPr>
                  <a:spLocks noChangeArrowheads="1"/>
                </p:cNvSpPr>
                <p:nvPr/>
              </p:nvSpPr>
              <p:spPr bwMode="auto">
                <a:xfrm>
                  <a:off x="624" y="796"/>
                  <a:ext cx="240" cy="345"/>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grpSp>
          <p:sp>
            <p:nvSpPr>
              <p:cNvPr id="164967" name="Rectangle 108"/>
              <p:cNvSpPr>
                <a:spLocks noChangeArrowheads="1"/>
              </p:cNvSpPr>
              <p:nvPr/>
            </p:nvSpPr>
            <p:spPr bwMode="auto">
              <a:xfrm>
                <a:off x="1344" y="220"/>
                <a:ext cx="240" cy="344"/>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sp>
            <p:nvSpPr>
              <p:cNvPr id="164968" name="Rectangle 109"/>
              <p:cNvSpPr>
                <a:spLocks noChangeArrowheads="1"/>
              </p:cNvSpPr>
              <p:nvPr/>
            </p:nvSpPr>
            <p:spPr bwMode="auto">
              <a:xfrm>
                <a:off x="1344" y="796"/>
                <a:ext cx="240" cy="345"/>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sp>
            <p:nvSpPr>
              <p:cNvPr id="164969" name="Rectangle 110"/>
              <p:cNvSpPr>
                <a:spLocks noChangeArrowheads="1"/>
              </p:cNvSpPr>
              <p:nvPr/>
            </p:nvSpPr>
            <p:spPr bwMode="auto">
              <a:xfrm>
                <a:off x="2113" y="205"/>
                <a:ext cx="122" cy="345"/>
              </a:xfrm>
              <a:prstGeom prst="rect">
                <a:avLst/>
              </a:prstGeom>
              <a:noFill/>
              <a:ln>
                <a:noFill/>
              </a:ln>
            </p:spPr>
            <p:txBody>
              <a:bodyPr wrap="none">
                <a:spAutoFit/>
              </a:bodyPr>
              <a:lstStyle/>
              <a:p>
                <a:pPr>
                  <a:spcBef>
                    <a:spcPct val="50000"/>
                  </a:spcBef>
                </a:pPr>
                <a:endParaRPr lang="zh-CN" sz="2800" b="1">
                  <a:solidFill>
                    <a:srgbClr val="FF0000"/>
                  </a:solidFill>
                  <a:latin typeface="Times New Roman" panose="02020603050405020304" charset="0"/>
                </a:endParaRPr>
              </a:p>
            </p:txBody>
          </p:sp>
          <p:sp>
            <p:nvSpPr>
              <p:cNvPr id="164970" name="Rectangle 111"/>
              <p:cNvSpPr>
                <a:spLocks noChangeArrowheads="1"/>
              </p:cNvSpPr>
              <p:nvPr/>
            </p:nvSpPr>
            <p:spPr bwMode="auto">
              <a:xfrm>
                <a:off x="2017" y="844"/>
                <a:ext cx="240" cy="344"/>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grpSp>
        <p:sp>
          <p:nvSpPr>
            <p:cNvPr id="164965" name="Rectangle 112"/>
            <p:cNvSpPr>
              <a:spLocks noChangeArrowheads="1"/>
            </p:cNvSpPr>
            <p:nvPr/>
          </p:nvSpPr>
          <p:spPr bwMode="auto">
            <a:xfrm>
              <a:off x="2400" y="144"/>
              <a:ext cx="228" cy="327"/>
            </a:xfrm>
            <a:prstGeom prst="rect">
              <a:avLst/>
            </a:prstGeom>
            <a:noFill/>
            <a:ln>
              <a:noFill/>
            </a:ln>
          </p:spPr>
          <p:txBody>
            <a:bodyPr wrap="none">
              <a:spAutoFit/>
            </a:bodyPr>
            <a:lstStyle/>
            <a:p>
              <a:r>
                <a:rPr lang="en-US" altLang="zh-CN" sz="2800" b="1">
                  <a:solidFill>
                    <a:srgbClr val="FF0000"/>
                  </a:solidFill>
                  <a:latin typeface="Times New Roman" panose="02020603050405020304" charset="0"/>
                </a:rPr>
                <a:t>0</a:t>
              </a:r>
            </a:p>
          </p:txBody>
        </p:sp>
      </p:grpSp>
      <p:sp>
        <p:nvSpPr>
          <p:cNvPr id="164962" name="Rectangle 113"/>
          <p:cNvSpPr>
            <a:spLocks noChangeArrowheads="1"/>
          </p:cNvSpPr>
          <p:nvPr/>
        </p:nvSpPr>
        <p:spPr bwMode="auto">
          <a:xfrm>
            <a:off x="1912938" y="5881688"/>
            <a:ext cx="4868862" cy="519112"/>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CT74LS153</a:t>
            </a:r>
            <a:r>
              <a:rPr lang="zh-CN" altLang="en-US" sz="2800" b="1">
                <a:latin typeface="Times New Roman" panose="02020603050405020304" charset="0"/>
              </a:rPr>
              <a:t>型</a:t>
            </a:r>
            <a:r>
              <a:rPr lang="en-US" altLang="zh-CN" sz="2800" b="1">
                <a:latin typeface="Times New Roman" panose="02020603050405020304" charset="0"/>
              </a:rPr>
              <a:t>4</a:t>
            </a:r>
            <a:r>
              <a:rPr lang="zh-CN" altLang="en-US" sz="2800" b="1">
                <a:latin typeface="Times New Roman" panose="02020603050405020304" charset="0"/>
              </a:rPr>
              <a:t>选</a:t>
            </a:r>
            <a:r>
              <a:rPr lang="en-US" altLang="zh-CN" sz="2800" b="1">
                <a:latin typeface="Times New Roman" panose="02020603050405020304" charset="0"/>
              </a:rPr>
              <a:t>1</a:t>
            </a:r>
            <a:r>
              <a:rPr lang="zh-CN" altLang="en-US" sz="2800" b="1">
                <a:latin typeface="Times New Roman" panose="02020603050405020304" charset="0"/>
              </a:rPr>
              <a:t>数据选择器</a:t>
            </a:r>
          </a:p>
        </p:txBody>
      </p:sp>
      <p:sp>
        <p:nvSpPr>
          <p:cNvPr id="143474" name="AutoShape 114">
            <a:hlinkClick r:id="rId2" action="ppaction://program"/>
          </p:cNvPr>
          <p:cNvSpPr>
            <a:spLocks noChangeArrowheads="1"/>
          </p:cNvSpPr>
          <p:nvPr/>
        </p:nvSpPr>
        <p:spPr bwMode="auto">
          <a:xfrm>
            <a:off x="4800600" y="533400"/>
            <a:ext cx="690563" cy="377825"/>
          </a:xfrm>
          <a:prstGeom prst="bevel">
            <a:avLst>
              <a:gd name="adj" fmla="val 12500"/>
            </a:avLst>
          </a:prstGeom>
          <a:gradFill rotWithShape="0">
            <a:gsLst>
              <a:gs pos="0">
                <a:schemeClr val="bg1"/>
              </a:gs>
              <a:gs pos="100000">
                <a:schemeClr val="bg1">
                  <a:gamma/>
                  <a:shade val="80000"/>
                  <a:invGamma/>
                </a:schemeClr>
              </a:gs>
            </a:gsLst>
            <a:path path="rect">
              <a:fillToRect l="50000" t="50000" r="50000" b="50000"/>
            </a:path>
          </a:gradFill>
          <a:ln w="9525">
            <a:noFill/>
            <a:miter lim="800000"/>
          </a:ln>
          <a:effectLst/>
        </p:spPr>
        <p:txBody>
          <a:bodyPr wrap="none" anchor="ctr"/>
          <a:lstStyle/>
          <a:p>
            <a:pPr algn="ctr" eaLnBrk="0" hangingPunct="0"/>
            <a:r>
              <a:rPr kumimoji="0" lang="zh-CN" altLang="en-US" sz="1600" b="1">
                <a:solidFill>
                  <a:srgbClr val="006600"/>
                </a:solidFill>
                <a:latin typeface="Times New Roman" panose="02020603050405020304" charset="0"/>
              </a:rPr>
              <a:t>动画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45"/>
                                        </p:tgtEl>
                                        <p:attrNameLst>
                                          <p:attrName>style.visibility</p:attrName>
                                        </p:attrNameLst>
                                      </p:cBhvr>
                                      <p:to>
                                        <p:strVal val="visible"/>
                                      </p:to>
                                    </p:set>
                                    <p:animEffect transition="in" filter="blinds(horizontal)">
                                      <p:cBhvr>
                                        <p:cTn id="7" dur="500"/>
                                        <p:tgtEl>
                                          <p:spTgt spid="1434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43446"/>
                                        </p:tgtEl>
                                        <p:attrNameLst>
                                          <p:attrName>style.visibility</p:attrName>
                                        </p:attrNameLst>
                                      </p:cBhvr>
                                      <p:to>
                                        <p:strVal val="visible"/>
                                      </p:to>
                                    </p:set>
                                    <p:animEffect transition="in" filter="blinds(vertical)">
                                      <p:cBhvr>
                                        <p:cTn id="12" dur="500"/>
                                        <p:tgtEl>
                                          <p:spTgt spid="14344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3452"/>
                                        </p:tgtEl>
                                        <p:attrNameLst>
                                          <p:attrName>style.visibility</p:attrName>
                                        </p:attrNameLst>
                                      </p:cBhvr>
                                      <p:to>
                                        <p:strVal val="visible"/>
                                      </p:to>
                                    </p:set>
                                    <p:animEffect transition="in" filter="box(out)">
                                      <p:cBhvr>
                                        <p:cTn id="17" dur="500"/>
                                        <p:tgtEl>
                                          <p:spTgt spid="1434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43460"/>
                                        </p:tgtEl>
                                        <p:attrNameLst>
                                          <p:attrName>style.visibility</p:attrName>
                                        </p:attrNameLst>
                                      </p:cBhvr>
                                      <p:to>
                                        <p:strVal val="visible"/>
                                      </p:to>
                                    </p:set>
                                    <p:animEffect transition="in" filter="blinds(vertical)">
                                      <p:cBhvr>
                                        <p:cTn id="22" dur="500"/>
                                        <p:tgtEl>
                                          <p:spTgt spid="1434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43461"/>
                                        </p:tgtEl>
                                        <p:attrNameLst>
                                          <p:attrName>style.visibility</p:attrName>
                                        </p:attrNameLst>
                                      </p:cBhvr>
                                      <p:to>
                                        <p:strVal val="visible"/>
                                      </p:to>
                                    </p:set>
                                    <p:animEffect transition="in" filter="blinds(vertical)">
                                      <p:cBhvr>
                                        <p:cTn id="32" dur="500"/>
                                        <p:tgtEl>
                                          <p:spTgt spid="1434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up)">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3462"/>
                                        </p:tgtEl>
                                        <p:attrNameLst>
                                          <p:attrName>style.visibility</p:attrName>
                                        </p:attrNameLst>
                                      </p:cBhvr>
                                      <p:to>
                                        <p:strVal val="visible"/>
                                      </p:to>
                                    </p:set>
                                    <p:animEffect transition="in" filter="wipe(left)">
                                      <p:cBhvr>
                                        <p:cTn id="42" dur="500"/>
                                        <p:tgtEl>
                                          <p:spTgt spid="143462"/>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143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5" grpId="0" autoUpdateAnimBg="0"/>
      <p:bldP spid="143446" grpId="0" autoUpdateAnimBg="0"/>
      <p:bldP spid="143452" grpId="0" animBg="1" autoUpdateAnimBg="0"/>
      <p:bldP spid="143460" grpId="0" animBg="1" autoUpdateAnimBg="0"/>
      <p:bldP spid="143461" grpId="0" animBg="1" autoUpdateAnimBg="0"/>
      <p:bldP spid="143462" grpId="0" autoUpdateAnimBg="0"/>
      <p:bldP spid="143474"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Line 2"/>
          <p:cNvSpPr>
            <a:spLocks noChangeShapeType="1"/>
          </p:cNvSpPr>
          <p:nvPr/>
        </p:nvSpPr>
        <p:spPr bwMode="auto">
          <a:xfrm>
            <a:off x="1905000" y="1295400"/>
            <a:ext cx="4953000" cy="0"/>
          </a:xfrm>
          <a:prstGeom prst="line">
            <a:avLst/>
          </a:prstGeom>
          <a:noFill/>
          <a:ln>
            <a:noFill/>
          </a:ln>
        </p:spPr>
        <p:txBody>
          <a:bodyPr wrap="none" anchor="ctr">
            <a:spAutoFit/>
          </a:bodyPr>
          <a:lstStyle/>
          <a:p>
            <a:endParaRPr lang="zh-CN" altLang="en-US">
              <a:latin typeface="Times New Roman" panose="02020603050405020304" charset="0"/>
            </a:endParaRPr>
          </a:p>
        </p:txBody>
      </p:sp>
      <p:sp>
        <p:nvSpPr>
          <p:cNvPr id="144387" name="Text Box 3"/>
          <p:cNvSpPr txBox="1">
            <a:spLocks noChangeArrowheads="1"/>
          </p:cNvSpPr>
          <p:nvPr/>
        </p:nvSpPr>
        <p:spPr bwMode="auto">
          <a:xfrm>
            <a:off x="685800" y="304800"/>
            <a:ext cx="4130675" cy="519113"/>
          </a:xfrm>
          <a:prstGeom prst="rect">
            <a:avLst/>
          </a:prstGeom>
          <a:noFill/>
          <a:ln w="9525">
            <a:noFill/>
            <a:miter lim="800000"/>
          </a:ln>
          <a:effec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333300"/>
                </a:solidFill>
                <a:effectLst>
                  <a:outerShdw blurRad="38100" dist="38100" dir="2700000" algn="tl">
                    <a:srgbClr val="DDDDDD"/>
                  </a:outerShdw>
                </a:effectLst>
              </a:rPr>
              <a:t>由逻辑图写出逻辑表达式</a:t>
            </a:r>
          </a:p>
        </p:txBody>
      </p:sp>
      <p:graphicFrame>
        <p:nvGraphicFramePr>
          <p:cNvPr id="144388" name="Object 4"/>
          <p:cNvGraphicFramePr>
            <a:graphicFrameLocks noChangeAspect="1"/>
          </p:cNvGraphicFramePr>
          <p:nvPr/>
        </p:nvGraphicFramePr>
        <p:xfrm>
          <a:off x="838200" y="838200"/>
          <a:ext cx="7772400" cy="544513"/>
        </p:xfrm>
        <a:graphic>
          <a:graphicData uri="http://schemas.openxmlformats.org/presentationml/2006/ole">
            <mc:AlternateContent xmlns:mc="http://schemas.openxmlformats.org/markup-compatibility/2006">
              <mc:Choice xmlns:v="urn:schemas-microsoft-com:vml" Requires="v">
                <p:oleObj spid="_x0000_s161888" name="公式" r:id="rId4" imgW="3937000" imgH="203200" progId="Equation.3">
                  <p:embed/>
                </p:oleObj>
              </mc:Choice>
              <mc:Fallback>
                <p:oleObj name="公式" r:id="rId4" imgW="3937000" imgH="203200" progId="Equation.3">
                  <p:embed/>
                  <p:pic>
                    <p:nvPicPr>
                      <p:cNvPr id="0" name="图片 1617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838200"/>
                        <a:ext cx="7772400" cy="544513"/>
                      </a:xfrm>
                      <a:prstGeom prst="rect">
                        <a:avLst/>
                      </a:prstGeom>
                      <a:noFill/>
                      <a:ln>
                        <a:noFill/>
                      </a:ln>
                      <a:effectLst/>
                    </p:spPr>
                  </p:pic>
                </p:oleObj>
              </mc:Fallback>
            </mc:AlternateContent>
          </a:graphicData>
        </a:graphic>
      </p:graphicFrame>
      <p:grpSp>
        <p:nvGrpSpPr>
          <p:cNvPr id="2" name="Group 5"/>
          <p:cNvGrpSpPr/>
          <p:nvPr/>
        </p:nvGrpSpPr>
        <p:grpSpPr bwMode="auto">
          <a:xfrm>
            <a:off x="762000" y="1309688"/>
            <a:ext cx="3733800" cy="3795712"/>
            <a:chOff x="432" y="912"/>
            <a:chExt cx="2352" cy="2391"/>
          </a:xfrm>
        </p:grpSpPr>
        <p:sp>
          <p:nvSpPr>
            <p:cNvPr id="166014" name="Text Box 6"/>
            <p:cNvSpPr txBox="1">
              <a:spLocks noChangeArrowheads="1"/>
            </p:cNvSpPr>
            <p:nvPr/>
          </p:nvSpPr>
          <p:spPr bwMode="auto">
            <a:xfrm>
              <a:off x="672" y="912"/>
              <a:ext cx="1939" cy="327"/>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CT74LS153</a:t>
              </a:r>
              <a:r>
                <a:rPr lang="zh-CN" altLang="en-US" sz="2800" b="1">
                  <a:solidFill>
                    <a:srgbClr val="FF0000"/>
                  </a:solidFill>
                </a:rPr>
                <a:t>功能表</a:t>
              </a:r>
              <a:endParaRPr lang="zh-CN" altLang="en-US" sz="2800" b="1">
                <a:solidFill>
                  <a:schemeClr val="bg1"/>
                </a:solidFill>
              </a:endParaRPr>
            </a:p>
          </p:txBody>
        </p:sp>
        <p:sp>
          <p:nvSpPr>
            <p:cNvPr id="166015" name="Line 7"/>
            <p:cNvSpPr>
              <a:spLocks noChangeShapeType="1"/>
            </p:cNvSpPr>
            <p:nvPr/>
          </p:nvSpPr>
          <p:spPr bwMode="auto">
            <a:xfrm>
              <a:off x="480" y="1576"/>
              <a:ext cx="2304" cy="8"/>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66016" name="Line 8"/>
            <p:cNvSpPr>
              <a:spLocks noChangeShapeType="1"/>
            </p:cNvSpPr>
            <p:nvPr/>
          </p:nvSpPr>
          <p:spPr bwMode="auto">
            <a:xfrm>
              <a:off x="1056" y="1264"/>
              <a:ext cx="0" cy="2000"/>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66017" name="Line 9"/>
            <p:cNvSpPr>
              <a:spLocks noChangeShapeType="1"/>
            </p:cNvSpPr>
            <p:nvPr/>
          </p:nvSpPr>
          <p:spPr bwMode="auto">
            <a:xfrm>
              <a:off x="2208" y="1248"/>
              <a:ext cx="0" cy="2016"/>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66018" name="Text Box 10"/>
            <p:cNvSpPr txBox="1">
              <a:spLocks noChangeArrowheads="1"/>
            </p:cNvSpPr>
            <p:nvPr/>
          </p:nvSpPr>
          <p:spPr bwMode="auto">
            <a:xfrm>
              <a:off x="432" y="1264"/>
              <a:ext cx="57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000099"/>
                  </a:solidFill>
                </a:rPr>
                <a:t>使能</a:t>
              </a:r>
              <a:endParaRPr lang="zh-CN" altLang="en-US" sz="3600" b="1">
                <a:solidFill>
                  <a:srgbClr val="000099"/>
                </a:solidFill>
              </a:endParaRPr>
            </a:p>
          </p:txBody>
        </p:sp>
        <p:sp>
          <p:nvSpPr>
            <p:cNvPr id="166019" name="Rectangle 11"/>
            <p:cNvSpPr>
              <a:spLocks noChangeArrowheads="1"/>
            </p:cNvSpPr>
            <p:nvPr/>
          </p:nvSpPr>
          <p:spPr bwMode="auto">
            <a:xfrm>
              <a:off x="1248" y="1294"/>
              <a:ext cx="736" cy="327"/>
            </a:xfrm>
            <a:prstGeom prst="rect">
              <a:avLst/>
            </a:prstGeom>
            <a:noFill/>
            <a:ln>
              <a:noFill/>
            </a:ln>
          </p:spPr>
          <p:txBody>
            <a:bodyPr wrap="none">
              <a:spAutoFit/>
            </a:bodyPr>
            <a:lstStyle/>
            <a:p>
              <a:pPr>
                <a:spcBef>
                  <a:spcPct val="50000"/>
                </a:spcBef>
              </a:pPr>
              <a:r>
                <a:rPr lang="zh-CN" altLang="en-US" sz="2800" b="1">
                  <a:solidFill>
                    <a:srgbClr val="000099"/>
                  </a:solidFill>
                  <a:latin typeface="Times New Roman" panose="02020603050405020304" charset="0"/>
                </a:rPr>
                <a:t>选   通</a:t>
              </a:r>
            </a:p>
          </p:txBody>
        </p:sp>
        <p:sp>
          <p:nvSpPr>
            <p:cNvPr id="166020" name="Rectangle 12"/>
            <p:cNvSpPr>
              <a:spLocks noChangeArrowheads="1"/>
            </p:cNvSpPr>
            <p:nvPr/>
          </p:nvSpPr>
          <p:spPr bwMode="auto">
            <a:xfrm>
              <a:off x="2208" y="1271"/>
              <a:ext cx="568" cy="327"/>
            </a:xfrm>
            <a:prstGeom prst="rect">
              <a:avLst/>
            </a:prstGeom>
            <a:noFill/>
            <a:ln>
              <a:noFill/>
            </a:ln>
          </p:spPr>
          <p:txBody>
            <a:bodyPr wrap="none">
              <a:spAutoFit/>
            </a:bodyPr>
            <a:lstStyle/>
            <a:p>
              <a:pPr>
                <a:spcBef>
                  <a:spcPct val="50000"/>
                </a:spcBef>
              </a:pPr>
              <a:r>
                <a:rPr lang="zh-CN" altLang="en-US" sz="2800" b="1">
                  <a:solidFill>
                    <a:srgbClr val="000099"/>
                  </a:solidFill>
                  <a:latin typeface="Times New Roman" panose="02020603050405020304" charset="0"/>
                </a:rPr>
                <a:t>输出</a:t>
              </a:r>
            </a:p>
          </p:txBody>
        </p:sp>
        <p:sp>
          <p:nvSpPr>
            <p:cNvPr id="166021" name="Text Box 13"/>
            <p:cNvSpPr txBox="1">
              <a:spLocks noChangeArrowheads="1"/>
            </p:cNvSpPr>
            <p:nvPr/>
          </p:nvSpPr>
          <p:spPr bwMode="auto">
            <a:xfrm>
              <a:off x="624" y="1576"/>
              <a:ext cx="241" cy="327"/>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000099"/>
                  </a:solidFill>
                </a:rPr>
                <a:t>S</a:t>
              </a:r>
              <a:endParaRPr lang="en-US" altLang="zh-CN" sz="3600" b="1">
                <a:solidFill>
                  <a:srgbClr val="000099"/>
                </a:solidFill>
              </a:endParaRPr>
            </a:p>
          </p:txBody>
        </p:sp>
        <p:sp>
          <p:nvSpPr>
            <p:cNvPr id="166022" name="Line 14"/>
            <p:cNvSpPr>
              <a:spLocks noChangeShapeType="1"/>
            </p:cNvSpPr>
            <p:nvPr/>
          </p:nvSpPr>
          <p:spPr bwMode="auto">
            <a:xfrm flipV="1">
              <a:off x="672" y="1621"/>
              <a:ext cx="144" cy="11"/>
            </a:xfrm>
            <a:prstGeom prst="line">
              <a:avLst/>
            </a:prstGeom>
            <a:noFill/>
            <a:ln w="28575">
              <a:solidFill>
                <a:srgbClr val="000099"/>
              </a:solidFill>
              <a:round/>
            </a:ln>
          </p:spPr>
          <p:txBody>
            <a:bodyPr anchor="ctr">
              <a:spAutoFit/>
            </a:bodyPr>
            <a:lstStyle/>
            <a:p>
              <a:endParaRPr lang="zh-CN" altLang="en-US">
                <a:latin typeface="Times New Roman" panose="02020603050405020304" charset="0"/>
              </a:endParaRPr>
            </a:p>
          </p:txBody>
        </p:sp>
        <p:sp>
          <p:nvSpPr>
            <p:cNvPr id="166023" name="Text Box 15"/>
            <p:cNvSpPr txBox="1">
              <a:spLocks noChangeArrowheads="1"/>
            </p:cNvSpPr>
            <p:nvPr/>
          </p:nvSpPr>
          <p:spPr bwMode="auto">
            <a:xfrm>
              <a:off x="1680" y="1584"/>
              <a:ext cx="48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000099"/>
                  </a:solidFill>
                </a:rPr>
                <a:t>A</a:t>
              </a:r>
              <a:r>
                <a:rPr lang="en-US" altLang="zh-CN" sz="2800" b="1" baseline="-25000">
                  <a:solidFill>
                    <a:srgbClr val="000099"/>
                  </a:solidFill>
                </a:rPr>
                <a:t>0</a:t>
              </a:r>
              <a:endParaRPr lang="en-US" altLang="zh-CN" sz="2800" b="1">
                <a:solidFill>
                  <a:srgbClr val="000099"/>
                </a:solidFill>
              </a:endParaRPr>
            </a:p>
          </p:txBody>
        </p:sp>
        <p:sp>
          <p:nvSpPr>
            <p:cNvPr id="166024" name="Rectangle 16"/>
            <p:cNvSpPr>
              <a:spLocks noChangeArrowheads="1"/>
            </p:cNvSpPr>
            <p:nvPr/>
          </p:nvSpPr>
          <p:spPr bwMode="auto">
            <a:xfrm>
              <a:off x="1200" y="1576"/>
              <a:ext cx="341"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A</a:t>
              </a:r>
              <a:r>
                <a:rPr lang="en-US" altLang="zh-CN" sz="2800" b="1" baseline="-25000">
                  <a:solidFill>
                    <a:srgbClr val="000099"/>
                  </a:solidFill>
                  <a:latin typeface="Times New Roman" panose="02020603050405020304" charset="0"/>
                </a:rPr>
                <a:t>1</a:t>
              </a:r>
            </a:p>
          </p:txBody>
        </p:sp>
        <p:sp>
          <p:nvSpPr>
            <p:cNvPr id="166025" name="Rectangle 17"/>
            <p:cNvSpPr>
              <a:spLocks noChangeArrowheads="1"/>
            </p:cNvSpPr>
            <p:nvPr/>
          </p:nvSpPr>
          <p:spPr bwMode="auto">
            <a:xfrm>
              <a:off x="2304" y="1594"/>
              <a:ext cx="253"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Y</a:t>
              </a:r>
              <a:endParaRPr lang="en-US" altLang="zh-CN" sz="3600" b="1" baseline="-25000">
                <a:solidFill>
                  <a:srgbClr val="000099"/>
                </a:solidFill>
                <a:latin typeface="Times New Roman" panose="02020603050405020304" charset="0"/>
              </a:endParaRPr>
            </a:p>
          </p:txBody>
        </p:sp>
        <p:sp>
          <p:nvSpPr>
            <p:cNvPr id="166026" name="Text Box 18"/>
            <p:cNvSpPr txBox="1">
              <a:spLocks noChangeArrowheads="1"/>
            </p:cNvSpPr>
            <p:nvPr/>
          </p:nvSpPr>
          <p:spPr bwMode="auto">
            <a:xfrm>
              <a:off x="624" y="1888"/>
              <a:ext cx="228" cy="327"/>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1</a:t>
              </a:r>
              <a:endParaRPr lang="en-US" altLang="zh-CN" sz="2800" b="1">
                <a:solidFill>
                  <a:schemeClr val="bg1"/>
                </a:solidFill>
              </a:endParaRPr>
            </a:p>
          </p:txBody>
        </p:sp>
        <p:sp>
          <p:nvSpPr>
            <p:cNvPr id="166027" name="Rectangle 19"/>
            <p:cNvSpPr>
              <a:spLocks noChangeArrowheads="1"/>
            </p:cNvSpPr>
            <p:nvPr/>
          </p:nvSpPr>
          <p:spPr bwMode="auto">
            <a:xfrm>
              <a:off x="2304" y="1920"/>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endParaRPr lang="en-US" altLang="zh-CN" sz="2800" b="1">
                <a:solidFill>
                  <a:schemeClr val="bg1"/>
                </a:solidFill>
                <a:latin typeface="Times New Roman" panose="02020603050405020304" charset="0"/>
              </a:endParaRPr>
            </a:p>
          </p:txBody>
        </p:sp>
        <p:sp>
          <p:nvSpPr>
            <p:cNvPr id="166028" name="Rectangle 20"/>
            <p:cNvSpPr>
              <a:spLocks noChangeArrowheads="1"/>
            </p:cNvSpPr>
            <p:nvPr/>
          </p:nvSpPr>
          <p:spPr bwMode="auto">
            <a:xfrm>
              <a:off x="624" y="2156"/>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a:t>
              </a:r>
            </a:p>
          </p:txBody>
        </p:sp>
        <p:sp>
          <p:nvSpPr>
            <p:cNvPr id="166029" name="Rectangle 21"/>
            <p:cNvSpPr>
              <a:spLocks noChangeArrowheads="1"/>
            </p:cNvSpPr>
            <p:nvPr/>
          </p:nvSpPr>
          <p:spPr bwMode="auto">
            <a:xfrm>
              <a:off x="1248" y="2142"/>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66030" name="Rectangle 22"/>
            <p:cNvSpPr>
              <a:spLocks noChangeArrowheads="1"/>
            </p:cNvSpPr>
            <p:nvPr/>
          </p:nvSpPr>
          <p:spPr bwMode="auto">
            <a:xfrm>
              <a:off x="1728" y="2160"/>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66031" name="Rectangle 23"/>
            <p:cNvSpPr>
              <a:spLocks noChangeArrowheads="1"/>
            </p:cNvSpPr>
            <p:nvPr/>
          </p:nvSpPr>
          <p:spPr bwMode="auto">
            <a:xfrm>
              <a:off x="624" y="2424"/>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a:t>
              </a:r>
            </a:p>
          </p:txBody>
        </p:sp>
        <p:sp>
          <p:nvSpPr>
            <p:cNvPr id="166032" name="Rectangle 24"/>
            <p:cNvSpPr>
              <a:spLocks noChangeArrowheads="1"/>
            </p:cNvSpPr>
            <p:nvPr/>
          </p:nvSpPr>
          <p:spPr bwMode="auto">
            <a:xfrm>
              <a:off x="1248" y="2424"/>
              <a:ext cx="228" cy="327"/>
            </a:xfrm>
            <a:prstGeom prst="rect">
              <a:avLst/>
            </a:prstGeom>
            <a:noFill/>
            <a:ln>
              <a:noFill/>
            </a:ln>
          </p:spPr>
          <p:txBody>
            <a:bodyPr wrap="none">
              <a:spAutoFit/>
            </a:bodyPr>
            <a:lstStyle/>
            <a:p>
              <a:pPr>
                <a:spcBef>
                  <a:spcPct val="50000"/>
                </a:spcBef>
              </a:pPr>
              <a:r>
                <a:rPr lang="en-US" altLang="zh-CN" sz="2800" b="1">
                  <a:solidFill>
                    <a:srgbClr val="660066"/>
                  </a:solidFill>
                  <a:latin typeface="Times New Roman" panose="02020603050405020304" charset="0"/>
                </a:rPr>
                <a:t>0</a:t>
              </a:r>
              <a:endParaRPr lang="en-US" altLang="zh-CN" sz="2800" b="1">
                <a:solidFill>
                  <a:schemeClr val="bg1"/>
                </a:solidFill>
                <a:latin typeface="Times New Roman" panose="02020603050405020304" charset="0"/>
              </a:endParaRPr>
            </a:p>
          </p:txBody>
        </p:sp>
        <p:sp>
          <p:nvSpPr>
            <p:cNvPr id="166033" name="Rectangle 25"/>
            <p:cNvSpPr>
              <a:spLocks noChangeArrowheads="1"/>
            </p:cNvSpPr>
            <p:nvPr/>
          </p:nvSpPr>
          <p:spPr bwMode="auto">
            <a:xfrm>
              <a:off x="1728" y="2442"/>
              <a:ext cx="228" cy="327"/>
            </a:xfrm>
            <a:prstGeom prst="rect">
              <a:avLst/>
            </a:prstGeom>
            <a:noFill/>
            <a:ln>
              <a:noFill/>
            </a:ln>
          </p:spPr>
          <p:txBody>
            <a:bodyPr wrap="none">
              <a:spAutoFit/>
            </a:bodyPr>
            <a:lstStyle/>
            <a:p>
              <a:pPr>
                <a:spcBef>
                  <a:spcPct val="50000"/>
                </a:spcBef>
              </a:pPr>
              <a:r>
                <a:rPr lang="en-US" altLang="zh-CN" sz="2800" b="1">
                  <a:solidFill>
                    <a:srgbClr val="660066"/>
                  </a:solidFill>
                  <a:latin typeface="Times New Roman" panose="02020603050405020304" charset="0"/>
                </a:rPr>
                <a:t>1</a:t>
              </a:r>
              <a:endParaRPr lang="en-US" altLang="zh-CN" sz="2800" b="1">
                <a:solidFill>
                  <a:schemeClr val="bg1"/>
                </a:solidFill>
                <a:latin typeface="Times New Roman" panose="02020603050405020304" charset="0"/>
              </a:endParaRPr>
            </a:p>
          </p:txBody>
        </p:sp>
        <p:sp>
          <p:nvSpPr>
            <p:cNvPr id="166034" name="Rectangle 26"/>
            <p:cNvSpPr>
              <a:spLocks noChangeArrowheads="1"/>
            </p:cNvSpPr>
            <p:nvPr/>
          </p:nvSpPr>
          <p:spPr bwMode="auto">
            <a:xfrm>
              <a:off x="1248" y="2691"/>
              <a:ext cx="228" cy="327"/>
            </a:xfrm>
            <a:prstGeom prst="rect">
              <a:avLst/>
            </a:prstGeom>
            <a:noFill/>
            <a:ln>
              <a:noFill/>
            </a:ln>
          </p:spPr>
          <p:txBody>
            <a:bodyPr wrap="none">
              <a:spAutoFit/>
            </a:bodyPr>
            <a:lstStyle/>
            <a:p>
              <a:pPr>
                <a:spcBef>
                  <a:spcPct val="50000"/>
                </a:spcBef>
              </a:pPr>
              <a:r>
                <a:rPr lang="en-US" altLang="zh-CN" sz="2800" b="1">
                  <a:solidFill>
                    <a:srgbClr val="003366"/>
                  </a:solidFill>
                  <a:latin typeface="Times New Roman" panose="02020603050405020304" charset="0"/>
                </a:rPr>
                <a:t>1</a:t>
              </a:r>
              <a:endParaRPr lang="en-US" altLang="zh-CN" sz="2800" b="1">
                <a:solidFill>
                  <a:srgbClr val="66FF66"/>
                </a:solidFill>
                <a:latin typeface="Times New Roman" panose="02020603050405020304" charset="0"/>
              </a:endParaRPr>
            </a:p>
          </p:txBody>
        </p:sp>
        <p:sp>
          <p:nvSpPr>
            <p:cNvPr id="166035" name="Rectangle 27"/>
            <p:cNvSpPr>
              <a:spLocks noChangeArrowheads="1"/>
            </p:cNvSpPr>
            <p:nvPr/>
          </p:nvSpPr>
          <p:spPr bwMode="auto">
            <a:xfrm>
              <a:off x="1728" y="2709"/>
              <a:ext cx="228" cy="327"/>
            </a:xfrm>
            <a:prstGeom prst="rect">
              <a:avLst/>
            </a:prstGeom>
            <a:noFill/>
            <a:ln>
              <a:noFill/>
            </a:ln>
          </p:spPr>
          <p:txBody>
            <a:bodyPr wrap="none">
              <a:spAutoFit/>
            </a:bodyPr>
            <a:lstStyle/>
            <a:p>
              <a:pPr>
                <a:spcBef>
                  <a:spcPct val="50000"/>
                </a:spcBef>
              </a:pPr>
              <a:r>
                <a:rPr lang="en-US" altLang="zh-CN" sz="2800" b="1">
                  <a:solidFill>
                    <a:srgbClr val="003366"/>
                  </a:solidFill>
                  <a:latin typeface="Times New Roman" panose="02020603050405020304" charset="0"/>
                </a:rPr>
                <a:t>0</a:t>
              </a:r>
              <a:endParaRPr lang="en-US" altLang="zh-CN" sz="2800" b="1">
                <a:solidFill>
                  <a:srgbClr val="66FF66"/>
                </a:solidFill>
                <a:latin typeface="Times New Roman" panose="02020603050405020304" charset="0"/>
              </a:endParaRPr>
            </a:p>
          </p:txBody>
        </p:sp>
        <p:sp>
          <p:nvSpPr>
            <p:cNvPr id="166036" name="Rectangle 28"/>
            <p:cNvSpPr>
              <a:spLocks noChangeArrowheads="1"/>
            </p:cNvSpPr>
            <p:nvPr/>
          </p:nvSpPr>
          <p:spPr bwMode="auto">
            <a:xfrm>
              <a:off x="624" y="2691"/>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a:t>
              </a:r>
            </a:p>
          </p:txBody>
        </p:sp>
        <p:sp>
          <p:nvSpPr>
            <p:cNvPr id="166037" name="Rectangle 29"/>
            <p:cNvSpPr>
              <a:spLocks noChangeArrowheads="1"/>
            </p:cNvSpPr>
            <p:nvPr/>
          </p:nvSpPr>
          <p:spPr bwMode="auto">
            <a:xfrm>
              <a:off x="1248" y="2958"/>
              <a:ext cx="228" cy="327"/>
            </a:xfrm>
            <a:prstGeom prst="rect">
              <a:avLst/>
            </a:prstGeom>
            <a:noFill/>
            <a:ln>
              <a:noFill/>
            </a:ln>
          </p:spPr>
          <p:txBody>
            <a:bodyPr wrap="none">
              <a:spAutoFit/>
            </a:bodyPr>
            <a:lstStyle/>
            <a:p>
              <a:pPr>
                <a:spcBef>
                  <a:spcPct val="50000"/>
                </a:spcBef>
              </a:pPr>
              <a:r>
                <a:rPr lang="en-US" altLang="zh-CN" sz="2800" b="1">
                  <a:solidFill>
                    <a:srgbClr val="FF3300"/>
                  </a:solidFill>
                  <a:latin typeface="Times New Roman" panose="02020603050405020304" charset="0"/>
                </a:rPr>
                <a:t>1</a:t>
              </a:r>
              <a:endParaRPr lang="en-US" altLang="zh-CN" sz="2800" b="1">
                <a:solidFill>
                  <a:schemeClr val="bg1"/>
                </a:solidFill>
                <a:latin typeface="Times New Roman" panose="02020603050405020304" charset="0"/>
              </a:endParaRPr>
            </a:p>
          </p:txBody>
        </p:sp>
        <p:sp>
          <p:nvSpPr>
            <p:cNvPr id="166038" name="Rectangle 30"/>
            <p:cNvSpPr>
              <a:spLocks noChangeArrowheads="1"/>
            </p:cNvSpPr>
            <p:nvPr/>
          </p:nvSpPr>
          <p:spPr bwMode="auto">
            <a:xfrm>
              <a:off x="1728" y="2976"/>
              <a:ext cx="228" cy="327"/>
            </a:xfrm>
            <a:prstGeom prst="rect">
              <a:avLst/>
            </a:prstGeom>
            <a:noFill/>
            <a:ln>
              <a:noFill/>
            </a:ln>
          </p:spPr>
          <p:txBody>
            <a:bodyPr wrap="none">
              <a:spAutoFit/>
            </a:bodyPr>
            <a:lstStyle/>
            <a:p>
              <a:pPr>
                <a:spcBef>
                  <a:spcPct val="50000"/>
                </a:spcBef>
              </a:pPr>
              <a:r>
                <a:rPr lang="en-US" altLang="zh-CN" sz="2800" b="1">
                  <a:solidFill>
                    <a:srgbClr val="FF3300"/>
                  </a:solidFill>
                  <a:latin typeface="Times New Roman" panose="02020603050405020304" charset="0"/>
                </a:rPr>
                <a:t>1</a:t>
              </a:r>
              <a:endParaRPr lang="en-US" altLang="zh-CN" sz="2800" b="1">
                <a:solidFill>
                  <a:schemeClr val="bg1"/>
                </a:solidFill>
                <a:latin typeface="Times New Roman" panose="02020603050405020304" charset="0"/>
              </a:endParaRPr>
            </a:p>
          </p:txBody>
        </p:sp>
        <p:sp>
          <p:nvSpPr>
            <p:cNvPr id="166039" name="Rectangle 31"/>
            <p:cNvSpPr>
              <a:spLocks noChangeArrowheads="1"/>
            </p:cNvSpPr>
            <p:nvPr/>
          </p:nvSpPr>
          <p:spPr bwMode="auto">
            <a:xfrm>
              <a:off x="624" y="2958"/>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a:t>
              </a:r>
            </a:p>
          </p:txBody>
        </p:sp>
        <p:sp>
          <p:nvSpPr>
            <p:cNvPr id="166040" name="Rectangle 32"/>
            <p:cNvSpPr>
              <a:spLocks noChangeArrowheads="1"/>
            </p:cNvSpPr>
            <p:nvPr/>
          </p:nvSpPr>
          <p:spPr bwMode="auto">
            <a:xfrm>
              <a:off x="2304" y="2976"/>
              <a:ext cx="384" cy="288"/>
            </a:xfrm>
            <a:prstGeom prst="rect">
              <a:avLst/>
            </a:prstGeom>
            <a:noFill/>
            <a:ln>
              <a:noFill/>
            </a:ln>
          </p:spPr>
          <p:txBody>
            <a:bodyPr>
              <a:spAutoFit/>
            </a:bodyPr>
            <a:lstStyle/>
            <a:p>
              <a:pPr>
                <a:spcBef>
                  <a:spcPct val="50000"/>
                </a:spcBef>
              </a:pPr>
              <a:r>
                <a:rPr lang="en-US" altLang="zh-CN" sz="2400" b="1" i="1">
                  <a:solidFill>
                    <a:srgbClr val="FF3300"/>
                  </a:solidFill>
                  <a:latin typeface="Times New Roman" panose="02020603050405020304" charset="0"/>
                </a:rPr>
                <a:t>D</a:t>
              </a:r>
              <a:r>
                <a:rPr lang="en-US" altLang="zh-CN" sz="2400" b="1" baseline="-25000">
                  <a:solidFill>
                    <a:srgbClr val="FF3300"/>
                  </a:solidFill>
                  <a:latin typeface="Times New Roman" panose="02020603050405020304" charset="0"/>
                </a:rPr>
                <a:t>3</a:t>
              </a:r>
              <a:endParaRPr lang="en-US" altLang="zh-CN" sz="2400" b="1">
                <a:solidFill>
                  <a:schemeClr val="bg1"/>
                </a:solidFill>
                <a:latin typeface="Times New Roman" panose="02020603050405020304" charset="0"/>
              </a:endParaRPr>
            </a:p>
          </p:txBody>
        </p:sp>
        <p:sp>
          <p:nvSpPr>
            <p:cNvPr id="166041" name="Rectangle 33"/>
            <p:cNvSpPr>
              <a:spLocks noChangeArrowheads="1"/>
            </p:cNvSpPr>
            <p:nvPr/>
          </p:nvSpPr>
          <p:spPr bwMode="auto">
            <a:xfrm>
              <a:off x="2304" y="2688"/>
              <a:ext cx="316" cy="288"/>
            </a:xfrm>
            <a:prstGeom prst="rect">
              <a:avLst/>
            </a:prstGeom>
            <a:noFill/>
            <a:ln>
              <a:noFill/>
            </a:ln>
          </p:spPr>
          <p:txBody>
            <a:bodyPr wrap="none">
              <a:spAutoFit/>
            </a:bodyPr>
            <a:lstStyle/>
            <a:p>
              <a:pPr>
                <a:spcBef>
                  <a:spcPct val="50000"/>
                </a:spcBef>
              </a:pPr>
              <a:r>
                <a:rPr lang="en-US" altLang="zh-CN" sz="2400" b="1" i="1">
                  <a:solidFill>
                    <a:srgbClr val="003366"/>
                  </a:solidFill>
                  <a:latin typeface="Times New Roman" panose="02020603050405020304" charset="0"/>
                </a:rPr>
                <a:t>D</a:t>
              </a:r>
              <a:r>
                <a:rPr lang="en-US" altLang="zh-CN" sz="2400" b="1" baseline="-25000">
                  <a:solidFill>
                    <a:srgbClr val="003366"/>
                  </a:solidFill>
                  <a:latin typeface="Times New Roman" panose="02020603050405020304" charset="0"/>
                </a:rPr>
                <a:t>2</a:t>
              </a:r>
              <a:endParaRPr lang="en-US" altLang="zh-CN" sz="2400" b="1" baseline="-25000">
                <a:solidFill>
                  <a:schemeClr val="bg1"/>
                </a:solidFill>
                <a:latin typeface="Times New Roman" panose="02020603050405020304" charset="0"/>
              </a:endParaRPr>
            </a:p>
          </p:txBody>
        </p:sp>
        <p:sp>
          <p:nvSpPr>
            <p:cNvPr id="166042" name="Rectangle 34"/>
            <p:cNvSpPr>
              <a:spLocks noChangeArrowheads="1"/>
            </p:cNvSpPr>
            <p:nvPr/>
          </p:nvSpPr>
          <p:spPr bwMode="auto">
            <a:xfrm>
              <a:off x="2304" y="2448"/>
              <a:ext cx="316" cy="288"/>
            </a:xfrm>
            <a:prstGeom prst="rect">
              <a:avLst/>
            </a:prstGeom>
            <a:noFill/>
            <a:ln>
              <a:noFill/>
            </a:ln>
          </p:spPr>
          <p:txBody>
            <a:bodyPr wrap="none">
              <a:spAutoFit/>
            </a:bodyPr>
            <a:lstStyle/>
            <a:p>
              <a:pPr>
                <a:spcBef>
                  <a:spcPct val="50000"/>
                </a:spcBef>
              </a:pPr>
              <a:r>
                <a:rPr lang="en-US" altLang="zh-CN" sz="2400" b="1" i="1">
                  <a:solidFill>
                    <a:srgbClr val="660066"/>
                  </a:solidFill>
                  <a:latin typeface="Times New Roman" panose="02020603050405020304" charset="0"/>
                </a:rPr>
                <a:t>D</a:t>
              </a:r>
              <a:r>
                <a:rPr lang="en-US" altLang="zh-CN" sz="2400" b="1" baseline="-25000">
                  <a:solidFill>
                    <a:srgbClr val="660066"/>
                  </a:solidFill>
                  <a:latin typeface="Times New Roman" panose="02020603050405020304" charset="0"/>
                </a:rPr>
                <a:t>1</a:t>
              </a:r>
            </a:p>
          </p:txBody>
        </p:sp>
        <p:sp>
          <p:nvSpPr>
            <p:cNvPr id="166043" name="Rectangle 35"/>
            <p:cNvSpPr>
              <a:spLocks noChangeArrowheads="1"/>
            </p:cNvSpPr>
            <p:nvPr/>
          </p:nvSpPr>
          <p:spPr bwMode="auto">
            <a:xfrm>
              <a:off x="2304" y="2178"/>
              <a:ext cx="316" cy="288"/>
            </a:xfrm>
            <a:prstGeom prst="rect">
              <a:avLst/>
            </a:prstGeom>
            <a:noFill/>
            <a:ln>
              <a:noFill/>
            </a:ln>
          </p:spPr>
          <p:txBody>
            <a:bodyPr wrap="none">
              <a:spAutoFit/>
            </a:bodyPr>
            <a:lstStyle/>
            <a:p>
              <a:pPr>
                <a:spcBef>
                  <a:spcPct val="50000"/>
                </a:spcBef>
              </a:pPr>
              <a:r>
                <a:rPr lang="en-US" altLang="zh-CN" sz="2400" b="1" i="1">
                  <a:solidFill>
                    <a:srgbClr val="FF0000"/>
                  </a:solidFill>
                  <a:latin typeface="Times New Roman" panose="02020603050405020304" charset="0"/>
                </a:rPr>
                <a:t>D</a:t>
              </a:r>
              <a:r>
                <a:rPr lang="en-US" altLang="zh-CN" sz="2400" b="1" baseline="-25000">
                  <a:solidFill>
                    <a:srgbClr val="FF0000"/>
                  </a:solidFill>
                  <a:latin typeface="Times New Roman" panose="02020603050405020304" charset="0"/>
                </a:rPr>
                <a:t>0</a:t>
              </a:r>
            </a:p>
          </p:txBody>
        </p:sp>
        <p:sp>
          <p:nvSpPr>
            <p:cNvPr id="166044" name="Text Box 36"/>
            <p:cNvSpPr txBox="1">
              <a:spLocks noChangeArrowheads="1"/>
            </p:cNvSpPr>
            <p:nvPr/>
          </p:nvSpPr>
          <p:spPr bwMode="auto">
            <a:xfrm>
              <a:off x="1248" y="1841"/>
              <a:ext cx="257" cy="365"/>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FF0000"/>
                  </a:solidFill>
                  <a:sym typeface="Symbol" panose="05050102010706020507" charset="0"/>
                </a:rPr>
                <a:t></a:t>
              </a:r>
              <a:endParaRPr lang="en-US" altLang="zh-CN" sz="2800" b="1">
                <a:solidFill>
                  <a:srgbClr val="FFFF66"/>
                </a:solidFill>
              </a:endParaRPr>
            </a:p>
          </p:txBody>
        </p:sp>
        <p:sp>
          <p:nvSpPr>
            <p:cNvPr id="166045" name="Text Box 37"/>
            <p:cNvSpPr txBox="1">
              <a:spLocks noChangeArrowheads="1"/>
            </p:cNvSpPr>
            <p:nvPr/>
          </p:nvSpPr>
          <p:spPr bwMode="auto">
            <a:xfrm>
              <a:off x="1729" y="1862"/>
              <a:ext cx="257" cy="365"/>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FF0000"/>
                  </a:solidFill>
                  <a:sym typeface="Symbol" panose="05050102010706020507" charset="0"/>
                </a:rPr>
                <a:t></a:t>
              </a:r>
              <a:endParaRPr lang="en-US" altLang="zh-CN" sz="2800" b="1">
                <a:solidFill>
                  <a:srgbClr val="FFFF66"/>
                </a:solidFill>
              </a:endParaRPr>
            </a:p>
          </p:txBody>
        </p:sp>
        <p:sp>
          <p:nvSpPr>
            <p:cNvPr id="166046" name="Line 38"/>
            <p:cNvSpPr>
              <a:spLocks noChangeShapeType="1"/>
            </p:cNvSpPr>
            <p:nvPr/>
          </p:nvSpPr>
          <p:spPr bwMode="auto">
            <a:xfrm>
              <a:off x="480" y="1248"/>
              <a:ext cx="2304" cy="8"/>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66047" name="Line 39"/>
            <p:cNvSpPr>
              <a:spLocks noChangeShapeType="1"/>
            </p:cNvSpPr>
            <p:nvPr/>
          </p:nvSpPr>
          <p:spPr bwMode="auto">
            <a:xfrm>
              <a:off x="480" y="1920"/>
              <a:ext cx="2304" cy="8"/>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66048" name="Line 40"/>
            <p:cNvSpPr>
              <a:spLocks noChangeShapeType="1"/>
            </p:cNvSpPr>
            <p:nvPr/>
          </p:nvSpPr>
          <p:spPr bwMode="auto">
            <a:xfrm>
              <a:off x="480" y="3264"/>
              <a:ext cx="2304" cy="8"/>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grpSp>
      <p:grpSp>
        <p:nvGrpSpPr>
          <p:cNvPr id="3" name="Group 163"/>
          <p:cNvGrpSpPr/>
          <p:nvPr/>
        </p:nvGrpSpPr>
        <p:grpSpPr bwMode="auto">
          <a:xfrm>
            <a:off x="4841875" y="1676400"/>
            <a:ext cx="3810000" cy="3200400"/>
            <a:chOff x="3050" y="1056"/>
            <a:chExt cx="2400" cy="2016"/>
          </a:xfrm>
        </p:grpSpPr>
        <p:sp>
          <p:nvSpPr>
            <p:cNvPr id="165897" name="Text Box 43"/>
            <p:cNvSpPr txBox="1">
              <a:spLocks noChangeArrowheads="1"/>
            </p:cNvSpPr>
            <p:nvPr/>
          </p:nvSpPr>
          <p:spPr bwMode="auto">
            <a:xfrm>
              <a:off x="3050" y="2784"/>
              <a:ext cx="319" cy="288"/>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1</a:t>
              </a:r>
              <a:r>
                <a:rPr lang="en-US" altLang="zh-CN" b="1" i="1"/>
                <a:t>S</a:t>
              </a:r>
              <a:endParaRPr lang="en-US" altLang="zh-CN" b="1"/>
            </a:p>
          </p:txBody>
        </p:sp>
        <p:sp>
          <p:nvSpPr>
            <p:cNvPr id="165898" name="Line 44"/>
            <p:cNvSpPr>
              <a:spLocks noChangeShapeType="1"/>
            </p:cNvSpPr>
            <p:nvPr/>
          </p:nvSpPr>
          <p:spPr bwMode="auto">
            <a:xfrm>
              <a:off x="3235" y="2832"/>
              <a:ext cx="96" cy="0"/>
            </a:xfrm>
            <a:prstGeom prst="line">
              <a:avLst/>
            </a:prstGeom>
            <a:noFill/>
            <a:ln w="28575">
              <a:solidFill>
                <a:schemeClr val="tx1"/>
              </a:solidFill>
              <a:round/>
            </a:ln>
          </p:spPr>
          <p:txBody>
            <a:bodyPr anchor="ctr">
              <a:spAutoFit/>
            </a:bodyPr>
            <a:lstStyle/>
            <a:p>
              <a:endParaRPr lang="zh-CN" altLang="en-US">
                <a:latin typeface="Times New Roman" panose="02020603050405020304" charset="0"/>
              </a:endParaRPr>
            </a:p>
          </p:txBody>
        </p:sp>
        <p:sp>
          <p:nvSpPr>
            <p:cNvPr id="165899" name="Text Box 45"/>
            <p:cNvSpPr txBox="1">
              <a:spLocks noChangeArrowheads="1"/>
            </p:cNvSpPr>
            <p:nvPr/>
          </p:nvSpPr>
          <p:spPr bwMode="auto">
            <a:xfrm>
              <a:off x="3373" y="2784"/>
              <a:ext cx="308" cy="288"/>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i="1"/>
                <a:t>A</a:t>
              </a:r>
              <a:r>
                <a:rPr lang="en-US" altLang="zh-CN" b="1" baseline="-25000"/>
                <a:t>1</a:t>
              </a:r>
              <a:endParaRPr lang="en-US" altLang="zh-CN" b="1"/>
            </a:p>
          </p:txBody>
        </p:sp>
        <p:sp>
          <p:nvSpPr>
            <p:cNvPr id="165900" name="Rectangle 46"/>
            <p:cNvSpPr>
              <a:spLocks noChangeArrowheads="1"/>
            </p:cNvSpPr>
            <p:nvPr/>
          </p:nvSpPr>
          <p:spPr bwMode="auto">
            <a:xfrm>
              <a:off x="3603" y="2784"/>
              <a:ext cx="415" cy="288"/>
            </a:xfrm>
            <a:prstGeom prst="rect">
              <a:avLst/>
            </a:prstGeom>
            <a:noFill/>
            <a:ln>
              <a:noFill/>
            </a:ln>
          </p:spPr>
          <p:txBody>
            <a:bodyPr>
              <a:spAutoFit/>
            </a:bodyPr>
            <a:lstStyle/>
            <a:p>
              <a:pPr>
                <a:spcBef>
                  <a:spcPct val="50000"/>
                </a:spcBef>
              </a:pPr>
              <a:r>
                <a:rPr lang="en-US" altLang="zh-CN" b="1">
                  <a:latin typeface="Times New Roman" panose="02020603050405020304" charset="0"/>
                </a:rPr>
                <a:t>1</a:t>
              </a:r>
              <a:r>
                <a:rPr lang="en-US" altLang="zh-CN" b="1" i="1">
                  <a:latin typeface="Times New Roman" panose="02020603050405020304" charset="0"/>
                </a:rPr>
                <a:t>D</a:t>
              </a:r>
              <a:r>
                <a:rPr lang="en-US" altLang="zh-CN" b="1" baseline="-25000">
                  <a:latin typeface="Times New Roman" panose="02020603050405020304" charset="0"/>
                </a:rPr>
                <a:t>3</a:t>
              </a:r>
            </a:p>
          </p:txBody>
        </p:sp>
        <p:sp>
          <p:nvSpPr>
            <p:cNvPr id="165901" name="Rectangle 47"/>
            <p:cNvSpPr>
              <a:spLocks noChangeArrowheads="1"/>
            </p:cNvSpPr>
            <p:nvPr/>
          </p:nvSpPr>
          <p:spPr bwMode="auto">
            <a:xfrm>
              <a:off x="3926" y="2784"/>
              <a:ext cx="415"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1</a:t>
              </a:r>
              <a:r>
                <a:rPr lang="en-US" altLang="zh-CN" b="1" i="1">
                  <a:latin typeface="Times New Roman" panose="02020603050405020304" charset="0"/>
                </a:rPr>
                <a:t>D</a:t>
              </a:r>
              <a:r>
                <a:rPr lang="en-US" altLang="zh-CN" b="1" baseline="-25000">
                  <a:latin typeface="Times New Roman" panose="02020603050405020304" charset="0"/>
                </a:rPr>
                <a:t>2</a:t>
              </a:r>
            </a:p>
          </p:txBody>
        </p:sp>
        <p:sp>
          <p:nvSpPr>
            <p:cNvPr id="165902" name="Rectangle 48"/>
            <p:cNvSpPr>
              <a:spLocks noChangeArrowheads="1"/>
            </p:cNvSpPr>
            <p:nvPr/>
          </p:nvSpPr>
          <p:spPr bwMode="auto">
            <a:xfrm>
              <a:off x="4203" y="2784"/>
              <a:ext cx="415" cy="288"/>
            </a:xfrm>
            <a:prstGeom prst="rect">
              <a:avLst/>
            </a:prstGeom>
            <a:noFill/>
            <a:ln>
              <a:noFill/>
            </a:ln>
          </p:spPr>
          <p:txBody>
            <a:bodyPr>
              <a:spAutoFit/>
            </a:bodyPr>
            <a:lstStyle/>
            <a:p>
              <a:pPr>
                <a:spcBef>
                  <a:spcPct val="50000"/>
                </a:spcBef>
              </a:pPr>
              <a:r>
                <a:rPr lang="en-US" altLang="zh-CN" b="1">
                  <a:latin typeface="Times New Roman" panose="02020603050405020304" charset="0"/>
                </a:rPr>
                <a:t>1</a:t>
              </a:r>
              <a:r>
                <a:rPr lang="en-US" altLang="zh-CN" b="1" i="1">
                  <a:latin typeface="Times New Roman" panose="02020603050405020304" charset="0"/>
                </a:rPr>
                <a:t>D</a:t>
              </a:r>
              <a:r>
                <a:rPr lang="en-US" altLang="zh-CN" b="1" baseline="-25000">
                  <a:latin typeface="Times New Roman" panose="02020603050405020304" charset="0"/>
                </a:rPr>
                <a:t>1</a:t>
              </a:r>
            </a:p>
          </p:txBody>
        </p:sp>
        <p:sp>
          <p:nvSpPr>
            <p:cNvPr id="165903" name="Rectangle 49"/>
            <p:cNvSpPr>
              <a:spLocks noChangeArrowheads="1"/>
            </p:cNvSpPr>
            <p:nvPr/>
          </p:nvSpPr>
          <p:spPr bwMode="auto">
            <a:xfrm>
              <a:off x="4479" y="2784"/>
              <a:ext cx="415"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1</a:t>
              </a:r>
              <a:r>
                <a:rPr lang="en-US" altLang="zh-CN" b="1" i="1">
                  <a:latin typeface="Times New Roman" panose="02020603050405020304" charset="0"/>
                </a:rPr>
                <a:t>D</a:t>
              </a:r>
              <a:r>
                <a:rPr lang="en-US" altLang="zh-CN" b="1" baseline="-25000">
                  <a:latin typeface="Times New Roman" panose="02020603050405020304" charset="0"/>
                </a:rPr>
                <a:t>0</a:t>
              </a:r>
            </a:p>
          </p:txBody>
        </p:sp>
        <p:sp>
          <p:nvSpPr>
            <p:cNvPr id="165904" name="Rectangle 50"/>
            <p:cNvSpPr>
              <a:spLocks noChangeArrowheads="1"/>
            </p:cNvSpPr>
            <p:nvPr/>
          </p:nvSpPr>
          <p:spPr bwMode="auto">
            <a:xfrm>
              <a:off x="4756" y="2784"/>
              <a:ext cx="383"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1</a:t>
              </a:r>
              <a:r>
                <a:rPr lang="en-US" altLang="zh-CN" b="1" i="1">
                  <a:latin typeface="Times New Roman" panose="02020603050405020304" charset="0"/>
                </a:rPr>
                <a:t>W</a:t>
              </a:r>
              <a:endParaRPr lang="en-US" altLang="zh-CN" b="1" baseline="-25000">
                <a:latin typeface="Times New Roman" panose="02020603050405020304" charset="0"/>
              </a:endParaRPr>
            </a:p>
          </p:txBody>
        </p:sp>
        <p:sp>
          <p:nvSpPr>
            <p:cNvPr id="165905" name="Rectangle 51"/>
            <p:cNvSpPr>
              <a:spLocks noChangeArrowheads="1"/>
            </p:cNvSpPr>
            <p:nvPr/>
          </p:nvSpPr>
          <p:spPr bwMode="auto">
            <a:xfrm>
              <a:off x="5079" y="2784"/>
              <a:ext cx="308" cy="288"/>
            </a:xfrm>
            <a:prstGeom prst="rect">
              <a:avLst/>
            </a:prstGeom>
            <a:noFill/>
            <a:ln>
              <a:noFill/>
            </a:ln>
          </p:spPr>
          <p:txBody>
            <a:bodyPr wrap="none">
              <a:spAutoFit/>
            </a:bodyPr>
            <a:lstStyle/>
            <a:p>
              <a:pPr>
                <a:spcBef>
                  <a:spcPct val="50000"/>
                </a:spcBef>
              </a:pPr>
              <a:r>
                <a:rPr lang="zh-CN" altLang="en-US" b="1">
                  <a:latin typeface="Times New Roman" panose="02020603050405020304" charset="0"/>
                </a:rPr>
                <a:t>地</a:t>
              </a:r>
              <a:endParaRPr lang="zh-CN" altLang="en-US" b="1" baseline="-25000">
                <a:latin typeface="Times New Roman" panose="02020603050405020304" charset="0"/>
              </a:endParaRPr>
            </a:p>
          </p:txBody>
        </p:sp>
        <p:sp>
          <p:nvSpPr>
            <p:cNvPr id="165906" name="Rectangle 53"/>
            <p:cNvSpPr>
              <a:spLocks noChangeArrowheads="1"/>
            </p:cNvSpPr>
            <p:nvPr/>
          </p:nvSpPr>
          <p:spPr bwMode="auto">
            <a:xfrm>
              <a:off x="3050" y="1488"/>
              <a:ext cx="2400" cy="1152"/>
            </a:xfrm>
            <a:prstGeom prst="rect">
              <a:avLst/>
            </a:prstGeom>
            <a:noFill/>
            <a:ln w="28575">
              <a:solidFill>
                <a:srgbClr val="FF0000"/>
              </a:solidFill>
              <a:miter lim="800000"/>
            </a:ln>
          </p:spPr>
          <p:txBody>
            <a:bodyPr anchor="ctr">
              <a:spAutoFit/>
            </a:bodyPr>
            <a:lstStyle/>
            <a:p>
              <a:endParaRPr lang="zh-CN" altLang="en-US">
                <a:latin typeface="Times New Roman" panose="02020603050405020304" charset="0"/>
              </a:endParaRPr>
            </a:p>
          </p:txBody>
        </p:sp>
        <p:sp>
          <p:nvSpPr>
            <p:cNvPr id="165907" name="Text Box 54"/>
            <p:cNvSpPr txBox="1">
              <a:spLocks noChangeArrowheads="1"/>
            </p:cNvSpPr>
            <p:nvPr/>
          </p:nvSpPr>
          <p:spPr bwMode="auto">
            <a:xfrm>
              <a:off x="3626" y="1728"/>
              <a:ext cx="1261" cy="327"/>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CT74LS153</a:t>
              </a:r>
            </a:p>
          </p:txBody>
        </p:sp>
        <p:sp>
          <p:nvSpPr>
            <p:cNvPr id="165908" name="Rectangle 55"/>
            <p:cNvSpPr>
              <a:spLocks noChangeArrowheads="1"/>
            </p:cNvSpPr>
            <p:nvPr/>
          </p:nvSpPr>
          <p:spPr bwMode="auto">
            <a:xfrm>
              <a:off x="3770" y="2016"/>
              <a:ext cx="940"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a:t>
              </a:r>
              <a:r>
                <a:rPr lang="zh-CN" altLang="en-US" sz="2800" b="1">
                  <a:latin typeface="Times New Roman" panose="02020603050405020304" charset="0"/>
                </a:rPr>
                <a:t>双</a:t>
              </a:r>
              <a:r>
                <a:rPr lang="en-US" altLang="zh-CN" sz="2800" b="1">
                  <a:latin typeface="Times New Roman" panose="02020603050405020304" charset="0"/>
                </a:rPr>
                <a:t>4</a:t>
              </a:r>
              <a:r>
                <a:rPr lang="zh-CN" altLang="en-US" sz="2800" b="1">
                  <a:latin typeface="Times New Roman" panose="02020603050405020304" charset="0"/>
                </a:rPr>
                <a:t>选</a:t>
              </a:r>
              <a:r>
                <a:rPr lang="en-US" altLang="zh-CN" sz="2800" b="1">
                  <a:latin typeface="Times New Roman" panose="02020603050405020304" charset="0"/>
                </a:rPr>
                <a:t>1)</a:t>
              </a:r>
              <a:endParaRPr lang="en-US" altLang="zh-CN" sz="2800" b="1" baseline="-25000">
                <a:latin typeface="Times New Roman" panose="02020603050405020304" charset="0"/>
              </a:endParaRPr>
            </a:p>
          </p:txBody>
        </p:sp>
        <p:sp>
          <p:nvSpPr>
            <p:cNvPr id="165909" name="Rectangle 56"/>
            <p:cNvSpPr>
              <a:spLocks noChangeArrowheads="1"/>
            </p:cNvSpPr>
            <p:nvPr/>
          </p:nvSpPr>
          <p:spPr bwMode="auto">
            <a:xfrm>
              <a:off x="3914" y="1056"/>
              <a:ext cx="415"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2</a:t>
              </a:r>
              <a:r>
                <a:rPr lang="en-US" altLang="zh-CN" b="1" i="1">
                  <a:latin typeface="Times New Roman" panose="02020603050405020304" charset="0"/>
                </a:rPr>
                <a:t>D</a:t>
              </a:r>
              <a:r>
                <a:rPr lang="en-US" altLang="zh-CN" b="1" baseline="-25000">
                  <a:latin typeface="Times New Roman" panose="02020603050405020304" charset="0"/>
                </a:rPr>
                <a:t>3</a:t>
              </a:r>
            </a:p>
          </p:txBody>
        </p:sp>
        <p:sp>
          <p:nvSpPr>
            <p:cNvPr id="165910" name="Rectangle 57"/>
            <p:cNvSpPr>
              <a:spLocks noChangeArrowheads="1"/>
            </p:cNvSpPr>
            <p:nvPr/>
          </p:nvSpPr>
          <p:spPr bwMode="auto">
            <a:xfrm>
              <a:off x="4202" y="1056"/>
              <a:ext cx="415"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2</a:t>
              </a:r>
              <a:r>
                <a:rPr lang="en-US" altLang="zh-CN" b="1" i="1">
                  <a:latin typeface="Times New Roman" panose="02020603050405020304" charset="0"/>
                </a:rPr>
                <a:t>D</a:t>
              </a:r>
              <a:r>
                <a:rPr lang="en-US" altLang="zh-CN" b="1" baseline="-25000">
                  <a:latin typeface="Times New Roman" panose="02020603050405020304" charset="0"/>
                </a:rPr>
                <a:t>2</a:t>
              </a:r>
            </a:p>
          </p:txBody>
        </p:sp>
        <p:sp>
          <p:nvSpPr>
            <p:cNvPr id="165911" name="Rectangle 58"/>
            <p:cNvSpPr>
              <a:spLocks noChangeArrowheads="1"/>
            </p:cNvSpPr>
            <p:nvPr/>
          </p:nvSpPr>
          <p:spPr bwMode="auto">
            <a:xfrm>
              <a:off x="4490" y="1056"/>
              <a:ext cx="432" cy="288"/>
            </a:xfrm>
            <a:prstGeom prst="rect">
              <a:avLst/>
            </a:prstGeom>
            <a:noFill/>
            <a:ln>
              <a:noFill/>
            </a:ln>
          </p:spPr>
          <p:txBody>
            <a:bodyPr>
              <a:spAutoFit/>
            </a:bodyPr>
            <a:lstStyle/>
            <a:p>
              <a:pPr>
                <a:spcBef>
                  <a:spcPct val="50000"/>
                </a:spcBef>
              </a:pPr>
              <a:r>
                <a:rPr lang="en-US" altLang="zh-CN" b="1">
                  <a:latin typeface="Times New Roman" panose="02020603050405020304" charset="0"/>
                </a:rPr>
                <a:t>2</a:t>
              </a:r>
              <a:r>
                <a:rPr lang="en-US" altLang="zh-CN" b="1" i="1">
                  <a:latin typeface="Times New Roman" panose="02020603050405020304" charset="0"/>
                </a:rPr>
                <a:t>D</a:t>
              </a:r>
              <a:r>
                <a:rPr lang="en-US" altLang="zh-CN" b="1" baseline="-25000">
                  <a:latin typeface="Times New Roman" panose="02020603050405020304" charset="0"/>
                </a:rPr>
                <a:t>1</a:t>
              </a:r>
            </a:p>
          </p:txBody>
        </p:sp>
        <p:sp>
          <p:nvSpPr>
            <p:cNvPr id="165912" name="Rectangle 59"/>
            <p:cNvSpPr>
              <a:spLocks noChangeArrowheads="1"/>
            </p:cNvSpPr>
            <p:nvPr/>
          </p:nvSpPr>
          <p:spPr bwMode="auto">
            <a:xfrm>
              <a:off x="4778" y="1056"/>
              <a:ext cx="432" cy="288"/>
            </a:xfrm>
            <a:prstGeom prst="rect">
              <a:avLst/>
            </a:prstGeom>
            <a:noFill/>
            <a:ln>
              <a:noFill/>
            </a:ln>
          </p:spPr>
          <p:txBody>
            <a:bodyPr>
              <a:spAutoFit/>
            </a:bodyPr>
            <a:lstStyle/>
            <a:p>
              <a:pPr>
                <a:spcBef>
                  <a:spcPct val="50000"/>
                </a:spcBef>
              </a:pPr>
              <a:r>
                <a:rPr lang="en-US" altLang="zh-CN" b="1">
                  <a:latin typeface="Times New Roman" panose="02020603050405020304" charset="0"/>
                </a:rPr>
                <a:t>2</a:t>
              </a:r>
              <a:r>
                <a:rPr lang="en-US" altLang="zh-CN" b="1" i="1">
                  <a:latin typeface="Times New Roman" panose="02020603050405020304" charset="0"/>
                </a:rPr>
                <a:t>D</a:t>
              </a:r>
              <a:r>
                <a:rPr lang="en-US" altLang="zh-CN" b="1" baseline="-25000">
                  <a:latin typeface="Times New Roman" panose="02020603050405020304" charset="0"/>
                </a:rPr>
                <a:t>0</a:t>
              </a:r>
            </a:p>
          </p:txBody>
        </p:sp>
        <p:sp>
          <p:nvSpPr>
            <p:cNvPr id="165913" name="Rectangle 60"/>
            <p:cNvSpPr>
              <a:spLocks noChangeArrowheads="1"/>
            </p:cNvSpPr>
            <p:nvPr/>
          </p:nvSpPr>
          <p:spPr bwMode="auto">
            <a:xfrm>
              <a:off x="5066" y="1056"/>
              <a:ext cx="383"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2</a:t>
              </a:r>
              <a:r>
                <a:rPr lang="en-US" altLang="zh-CN" b="1" i="1">
                  <a:latin typeface="Times New Roman" panose="02020603050405020304" charset="0"/>
                </a:rPr>
                <a:t>W</a:t>
              </a:r>
              <a:endParaRPr lang="en-US" altLang="zh-CN" b="1" baseline="-25000">
                <a:latin typeface="Times New Roman" panose="02020603050405020304" charset="0"/>
              </a:endParaRPr>
            </a:p>
          </p:txBody>
        </p:sp>
        <p:sp>
          <p:nvSpPr>
            <p:cNvPr id="165914" name="Rectangle 61"/>
            <p:cNvSpPr>
              <a:spLocks noChangeArrowheads="1"/>
            </p:cNvSpPr>
            <p:nvPr/>
          </p:nvSpPr>
          <p:spPr bwMode="auto">
            <a:xfrm>
              <a:off x="3674" y="1056"/>
              <a:ext cx="308" cy="288"/>
            </a:xfrm>
            <a:prstGeom prst="rect">
              <a:avLst/>
            </a:prstGeom>
            <a:noFill/>
            <a:ln>
              <a:noFill/>
            </a:ln>
          </p:spPr>
          <p:txBody>
            <a:bodyPr wrap="none">
              <a:spAutoFit/>
            </a:bodyPr>
            <a:lstStyle/>
            <a:p>
              <a:pPr>
                <a:spcBef>
                  <a:spcPct val="50000"/>
                </a:spcBef>
              </a:pPr>
              <a:r>
                <a:rPr lang="en-US" altLang="zh-CN" b="1" i="1">
                  <a:latin typeface="Times New Roman" panose="02020603050405020304" charset="0"/>
                </a:rPr>
                <a:t>A</a:t>
              </a:r>
              <a:r>
                <a:rPr lang="en-US" altLang="zh-CN" b="1" baseline="-25000">
                  <a:latin typeface="Times New Roman" panose="02020603050405020304" charset="0"/>
                </a:rPr>
                <a:t>0</a:t>
              </a:r>
            </a:p>
          </p:txBody>
        </p:sp>
        <p:sp>
          <p:nvSpPr>
            <p:cNvPr id="165915" name="Text Box 62"/>
            <p:cNvSpPr txBox="1">
              <a:spLocks noChangeArrowheads="1"/>
            </p:cNvSpPr>
            <p:nvPr/>
          </p:nvSpPr>
          <p:spPr bwMode="auto">
            <a:xfrm>
              <a:off x="3386" y="1056"/>
              <a:ext cx="319" cy="288"/>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2</a:t>
              </a:r>
              <a:r>
                <a:rPr lang="en-US" altLang="zh-CN" b="1" i="1"/>
                <a:t>S</a:t>
              </a:r>
              <a:endParaRPr lang="en-US" altLang="zh-CN" b="1"/>
            </a:p>
          </p:txBody>
        </p:sp>
        <p:sp>
          <p:nvSpPr>
            <p:cNvPr id="165916" name="Line 63"/>
            <p:cNvSpPr>
              <a:spLocks noChangeShapeType="1"/>
            </p:cNvSpPr>
            <p:nvPr/>
          </p:nvSpPr>
          <p:spPr bwMode="auto">
            <a:xfrm flipV="1">
              <a:off x="3600" y="1104"/>
              <a:ext cx="96" cy="16"/>
            </a:xfrm>
            <a:prstGeom prst="line">
              <a:avLst/>
            </a:prstGeom>
            <a:noFill/>
            <a:ln w="28575">
              <a:solidFill>
                <a:schemeClr val="tx1"/>
              </a:solidFill>
              <a:round/>
            </a:ln>
          </p:spPr>
          <p:txBody>
            <a:bodyPr anchor="ctr">
              <a:spAutoFit/>
            </a:bodyPr>
            <a:lstStyle/>
            <a:p>
              <a:endParaRPr lang="zh-CN" altLang="en-US">
                <a:latin typeface="Times New Roman" panose="02020603050405020304" charset="0"/>
              </a:endParaRPr>
            </a:p>
          </p:txBody>
        </p:sp>
        <p:sp>
          <p:nvSpPr>
            <p:cNvPr id="165917" name="Rectangle 64"/>
            <p:cNvSpPr>
              <a:spLocks noChangeArrowheads="1"/>
            </p:cNvSpPr>
            <p:nvPr/>
          </p:nvSpPr>
          <p:spPr bwMode="auto">
            <a:xfrm>
              <a:off x="3050" y="1056"/>
              <a:ext cx="480" cy="288"/>
            </a:xfrm>
            <a:prstGeom prst="rect">
              <a:avLst/>
            </a:prstGeom>
            <a:noFill/>
            <a:ln>
              <a:noFill/>
            </a:ln>
          </p:spPr>
          <p:txBody>
            <a:bodyPr>
              <a:spAutoFit/>
            </a:bodyPr>
            <a:lstStyle/>
            <a:p>
              <a:pPr>
                <a:spcBef>
                  <a:spcPct val="50000"/>
                </a:spcBef>
              </a:pPr>
              <a:r>
                <a:rPr lang="en-US" altLang="zh-CN" b="1" i="1">
                  <a:latin typeface="Times New Roman" panose="02020603050405020304" charset="0"/>
                </a:rPr>
                <a:t>U</a:t>
              </a:r>
              <a:r>
                <a:rPr lang="en-US" altLang="zh-CN" b="1" baseline="-25000">
                  <a:latin typeface="Times New Roman" panose="02020603050405020304" charset="0"/>
                </a:rPr>
                <a:t>CC</a:t>
              </a:r>
            </a:p>
          </p:txBody>
        </p:sp>
        <p:grpSp>
          <p:nvGrpSpPr>
            <p:cNvPr id="165918" name="Group 65"/>
            <p:cNvGrpSpPr/>
            <p:nvPr/>
          </p:nvGrpSpPr>
          <p:grpSpPr bwMode="auto">
            <a:xfrm>
              <a:off x="3386" y="1296"/>
              <a:ext cx="276" cy="269"/>
              <a:chOff x="3239" y="1440"/>
              <a:chExt cx="276" cy="269"/>
            </a:xfrm>
          </p:grpSpPr>
          <p:grpSp>
            <p:nvGrpSpPr>
              <p:cNvPr id="166009" name="Group 66"/>
              <p:cNvGrpSpPr/>
              <p:nvPr/>
            </p:nvGrpSpPr>
            <p:grpSpPr bwMode="auto">
              <a:xfrm>
                <a:off x="3312" y="1488"/>
                <a:ext cx="170" cy="144"/>
                <a:chOff x="3312" y="1488"/>
                <a:chExt cx="192" cy="144"/>
              </a:xfrm>
            </p:grpSpPr>
            <p:sp>
              <p:nvSpPr>
                <p:cNvPr id="166011" name="Line 67"/>
                <p:cNvSpPr>
                  <a:spLocks noChangeShapeType="1"/>
                </p:cNvSpPr>
                <p:nvPr/>
              </p:nvSpPr>
              <p:spPr bwMode="auto">
                <a:xfrm>
                  <a:off x="3312"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6012" name="Line 68"/>
                <p:cNvSpPr>
                  <a:spLocks noChangeShapeType="1"/>
                </p:cNvSpPr>
                <p:nvPr/>
              </p:nvSpPr>
              <p:spPr bwMode="auto">
                <a:xfrm>
                  <a:off x="3312" y="148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6013" name="Line 69"/>
                <p:cNvSpPr>
                  <a:spLocks noChangeShapeType="1"/>
                </p:cNvSpPr>
                <p:nvPr/>
              </p:nvSpPr>
              <p:spPr bwMode="auto">
                <a:xfrm>
                  <a:off x="3504"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sp>
            <p:nvSpPr>
              <p:cNvPr id="166010" name="Rectangle 70"/>
              <p:cNvSpPr>
                <a:spLocks noChangeArrowheads="1"/>
              </p:cNvSpPr>
              <p:nvPr/>
            </p:nvSpPr>
            <p:spPr bwMode="auto">
              <a:xfrm>
                <a:off x="3239" y="144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15</a:t>
                </a:r>
              </a:p>
            </p:txBody>
          </p:sp>
        </p:grpSp>
        <p:grpSp>
          <p:nvGrpSpPr>
            <p:cNvPr id="165919" name="Group 71"/>
            <p:cNvGrpSpPr/>
            <p:nvPr/>
          </p:nvGrpSpPr>
          <p:grpSpPr bwMode="auto">
            <a:xfrm>
              <a:off x="3674" y="1296"/>
              <a:ext cx="276" cy="269"/>
              <a:chOff x="3239" y="1440"/>
              <a:chExt cx="276" cy="269"/>
            </a:xfrm>
          </p:grpSpPr>
          <p:grpSp>
            <p:nvGrpSpPr>
              <p:cNvPr id="166004" name="Group 72"/>
              <p:cNvGrpSpPr/>
              <p:nvPr/>
            </p:nvGrpSpPr>
            <p:grpSpPr bwMode="auto">
              <a:xfrm>
                <a:off x="3312" y="1488"/>
                <a:ext cx="170" cy="144"/>
                <a:chOff x="3312" y="1488"/>
                <a:chExt cx="192" cy="144"/>
              </a:xfrm>
            </p:grpSpPr>
            <p:sp>
              <p:nvSpPr>
                <p:cNvPr id="166006" name="Line 73"/>
                <p:cNvSpPr>
                  <a:spLocks noChangeShapeType="1"/>
                </p:cNvSpPr>
                <p:nvPr/>
              </p:nvSpPr>
              <p:spPr bwMode="auto">
                <a:xfrm>
                  <a:off x="3312"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6007" name="Line 74"/>
                <p:cNvSpPr>
                  <a:spLocks noChangeShapeType="1"/>
                </p:cNvSpPr>
                <p:nvPr/>
              </p:nvSpPr>
              <p:spPr bwMode="auto">
                <a:xfrm>
                  <a:off x="3312" y="148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6008" name="Line 75"/>
                <p:cNvSpPr>
                  <a:spLocks noChangeShapeType="1"/>
                </p:cNvSpPr>
                <p:nvPr/>
              </p:nvSpPr>
              <p:spPr bwMode="auto">
                <a:xfrm>
                  <a:off x="3504"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sp>
            <p:nvSpPr>
              <p:cNvPr id="166005" name="Rectangle 76"/>
              <p:cNvSpPr>
                <a:spLocks noChangeArrowheads="1"/>
              </p:cNvSpPr>
              <p:nvPr/>
            </p:nvSpPr>
            <p:spPr bwMode="auto">
              <a:xfrm>
                <a:off x="3239" y="144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14</a:t>
                </a:r>
              </a:p>
            </p:txBody>
          </p:sp>
        </p:grpSp>
        <p:grpSp>
          <p:nvGrpSpPr>
            <p:cNvPr id="165920" name="Group 77"/>
            <p:cNvGrpSpPr/>
            <p:nvPr/>
          </p:nvGrpSpPr>
          <p:grpSpPr bwMode="auto">
            <a:xfrm>
              <a:off x="3962" y="1296"/>
              <a:ext cx="276" cy="269"/>
              <a:chOff x="3239" y="1440"/>
              <a:chExt cx="276" cy="269"/>
            </a:xfrm>
          </p:grpSpPr>
          <p:grpSp>
            <p:nvGrpSpPr>
              <p:cNvPr id="165999" name="Group 78"/>
              <p:cNvGrpSpPr/>
              <p:nvPr/>
            </p:nvGrpSpPr>
            <p:grpSpPr bwMode="auto">
              <a:xfrm>
                <a:off x="3312" y="1488"/>
                <a:ext cx="170" cy="144"/>
                <a:chOff x="3312" y="1488"/>
                <a:chExt cx="192" cy="144"/>
              </a:xfrm>
            </p:grpSpPr>
            <p:sp>
              <p:nvSpPr>
                <p:cNvPr id="166001" name="Line 79"/>
                <p:cNvSpPr>
                  <a:spLocks noChangeShapeType="1"/>
                </p:cNvSpPr>
                <p:nvPr/>
              </p:nvSpPr>
              <p:spPr bwMode="auto">
                <a:xfrm>
                  <a:off x="3312"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6002" name="Line 80"/>
                <p:cNvSpPr>
                  <a:spLocks noChangeShapeType="1"/>
                </p:cNvSpPr>
                <p:nvPr/>
              </p:nvSpPr>
              <p:spPr bwMode="auto">
                <a:xfrm>
                  <a:off x="3312" y="148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6003" name="Line 81"/>
                <p:cNvSpPr>
                  <a:spLocks noChangeShapeType="1"/>
                </p:cNvSpPr>
                <p:nvPr/>
              </p:nvSpPr>
              <p:spPr bwMode="auto">
                <a:xfrm>
                  <a:off x="3504"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sp>
            <p:nvSpPr>
              <p:cNvPr id="166000" name="Rectangle 82"/>
              <p:cNvSpPr>
                <a:spLocks noChangeArrowheads="1"/>
              </p:cNvSpPr>
              <p:nvPr/>
            </p:nvSpPr>
            <p:spPr bwMode="auto">
              <a:xfrm>
                <a:off x="3239" y="144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13</a:t>
                </a:r>
              </a:p>
            </p:txBody>
          </p:sp>
        </p:grpSp>
        <p:grpSp>
          <p:nvGrpSpPr>
            <p:cNvPr id="165921" name="Group 83"/>
            <p:cNvGrpSpPr/>
            <p:nvPr/>
          </p:nvGrpSpPr>
          <p:grpSpPr bwMode="auto">
            <a:xfrm>
              <a:off x="4250" y="1296"/>
              <a:ext cx="276" cy="269"/>
              <a:chOff x="3239" y="1440"/>
              <a:chExt cx="276" cy="269"/>
            </a:xfrm>
          </p:grpSpPr>
          <p:grpSp>
            <p:nvGrpSpPr>
              <p:cNvPr id="165994" name="Group 84"/>
              <p:cNvGrpSpPr/>
              <p:nvPr/>
            </p:nvGrpSpPr>
            <p:grpSpPr bwMode="auto">
              <a:xfrm>
                <a:off x="3312" y="1488"/>
                <a:ext cx="170" cy="144"/>
                <a:chOff x="3312" y="1488"/>
                <a:chExt cx="192" cy="144"/>
              </a:xfrm>
            </p:grpSpPr>
            <p:sp>
              <p:nvSpPr>
                <p:cNvPr id="165996" name="Line 85"/>
                <p:cNvSpPr>
                  <a:spLocks noChangeShapeType="1"/>
                </p:cNvSpPr>
                <p:nvPr/>
              </p:nvSpPr>
              <p:spPr bwMode="auto">
                <a:xfrm>
                  <a:off x="3312"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97" name="Line 86"/>
                <p:cNvSpPr>
                  <a:spLocks noChangeShapeType="1"/>
                </p:cNvSpPr>
                <p:nvPr/>
              </p:nvSpPr>
              <p:spPr bwMode="auto">
                <a:xfrm>
                  <a:off x="3312" y="148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98" name="Line 87"/>
                <p:cNvSpPr>
                  <a:spLocks noChangeShapeType="1"/>
                </p:cNvSpPr>
                <p:nvPr/>
              </p:nvSpPr>
              <p:spPr bwMode="auto">
                <a:xfrm>
                  <a:off x="3504"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sp>
            <p:nvSpPr>
              <p:cNvPr id="165995" name="Rectangle 88"/>
              <p:cNvSpPr>
                <a:spLocks noChangeArrowheads="1"/>
              </p:cNvSpPr>
              <p:nvPr/>
            </p:nvSpPr>
            <p:spPr bwMode="auto">
              <a:xfrm>
                <a:off x="3239" y="144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12</a:t>
                </a:r>
              </a:p>
            </p:txBody>
          </p:sp>
        </p:grpSp>
        <p:grpSp>
          <p:nvGrpSpPr>
            <p:cNvPr id="165922" name="Group 89"/>
            <p:cNvGrpSpPr/>
            <p:nvPr/>
          </p:nvGrpSpPr>
          <p:grpSpPr bwMode="auto">
            <a:xfrm>
              <a:off x="4538" y="1296"/>
              <a:ext cx="276" cy="269"/>
              <a:chOff x="3239" y="1440"/>
              <a:chExt cx="276" cy="269"/>
            </a:xfrm>
          </p:grpSpPr>
          <p:grpSp>
            <p:nvGrpSpPr>
              <p:cNvPr id="165989" name="Group 90"/>
              <p:cNvGrpSpPr/>
              <p:nvPr/>
            </p:nvGrpSpPr>
            <p:grpSpPr bwMode="auto">
              <a:xfrm>
                <a:off x="3312" y="1488"/>
                <a:ext cx="170" cy="144"/>
                <a:chOff x="3312" y="1488"/>
                <a:chExt cx="192" cy="144"/>
              </a:xfrm>
            </p:grpSpPr>
            <p:sp>
              <p:nvSpPr>
                <p:cNvPr id="165991" name="Line 91"/>
                <p:cNvSpPr>
                  <a:spLocks noChangeShapeType="1"/>
                </p:cNvSpPr>
                <p:nvPr/>
              </p:nvSpPr>
              <p:spPr bwMode="auto">
                <a:xfrm>
                  <a:off x="3312"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92" name="Line 92"/>
                <p:cNvSpPr>
                  <a:spLocks noChangeShapeType="1"/>
                </p:cNvSpPr>
                <p:nvPr/>
              </p:nvSpPr>
              <p:spPr bwMode="auto">
                <a:xfrm>
                  <a:off x="3312" y="148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93" name="Line 93"/>
                <p:cNvSpPr>
                  <a:spLocks noChangeShapeType="1"/>
                </p:cNvSpPr>
                <p:nvPr/>
              </p:nvSpPr>
              <p:spPr bwMode="auto">
                <a:xfrm>
                  <a:off x="3504"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sp>
            <p:nvSpPr>
              <p:cNvPr id="165990" name="Rectangle 94"/>
              <p:cNvSpPr>
                <a:spLocks noChangeArrowheads="1"/>
              </p:cNvSpPr>
              <p:nvPr/>
            </p:nvSpPr>
            <p:spPr bwMode="auto">
              <a:xfrm>
                <a:off x="3239" y="144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11</a:t>
                </a:r>
              </a:p>
            </p:txBody>
          </p:sp>
        </p:grpSp>
        <p:grpSp>
          <p:nvGrpSpPr>
            <p:cNvPr id="165923" name="Group 95"/>
            <p:cNvGrpSpPr/>
            <p:nvPr/>
          </p:nvGrpSpPr>
          <p:grpSpPr bwMode="auto">
            <a:xfrm>
              <a:off x="4826" y="1296"/>
              <a:ext cx="276" cy="269"/>
              <a:chOff x="3239" y="1440"/>
              <a:chExt cx="276" cy="269"/>
            </a:xfrm>
          </p:grpSpPr>
          <p:grpSp>
            <p:nvGrpSpPr>
              <p:cNvPr id="165984" name="Group 96"/>
              <p:cNvGrpSpPr/>
              <p:nvPr/>
            </p:nvGrpSpPr>
            <p:grpSpPr bwMode="auto">
              <a:xfrm>
                <a:off x="3312" y="1488"/>
                <a:ext cx="170" cy="144"/>
                <a:chOff x="3312" y="1488"/>
                <a:chExt cx="192" cy="144"/>
              </a:xfrm>
            </p:grpSpPr>
            <p:sp>
              <p:nvSpPr>
                <p:cNvPr id="165986" name="Line 97"/>
                <p:cNvSpPr>
                  <a:spLocks noChangeShapeType="1"/>
                </p:cNvSpPr>
                <p:nvPr/>
              </p:nvSpPr>
              <p:spPr bwMode="auto">
                <a:xfrm>
                  <a:off x="3312"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87" name="Line 98"/>
                <p:cNvSpPr>
                  <a:spLocks noChangeShapeType="1"/>
                </p:cNvSpPr>
                <p:nvPr/>
              </p:nvSpPr>
              <p:spPr bwMode="auto">
                <a:xfrm>
                  <a:off x="3312" y="148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88" name="Line 99"/>
                <p:cNvSpPr>
                  <a:spLocks noChangeShapeType="1"/>
                </p:cNvSpPr>
                <p:nvPr/>
              </p:nvSpPr>
              <p:spPr bwMode="auto">
                <a:xfrm>
                  <a:off x="3504"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sp>
            <p:nvSpPr>
              <p:cNvPr id="165985" name="Rectangle 100"/>
              <p:cNvSpPr>
                <a:spLocks noChangeArrowheads="1"/>
              </p:cNvSpPr>
              <p:nvPr/>
            </p:nvSpPr>
            <p:spPr bwMode="auto">
              <a:xfrm>
                <a:off x="3239" y="144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10</a:t>
                </a:r>
              </a:p>
            </p:txBody>
          </p:sp>
        </p:grpSp>
        <p:grpSp>
          <p:nvGrpSpPr>
            <p:cNvPr id="165924" name="Group 101"/>
            <p:cNvGrpSpPr/>
            <p:nvPr/>
          </p:nvGrpSpPr>
          <p:grpSpPr bwMode="auto">
            <a:xfrm>
              <a:off x="5154" y="1296"/>
              <a:ext cx="203" cy="269"/>
              <a:chOff x="3279" y="1440"/>
              <a:chExt cx="203" cy="269"/>
            </a:xfrm>
          </p:grpSpPr>
          <p:grpSp>
            <p:nvGrpSpPr>
              <p:cNvPr id="165979" name="Group 102"/>
              <p:cNvGrpSpPr/>
              <p:nvPr/>
            </p:nvGrpSpPr>
            <p:grpSpPr bwMode="auto">
              <a:xfrm>
                <a:off x="3312" y="1488"/>
                <a:ext cx="170" cy="144"/>
                <a:chOff x="3312" y="1488"/>
                <a:chExt cx="192" cy="144"/>
              </a:xfrm>
            </p:grpSpPr>
            <p:sp>
              <p:nvSpPr>
                <p:cNvPr id="165981" name="Line 103"/>
                <p:cNvSpPr>
                  <a:spLocks noChangeShapeType="1"/>
                </p:cNvSpPr>
                <p:nvPr/>
              </p:nvSpPr>
              <p:spPr bwMode="auto">
                <a:xfrm>
                  <a:off x="3312"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82" name="Line 104"/>
                <p:cNvSpPr>
                  <a:spLocks noChangeShapeType="1"/>
                </p:cNvSpPr>
                <p:nvPr/>
              </p:nvSpPr>
              <p:spPr bwMode="auto">
                <a:xfrm>
                  <a:off x="3312" y="148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83" name="Line 105"/>
                <p:cNvSpPr>
                  <a:spLocks noChangeShapeType="1"/>
                </p:cNvSpPr>
                <p:nvPr/>
              </p:nvSpPr>
              <p:spPr bwMode="auto">
                <a:xfrm>
                  <a:off x="3504"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sp>
            <p:nvSpPr>
              <p:cNvPr id="165980" name="Rectangle 106"/>
              <p:cNvSpPr>
                <a:spLocks noChangeArrowheads="1"/>
              </p:cNvSpPr>
              <p:nvPr/>
            </p:nvSpPr>
            <p:spPr bwMode="auto">
              <a:xfrm>
                <a:off x="3279" y="1440"/>
                <a:ext cx="19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9</a:t>
                </a:r>
              </a:p>
            </p:txBody>
          </p:sp>
        </p:grpSp>
        <p:grpSp>
          <p:nvGrpSpPr>
            <p:cNvPr id="165925" name="Group 107"/>
            <p:cNvGrpSpPr/>
            <p:nvPr/>
          </p:nvGrpSpPr>
          <p:grpSpPr bwMode="auto">
            <a:xfrm>
              <a:off x="3098" y="1296"/>
              <a:ext cx="276" cy="269"/>
              <a:chOff x="3239" y="1440"/>
              <a:chExt cx="276" cy="269"/>
            </a:xfrm>
          </p:grpSpPr>
          <p:grpSp>
            <p:nvGrpSpPr>
              <p:cNvPr id="165974" name="Group 108"/>
              <p:cNvGrpSpPr/>
              <p:nvPr/>
            </p:nvGrpSpPr>
            <p:grpSpPr bwMode="auto">
              <a:xfrm>
                <a:off x="3312" y="1488"/>
                <a:ext cx="170" cy="144"/>
                <a:chOff x="3312" y="1488"/>
                <a:chExt cx="192" cy="144"/>
              </a:xfrm>
            </p:grpSpPr>
            <p:sp>
              <p:nvSpPr>
                <p:cNvPr id="165976" name="Line 109"/>
                <p:cNvSpPr>
                  <a:spLocks noChangeShapeType="1"/>
                </p:cNvSpPr>
                <p:nvPr/>
              </p:nvSpPr>
              <p:spPr bwMode="auto">
                <a:xfrm>
                  <a:off x="3312"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77" name="Line 110"/>
                <p:cNvSpPr>
                  <a:spLocks noChangeShapeType="1"/>
                </p:cNvSpPr>
                <p:nvPr/>
              </p:nvSpPr>
              <p:spPr bwMode="auto">
                <a:xfrm>
                  <a:off x="3312" y="148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78" name="Line 111"/>
                <p:cNvSpPr>
                  <a:spLocks noChangeShapeType="1"/>
                </p:cNvSpPr>
                <p:nvPr/>
              </p:nvSpPr>
              <p:spPr bwMode="auto">
                <a:xfrm>
                  <a:off x="3504"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sp>
            <p:nvSpPr>
              <p:cNvPr id="165975" name="Rectangle 112"/>
              <p:cNvSpPr>
                <a:spLocks noChangeArrowheads="1"/>
              </p:cNvSpPr>
              <p:nvPr/>
            </p:nvSpPr>
            <p:spPr bwMode="auto">
              <a:xfrm>
                <a:off x="3239" y="144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16</a:t>
                </a:r>
              </a:p>
            </p:txBody>
          </p:sp>
        </p:grpSp>
        <p:grpSp>
          <p:nvGrpSpPr>
            <p:cNvPr id="165926" name="Group 113"/>
            <p:cNvGrpSpPr/>
            <p:nvPr/>
          </p:nvGrpSpPr>
          <p:grpSpPr bwMode="auto">
            <a:xfrm>
              <a:off x="3146" y="2592"/>
              <a:ext cx="196" cy="250"/>
              <a:chOff x="3888" y="2736"/>
              <a:chExt cx="196" cy="250"/>
            </a:xfrm>
          </p:grpSpPr>
          <p:sp>
            <p:nvSpPr>
              <p:cNvPr id="165969" name="Rectangle 114"/>
              <p:cNvSpPr>
                <a:spLocks noChangeArrowheads="1"/>
              </p:cNvSpPr>
              <p:nvPr/>
            </p:nvSpPr>
            <p:spPr bwMode="auto">
              <a:xfrm>
                <a:off x="3888" y="2736"/>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1</a:t>
                </a:r>
              </a:p>
            </p:txBody>
          </p:sp>
          <p:grpSp>
            <p:nvGrpSpPr>
              <p:cNvPr id="165970" name="Group 115"/>
              <p:cNvGrpSpPr/>
              <p:nvPr/>
            </p:nvGrpSpPr>
            <p:grpSpPr bwMode="auto">
              <a:xfrm>
                <a:off x="3888" y="2784"/>
                <a:ext cx="170" cy="144"/>
                <a:chOff x="3888" y="2784"/>
                <a:chExt cx="192" cy="144"/>
              </a:xfrm>
            </p:grpSpPr>
            <p:sp>
              <p:nvSpPr>
                <p:cNvPr id="165971" name="Line 116"/>
                <p:cNvSpPr>
                  <a:spLocks noChangeShapeType="1"/>
                </p:cNvSpPr>
                <p:nvPr/>
              </p:nvSpPr>
              <p:spPr bwMode="auto">
                <a:xfrm>
                  <a:off x="3888"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72" name="Line 117"/>
                <p:cNvSpPr>
                  <a:spLocks noChangeShapeType="1"/>
                </p:cNvSpPr>
                <p:nvPr/>
              </p:nvSpPr>
              <p:spPr bwMode="auto">
                <a:xfrm>
                  <a:off x="3888" y="292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73" name="Line 118"/>
                <p:cNvSpPr>
                  <a:spLocks noChangeShapeType="1"/>
                </p:cNvSpPr>
                <p:nvPr/>
              </p:nvSpPr>
              <p:spPr bwMode="auto">
                <a:xfrm>
                  <a:off x="4080"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grpSp>
          <p:nvGrpSpPr>
            <p:cNvPr id="165927" name="Group 119"/>
            <p:cNvGrpSpPr/>
            <p:nvPr/>
          </p:nvGrpSpPr>
          <p:grpSpPr bwMode="auto">
            <a:xfrm>
              <a:off x="3722" y="2592"/>
              <a:ext cx="196" cy="250"/>
              <a:chOff x="3888" y="2736"/>
              <a:chExt cx="196" cy="250"/>
            </a:xfrm>
          </p:grpSpPr>
          <p:sp>
            <p:nvSpPr>
              <p:cNvPr id="165964" name="Rectangle 120"/>
              <p:cNvSpPr>
                <a:spLocks noChangeArrowheads="1"/>
              </p:cNvSpPr>
              <p:nvPr/>
            </p:nvSpPr>
            <p:spPr bwMode="auto">
              <a:xfrm>
                <a:off x="3888" y="2736"/>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3</a:t>
                </a:r>
              </a:p>
            </p:txBody>
          </p:sp>
          <p:grpSp>
            <p:nvGrpSpPr>
              <p:cNvPr id="165965" name="Group 121"/>
              <p:cNvGrpSpPr/>
              <p:nvPr/>
            </p:nvGrpSpPr>
            <p:grpSpPr bwMode="auto">
              <a:xfrm>
                <a:off x="3888" y="2784"/>
                <a:ext cx="170" cy="144"/>
                <a:chOff x="3888" y="2784"/>
                <a:chExt cx="192" cy="144"/>
              </a:xfrm>
            </p:grpSpPr>
            <p:sp>
              <p:nvSpPr>
                <p:cNvPr id="165966" name="Line 122"/>
                <p:cNvSpPr>
                  <a:spLocks noChangeShapeType="1"/>
                </p:cNvSpPr>
                <p:nvPr/>
              </p:nvSpPr>
              <p:spPr bwMode="auto">
                <a:xfrm>
                  <a:off x="3888"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67" name="Line 123"/>
                <p:cNvSpPr>
                  <a:spLocks noChangeShapeType="1"/>
                </p:cNvSpPr>
                <p:nvPr/>
              </p:nvSpPr>
              <p:spPr bwMode="auto">
                <a:xfrm>
                  <a:off x="3888" y="292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68" name="Line 124"/>
                <p:cNvSpPr>
                  <a:spLocks noChangeShapeType="1"/>
                </p:cNvSpPr>
                <p:nvPr/>
              </p:nvSpPr>
              <p:spPr bwMode="auto">
                <a:xfrm>
                  <a:off x="4080"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grpSp>
          <p:nvGrpSpPr>
            <p:cNvPr id="165928" name="Group 125"/>
            <p:cNvGrpSpPr/>
            <p:nvPr/>
          </p:nvGrpSpPr>
          <p:grpSpPr bwMode="auto">
            <a:xfrm>
              <a:off x="3434" y="2592"/>
              <a:ext cx="196" cy="250"/>
              <a:chOff x="3888" y="2736"/>
              <a:chExt cx="196" cy="250"/>
            </a:xfrm>
          </p:grpSpPr>
          <p:sp>
            <p:nvSpPr>
              <p:cNvPr id="165959" name="Rectangle 126"/>
              <p:cNvSpPr>
                <a:spLocks noChangeArrowheads="1"/>
              </p:cNvSpPr>
              <p:nvPr/>
            </p:nvSpPr>
            <p:spPr bwMode="auto">
              <a:xfrm>
                <a:off x="3888" y="2736"/>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2</a:t>
                </a:r>
              </a:p>
            </p:txBody>
          </p:sp>
          <p:grpSp>
            <p:nvGrpSpPr>
              <p:cNvPr id="165960" name="Group 127"/>
              <p:cNvGrpSpPr/>
              <p:nvPr/>
            </p:nvGrpSpPr>
            <p:grpSpPr bwMode="auto">
              <a:xfrm>
                <a:off x="3888" y="2784"/>
                <a:ext cx="170" cy="144"/>
                <a:chOff x="3888" y="2784"/>
                <a:chExt cx="192" cy="144"/>
              </a:xfrm>
            </p:grpSpPr>
            <p:sp>
              <p:nvSpPr>
                <p:cNvPr id="165961" name="Line 128"/>
                <p:cNvSpPr>
                  <a:spLocks noChangeShapeType="1"/>
                </p:cNvSpPr>
                <p:nvPr/>
              </p:nvSpPr>
              <p:spPr bwMode="auto">
                <a:xfrm>
                  <a:off x="3888"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62" name="Line 129"/>
                <p:cNvSpPr>
                  <a:spLocks noChangeShapeType="1"/>
                </p:cNvSpPr>
                <p:nvPr/>
              </p:nvSpPr>
              <p:spPr bwMode="auto">
                <a:xfrm>
                  <a:off x="3888" y="292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63" name="Line 130"/>
                <p:cNvSpPr>
                  <a:spLocks noChangeShapeType="1"/>
                </p:cNvSpPr>
                <p:nvPr/>
              </p:nvSpPr>
              <p:spPr bwMode="auto">
                <a:xfrm>
                  <a:off x="4080"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grpSp>
          <p:nvGrpSpPr>
            <p:cNvPr id="165929" name="Group 131"/>
            <p:cNvGrpSpPr/>
            <p:nvPr/>
          </p:nvGrpSpPr>
          <p:grpSpPr bwMode="auto">
            <a:xfrm>
              <a:off x="4010" y="2592"/>
              <a:ext cx="196" cy="250"/>
              <a:chOff x="3888" y="2736"/>
              <a:chExt cx="196" cy="250"/>
            </a:xfrm>
          </p:grpSpPr>
          <p:sp>
            <p:nvSpPr>
              <p:cNvPr id="165954" name="Rectangle 132"/>
              <p:cNvSpPr>
                <a:spLocks noChangeArrowheads="1"/>
              </p:cNvSpPr>
              <p:nvPr/>
            </p:nvSpPr>
            <p:spPr bwMode="auto">
              <a:xfrm>
                <a:off x="3888" y="2736"/>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4</a:t>
                </a:r>
              </a:p>
            </p:txBody>
          </p:sp>
          <p:grpSp>
            <p:nvGrpSpPr>
              <p:cNvPr id="165955" name="Group 133"/>
              <p:cNvGrpSpPr/>
              <p:nvPr/>
            </p:nvGrpSpPr>
            <p:grpSpPr bwMode="auto">
              <a:xfrm>
                <a:off x="3888" y="2784"/>
                <a:ext cx="170" cy="144"/>
                <a:chOff x="3888" y="2784"/>
                <a:chExt cx="192" cy="144"/>
              </a:xfrm>
            </p:grpSpPr>
            <p:sp>
              <p:nvSpPr>
                <p:cNvPr id="165956" name="Line 134"/>
                <p:cNvSpPr>
                  <a:spLocks noChangeShapeType="1"/>
                </p:cNvSpPr>
                <p:nvPr/>
              </p:nvSpPr>
              <p:spPr bwMode="auto">
                <a:xfrm>
                  <a:off x="3888"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57" name="Line 135"/>
                <p:cNvSpPr>
                  <a:spLocks noChangeShapeType="1"/>
                </p:cNvSpPr>
                <p:nvPr/>
              </p:nvSpPr>
              <p:spPr bwMode="auto">
                <a:xfrm>
                  <a:off x="3888" y="292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58" name="Line 136"/>
                <p:cNvSpPr>
                  <a:spLocks noChangeShapeType="1"/>
                </p:cNvSpPr>
                <p:nvPr/>
              </p:nvSpPr>
              <p:spPr bwMode="auto">
                <a:xfrm>
                  <a:off x="4080"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grpSp>
          <p:nvGrpSpPr>
            <p:cNvPr id="165930" name="Group 137"/>
            <p:cNvGrpSpPr/>
            <p:nvPr/>
          </p:nvGrpSpPr>
          <p:grpSpPr bwMode="auto">
            <a:xfrm>
              <a:off x="4298" y="2592"/>
              <a:ext cx="196" cy="250"/>
              <a:chOff x="3888" y="2736"/>
              <a:chExt cx="196" cy="250"/>
            </a:xfrm>
          </p:grpSpPr>
          <p:sp>
            <p:nvSpPr>
              <p:cNvPr id="165949" name="Rectangle 138"/>
              <p:cNvSpPr>
                <a:spLocks noChangeArrowheads="1"/>
              </p:cNvSpPr>
              <p:nvPr/>
            </p:nvSpPr>
            <p:spPr bwMode="auto">
              <a:xfrm>
                <a:off x="3888" y="2736"/>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5</a:t>
                </a:r>
              </a:p>
            </p:txBody>
          </p:sp>
          <p:grpSp>
            <p:nvGrpSpPr>
              <p:cNvPr id="165950" name="Group 139"/>
              <p:cNvGrpSpPr/>
              <p:nvPr/>
            </p:nvGrpSpPr>
            <p:grpSpPr bwMode="auto">
              <a:xfrm>
                <a:off x="3888" y="2784"/>
                <a:ext cx="170" cy="144"/>
                <a:chOff x="3888" y="2784"/>
                <a:chExt cx="192" cy="144"/>
              </a:xfrm>
            </p:grpSpPr>
            <p:sp>
              <p:nvSpPr>
                <p:cNvPr id="165951" name="Line 140"/>
                <p:cNvSpPr>
                  <a:spLocks noChangeShapeType="1"/>
                </p:cNvSpPr>
                <p:nvPr/>
              </p:nvSpPr>
              <p:spPr bwMode="auto">
                <a:xfrm>
                  <a:off x="3888"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52" name="Line 141"/>
                <p:cNvSpPr>
                  <a:spLocks noChangeShapeType="1"/>
                </p:cNvSpPr>
                <p:nvPr/>
              </p:nvSpPr>
              <p:spPr bwMode="auto">
                <a:xfrm>
                  <a:off x="3888" y="292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53" name="Line 142"/>
                <p:cNvSpPr>
                  <a:spLocks noChangeShapeType="1"/>
                </p:cNvSpPr>
                <p:nvPr/>
              </p:nvSpPr>
              <p:spPr bwMode="auto">
                <a:xfrm>
                  <a:off x="4080"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grpSp>
          <p:nvGrpSpPr>
            <p:cNvPr id="165931" name="Group 143"/>
            <p:cNvGrpSpPr/>
            <p:nvPr/>
          </p:nvGrpSpPr>
          <p:grpSpPr bwMode="auto">
            <a:xfrm>
              <a:off x="4586" y="2592"/>
              <a:ext cx="196" cy="250"/>
              <a:chOff x="3888" y="2736"/>
              <a:chExt cx="196" cy="250"/>
            </a:xfrm>
          </p:grpSpPr>
          <p:sp>
            <p:nvSpPr>
              <p:cNvPr id="165944" name="Rectangle 144"/>
              <p:cNvSpPr>
                <a:spLocks noChangeArrowheads="1"/>
              </p:cNvSpPr>
              <p:nvPr/>
            </p:nvSpPr>
            <p:spPr bwMode="auto">
              <a:xfrm>
                <a:off x="3888" y="2736"/>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6</a:t>
                </a:r>
              </a:p>
            </p:txBody>
          </p:sp>
          <p:grpSp>
            <p:nvGrpSpPr>
              <p:cNvPr id="165945" name="Group 145"/>
              <p:cNvGrpSpPr/>
              <p:nvPr/>
            </p:nvGrpSpPr>
            <p:grpSpPr bwMode="auto">
              <a:xfrm>
                <a:off x="3888" y="2784"/>
                <a:ext cx="170" cy="144"/>
                <a:chOff x="3888" y="2784"/>
                <a:chExt cx="192" cy="144"/>
              </a:xfrm>
            </p:grpSpPr>
            <p:sp>
              <p:nvSpPr>
                <p:cNvPr id="165946" name="Line 146"/>
                <p:cNvSpPr>
                  <a:spLocks noChangeShapeType="1"/>
                </p:cNvSpPr>
                <p:nvPr/>
              </p:nvSpPr>
              <p:spPr bwMode="auto">
                <a:xfrm>
                  <a:off x="3888"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47" name="Line 147"/>
                <p:cNvSpPr>
                  <a:spLocks noChangeShapeType="1"/>
                </p:cNvSpPr>
                <p:nvPr/>
              </p:nvSpPr>
              <p:spPr bwMode="auto">
                <a:xfrm>
                  <a:off x="3888" y="292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48" name="Line 148"/>
                <p:cNvSpPr>
                  <a:spLocks noChangeShapeType="1"/>
                </p:cNvSpPr>
                <p:nvPr/>
              </p:nvSpPr>
              <p:spPr bwMode="auto">
                <a:xfrm>
                  <a:off x="4080"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grpSp>
          <p:nvGrpSpPr>
            <p:cNvPr id="165932" name="Group 149"/>
            <p:cNvGrpSpPr/>
            <p:nvPr/>
          </p:nvGrpSpPr>
          <p:grpSpPr bwMode="auto">
            <a:xfrm>
              <a:off x="4874" y="2592"/>
              <a:ext cx="196" cy="250"/>
              <a:chOff x="3888" y="2736"/>
              <a:chExt cx="196" cy="250"/>
            </a:xfrm>
          </p:grpSpPr>
          <p:sp>
            <p:nvSpPr>
              <p:cNvPr id="165939" name="Rectangle 150"/>
              <p:cNvSpPr>
                <a:spLocks noChangeArrowheads="1"/>
              </p:cNvSpPr>
              <p:nvPr/>
            </p:nvSpPr>
            <p:spPr bwMode="auto">
              <a:xfrm>
                <a:off x="3888" y="2736"/>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7</a:t>
                </a:r>
              </a:p>
            </p:txBody>
          </p:sp>
          <p:grpSp>
            <p:nvGrpSpPr>
              <p:cNvPr id="165940" name="Group 151"/>
              <p:cNvGrpSpPr/>
              <p:nvPr/>
            </p:nvGrpSpPr>
            <p:grpSpPr bwMode="auto">
              <a:xfrm>
                <a:off x="3888" y="2784"/>
                <a:ext cx="170" cy="144"/>
                <a:chOff x="3888" y="2784"/>
                <a:chExt cx="192" cy="144"/>
              </a:xfrm>
            </p:grpSpPr>
            <p:sp>
              <p:nvSpPr>
                <p:cNvPr id="165941" name="Line 152"/>
                <p:cNvSpPr>
                  <a:spLocks noChangeShapeType="1"/>
                </p:cNvSpPr>
                <p:nvPr/>
              </p:nvSpPr>
              <p:spPr bwMode="auto">
                <a:xfrm>
                  <a:off x="3888"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42" name="Line 153"/>
                <p:cNvSpPr>
                  <a:spLocks noChangeShapeType="1"/>
                </p:cNvSpPr>
                <p:nvPr/>
              </p:nvSpPr>
              <p:spPr bwMode="auto">
                <a:xfrm>
                  <a:off x="3888" y="292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43" name="Line 154"/>
                <p:cNvSpPr>
                  <a:spLocks noChangeShapeType="1"/>
                </p:cNvSpPr>
                <p:nvPr/>
              </p:nvSpPr>
              <p:spPr bwMode="auto">
                <a:xfrm>
                  <a:off x="4080"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grpSp>
          <p:nvGrpSpPr>
            <p:cNvPr id="165933" name="Group 155"/>
            <p:cNvGrpSpPr/>
            <p:nvPr/>
          </p:nvGrpSpPr>
          <p:grpSpPr bwMode="auto">
            <a:xfrm>
              <a:off x="5162" y="2592"/>
              <a:ext cx="196" cy="250"/>
              <a:chOff x="3888" y="2736"/>
              <a:chExt cx="196" cy="250"/>
            </a:xfrm>
          </p:grpSpPr>
          <p:sp>
            <p:nvSpPr>
              <p:cNvPr id="165934" name="Rectangle 156"/>
              <p:cNvSpPr>
                <a:spLocks noChangeArrowheads="1"/>
              </p:cNvSpPr>
              <p:nvPr/>
            </p:nvSpPr>
            <p:spPr bwMode="auto">
              <a:xfrm>
                <a:off x="3888" y="2736"/>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8</a:t>
                </a:r>
              </a:p>
            </p:txBody>
          </p:sp>
          <p:grpSp>
            <p:nvGrpSpPr>
              <p:cNvPr id="165935" name="Group 157"/>
              <p:cNvGrpSpPr/>
              <p:nvPr/>
            </p:nvGrpSpPr>
            <p:grpSpPr bwMode="auto">
              <a:xfrm>
                <a:off x="3888" y="2784"/>
                <a:ext cx="170" cy="144"/>
                <a:chOff x="3888" y="2784"/>
                <a:chExt cx="192" cy="144"/>
              </a:xfrm>
            </p:grpSpPr>
            <p:sp>
              <p:nvSpPr>
                <p:cNvPr id="165936" name="Line 158"/>
                <p:cNvSpPr>
                  <a:spLocks noChangeShapeType="1"/>
                </p:cNvSpPr>
                <p:nvPr/>
              </p:nvSpPr>
              <p:spPr bwMode="auto">
                <a:xfrm>
                  <a:off x="3888"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37" name="Line 159"/>
                <p:cNvSpPr>
                  <a:spLocks noChangeShapeType="1"/>
                </p:cNvSpPr>
                <p:nvPr/>
              </p:nvSpPr>
              <p:spPr bwMode="auto">
                <a:xfrm>
                  <a:off x="3888" y="292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38" name="Line 160"/>
                <p:cNvSpPr>
                  <a:spLocks noChangeShapeType="1"/>
                </p:cNvSpPr>
                <p:nvPr/>
              </p:nvSpPr>
              <p:spPr bwMode="auto">
                <a:xfrm>
                  <a:off x="4080"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grpSp>
      <p:graphicFrame>
        <p:nvGraphicFramePr>
          <p:cNvPr id="144545" name="Object 161"/>
          <p:cNvGraphicFramePr>
            <a:graphicFrameLocks noChangeAspect="1"/>
          </p:cNvGraphicFramePr>
          <p:nvPr/>
        </p:nvGraphicFramePr>
        <p:xfrm>
          <a:off x="762000" y="5089525"/>
          <a:ext cx="7772400" cy="549275"/>
        </p:xfrm>
        <a:graphic>
          <a:graphicData uri="http://schemas.openxmlformats.org/presentationml/2006/ole">
            <mc:AlternateContent xmlns:mc="http://schemas.openxmlformats.org/markup-compatibility/2006">
              <mc:Choice xmlns:v="urn:schemas-microsoft-com:vml" Requires="v">
                <p:oleObj spid="_x0000_s161889" name="公式" r:id="rId6" imgW="4216400" imgH="190500" progId="Equation.3">
                  <p:embed/>
                </p:oleObj>
              </mc:Choice>
              <mc:Fallback>
                <p:oleObj name="公式" r:id="rId6" imgW="4216400" imgH="190500" progId="Equation.3">
                  <p:embed/>
                  <p:pic>
                    <p:nvPicPr>
                      <p:cNvPr id="0" name="图片 1617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5089525"/>
                        <a:ext cx="7772400" cy="549275"/>
                      </a:xfrm>
                      <a:prstGeom prst="rect">
                        <a:avLst/>
                      </a:prstGeom>
                      <a:noFill/>
                      <a:ln>
                        <a:noFill/>
                      </a:ln>
                      <a:effectLst/>
                    </p:spPr>
                  </p:pic>
                </p:oleObj>
              </mc:Fallback>
            </mc:AlternateContent>
          </a:graphicData>
        </a:graphic>
      </p:graphicFrame>
      <p:sp>
        <p:nvSpPr>
          <p:cNvPr id="144546" name="Rectangle 162"/>
          <p:cNvSpPr>
            <a:spLocks noChangeArrowheads="1"/>
          </p:cNvSpPr>
          <p:nvPr/>
        </p:nvSpPr>
        <p:spPr bwMode="auto">
          <a:xfrm>
            <a:off x="685800" y="5530850"/>
            <a:ext cx="8077200" cy="946150"/>
          </a:xfrm>
          <a:prstGeom prst="rect">
            <a:avLst/>
          </a:prstGeom>
          <a:noFill/>
          <a:ln w="9525" cap="sq">
            <a:noFill/>
            <a:miter lim="800000"/>
          </a:ln>
          <a:effectLst/>
        </p:spPr>
        <p:txBody>
          <a:bodyPr>
            <a:spAutoFit/>
          </a:bodyPr>
          <a:lstStyle/>
          <a:p>
            <a:r>
              <a:rPr lang="en-US" altLang="zh-CN" sz="2800" b="1">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多路选择器广泛应用于多路模拟量的采集及 </a:t>
            </a:r>
            <a:r>
              <a:rPr lang="en-US" altLang="zh-CN" sz="2800" b="1">
                <a:effectLst>
                  <a:outerShdw blurRad="38100" dist="38100" dir="2700000" algn="tl">
                    <a:srgbClr val="DDDDDD"/>
                  </a:outerShdw>
                </a:effectLst>
                <a:latin typeface="Times New Roman" panose="02020603050405020304" charset="0"/>
              </a:rPr>
              <a:t>A/D </a:t>
            </a:r>
            <a:r>
              <a:rPr lang="zh-CN" altLang="en-US" sz="2800" b="1">
                <a:effectLst>
                  <a:outerShdw blurRad="38100" dist="38100" dir="2700000" algn="tl">
                    <a:srgbClr val="DDDDDD"/>
                  </a:outerShdw>
                </a:effectLst>
                <a:latin typeface="Times New Roman" panose="02020603050405020304" charset="0"/>
              </a:rPr>
              <a:t>转换器中。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wipe(left)">
                                      <p:cBhvr>
                                        <p:cTn id="7" dur="500"/>
                                        <p:tgtEl>
                                          <p:spTgt spid="1443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545"/>
                                        </p:tgtEl>
                                        <p:attrNameLst>
                                          <p:attrName>style.visibility</p:attrName>
                                        </p:attrNameLst>
                                      </p:cBhvr>
                                      <p:to>
                                        <p:strVal val="visible"/>
                                      </p:to>
                                    </p:set>
                                    <p:animEffect transition="in" filter="wipe(left)">
                                      <p:cBhvr>
                                        <p:cTn id="22" dur="500"/>
                                        <p:tgtEl>
                                          <p:spTgt spid="1445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4546"/>
                                        </p:tgtEl>
                                        <p:attrNameLst>
                                          <p:attrName>style.visibility</p:attrName>
                                        </p:attrNameLst>
                                      </p:cBhvr>
                                      <p:to>
                                        <p:strVal val="visible"/>
                                      </p:to>
                                    </p:set>
                                    <p:animEffect transition="in" filter="wipe(left)">
                                      <p:cBhvr>
                                        <p:cTn id="27" dur="500"/>
                                        <p:tgtEl>
                                          <p:spTgt spid="144546"/>
                                        </p:tgtEl>
                                      </p:cBhvr>
                                    </p:animEffect>
                                  </p:childTnLst>
                                  <p:subTnLst>
                                    <p:audio>
                                      <p:cMediaNode>
                                        <p:cTn display="0" masterRel="sameClick">
                                          <p:stCondLst>
                                            <p:cond evt="begin" delay="0">
                                              <p:tn val="25"/>
                                            </p:cond>
                                          </p:stCondLst>
                                          <p:endCondLst>
                                            <p:cond evt="onStopAudio" delay="0">
                                              <p:tgtEl>
                                                <p:sldTgt/>
                                              </p:tgtEl>
                                            </p:cond>
                                          </p:endCondLst>
                                        </p:cTn>
                                        <p:tgtEl>
                                          <p:sndTgt r:embed="rId3" name="提示时奏幻想空间.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546"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412750" y="877888"/>
            <a:ext cx="3078163" cy="519112"/>
          </a:xfrm>
          <a:prstGeom prst="rect">
            <a:avLst/>
          </a:prstGeom>
          <a:noFill/>
          <a:ln w="9525">
            <a:noFill/>
            <a:miter lim="800000"/>
            <a:headEnd/>
            <a:tailEnd/>
          </a:ln>
          <a:effectLst/>
        </p:spPr>
        <p:txBody>
          <a:bodyPr wrap="none">
            <a:spAutoFit/>
          </a:bodyPr>
          <a:lstStyle/>
          <a:p>
            <a:pPr>
              <a:spcBef>
                <a:spcPct val="50000"/>
              </a:spcBef>
              <a:defRPr/>
            </a:pPr>
            <a:r>
              <a:rPr lang="en-US" altLang="zh-CN" sz="2800" b="1">
                <a:solidFill>
                  <a:srgbClr val="FF0000"/>
                </a:solidFill>
                <a:effectLst>
                  <a:outerShdw blurRad="38100" dist="38100" dir="2700000" algn="tl">
                    <a:srgbClr val="C0C0C0"/>
                  </a:outerShdw>
                </a:effectLst>
                <a:latin typeface="Times New Roman"/>
                <a:ea typeface="宋体" pitchFamily="2" charset="-122"/>
                <a:cs typeface="Times New Roman"/>
              </a:rPr>
              <a:t>CT74LS151</a:t>
            </a:r>
            <a:r>
              <a:rPr lang="zh-CN" altLang="en-US" sz="2800" b="1">
                <a:solidFill>
                  <a:srgbClr val="FF0000"/>
                </a:solidFill>
                <a:effectLst>
                  <a:outerShdw blurRad="38100" dist="38100" dir="2700000" algn="tl">
                    <a:srgbClr val="C0C0C0"/>
                  </a:outerShdw>
                </a:effectLst>
                <a:latin typeface="Times New Roman"/>
                <a:ea typeface="宋体" pitchFamily="2" charset="-122"/>
                <a:cs typeface="Times New Roman"/>
              </a:rPr>
              <a:t>功能表</a:t>
            </a:r>
            <a:endParaRPr lang="zh-CN" altLang="en-US" sz="3200" b="1">
              <a:solidFill>
                <a:srgbClr val="FF0000"/>
              </a:solidFill>
              <a:effectLst>
                <a:outerShdw blurRad="38100" dist="38100" dir="2700000" algn="tl">
                  <a:srgbClr val="C0C0C0"/>
                </a:outerShdw>
              </a:effectLst>
              <a:latin typeface="Times New Roman"/>
              <a:ea typeface="宋体" pitchFamily="2" charset="-122"/>
              <a:cs typeface="Times New Roman"/>
            </a:endParaRPr>
          </a:p>
        </p:txBody>
      </p:sp>
      <p:grpSp>
        <p:nvGrpSpPr>
          <p:cNvPr id="78851" name="Group 3"/>
          <p:cNvGrpSpPr>
            <a:grpSpLocks/>
          </p:cNvGrpSpPr>
          <p:nvPr/>
        </p:nvGrpSpPr>
        <p:grpSpPr bwMode="auto">
          <a:xfrm>
            <a:off x="107950" y="1476375"/>
            <a:ext cx="3738563" cy="5048250"/>
            <a:chOff x="336" y="665"/>
            <a:chExt cx="2355" cy="3180"/>
          </a:xfrm>
        </p:grpSpPr>
        <p:sp>
          <p:nvSpPr>
            <p:cNvPr id="147460" name="Text Box 4"/>
            <p:cNvSpPr txBox="1">
              <a:spLocks noChangeArrowheads="1"/>
            </p:cNvSpPr>
            <p:nvPr/>
          </p:nvSpPr>
          <p:spPr bwMode="auto">
            <a:xfrm>
              <a:off x="336" y="672"/>
              <a:ext cx="624"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zh-CN" altLang="en-US" sz="2800" b="1">
                  <a:solidFill>
                    <a:srgbClr val="000099"/>
                  </a:solidFill>
                  <a:effectLst>
                    <a:outerShdw blurRad="38100" dist="38100" dir="2700000" algn="tl">
                      <a:srgbClr val="DDDDDD"/>
                    </a:outerShdw>
                  </a:effectLst>
                  <a:latin typeface="Times New Roman"/>
                  <a:cs typeface="Times New Roman"/>
                </a:rPr>
                <a:t>选通</a:t>
              </a:r>
            </a:p>
          </p:txBody>
        </p:sp>
        <p:sp>
          <p:nvSpPr>
            <p:cNvPr id="78856" name="Line 5"/>
            <p:cNvSpPr>
              <a:spLocks noChangeShapeType="1"/>
            </p:cNvSpPr>
            <p:nvPr/>
          </p:nvSpPr>
          <p:spPr bwMode="auto">
            <a:xfrm>
              <a:off x="432" y="665"/>
              <a:ext cx="2163" cy="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a:cs typeface="Times New Roman"/>
              </a:endParaRPr>
            </a:p>
          </p:txBody>
        </p:sp>
        <p:sp>
          <p:nvSpPr>
            <p:cNvPr id="78857" name="Line 6"/>
            <p:cNvSpPr>
              <a:spLocks noChangeShapeType="1"/>
            </p:cNvSpPr>
            <p:nvPr/>
          </p:nvSpPr>
          <p:spPr bwMode="auto">
            <a:xfrm>
              <a:off x="432" y="3840"/>
              <a:ext cx="22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a:cs typeface="Times New Roman"/>
              </a:endParaRPr>
            </a:p>
          </p:txBody>
        </p:sp>
        <p:sp>
          <p:nvSpPr>
            <p:cNvPr id="78858" name="Line 7"/>
            <p:cNvSpPr>
              <a:spLocks noChangeShapeType="1"/>
            </p:cNvSpPr>
            <p:nvPr/>
          </p:nvSpPr>
          <p:spPr bwMode="auto">
            <a:xfrm>
              <a:off x="915" y="672"/>
              <a:ext cx="0" cy="3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a:cs typeface="Times New Roman"/>
              </a:endParaRPr>
            </a:p>
          </p:txBody>
        </p:sp>
        <p:sp>
          <p:nvSpPr>
            <p:cNvPr id="78859" name="Line 8"/>
            <p:cNvSpPr>
              <a:spLocks noChangeShapeType="1"/>
            </p:cNvSpPr>
            <p:nvPr/>
          </p:nvSpPr>
          <p:spPr bwMode="auto">
            <a:xfrm flipV="1">
              <a:off x="432" y="1296"/>
              <a:ext cx="2163" cy="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a:cs typeface="Times New Roman"/>
              </a:endParaRPr>
            </a:p>
          </p:txBody>
        </p:sp>
        <p:sp>
          <p:nvSpPr>
            <p:cNvPr id="78860" name="Line 9"/>
            <p:cNvSpPr>
              <a:spLocks noChangeShapeType="1"/>
            </p:cNvSpPr>
            <p:nvPr/>
          </p:nvSpPr>
          <p:spPr bwMode="auto">
            <a:xfrm>
              <a:off x="2067" y="672"/>
              <a:ext cx="0" cy="3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a:cs typeface="Times New Roman"/>
              </a:endParaRPr>
            </a:p>
          </p:txBody>
        </p:sp>
        <p:sp>
          <p:nvSpPr>
            <p:cNvPr id="147466" name="Rectangle 10"/>
            <p:cNvSpPr>
              <a:spLocks noChangeArrowheads="1"/>
            </p:cNvSpPr>
            <p:nvPr/>
          </p:nvSpPr>
          <p:spPr bwMode="auto">
            <a:xfrm>
              <a:off x="1107" y="672"/>
              <a:ext cx="908" cy="330"/>
            </a:xfrm>
            <a:prstGeom prst="rect">
              <a:avLst/>
            </a:prstGeom>
            <a:noFill/>
            <a:ln w="9525">
              <a:noFill/>
              <a:miter lim="800000"/>
              <a:headEnd/>
              <a:tailEnd/>
            </a:ln>
            <a:effectLst/>
          </p:spPr>
          <p:txBody>
            <a:bodyPr wrap="none">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Times New Roman"/>
                  <a:ea typeface="宋体" pitchFamily="2" charset="-122"/>
                  <a:cs typeface="Times New Roman"/>
                </a:rPr>
                <a:t>选   择</a:t>
              </a:r>
            </a:p>
          </p:txBody>
        </p:sp>
        <p:sp>
          <p:nvSpPr>
            <p:cNvPr id="147467" name="Rectangle 11"/>
            <p:cNvSpPr>
              <a:spLocks noChangeArrowheads="1"/>
            </p:cNvSpPr>
            <p:nvPr/>
          </p:nvSpPr>
          <p:spPr bwMode="auto">
            <a:xfrm>
              <a:off x="2067" y="672"/>
              <a:ext cx="566" cy="327"/>
            </a:xfrm>
            <a:prstGeom prst="rect">
              <a:avLst/>
            </a:prstGeom>
            <a:noFill/>
            <a:ln w="9525">
              <a:noFill/>
              <a:miter lim="800000"/>
              <a:headEnd/>
              <a:tailEnd/>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Times New Roman"/>
                  <a:cs typeface="Times New Roman"/>
                </a:rPr>
                <a:t>输出</a:t>
              </a:r>
            </a:p>
          </p:txBody>
        </p:sp>
        <p:sp>
          <p:nvSpPr>
            <p:cNvPr id="78863" name="Text Box 12"/>
            <p:cNvSpPr txBox="1">
              <a:spLocks noChangeArrowheads="1"/>
            </p:cNvSpPr>
            <p:nvPr/>
          </p:nvSpPr>
          <p:spPr bwMode="auto">
            <a:xfrm>
              <a:off x="568" y="1007"/>
              <a:ext cx="27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i="1">
                  <a:latin typeface="Times New Roman"/>
                  <a:cs typeface="Times New Roman"/>
                </a:rPr>
                <a:t>S</a:t>
              </a:r>
              <a:endParaRPr lang="en-US" altLang="zh-CN" sz="3600" b="1">
                <a:latin typeface="Times New Roman"/>
                <a:cs typeface="Times New Roman"/>
              </a:endParaRPr>
            </a:p>
          </p:txBody>
        </p:sp>
        <p:sp>
          <p:nvSpPr>
            <p:cNvPr id="78864" name="Line 13"/>
            <p:cNvSpPr>
              <a:spLocks noChangeShapeType="1"/>
            </p:cNvSpPr>
            <p:nvPr/>
          </p:nvSpPr>
          <p:spPr bwMode="auto">
            <a:xfrm>
              <a:off x="588" y="1046"/>
              <a:ext cx="181" cy="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a:cs typeface="Times New Roman"/>
              </a:endParaRPr>
            </a:p>
          </p:txBody>
        </p:sp>
        <p:sp>
          <p:nvSpPr>
            <p:cNvPr id="78865" name="Text Box 14"/>
            <p:cNvSpPr txBox="1">
              <a:spLocks noChangeArrowheads="1"/>
            </p:cNvSpPr>
            <p:nvPr/>
          </p:nvSpPr>
          <p:spPr bwMode="auto">
            <a:xfrm>
              <a:off x="1731" y="960"/>
              <a:ext cx="4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i="1">
                  <a:latin typeface="Times New Roman"/>
                  <a:cs typeface="Times New Roman"/>
                </a:rPr>
                <a:t>A</a:t>
              </a:r>
              <a:r>
                <a:rPr lang="en-US" altLang="zh-CN" sz="2800" b="1" baseline="-25000">
                  <a:latin typeface="Times New Roman"/>
                  <a:cs typeface="Times New Roman"/>
                </a:rPr>
                <a:t>0</a:t>
              </a:r>
              <a:endParaRPr lang="en-US" altLang="zh-CN" sz="2800" b="1">
                <a:latin typeface="Times New Roman"/>
                <a:cs typeface="Times New Roman"/>
              </a:endParaRPr>
            </a:p>
          </p:txBody>
        </p:sp>
        <p:sp>
          <p:nvSpPr>
            <p:cNvPr id="78866" name="Rectangle 15"/>
            <p:cNvSpPr>
              <a:spLocks noChangeArrowheads="1"/>
            </p:cNvSpPr>
            <p:nvPr/>
          </p:nvSpPr>
          <p:spPr bwMode="auto">
            <a:xfrm>
              <a:off x="967" y="960"/>
              <a:ext cx="3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i="1">
                  <a:latin typeface="Times New Roman"/>
                  <a:cs typeface="Times New Roman"/>
                </a:rPr>
                <a:t>A</a:t>
              </a:r>
              <a:r>
                <a:rPr lang="en-US" altLang="zh-CN" sz="2800" b="1" baseline="-25000">
                  <a:latin typeface="Times New Roman"/>
                  <a:cs typeface="Times New Roman"/>
                </a:rPr>
                <a:t>2</a:t>
              </a:r>
            </a:p>
          </p:txBody>
        </p:sp>
        <p:sp>
          <p:nvSpPr>
            <p:cNvPr id="78867" name="Rectangle 16"/>
            <p:cNvSpPr>
              <a:spLocks noChangeArrowheads="1"/>
            </p:cNvSpPr>
            <p:nvPr/>
          </p:nvSpPr>
          <p:spPr bwMode="auto">
            <a:xfrm>
              <a:off x="2211" y="924"/>
              <a:ext cx="3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3600" b="1" i="1" baseline="-25000">
                  <a:latin typeface="Times New Roman"/>
                  <a:cs typeface="Times New Roman"/>
                </a:rPr>
                <a:t>W</a:t>
              </a:r>
            </a:p>
          </p:txBody>
        </p:sp>
        <p:sp>
          <p:nvSpPr>
            <p:cNvPr id="78868" name="Text Box 17"/>
            <p:cNvSpPr txBox="1">
              <a:spLocks noChangeArrowheads="1"/>
            </p:cNvSpPr>
            <p:nvPr/>
          </p:nvSpPr>
          <p:spPr bwMode="auto">
            <a:xfrm>
              <a:off x="568" y="130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solidFill>
                    <a:srgbClr val="CC0000"/>
                  </a:solidFill>
                  <a:latin typeface="Times New Roman"/>
                  <a:cs typeface="Times New Roman"/>
                </a:rPr>
                <a:t>1</a:t>
              </a:r>
            </a:p>
          </p:txBody>
        </p:sp>
        <p:sp>
          <p:nvSpPr>
            <p:cNvPr id="78869" name="Rectangle 18"/>
            <p:cNvSpPr>
              <a:spLocks noChangeArrowheads="1"/>
            </p:cNvSpPr>
            <p:nvPr/>
          </p:nvSpPr>
          <p:spPr bwMode="auto">
            <a:xfrm>
              <a:off x="2211"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solidFill>
                    <a:srgbClr val="CC0000"/>
                  </a:solidFill>
                  <a:latin typeface="Times New Roman"/>
                  <a:cs typeface="Times New Roman"/>
                </a:rPr>
                <a:t>0</a:t>
              </a:r>
            </a:p>
          </p:txBody>
        </p:sp>
        <p:sp>
          <p:nvSpPr>
            <p:cNvPr id="78870" name="Rectangle 19"/>
            <p:cNvSpPr>
              <a:spLocks noChangeArrowheads="1"/>
            </p:cNvSpPr>
            <p:nvPr/>
          </p:nvSpPr>
          <p:spPr bwMode="auto">
            <a:xfrm>
              <a:off x="568" y="158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71" name="Rectangle 20"/>
            <p:cNvSpPr>
              <a:spLocks noChangeArrowheads="1"/>
            </p:cNvSpPr>
            <p:nvPr/>
          </p:nvSpPr>
          <p:spPr bwMode="auto">
            <a:xfrm>
              <a:off x="568" y="186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72" name="Rectangle 21"/>
            <p:cNvSpPr>
              <a:spLocks noChangeArrowheads="1"/>
            </p:cNvSpPr>
            <p:nvPr/>
          </p:nvSpPr>
          <p:spPr bwMode="auto">
            <a:xfrm>
              <a:off x="568" y="21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73" name="Rectangle 22"/>
            <p:cNvSpPr>
              <a:spLocks noChangeArrowheads="1"/>
            </p:cNvSpPr>
            <p:nvPr/>
          </p:nvSpPr>
          <p:spPr bwMode="auto">
            <a:xfrm>
              <a:off x="578" y="241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74" name="Rectangle 23"/>
            <p:cNvSpPr>
              <a:spLocks noChangeArrowheads="1"/>
            </p:cNvSpPr>
            <p:nvPr/>
          </p:nvSpPr>
          <p:spPr bwMode="auto">
            <a:xfrm>
              <a:off x="2211" y="2448"/>
              <a:ext cx="3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latin typeface="Times New Roman"/>
                  <a:cs typeface="Times New Roman"/>
                </a:rPr>
                <a:t>D</a:t>
              </a:r>
              <a:r>
                <a:rPr lang="en-US" altLang="zh-CN" b="1" baseline="-25000">
                  <a:latin typeface="Times New Roman"/>
                  <a:cs typeface="Times New Roman"/>
                </a:rPr>
                <a:t>3</a:t>
              </a:r>
              <a:endParaRPr lang="en-US" altLang="zh-CN" b="1">
                <a:latin typeface="Times New Roman"/>
                <a:cs typeface="Times New Roman"/>
              </a:endParaRPr>
            </a:p>
          </p:txBody>
        </p:sp>
        <p:sp>
          <p:nvSpPr>
            <p:cNvPr id="78875" name="Rectangle 24"/>
            <p:cNvSpPr>
              <a:spLocks noChangeArrowheads="1"/>
            </p:cNvSpPr>
            <p:nvPr/>
          </p:nvSpPr>
          <p:spPr bwMode="auto">
            <a:xfrm>
              <a:off x="2211" y="2160"/>
              <a:ext cx="2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b="1" i="1">
                  <a:latin typeface="Times New Roman"/>
                  <a:cs typeface="Times New Roman"/>
                </a:rPr>
                <a:t>D</a:t>
              </a:r>
              <a:r>
                <a:rPr lang="en-US" altLang="zh-CN" b="1" baseline="-25000">
                  <a:latin typeface="Times New Roman"/>
                  <a:cs typeface="Times New Roman"/>
                </a:rPr>
                <a:t>2</a:t>
              </a:r>
            </a:p>
          </p:txBody>
        </p:sp>
        <p:sp>
          <p:nvSpPr>
            <p:cNvPr id="78876" name="Rectangle 25"/>
            <p:cNvSpPr>
              <a:spLocks noChangeArrowheads="1"/>
            </p:cNvSpPr>
            <p:nvPr/>
          </p:nvSpPr>
          <p:spPr bwMode="auto">
            <a:xfrm>
              <a:off x="2211" y="1872"/>
              <a:ext cx="2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b="1" i="1">
                  <a:latin typeface="Times New Roman"/>
                  <a:cs typeface="Times New Roman"/>
                </a:rPr>
                <a:t>D</a:t>
              </a:r>
              <a:r>
                <a:rPr lang="en-US" altLang="zh-CN" b="1" baseline="-25000">
                  <a:latin typeface="Times New Roman"/>
                  <a:cs typeface="Times New Roman"/>
                </a:rPr>
                <a:t>1</a:t>
              </a:r>
            </a:p>
          </p:txBody>
        </p:sp>
        <p:sp>
          <p:nvSpPr>
            <p:cNvPr id="78877" name="Rectangle 26"/>
            <p:cNvSpPr>
              <a:spLocks noChangeArrowheads="1"/>
            </p:cNvSpPr>
            <p:nvPr/>
          </p:nvSpPr>
          <p:spPr bwMode="auto">
            <a:xfrm>
              <a:off x="2211" y="1632"/>
              <a:ext cx="2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b="1" i="1">
                  <a:latin typeface="Times New Roman"/>
                  <a:cs typeface="Times New Roman"/>
                </a:rPr>
                <a:t>D</a:t>
              </a:r>
              <a:r>
                <a:rPr lang="en-US" altLang="zh-CN" b="1" baseline="-25000">
                  <a:latin typeface="Times New Roman"/>
                  <a:cs typeface="Times New Roman"/>
                </a:rPr>
                <a:t>0</a:t>
              </a:r>
            </a:p>
          </p:txBody>
        </p:sp>
        <p:sp>
          <p:nvSpPr>
            <p:cNvPr id="78878" name="Rectangle 27"/>
            <p:cNvSpPr>
              <a:spLocks noChangeArrowheads="1"/>
            </p:cNvSpPr>
            <p:nvPr/>
          </p:nvSpPr>
          <p:spPr bwMode="auto">
            <a:xfrm>
              <a:off x="1347" y="960"/>
              <a:ext cx="3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i="1">
                  <a:latin typeface="Times New Roman"/>
                  <a:cs typeface="Times New Roman"/>
                </a:rPr>
                <a:t>A</a:t>
              </a:r>
              <a:r>
                <a:rPr lang="en-US" altLang="zh-CN" sz="2800" b="1" baseline="-25000">
                  <a:latin typeface="Times New Roman"/>
                  <a:cs typeface="Times New Roman"/>
                </a:rPr>
                <a:t>2</a:t>
              </a:r>
            </a:p>
          </p:txBody>
        </p:sp>
        <p:sp>
          <p:nvSpPr>
            <p:cNvPr id="78879" name="Rectangle 28"/>
            <p:cNvSpPr>
              <a:spLocks noChangeArrowheads="1"/>
            </p:cNvSpPr>
            <p:nvPr/>
          </p:nvSpPr>
          <p:spPr bwMode="auto">
            <a:xfrm>
              <a:off x="578" y="268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80" name="Rectangle 29"/>
            <p:cNvSpPr>
              <a:spLocks noChangeArrowheads="1"/>
            </p:cNvSpPr>
            <p:nvPr/>
          </p:nvSpPr>
          <p:spPr bwMode="auto">
            <a:xfrm>
              <a:off x="2211" y="2736"/>
              <a:ext cx="3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latin typeface="Times New Roman"/>
                  <a:cs typeface="Times New Roman"/>
                </a:rPr>
                <a:t>D</a:t>
              </a:r>
              <a:r>
                <a:rPr lang="en-US" altLang="zh-CN" b="1" baseline="-25000">
                  <a:latin typeface="Times New Roman"/>
                  <a:cs typeface="Times New Roman"/>
                </a:rPr>
                <a:t>4</a:t>
              </a:r>
              <a:endParaRPr lang="en-US" altLang="zh-CN" b="1">
                <a:latin typeface="Times New Roman"/>
                <a:cs typeface="Times New Roman"/>
              </a:endParaRPr>
            </a:p>
          </p:txBody>
        </p:sp>
        <p:sp>
          <p:nvSpPr>
            <p:cNvPr id="78881" name="Rectangle 30"/>
            <p:cNvSpPr>
              <a:spLocks noChangeArrowheads="1"/>
            </p:cNvSpPr>
            <p:nvPr/>
          </p:nvSpPr>
          <p:spPr bwMode="auto">
            <a:xfrm>
              <a:off x="574" y="294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82" name="Rectangle 31"/>
            <p:cNvSpPr>
              <a:spLocks noChangeArrowheads="1"/>
            </p:cNvSpPr>
            <p:nvPr/>
          </p:nvSpPr>
          <p:spPr bwMode="auto">
            <a:xfrm>
              <a:off x="2245" y="2988"/>
              <a:ext cx="3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latin typeface="Times New Roman"/>
                  <a:cs typeface="Times New Roman"/>
                </a:rPr>
                <a:t>D</a:t>
              </a:r>
              <a:r>
                <a:rPr lang="en-US" altLang="zh-CN" b="1" baseline="-25000">
                  <a:latin typeface="Times New Roman"/>
                  <a:cs typeface="Times New Roman"/>
                </a:rPr>
                <a:t>5</a:t>
              </a:r>
              <a:endParaRPr lang="en-US" altLang="zh-CN" b="1">
                <a:latin typeface="Times New Roman"/>
                <a:cs typeface="Times New Roman"/>
              </a:endParaRPr>
            </a:p>
          </p:txBody>
        </p:sp>
        <p:sp>
          <p:nvSpPr>
            <p:cNvPr id="78883" name="Rectangle 32"/>
            <p:cNvSpPr>
              <a:spLocks noChangeArrowheads="1"/>
            </p:cNvSpPr>
            <p:nvPr/>
          </p:nvSpPr>
          <p:spPr bwMode="auto">
            <a:xfrm>
              <a:off x="574" y="32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84" name="Rectangle 33"/>
            <p:cNvSpPr>
              <a:spLocks noChangeArrowheads="1"/>
            </p:cNvSpPr>
            <p:nvPr/>
          </p:nvSpPr>
          <p:spPr bwMode="auto">
            <a:xfrm>
              <a:off x="2259" y="3264"/>
              <a:ext cx="3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latin typeface="Times New Roman"/>
                  <a:cs typeface="Times New Roman"/>
                </a:rPr>
                <a:t>D</a:t>
              </a:r>
              <a:r>
                <a:rPr lang="en-US" altLang="zh-CN" b="1" baseline="-25000">
                  <a:latin typeface="Times New Roman"/>
                  <a:cs typeface="Times New Roman"/>
                </a:rPr>
                <a:t>6</a:t>
              </a:r>
              <a:endParaRPr lang="en-US" altLang="zh-CN" b="1">
                <a:latin typeface="Times New Roman"/>
                <a:cs typeface="Times New Roman"/>
              </a:endParaRPr>
            </a:p>
          </p:txBody>
        </p:sp>
        <p:sp>
          <p:nvSpPr>
            <p:cNvPr id="78885" name="Rectangle 34"/>
            <p:cNvSpPr>
              <a:spLocks noChangeArrowheads="1"/>
            </p:cNvSpPr>
            <p:nvPr/>
          </p:nvSpPr>
          <p:spPr bwMode="auto">
            <a:xfrm>
              <a:off x="589" y="347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86" name="Rectangle 35"/>
            <p:cNvSpPr>
              <a:spLocks noChangeArrowheads="1"/>
            </p:cNvSpPr>
            <p:nvPr/>
          </p:nvSpPr>
          <p:spPr bwMode="auto">
            <a:xfrm>
              <a:off x="2259" y="3552"/>
              <a:ext cx="3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latin typeface="Times New Roman"/>
                  <a:cs typeface="Times New Roman"/>
                </a:rPr>
                <a:t>D</a:t>
              </a:r>
              <a:r>
                <a:rPr lang="en-US" altLang="zh-CN" b="1" baseline="-25000">
                  <a:latin typeface="Times New Roman"/>
                  <a:cs typeface="Times New Roman"/>
                </a:rPr>
                <a:t>7</a:t>
              </a:r>
              <a:endParaRPr lang="en-US" altLang="zh-CN" b="1">
                <a:latin typeface="Times New Roman"/>
                <a:cs typeface="Times New Roman"/>
              </a:endParaRPr>
            </a:p>
          </p:txBody>
        </p:sp>
        <p:grpSp>
          <p:nvGrpSpPr>
            <p:cNvPr id="78887" name="Group 36"/>
            <p:cNvGrpSpPr>
              <a:grpSpLocks/>
            </p:cNvGrpSpPr>
            <p:nvPr/>
          </p:nvGrpSpPr>
          <p:grpSpPr bwMode="auto">
            <a:xfrm>
              <a:off x="1011" y="1265"/>
              <a:ext cx="1021" cy="2544"/>
              <a:chOff x="887" y="1356"/>
              <a:chExt cx="1147" cy="2544"/>
            </a:xfrm>
          </p:grpSpPr>
          <p:sp>
            <p:nvSpPr>
              <p:cNvPr id="78889" name="Rectangle 37"/>
              <p:cNvSpPr>
                <a:spLocks noChangeArrowheads="1"/>
              </p:cNvSpPr>
              <p:nvPr/>
            </p:nvSpPr>
            <p:spPr bwMode="auto">
              <a:xfrm>
                <a:off x="887" y="1680"/>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90" name="Rectangle 38"/>
              <p:cNvSpPr>
                <a:spLocks noChangeArrowheads="1"/>
              </p:cNvSpPr>
              <p:nvPr/>
            </p:nvSpPr>
            <p:spPr bwMode="auto">
              <a:xfrm>
                <a:off x="1744" y="1680"/>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91" name="Rectangle 39"/>
              <p:cNvSpPr>
                <a:spLocks noChangeArrowheads="1"/>
              </p:cNvSpPr>
              <p:nvPr/>
            </p:nvSpPr>
            <p:spPr bwMode="auto">
              <a:xfrm>
                <a:off x="887" y="1958"/>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92" name="Rectangle 40"/>
              <p:cNvSpPr>
                <a:spLocks noChangeArrowheads="1"/>
              </p:cNvSpPr>
              <p:nvPr/>
            </p:nvSpPr>
            <p:spPr bwMode="auto">
              <a:xfrm>
                <a:off x="1744" y="1958"/>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1</a:t>
                </a:r>
              </a:p>
            </p:txBody>
          </p:sp>
          <p:sp>
            <p:nvSpPr>
              <p:cNvPr id="78893" name="Rectangle 41"/>
              <p:cNvSpPr>
                <a:spLocks noChangeArrowheads="1"/>
              </p:cNvSpPr>
              <p:nvPr/>
            </p:nvSpPr>
            <p:spPr bwMode="auto">
              <a:xfrm>
                <a:off x="887" y="2508"/>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94" name="Rectangle 42"/>
              <p:cNvSpPr>
                <a:spLocks noChangeArrowheads="1"/>
              </p:cNvSpPr>
              <p:nvPr/>
            </p:nvSpPr>
            <p:spPr bwMode="auto">
              <a:xfrm>
                <a:off x="1744" y="2508"/>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1</a:t>
                </a:r>
              </a:p>
            </p:txBody>
          </p:sp>
          <p:sp>
            <p:nvSpPr>
              <p:cNvPr id="78895" name="Text Box 43"/>
              <p:cNvSpPr txBox="1">
                <a:spLocks noChangeArrowheads="1"/>
              </p:cNvSpPr>
              <p:nvPr/>
            </p:nvSpPr>
            <p:spPr bwMode="auto">
              <a:xfrm>
                <a:off x="887" y="1370"/>
                <a:ext cx="28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3200" b="1">
                    <a:solidFill>
                      <a:srgbClr val="CC0000"/>
                    </a:solidFill>
                    <a:latin typeface="Times New Roman"/>
                    <a:cs typeface="Times New Roman"/>
                    <a:sym typeface="Symbol" charset="0"/>
                  </a:rPr>
                  <a:t></a:t>
                </a:r>
                <a:endParaRPr lang="en-US" altLang="zh-CN" sz="2800" b="1">
                  <a:solidFill>
                    <a:srgbClr val="CC0000"/>
                  </a:solidFill>
                  <a:latin typeface="Times New Roman"/>
                  <a:cs typeface="Times New Roman"/>
                </a:endParaRPr>
              </a:p>
            </p:txBody>
          </p:sp>
          <p:sp>
            <p:nvSpPr>
              <p:cNvPr id="78896" name="Text Box 44"/>
              <p:cNvSpPr txBox="1">
                <a:spLocks noChangeArrowheads="1"/>
              </p:cNvSpPr>
              <p:nvPr/>
            </p:nvSpPr>
            <p:spPr bwMode="auto">
              <a:xfrm>
                <a:off x="1745" y="1374"/>
                <a:ext cx="28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3200" b="1">
                    <a:solidFill>
                      <a:srgbClr val="CC0000"/>
                    </a:solidFill>
                    <a:latin typeface="Times New Roman"/>
                    <a:cs typeface="Times New Roman"/>
                    <a:sym typeface="Symbol" charset="0"/>
                  </a:rPr>
                  <a:t></a:t>
                </a:r>
                <a:endParaRPr lang="en-US" altLang="zh-CN" sz="3200" b="1">
                  <a:solidFill>
                    <a:srgbClr val="CC0000"/>
                  </a:solidFill>
                  <a:latin typeface="Times New Roman"/>
                  <a:cs typeface="Times New Roman"/>
                </a:endParaRPr>
              </a:p>
            </p:txBody>
          </p:sp>
          <p:sp>
            <p:nvSpPr>
              <p:cNvPr id="78897" name="Text Box 45"/>
              <p:cNvSpPr txBox="1">
                <a:spLocks noChangeArrowheads="1"/>
              </p:cNvSpPr>
              <p:nvPr/>
            </p:nvSpPr>
            <p:spPr bwMode="auto">
              <a:xfrm>
                <a:off x="1317" y="1356"/>
                <a:ext cx="28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3200" b="1">
                    <a:solidFill>
                      <a:srgbClr val="CC0000"/>
                    </a:solidFill>
                    <a:latin typeface="Times New Roman"/>
                    <a:cs typeface="Times New Roman"/>
                    <a:sym typeface="Symbol" charset="0"/>
                  </a:rPr>
                  <a:t></a:t>
                </a:r>
                <a:endParaRPr lang="en-US" altLang="zh-CN" sz="3200" b="1">
                  <a:solidFill>
                    <a:srgbClr val="CC0000"/>
                  </a:solidFill>
                  <a:latin typeface="Times New Roman"/>
                  <a:cs typeface="Times New Roman"/>
                </a:endParaRPr>
              </a:p>
            </p:txBody>
          </p:sp>
          <p:sp>
            <p:nvSpPr>
              <p:cNvPr id="78898" name="Text Box 46"/>
              <p:cNvSpPr txBox="1">
                <a:spLocks noChangeArrowheads="1"/>
              </p:cNvSpPr>
              <p:nvPr/>
            </p:nvSpPr>
            <p:spPr bwMode="auto">
              <a:xfrm>
                <a:off x="1335" y="1667"/>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latin typeface="Times New Roman"/>
                    <a:cs typeface="Times New Roman"/>
                    <a:sym typeface="Symbol" charset="0"/>
                  </a:rPr>
                  <a:t>0</a:t>
                </a:r>
                <a:endParaRPr lang="en-US" altLang="zh-CN" sz="2800" b="1">
                  <a:latin typeface="Times New Roman"/>
                  <a:cs typeface="Times New Roman"/>
                </a:endParaRPr>
              </a:p>
            </p:txBody>
          </p:sp>
          <p:sp>
            <p:nvSpPr>
              <p:cNvPr id="78899" name="Text Box 47"/>
              <p:cNvSpPr txBox="1">
                <a:spLocks noChangeArrowheads="1"/>
              </p:cNvSpPr>
              <p:nvPr/>
            </p:nvSpPr>
            <p:spPr bwMode="auto">
              <a:xfrm>
                <a:off x="1338" y="1947"/>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latin typeface="Times New Roman"/>
                    <a:cs typeface="Times New Roman"/>
                    <a:sym typeface="Symbol" charset="0"/>
                  </a:rPr>
                  <a:t>0</a:t>
                </a:r>
                <a:endParaRPr lang="en-US" altLang="zh-CN" sz="2800" b="1">
                  <a:latin typeface="Times New Roman"/>
                  <a:cs typeface="Times New Roman"/>
                </a:endParaRPr>
              </a:p>
            </p:txBody>
          </p:sp>
          <p:sp>
            <p:nvSpPr>
              <p:cNvPr id="78900" name="Rectangle 48"/>
              <p:cNvSpPr>
                <a:spLocks noChangeArrowheads="1"/>
              </p:cNvSpPr>
              <p:nvPr/>
            </p:nvSpPr>
            <p:spPr bwMode="auto">
              <a:xfrm>
                <a:off x="887" y="2240"/>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901" name="Rectangle 49"/>
              <p:cNvSpPr>
                <a:spLocks noChangeArrowheads="1"/>
              </p:cNvSpPr>
              <p:nvPr/>
            </p:nvSpPr>
            <p:spPr bwMode="auto">
              <a:xfrm>
                <a:off x="1743" y="2240"/>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902" name="Text Box 50"/>
              <p:cNvSpPr txBox="1">
                <a:spLocks noChangeArrowheads="1"/>
              </p:cNvSpPr>
              <p:nvPr/>
            </p:nvSpPr>
            <p:spPr bwMode="auto">
              <a:xfrm>
                <a:off x="1335" y="2226"/>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latin typeface="Times New Roman"/>
                    <a:cs typeface="Times New Roman"/>
                    <a:sym typeface="Symbol" charset="0"/>
                  </a:rPr>
                  <a:t>1</a:t>
                </a:r>
                <a:endParaRPr lang="en-US" altLang="zh-CN" sz="2800" b="1">
                  <a:latin typeface="Times New Roman"/>
                  <a:cs typeface="Times New Roman"/>
                </a:endParaRPr>
              </a:p>
            </p:txBody>
          </p:sp>
          <p:sp>
            <p:nvSpPr>
              <p:cNvPr id="78903" name="Text Box 51"/>
              <p:cNvSpPr txBox="1">
                <a:spLocks noChangeArrowheads="1"/>
              </p:cNvSpPr>
              <p:nvPr/>
            </p:nvSpPr>
            <p:spPr bwMode="auto">
              <a:xfrm>
                <a:off x="1349" y="2524"/>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latin typeface="Times New Roman"/>
                    <a:cs typeface="Times New Roman"/>
                    <a:sym typeface="Symbol" charset="0"/>
                  </a:rPr>
                  <a:t>1</a:t>
                </a:r>
                <a:endParaRPr lang="en-US" altLang="zh-CN" sz="2800" b="1">
                  <a:latin typeface="Times New Roman"/>
                  <a:cs typeface="Times New Roman"/>
                </a:endParaRPr>
              </a:p>
            </p:txBody>
          </p:sp>
          <p:sp>
            <p:nvSpPr>
              <p:cNvPr id="78904" name="Rectangle 52"/>
              <p:cNvSpPr>
                <a:spLocks noChangeArrowheads="1"/>
              </p:cNvSpPr>
              <p:nvPr/>
            </p:nvSpPr>
            <p:spPr bwMode="auto">
              <a:xfrm>
                <a:off x="887" y="2783"/>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1</a:t>
                </a:r>
              </a:p>
            </p:txBody>
          </p:sp>
          <p:sp>
            <p:nvSpPr>
              <p:cNvPr id="78905" name="Rectangle 53"/>
              <p:cNvSpPr>
                <a:spLocks noChangeArrowheads="1"/>
              </p:cNvSpPr>
              <p:nvPr/>
            </p:nvSpPr>
            <p:spPr bwMode="auto">
              <a:xfrm>
                <a:off x="1743" y="2783"/>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906" name="Text Box 54"/>
              <p:cNvSpPr txBox="1">
                <a:spLocks noChangeArrowheads="1"/>
              </p:cNvSpPr>
              <p:nvPr/>
            </p:nvSpPr>
            <p:spPr bwMode="auto">
              <a:xfrm>
                <a:off x="1349" y="2799"/>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latin typeface="Times New Roman"/>
                    <a:cs typeface="Times New Roman"/>
                    <a:sym typeface="Symbol" charset="0"/>
                  </a:rPr>
                  <a:t>0</a:t>
                </a:r>
                <a:endParaRPr lang="en-US" altLang="zh-CN" sz="2800" b="1">
                  <a:latin typeface="Times New Roman"/>
                  <a:cs typeface="Times New Roman"/>
                </a:endParaRPr>
              </a:p>
            </p:txBody>
          </p:sp>
          <p:sp>
            <p:nvSpPr>
              <p:cNvPr id="78907" name="Rectangle 55"/>
              <p:cNvSpPr>
                <a:spLocks noChangeArrowheads="1"/>
              </p:cNvSpPr>
              <p:nvPr/>
            </p:nvSpPr>
            <p:spPr bwMode="auto">
              <a:xfrm>
                <a:off x="887" y="3036"/>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1</a:t>
                </a:r>
              </a:p>
            </p:txBody>
          </p:sp>
          <p:sp>
            <p:nvSpPr>
              <p:cNvPr id="78908" name="Rectangle 56"/>
              <p:cNvSpPr>
                <a:spLocks noChangeArrowheads="1"/>
              </p:cNvSpPr>
              <p:nvPr/>
            </p:nvSpPr>
            <p:spPr bwMode="auto">
              <a:xfrm>
                <a:off x="1743" y="3045"/>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1</a:t>
                </a:r>
              </a:p>
            </p:txBody>
          </p:sp>
          <p:sp>
            <p:nvSpPr>
              <p:cNvPr id="78909" name="Text Box 57"/>
              <p:cNvSpPr txBox="1">
                <a:spLocks noChangeArrowheads="1"/>
              </p:cNvSpPr>
              <p:nvPr/>
            </p:nvSpPr>
            <p:spPr bwMode="auto">
              <a:xfrm>
                <a:off x="1349" y="3045"/>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latin typeface="Times New Roman"/>
                    <a:cs typeface="Times New Roman"/>
                    <a:sym typeface="Symbol" charset="0"/>
                  </a:rPr>
                  <a:t>0</a:t>
                </a:r>
                <a:endParaRPr lang="en-US" altLang="zh-CN" sz="2800" b="1">
                  <a:latin typeface="Times New Roman"/>
                  <a:cs typeface="Times New Roman"/>
                </a:endParaRPr>
              </a:p>
            </p:txBody>
          </p:sp>
          <p:sp>
            <p:nvSpPr>
              <p:cNvPr id="78910" name="Rectangle 58"/>
              <p:cNvSpPr>
                <a:spLocks noChangeArrowheads="1"/>
              </p:cNvSpPr>
              <p:nvPr/>
            </p:nvSpPr>
            <p:spPr bwMode="auto">
              <a:xfrm>
                <a:off x="887" y="3320"/>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1</a:t>
                </a:r>
              </a:p>
            </p:txBody>
          </p:sp>
          <p:sp>
            <p:nvSpPr>
              <p:cNvPr id="78911" name="Rectangle 59"/>
              <p:cNvSpPr>
                <a:spLocks noChangeArrowheads="1"/>
              </p:cNvSpPr>
              <p:nvPr/>
            </p:nvSpPr>
            <p:spPr bwMode="auto">
              <a:xfrm>
                <a:off x="1743" y="3329"/>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912" name="Text Box 60"/>
              <p:cNvSpPr txBox="1">
                <a:spLocks noChangeArrowheads="1"/>
              </p:cNvSpPr>
              <p:nvPr/>
            </p:nvSpPr>
            <p:spPr bwMode="auto">
              <a:xfrm>
                <a:off x="1349" y="3329"/>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latin typeface="Times New Roman"/>
                    <a:cs typeface="Times New Roman"/>
                    <a:sym typeface="Symbol" charset="0"/>
                  </a:rPr>
                  <a:t>1</a:t>
                </a:r>
                <a:endParaRPr lang="en-US" altLang="zh-CN" sz="2800" b="1">
                  <a:latin typeface="Times New Roman"/>
                  <a:cs typeface="Times New Roman"/>
                </a:endParaRPr>
              </a:p>
            </p:txBody>
          </p:sp>
          <p:sp>
            <p:nvSpPr>
              <p:cNvPr id="78913" name="Rectangle 61"/>
              <p:cNvSpPr>
                <a:spLocks noChangeArrowheads="1"/>
              </p:cNvSpPr>
              <p:nvPr/>
            </p:nvSpPr>
            <p:spPr bwMode="auto">
              <a:xfrm>
                <a:off x="900" y="3564"/>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1</a:t>
                </a:r>
              </a:p>
            </p:txBody>
          </p:sp>
          <p:sp>
            <p:nvSpPr>
              <p:cNvPr id="78914" name="Rectangle 62"/>
              <p:cNvSpPr>
                <a:spLocks noChangeArrowheads="1"/>
              </p:cNvSpPr>
              <p:nvPr/>
            </p:nvSpPr>
            <p:spPr bwMode="auto">
              <a:xfrm>
                <a:off x="1739" y="3573"/>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1</a:t>
                </a:r>
              </a:p>
            </p:txBody>
          </p:sp>
          <p:sp>
            <p:nvSpPr>
              <p:cNvPr id="78915" name="Text Box 63"/>
              <p:cNvSpPr txBox="1">
                <a:spLocks noChangeArrowheads="1"/>
              </p:cNvSpPr>
              <p:nvPr/>
            </p:nvSpPr>
            <p:spPr bwMode="auto">
              <a:xfrm>
                <a:off x="1341" y="3573"/>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latin typeface="Times New Roman"/>
                    <a:cs typeface="Times New Roman"/>
                    <a:sym typeface="Symbol" charset="0"/>
                  </a:rPr>
                  <a:t>1</a:t>
                </a:r>
                <a:endParaRPr lang="en-US" altLang="zh-CN" sz="2800" b="1">
                  <a:latin typeface="Times New Roman"/>
                  <a:cs typeface="Times New Roman"/>
                </a:endParaRPr>
              </a:p>
            </p:txBody>
          </p:sp>
        </p:grpSp>
        <p:sp>
          <p:nvSpPr>
            <p:cNvPr id="78888" name="Line 64"/>
            <p:cNvSpPr>
              <a:spLocks noChangeShapeType="1"/>
            </p:cNvSpPr>
            <p:nvPr/>
          </p:nvSpPr>
          <p:spPr bwMode="auto">
            <a:xfrm>
              <a:off x="435" y="1008"/>
              <a:ext cx="21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a:cs typeface="Times New Roman"/>
              </a:endParaRPr>
            </a:p>
          </p:txBody>
        </p:sp>
      </p:grpSp>
      <p:sp>
        <p:nvSpPr>
          <p:cNvPr id="78852" name="Text Box 94"/>
          <p:cNvSpPr txBox="1">
            <a:spLocks noChangeArrowheads="1"/>
          </p:cNvSpPr>
          <p:nvPr/>
        </p:nvSpPr>
        <p:spPr bwMode="auto">
          <a:xfrm>
            <a:off x="336550" y="188913"/>
            <a:ext cx="44053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dirty="0">
                <a:solidFill>
                  <a:srgbClr val="000099"/>
                </a:solidFill>
                <a:latin typeface="Times New Roman"/>
                <a:cs typeface="Times New Roman"/>
              </a:rPr>
              <a:t>74LS151</a:t>
            </a:r>
            <a:r>
              <a:rPr lang="zh-CN" altLang="en-US" sz="2800" b="1" dirty="0">
                <a:solidFill>
                  <a:srgbClr val="000099"/>
                </a:solidFill>
                <a:latin typeface="Times New Roman"/>
                <a:cs typeface="Times New Roman"/>
              </a:rPr>
              <a:t>型</a:t>
            </a:r>
            <a:r>
              <a:rPr lang="en-US" altLang="zh-CN" sz="2800" b="1" dirty="0">
                <a:solidFill>
                  <a:srgbClr val="000099"/>
                </a:solidFill>
                <a:latin typeface="Times New Roman"/>
                <a:cs typeface="Times New Roman"/>
              </a:rPr>
              <a:t>8</a:t>
            </a:r>
            <a:r>
              <a:rPr lang="zh-CN" altLang="en-US" sz="2800" b="1" dirty="0">
                <a:solidFill>
                  <a:srgbClr val="000099"/>
                </a:solidFill>
                <a:latin typeface="Times New Roman"/>
                <a:cs typeface="Times New Roman"/>
              </a:rPr>
              <a:t>选</a:t>
            </a:r>
            <a:r>
              <a:rPr lang="en-US" altLang="zh-CN" sz="2800" b="1" dirty="0">
                <a:solidFill>
                  <a:srgbClr val="000099"/>
                </a:solidFill>
                <a:latin typeface="Times New Roman"/>
                <a:cs typeface="Times New Roman"/>
              </a:rPr>
              <a:t>1</a:t>
            </a:r>
            <a:r>
              <a:rPr lang="zh-CN" altLang="en-US" sz="2800" b="1" dirty="0">
                <a:solidFill>
                  <a:srgbClr val="000099"/>
                </a:solidFill>
                <a:latin typeface="Times New Roman"/>
                <a:cs typeface="Times New Roman"/>
              </a:rPr>
              <a:t>数据选择器</a:t>
            </a:r>
          </a:p>
        </p:txBody>
      </p:sp>
      <p:pic>
        <p:nvPicPr>
          <p:cNvPr id="78853" name="Picture 6" descr="7d58"/>
          <p:cNvPicPr>
            <a:picLocks noChangeAspect="1" noChangeArrowheads="1"/>
          </p:cNvPicPr>
          <p:nvPr/>
        </p:nvPicPr>
        <p:blipFill>
          <a:blip r:embed="rId2">
            <a:extLst>
              <a:ext uri="{28A0092B-C50C-407E-A947-70E740481C1C}">
                <a14:useLocalDpi xmlns:a14="http://schemas.microsoft.com/office/drawing/2010/main" val="0"/>
              </a:ext>
            </a:extLst>
          </a:blip>
          <a:srcRect l="72530" t="26009" b="10081"/>
          <a:stretch>
            <a:fillRect/>
          </a:stretch>
        </p:blipFill>
        <p:spPr bwMode="auto">
          <a:xfrm>
            <a:off x="4854575" y="2708275"/>
            <a:ext cx="3030538"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4"/>
          <p:cNvPicPr>
            <a:picLocks noChangeAspect="1" noChangeArrowheads="1"/>
          </p:cNvPicPr>
          <p:nvPr/>
        </p:nvPicPr>
        <p:blipFill>
          <a:blip r:embed="rId3">
            <a:extLst>
              <a:ext uri="{28A0092B-C50C-407E-A947-70E740481C1C}">
                <a14:useLocalDpi xmlns:a14="http://schemas.microsoft.com/office/drawing/2010/main" val="0"/>
              </a:ext>
            </a:extLst>
          </a:blip>
          <a:srcRect l="3102" t="5664" r="44495" b="-3125"/>
          <a:stretch>
            <a:fillRect/>
          </a:stretch>
        </p:blipFill>
        <p:spPr bwMode="auto">
          <a:xfrm>
            <a:off x="3708400" y="1390650"/>
            <a:ext cx="5297488"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3691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4"/>
          <p:cNvPicPr>
            <a:picLocks noChangeAspect="1" noChangeArrowheads="1"/>
          </p:cNvPicPr>
          <p:nvPr/>
        </p:nvPicPr>
        <p:blipFill>
          <a:blip r:embed="rId2">
            <a:extLst>
              <a:ext uri="{28A0092B-C50C-407E-A947-70E740481C1C}">
                <a14:useLocalDpi xmlns:a14="http://schemas.microsoft.com/office/drawing/2010/main" val="0"/>
              </a:ext>
            </a:extLst>
          </a:blip>
          <a:srcRect r="44495" b="2362"/>
          <a:stretch>
            <a:fillRect/>
          </a:stretch>
        </p:blipFill>
        <p:spPr bwMode="auto">
          <a:xfrm>
            <a:off x="-107950" y="765175"/>
            <a:ext cx="84836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5" name="Picture 5"/>
          <p:cNvPicPr>
            <a:picLocks noChangeAspect="1" noChangeArrowheads="1"/>
          </p:cNvPicPr>
          <p:nvPr/>
        </p:nvPicPr>
        <p:blipFill>
          <a:blip r:embed="rId3">
            <a:extLst>
              <a:ext uri="{28A0092B-C50C-407E-A947-70E740481C1C}">
                <a14:useLocalDpi xmlns:a14="http://schemas.microsoft.com/office/drawing/2010/main" val="0"/>
              </a:ext>
            </a:extLst>
          </a:blip>
          <a:srcRect r="40329" b="10107"/>
          <a:stretch>
            <a:fillRect/>
          </a:stretch>
        </p:blipFill>
        <p:spPr bwMode="auto">
          <a:xfrm>
            <a:off x="561975" y="2636838"/>
            <a:ext cx="82438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6"/>
          <p:cNvPicPr>
            <a:picLocks noChangeAspect="1" noChangeArrowheads="1"/>
          </p:cNvPicPr>
          <p:nvPr/>
        </p:nvPicPr>
        <p:blipFill>
          <a:blip r:embed="rId4">
            <a:extLst>
              <a:ext uri="{28A0092B-C50C-407E-A947-70E740481C1C}">
                <a14:useLocalDpi xmlns:a14="http://schemas.microsoft.com/office/drawing/2010/main" val="0"/>
              </a:ext>
            </a:extLst>
          </a:blip>
          <a:srcRect r="51703" b="8150"/>
          <a:stretch>
            <a:fillRect/>
          </a:stretch>
        </p:blipFill>
        <p:spPr bwMode="auto">
          <a:xfrm>
            <a:off x="684213" y="3810000"/>
            <a:ext cx="69135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p:nvSpPr>
        <p:spPr bwMode="gray">
          <a:xfrm>
            <a:off x="561975" y="4735513"/>
            <a:ext cx="5048250" cy="5857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eaLnBrk="0" hangingPunct="0"/>
            <a:r>
              <a:rPr lang="zh-CN" altLang="en-US" sz="3200" dirty="0">
                <a:solidFill>
                  <a:srgbClr val="0041FF"/>
                </a:solidFill>
                <a:effectLst>
                  <a:outerShdw blurRad="38100" dist="38100" dir="2700000" algn="tl">
                    <a:srgbClr val="DDDDDD"/>
                  </a:outerShdw>
                </a:effectLst>
                <a:latin typeface="Times New Roman"/>
                <a:cs typeface="Times New Roman"/>
              </a:rPr>
              <a:t>当选择器输入地址为</a:t>
            </a:r>
            <a:r>
              <a:rPr lang="en-US" altLang="zh-CN" sz="3200" i="1" dirty="0">
                <a:solidFill>
                  <a:srgbClr val="0041FF"/>
                </a:solidFill>
                <a:effectLst>
                  <a:outerShdw blurRad="38100" dist="38100" dir="2700000" algn="tl">
                    <a:srgbClr val="DDDDDD"/>
                  </a:outerShdw>
                </a:effectLst>
                <a:latin typeface="Times New Roman"/>
                <a:cs typeface="Times New Roman"/>
              </a:rPr>
              <a:t>n</a:t>
            </a:r>
            <a:r>
              <a:rPr lang="zh-CN" altLang="en-US" sz="3200" dirty="0">
                <a:solidFill>
                  <a:srgbClr val="0041FF"/>
                </a:solidFill>
                <a:effectLst>
                  <a:outerShdw blurRad="38100" dist="38100" dir="2700000" algn="tl">
                    <a:srgbClr val="DDDDDD"/>
                  </a:outerShdw>
                </a:effectLst>
                <a:latin typeface="Times New Roman"/>
                <a:cs typeface="Times New Roman"/>
              </a:rPr>
              <a:t>位时</a:t>
            </a:r>
            <a:r>
              <a:rPr lang="zh-CN" altLang="en-US" sz="3200" dirty="0">
                <a:effectLst>
                  <a:outerShdw blurRad="38100" dist="38100" dir="2700000" algn="tl">
                    <a:srgbClr val="DDDDDD"/>
                  </a:outerShdw>
                </a:effectLst>
                <a:latin typeface="Times New Roman"/>
                <a:cs typeface="Times New Roman"/>
              </a:rPr>
              <a:t> </a:t>
            </a:r>
          </a:p>
        </p:txBody>
      </p:sp>
      <p:pic>
        <p:nvPicPr>
          <p:cNvPr id="79878" name="Picture 8"/>
          <p:cNvPicPr>
            <a:picLocks noChangeAspect="1" noChangeArrowheads="1"/>
          </p:cNvPicPr>
          <p:nvPr/>
        </p:nvPicPr>
        <p:blipFill>
          <a:blip r:embed="rId5">
            <a:extLst>
              <a:ext uri="{28A0092B-C50C-407E-A947-70E740481C1C}">
                <a14:useLocalDpi xmlns:a14="http://schemas.microsoft.com/office/drawing/2010/main" val="0"/>
              </a:ext>
            </a:extLst>
          </a:blip>
          <a:srcRect r="83121" b="-3529"/>
          <a:stretch>
            <a:fillRect/>
          </a:stretch>
        </p:blipFill>
        <p:spPr bwMode="auto">
          <a:xfrm>
            <a:off x="5610225" y="4446588"/>
            <a:ext cx="2592388"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63215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txBox="1">
            <a:spLocks/>
          </p:cNvSpPr>
          <p:nvPr/>
        </p:nvSpPr>
        <p:spPr bwMode="auto">
          <a:xfrm>
            <a:off x="6335713" y="5628358"/>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357C6EDC-3CED-F840-BCE0-39445DF7155F}" type="slidenum">
              <a:rPr lang="en-US" altLang="zh-CN">
                <a:latin typeface="Times New Roman"/>
                <a:ea typeface="+mn-ea"/>
                <a:cs typeface="Times New Roman"/>
              </a:rPr>
              <a:pPr eaLnBrk="1" hangingPunct="1"/>
              <a:t>69</a:t>
            </a:fld>
            <a:endParaRPr lang="en-US" altLang="zh-CN">
              <a:latin typeface="Times New Roman"/>
              <a:ea typeface="+mn-ea"/>
              <a:cs typeface="Times New Roman"/>
            </a:endParaRPr>
          </a:p>
        </p:txBody>
      </p:sp>
      <p:sp>
        <p:nvSpPr>
          <p:cNvPr id="4" name="Rectangle 3"/>
          <p:cNvSpPr txBox="1">
            <a:spLocks noRot="1" noChangeArrowheads="1"/>
          </p:cNvSpPr>
          <p:nvPr/>
        </p:nvSpPr>
        <p:spPr>
          <a:xfrm>
            <a:off x="616166" y="2791884"/>
            <a:ext cx="3886200" cy="1558925"/>
          </a:xfrm>
          <a:prstGeom prst="rect">
            <a:avLst/>
          </a:prstGeom>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pPr>
            <a:r>
              <a:rPr lang="zh-CN" altLang="en-US" sz="3200" b="1" dirty="0">
                <a:solidFill>
                  <a:srgbClr val="FF0000"/>
                </a:solidFill>
                <a:effectLst>
                  <a:outerShdw blurRad="38100" dist="38100" dir="2700000" algn="tl">
                    <a:srgbClr val="DDDDDD"/>
                  </a:outerShdw>
                </a:effectLst>
                <a:latin typeface="Times New Roman"/>
                <a:ea typeface="+mn-ea"/>
                <a:cs typeface="Times New Roman"/>
              </a:rPr>
              <a:t>数据选择器的扩展：用两片</a:t>
            </a:r>
            <a:r>
              <a:rPr lang="en-US" altLang="zh-CN" sz="3200" b="1" dirty="0">
                <a:solidFill>
                  <a:srgbClr val="FF0000"/>
                </a:solidFill>
                <a:effectLst>
                  <a:outerShdw blurRad="38100" dist="38100" dir="2700000" algn="tl">
                    <a:srgbClr val="DDDDDD"/>
                  </a:outerShdw>
                </a:effectLst>
                <a:latin typeface="Times New Roman"/>
                <a:ea typeface="+mn-ea"/>
                <a:cs typeface="Times New Roman"/>
              </a:rPr>
              <a:t>74LS151</a:t>
            </a:r>
            <a:r>
              <a:rPr lang="zh-CN" altLang="en-US" sz="3200" b="1" dirty="0">
                <a:solidFill>
                  <a:srgbClr val="FF0000"/>
                </a:solidFill>
                <a:effectLst>
                  <a:outerShdw blurRad="38100" dist="38100" dir="2700000" algn="tl">
                    <a:srgbClr val="DDDDDD"/>
                  </a:outerShdw>
                </a:effectLst>
                <a:latin typeface="Times New Roman"/>
                <a:ea typeface="+mn-ea"/>
                <a:cs typeface="Times New Roman"/>
              </a:rPr>
              <a:t>组成</a:t>
            </a:r>
            <a:r>
              <a:rPr lang="en-US" altLang="zh-CN" sz="3200" b="1" dirty="0">
                <a:solidFill>
                  <a:srgbClr val="FF0000"/>
                </a:solidFill>
                <a:effectLst>
                  <a:outerShdw blurRad="38100" dist="38100" dir="2700000" algn="tl">
                    <a:srgbClr val="DDDDDD"/>
                  </a:outerShdw>
                </a:effectLst>
                <a:latin typeface="Times New Roman"/>
                <a:ea typeface="+mn-ea"/>
                <a:cs typeface="Times New Roman"/>
              </a:rPr>
              <a:t>16</a:t>
            </a:r>
            <a:r>
              <a:rPr lang="zh-CN" altLang="en-US" sz="3200" b="1" dirty="0">
                <a:solidFill>
                  <a:srgbClr val="FF0000"/>
                </a:solidFill>
                <a:effectLst>
                  <a:outerShdw blurRad="38100" dist="38100" dir="2700000" algn="tl">
                    <a:srgbClr val="DDDDDD"/>
                  </a:outerShdw>
                </a:effectLst>
                <a:latin typeface="Times New Roman"/>
                <a:ea typeface="+mn-ea"/>
                <a:cs typeface="Times New Roman"/>
              </a:rPr>
              <a:t>选一数据选择器。</a:t>
            </a:r>
          </a:p>
        </p:txBody>
      </p:sp>
      <p:pic>
        <p:nvPicPr>
          <p:cNvPr id="80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488" y="526133"/>
            <a:ext cx="4467225" cy="604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5239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877888" y="5410200"/>
            <a:ext cx="2474912" cy="519113"/>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(1) </a:t>
            </a:r>
            <a:r>
              <a:rPr lang="zh-CN" altLang="en-US" sz="2800" b="1">
                <a:effectLst>
                  <a:outerShdw blurRad="38100" dist="38100" dir="2700000" algn="tl">
                    <a:srgbClr val="DDDDDD"/>
                  </a:outerShdw>
                </a:effectLst>
                <a:latin typeface="Times New Roman" panose="02020603050405020304" charset="0"/>
              </a:rPr>
              <a:t>写出逻辑式</a:t>
            </a:r>
          </a:p>
        </p:txBody>
      </p:sp>
      <p:sp>
        <p:nvSpPr>
          <p:cNvPr id="88067" name="Rectangle 3"/>
          <p:cNvSpPr>
            <a:spLocks noChangeArrowheads="1"/>
          </p:cNvSpPr>
          <p:nvPr/>
        </p:nvSpPr>
        <p:spPr bwMode="auto">
          <a:xfrm>
            <a:off x="762000" y="504825"/>
            <a:ext cx="4397375" cy="519113"/>
          </a:xfrm>
          <a:prstGeom prst="rect">
            <a:avLst/>
          </a:prstGeom>
          <a:noFill/>
          <a:ln w="9525">
            <a:noFill/>
            <a:miter lim="800000"/>
          </a:ln>
        </p:spPr>
        <p:txBody>
          <a:bodyPr wrap="none">
            <a:spAutoFit/>
          </a:bodyPr>
          <a:lstStyle/>
          <a:p>
            <a:r>
              <a:rPr lang="zh-CN" altLang="en-US" sz="2800" b="1">
                <a:solidFill>
                  <a:srgbClr val="FF0000"/>
                </a:solidFill>
                <a:effectLst>
                  <a:outerShdw blurRad="38100" dist="38100" dir="2700000" algn="tl">
                    <a:srgbClr val="DDDDDD"/>
                  </a:outerShdw>
                </a:effectLst>
                <a:latin typeface="Times New Roman" panose="02020603050405020304" charset="0"/>
              </a:rPr>
              <a:t>例 </a:t>
            </a:r>
            <a:r>
              <a:rPr lang="en-US" altLang="zh-CN" sz="2800" b="1">
                <a:solidFill>
                  <a:srgbClr val="FF0000"/>
                </a:solidFill>
                <a:effectLst>
                  <a:outerShdw blurRad="38100" dist="38100" dir="2700000" algn="tl">
                    <a:srgbClr val="DDDDDD"/>
                  </a:outerShdw>
                </a:effectLst>
                <a:latin typeface="Times New Roman" panose="02020603050405020304" charset="0"/>
              </a:rPr>
              <a:t>2</a:t>
            </a:r>
            <a:r>
              <a:rPr lang="zh-CN" altLang="en-US" sz="2800" b="1">
                <a:solidFill>
                  <a:srgbClr val="FF0000"/>
                </a:solidFill>
                <a:effectLst>
                  <a:outerShdw blurRad="38100" dist="38100" dir="2700000" algn="tl">
                    <a:srgbClr val="DDDDDD"/>
                  </a:outerShdw>
                </a:effectLst>
                <a:latin typeface="Times New Roman" panose="02020603050405020304" charset="0"/>
              </a:rPr>
              <a:t>：</a:t>
            </a:r>
            <a:r>
              <a:rPr lang="zh-CN" altLang="en-US" sz="2800" b="1">
                <a:effectLst>
                  <a:outerShdw blurRad="38100" dist="38100" dir="2700000" algn="tl">
                    <a:srgbClr val="DDDDDD"/>
                  </a:outerShdw>
                </a:effectLst>
                <a:latin typeface="Times New Roman" panose="02020603050405020304" charset="0"/>
              </a:rPr>
              <a:t>分析下图的逻辑功能</a:t>
            </a:r>
            <a:endParaRPr lang="zh-CN" altLang="en-US" sz="2800" b="1">
              <a:solidFill>
                <a:srgbClr val="000099"/>
              </a:solidFill>
              <a:effectLst>
                <a:outerShdw blurRad="38100" dist="38100" dir="2700000" algn="tl">
                  <a:srgbClr val="DDDDDD"/>
                </a:outerShdw>
              </a:effectLst>
              <a:latin typeface="Times New Roman" panose="02020603050405020304" charset="0"/>
            </a:endParaRPr>
          </a:p>
        </p:txBody>
      </p:sp>
      <p:sp>
        <p:nvSpPr>
          <p:cNvPr id="111620" name="Rectangle 4"/>
          <p:cNvSpPr>
            <a:spLocks noChangeArrowheads="1"/>
          </p:cNvSpPr>
          <p:nvPr/>
        </p:nvSpPr>
        <p:spPr bwMode="auto">
          <a:xfrm>
            <a:off x="2311400" y="990600"/>
            <a:ext cx="381000" cy="762000"/>
          </a:xfrm>
          <a:prstGeom prst="rect">
            <a:avLst/>
          </a:prstGeom>
          <a:noFill/>
          <a:ln>
            <a:noFill/>
          </a:ln>
        </p:spPr>
        <p:txBody>
          <a:bodyPr>
            <a:spAutoFit/>
          </a:bodyPr>
          <a:lstStyle/>
          <a:p>
            <a:r>
              <a:rPr lang="en-US" altLang="zh-CN" sz="4400" b="1">
                <a:latin typeface="Times New Roman" panose="02020603050405020304" charset="0"/>
              </a:rPr>
              <a:t>.</a:t>
            </a:r>
          </a:p>
        </p:txBody>
      </p:sp>
      <p:grpSp>
        <p:nvGrpSpPr>
          <p:cNvPr id="2" name="Group 5"/>
          <p:cNvGrpSpPr/>
          <p:nvPr/>
        </p:nvGrpSpPr>
        <p:grpSpPr bwMode="auto">
          <a:xfrm>
            <a:off x="3962400" y="990600"/>
            <a:ext cx="1143000" cy="823913"/>
            <a:chOff x="3696" y="480"/>
            <a:chExt cx="720" cy="519"/>
          </a:xfrm>
        </p:grpSpPr>
        <p:sp>
          <p:nvSpPr>
            <p:cNvPr id="111684" name="Text Box 6"/>
            <p:cNvSpPr txBox="1">
              <a:spLocks noChangeArrowheads="1"/>
            </p:cNvSpPr>
            <p:nvPr/>
          </p:nvSpPr>
          <p:spPr bwMode="auto">
            <a:xfrm>
              <a:off x="3696" y="672"/>
              <a:ext cx="72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FF3300"/>
                  </a:solidFill>
                </a:rPr>
                <a:t>A </a:t>
              </a:r>
              <a:r>
                <a:rPr lang="en-US" altLang="zh-CN" sz="2800" b="1">
                  <a:solidFill>
                    <a:srgbClr val="FF3300"/>
                  </a:solidFill>
                </a:rPr>
                <a:t>  </a:t>
              </a:r>
              <a:r>
                <a:rPr lang="en-US" altLang="zh-CN" sz="2800" b="1" i="1">
                  <a:solidFill>
                    <a:srgbClr val="FF3300"/>
                  </a:solidFill>
                </a:rPr>
                <a:t>B</a:t>
              </a:r>
            </a:p>
          </p:txBody>
        </p:sp>
        <p:grpSp>
          <p:nvGrpSpPr>
            <p:cNvPr id="111685" name="Group 7"/>
            <p:cNvGrpSpPr/>
            <p:nvPr/>
          </p:nvGrpSpPr>
          <p:grpSpPr bwMode="auto">
            <a:xfrm>
              <a:off x="3744" y="480"/>
              <a:ext cx="480" cy="480"/>
              <a:chOff x="3744" y="480"/>
              <a:chExt cx="480" cy="480"/>
            </a:xfrm>
          </p:grpSpPr>
          <p:sp>
            <p:nvSpPr>
              <p:cNvPr id="111686" name="Text Box 8"/>
              <p:cNvSpPr txBox="1">
                <a:spLocks noChangeArrowheads="1"/>
              </p:cNvSpPr>
              <p:nvPr/>
            </p:nvSpPr>
            <p:spPr bwMode="auto">
              <a:xfrm>
                <a:off x="3888" y="480"/>
                <a:ext cx="192" cy="48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solidFill>
                      <a:srgbClr val="FF3300"/>
                    </a:solidFill>
                  </a:rPr>
                  <a:t>.</a:t>
                </a:r>
                <a:endParaRPr lang="en-US" altLang="zh-CN" b="1">
                  <a:solidFill>
                    <a:srgbClr val="FFFF00"/>
                  </a:solidFill>
                </a:endParaRPr>
              </a:p>
            </p:txBody>
          </p:sp>
          <p:sp>
            <p:nvSpPr>
              <p:cNvPr id="111687" name="Line 9"/>
              <p:cNvSpPr>
                <a:spLocks noChangeShapeType="1"/>
              </p:cNvSpPr>
              <p:nvPr/>
            </p:nvSpPr>
            <p:spPr bwMode="auto">
              <a:xfrm>
                <a:off x="3744" y="720"/>
                <a:ext cx="480"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4" name="Group 10"/>
          <p:cNvGrpSpPr/>
          <p:nvPr/>
        </p:nvGrpSpPr>
        <p:grpSpPr bwMode="auto">
          <a:xfrm>
            <a:off x="3352800" y="5043488"/>
            <a:ext cx="2971800" cy="931862"/>
            <a:chOff x="2112" y="3177"/>
            <a:chExt cx="1872" cy="587"/>
          </a:xfrm>
        </p:grpSpPr>
        <p:sp>
          <p:nvSpPr>
            <p:cNvPr id="111676" name="Text Box 11"/>
            <p:cNvSpPr txBox="1">
              <a:spLocks noChangeArrowheads="1"/>
            </p:cNvSpPr>
            <p:nvPr/>
          </p:nvSpPr>
          <p:spPr bwMode="auto">
            <a:xfrm>
              <a:off x="2112" y="3360"/>
              <a:ext cx="1872" cy="40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i="1">
                  <a:solidFill>
                    <a:srgbClr val="000099"/>
                  </a:solidFill>
                </a:rPr>
                <a:t>Y</a:t>
              </a:r>
              <a:r>
                <a:rPr lang="en-US" altLang="zh-CN" sz="3200" b="1">
                  <a:solidFill>
                    <a:srgbClr val="000099"/>
                  </a:solidFill>
                </a:rPr>
                <a:t> = </a:t>
              </a:r>
              <a:r>
                <a:rPr lang="en-US" altLang="zh-CN" sz="3200" b="1" i="1">
                  <a:solidFill>
                    <a:srgbClr val="000099"/>
                  </a:solidFill>
                </a:rPr>
                <a:t>AB   AB</a:t>
              </a:r>
              <a:r>
                <a:rPr lang="en-US" altLang="zh-CN" sz="3600" b="1">
                  <a:solidFill>
                    <a:srgbClr val="000099"/>
                  </a:solidFill>
                </a:rPr>
                <a:t>      </a:t>
              </a:r>
              <a:endParaRPr lang="en-US" altLang="zh-CN" sz="3200" b="1">
                <a:solidFill>
                  <a:srgbClr val="000099"/>
                </a:solidFill>
              </a:endParaRPr>
            </a:p>
          </p:txBody>
        </p:sp>
        <p:grpSp>
          <p:nvGrpSpPr>
            <p:cNvPr id="111677" name="Group 12"/>
            <p:cNvGrpSpPr/>
            <p:nvPr/>
          </p:nvGrpSpPr>
          <p:grpSpPr bwMode="auto">
            <a:xfrm>
              <a:off x="2592" y="3312"/>
              <a:ext cx="912" cy="96"/>
              <a:chOff x="3936" y="1536"/>
              <a:chExt cx="912" cy="96"/>
            </a:xfrm>
          </p:grpSpPr>
          <p:sp>
            <p:nvSpPr>
              <p:cNvPr id="111679" name="Line 13"/>
              <p:cNvSpPr>
                <a:spLocks noChangeShapeType="1"/>
              </p:cNvSpPr>
              <p:nvPr/>
            </p:nvSpPr>
            <p:spPr bwMode="auto">
              <a:xfrm>
                <a:off x="3936" y="1632"/>
                <a:ext cx="336"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1680" name="Line 14"/>
              <p:cNvSpPr>
                <a:spLocks noChangeShapeType="1"/>
              </p:cNvSpPr>
              <p:nvPr/>
            </p:nvSpPr>
            <p:spPr bwMode="auto">
              <a:xfrm>
                <a:off x="4512" y="1584"/>
                <a:ext cx="336"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1681" name="Line 15"/>
              <p:cNvSpPr>
                <a:spLocks noChangeShapeType="1"/>
              </p:cNvSpPr>
              <p:nvPr/>
            </p:nvSpPr>
            <p:spPr bwMode="auto">
              <a:xfrm>
                <a:off x="4512" y="1632"/>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1682" name="Line 16"/>
              <p:cNvSpPr>
                <a:spLocks noChangeShapeType="1"/>
              </p:cNvSpPr>
              <p:nvPr/>
            </p:nvSpPr>
            <p:spPr bwMode="auto">
              <a:xfrm>
                <a:off x="4704" y="1632"/>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1683" name="Line 17"/>
              <p:cNvSpPr>
                <a:spLocks noChangeShapeType="1"/>
              </p:cNvSpPr>
              <p:nvPr/>
            </p:nvSpPr>
            <p:spPr bwMode="auto">
              <a:xfrm>
                <a:off x="3936" y="1536"/>
                <a:ext cx="91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11678" name="Text Box 18"/>
            <p:cNvSpPr txBox="1">
              <a:spLocks noChangeArrowheads="1"/>
            </p:cNvSpPr>
            <p:nvPr/>
          </p:nvSpPr>
          <p:spPr bwMode="auto">
            <a:xfrm>
              <a:off x="2928" y="3177"/>
              <a:ext cx="192" cy="519"/>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800" b="1">
                  <a:solidFill>
                    <a:srgbClr val="000099"/>
                  </a:solidFill>
                </a:rPr>
                <a:t>.</a:t>
              </a:r>
              <a:endParaRPr lang="en-US" altLang="zh-CN" b="1">
                <a:solidFill>
                  <a:srgbClr val="000099"/>
                </a:solidFill>
              </a:endParaRPr>
            </a:p>
          </p:txBody>
        </p:sp>
      </p:grpSp>
      <p:grpSp>
        <p:nvGrpSpPr>
          <p:cNvPr id="6" name="Group 19"/>
          <p:cNvGrpSpPr/>
          <p:nvPr/>
        </p:nvGrpSpPr>
        <p:grpSpPr bwMode="auto">
          <a:xfrm>
            <a:off x="5105400" y="3733800"/>
            <a:ext cx="1143000" cy="579438"/>
            <a:chOff x="3360" y="2640"/>
            <a:chExt cx="720" cy="365"/>
          </a:xfrm>
        </p:grpSpPr>
        <p:sp>
          <p:nvSpPr>
            <p:cNvPr id="111672" name="Text Box 20"/>
            <p:cNvSpPr txBox="1">
              <a:spLocks noChangeArrowheads="1"/>
            </p:cNvSpPr>
            <p:nvPr/>
          </p:nvSpPr>
          <p:spPr bwMode="auto">
            <a:xfrm>
              <a:off x="3360" y="2640"/>
              <a:ext cx="720" cy="3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i="1">
                  <a:solidFill>
                    <a:srgbClr val="FF3300"/>
                  </a:solidFill>
                </a:rPr>
                <a:t>A</a:t>
              </a:r>
              <a:r>
                <a:rPr lang="en-US" altLang="zh-CN" sz="3200">
                  <a:solidFill>
                    <a:srgbClr val="FF3300"/>
                  </a:solidFill>
                </a:rPr>
                <a:t>•</a:t>
              </a:r>
              <a:r>
                <a:rPr lang="en-US" altLang="zh-CN" sz="3200" b="1" i="1">
                  <a:solidFill>
                    <a:srgbClr val="FF3300"/>
                  </a:solidFill>
                </a:rPr>
                <a:t>B</a:t>
              </a:r>
              <a:endParaRPr lang="en-US" altLang="zh-CN" sz="3200" b="1" i="1">
                <a:solidFill>
                  <a:schemeClr val="bg1"/>
                </a:solidFill>
              </a:endParaRPr>
            </a:p>
          </p:txBody>
        </p:sp>
        <p:sp>
          <p:nvSpPr>
            <p:cNvPr id="111673" name="Line 21"/>
            <p:cNvSpPr>
              <a:spLocks noChangeShapeType="1"/>
            </p:cNvSpPr>
            <p:nvPr/>
          </p:nvSpPr>
          <p:spPr bwMode="auto">
            <a:xfrm>
              <a:off x="3456" y="2640"/>
              <a:ext cx="38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1674" name="Line 22"/>
            <p:cNvSpPr>
              <a:spLocks noChangeShapeType="1"/>
            </p:cNvSpPr>
            <p:nvPr/>
          </p:nvSpPr>
          <p:spPr bwMode="auto">
            <a:xfrm>
              <a:off x="3456" y="2688"/>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1675" name="Line 23"/>
            <p:cNvSpPr>
              <a:spLocks noChangeShapeType="1"/>
            </p:cNvSpPr>
            <p:nvPr/>
          </p:nvSpPr>
          <p:spPr bwMode="auto">
            <a:xfrm>
              <a:off x="3696" y="2688"/>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sp>
        <p:nvSpPr>
          <p:cNvPr id="88088" name="AutoShape 24"/>
          <p:cNvSpPr>
            <a:spLocks noChangeArrowheads="1"/>
          </p:cNvSpPr>
          <p:nvPr/>
        </p:nvSpPr>
        <p:spPr bwMode="auto">
          <a:xfrm>
            <a:off x="6934200" y="4343400"/>
            <a:ext cx="1143000" cy="762000"/>
          </a:xfrm>
          <a:prstGeom prst="cloudCallout">
            <a:avLst>
              <a:gd name="adj1" fmla="val -43750"/>
              <a:gd name="adj2" fmla="val 70000"/>
            </a:avLst>
          </a:prstGeom>
          <a:noFill/>
          <a:ln w="38100">
            <a:solidFill>
              <a:srgbClr val="006600"/>
            </a:solidFill>
            <a:round/>
          </a:ln>
          <a:effectLst/>
        </p:spPr>
        <p:txBody>
          <a:bodyPr wrap="none" anchor="ctr"/>
          <a:lstStyle/>
          <a:p>
            <a:pPr algn="ctr">
              <a:spcBef>
                <a:spcPct val="50000"/>
              </a:spcBef>
            </a:pPr>
            <a:r>
              <a:rPr lang="zh-CN" altLang="en-US" sz="2800" b="1">
                <a:solidFill>
                  <a:srgbClr val="FF0000"/>
                </a:solidFill>
                <a:effectLst>
                  <a:outerShdw blurRad="38100" dist="38100" dir="2700000" algn="tl">
                    <a:srgbClr val="DDDDDD"/>
                  </a:outerShdw>
                </a:effectLst>
                <a:latin typeface="Times New Roman" panose="02020603050405020304" charset="0"/>
              </a:rPr>
              <a:t>化简</a:t>
            </a:r>
          </a:p>
        </p:txBody>
      </p:sp>
      <p:grpSp>
        <p:nvGrpSpPr>
          <p:cNvPr id="111625" name="Group 25"/>
          <p:cNvGrpSpPr/>
          <p:nvPr/>
        </p:nvGrpSpPr>
        <p:grpSpPr bwMode="auto">
          <a:xfrm>
            <a:off x="1397000" y="1219200"/>
            <a:ext cx="6243638" cy="3962400"/>
            <a:chOff x="880" y="768"/>
            <a:chExt cx="3933" cy="2496"/>
          </a:xfrm>
        </p:grpSpPr>
        <p:sp>
          <p:nvSpPr>
            <p:cNvPr id="111637" name="Line 26"/>
            <p:cNvSpPr>
              <a:spLocks noChangeShapeType="1"/>
            </p:cNvSpPr>
            <p:nvPr/>
          </p:nvSpPr>
          <p:spPr bwMode="auto">
            <a:xfrm>
              <a:off x="2304" y="1152"/>
              <a:ext cx="116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38" name="Rectangle 27"/>
            <p:cNvSpPr>
              <a:spLocks noChangeArrowheads="1"/>
            </p:cNvSpPr>
            <p:nvPr/>
          </p:nvSpPr>
          <p:spPr bwMode="auto">
            <a:xfrm>
              <a:off x="1744" y="816"/>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88092" name="Text Box 28"/>
            <p:cNvSpPr txBox="1">
              <a:spLocks noChangeArrowheads="1"/>
            </p:cNvSpPr>
            <p:nvPr/>
          </p:nvSpPr>
          <p:spPr bwMode="auto">
            <a:xfrm>
              <a:off x="1824" y="768"/>
              <a:ext cx="294" cy="327"/>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effectLst>
                    <a:outerShdw blurRad="38100" dist="38100" dir="2700000" algn="tl">
                      <a:srgbClr val="DDDDDD"/>
                    </a:outerShdw>
                  </a:effectLst>
                </a:rPr>
                <a:t>&amp;</a:t>
              </a:r>
              <a:endParaRPr lang="en-US" altLang="zh-CN" sz="2800">
                <a:effectLst>
                  <a:outerShdw blurRad="38100" dist="38100" dir="2700000" algn="tl">
                    <a:srgbClr val="DDDDDD"/>
                  </a:outerShdw>
                </a:effectLst>
              </a:endParaRPr>
            </a:p>
          </p:txBody>
        </p:sp>
        <p:sp>
          <p:nvSpPr>
            <p:cNvPr id="111640" name="Rectangle 29"/>
            <p:cNvSpPr>
              <a:spLocks noChangeArrowheads="1"/>
            </p:cNvSpPr>
            <p:nvPr/>
          </p:nvSpPr>
          <p:spPr bwMode="auto">
            <a:xfrm>
              <a:off x="3760" y="1680"/>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1641" name="Line 30"/>
            <p:cNvSpPr>
              <a:spLocks noChangeShapeType="1"/>
            </p:cNvSpPr>
            <p:nvPr/>
          </p:nvSpPr>
          <p:spPr bwMode="auto">
            <a:xfrm>
              <a:off x="4336" y="2016"/>
              <a:ext cx="24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42" name="Rectangle 31"/>
            <p:cNvSpPr>
              <a:spLocks noChangeArrowheads="1"/>
            </p:cNvSpPr>
            <p:nvPr/>
          </p:nvSpPr>
          <p:spPr bwMode="auto">
            <a:xfrm>
              <a:off x="2800" y="1824"/>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1643" name="Line 32"/>
            <p:cNvSpPr>
              <a:spLocks noChangeShapeType="1"/>
            </p:cNvSpPr>
            <p:nvPr/>
          </p:nvSpPr>
          <p:spPr bwMode="auto">
            <a:xfrm>
              <a:off x="3376" y="2160"/>
              <a:ext cx="3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88097" name="Text Box 33"/>
            <p:cNvSpPr txBox="1">
              <a:spLocks noChangeArrowheads="1"/>
            </p:cNvSpPr>
            <p:nvPr/>
          </p:nvSpPr>
          <p:spPr bwMode="auto">
            <a:xfrm>
              <a:off x="2928" y="1776"/>
              <a:ext cx="176" cy="327"/>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effectLst>
                    <a:outerShdw blurRad="38100" dist="38100" dir="2700000" algn="tl">
                      <a:srgbClr val="DDDDDD"/>
                    </a:outerShdw>
                  </a:effectLst>
                </a:rPr>
                <a:t>&amp;</a:t>
              </a:r>
              <a:endParaRPr lang="en-US" altLang="zh-CN" sz="2800">
                <a:effectLst>
                  <a:outerShdw blurRad="38100" dist="38100" dir="2700000" algn="tl">
                    <a:srgbClr val="DDDDDD"/>
                  </a:outerShdw>
                </a:effectLst>
              </a:endParaRPr>
            </a:p>
          </p:txBody>
        </p:sp>
        <p:sp>
          <p:nvSpPr>
            <p:cNvPr id="111645" name="Rectangle 34"/>
            <p:cNvSpPr>
              <a:spLocks noChangeArrowheads="1"/>
            </p:cNvSpPr>
            <p:nvPr/>
          </p:nvSpPr>
          <p:spPr bwMode="auto">
            <a:xfrm>
              <a:off x="1744" y="2592"/>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1646" name="Line 35"/>
            <p:cNvSpPr>
              <a:spLocks noChangeShapeType="1"/>
            </p:cNvSpPr>
            <p:nvPr/>
          </p:nvSpPr>
          <p:spPr bwMode="auto">
            <a:xfrm>
              <a:off x="2346" y="2928"/>
              <a:ext cx="215"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88100" name="Text Box 36"/>
            <p:cNvSpPr txBox="1">
              <a:spLocks noChangeArrowheads="1"/>
            </p:cNvSpPr>
            <p:nvPr/>
          </p:nvSpPr>
          <p:spPr bwMode="auto">
            <a:xfrm>
              <a:off x="1872" y="2592"/>
              <a:ext cx="192" cy="327"/>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effectLst>
                    <a:outerShdw blurRad="38100" dist="38100" dir="2700000" algn="tl">
                      <a:srgbClr val="DDDDDD"/>
                    </a:outerShdw>
                  </a:effectLst>
                </a:rPr>
                <a:t>1</a:t>
              </a:r>
              <a:endParaRPr lang="en-US" altLang="zh-CN" sz="2800">
                <a:effectLst>
                  <a:outerShdw blurRad="38100" dist="38100" dir="2700000" algn="tl">
                    <a:srgbClr val="DDDDDD"/>
                  </a:outerShdw>
                </a:effectLst>
              </a:endParaRPr>
            </a:p>
          </p:txBody>
        </p:sp>
        <p:sp>
          <p:nvSpPr>
            <p:cNvPr id="111648" name="Rectangle 37"/>
            <p:cNvSpPr>
              <a:spLocks noChangeArrowheads="1"/>
            </p:cNvSpPr>
            <p:nvPr/>
          </p:nvSpPr>
          <p:spPr bwMode="auto">
            <a:xfrm>
              <a:off x="1765" y="1680"/>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1649" name="Line 38"/>
            <p:cNvSpPr>
              <a:spLocks noChangeShapeType="1"/>
            </p:cNvSpPr>
            <p:nvPr/>
          </p:nvSpPr>
          <p:spPr bwMode="auto">
            <a:xfrm>
              <a:off x="2368" y="2016"/>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88103" name="Text Box 39"/>
            <p:cNvSpPr txBox="1">
              <a:spLocks noChangeArrowheads="1"/>
            </p:cNvSpPr>
            <p:nvPr/>
          </p:nvSpPr>
          <p:spPr bwMode="auto">
            <a:xfrm>
              <a:off x="1872" y="1680"/>
              <a:ext cx="192" cy="327"/>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effectLst>
                    <a:outerShdw blurRad="38100" dist="38100" dir="2700000" algn="tl">
                      <a:srgbClr val="DDDDDD"/>
                    </a:outerShdw>
                  </a:effectLst>
                </a:rPr>
                <a:t>1</a:t>
              </a:r>
              <a:endParaRPr lang="en-US" altLang="zh-CN" sz="2800">
                <a:effectLst>
                  <a:outerShdw blurRad="38100" dist="38100" dir="2700000" algn="tl">
                    <a:srgbClr val="DDDDDD"/>
                  </a:outerShdw>
                </a:effectLst>
              </a:endParaRPr>
            </a:p>
          </p:txBody>
        </p:sp>
        <p:grpSp>
          <p:nvGrpSpPr>
            <p:cNvPr id="111651" name="Group 40"/>
            <p:cNvGrpSpPr/>
            <p:nvPr/>
          </p:nvGrpSpPr>
          <p:grpSpPr bwMode="auto">
            <a:xfrm>
              <a:off x="1168" y="960"/>
              <a:ext cx="2592" cy="1968"/>
              <a:chOff x="912" y="1344"/>
              <a:chExt cx="2592" cy="1968"/>
            </a:xfrm>
          </p:grpSpPr>
          <p:sp>
            <p:nvSpPr>
              <p:cNvPr id="111662" name="Line 41"/>
              <p:cNvSpPr>
                <a:spLocks noChangeShapeType="1"/>
              </p:cNvSpPr>
              <p:nvPr/>
            </p:nvSpPr>
            <p:spPr bwMode="auto">
              <a:xfrm>
                <a:off x="912" y="1344"/>
                <a:ext cx="57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3" name="Line 42"/>
              <p:cNvSpPr>
                <a:spLocks noChangeShapeType="1"/>
              </p:cNvSpPr>
              <p:nvPr/>
            </p:nvSpPr>
            <p:spPr bwMode="auto">
              <a:xfrm>
                <a:off x="912" y="1680"/>
                <a:ext cx="57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4" name="Line 43"/>
              <p:cNvSpPr>
                <a:spLocks noChangeShapeType="1"/>
              </p:cNvSpPr>
              <p:nvPr/>
            </p:nvSpPr>
            <p:spPr bwMode="auto">
              <a:xfrm>
                <a:off x="1296" y="1344"/>
                <a:ext cx="0" cy="105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5" name="Line 44"/>
              <p:cNvSpPr>
                <a:spLocks noChangeShapeType="1"/>
              </p:cNvSpPr>
              <p:nvPr/>
            </p:nvSpPr>
            <p:spPr bwMode="auto">
              <a:xfrm>
                <a:off x="1296" y="2400"/>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6" name="Line 45"/>
              <p:cNvSpPr>
                <a:spLocks noChangeShapeType="1"/>
              </p:cNvSpPr>
              <p:nvPr/>
            </p:nvSpPr>
            <p:spPr bwMode="auto">
              <a:xfrm>
                <a:off x="1056" y="1680"/>
                <a:ext cx="0" cy="163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7" name="Line 46"/>
              <p:cNvSpPr>
                <a:spLocks noChangeShapeType="1"/>
              </p:cNvSpPr>
              <p:nvPr/>
            </p:nvSpPr>
            <p:spPr bwMode="auto">
              <a:xfrm>
                <a:off x="1056" y="3312"/>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8" name="Line 47"/>
              <p:cNvSpPr>
                <a:spLocks noChangeShapeType="1"/>
              </p:cNvSpPr>
              <p:nvPr/>
            </p:nvSpPr>
            <p:spPr bwMode="auto">
              <a:xfrm>
                <a:off x="2304" y="2688"/>
                <a:ext cx="0" cy="62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9" name="Line 48"/>
              <p:cNvSpPr>
                <a:spLocks noChangeShapeType="1"/>
              </p:cNvSpPr>
              <p:nvPr/>
            </p:nvSpPr>
            <p:spPr bwMode="auto">
              <a:xfrm>
                <a:off x="2304" y="2688"/>
                <a:ext cx="24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70" name="Line 49"/>
              <p:cNvSpPr>
                <a:spLocks noChangeShapeType="1"/>
              </p:cNvSpPr>
              <p:nvPr/>
            </p:nvSpPr>
            <p:spPr bwMode="auto">
              <a:xfrm>
                <a:off x="3216" y="1536"/>
                <a:ext cx="0" cy="72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71" name="Line 50"/>
              <p:cNvSpPr>
                <a:spLocks noChangeShapeType="1"/>
              </p:cNvSpPr>
              <p:nvPr/>
            </p:nvSpPr>
            <p:spPr bwMode="auto">
              <a:xfrm>
                <a:off x="3216" y="2256"/>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11652" name="Text Box 51"/>
            <p:cNvSpPr txBox="1">
              <a:spLocks noChangeArrowheads="1"/>
            </p:cNvSpPr>
            <p:nvPr/>
          </p:nvSpPr>
          <p:spPr bwMode="auto">
            <a:xfrm>
              <a:off x="1216" y="960"/>
              <a:ext cx="240" cy="48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t>.</a:t>
              </a:r>
              <a:endParaRPr lang="en-US" altLang="zh-CN" sz="4400"/>
            </a:p>
          </p:txBody>
        </p:sp>
        <p:sp>
          <p:nvSpPr>
            <p:cNvPr id="111653" name="Text Box 52"/>
            <p:cNvSpPr txBox="1">
              <a:spLocks noChangeArrowheads="1"/>
            </p:cNvSpPr>
            <p:nvPr/>
          </p:nvSpPr>
          <p:spPr bwMode="auto">
            <a:xfrm>
              <a:off x="880" y="1104"/>
              <a:ext cx="33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t>B</a:t>
              </a:r>
              <a:endParaRPr lang="en-US" altLang="zh-CN" sz="3200" i="1"/>
            </a:p>
          </p:txBody>
        </p:sp>
        <p:sp>
          <p:nvSpPr>
            <p:cNvPr id="111654" name="Rectangle 53"/>
            <p:cNvSpPr>
              <a:spLocks noChangeArrowheads="1"/>
            </p:cNvSpPr>
            <p:nvPr/>
          </p:nvSpPr>
          <p:spPr bwMode="auto">
            <a:xfrm>
              <a:off x="880" y="768"/>
              <a:ext cx="287" cy="365"/>
            </a:xfrm>
            <a:prstGeom prst="rect">
              <a:avLst/>
            </a:prstGeom>
            <a:noFill/>
            <a:ln>
              <a:noFill/>
            </a:ln>
          </p:spPr>
          <p:txBody>
            <a:bodyPr wrap="none">
              <a:spAutoFit/>
            </a:bodyPr>
            <a:lstStyle/>
            <a:p>
              <a:r>
                <a:rPr lang="en-US" altLang="zh-CN" sz="3200" b="1" i="1">
                  <a:latin typeface="Times New Roman" panose="02020603050405020304" charset="0"/>
                </a:rPr>
                <a:t>A</a:t>
              </a:r>
            </a:p>
          </p:txBody>
        </p:sp>
        <p:sp>
          <p:nvSpPr>
            <p:cNvPr id="111655" name="Rectangle 54"/>
            <p:cNvSpPr>
              <a:spLocks noChangeArrowheads="1"/>
            </p:cNvSpPr>
            <p:nvPr/>
          </p:nvSpPr>
          <p:spPr bwMode="auto">
            <a:xfrm>
              <a:off x="4560" y="1854"/>
              <a:ext cx="253" cy="327"/>
            </a:xfrm>
            <a:prstGeom prst="rect">
              <a:avLst/>
            </a:prstGeom>
            <a:noFill/>
            <a:ln>
              <a:noFill/>
            </a:ln>
          </p:spPr>
          <p:txBody>
            <a:bodyPr wrap="none">
              <a:spAutoFit/>
            </a:bodyPr>
            <a:lstStyle/>
            <a:p>
              <a:r>
                <a:rPr lang="en-US" altLang="zh-CN" sz="2800" b="1" i="1">
                  <a:latin typeface="Times New Roman" panose="02020603050405020304" charset="0"/>
                </a:rPr>
                <a:t>Y</a:t>
              </a:r>
            </a:p>
          </p:txBody>
        </p:sp>
        <p:sp>
          <p:nvSpPr>
            <p:cNvPr id="88119" name="Rectangle 55"/>
            <p:cNvSpPr>
              <a:spLocks noChangeArrowheads="1"/>
            </p:cNvSpPr>
            <p:nvPr/>
          </p:nvSpPr>
          <p:spPr bwMode="auto">
            <a:xfrm>
              <a:off x="3840" y="1662"/>
              <a:ext cx="303"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&amp;</a:t>
              </a:r>
            </a:p>
          </p:txBody>
        </p:sp>
        <p:sp>
          <p:nvSpPr>
            <p:cNvPr id="111657" name="Oval 56"/>
            <p:cNvSpPr>
              <a:spLocks noChangeArrowheads="1"/>
            </p:cNvSpPr>
            <p:nvPr/>
          </p:nvSpPr>
          <p:spPr bwMode="auto">
            <a:xfrm>
              <a:off x="2256" y="1968"/>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58" name="Oval 57"/>
            <p:cNvSpPr>
              <a:spLocks noChangeArrowheads="1"/>
            </p:cNvSpPr>
            <p:nvPr/>
          </p:nvSpPr>
          <p:spPr bwMode="auto">
            <a:xfrm>
              <a:off x="2230" y="1104"/>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59" name="Oval 58"/>
            <p:cNvSpPr>
              <a:spLocks noChangeArrowheads="1"/>
            </p:cNvSpPr>
            <p:nvPr/>
          </p:nvSpPr>
          <p:spPr bwMode="auto">
            <a:xfrm>
              <a:off x="2232" y="2880"/>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0" name="Oval 59"/>
            <p:cNvSpPr>
              <a:spLocks noChangeArrowheads="1"/>
            </p:cNvSpPr>
            <p:nvPr/>
          </p:nvSpPr>
          <p:spPr bwMode="auto">
            <a:xfrm>
              <a:off x="3277" y="2112"/>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1" name="Oval 60"/>
            <p:cNvSpPr>
              <a:spLocks noChangeArrowheads="1"/>
            </p:cNvSpPr>
            <p:nvPr/>
          </p:nvSpPr>
          <p:spPr bwMode="auto">
            <a:xfrm>
              <a:off x="4239" y="1968"/>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9" name="Group 61"/>
          <p:cNvGrpSpPr/>
          <p:nvPr/>
        </p:nvGrpSpPr>
        <p:grpSpPr bwMode="auto">
          <a:xfrm>
            <a:off x="3581400" y="3276600"/>
            <a:ext cx="457200" cy="1951038"/>
            <a:chOff x="2256" y="2064"/>
            <a:chExt cx="288" cy="1229"/>
          </a:xfrm>
        </p:grpSpPr>
        <p:grpSp>
          <p:nvGrpSpPr>
            <p:cNvPr id="111631" name="Group 62"/>
            <p:cNvGrpSpPr/>
            <p:nvPr/>
          </p:nvGrpSpPr>
          <p:grpSpPr bwMode="auto">
            <a:xfrm>
              <a:off x="2304" y="2064"/>
              <a:ext cx="240" cy="365"/>
              <a:chOff x="5008" y="768"/>
              <a:chExt cx="240" cy="365"/>
            </a:xfrm>
          </p:grpSpPr>
          <p:sp>
            <p:nvSpPr>
              <p:cNvPr id="111635" name="Text Box 63"/>
              <p:cNvSpPr txBox="1">
                <a:spLocks noChangeArrowheads="1"/>
              </p:cNvSpPr>
              <p:nvPr/>
            </p:nvSpPr>
            <p:spPr bwMode="auto">
              <a:xfrm>
                <a:off x="5008" y="768"/>
                <a:ext cx="240" cy="3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i="1">
                    <a:solidFill>
                      <a:srgbClr val="FF3300"/>
                    </a:solidFill>
                  </a:rPr>
                  <a:t>A</a:t>
                </a:r>
                <a:r>
                  <a:rPr lang="en-US" altLang="zh-CN" sz="3200" b="1">
                    <a:solidFill>
                      <a:schemeClr val="bg1"/>
                    </a:solidFill>
                  </a:rPr>
                  <a:t>   </a:t>
                </a:r>
              </a:p>
            </p:txBody>
          </p:sp>
          <p:sp>
            <p:nvSpPr>
              <p:cNvPr id="111636" name="Line 64"/>
              <p:cNvSpPr>
                <a:spLocks noChangeShapeType="1"/>
              </p:cNvSpPr>
              <p:nvPr/>
            </p:nvSpPr>
            <p:spPr bwMode="auto">
              <a:xfrm>
                <a:off x="5088" y="816"/>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nvGrpSpPr>
            <p:cNvPr id="111632" name="Group 65"/>
            <p:cNvGrpSpPr/>
            <p:nvPr/>
          </p:nvGrpSpPr>
          <p:grpSpPr bwMode="auto">
            <a:xfrm>
              <a:off x="2256" y="2928"/>
              <a:ext cx="240" cy="365"/>
              <a:chOff x="4896" y="1632"/>
              <a:chExt cx="240" cy="365"/>
            </a:xfrm>
          </p:grpSpPr>
          <p:sp>
            <p:nvSpPr>
              <p:cNvPr id="111633" name="Text Box 66"/>
              <p:cNvSpPr txBox="1">
                <a:spLocks noChangeArrowheads="1"/>
              </p:cNvSpPr>
              <p:nvPr/>
            </p:nvSpPr>
            <p:spPr bwMode="auto">
              <a:xfrm>
                <a:off x="4896" y="1632"/>
                <a:ext cx="240" cy="3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i="1">
                    <a:solidFill>
                      <a:srgbClr val="FF3300"/>
                    </a:solidFill>
                  </a:rPr>
                  <a:t>B</a:t>
                </a:r>
                <a:r>
                  <a:rPr lang="en-US" altLang="zh-CN" sz="3200" b="1">
                    <a:solidFill>
                      <a:schemeClr val="bg1"/>
                    </a:solidFill>
                  </a:rPr>
                  <a:t>   </a:t>
                </a:r>
              </a:p>
            </p:txBody>
          </p:sp>
          <p:sp>
            <p:nvSpPr>
              <p:cNvPr id="111634" name="Line 67"/>
              <p:cNvSpPr>
                <a:spLocks noChangeShapeType="1"/>
              </p:cNvSpPr>
              <p:nvPr/>
            </p:nvSpPr>
            <p:spPr bwMode="auto">
              <a:xfrm>
                <a:off x="4992" y="1680"/>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2" name="Group 68"/>
          <p:cNvGrpSpPr/>
          <p:nvPr/>
        </p:nvGrpSpPr>
        <p:grpSpPr bwMode="auto">
          <a:xfrm>
            <a:off x="5562600" y="5384800"/>
            <a:ext cx="1936750" cy="579438"/>
            <a:chOff x="3504" y="3392"/>
            <a:chExt cx="1220" cy="365"/>
          </a:xfrm>
        </p:grpSpPr>
        <p:sp>
          <p:nvSpPr>
            <p:cNvPr id="111628" name="Rectangle 69"/>
            <p:cNvSpPr>
              <a:spLocks noChangeArrowheads="1"/>
            </p:cNvSpPr>
            <p:nvPr/>
          </p:nvSpPr>
          <p:spPr bwMode="auto">
            <a:xfrm>
              <a:off x="3504" y="3392"/>
              <a:ext cx="1220" cy="365"/>
            </a:xfrm>
            <a:prstGeom prst="rect">
              <a:avLst/>
            </a:prstGeom>
            <a:noFill/>
            <a:ln>
              <a:noFill/>
            </a:ln>
          </p:spPr>
          <p:txBody>
            <a:bodyPr wrap="none">
              <a:spAutoFit/>
            </a:bodyPr>
            <a:lstStyle/>
            <a:p>
              <a:pPr>
                <a:spcBef>
                  <a:spcPct val="50000"/>
                </a:spcBef>
              </a:pPr>
              <a:r>
                <a:rPr lang="en-US" altLang="zh-CN" sz="3200" b="1">
                  <a:solidFill>
                    <a:srgbClr val="000099"/>
                  </a:solidFill>
                  <a:latin typeface="Times New Roman" panose="02020603050405020304" charset="0"/>
                </a:rPr>
                <a:t>= </a:t>
              </a:r>
              <a:r>
                <a:rPr lang="en-US" altLang="zh-CN" sz="3200" b="1" i="1">
                  <a:solidFill>
                    <a:srgbClr val="000099"/>
                  </a:solidFill>
                  <a:latin typeface="Times New Roman" panose="02020603050405020304" charset="0"/>
                </a:rPr>
                <a:t>AB +AB</a:t>
              </a:r>
              <a:endParaRPr lang="en-US" altLang="zh-CN" sz="3200" b="1">
                <a:solidFill>
                  <a:srgbClr val="000099"/>
                </a:solidFill>
                <a:latin typeface="Times New Roman" panose="02020603050405020304" charset="0"/>
              </a:endParaRPr>
            </a:p>
          </p:txBody>
        </p:sp>
        <p:sp>
          <p:nvSpPr>
            <p:cNvPr id="111629" name="Line 70"/>
            <p:cNvSpPr>
              <a:spLocks noChangeShapeType="1"/>
            </p:cNvSpPr>
            <p:nvPr/>
          </p:nvSpPr>
          <p:spPr bwMode="auto">
            <a:xfrm>
              <a:off x="4272" y="3456"/>
              <a:ext cx="192" cy="0"/>
            </a:xfrm>
            <a:prstGeom prst="line">
              <a:avLst/>
            </a:prstGeom>
            <a:noFill/>
            <a:ln w="28575">
              <a:solidFill>
                <a:srgbClr val="000099"/>
              </a:solidFill>
              <a:round/>
            </a:ln>
          </p:spPr>
          <p:txBody>
            <a:bodyPr/>
            <a:lstStyle/>
            <a:p>
              <a:endParaRPr lang="zh-CN" altLang="en-US">
                <a:latin typeface="Times New Roman" panose="02020603050405020304" charset="0"/>
              </a:endParaRPr>
            </a:p>
          </p:txBody>
        </p:sp>
        <p:sp>
          <p:nvSpPr>
            <p:cNvPr id="111630" name="Line 71"/>
            <p:cNvSpPr>
              <a:spLocks noChangeShapeType="1"/>
            </p:cNvSpPr>
            <p:nvPr/>
          </p:nvSpPr>
          <p:spPr bwMode="auto">
            <a:xfrm>
              <a:off x="4512" y="3456"/>
              <a:ext cx="192" cy="0"/>
            </a:xfrm>
            <a:prstGeom prst="line">
              <a:avLst/>
            </a:prstGeom>
            <a:noFill/>
            <a:ln w="28575">
              <a:solidFill>
                <a:srgbClr val="000099"/>
              </a:solidFill>
              <a:round/>
            </a:ln>
          </p:spPr>
          <p:txBody>
            <a:bodyP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8066"/>
                                        </p:tgtEl>
                                        <p:attrNameLst>
                                          <p:attrName>style.visibility</p:attrName>
                                        </p:attrNameLst>
                                      </p:cBhvr>
                                      <p:to>
                                        <p:strVal val="visible"/>
                                      </p:to>
                                    </p:set>
                                    <p:animEffect transition="in" filter="wipe(left)">
                                      <p:cBhvr>
                                        <p:cTn id="22" dur="500"/>
                                        <p:tgtEl>
                                          <p:spTgt spid="880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8088"/>
                                        </p:tgtEl>
                                        <p:attrNameLst>
                                          <p:attrName>style.visibility</p:attrName>
                                        </p:attrNameLst>
                                      </p:cBhvr>
                                      <p:to>
                                        <p:strVal val="visible"/>
                                      </p:to>
                                    </p:set>
                                    <p:animEffect transition="in" filter="wipe(left)">
                                      <p:cBhvr>
                                        <p:cTn id="37" dur="500"/>
                                        <p:tgtEl>
                                          <p:spTgt spid="88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88"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bwMode="auto">
          <a:xfrm>
            <a:off x="685800" y="457200"/>
            <a:ext cx="762000" cy="533400"/>
          </a:xfrm>
          <a:ln>
            <a:miter lim="800000"/>
            <a:headEnd/>
            <a:tailEnd/>
          </a:ln>
        </p:spPr>
        <p:txBody>
          <a:bodyPr vert="horz" wrap="square" lIns="91440" tIns="45720" rIns="91440" bIns="45720" numCol="1" anchor="t" anchorCtr="0" compatLnSpc="1">
            <a:prstTxWarp prst="textNoShape">
              <a:avLst/>
            </a:prstTxWarp>
            <a:normAutofit fontScale="90000"/>
          </a:bodyPr>
          <a:lstStyle/>
          <a:p>
            <a:pPr algn="l" eaLnBrk="1" hangingPunct="1"/>
            <a:r>
              <a:rPr lang="zh-CN" altLang="en-US" sz="3200" b="1">
                <a:solidFill>
                  <a:srgbClr val="CC0000"/>
                </a:solidFill>
                <a:effectLst>
                  <a:outerShdw blurRad="38100" dist="38100" dir="2700000" algn="tl">
                    <a:srgbClr val="DDDDDD"/>
                  </a:outerShdw>
                </a:effectLst>
                <a:latin typeface="Times New Roman"/>
                <a:ea typeface="楷体_GB2312" charset="0"/>
                <a:cs typeface="Times New Roman"/>
              </a:rPr>
              <a:t>例</a:t>
            </a:r>
            <a:r>
              <a:rPr lang="en-US" altLang="zh-CN" sz="3200" b="1">
                <a:solidFill>
                  <a:srgbClr val="CC0000"/>
                </a:solidFill>
                <a:effectLst>
                  <a:outerShdw blurRad="38100" dist="38100" dir="2700000" algn="tl">
                    <a:srgbClr val="DDDDDD"/>
                  </a:outerShdw>
                </a:effectLst>
                <a:latin typeface="Times New Roman"/>
                <a:ea typeface="楷体_GB2312" charset="0"/>
                <a:cs typeface="Times New Roman"/>
              </a:rPr>
              <a:t>:</a:t>
            </a:r>
          </a:p>
        </p:txBody>
      </p:sp>
      <p:sp>
        <p:nvSpPr>
          <p:cNvPr id="148483" name="Rectangle 3"/>
          <p:cNvSpPr>
            <a:spLocks noChangeArrowheads="1"/>
          </p:cNvSpPr>
          <p:nvPr/>
        </p:nvSpPr>
        <p:spPr bwMode="auto">
          <a:xfrm>
            <a:off x="838200" y="838200"/>
            <a:ext cx="8077200" cy="1117600"/>
          </a:xfrm>
          <a:prstGeom prst="rect">
            <a:avLst/>
          </a:prstGeom>
          <a:noFill/>
          <a:ln w="9525">
            <a:noFill/>
            <a:miter lim="800000"/>
            <a:headEnd/>
            <a:tailEnd/>
          </a:ln>
          <a:effectLst/>
        </p:spPr>
        <p:txBody>
          <a:bodyPr>
            <a:spAutoFit/>
          </a:bodyPr>
          <a:lstStyle/>
          <a:p>
            <a:pPr>
              <a:lnSpc>
                <a:spcPct val="120000"/>
              </a:lnSpc>
            </a:pPr>
            <a:r>
              <a:rPr lang="zh-CN" altLang="en-US" sz="2800" b="1">
                <a:solidFill>
                  <a:srgbClr val="000099"/>
                </a:solidFill>
                <a:effectLst>
                  <a:outerShdw blurRad="38100" dist="38100" dir="2700000" algn="tl">
                    <a:srgbClr val="DDDDDD"/>
                  </a:outerShdw>
                </a:effectLst>
                <a:latin typeface="Times New Roman"/>
                <a:cs typeface="Times New Roman"/>
              </a:rPr>
              <a:t>用</a:t>
            </a:r>
            <a:r>
              <a:rPr lang="en-US" altLang="zh-CN" sz="2800" b="1">
                <a:solidFill>
                  <a:srgbClr val="000099"/>
                </a:solidFill>
                <a:effectLst>
                  <a:outerShdw blurRad="38100" dist="38100" dir="2700000" algn="tl">
                    <a:srgbClr val="DDDDDD"/>
                  </a:outerShdw>
                </a:effectLst>
                <a:latin typeface="Times New Roman"/>
                <a:cs typeface="Times New Roman"/>
              </a:rPr>
              <a:t>74LS151</a:t>
            </a:r>
            <a:r>
              <a:rPr lang="zh-CN" altLang="en-US" sz="2800" b="1">
                <a:solidFill>
                  <a:srgbClr val="000099"/>
                </a:solidFill>
                <a:effectLst>
                  <a:outerShdw blurRad="38100" dist="38100" dir="2700000" algn="tl">
                    <a:srgbClr val="DDDDDD"/>
                  </a:outerShdw>
                </a:effectLst>
                <a:latin typeface="Times New Roman"/>
                <a:cs typeface="Times New Roman"/>
              </a:rPr>
              <a:t>型</a:t>
            </a:r>
            <a:r>
              <a:rPr lang="en-US" altLang="zh-CN" sz="2800" b="1">
                <a:solidFill>
                  <a:srgbClr val="000099"/>
                </a:solidFill>
                <a:effectLst>
                  <a:outerShdw blurRad="38100" dist="38100" dir="2700000" algn="tl">
                    <a:srgbClr val="DDDDDD"/>
                  </a:outerShdw>
                </a:effectLst>
                <a:latin typeface="Times New Roman"/>
                <a:cs typeface="Times New Roman"/>
              </a:rPr>
              <a:t>8</a:t>
            </a:r>
            <a:r>
              <a:rPr lang="zh-CN" altLang="en-US" sz="2800" b="1">
                <a:solidFill>
                  <a:srgbClr val="000099"/>
                </a:solidFill>
                <a:effectLst>
                  <a:outerShdw blurRad="38100" dist="38100" dir="2700000" algn="tl">
                    <a:srgbClr val="DDDDDD"/>
                  </a:outerShdw>
                </a:effectLst>
                <a:latin typeface="Times New Roman"/>
                <a:cs typeface="Times New Roman"/>
              </a:rPr>
              <a:t>选</a:t>
            </a:r>
            <a:r>
              <a:rPr lang="en-US" altLang="zh-CN" sz="2800" b="1">
                <a:solidFill>
                  <a:srgbClr val="000099"/>
                </a:solidFill>
                <a:effectLst>
                  <a:outerShdw blurRad="38100" dist="38100" dir="2700000" algn="tl">
                    <a:srgbClr val="DDDDDD"/>
                  </a:outerShdw>
                </a:effectLst>
                <a:latin typeface="Times New Roman"/>
                <a:cs typeface="Times New Roman"/>
              </a:rPr>
              <a:t>1</a:t>
            </a:r>
            <a:r>
              <a:rPr lang="zh-CN" altLang="en-US" sz="2800" b="1">
                <a:solidFill>
                  <a:srgbClr val="000099"/>
                </a:solidFill>
                <a:effectLst>
                  <a:outerShdw blurRad="38100" dist="38100" dir="2700000" algn="tl">
                    <a:srgbClr val="DDDDDD"/>
                  </a:outerShdw>
                </a:effectLst>
                <a:latin typeface="Times New Roman"/>
                <a:cs typeface="Times New Roman"/>
              </a:rPr>
              <a:t>数据选择器实现逻辑函数式</a:t>
            </a:r>
            <a:r>
              <a:rPr lang="zh-CN" altLang="en-US" sz="2800" b="1">
                <a:solidFill>
                  <a:srgbClr val="000099"/>
                </a:solidFill>
                <a:effectLst>
                  <a:outerShdw blurRad="38100" dist="38100" dir="2700000" algn="tl">
                    <a:srgbClr val="DDDDDD"/>
                  </a:outerShdw>
                </a:effectLst>
                <a:latin typeface="Times New Roman"/>
                <a:ea typeface="楷体_GB2312" charset="0"/>
                <a:cs typeface="Times New Roman"/>
              </a:rPr>
              <a:t> </a:t>
            </a:r>
            <a:r>
              <a:rPr lang="en-US" altLang="zh-CN" sz="2800" b="1" i="1">
                <a:solidFill>
                  <a:srgbClr val="000099"/>
                </a:solidFill>
                <a:effectLst>
                  <a:outerShdw blurRad="38100" dist="38100" dir="2700000" algn="tl">
                    <a:srgbClr val="DDDDDD"/>
                  </a:outerShdw>
                </a:effectLst>
                <a:latin typeface="Times New Roman"/>
                <a:ea typeface="楷体_GB2312" charset="0"/>
                <a:cs typeface="Times New Roman"/>
              </a:rPr>
              <a:t>Y=AB+BC+CA</a:t>
            </a:r>
          </a:p>
        </p:txBody>
      </p:sp>
      <p:sp>
        <p:nvSpPr>
          <p:cNvPr id="148484" name="Text Box 4"/>
          <p:cNvSpPr txBox="1">
            <a:spLocks noChangeArrowheads="1"/>
          </p:cNvSpPr>
          <p:nvPr/>
        </p:nvSpPr>
        <p:spPr bwMode="auto">
          <a:xfrm>
            <a:off x="762000" y="1905000"/>
            <a:ext cx="5207000" cy="519113"/>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zh-CN" altLang="en-US" sz="2800" b="1">
                <a:solidFill>
                  <a:srgbClr val="CC0000"/>
                </a:solidFill>
                <a:effectLst>
                  <a:outerShdw blurRad="38100" dist="38100" dir="2700000" algn="tl">
                    <a:srgbClr val="DDDDDD"/>
                  </a:outerShdw>
                </a:effectLst>
                <a:latin typeface="Times New Roman"/>
                <a:cs typeface="Times New Roman"/>
              </a:rPr>
              <a:t>解：将逻辑函数式用最小项表示</a:t>
            </a:r>
          </a:p>
        </p:txBody>
      </p:sp>
      <p:graphicFrame>
        <p:nvGraphicFramePr>
          <p:cNvPr id="148485" name="Object 5"/>
          <p:cNvGraphicFramePr>
            <a:graphicFrameLocks noChangeAspect="1"/>
          </p:cNvGraphicFramePr>
          <p:nvPr>
            <p:extLst>
              <p:ext uri="{D42A27DB-BD31-4B8C-83A1-F6EECF244321}">
                <p14:modId xmlns:p14="http://schemas.microsoft.com/office/powerpoint/2010/main" val="3700374762"/>
              </p:ext>
            </p:extLst>
          </p:nvPr>
        </p:nvGraphicFramePr>
        <p:xfrm>
          <a:off x="1136650" y="2587625"/>
          <a:ext cx="6183313" cy="1069975"/>
        </p:xfrm>
        <a:graphic>
          <a:graphicData uri="http://schemas.openxmlformats.org/presentationml/2006/ole">
            <mc:AlternateContent xmlns:mc="http://schemas.openxmlformats.org/markup-compatibility/2006">
              <mc:Choice xmlns:v="urn:schemas-microsoft-com:vml" Requires="v">
                <p:oleObj spid="_x0000_s300054" name="公式" r:id="rId3" imgW="2523941" imgH="276389" progId="Equation.3">
                  <p:embed/>
                </p:oleObj>
              </mc:Choice>
              <mc:Fallback>
                <p:oleObj name="公式" r:id="rId3" imgW="2523941" imgH="27638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50" y="2587625"/>
                        <a:ext cx="6183313"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8486" name="Text Box 6"/>
          <p:cNvSpPr txBox="1">
            <a:spLocks noChangeArrowheads="1"/>
          </p:cNvSpPr>
          <p:nvPr/>
        </p:nvSpPr>
        <p:spPr bwMode="auto">
          <a:xfrm>
            <a:off x="609600" y="3581400"/>
            <a:ext cx="7772400"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lnSpc>
                <a:spcPct val="115000"/>
              </a:lnSpc>
            </a:pPr>
            <a:r>
              <a:rPr lang="en-US" altLang="zh-CN" sz="2800" b="1" dirty="0">
                <a:solidFill>
                  <a:schemeClr val="bg1"/>
                </a:solidFill>
                <a:latin typeface="Times New Roman"/>
                <a:cs typeface="Times New Roman"/>
              </a:rPr>
              <a:t>        </a:t>
            </a:r>
            <a:r>
              <a:rPr lang="zh-CN" altLang="en-US" sz="2800" b="1" dirty="0">
                <a:latin typeface="Times New Roman"/>
                <a:cs typeface="Times New Roman"/>
              </a:rPr>
              <a:t>将输入变量</a:t>
            </a:r>
            <a:r>
              <a:rPr lang="en-US" altLang="zh-CN" sz="2800" b="1" i="1" dirty="0">
                <a:solidFill>
                  <a:srgbClr val="FF3300"/>
                </a:solidFill>
                <a:latin typeface="Times New Roman"/>
                <a:cs typeface="Times New Roman"/>
              </a:rPr>
              <a:t>A</a:t>
            </a:r>
            <a:r>
              <a:rPr lang="zh-CN" altLang="en-US" sz="2800" b="1" i="1" dirty="0">
                <a:solidFill>
                  <a:srgbClr val="FF3300"/>
                </a:solidFill>
                <a:latin typeface="Times New Roman"/>
                <a:cs typeface="Times New Roman"/>
              </a:rPr>
              <a:t>、</a:t>
            </a:r>
            <a:r>
              <a:rPr lang="en-US" altLang="zh-CN" sz="2800" b="1" i="1" dirty="0">
                <a:solidFill>
                  <a:srgbClr val="FF3300"/>
                </a:solidFill>
                <a:latin typeface="Times New Roman"/>
                <a:cs typeface="Times New Roman"/>
              </a:rPr>
              <a:t>B</a:t>
            </a:r>
            <a:r>
              <a:rPr lang="zh-CN" altLang="en-US" sz="2800" b="1" i="1" dirty="0">
                <a:solidFill>
                  <a:srgbClr val="FF3300"/>
                </a:solidFill>
                <a:latin typeface="Times New Roman"/>
                <a:cs typeface="Times New Roman"/>
              </a:rPr>
              <a:t>、</a:t>
            </a:r>
            <a:r>
              <a:rPr lang="en-US" altLang="zh-CN" sz="2800" b="1" i="1" dirty="0">
                <a:solidFill>
                  <a:srgbClr val="FF3300"/>
                </a:solidFill>
                <a:latin typeface="Times New Roman"/>
                <a:cs typeface="Times New Roman"/>
              </a:rPr>
              <a:t>C</a:t>
            </a:r>
            <a:r>
              <a:rPr lang="zh-CN" altLang="en-US" sz="2800" b="1" dirty="0">
                <a:latin typeface="Times New Roman"/>
                <a:cs typeface="Times New Roman"/>
              </a:rPr>
              <a:t>分别对应地接到数据选</a:t>
            </a:r>
          </a:p>
          <a:p>
            <a:pPr eaLnBrk="1" hangingPunct="1">
              <a:lnSpc>
                <a:spcPct val="115000"/>
              </a:lnSpc>
            </a:pPr>
            <a:r>
              <a:rPr lang="zh-CN" altLang="en-US" sz="2800" b="1" dirty="0">
                <a:latin typeface="Times New Roman"/>
                <a:cs typeface="Times New Roman"/>
              </a:rPr>
              <a:t>择器的选择端</a:t>
            </a:r>
            <a:r>
              <a:rPr lang="en-US" altLang="zh-CN" sz="2800" b="1" i="1" dirty="0">
                <a:solidFill>
                  <a:srgbClr val="FF3300"/>
                </a:solidFill>
                <a:latin typeface="Times New Roman"/>
                <a:cs typeface="Times New Roman"/>
              </a:rPr>
              <a:t>A</a:t>
            </a:r>
            <a:r>
              <a:rPr lang="en-US" altLang="zh-CN" sz="2800" b="1" baseline="-25000" dirty="0">
                <a:solidFill>
                  <a:srgbClr val="FF3300"/>
                </a:solidFill>
                <a:latin typeface="Times New Roman"/>
                <a:cs typeface="Times New Roman"/>
              </a:rPr>
              <a:t>2 </a:t>
            </a:r>
            <a:r>
              <a:rPr lang="zh-CN" altLang="en-US" sz="2800" b="1" dirty="0">
                <a:solidFill>
                  <a:srgbClr val="FF3300"/>
                </a:solidFill>
                <a:latin typeface="Times New Roman"/>
                <a:cs typeface="Times New Roman"/>
              </a:rPr>
              <a:t>、</a:t>
            </a:r>
            <a:r>
              <a:rPr lang="en-US" altLang="zh-CN" sz="2800" b="1" i="1" dirty="0">
                <a:solidFill>
                  <a:srgbClr val="FF3300"/>
                </a:solidFill>
                <a:latin typeface="Times New Roman"/>
                <a:cs typeface="Times New Roman"/>
              </a:rPr>
              <a:t>A</a:t>
            </a:r>
            <a:r>
              <a:rPr lang="en-US" altLang="zh-CN" sz="2800" b="1" baseline="-25000" dirty="0">
                <a:solidFill>
                  <a:srgbClr val="FF3300"/>
                </a:solidFill>
                <a:latin typeface="Times New Roman"/>
                <a:cs typeface="Times New Roman"/>
              </a:rPr>
              <a:t>1 </a:t>
            </a:r>
            <a:r>
              <a:rPr lang="zh-CN" altLang="en-US" sz="2800" b="1" dirty="0">
                <a:solidFill>
                  <a:srgbClr val="FF3300"/>
                </a:solidFill>
                <a:latin typeface="Times New Roman"/>
                <a:cs typeface="Times New Roman"/>
              </a:rPr>
              <a:t>、</a:t>
            </a:r>
            <a:r>
              <a:rPr lang="zh-CN" altLang="en-US" sz="2800" b="1" baseline="-25000" dirty="0">
                <a:solidFill>
                  <a:srgbClr val="FF3300"/>
                </a:solidFill>
                <a:latin typeface="Times New Roman"/>
                <a:cs typeface="Times New Roman"/>
              </a:rPr>
              <a:t> </a:t>
            </a:r>
            <a:r>
              <a:rPr lang="en-US" altLang="zh-CN" sz="2800" b="1" i="1" dirty="0">
                <a:solidFill>
                  <a:srgbClr val="FF3300"/>
                </a:solidFill>
                <a:latin typeface="Times New Roman"/>
                <a:cs typeface="Times New Roman"/>
              </a:rPr>
              <a:t>A</a:t>
            </a:r>
            <a:r>
              <a:rPr lang="en-US" altLang="zh-CN" sz="2800" b="1" baseline="-25000" dirty="0">
                <a:solidFill>
                  <a:srgbClr val="FF3300"/>
                </a:solidFill>
                <a:latin typeface="Times New Roman"/>
                <a:cs typeface="Times New Roman"/>
              </a:rPr>
              <a:t>0</a:t>
            </a:r>
            <a:r>
              <a:rPr lang="zh-CN" altLang="en-US" sz="2800" b="1" dirty="0">
                <a:latin typeface="Times New Roman"/>
                <a:cs typeface="Times New Roman"/>
              </a:rPr>
              <a:t>。由状态表可知</a:t>
            </a:r>
            <a:r>
              <a:rPr lang="en-US" altLang="zh-CN" sz="2800" b="1" dirty="0">
                <a:latin typeface="Times New Roman"/>
                <a:cs typeface="Times New Roman"/>
              </a:rPr>
              <a:t>,</a:t>
            </a:r>
            <a:r>
              <a:rPr lang="zh-CN" altLang="en-US" sz="2800" b="1" dirty="0">
                <a:latin typeface="Times New Roman"/>
                <a:cs typeface="Times New Roman"/>
              </a:rPr>
              <a:t>将数据输入端</a:t>
            </a:r>
            <a:r>
              <a:rPr lang="en-US" altLang="zh-CN" sz="2800" b="1" i="1" dirty="0">
                <a:solidFill>
                  <a:srgbClr val="FF3300"/>
                </a:solidFill>
                <a:latin typeface="Times New Roman"/>
                <a:cs typeface="Times New Roman"/>
              </a:rPr>
              <a:t>D</a:t>
            </a:r>
            <a:r>
              <a:rPr lang="en-US" altLang="zh-CN" sz="2800" b="1" baseline="-25000" dirty="0">
                <a:solidFill>
                  <a:srgbClr val="FF3300"/>
                </a:solidFill>
                <a:latin typeface="Times New Roman"/>
                <a:cs typeface="Times New Roman"/>
              </a:rPr>
              <a:t>3 </a:t>
            </a:r>
            <a:r>
              <a:rPr lang="zh-CN" altLang="en-US" sz="2800" b="1" dirty="0">
                <a:solidFill>
                  <a:srgbClr val="FF3300"/>
                </a:solidFill>
                <a:latin typeface="Times New Roman"/>
                <a:cs typeface="Times New Roman"/>
              </a:rPr>
              <a:t>、</a:t>
            </a:r>
            <a:r>
              <a:rPr lang="en-US" altLang="zh-CN" sz="2800" b="1" i="1" dirty="0">
                <a:solidFill>
                  <a:srgbClr val="FF3300"/>
                </a:solidFill>
                <a:latin typeface="Times New Roman"/>
                <a:cs typeface="Times New Roman"/>
              </a:rPr>
              <a:t>D</a:t>
            </a:r>
            <a:r>
              <a:rPr lang="en-US" altLang="zh-CN" sz="2800" b="1" baseline="-25000" dirty="0">
                <a:solidFill>
                  <a:srgbClr val="FF3300"/>
                </a:solidFill>
                <a:latin typeface="Times New Roman"/>
                <a:cs typeface="Times New Roman"/>
              </a:rPr>
              <a:t>5 </a:t>
            </a:r>
            <a:r>
              <a:rPr lang="zh-CN" altLang="en-US" sz="2800" b="1" dirty="0">
                <a:solidFill>
                  <a:srgbClr val="FF3300"/>
                </a:solidFill>
                <a:latin typeface="Times New Roman"/>
                <a:cs typeface="Times New Roman"/>
              </a:rPr>
              <a:t>、</a:t>
            </a:r>
            <a:r>
              <a:rPr lang="zh-CN" altLang="en-US" sz="2800" b="1" baseline="-25000" dirty="0">
                <a:solidFill>
                  <a:srgbClr val="FF3300"/>
                </a:solidFill>
                <a:latin typeface="Times New Roman"/>
                <a:cs typeface="Times New Roman"/>
              </a:rPr>
              <a:t> </a:t>
            </a:r>
            <a:r>
              <a:rPr lang="en-US" altLang="zh-CN" sz="2800" b="1" i="1" dirty="0">
                <a:solidFill>
                  <a:srgbClr val="FF3300"/>
                </a:solidFill>
                <a:latin typeface="Times New Roman"/>
                <a:cs typeface="Times New Roman"/>
              </a:rPr>
              <a:t>D</a:t>
            </a:r>
            <a:r>
              <a:rPr lang="en-US" altLang="zh-CN" sz="2800" b="1" baseline="-25000" dirty="0">
                <a:solidFill>
                  <a:srgbClr val="FF3300"/>
                </a:solidFill>
                <a:latin typeface="Times New Roman"/>
                <a:cs typeface="Times New Roman"/>
              </a:rPr>
              <a:t>6 </a:t>
            </a:r>
            <a:r>
              <a:rPr lang="zh-CN" altLang="en-US" sz="2800" b="1" dirty="0">
                <a:solidFill>
                  <a:srgbClr val="FF3300"/>
                </a:solidFill>
                <a:latin typeface="Times New Roman"/>
                <a:cs typeface="Times New Roman"/>
              </a:rPr>
              <a:t>、</a:t>
            </a:r>
            <a:r>
              <a:rPr lang="zh-CN" altLang="en-US" sz="2800" b="1" baseline="-25000" dirty="0">
                <a:solidFill>
                  <a:srgbClr val="FF3300"/>
                </a:solidFill>
                <a:latin typeface="Times New Roman"/>
                <a:cs typeface="Times New Roman"/>
              </a:rPr>
              <a:t> </a:t>
            </a:r>
            <a:r>
              <a:rPr lang="en-US" altLang="zh-CN" sz="2800" b="1" i="1" dirty="0">
                <a:solidFill>
                  <a:srgbClr val="FF3300"/>
                </a:solidFill>
                <a:latin typeface="Times New Roman"/>
                <a:cs typeface="Times New Roman"/>
              </a:rPr>
              <a:t>D</a:t>
            </a:r>
            <a:r>
              <a:rPr lang="en-US" altLang="zh-CN" sz="2800" b="1" baseline="-25000" dirty="0">
                <a:solidFill>
                  <a:srgbClr val="FF3300"/>
                </a:solidFill>
                <a:latin typeface="Times New Roman"/>
                <a:cs typeface="Times New Roman"/>
              </a:rPr>
              <a:t>7</a:t>
            </a:r>
            <a:r>
              <a:rPr lang="en-US" altLang="zh-CN" sz="2800" b="1" dirty="0">
                <a:solidFill>
                  <a:schemeClr val="accent2"/>
                </a:solidFill>
                <a:latin typeface="Times New Roman"/>
                <a:cs typeface="Times New Roman"/>
              </a:rPr>
              <a:t> </a:t>
            </a:r>
            <a:r>
              <a:rPr lang="zh-CN" altLang="en-US" sz="2800" b="1" dirty="0">
                <a:latin typeface="Times New Roman"/>
                <a:cs typeface="Times New Roman"/>
              </a:rPr>
              <a:t>接</a:t>
            </a:r>
            <a:r>
              <a:rPr lang="zh-CN" altLang="en-US" sz="2800" b="1" dirty="0">
                <a:solidFill>
                  <a:srgbClr val="FF3300"/>
                </a:solidFill>
                <a:latin typeface="Times New Roman"/>
                <a:cs typeface="Times New Roman"/>
              </a:rPr>
              <a:t>“</a:t>
            </a:r>
            <a:r>
              <a:rPr lang="en-US" altLang="zh-CN" sz="2800" b="1" dirty="0">
                <a:solidFill>
                  <a:srgbClr val="FF3300"/>
                </a:solidFill>
                <a:latin typeface="Times New Roman"/>
                <a:cs typeface="Times New Roman"/>
              </a:rPr>
              <a:t>1”</a:t>
            </a:r>
            <a:r>
              <a:rPr lang="zh-CN" altLang="en-US" sz="2800" b="1" dirty="0">
                <a:solidFill>
                  <a:srgbClr val="FF3300"/>
                </a:solidFill>
                <a:latin typeface="Times New Roman"/>
                <a:cs typeface="Times New Roman"/>
              </a:rPr>
              <a:t>，</a:t>
            </a:r>
            <a:r>
              <a:rPr lang="zh-CN" altLang="en-US" sz="2800" b="1" dirty="0">
                <a:latin typeface="Times New Roman"/>
                <a:cs typeface="Times New Roman"/>
              </a:rPr>
              <a:t>其余输入端接</a:t>
            </a:r>
            <a:r>
              <a:rPr lang="zh-CN" altLang="en-US" sz="2800" b="1" dirty="0">
                <a:solidFill>
                  <a:srgbClr val="FF3300"/>
                </a:solidFill>
                <a:latin typeface="Times New Roman"/>
                <a:cs typeface="Times New Roman"/>
              </a:rPr>
              <a:t>“</a:t>
            </a:r>
            <a:r>
              <a:rPr lang="en-US" altLang="zh-CN" sz="2800" b="1" dirty="0">
                <a:solidFill>
                  <a:srgbClr val="FF3300"/>
                </a:solidFill>
                <a:latin typeface="Times New Roman"/>
                <a:cs typeface="Times New Roman"/>
              </a:rPr>
              <a:t>0”</a:t>
            </a:r>
            <a:r>
              <a:rPr lang="zh-CN" altLang="en-US" sz="2800" b="1" dirty="0">
                <a:solidFill>
                  <a:srgbClr val="FF3300"/>
                </a:solidFill>
                <a:latin typeface="Times New Roman"/>
                <a:cs typeface="Times New Roman"/>
              </a:rPr>
              <a:t>，</a:t>
            </a:r>
            <a:r>
              <a:rPr lang="zh-CN" altLang="en-US" sz="2800" b="1" dirty="0">
                <a:latin typeface="Times New Roman"/>
                <a:cs typeface="Times New Roman"/>
              </a:rPr>
              <a:t>即可实现输出</a:t>
            </a:r>
            <a:r>
              <a:rPr lang="en-US" altLang="zh-CN" sz="2800" b="1" i="1" dirty="0" smtClean="0">
                <a:latin typeface="Times New Roman"/>
                <a:cs typeface="Times New Roman"/>
              </a:rPr>
              <a:t>Y</a:t>
            </a:r>
            <a:r>
              <a:rPr lang="zh-CN" altLang="en-US" sz="2800" b="1" dirty="0" smtClean="0">
                <a:latin typeface="Times New Roman"/>
                <a:cs typeface="Times New Roman"/>
              </a:rPr>
              <a:t>。</a:t>
            </a:r>
            <a:endParaRPr lang="zh-CN" altLang="en-US" sz="2800" b="1" dirty="0">
              <a:latin typeface="Times New Roman"/>
              <a:cs typeface="Times New Roman"/>
            </a:endParaRPr>
          </a:p>
        </p:txBody>
      </p:sp>
      <p:grpSp>
        <p:nvGrpSpPr>
          <p:cNvPr id="81927" name="Group 7"/>
          <p:cNvGrpSpPr>
            <a:grpSpLocks/>
          </p:cNvGrpSpPr>
          <p:nvPr/>
        </p:nvGrpSpPr>
        <p:grpSpPr bwMode="auto">
          <a:xfrm>
            <a:off x="762000" y="5867400"/>
            <a:ext cx="7324725" cy="171450"/>
            <a:chOff x="432" y="3696"/>
            <a:chExt cx="4614" cy="108"/>
          </a:xfrm>
        </p:grpSpPr>
        <p:grpSp>
          <p:nvGrpSpPr>
            <p:cNvPr id="81928" name="Group 8"/>
            <p:cNvGrpSpPr>
              <a:grpSpLocks/>
            </p:cNvGrpSpPr>
            <p:nvPr/>
          </p:nvGrpSpPr>
          <p:grpSpPr bwMode="auto">
            <a:xfrm>
              <a:off x="432" y="3696"/>
              <a:ext cx="2310" cy="108"/>
              <a:chOff x="672" y="672"/>
              <a:chExt cx="2310" cy="108"/>
            </a:xfrm>
          </p:grpSpPr>
          <p:pic>
            <p:nvPicPr>
              <p:cNvPr id="81955" name="Picture 9"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2"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6" name="Picture 10"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2"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7" name="Picture 11"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4"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8" name="Picture 12"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9" name="Picture 13"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2"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0" name="Picture 14"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8"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1" name="Picture 15"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2" name="Picture 16"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0"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3" name="Picture 17"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4" name="Picture 18"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8"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5" name="Picture 19"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4"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6" name="Picture 20"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7" name="Picture 21"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0"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8" name="Picture 22"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9" name="Picture 23"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6"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0" name="Picture 24"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71" name="Group 25"/>
              <p:cNvGrpSpPr>
                <a:grpSpLocks/>
              </p:cNvGrpSpPr>
              <p:nvPr/>
            </p:nvGrpSpPr>
            <p:grpSpPr bwMode="auto">
              <a:xfrm>
                <a:off x="672" y="672"/>
                <a:ext cx="582" cy="102"/>
                <a:chOff x="4698" y="720"/>
                <a:chExt cx="582" cy="102"/>
              </a:xfrm>
            </p:grpSpPr>
            <p:pic>
              <p:nvPicPr>
                <p:cNvPr id="81974" name="Picture 26"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5" name="Picture 27"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6" name="Picture 28"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7" name="Picture 29"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8" name="Picture 30"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9" name="Picture 31"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1972" name="Picture 32"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672"/>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3" name="Picture 33"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 y="672"/>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929" name="Group 34"/>
            <p:cNvGrpSpPr>
              <a:grpSpLocks/>
            </p:cNvGrpSpPr>
            <p:nvPr/>
          </p:nvGrpSpPr>
          <p:grpSpPr bwMode="auto">
            <a:xfrm>
              <a:off x="2736" y="3696"/>
              <a:ext cx="2310" cy="108"/>
              <a:chOff x="672" y="672"/>
              <a:chExt cx="2310" cy="108"/>
            </a:xfrm>
          </p:grpSpPr>
          <p:pic>
            <p:nvPicPr>
              <p:cNvPr id="81930" name="Picture 35"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2"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1" name="Picture 36"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2"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2" name="Picture 37"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4"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3" name="Picture 38"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4" name="Picture 39"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2"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5" name="Picture 40"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8"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6" name="Picture 41"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7" name="Picture 42"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0"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8" name="Picture 43"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9" name="Picture 44"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8"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0" name="Picture 45"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4"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1" name="Picture 46"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2" name="Picture 47"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0"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3" name="Picture 48"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4" name="Picture 49"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6"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5" name="Picture 50"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46" name="Group 51"/>
              <p:cNvGrpSpPr>
                <a:grpSpLocks/>
              </p:cNvGrpSpPr>
              <p:nvPr/>
            </p:nvGrpSpPr>
            <p:grpSpPr bwMode="auto">
              <a:xfrm>
                <a:off x="672" y="672"/>
                <a:ext cx="582" cy="102"/>
                <a:chOff x="4698" y="720"/>
                <a:chExt cx="582" cy="102"/>
              </a:xfrm>
            </p:grpSpPr>
            <p:pic>
              <p:nvPicPr>
                <p:cNvPr id="81949" name="Picture 52"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0" name="Picture 53"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1" name="Picture 54"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2" name="Picture 55"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3" name="Picture 56"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4" name="Picture 57"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1947" name="Picture 58"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672"/>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8" name="Picture 59"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 y="672"/>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4002965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wipe(left)">
                                      <p:cBhvr>
                                        <p:cTn id="7" dur="500"/>
                                        <p:tgtEl>
                                          <p:spTgt spid="148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8485"/>
                                        </p:tgtEl>
                                        <p:attrNameLst>
                                          <p:attrName>style.visibility</p:attrName>
                                        </p:attrNameLst>
                                      </p:cBhvr>
                                      <p:to>
                                        <p:strVal val="visible"/>
                                      </p:to>
                                    </p:set>
                                    <p:animEffect transition="in" filter="wipe(left)">
                                      <p:cBhvr>
                                        <p:cTn id="12" dur="500"/>
                                        <p:tgtEl>
                                          <p:spTgt spid="148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8486"/>
                                        </p:tgtEl>
                                        <p:attrNameLst>
                                          <p:attrName>style.visibility</p:attrName>
                                        </p:attrNameLst>
                                      </p:cBhvr>
                                      <p:to>
                                        <p:strVal val="visible"/>
                                      </p:to>
                                    </p:set>
                                    <p:animEffect transition="in" filter="wipe(left)">
                                      <p:cBhvr>
                                        <p:cTn id="17" dur="500"/>
                                        <p:tgtEl>
                                          <p:spTgt spid="148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utoUpdateAnimBg="0"/>
      <p:bldP spid="14848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subTitle" idx="1"/>
          </p:nvPr>
        </p:nvSpPr>
        <p:spPr bwMode="auto">
          <a:xfrm>
            <a:off x="914400" y="457200"/>
            <a:ext cx="3886200" cy="609600"/>
          </a:xfrm>
          <a:ln>
            <a:miter lim="800000"/>
          </a:ln>
        </p:spPr>
        <p:txBody>
          <a:bodyPr vert="horz" wrap="square" lIns="91440" tIns="45720" rIns="91440" bIns="45720" numCol="1" anchor="t" anchorCtr="0" compatLnSpc="1"/>
          <a:lstStyle/>
          <a:p>
            <a:pPr algn="l" eaLnBrk="1" hangingPunct="1">
              <a:defRPr/>
            </a:pPr>
            <a:r>
              <a:rPr lang="en-US" altLang="zh-CN" b="1" dirty="0" smtClean="0">
                <a:solidFill>
                  <a:srgbClr val="000099"/>
                </a:solidFill>
                <a:effectLst>
                  <a:outerShdw blurRad="38100" dist="38100" dir="2700000" algn="tl">
                    <a:srgbClr val="C0C0C0"/>
                  </a:outerShdw>
                </a:effectLst>
                <a:cs typeface="+mn-cs"/>
              </a:rPr>
              <a:t>20.12.2   </a:t>
            </a:r>
            <a:r>
              <a:rPr lang="zh-CN" altLang="en-US" b="1" dirty="0" smtClean="0">
                <a:solidFill>
                  <a:srgbClr val="000099"/>
                </a:solidFill>
                <a:effectLst>
                  <a:outerShdw blurRad="38100" dist="38100" dir="2700000" algn="tl">
                    <a:srgbClr val="C0C0C0"/>
                  </a:outerShdw>
                </a:effectLst>
                <a:cs typeface="+mn-cs"/>
              </a:rPr>
              <a:t>数据分配器</a:t>
            </a:r>
          </a:p>
        </p:txBody>
      </p:sp>
      <p:sp>
        <p:nvSpPr>
          <p:cNvPr id="150531" name="Rectangle 3"/>
          <p:cNvSpPr>
            <a:spLocks noChangeArrowheads="1"/>
          </p:cNvSpPr>
          <p:nvPr/>
        </p:nvSpPr>
        <p:spPr bwMode="auto">
          <a:xfrm>
            <a:off x="228600" y="228600"/>
            <a:ext cx="7848600" cy="762000"/>
          </a:xfrm>
          <a:prstGeom prst="rect">
            <a:avLst/>
          </a:prstGeom>
          <a:noFill/>
          <a:ln w="9525">
            <a:noFill/>
            <a:miter lim="800000"/>
          </a:ln>
        </p:spPr>
        <p:txBody>
          <a:bodyPr/>
          <a:lstStyle/>
          <a:p>
            <a:pPr>
              <a:spcBef>
                <a:spcPct val="20000"/>
              </a:spcBef>
              <a:defRPr/>
            </a:pPr>
            <a:endParaRPr lang="zh-CN" altLang="zh-CN" sz="4000" b="1">
              <a:solidFill>
                <a:srgbClr val="FFFF00"/>
              </a:solidFill>
              <a:effectLst>
                <a:outerShdw blurRad="38100" dist="38100" dir="2700000" algn="tl">
                  <a:srgbClr val="C0C0C0"/>
                </a:outerShdw>
              </a:effectLst>
              <a:latin typeface="楷体_GB2312" pitchFamily="49" charset="-122"/>
              <a:ea typeface="楷体_GB2312" pitchFamily="49" charset="-122"/>
              <a:cs typeface="+mn-cs"/>
            </a:endParaRPr>
          </a:p>
        </p:txBody>
      </p:sp>
      <p:sp>
        <p:nvSpPr>
          <p:cNvPr id="150532" name="Rectangle 4"/>
          <p:cNvSpPr>
            <a:spLocks noChangeArrowheads="1"/>
          </p:cNvSpPr>
          <p:nvPr/>
        </p:nvSpPr>
        <p:spPr bwMode="auto">
          <a:xfrm>
            <a:off x="838200" y="1219200"/>
            <a:ext cx="6477000" cy="519113"/>
          </a:xfrm>
          <a:prstGeom prst="rect">
            <a:avLst/>
          </a:prstGeom>
          <a:noFill/>
          <a:ln w="9525">
            <a:noFill/>
            <a:miter lim="800000"/>
          </a:ln>
          <a:effectLst/>
        </p:spPr>
        <p:txBody>
          <a:bodyPr>
            <a:spAutoFit/>
          </a:bodyPr>
          <a:lstStyle/>
          <a:p>
            <a:pPr>
              <a:spcBef>
                <a:spcPct val="50000"/>
              </a:spcBef>
            </a:pPr>
            <a:r>
              <a:rPr lang="zh-CN" altLang="en-US" sz="2800" b="1">
                <a:solidFill>
                  <a:srgbClr val="333300"/>
                </a:solidFill>
                <a:effectLst>
                  <a:outerShdw blurRad="38100" dist="38100" dir="2700000" algn="tl">
                    <a:srgbClr val="DDDDDD"/>
                  </a:outerShdw>
                </a:effectLst>
                <a:latin typeface="Times New Roman" panose="02020603050405020304" charset="0"/>
              </a:rPr>
              <a:t>将一个数据</a:t>
            </a:r>
            <a:r>
              <a:rPr lang="zh-CN" altLang="en-US" sz="2800" b="1">
                <a:solidFill>
                  <a:srgbClr val="FF0000"/>
                </a:solidFill>
                <a:effectLst>
                  <a:outerShdw blurRad="38100" dist="38100" dir="2700000" algn="tl">
                    <a:srgbClr val="DDDDDD"/>
                  </a:outerShdw>
                </a:effectLst>
                <a:latin typeface="Times New Roman" panose="02020603050405020304" charset="0"/>
              </a:rPr>
              <a:t>分时</a:t>
            </a:r>
            <a:r>
              <a:rPr lang="zh-CN" altLang="en-US" sz="2800" b="1">
                <a:solidFill>
                  <a:srgbClr val="333300"/>
                </a:solidFill>
                <a:effectLst>
                  <a:outerShdw blurRad="38100" dist="38100" dir="2700000" algn="tl">
                    <a:srgbClr val="DDDDDD"/>
                  </a:outerShdw>
                </a:effectLst>
                <a:latin typeface="Times New Roman" panose="02020603050405020304" charset="0"/>
              </a:rPr>
              <a:t>分送到多个输出端输出。</a:t>
            </a:r>
            <a:endParaRPr lang="zh-CN" altLang="en-US" sz="2800" b="1">
              <a:solidFill>
                <a:srgbClr val="FFFFCC"/>
              </a:solidFill>
              <a:effectLst>
                <a:outerShdw blurRad="38100" dist="38100" dir="2700000" algn="tl">
                  <a:srgbClr val="DDDDDD"/>
                </a:outerShdw>
              </a:effectLst>
              <a:latin typeface="Times New Roman" panose="02020603050405020304" charset="0"/>
            </a:endParaRPr>
          </a:p>
        </p:txBody>
      </p:sp>
      <p:sp>
        <p:nvSpPr>
          <p:cNvPr id="150533" name="Text Box 5"/>
          <p:cNvSpPr txBox="1">
            <a:spLocks noChangeArrowheads="1"/>
          </p:cNvSpPr>
          <p:nvPr/>
        </p:nvSpPr>
        <p:spPr bwMode="auto">
          <a:xfrm>
            <a:off x="1066800" y="2895600"/>
            <a:ext cx="660400" cy="1828800"/>
          </a:xfrm>
          <a:prstGeom prst="rect">
            <a:avLst/>
          </a:prstGeom>
          <a:noFill/>
          <a:ln w="28575">
            <a:solidFill>
              <a:srgbClr val="CC0000"/>
            </a:solid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000099"/>
                </a:solidFill>
                <a:effectLst>
                  <a:outerShdw blurRad="38100" dist="38100" dir="2700000" algn="tl">
                    <a:srgbClr val="DDDDDD"/>
                  </a:outerShdw>
                </a:effectLst>
              </a:rPr>
              <a:t>数据输入</a:t>
            </a:r>
          </a:p>
        </p:txBody>
      </p:sp>
      <p:grpSp>
        <p:nvGrpSpPr>
          <p:cNvPr id="2" name="Group 6"/>
          <p:cNvGrpSpPr/>
          <p:nvPr/>
        </p:nvGrpSpPr>
        <p:grpSpPr bwMode="auto">
          <a:xfrm>
            <a:off x="2743200" y="1828800"/>
            <a:ext cx="3546475" cy="676275"/>
            <a:chOff x="2304" y="1296"/>
            <a:chExt cx="2234" cy="426"/>
          </a:xfrm>
        </p:grpSpPr>
        <p:sp>
          <p:nvSpPr>
            <p:cNvPr id="150535" name="Oval 7"/>
            <p:cNvSpPr>
              <a:spLocks noChangeArrowheads="1"/>
            </p:cNvSpPr>
            <p:nvPr/>
          </p:nvSpPr>
          <p:spPr bwMode="auto">
            <a:xfrm>
              <a:off x="2304" y="1296"/>
              <a:ext cx="768" cy="336"/>
            </a:xfrm>
            <a:prstGeom prst="ellipse">
              <a:avLst/>
            </a:prstGeom>
            <a:noFill/>
            <a:ln w="28575">
              <a:solidFill>
                <a:srgbClr val="0099CC"/>
              </a:solidFill>
              <a:round/>
            </a:ln>
            <a:effectLst/>
          </p:spPr>
          <p:txBody>
            <a:bodyPr wrap="none" anchor="ctr"/>
            <a:lstStyle/>
            <a:p>
              <a:pPr algn="ctr">
                <a:spcBef>
                  <a:spcPct val="50000"/>
                </a:spcBef>
                <a:defRPr/>
              </a:pPr>
              <a:endParaRPr lang="zh-CN" altLang="zh-CN"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172106" name="Line 8"/>
            <p:cNvSpPr>
              <a:spLocks noChangeShapeType="1"/>
            </p:cNvSpPr>
            <p:nvPr/>
          </p:nvSpPr>
          <p:spPr bwMode="auto">
            <a:xfrm flipV="1">
              <a:off x="3072" y="1488"/>
              <a:ext cx="384" cy="0"/>
            </a:xfrm>
            <a:prstGeom prst="line">
              <a:avLst/>
            </a:prstGeom>
            <a:noFill/>
            <a:ln w="28575">
              <a:solidFill>
                <a:srgbClr val="0099CC"/>
              </a:solidFill>
              <a:round/>
              <a:tailEnd type="triangle" w="med" len="med"/>
            </a:ln>
          </p:spPr>
          <p:txBody>
            <a:bodyPr wrap="none" anchor="ctr"/>
            <a:lstStyle/>
            <a:p>
              <a:endParaRPr lang="zh-CN" altLang="en-US">
                <a:latin typeface="Times New Roman" panose="02020603050405020304" charset="0"/>
              </a:endParaRPr>
            </a:p>
          </p:txBody>
        </p:sp>
        <p:sp>
          <p:nvSpPr>
            <p:cNvPr id="150537" name="Rectangle 9"/>
            <p:cNvSpPr>
              <a:spLocks noChangeArrowheads="1"/>
            </p:cNvSpPr>
            <p:nvPr/>
          </p:nvSpPr>
          <p:spPr bwMode="auto">
            <a:xfrm>
              <a:off x="3504" y="1377"/>
              <a:ext cx="1034" cy="345"/>
            </a:xfrm>
            <a:prstGeom prst="rect">
              <a:avLst/>
            </a:prstGeom>
            <a:noFill/>
            <a:ln w="28575">
              <a:solidFill>
                <a:srgbClr val="CC0000"/>
              </a:solidFill>
              <a:miter lim="800000"/>
            </a:ln>
            <a:effectLst/>
          </p:spPr>
          <p:txBody>
            <a:bodyPr wrap="none">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控制信号</a:t>
              </a:r>
            </a:p>
          </p:txBody>
        </p:sp>
      </p:grpSp>
      <p:sp>
        <p:nvSpPr>
          <p:cNvPr id="150538" name="AutoShape 10"/>
          <p:cNvSpPr>
            <a:spLocks noChangeArrowheads="1"/>
          </p:cNvSpPr>
          <p:nvPr/>
        </p:nvSpPr>
        <p:spPr bwMode="auto">
          <a:xfrm>
            <a:off x="1447800" y="5181600"/>
            <a:ext cx="1447800" cy="533400"/>
          </a:xfrm>
          <a:prstGeom prst="wedgeRoundRectCallout">
            <a:avLst>
              <a:gd name="adj1" fmla="val 77958"/>
              <a:gd name="adj2" fmla="val 30653"/>
              <a:gd name="adj3" fmla="val 16667"/>
            </a:avLst>
          </a:prstGeom>
          <a:noFill/>
          <a:ln w="28575">
            <a:solidFill>
              <a:srgbClr val="FF0000"/>
            </a:solidFill>
            <a:miter lim="800000"/>
          </a:ln>
          <a:effectLst/>
        </p:spPr>
        <p:txBody>
          <a:bodyPr wrap="none" anchor="ctr"/>
          <a:lstStyle/>
          <a:p>
            <a:pPr algn="ctr">
              <a:spcBef>
                <a:spcPct val="50000"/>
              </a:spcBef>
              <a:defRPr/>
            </a:pP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使能端</a:t>
            </a:r>
          </a:p>
        </p:txBody>
      </p:sp>
      <p:sp>
        <p:nvSpPr>
          <p:cNvPr id="172040" name="Rectangle 11"/>
          <p:cNvSpPr>
            <a:spLocks noChangeArrowheads="1"/>
          </p:cNvSpPr>
          <p:nvPr/>
        </p:nvSpPr>
        <p:spPr bwMode="auto">
          <a:xfrm flipH="1">
            <a:off x="2667000" y="2886075"/>
            <a:ext cx="1447800" cy="1806575"/>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72041" name="Line 12"/>
          <p:cNvSpPr>
            <a:spLocks noChangeShapeType="1"/>
          </p:cNvSpPr>
          <p:nvPr/>
        </p:nvSpPr>
        <p:spPr bwMode="auto">
          <a:xfrm flipH="1">
            <a:off x="3733800" y="3303588"/>
            <a:ext cx="129540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42" name="Line 13"/>
          <p:cNvSpPr>
            <a:spLocks noChangeShapeType="1"/>
          </p:cNvSpPr>
          <p:nvPr/>
        </p:nvSpPr>
        <p:spPr bwMode="auto">
          <a:xfrm flipH="1">
            <a:off x="3733800" y="3649663"/>
            <a:ext cx="129540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43" name="Line 14"/>
          <p:cNvSpPr>
            <a:spLocks noChangeShapeType="1"/>
          </p:cNvSpPr>
          <p:nvPr/>
        </p:nvSpPr>
        <p:spPr bwMode="auto">
          <a:xfrm flipH="1">
            <a:off x="3733800" y="3997325"/>
            <a:ext cx="129540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44" name="Line 15"/>
          <p:cNvSpPr>
            <a:spLocks noChangeShapeType="1"/>
          </p:cNvSpPr>
          <p:nvPr/>
        </p:nvSpPr>
        <p:spPr bwMode="auto">
          <a:xfrm flipH="1">
            <a:off x="3733800" y="4344988"/>
            <a:ext cx="129540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45" name="Line 16"/>
          <p:cNvSpPr>
            <a:spLocks noChangeShapeType="1"/>
          </p:cNvSpPr>
          <p:nvPr/>
        </p:nvSpPr>
        <p:spPr bwMode="auto">
          <a:xfrm flipH="1">
            <a:off x="3581400" y="2400300"/>
            <a:ext cx="0" cy="485775"/>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46" name="Line 17"/>
          <p:cNvSpPr>
            <a:spLocks noChangeShapeType="1"/>
          </p:cNvSpPr>
          <p:nvPr/>
        </p:nvSpPr>
        <p:spPr bwMode="auto">
          <a:xfrm flipH="1">
            <a:off x="3048000" y="2400300"/>
            <a:ext cx="0" cy="485775"/>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47" name="Oval 18"/>
          <p:cNvSpPr>
            <a:spLocks noChangeArrowheads="1"/>
          </p:cNvSpPr>
          <p:nvPr/>
        </p:nvSpPr>
        <p:spPr bwMode="auto">
          <a:xfrm flipH="1">
            <a:off x="5029200" y="3233738"/>
            <a:ext cx="152400" cy="138112"/>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48" name="Oval 19"/>
          <p:cNvSpPr>
            <a:spLocks noChangeArrowheads="1"/>
          </p:cNvSpPr>
          <p:nvPr/>
        </p:nvSpPr>
        <p:spPr bwMode="auto">
          <a:xfrm flipH="1">
            <a:off x="5029200" y="3581400"/>
            <a:ext cx="152400" cy="138113"/>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49" name="Oval 20"/>
          <p:cNvSpPr>
            <a:spLocks noChangeArrowheads="1"/>
          </p:cNvSpPr>
          <p:nvPr/>
        </p:nvSpPr>
        <p:spPr bwMode="auto">
          <a:xfrm flipH="1">
            <a:off x="5029200" y="3929063"/>
            <a:ext cx="152400" cy="138112"/>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0" name="Oval 21"/>
          <p:cNvSpPr>
            <a:spLocks noChangeArrowheads="1"/>
          </p:cNvSpPr>
          <p:nvPr/>
        </p:nvSpPr>
        <p:spPr bwMode="auto">
          <a:xfrm flipH="1">
            <a:off x="5029200" y="4275138"/>
            <a:ext cx="152400" cy="13970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1" name="Oval 22"/>
          <p:cNvSpPr>
            <a:spLocks noChangeArrowheads="1"/>
          </p:cNvSpPr>
          <p:nvPr/>
        </p:nvSpPr>
        <p:spPr bwMode="auto">
          <a:xfrm flipH="1">
            <a:off x="3581400" y="3233738"/>
            <a:ext cx="152400" cy="138112"/>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2" name="Oval 23"/>
          <p:cNvSpPr>
            <a:spLocks noChangeArrowheads="1"/>
          </p:cNvSpPr>
          <p:nvPr/>
        </p:nvSpPr>
        <p:spPr bwMode="auto">
          <a:xfrm flipH="1">
            <a:off x="2971800" y="3719513"/>
            <a:ext cx="152400" cy="13970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3" name="Line 24"/>
          <p:cNvSpPr>
            <a:spLocks noChangeShapeType="1"/>
          </p:cNvSpPr>
          <p:nvPr/>
        </p:nvSpPr>
        <p:spPr bwMode="auto">
          <a:xfrm flipH="1">
            <a:off x="2057400" y="3789363"/>
            <a:ext cx="914400" cy="0"/>
          </a:xfrm>
          <a:prstGeom prst="line">
            <a:avLst/>
          </a:prstGeom>
          <a:noFill/>
          <a:ln w="28575">
            <a:solidFill>
              <a:schemeClr val="tx1"/>
            </a:solidFill>
            <a:round/>
            <a:headEnd type="triangle" w="med" len="med"/>
          </a:ln>
        </p:spPr>
        <p:txBody>
          <a:bodyPr wrap="none" anchor="ctr"/>
          <a:lstStyle/>
          <a:p>
            <a:endParaRPr lang="zh-CN" altLang="en-US">
              <a:latin typeface="Times New Roman" panose="02020603050405020304" charset="0"/>
            </a:endParaRPr>
          </a:p>
        </p:txBody>
      </p:sp>
      <p:sp>
        <p:nvSpPr>
          <p:cNvPr id="172054" name="Oval 25"/>
          <p:cNvSpPr>
            <a:spLocks noChangeArrowheads="1"/>
          </p:cNvSpPr>
          <p:nvPr/>
        </p:nvSpPr>
        <p:spPr bwMode="auto">
          <a:xfrm flipH="1">
            <a:off x="3581400" y="4275138"/>
            <a:ext cx="152400" cy="13970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5" name="Oval 26"/>
          <p:cNvSpPr>
            <a:spLocks noChangeArrowheads="1"/>
          </p:cNvSpPr>
          <p:nvPr/>
        </p:nvSpPr>
        <p:spPr bwMode="auto">
          <a:xfrm flipH="1">
            <a:off x="3581400" y="3929063"/>
            <a:ext cx="152400" cy="138112"/>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6" name="Oval 27"/>
          <p:cNvSpPr>
            <a:spLocks noChangeArrowheads="1"/>
          </p:cNvSpPr>
          <p:nvPr/>
        </p:nvSpPr>
        <p:spPr bwMode="auto">
          <a:xfrm flipH="1">
            <a:off x="3581400" y="3581400"/>
            <a:ext cx="152400" cy="138113"/>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7" name="Oval 28"/>
          <p:cNvSpPr>
            <a:spLocks noChangeArrowheads="1"/>
          </p:cNvSpPr>
          <p:nvPr/>
        </p:nvSpPr>
        <p:spPr bwMode="auto">
          <a:xfrm flipH="1">
            <a:off x="3505200" y="2260600"/>
            <a:ext cx="152400" cy="13970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8" name="Oval 29"/>
          <p:cNvSpPr>
            <a:spLocks noChangeArrowheads="1"/>
          </p:cNvSpPr>
          <p:nvPr/>
        </p:nvSpPr>
        <p:spPr bwMode="auto">
          <a:xfrm flipH="1">
            <a:off x="2971800" y="2260600"/>
            <a:ext cx="152400" cy="13970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9" name="Line 30"/>
          <p:cNvSpPr>
            <a:spLocks noChangeShapeType="1"/>
          </p:cNvSpPr>
          <p:nvPr/>
        </p:nvSpPr>
        <p:spPr bwMode="auto">
          <a:xfrm flipH="1">
            <a:off x="3352800" y="4692650"/>
            <a:ext cx="0" cy="485775"/>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60" name="Oval 31"/>
          <p:cNvSpPr>
            <a:spLocks noChangeArrowheads="1"/>
          </p:cNvSpPr>
          <p:nvPr/>
        </p:nvSpPr>
        <p:spPr bwMode="auto">
          <a:xfrm flipH="1">
            <a:off x="3276600" y="5178425"/>
            <a:ext cx="152400" cy="13970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61" name="Line 32"/>
          <p:cNvSpPr>
            <a:spLocks noChangeShapeType="1"/>
          </p:cNvSpPr>
          <p:nvPr/>
        </p:nvSpPr>
        <p:spPr bwMode="auto">
          <a:xfrm flipV="1">
            <a:off x="3124200" y="3371850"/>
            <a:ext cx="457200" cy="347663"/>
          </a:xfrm>
          <a:prstGeom prst="line">
            <a:avLst/>
          </a:prstGeom>
          <a:noFill/>
          <a:ln w="28575">
            <a:solidFill>
              <a:schemeClr val="tx1"/>
            </a:solidFill>
            <a:round/>
            <a:tailEnd type="triangle" w="med" len="med"/>
          </a:ln>
        </p:spPr>
        <p:txBody>
          <a:bodyPr wrap="none" anchor="ctr"/>
          <a:lstStyle/>
          <a:p>
            <a:endParaRPr lang="zh-CN" altLang="en-US">
              <a:latin typeface="Times New Roman" panose="02020603050405020304" charset="0"/>
            </a:endParaRPr>
          </a:p>
        </p:txBody>
      </p:sp>
      <p:sp>
        <p:nvSpPr>
          <p:cNvPr id="150561" name="Text Box 33"/>
          <p:cNvSpPr txBox="1">
            <a:spLocks noChangeArrowheads="1"/>
          </p:cNvSpPr>
          <p:nvPr/>
        </p:nvSpPr>
        <p:spPr bwMode="auto">
          <a:xfrm flipH="1">
            <a:off x="1676400" y="3505200"/>
            <a:ext cx="609600" cy="519113"/>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FF0000"/>
                </a:solidFill>
                <a:effectLst>
                  <a:outerShdw blurRad="38100" dist="38100" dir="2700000" algn="tl">
                    <a:srgbClr val="DDDDDD"/>
                  </a:outerShdw>
                </a:effectLst>
              </a:rPr>
              <a:t>D</a:t>
            </a:r>
            <a:endParaRPr lang="en-US" altLang="zh-CN" sz="3600" b="1">
              <a:solidFill>
                <a:srgbClr val="FF0000"/>
              </a:solidFill>
              <a:effectLst>
                <a:outerShdw blurRad="38100" dist="38100" dir="2700000" algn="tl">
                  <a:srgbClr val="DDDDDD"/>
                </a:outerShdw>
              </a:effectLst>
            </a:endParaRPr>
          </a:p>
        </p:txBody>
      </p:sp>
      <p:sp>
        <p:nvSpPr>
          <p:cNvPr id="150562" name="Rectangle 34"/>
          <p:cNvSpPr>
            <a:spLocks noChangeArrowheads="1"/>
          </p:cNvSpPr>
          <p:nvPr/>
        </p:nvSpPr>
        <p:spPr bwMode="auto">
          <a:xfrm flipH="1">
            <a:off x="5181600" y="4067175"/>
            <a:ext cx="609600" cy="519113"/>
          </a:xfrm>
          <a:prstGeom prst="rect">
            <a:avLst/>
          </a:prstGeom>
          <a:noFill/>
          <a:ln w="9525">
            <a:noFill/>
            <a:miter lim="800000"/>
          </a:ln>
          <a:effectLst/>
        </p:spPr>
        <p:txBody>
          <a:bodyPr>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Y</a:t>
            </a:r>
            <a:r>
              <a:rPr lang="en-US" altLang="zh-CN" sz="2800" b="1" baseline="-25000">
                <a:solidFill>
                  <a:srgbClr val="FF0000"/>
                </a:solidFill>
                <a:effectLst>
                  <a:outerShdw blurRad="38100" dist="38100" dir="2700000" algn="tl">
                    <a:srgbClr val="DDDDDD"/>
                  </a:outerShdw>
                </a:effectLst>
                <a:latin typeface="Times New Roman" panose="02020603050405020304" charset="0"/>
              </a:rPr>
              <a:t>0</a:t>
            </a:r>
          </a:p>
        </p:txBody>
      </p:sp>
      <p:sp>
        <p:nvSpPr>
          <p:cNvPr id="150563" name="Rectangle 35"/>
          <p:cNvSpPr>
            <a:spLocks noChangeArrowheads="1"/>
          </p:cNvSpPr>
          <p:nvPr/>
        </p:nvSpPr>
        <p:spPr bwMode="auto">
          <a:xfrm flipH="1">
            <a:off x="5181600" y="3719513"/>
            <a:ext cx="609600" cy="519112"/>
          </a:xfrm>
          <a:prstGeom prst="rect">
            <a:avLst/>
          </a:prstGeom>
          <a:noFill/>
          <a:ln w="9525">
            <a:noFill/>
            <a:miter lim="800000"/>
          </a:ln>
          <a:effectLst/>
        </p:spPr>
        <p:txBody>
          <a:bodyPr>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Y</a:t>
            </a:r>
            <a:r>
              <a:rPr lang="en-US" altLang="zh-CN" sz="2800" b="1" baseline="-25000">
                <a:solidFill>
                  <a:srgbClr val="FF0000"/>
                </a:solidFill>
                <a:effectLst>
                  <a:outerShdw blurRad="38100" dist="38100" dir="2700000" algn="tl">
                    <a:srgbClr val="DDDDDD"/>
                  </a:outerShdw>
                </a:effectLst>
                <a:latin typeface="Times New Roman" panose="02020603050405020304" charset="0"/>
              </a:rPr>
              <a:t>1</a:t>
            </a:r>
          </a:p>
        </p:txBody>
      </p:sp>
      <p:sp>
        <p:nvSpPr>
          <p:cNvPr id="150564" name="Rectangle 36"/>
          <p:cNvSpPr>
            <a:spLocks noChangeArrowheads="1"/>
          </p:cNvSpPr>
          <p:nvPr/>
        </p:nvSpPr>
        <p:spPr bwMode="auto">
          <a:xfrm flipH="1">
            <a:off x="5154613" y="3371850"/>
            <a:ext cx="522287" cy="519113"/>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Y</a:t>
            </a:r>
            <a:r>
              <a:rPr lang="en-US" altLang="zh-CN" sz="2800" b="1" baseline="-25000">
                <a:solidFill>
                  <a:srgbClr val="FF0000"/>
                </a:solidFill>
                <a:effectLst>
                  <a:outerShdw blurRad="38100" dist="38100" dir="2700000" algn="tl">
                    <a:srgbClr val="DDDDDD"/>
                  </a:outerShdw>
                </a:effectLst>
                <a:latin typeface="Times New Roman" panose="02020603050405020304" charset="0"/>
              </a:rPr>
              <a:t>2</a:t>
            </a:r>
          </a:p>
        </p:txBody>
      </p:sp>
      <p:sp>
        <p:nvSpPr>
          <p:cNvPr id="150565" name="Rectangle 37"/>
          <p:cNvSpPr>
            <a:spLocks noChangeArrowheads="1"/>
          </p:cNvSpPr>
          <p:nvPr/>
        </p:nvSpPr>
        <p:spPr bwMode="auto">
          <a:xfrm flipH="1">
            <a:off x="5154613" y="3024188"/>
            <a:ext cx="522287" cy="519112"/>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Y</a:t>
            </a:r>
            <a:r>
              <a:rPr lang="en-US" altLang="zh-CN" sz="2800" b="1" baseline="-25000">
                <a:solidFill>
                  <a:srgbClr val="FF0000"/>
                </a:solidFill>
                <a:effectLst>
                  <a:outerShdw blurRad="38100" dist="38100" dir="2700000" algn="tl">
                    <a:srgbClr val="DDDDDD"/>
                  </a:outerShdw>
                </a:effectLst>
                <a:latin typeface="Times New Roman" panose="02020603050405020304" charset="0"/>
              </a:rPr>
              <a:t>3</a:t>
            </a:r>
          </a:p>
        </p:txBody>
      </p:sp>
      <p:sp>
        <p:nvSpPr>
          <p:cNvPr id="150566" name="Rectangle 38"/>
          <p:cNvSpPr>
            <a:spLocks noChangeArrowheads="1"/>
          </p:cNvSpPr>
          <p:nvPr/>
        </p:nvSpPr>
        <p:spPr bwMode="auto">
          <a:xfrm flipH="1">
            <a:off x="3200400" y="5318125"/>
            <a:ext cx="382588" cy="519113"/>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S</a:t>
            </a:r>
            <a:endParaRPr lang="en-US" altLang="zh-CN" sz="2800" b="1" i="1" baseline="-25000">
              <a:solidFill>
                <a:srgbClr val="FF0000"/>
              </a:solidFill>
              <a:effectLst>
                <a:outerShdw blurRad="38100" dist="38100" dir="2700000" algn="tl">
                  <a:srgbClr val="DDDDDD"/>
                </a:outerShdw>
              </a:effectLst>
              <a:latin typeface="Times New Roman" panose="02020603050405020304" charset="0"/>
            </a:endParaRPr>
          </a:p>
        </p:txBody>
      </p:sp>
      <p:grpSp>
        <p:nvGrpSpPr>
          <p:cNvPr id="172068" name="Group 39"/>
          <p:cNvGrpSpPr/>
          <p:nvPr/>
        </p:nvGrpSpPr>
        <p:grpSpPr bwMode="auto">
          <a:xfrm>
            <a:off x="2819400" y="1828800"/>
            <a:ext cx="1076325" cy="519113"/>
            <a:chOff x="1776" y="1152"/>
            <a:chExt cx="678" cy="327"/>
          </a:xfrm>
        </p:grpSpPr>
        <p:sp>
          <p:nvSpPr>
            <p:cNvPr id="150568" name="Rectangle 40"/>
            <p:cNvSpPr>
              <a:spLocks noChangeArrowheads="1"/>
            </p:cNvSpPr>
            <p:nvPr/>
          </p:nvSpPr>
          <p:spPr bwMode="auto">
            <a:xfrm flipH="1">
              <a:off x="1776" y="1152"/>
              <a:ext cx="384" cy="327"/>
            </a:xfrm>
            <a:prstGeom prst="rect">
              <a:avLst/>
            </a:prstGeom>
            <a:noFill/>
            <a:ln w="9525">
              <a:noFill/>
              <a:miter lim="800000"/>
            </a:ln>
            <a:effectLst/>
          </p:spPr>
          <p:txBody>
            <a:bodyPr>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A</a:t>
              </a:r>
              <a:r>
                <a:rPr lang="en-US" altLang="zh-CN" sz="2800" b="1" baseline="-25000">
                  <a:solidFill>
                    <a:srgbClr val="FF0000"/>
                  </a:solidFill>
                  <a:effectLst>
                    <a:outerShdw blurRad="38100" dist="38100" dir="2700000" algn="tl">
                      <a:srgbClr val="DDDDDD"/>
                    </a:outerShdw>
                  </a:effectLst>
                  <a:latin typeface="Times New Roman" panose="02020603050405020304" charset="0"/>
                </a:rPr>
                <a:t>1</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0569" name="Rectangle 41"/>
            <p:cNvSpPr>
              <a:spLocks noChangeArrowheads="1"/>
            </p:cNvSpPr>
            <p:nvPr/>
          </p:nvSpPr>
          <p:spPr bwMode="auto">
            <a:xfrm flipH="1">
              <a:off x="2113" y="1152"/>
              <a:ext cx="341"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A</a:t>
              </a:r>
              <a:r>
                <a:rPr lang="en-US" altLang="zh-CN" sz="2800" b="1" baseline="-25000">
                  <a:solidFill>
                    <a:srgbClr val="FF0000"/>
                  </a:solidFill>
                  <a:effectLst>
                    <a:outerShdw blurRad="38100" dist="38100" dir="2700000" algn="tl">
                      <a:srgbClr val="DDDDDD"/>
                    </a:outerShdw>
                  </a:effectLst>
                  <a:latin typeface="Times New Roman" panose="02020603050405020304" charset="0"/>
                </a:rPr>
                <a:t>0</a:t>
              </a:r>
              <a:endParaRPr lang="en-US" altLang="zh-CN" sz="2800" b="1" baseline="-25000">
                <a:solidFill>
                  <a:schemeClr val="bg1"/>
                </a:solidFill>
                <a:effectLst>
                  <a:outerShdw blurRad="38100" dist="38100" dir="2700000" algn="tl">
                    <a:srgbClr val="DDDDDD"/>
                  </a:outerShdw>
                </a:effectLst>
                <a:latin typeface="Times New Roman" panose="02020603050405020304" charset="0"/>
              </a:endParaRPr>
            </a:p>
          </p:txBody>
        </p:sp>
      </p:grpSp>
      <p:sp>
        <p:nvSpPr>
          <p:cNvPr id="150570" name="Rectangle 42"/>
          <p:cNvSpPr>
            <a:spLocks noChangeArrowheads="1"/>
          </p:cNvSpPr>
          <p:nvPr/>
        </p:nvSpPr>
        <p:spPr bwMode="auto">
          <a:xfrm>
            <a:off x="5791200" y="3557588"/>
            <a:ext cx="1998663" cy="547687"/>
          </a:xfrm>
          <a:prstGeom prst="rect">
            <a:avLst/>
          </a:prstGeom>
          <a:noFill/>
          <a:ln w="28575">
            <a:solidFill>
              <a:srgbClr val="CC0000"/>
            </a:solidFill>
            <a:miter lim="800000"/>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Times New Roman" panose="02020603050405020304" charset="0"/>
              </a:rPr>
              <a:t>数据输出端</a:t>
            </a:r>
          </a:p>
        </p:txBody>
      </p:sp>
      <p:sp>
        <p:nvSpPr>
          <p:cNvPr id="150571" name="Text Box 43"/>
          <p:cNvSpPr txBox="1">
            <a:spLocks noChangeArrowheads="1"/>
          </p:cNvSpPr>
          <p:nvPr/>
        </p:nvSpPr>
        <p:spPr bwMode="auto">
          <a:xfrm>
            <a:off x="3740150" y="5257800"/>
            <a:ext cx="3070225" cy="547688"/>
          </a:xfrm>
          <a:prstGeom prst="rect">
            <a:avLst/>
          </a:prstGeom>
          <a:noFill/>
          <a:ln w="28575">
            <a:solidFill>
              <a:srgbClr val="CC0000"/>
            </a:solidFill>
            <a:miter lim="800000"/>
          </a:ln>
          <a:effectLst/>
        </p:spPr>
        <p:txBody>
          <a:bodyPr wrap="none"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zh-CN" altLang="en-US" sz="2800" b="1">
                <a:solidFill>
                  <a:srgbClr val="000099"/>
                </a:solidFill>
                <a:effectLst>
                  <a:outerShdw blurRad="38100" dist="38100" dir="2700000" algn="tl">
                    <a:srgbClr val="DDDDDD"/>
                  </a:outerShdw>
                </a:effectLst>
              </a:rPr>
              <a:t>确定芯片是否工作</a:t>
            </a:r>
          </a:p>
        </p:txBody>
      </p:sp>
      <p:grpSp>
        <p:nvGrpSpPr>
          <p:cNvPr id="172071" name="Group 44"/>
          <p:cNvGrpSpPr/>
          <p:nvPr/>
        </p:nvGrpSpPr>
        <p:grpSpPr bwMode="auto">
          <a:xfrm>
            <a:off x="990600" y="990600"/>
            <a:ext cx="3667125" cy="171450"/>
            <a:chOff x="672" y="672"/>
            <a:chExt cx="2310" cy="108"/>
          </a:xfrm>
        </p:grpSpPr>
        <p:pic>
          <p:nvPicPr>
            <p:cNvPr id="172078" name="Picture 4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 y="678"/>
              <a:ext cx="102" cy="102"/>
            </a:xfrm>
            <a:prstGeom prst="rect">
              <a:avLst/>
            </a:prstGeom>
            <a:noFill/>
            <a:ln>
              <a:noFill/>
            </a:ln>
          </p:spPr>
        </p:pic>
        <p:pic>
          <p:nvPicPr>
            <p:cNvPr id="172079" name="Picture 4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 y="678"/>
              <a:ext cx="102" cy="102"/>
            </a:xfrm>
            <a:prstGeom prst="rect">
              <a:avLst/>
            </a:prstGeom>
            <a:noFill/>
            <a:ln>
              <a:noFill/>
            </a:ln>
          </p:spPr>
        </p:pic>
        <p:pic>
          <p:nvPicPr>
            <p:cNvPr id="172080" name="Picture 4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 y="678"/>
              <a:ext cx="102" cy="102"/>
            </a:xfrm>
            <a:prstGeom prst="rect">
              <a:avLst/>
            </a:prstGeom>
            <a:noFill/>
            <a:ln>
              <a:noFill/>
            </a:ln>
          </p:spPr>
        </p:pic>
        <p:pic>
          <p:nvPicPr>
            <p:cNvPr id="172081" name="Picture 4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 y="678"/>
              <a:ext cx="102" cy="102"/>
            </a:xfrm>
            <a:prstGeom prst="rect">
              <a:avLst/>
            </a:prstGeom>
            <a:noFill/>
            <a:ln>
              <a:noFill/>
            </a:ln>
          </p:spPr>
        </p:pic>
        <p:pic>
          <p:nvPicPr>
            <p:cNvPr id="172082" name="Picture 4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 y="678"/>
              <a:ext cx="102" cy="102"/>
            </a:xfrm>
            <a:prstGeom prst="rect">
              <a:avLst/>
            </a:prstGeom>
            <a:noFill/>
            <a:ln>
              <a:noFill/>
            </a:ln>
          </p:spPr>
        </p:pic>
        <p:pic>
          <p:nvPicPr>
            <p:cNvPr id="172083" name="Picture 5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 y="678"/>
              <a:ext cx="102" cy="102"/>
            </a:xfrm>
            <a:prstGeom prst="rect">
              <a:avLst/>
            </a:prstGeom>
            <a:noFill/>
            <a:ln>
              <a:noFill/>
            </a:ln>
          </p:spPr>
        </p:pic>
        <p:pic>
          <p:nvPicPr>
            <p:cNvPr id="172084" name="Picture 5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 y="678"/>
              <a:ext cx="102" cy="102"/>
            </a:xfrm>
            <a:prstGeom prst="rect">
              <a:avLst/>
            </a:prstGeom>
            <a:noFill/>
            <a:ln>
              <a:noFill/>
            </a:ln>
          </p:spPr>
        </p:pic>
        <p:pic>
          <p:nvPicPr>
            <p:cNvPr id="172085" name="Picture 5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 y="678"/>
              <a:ext cx="102" cy="102"/>
            </a:xfrm>
            <a:prstGeom prst="rect">
              <a:avLst/>
            </a:prstGeom>
            <a:noFill/>
            <a:ln>
              <a:noFill/>
            </a:ln>
          </p:spPr>
        </p:pic>
        <p:pic>
          <p:nvPicPr>
            <p:cNvPr id="172086" name="Picture 5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 y="678"/>
              <a:ext cx="102" cy="102"/>
            </a:xfrm>
            <a:prstGeom prst="rect">
              <a:avLst/>
            </a:prstGeom>
            <a:noFill/>
            <a:ln>
              <a:noFill/>
            </a:ln>
          </p:spPr>
        </p:pic>
        <p:pic>
          <p:nvPicPr>
            <p:cNvPr id="172087" name="Picture 5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 y="678"/>
              <a:ext cx="102" cy="102"/>
            </a:xfrm>
            <a:prstGeom prst="rect">
              <a:avLst/>
            </a:prstGeom>
            <a:noFill/>
            <a:ln>
              <a:noFill/>
            </a:ln>
          </p:spPr>
        </p:pic>
        <p:pic>
          <p:nvPicPr>
            <p:cNvPr id="172088" name="Picture 5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 y="678"/>
              <a:ext cx="102" cy="102"/>
            </a:xfrm>
            <a:prstGeom prst="rect">
              <a:avLst/>
            </a:prstGeom>
            <a:noFill/>
            <a:ln>
              <a:noFill/>
            </a:ln>
          </p:spPr>
        </p:pic>
        <p:pic>
          <p:nvPicPr>
            <p:cNvPr id="172089" name="Picture 5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 y="678"/>
              <a:ext cx="102" cy="102"/>
            </a:xfrm>
            <a:prstGeom prst="rect">
              <a:avLst/>
            </a:prstGeom>
            <a:noFill/>
            <a:ln>
              <a:noFill/>
            </a:ln>
          </p:spPr>
        </p:pic>
        <p:pic>
          <p:nvPicPr>
            <p:cNvPr id="172090" name="Picture 5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 y="678"/>
              <a:ext cx="102" cy="102"/>
            </a:xfrm>
            <a:prstGeom prst="rect">
              <a:avLst/>
            </a:prstGeom>
            <a:noFill/>
            <a:ln>
              <a:noFill/>
            </a:ln>
          </p:spPr>
        </p:pic>
        <p:pic>
          <p:nvPicPr>
            <p:cNvPr id="172091" name="Picture 5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 y="678"/>
              <a:ext cx="102" cy="102"/>
            </a:xfrm>
            <a:prstGeom prst="rect">
              <a:avLst/>
            </a:prstGeom>
            <a:noFill/>
            <a:ln>
              <a:noFill/>
            </a:ln>
          </p:spPr>
        </p:pic>
        <p:pic>
          <p:nvPicPr>
            <p:cNvPr id="172092" name="Picture 5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 y="678"/>
              <a:ext cx="102" cy="102"/>
            </a:xfrm>
            <a:prstGeom prst="rect">
              <a:avLst/>
            </a:prstGeom>
            <a:noFill/>
            <a:ln>
              <a:noFill/>
            </a:ln>
          </p:spPr>
        </p:pic>
        <p:pic>
          <p:nvPicPr>
            <p:cNvPr id="172093" name="Picture 6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 y="678"/>
              <a:ext cx="102" cy="102"/>
            </a:xfrm>
            <a:prstGeom prst="rect">
              <a:avLst/>
            </a:prstGeom>
            <a:noFill/>
            <a:ln>
              <a:noFill/>
            </a:ln>
          </p:spPr>
        </p:pic>
        <p:grpSp>
          <p:nvGrpSpPr>
            <p:cNvPr id="172094" name="Group 61"/>
            <p:cNvGrpSpPr/>
            <p:nvPr/>
          </p:nvGrpSpPr>
          <p:grpSpPr bwMode="auto">
            <a:xfrm>
              <a:off x="672" y="672"/>
              <a:ext cx="582" cy="102"/>
              <a:chOff x="4698" y="720"/>
              <a:chExt cx="582" cy="102"/>
            </a:xfrm>
          </p:grpSpPr>
          <p:pic>
            <p:nvPicPr>
              <p:cNvPr id="172097" name="Picture 6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72098" name="Picture 6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72099" name="Picture 6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72100" name="Picture 6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72101" name="Picture 6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72102" name="Picture 6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pic>
          <p:nvPicPr>
            <p:cNvPr id="172095" name="Picture 6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672"/>
              <a:ext cx="102" cy="102"/>
            </a:xfrm>
            <a:prstGeom prst="rect">
              <a:avLst/>
            </a:prstGeom>
            <a:noFill/>
            <a:ln>
              <a:noFill/>
            </a:ln>
          </p:spPr>
        </p:pic>
        <p:pic>
          <p:nvPicPr>
            <p:cNvPr id="172096" name="Picture 6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 y="672"/>
              <a:ext cx="102" cy="102"/>
            </a:xfrm>
            <a:prstGeom prst="rect">
              <a:avLst/>
            </a:prstGeom>
            <a:noFill/>
            <a:ln>
              <a:noFill/>
            </a:ln>
          </p:spPr>
        </p:pic>
      </p:grpSp>
      <p:grpSp>
        <p:nvGrpSpPr>
          <p:cNvPr id="6" name="Group 70"/>
          <p:cNvGrpSpPr/>
          <p:nvPr/>
        </p:nvGrpSpPr>
        <p:grpSpPr bwMode="auto">
          <a:xfrm>
            <a:off x="6553200" y="1752600"/>
            <a:ext cx="1905000" cy="1447800"/>
            <a:chOff x="4128" y="1104"/>
            <a:chExt cx="1200" cy="912"/>
          </a:xfrm>
        </p:grpSpPr>
        <p:sp>
          <p:nvSpPr>
            <p:cNvPr id="150599" name="AutoShape 71"/>
            <p:cNvSpPr>
              <a:spLocks noChangeArrowheads="1"/>
            </p:cNvSpPr>
            <p:nvPr/>
          </p:nvSpPr>
          <p:spPr bwMode="auto">
            <a:xfrm>
              <a:off x="4128" y="1104"/>
              <a:ext cx="1104" cy="912"/>
            </a:xfrm>
            <a:prstGeom prst="wedgeRoundRectCallout">
              <a:avLst>
                <a:gd name="adj1" fmla="val -66940"/>
                <a:gd name="adj2" fmla="val -5153"/>
                <a:gd name="adj3" fmla="val 16667"/>
              </a:avLst>
            </a:prstGeom>
            <a:solidFill>
              <a:srgbClr val="FFFFFF"/>
            </a:solidFill>
            <a:ln w="28575">
              <a:solidFill>
                <a:srgbClr val="000099"/>
              </a:solidFill>
              <a:miter lim="800000"/>
            </a:ln>
            <a:effectLst/>
          </p:spPr>
          <p:txBody>
            <a:bodyPr wrap="none" anchor="ctr"/>
            <a:lstStyle/>
            <a:p>
              <a:pPr algn="ctr">
                <a:lnSpc>
                  <a:spcPct val="110000"/>
                </a:lnSpc>
                <a:spcBef>
                  <a:spcPct val="50000"/>
                </a:spcBef>
                <a:defRPr/>
              </a:pPr>
              <a:endParaRPr lang="zh-CN" altLang="zh-CN" sz="2800" b="1">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150600" name="Text Box 72"/>
            <p:cNvSpPr txBox="1">
              <a:spLocks noChangeArrowheads="1"/>
            </p:cNvSpPr>
            <p:nvPr/>
          </p:nvSpPr>
          <p:spPr bwMode="auto">
            <a:xfrm>
              <a:off x="4128" y="1104"/>
              <a:ext cx="1200" cy="865"/>
            </a:xfrm>
            <a:prstGeom prst="rect">
              <a:avLst/>
            </a:prstGeom>
            <a:noFill/>
            <a:ln w="28575">
              <a:noFill/>
              <a:miter lim="800000"/>
            </a:ln>
            <a:effectLst/>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006600"/>
                  </a:solidFill>
                  <a:effectLst>
                    <a:outerShdw blurRad="38100" dist="38100" dir="2700000" algn="tl">
                      <a:srgbClr val="DDDDDD"/>
                    </a:outerShdw>
                  </a:effectLst>
                </a:rPr>
                <a:t>确定将信号送到哪个输出端</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0533"/>
                                        </p:tgtEl>
                                        <p:attrNameLst>
                                          <p:attrName>style.visibility</p:attrName>
                                        </p:attrNameLst>
                                      </p:cBhvr>
                                      <p:to>
                                        <p:strVal val="visible"/>
                                      </p:to>
                                    </p:set>
                                    <p:animEffect transition="in" filter="wipe(up)">
                                      <p:cBhvr>
                                        <p:cTn id="7" dur="500"/>
                                        <p:tgtEl>
                                          <p:spTgt spid="150533"/>
                                        </p:tgtEl>
                                      </p:cBhvr>
                                    </p:animEffect>
                                  </p:childTnLst>
                                  <p:subTnLst>
                                    <p:audio>
                                      <p:cMediaNode>
                                        <p:cTn display="0" masterRel="sameClick">
                                          <p:stCondLst>
                                            <p:cond evt="begin" delay="0">
                                              <p:tn val="5"/>
                                            </p:cond>
                                          </p:stCondLst>
                                          <p:endCondLst>
                                            <p:cond evt="onStopAudio" delay="0">
                                              <p:tgtEl>
                                                <p:sldTgt/>
                                              </p:tgtEl>
                                            </p:cond>
                                          </p:endCondLst>
                                        </p:cTn>
                                        <p:tgtEl>
                                          <p:sndTgt r:embed="rId2" name="感叹时奏幻想空间.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50570"/>
                                        </p:tgtEl>
                                        <p:attrNameLst>
                                          <p:attrName>style.visibility</p:attrName>
                                        </p:attrNameLst>
                                      </p:cBhvr>
                                      <p:to>
                                        <p:strVal val="visible"/>
                                      </p:to>
                                    </p:set>
                                    <p:animEffect transition="in" filter="blinds(vertical)">
                                      <p:cBhvr>
                                        <p:cTn id="12" dur="500"/>
                                        <p:tgtEl>
                                          <p:spTgt spid="150570"/>
                                        </p:tgtEl>
                                      </p:cBhvr>
                                    </p:animEffect>
                                  </p:childTnLst>
                                  <p:subTnLst>
                                    <p:audio>
                                      <p:cMediaNode>
                                        <p:cTn display="0" masterRel="sameClick">
                                          <p:stCondLst>
                                            <p:cond evt="begin" delay="0">
                                              <p:tn val="10"/>
                                            </p:cond>
                                          </p:stCondLst>
                                          <p:endCondLst>
                                            <p:cond evt="onStopAudio" delay="0">
                                              <p:tgtEl>
                                                <p:sldTgt/>
                                              </p:tgtEl>
                                            </p:cond>
                                          </p:endCondLst>
                                        </p:cTn>
                                        <p:tgtEl>
                                          <p:sndTgt r:embed="rId2" name="感叹时奏幻想空间.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2" name="感叹时奏幻想空间.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0538"/>
                                        </p:tgtEl>
                                        <p:attrNameLst>
                                          <p:attrName>style.visibility</p:attrName>
                                        </p:attrNameLst>
                                      </p:cBhvr>
                                      <p:to>
                                        <p:strVal val="visible"/>
                                      </p:to>
                                    </p:set>
                                    <p:animEffect transition="in" filter="blinds(horizontal)">
                                      <p:cBhvr>
                                        <p:cTn id="27" dur="500"/>
                                        <p:tgtEl>
                                          <p:spTgt spid="15053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50571"/>
                                        </p:tgtEl>
                                        <p:attrNameLst>
                                          <p:attrName>style.visibility</p:attrName>
                                        </p:attrNameLst>
                                      </p:cBhvr>
                                      <p:to>
                                        <p:strVal val="visible"/>
                                      </p:to>
                                    </p:set>
                                    <p:animEffect transition="in" filter="blinds(vertical)">
                                      <p:cBhvr>
                                        <p:cTn id="32" dur="500"/>
                                        <p:tgtEl>
                                          <p:spTgt spid="150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animBg="1" autoUpdateAnimBg="0"/>
      <p:bldP spid="150538" grpId="0" animBg="1" autoUpdateAnimBg="0"/>
      <p:bldP spid="150570" grpId="0" animBg="1" autoUpdateAnimBg="0"/>
      <p:bldP spid="150571"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subTitle" idx="1"/>
          </p:nvPr>
        </p:nvSpPr>
        <p:spPr bwMode="auto">
          <a:xfrm>
            <a:off x="1600200" y="1066800"/>
            <a:ext cx="5562600" cy="533400"/>
          </a:xfrm>
          <a:ln>
            <a:miter lim="800000"/>
          </a:ln>
        </p:spPr>
        <p:txBody>
          <a:bodyPr vert="horz" wrap="square" lIns="91440" tIns="45720" rIns="91440" bIns="45720" numCol="1" anchor="t" anchorCtr="0" compatLnSpc="1"/>
          <a:lstStyle/>
          <a:p>
            <a:pPr eaLnBrk="1" hangingPunct="1">
              <a:defRPr/>
            </a:pPr>
            <a:r>
              <a:rPr lang="zh-CN" altLang="en-US" sz="2800" b="1" smtClean="0">
                <a:solidFill>
                  <a:srgbClr val="000099"/>
                </a:solidFill>
                <a:effectLst>
                  <a:outerShdw blurRad="38100" dist="38100" dir="2700000" algn="tl">
                    <a:srgbClr val="C0C0C0"/>
                  </a:outerShdw>
                </a:effectLst>
                <a:cs typeface="+mn-cs"/>
              </a:rPr>
              <a:t>数据分配器的功能表</a:t>
            </a:r>
          </a:p>
        </p:txBody>
      </p:sp>
      <p:sp>
        <p:nvSpPr>
          <p:cNvPr id="151555" name="Rectangle 3"/>
          <p:cNvSpPr>
            <a:spLocks noChangeArrowheads="1"/>
          </p:cNvSpPr>
          <p:nvPr/>
        </p:nvSpPr>
        <p:spPr bwMode="auto">
          <a:xfrm>
            <a:off x="4572000" y="2362200"/>
            <a:ext cx="2743200" cy="519113"/>
          </a:xfrm>
          <a:prstGeom prst="rect">
            <a:avLst/>
          </a:prstGeom>
          <a:noFill/>
          <a:ln w="9525">
            <a:noFill/>
            <a:miter lim="800000"/>
          </a:ln>
          <a:effectLst/>
        </p:spPr>
        <p:txBody>
          <a:bodyPr>
            <a:spAutoFit/>
          </a:bodyPr>
          <a:lstStyle/>
          <a:p>
            <a:pPr>
              <a:spcBef>
                <a:spcPct val="50000"/>
              </a:spcBef>
            </a:pPr>
            <a:r>
              <a:rPr lang="en-US" altLang="zh-CN" sz="2800" b="1" i="1">
                <a:solidFill>
                  <a:srgbClr val="CC0000"/>
                </a:solidFill>
                <a:effectLst>
                  <a:outerShdw blurRad="38100" dist="38100" dir="2700000" algn="tl">
                    <a:srgbClr val="DDDDDD"/>
                  </a:outerShdw>
                </a:effectLst>
                <a:latin typeface="Times New Roman" panose="02020603050405020304" charset="0"/>
              </a:rPr>
              <a:t>Y</a:t>
            </a:r>
            <a:r>
              <a:rPr lang="en-US" altLang="zh-CN" sz="2800" b="1" baseline="-25000">
                <a:solidFill>
                  <a:srgbClr val="CC0000"/>
                </a:solidFill>
                <a:effectLst>
                  <a:outerShdw blurRad="38100" dist="38100" dir="2700000" algn="tl">
                    <a:srgbClr val="DDDDDD"/>
                  </a:outerShdw>
                </a:effectLst>
                <a:latin typeface="Times New Roman" panose="02020603050405020304" charset="0"/>
              </a:rPr>
              <a:t>3   </a:t>
            </a:r>
            <a:r>
              <a:rPr lang="en-US" altLang="zh-CN" sz="2800" b="1" i="1">
                <a:solidFill>
                  <a:srgbClr val="CC0000"/>
                </a:solidFill>
                <a:effectLst>
                  <a:outerShdw blurRad="38100" dist="38100" dir="2700000" algn="tl">
                    <a:srgbClr val="DDDDDD"/>
                  </a:outerShdw>
                </a:effectLst>
                <a:latin typeface="Times New Roman" panose="02020603050405020304" charset="0"/>
              </a:rPr>
              <a:t>Y</a:t>
            </a:r>
            <a:r>
              <a:rPr lang="en-US" altLang="zh-CN" sz="2800" b="1" baseline="-25000">
                <a:solidFill>
                  <a:srgbClr val="CC0000"/>
                </a:solidFill>
                <a:effectLst>
                  <a:outerShdw blurRad="38100" dist="38100" dir="2700000" algn="tl">
                    <a:srgbClr val="DDDDDD"/>
                  </a:outerShdw>
                </a:effectLst>
                <a:latin typeface="Times New Roman" panose="02020603050405020304" charset="0"/>
              </a:rPr>
              <a:t>2   </a:t>
            </a:r>
            <a:r>
              <a:rPr lang="en-US" altLang="zh-CN" sz="2800" b="1" i="1">
                <a:solidFill>
                  <a:srgbClr val="CC0000"/>
                </a:solidFill>
                <a:effectLst>
                  <a:outerShdw blurRad="38100" dist="38100" dir="2700000" algn="tl">
                    <a:srgbClr val="DDDDDD"/>
                  </a:outerShdw>
                </a:effectLst>
                <a:latin typeface="Times New Roman" panose="02020603050405020304" charset="0"/>
              </a:rPr>
              <a:t>Y</a:t>
            </a:r>
            <a:r>
              <a:rPr lang="en-US" altLang="zh-CN" sz="2800" b="1" baseline="-25000">
                <a:solidFill>
                  <a:srgbClr val="CC0000"/>
                </a:solidFill>
                <a:effectLst>
                  <a:outerShdw blurRad="38100" dist="38100" dir="2700000" algn="tl">
                    <a:srgbClr val="DDDDDD"/>
                  </a:outerShdw>
                </a:effectLst>
                <a:latin typeface="Times New Roman" panose="02020603050405020304" charset="0"/>
              </a:rPr>
              <a:t>1   </a:t>
            </a:r>
            <a:r>
              <a:rPr lang="en-US" altLang="zh-CN" sz="2800" b="1" i="1">
                <a:solidFill>
                  <a:srgbClr val="CC0000"/>
                </a:solidFill>
                <a:effectLst>
                  <a:outerShdw blurRad="38100" dist="38100" dir="2700000" algn="tl">
                    <a:srgbClr val="DDDDDD"/>
                  </a:outerShdw>
                </a:effectLst>
                <a:latin typeface="Times New Roman" panose="02020603050405020304" charset="0"/>
              </a:rPr>
              <a:t>Y</a:t>
            </a:r>
            <a:r>
              <a:rPr lang="en-US" altLang="zh-CN" sz="2800" b="1" baseline="-25000">
                <a:solidFill>
                  <a:srgbClr val="CC0000"/>
                </a:solidFill>
                <a:effectLst>
                  <a:outerShdw blurRad="38100" dist="38100" dir="2700000" algn="tl">
                    <a:srgbClr val="DDDDDD"/>
                  </a:outerShdw>
                </a:effectLst>
                <a:latin typeface="Times New Roman" panose="02020603050405020304" charset="0"/>
              </a:rPr>
              <a:t>0</a:t>
            </a:r>
          </a:p>
        </p:txBody>
      </p:sp>
      <p:grpSp>
        <p:nvGrpSpPr>
          <p:cNvPr id="173060" name="Group 4"/>
          <p:cNvGrpSpPr/>
          <p:nvPr/>
        </p:nvGrpSpPr>
        <p:grpSpPr bwMode="auto">
          <a:xfrm>
            <a:off x="1752600" y="1828800"/>
            <a:ext cx="5181600" cy="3581400"/>
            <a:chOff x="960" y="960"/>
            <a:chExt cx="3264" cy="2256"/>
          </a:xfrm>
        </p:grpSpPr>
        <p:sp>
          <p:nvSpPr>
            <p:cNvPr id="173061" name="Line 5"/>
            <p:cNvSpPr>
              <a:spLocks noChangeShapeType="1"/>
            </p:cNvSpPr>
            <p:nvPr/>
          </p:nvSpPr>
          <p:spPr bwMode="auto">
            <a:xfrm>
              <a:off x="1008" y="960"/>
              <a:ext cx="3120" cy="0"/>
            </a:xfrm>
            <a:prstGeom prst="line">
              <a:avLst/>
            </a:prstGeom>
            <a:noFill/>
            <a:ln w="28575">
              <a:solidFill>
                <a:schemeClr val="tx1"/>
              </a:solidFill>
              <a:round/>
            </a:ln>
          </p:spPr>
          <p:txBody>
            <a:bodyPr anchor="ctr">
              <a:spAutoFit/>
            </a:bodyPr>
            <a:lstStyle/>
            <a:p>
              <a:endParaRPr lang="zh-CN" altLang="en-US">
                <a:latin typeface="Times New Roman" panose="02020603050405020304" charset="0"/>
              </a:endParaRPr>
            </a:p>
          </p:txBody>
        </p:sp>
        <p:sp>
          <p:nvSpPr>
            <p:cNvPr id="173062" name="Line 6"/>
            <p:cNvSpPr>
              <a:spLocks noChangeShapeType="1"/>
            </p:cNvSpPr>
            <p:nvPr/>
          </p:nvSpPr>
          <p:spPr bwMode="auto">
            <a:xfrm>
              <a:off x="1008" y="1296"/>
              <a:ext cx="3120" cy="0"/>
            </a:xfrm>
            <a:prstGeom prst="line">
              <a:avLst/>
            </a:prstGeom>
            <a:noFill/>
            <a:ln w="28575">
              <a:solidFill>
                <a:schemeClr val="tx1"/>
              </a:solidFill>
              <a:round/>
            </a:ln>
          </p:spPr>
          <p:txBody>
            <a:bodyPr anchor="ctr">
              <a:spAutoFit/>
            </a:bodyPr>
            <a:lstStyle/>
            <a:p>
              <a:endParaRPr lang="zh-CN" altLang="en-US">
                <a:latin typeface="Times New Roman" panose="02020603050405020304" charset="0"/>
              </a:endParaRPr>
            </a:p>
          </p:txBody>
        </p:sp>
        <p:sp>
          <p:nvSpPr>
            <p:cNvPr id="173063" name="Line 7"/>
            <p:cNvSpPr>
              <a:spLocks noChangeShapeType="1"/>
            </p:cNvSpPr>
            <p:nvPr/>
          </p:nvSpPr>
          <p:spPr bwMode="auto">
            <a:xfrm>
              <a:off x="1008" y="3216"/>
              <a:ext cx="3168" cy="0"/>
            </a:xfrm>
            <a:prstGeom prst="line">
              <a:avLst/>
            </a:prstGeom>
            <a:noFill/>
            <a:ln w="28575">
              <a:solidFill>
                <a:schemeClr val="tx1"/>
              </a:solidFill>
              <a:round/>
            </a:ln>
          </p:spPr>
          <p:txBody>
            <a:bodyPr anchor="ctr">
              <a:spAutoFit/>
            </a:bodyPr>
            <a:lstStyle/>
            <a:p>
              <a:endParaRPr lang="zh-CN" altLang="en-US">
                <a:latin typeface="Times New Roman" panose="02020603050405020304" charset="0"/>
              </a:endParaRPr>
            </a:p>
          </p:txBody>
        </p:sp>
        <p:sp>
          <p:nvSpPr>
            <p:cNvPr id="173064" name="Line 8"/>
            <p:cNvSpPr>
              <a:spLocks noChangeShapeType="1"/>
            </p:cNvSpPr>
            <p:nvPr/>
          </p:nvSpPr>
          <p:spPr bwMode="auto">
            <a:xfrm>
              <a:off x="1584" y="960"/>
              <a:ext cx="0" cy="2256"/>
            </a:xfrm>
            <a:prstGeom prst="line">
              <a:avLst/>
            </a:prstGeom>
            <a:noFill/>
            <a:ln w="28575">
              <a:solidFill>
                <a:schemeClr val="tx1"/>
              </a:solidFill>
              <a:round/>
            </a:ln>
          </p:spPr>
          <p:txBody>
            <a:bodyPr anchor="ctr">
              <a:spAutoFit/>
            </a:bodyPr>
            <a:lstStyle/>
            <a:p>
              <a:endParaRPr lang="zh-CN" altLang="en-US">
                <a:latin typeface="Times New Roman" panose="02020603050405020304" charset="0"/>
              </a:endParaRPr>
            </a:p>
          </p:txBody>
        </p:sp>
        <p:sp>
          <p:nvSpPr>
            <p:cNvPr id="173065" name="Line 9"/>
            <p:cNvSpPr>
              <a:spLocks noChangeShapeType="1"/>
            </p:cNvSpPr>
            <p:nvPr/>
          </p:nvSpPr>
          <p:spPr bwMode="auto">
            <a:xfrm>
              <a:off x="1008" y="1632"/>
              <a:ext cx="3120" cy="0"/>
            </a:xfrm>
            <a:prstGeom prst="line">
              <a:avLst/>
            </a:prstGeom>
            <a:noFill/>
            <a:ln w="28575">
              <a:solidFill>
                <a:schemeClr val="tx1"/>
              </a:solidFill>
              <a:round/>
            </a:ln>
          </p:spPr>
          <p:txBody>
            <a:bodyPr anchor="ctr">
              <a:spAutoFit/>
            </a:bodyPr>
            <a:lstStyle/>
            <a:p>
              <a:endParaRPr lang="zh-CN" altLang="en-US">
                <a:latin typeface="Times New Roman" panose="02020603050405020304" charset="0"/>
              </a:endParaRPr>
            </a:p>
          </p:txBody>
        </p:sp>
        <p:sp>
          <p:nvSpPr>
            <p:cNvPr id="173066" name="Line 10"/>
            <p:cNvSpPr>
              <a:spLocks noChangeShapeType="1"/>
            </p:cNvSpPr>
            <p:nvPr/>
          </p:nvSpPr>
          <p:spPr bwMode="auto">
            <a:xfrm>
              <a:off x="2640" y="960"/>
              <a:ext cx="0" cy="2256"/>
            </a:xfrm>
            <a:prstGeom prst="line">
              <a:avLst/>
            </a:prstGeom>
            <a:noFill/>
            <a:ln w="28575">
              <a:solidFill>
                <a:schemeClr val="tx1"/>
              </a:solidFill>
              <a:round/>
            </a:ln>
          </p:spPr>
          <p:txBody>
            <a:bodyPr anchor="ctr">
              <a:spAutoFit/>
            </a:bodyPr>
            <a:lstStyle/>
            <a:p>
              <a:endParaRPr lang="zh-CN" altLang="en-US">
                <a:latin typeface="Times New Roman" panose="02020603050405020304" charset="0"/>
              </a:endParaRPr>
            </a:p>
          </p:txBody>
        </p:sp>
        <p:sp>
          <p:nvSpPr>
            <p:cNvPr id="151563" name="Text Box 11"/>
            <p:cNvSpPr txBox="1">
              <a:spLocks noChangeArrowheads="1"/>
            </p:cNvSpPr>
            <p:nvPr/>
          </p:nvSpPr>
          <p:spPr bwMode="auto">
            <a:xfrm>
              <a:off x="960" y="960"/>
              <a:ext cx="576" cy="327"/>
            </a:xfrm>
            <a:prstGeom prst="rect">
              <a:avLst/>
            </a:prstGeom>
            <a:noFill/>
            <a:ln w="9525">
              <a:noFill/>
              <a:miter lim="800000"/>
            </a:ln>
            <a:effectLst/>
          </p:spPr>
          <p:txBody>
            <a:bodyPr>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使能</a:t>
              </a:r>
            </a:p>
          </p:txBody>
        </p:sp>
        <p:sp>
          <p:nvSpPr>
            <p:cNvPr id="151564" name="Rectangle 12"/>
            <p:cNvSpPr>
              <a:spLocks noChangeArrowheads="1"/>
            </p:cNvSpPr>
            <p:nvPr/>
          </p:nvSpPr>
          <p:spPr bwMode="auto">
            <a:xfrm>
              <a:off x="1776" y="960"/>
              <a:ext cx="734" cy="327"/>
            </a:xfrm>
            <a:prstGeom prst="rect">
              <a:avLst/>
            </a:prstGeom>
            <a:noFill/>
            <a:ln w="9525">
              <a:noFill/>
              <a:miter lim="800000"/>
            </a:ln>
            <a:effectLst/>
          </p:spPr>
          <p:txBody>
            <a:bodyPr wrap="none">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控   制</a:t>
              </a:r>
            </a:p>
          </p:txBody>
        </p:sp>
        <p:sp>
          <p:nvSpPr>
            <p:cNvPr id="151565" name="Rectangle 13"/>
            <p:cNvSpPr>
              <a:spLocks noChangeArrowheads="1"/>
            </p:cNvSpPr>
            <p:nvPr/>
          </p:nvSpPr>
          <p:spPr bwMode="auto">
            <a:xfrm>
              <a:off x="3072" y="960"/>
              <a:ext cx="958" cy="327"/>
            </a:xfrm>
            <a:prstGeom prst="rect">
              <a:avLst/>
            </a:prstGeom>
            <a:noFill/>
            <a:ln w="9525">
              <a:noFill/>
              <a:miter lim="800000"/>
            </a:ln>
            <a:effectLst/>
          </p:spPr>
          <p:txBody>
            <a:bodyPr wrap="none">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输       出</a:t>
              </a:r>
            </a:p>
          </p:txBody>
        </p:sp>
        <p:sp>
          <p:nvSpPr>
            <p:cNvPr id="151566" name="Text Box 14"/>
            <p:cNvSpPr txBox="1">
              <a:spLocks noChangeArrowheads="1"/>
            </p:cNvSpPr>
            <p:nvPr/>
          </p:nvSpPr>
          <p:spPr bwMode="auto">
            <a:xfrm>
              <a:off x="1152" y="1296"/>
              <a:ext cx="241" cy="327"/>
            </a:xfrm>
            <a:prstGeom prst="rect">
              <a:avLst/>
            </a:prstGeom>
            <a:noFill/>
            <a:ln w="9525">
              <a:noFill/>
              <a:miter lim="800000"/>
            </a:ln>
            <a:effec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CC0000"/>
                  </a:solidFill>
                  <a:effectLst>
                    <a:outerShdw blurRad="38100" dist="38100" dir="2700000" algn="tl">
                      <a:srgbClr val="DDDDDD"/>
                    </a:outerShdw>
                  </a:effectLst>
                </a:rPr>
                <a:t>S</a:t>
              </a:r>
              <a:endParaRPr lang="en-US" altLang="zh-CN" sz="2800" b="1">
                <a:solidFill>
                  <a:srgbClr val="CC0000"/>
                </a:solidFill>
                <a:effectLst>
                  <a:outerShdw blurRad="38100" dist="38100" dir="2700000" algn="tl">
                    <a:srgbClr val="DDDDDD"/>
                  </a:outerShdw>
                </a:effectLst>
              </a:endParaRPr>
            </a:p>
          </p:txBody>
        </p:sp>
        <p:sp>
          <p:nvSpPr>
            <p:cNvPr id="173071" name="Line 15"/>
            <p:cNvSpPr>
              <a:spLocks noChangeShapeType="1"/>
            </p:cNvSpPr>
            <p:nvPr/>
          </p:nvSpPr>
          <p:spPr bwMode="auto">
            <a:xfrm>
              <a:off x="1152" y="1344"/>
              <a:ext cx="192" cy="0"/>
            </a:xfrm>
            <a:prstGeom prst="line">
              <a:avLst/>
            </a:prstGeom>
            <a:noFill/>
            <a:ln w="28575">
              <a:solidFill>
                <a:srgbClr val="CC0000"/>
              </a:solidFill>
              <a:round/>
            </a:ln>
          </p:spPr>
          <p:txBody>
            <a:bodyPr wrap="none" anchor="ctr">
              <a:spAutoFit/>
            </a:bodyPr>
            <a:lstStyle/>
            <a:p>
              <a:endParaRPr lang="zh-CN" altLang="en-US">
                <a:latin typeface="Times New Roman" panose="02020603050405020304" charset="0"/>
              </a:endParaRPr>
            </a:p>
          </p:txBody>
        </p:sp>
        <p:sp>
          <p:nvSpPr>
            <p:cNvPr id="151568" name="Text Box 16"/>
            <p:cNvSpPr txBox="1">
              <a:spLocks noChangeArrowheads="1"/>
            </p:cNvSpPr>
            <p:nvPr/>
          </p:nvSpPr>
          <p:spPr bwMode="auto">
            <a:xfrm>
              <a:off x="2160" y="1296"/>
              <a:ext cx="480"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CC0000"/>
                  </a:solidFill>
                  <a:effectLst>
                    <a:outerShdw blurRad="38100" dist="38100" dir="2700000" algn="tl">
                      <a:srgbClr val="DDDDDD"/>
                    </a:outerShdw>
                  </a:effectLst>
                </a:rPr>
                <a:t>A</a:t>
              </a:r>
              <a:r>
                <a:rPr lang="en-US" altLang="zh-CN" sz="2800" b="1" baseline="-25000">
                  <a:solidFill>
                    <a:srgbClr val="CC0000"/>
                  </a:solidFill>
                  <a:effectLst>
                    <a:outerShdw blurRad="38100" dist="38100" dir="2700000" algn="tl">
                      <a:srgbClr val="DDDDDD"/>
                    </a:outerShdw>
                  </a:effectLst>
                </a:rPr>
                <a:t>0</a:t>
              </a:r>
              <a:endParaRPr lang="en-US" altLang="zh-CN" sz="2800" b="1">
                <a:solidFill>
                  <a:srgbClr val="CC0000"/>
                </a:solidFill>
                <a:effectLst>
                  <a:outerShdw blurRad="38100" dist="38100" dir="2700000" algn="tl">
                    <a:srgbClr val="DDDDDD"/>
                  </a:outerShdw>
                </a:effectLst>
              </a:endParaRPr>
            </a:p>
          </p:txBody>
        </p:sp>
        <p:sp>
          <p:nvSpPr>
            <p:cNvPr id="151569" name="Rectangle 17"/>
            <p:cNvSpPr>
              <a:spLocks noChangeArrowheads="1"/>
            </p:cNvSpPr>
            <p:nvPr/>
          </p:nvSpPr>
          <p:spPr bwMode="auto">
            <a:xfrm>
              <a:off x="1728" y="1296"/>
              <a:ext cx="341" cy="327"/>
            </a:xfrm>
            <a:prstGeom prst="rect">
              <a:avLst/>
            </a:prstGeom>
            <a:noFill/>
            <a:ln w="9525">
              <a:noFill/>
              <a:miter lim="800000"/>
            </a:ln>
            <a:effectLst/>
          </p:spPr>
          <p:txBody>
            <a:bodyPr wrap="none">
              <a:spAutoFit/>
            </a:bodyPr>
            <a:lstStyle/>
            <a:p>
              <a:pPr>
                <a:spcBef>
                  <a:spcPct val="50000"/>
                </a:spcBef>
              </a:pPr>
              <a:r>
                <a:rPr lang="en-US" altLang="zh-CN" sz="2800" b="1" i="1">
                  <a:solidFill>
                    <a:srgbClr val="CC0000"/>
                  </a:solidFill>
                  <a:effectLst>
                    <a:outerShdw blurRad="38100" dist="38100" dir="2700000" algn="tl">
                      <a:srgbClr val="DDDDDD"/>
                    </a:outerShdw>
                  </a:effectLst>
                  <a:latin typeface="Times New Roman" panose="02020603050405020304" charset="0"/>
                </a:rPr>
                <a:t>A</a:t>
              </a:r>
              <a:r>
                <a:rPr lang="en-US" altLang="zh-CN" sz="2800" b="1" baseline="-25000">
                  <a:solidFill>
                    <a:srgbClr val="CC0000"/>
                  </a:solidFill>
                  <a:effectLst>
                    <a:outerShdw blurRad="38100" dist="38100" dir="2700000" algn="tl">
                      <a:srgbClr val="DDDDDD"/>
                    </a:outerShdw>
                  </a:effectLst>
                  <a:latin typeface="Times New Roman" panose="02020603050405020304" charset="0"/>
                </a:rPr>
                <a:t>1</a:t>
              </a:r>
            </a:p>
          </p:txBody>
        </p:sp>
        <p:sp>
          <p:nvSpPr>
            <p:cNvPr id="151570" name="Text Box 18"/>
            <p:cNvSpPr txBox="1">
              <a:spLocks noChangeArrowheads="1"/>
            </p:cNvSpPr>
            <p:nvPr/>
          </p:nvSpPr>
          <p:spPr bwMode="auto">
            <a:xfrm>
              <a:off x="1152" y="1632"/>
              <a:ext cx="228" cy="327"/>
            </a:xfrm>
            <a:prstGeom prst="rect">
              <a:avLst/>
            </a:prstGeom>
            <a:noFill/>
            <a:ln w="9525">
              <a:noFill/>
              <a:miter lim="800000"/>
            </a:ln>
            <a:effec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6600"/>
                  </a:solidFill>
                  <a:effectLst>
                    <a:outerShdw blurRad="38100" dist="38100" dir="2700000" algn="tl">
                      <a:srgbClr val="DDDDDD"/>
                    </a:outerShdw>
                  </a:effectLst>
                </a:rPr>
                <a:t>1</a:t>
              </a:r>
            </a:p>
          </p:txBody>
        </p:sp>
        <p:sp>
          <p:nvSpPr>
            <p:cNvPr id="151571" name="Rectangle 19"/>
            <p:cNvSpPr>
              <a:spLocks noChangeArrowheads="1"/>
            </p:cNvSpPr>
            <p:nvPr/>
          </p:nvSpPr>
          <p:spPr bwMode="auto">
            <a:xfrm>
              <a:off x="2784" y="1632"/>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0</a:t>
              </a:r>
            </a:p>
          </p:txBody>
        </p:sp>
        <p:sp>
          <p:nvSpPr>
            <p:cNvPr id="151572" name="Rectangle 20"/>
            <p:cNvSpPr>
              <a:spLocks noChangeArrowheads="1"/>
            </p:cNvSpPr>
            <p:nvPr/>
          </p:nvSpPr>
          <p:spPr bwMode="auto">
            <a:xfrm>
              <a:off x="1152" y="1920"/>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FF0000"/>
                  </a:solidFill>
                  <a:effectLst>
                    <a:outerShdw blurRad="38100" dist="38100" dir="2700000" algn="tl">
                      <a:srgbClr val="DDDDDD"/>
                    </a:outerShdw>
                  </a:effectLst>
                  <a:latin typeface="Times New Roman" panose="02020603050405020304" charset="0"/>
                </a:rPr>
                <a:t>0</a:t>
              </a:r>
            </a:p>
          </p:txBody>
        </p:sp>
        <p:sp>
          <p:nvSpPr>
            <p:cNvPr id="151573" name="Rectangle 21"/>
            <p:cNvSpPr>
              <a:spLocks noChangeArrowheads="1"/>
            </p:cNvSpPr>
            <p:nvPr/>
          </p:nvSpPr>
          <p:spPr bwMode="auto">
            <a:xfrm>
              <a:off x="1776" y="1920"/>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0</a:t>
              </a:r>
            </a:p>
          </p:txBody>
        </p:sp>
        <p:sp>
          <p:nvSpPr>
            <p:cNvPr id="151574" name="Rectangle 22"/>
            <p:cNvSpPr>
              <a:spLocks noChangeArrowheads="1"/>
            </p:cNvSpPr>
            <p:nvPr/>
          </p:nvSpPr>
          <p:spPr bwMode="auto">
            <a:xfrm>
              <a:off x="2256" y="1920"/>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0</a:t>
              </a:r>
            </a:p>
          </p:txBody>
        </p:sp>
        <p:sp>
          <p:nvSpPr>
            <p:cNvPr id="151575" name="Rectangle 23"/>
            <p:cNvSpPr>
              <a:spLocks noChangeArrowheads="1"/>
            </p:cNvSpPr>
            <p:nvPr/>
          </p:nvSpPr>
          <p:spPr bwMode="auto">
            <a:xfrm>
              <a:off x="1152" y="2208"/>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FF0000"/>
                  </a:solidFill>
                  <a:effectLst>
                    <a:outerShdw blurRad="38100" dist="38100" dir="2700000" algn="tl">
                      <a:srgbClr val="DDDDDD"/>
                    </a:outerShdw>
                  </a:effectLst>
                  <a:latin typeface="Times New Roman" panose="02020603050405020304" charset="0"/>
                </a:rPr>
                <a:t>0</a:t>
              </a:r>
            </a:p>
          </p:txBody>
        </p:sp>
        <p:sp>
          <p:nvSpPr>
            <p:cNvPr id="151576" name="Rectangle 24"/>
            <p:cNvSpPr>
              <a:spLocks noChangeArrowheads="1"/>
            </p:cNvSpPr>
            <p:nvPr/>
          </p:nvSpPr>
          <p:spPr bwMode="auto">
            <a:xfrm>
              <a:off x="1776" y="2208"/>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0</a:t>
              </a:r>
            </a:p>
          </p:txBody>
        </p:sp>
        <p:sp>
          <p:nvSpPr>
            <p:cNvPr id="151577" name="Rectangle 25"/>
            <p:cNvSpPr>
              <a:spLocks noChangeArrowheads="1"/>
            </p:cNvSpPr>
            <p:nvPr/>
          </p:nvSpPr>
          <p:spPr bwMode="auto">
            <a:xfrm>
              <a:off x="2256" y="2208"/>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1</a:t>
              </a:r>
            </a:p>
          </p:txBody>
        </p:sp>
        <p:sp>
          <p:nvSpPr>
            <p:cNvPr id="151578" name="Rectangle 26"/>
            <p:cNvSpPr>
              <a:spLocks noChangeArrowheads="1"/>
            </p:cNvSpPr>
            <p:nvPr/>
          </p:nvSpPr>
          <p:spPr bwMode="auto">
            <a:xfrm>
              <a:off x="1776" y="2496"/>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1</a:t>
              </a:r>
            </a:p>
          </p:txBody>
        </p:sp>
        <p:sp>
          <p:nvSpPr>
            <p:cNvPr id="151579" name="Rectangle 27"/>
            <p:cNvSpPr>
              <a:spLocks noChangeArrowheads="1"/>
            </p:cNvSpPr>
            <p:nvPr/>
          </p:nvSpPr>
          <p:spPr bwMode="auto">
            <a:xfrm>
              <a:off x="2256" y="2496"/>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0</a:t>
              </a:r>
            </a:p>
          </p:txBody>
        </p:sp>
        <p:sp>
          <p:nvSpPr>
            <p:cNvPr id="151580" name="Rectangle 28"/>
            <p:cNvSpPr>
              <a:spLocks noChangeArrowheads="1"/>
            </p:cNvSpPr>
            <p:nvPr/>
          </p:nvSpPr>
          <p:spPr bwMode="auto">
            <a:xfrm>
              <a:off x="1152" y="2496"/>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FF0000"/>
                  </a:solidFill>
                  <a:effectLst>
                    <a:outerShdw blurRad="38100" dist="38100" dir="2700000" algn="tl">
                      <a:srgbClr val="DDDDDD"/>
                    </a:outerShdw>
                  </a:effectLst>
                  <a:latin typeface="Times New Roman" panose="02020603050405020304" charset="0"/>
                </a:rPr>
                <a:t>0</a:t>
              </a:r>
            </a:p>
          </p:txBody>
        </p:sp>
        <p:sp>
          <p:nvSpPr>
            <p:cNvPr id="151581" name="Rectangle 29"/>
            <p:cNvSpPr>
              <a:spLocks noChangeArrowheads="1"/>
            </p:cNvSpPr>
            <p:nvPr/>
          </p:nvSpPr>
          <p:spPr bwMode="auto">
            <a:xfrm>
              <a:off x="1776" y="2784"/>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1</a:t>
              </a:r>
            </a:p>
          </p:txBody>
        </p:sp>
        <p:sp>
          <p:nvSpPr>
            <p:cNvPr id="151582" name="Rectangle 30"/>
            <p:cNvSpPr>
              <a:spLocks noChangeArrowheads="1"/>
            </p:cNvSpPr>
            <p:nvPr/>
          </p:nvSpPr>
          <p:spPr bwMode="auto">
            <a:xfrm>
              <a:off x="2256" y="2784"/>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1</a:t>
              </a:r>
            </a:p>
          </p:txBody>
        </p:sp>
        <p:sp>
          <p:nvSpPr>
            <p:cNvPr id="151583" name="Rectangle 31"/>
            <p:cNvSpPr>
              <a:spLocks noChangeArrowheads="1"/>
            </p:cNvSpPr>
            <p:nvPr/>
          </p:nvSpPr>
          <p:spPr bwMode="auto">
            <a:xfrm>
              <a:off x="1152" y="2784"/>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FF0000"/>
                  </a:solidFill>
                  <a:effectLst>
                    <a:outerShdw blurRad="38100" dist="38100" dir="2700000" algn="tl">
                      <a:srgbClr val="DDDDDD"/>
                    </a:outerShdw>
                  </a:effectLst>
                  <a:latin typeface="Times New Roman" panose="02020603050405020304" charset="0"/>
                </a:rPr>
                <a:t>0</a:t>
              </a:r>
            </a:p>
          </p:txBody>
        </p:sp>
        <p:sp>
          <p:nvSpPr>
            <p:cNvPr id="151584" name="Rectangle 32"/>
            <p:cNvSpPr>
              <a:spLocks noChangeArrowheads="1"/>
            </p:cNvSpPr>
            <p:nvPr/>
          </p:nvSpPr>
          <p:spPr bwMode="auto">
            <a:xfrm>
              <a:off x="2784" y="2784"/>
              <a:ext cx="384" cy="327"/>
            </a:xfrm>
            <a:prstGeom prst="rect">
              <a:avLst/>
            </a:prstGeom>
            <a:noFill/>
            <a:ln w="9525">
              <a:noFill/>
              <a:miter lim="800000"/>
            </a:ln>
            <a:effectLst/>
          </p:spPr>
          <p:txBody>
            <a:bodyPr>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D</a:t>
              </a:r>
              <a:endParaRPr lang="en-US" altLang="zh-CN" sz="2800" b="1">
                <a:solidFill>
                  <a:srgbClr val="FF0000"/>
                </a:solidFill>
                <a:effectLst>
                  <a:outerShdw blurRad="38100" dist="38100" dir="2700000" algn="tl">
                    <a:srgbClr val="DDDDDD"/>
                  </a:outerShdw>
                </a:effectLst>
                <a:latin typeface="Times New Roman" panose="02020603050405020304" charset="0"/>
              </a:endParaRPr>
            </a:p>
          </p:txBody>
        </p:sp>
        <p:sp>
          <p:nvSpPr>
            <p:cNvPr id="151585" name="Rectangle 33"/>
            <p:cNvSpPr>
              <a:spLocks noChangeArrowheads="1"/>
            </p:cNvSpPr>
            <p:nvPr/>
          </p:nvSpPr>
          <p:spPr bwMode="auto">
            <a:xfrm>
              <a:off x="2784" y="2496"/>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586" name="Rectangle 34"/>
            <p:cNvSpPr>
              <a:spLocks noChangeArrowheads="1"/>
            </p:cNvSpPr>
            <p:nvPr/>
          </p:nvSpPr>
          <p:spPr bwMode="auto">
            <a:xfrm>
              <a:off x="2784" y="2208"/>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587" name="Rectangle 35"/>
            <p:cNvSpPr>
              <a:spLocks noChangeArrowheads="1"/>
            </p:cNvSpPr>
            <p:nvPr/>
          </p:nvSpPr>
          <p:spPr bwMode="auto">
            <a:xfrm>
              <a:off x="2784" y="1920"/>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588" name="Rectangle 36"/>
            <p:cNvSpPr>
              <a:spLocks noChangeArrowheads="1"/>
            </p:cNvSpPr>
            <p:nvPr/>
          </p:nvSpPr>
          <p:spPr bwMode="auto">
            <a:xfrm>
              <a:off x="1788" y="1628"/>
              <a:ext cx="239" cy="327"/>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sym typeface="Symbol" panose="05050102010706020507" charset="0"/>
                </a:rPr>
                <a:t></a:t>
              </a:r>
              <a:endParaRPr lang="en-US" altLang="zh-CN" sz="2800" b="1">
                <a:solidFill>
                  <a:srgbClr val="006600"/>
                </a:solidFill>
                <a:effectLst>
                  <a:outerShdw blurRad="38100" dist="38100" dir="2700000" algn="tl">
                    <a:srgbClr val="DDDDDD"/>
                  </a:outerShdw>
                </a:effectLst>
                <a:latin typeface="Times New Roman" panose="02020603050405020304" charset="0"/>
              </a:endParaRPr>
            </a:p>
          </p:txBody>
        </p:sp>
        <p:sp>
          <p:nvSpPr>
            <p:cNvPr id="151589" name="Rectangle 37"/>
            <p:cNvSpPr>
              <a:spLocks noChangeArrowheads="1"/>
            </p:cNvSpPr>
            <p:nvPr/>
          </p:nvSpPr>
          <p:spPr bwMode="auto">
            <a:xfrm>
              <a:off x="2209" y="1616"/>
              <a:ext cx="239" cy="327"/>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sym typeface="Symbol" panose="05050102010706020507" charset="0"/>
                </a:rPr>
                <a:t></a:t>
              </a:r>
              <a:endParaRPr lang="en-US" altLang="zh-CN" sz="2800" b="1">
                <a:solidFill>
                  <a:srgbClr val="006600"/>
                </a:solidFill>
                <a:effectLst>
                  <a:outerShdw blurRad="38100" dist="38100" dir="2700000" algn="tl">
                    <a:srgbClr val="DDDDDD"/>
                  </a:outerShdw>
                </a:effectLst>
                <a:latin typeface="Times New Roman" panose="02020603050405020304" charset="0"/>
              </a:endParaRPr>
            </a:p>
          </p:txBody>
        </p:sp>
        <p:sp>
          <p:nvSpPr>
            <p:cNvPr id="151590" name="Rectangle 38"/>
            <p:cNvSpPr>
              <a:spLocks noChangeArrowheads="1"/>
            </p:cNvSpPr>
            <p:nvPr/>
          </p:nvSpPr>
          <p:spPr bwMode="auto">
            <a:xfrm>
              <a:off x="3120" y="1632"/>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0</a:t>
              </a:r>
            </a:p>
          </p:txBody>
        </p:sp>
        <p:sp>
          <p:nvSpPr>
            <p:cNvPr id="151591" name="Rectangle 39"/>
            <p:cNvSpPr>
              <a:spLocks noChangeArrowheads="1"/>
            </p:cNvSpPr>
            <p:nvPr/>
          </p:nvSpPr>
          <p:spPr bwMode="auto">
            <a:xfrm>
              <a:off x="3120" y="2784"/>
              <a:ext cx="384" cy="327"/>
            </a:xfrm>
            <a:prstGeom prst="rect">
              <a:avLst/>
            </a:prstGeom>
            <a:noFill/>
            <a:ln w="9525">
              <a:noFill/>
              <a:miter lim="800000"/>
            </a:ln>
            <a:effectLst/>
          </p:spPr>
          <p:txBody>
            <a:bodyPr>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p>
          </p:txBody>
        </p:sp>
        <p:sp>
          <p:nvSpPr>
            <p:cNvPr id="151592" name="Rectangle 40"/>
            <p:cNvSpPr>
              <a:spLocks noChangeArrowheads="1"/>
            </p:cNvSpPr>
            <p:nvPr/>
          </p:nvSpPr>
          <p:spPr bwMode="auto">
            <a:xfrm>
              <a:off x="3120" y="2496"/>
              <a:ext cx="278"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D</a:t>
              </a:r>
              <a:endParaRPr lang="en-US" altLang="zh-CN" sz="2800" b="1" baseline="-25000">
                <a:solidFill>
                  <a:srgbClr val="FF0000"/>
                </a:solidFill>
                <a:effectLst>
                  <a:outerShdw blurRad="38100" dist="38100" dir="2700000" algn="tl">
                    <a:srgbClr val="DDDDDD"/>
                  </a:outerShdw>
                </a:effectLst>
                <a:latin typeface="Times New Roman" panose="02020603050405020304" charset="0"/>
              </a:endParaRPr>
            </a:p>
          </p:txBody>
        </p:sp>
        <p:sp>
          <p:nvSpPr>
            <p:cNvPr id="151593" name="Rectangle 41"/>
            <p:cNvSpPr>
              <a:spLocks noChangeArrowheads="1"/>
            </p:cNvSpPr>
            <p:nvPr/>
          </p:nvSpPr>
          <p:spPr bwMode="auto">
            <a:xfrm>
              <a:off x="3120" y="2208"/>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594" name="Rectangle 42"/>
            <p:cNvSpPr>
              <a:spLocks noChangeArrowheads="1"/>
            </p:cNvSpPr>
            <p:nvPr/>
          </p:nvSpPr>
          <p:spPr bwMode="auto">
            <a:xfrm>
              <a:off x="3120" y="1920"/>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595" name="Rectangle 43"/>
            <p:cNvSpPr>
              <a:spLocks noChangeArrowheads="1"/>
            </p:cNvSpPr>
            <p:nvPr/>
          </p:nvSpPr>
          <p:spPr bwMode="auto">
            <a:xfrm>
              <a:off x="3504" y="1632"/>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0</a:t>
              </a:r>
            </a:p>
          </p:txBody>
        </p:sp>
        <p:sp>
          <p:nvSpPr>
            <p:cNvPr id="151596" name="Rectangle 44"/>
            <p:cNvSpPr>
              <a:spLocks noChangeArrowheads="1"/>
            </p:cNvSpPr>
            <p:nvPr/>
          </p:nvSpPr>
          <p:spPr bwMode="auto">
            <a:xfrm>
              <a:off x="3504" y="2784"/>
              <a:ext cx="384" cy="327"/>
            </a:xfrm>
            <a:prstGeom prst="rect">
              <a:avLst/>
            </a:prstGeom>
            <a:noFill/>
            <a:ln w="9525">
              <a:noFill/>
              <a:miter lim="800000"/>
            </a:ln>
            <a:effectLst/>
          </p:spPr>
          <p:txBody>
            <a:bodyPr>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p>
          </p:txBody>
        </p:sp>
        <p:sp>
          <p:nvSpPr>
            <p:cNvPr id="151597" name="Rectangle 45"/>
            <p:cNvSpPr>
              <a:spLocks noChangeArrowheads="1"/>
            </p:cNvSpPr>
            <p:nvPr/>
          </p:nvSpPr>
          <p:spPr bwMode="auto">
            <a:xfrm>
              <a:off x="3504" y="2496"/>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598" name="Rectangle 46"/>
            <p:cNvSpPr>
              <a:spLocks noChangeArrowheads="1"/>
            </p:cNvSpPr>
            <p:nvPr/>
          </p:nvSpPr>
          <p:spPr bwMode="auto">
            <a:xfrm>
              <a:off x="3504" y="2208"/>
              <a:ext cx="278"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D</a:t>
              </a:r>
              <a:endParaRPr lang="en-US" altLang="zh-CN" sz="2800" b="1" baseline="-25000">
                <a:solidFill>
                  <a:srgbClr val="FF0000"/>
                </a:solidFill>
                <a:effectLst>
                  <a:outerShdw blurRad="38100" dist="38100" dir="2700000" algn="tl">
                    <a:srgbClr val="DDDDDD"/>
                  </a:outerShdw>
                </a:effectLst>
                <a:latin typeface="Times New Roman" panose="02020603050405020304" charset="0"/>
              </a:endParaRPr>
            </a:p>
          </p:txBody>
        </p:sp>
        <p:sp>
          <p:nvSpPr>
            <p:cNvPr id="151599" name="Rectangle 47"/>
            <p:cNvSpPr>
              <a:spLocks noChangeArrowheads="1"/>
            </p:cNvSpPr>
            <p:nvPr/>
          </p:nvSpPr>
          <p:spPr bwMode="auto">
            <a:xfrm>
              <a:off x="3504" y="1920"/>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600" name="Rectangle 48"/>
            <p:cNvSpPr>
              <a:spLocks noChangeArrowheads="1"/>
            </p:cNvSpPr>
            <p:nvPr/>
          </p:nvSpPr>
          <p:spPr bwMode="auto">
            <a:xfrm>
              <a:off x="3840" y="1632"/>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0</a:t>
              </a:r>
            </a:p>
          </p:txBody>
        </p:sp>
        <p:sp>
          <p:nvSpPr>
            <p:cNvPr id="151601" name="Rectangle 49"/>
            <p:cNvSpPr>
              <a:spLocks noChangeArrowheads="1"/>
            </p:cNvSpPr>
            <p:nvPr/>
          </p:nvSpPr>
          <p:spPr bwMode="auto">
            <a:xfrm>
              <a:off x="3840" y="2784"/>
              <a:ext cx="384" cy="327"/>
            </a:xfrm>
            <a:prstGeom prst="rect">
              <a:avLst/>
            </a:prstGeom>
            <a:noFill/>
            <a:ln w="9525">
              <a:noFill/>
              <a:miter lim="800000"/>
            </a:ln>
            <a:effectLst/>
          </p:spPr>
          <p:txBody>
            <a:bodyPr>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p>
          </p:txBody>
        </p:sp>
        <p:sp>
          <p:nvSpPr>
            <p:cNvPr id="151602" name="Rectangle 50"/>
            <p:cNvSpPr>
              <a:spLocks noChangeArrowheads="1"/>
            </p:cNvSpPr>
            <p:nvPr/>
          </p:nvSpPr>
          <p:spPr bwMode="auto">
            <a:xfrm>
              <a:off x="3840" y="2496"/>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603" name="Rectangle 51"/>
            <p:cNvSpPr>
              <a:spLocks noChangeArrowheads="1"/>
            </p:cNvSpPr>
            <p:nvPr/>
          </p:nvSpPr>
          <p:spPr bwMode="auto">
            <a:xfrm>
              <a:off x="3840" y="2208"/>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604" name="Rectangle 52"/>
            <p:cNvSpPr>
              <a:spLocks noChangeArrowheads="1"/>
            </p:cNvSpPr>
            <p:nvPr/>
          </p:nvSpPr>
          <p:spPr bwMode="auto">
            <a:xfrm>
              <a:off x="3840" y="1920"/>
              <a:ext cx="278"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D</a:t>
              </a:r>
              <a:endParaRPr lang="en-US" altLang="zh-CN" sz="2800" b="1" baseline="-25000">
                <a:solidFill>
                  <a:srgbClr val="FF0000"/>
                </a:solidFill>
                <a:effectLst>
                  <a:outerShdw blurRad="38100" dist="38100" dir="2700000" algn="tl">
                    <a:srgbClr val="DDDDDD"/>
                  </a:outerShdw>
                </a:effectLst>
                <a:latin typeface="Times New Roman" panose="02020603050405020304" charset="0"/>
              </a:endParaRP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490538"/>
            <a:ext cx="9037637" cy="706437"/>
          </a:xfrm>
        </p:spPr>
        <p:txBody>
          <a:bodyPr vert="horz" wrap="square" lIns="91440" tIns="45720" rIns="91440" bIns="45720" numCol="1" anchor="t" anchorCtr="0" compatLnSpc="1">
            <a:prstTxWarp prst="textNoShape">
              <a:avLst/>
            </a:prstTxWarp>
            <a:normAutofit fontScale="90000"/>
          </a:bodyPr>
          <a:lstStyle/>
          <a:p>
            <a:r>
              <a:rPr lang="en-US" altLang="zh-CN" sz="3600" b="1" dirty="0" smtClean="0">
                <a:solidFill>
                  <a:srgbClr val="FF0000"/>
                </a:solidFill>
                <a:effectLst>
                  <a:outerShdw blurRad="38100" dist="38100" dir="2700000" algn="tl">
                    <a:srgbClr val="DDDDDD"/>
                  </a:outerShdw>
                </a:effectLst>
                <a:latin typeface="Times New Roman"/>
                <a:ea typeface="+mn-ea"/>
                <a:cs typeface="Times New Roman"/>
              </a:rPr>
              <a:t>20.13 </a:t>
            </a:r>
            <a:r>
              <a:rPr lang="zh-CN" altLang="en-US" sz="3600" b="1" dirty="0">
                <a:solidFill>
                  <a:srgbClr val="FF0000"/>
                </a:solidFill>
                <a:effectLst>
                  <a:outerShdw blurRad="38100" dist="38100" dir="2700000" algn="tl">
                    <a:srgbClr val="DDDDDD"/>
                  </a:outerShdw>
                </a:effectLst>
                <a:latin typeface="Times New Roman"/>
                <a:ea typeface="+mn-ea"/>
                <a:cs typeface="Times New Roman"/>
              </a:rPr>
              <a:t>利用中规模集成芯片设计组合逻辑电路</a:t>
            </a:r>
          </a:p>
        </p:txBody>
      </p:sp>
      <p:sp>
        <p:nvSpPr>
          <p:cNvPr id="86019" name="内容占位符 2"/>
          <p:cNvSpPr>
            <a:spLocks noGrp="1"/>
          </p:cNvSpPr>
          <p:nvPr>
            <p:ph idx="1"/>
          </p:nvPr>
        </p:nvSpPr>
        <p:spPr bwMode="auto">
          <a:xfrm>
            <a:off x="457200" y="13414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eaLnBrk="1" hangingPunct="1"/>
            <a:r>
              <a:rPr lang="zh-CN" altLang="en-US" b="1">
                <a:latin typeface="Times New Roman"/>
                <a:cs typeface="Times New Roman"/>
              </a:rPr>
              <a:t>如果需要实现的逻辑函数表达式与某种中规模集成器件的逻辑函数表达式形式上完全一致，则使用这种器件最方便。</a:t>
            </a:r>
          </a:p>
          <a:p>
            <a:pPr eaLnBrk="1" hangingPunct="1"/>
            <a:r>
              <a:rPr lang="zh-CN" altLang="en-US" b="1">
                <a:latin typeface="Times New Roman"/>
                <a:cs typeface="Times New Roman"/>
              </a:rPr>
              <a:t>如果需要实现的逻辑函数其变量数比中规模集成器件的输入变量少，则只需将中规模集成器件的多余输入端作适当的处理</a:t>
            </a:r>
            <a:r>
              <a:rPr lang="en-US" altLang="zh-CN" b="1">
                <a:latin typeface="Times New Roman"/>
                <a:cs typeface="Times New Roman"/>
              </a:rPr>
              <a:t>(</a:t>
            </a:r>
            <a:r>
              <a:rPr lang="zh-CN" altLang="en-US" b="1">
                <a:latin typeface="Times New Roman"/>
                <a:cs typeface="Times New Roman"/>
              </a:rPr>
              <a:t>固定为</a:t>
            </a:r>
            <a:r>
              <a:rPr lang="en-US" altLang="zh-CN" b="1">
                <a:latin typeface="Times New Roman"/>
                <a:cs typeface="Times New Roman"/>
              </a:rPr>
              <a:t>1</a:t>
            </a:r>
            <a:r>
              <a:rPr lang="zh-CN" altLang="en-US" b="1">
                <a:latin typeface="Times New Roman"/>
                <a:cs typeface="Times New Roman"/>
              </a:rPr>
              <a:t>或固定为</a:t>
            </a:r>
            <a:r>
              <a:rPr lang="en-US" altLang="zh-CN" b="1">
                <a:latin typeface="Times New Roman"/>
                <a:cs typeface="Times New Roman"/>
              </a:rPr>
              <a:t>0)</a:t>
            </a:r>
            <a:r>
              <a:rPr lang="zh-CN" altLang="en-US" b="1">
                <a:latin typeface="Times New Roman"/>
                <a:cs typeface="Times New Roman"/>
              </a:rPr>
              <a:t>。</a:t>
            </a:r>
          </a:p>
          <a:p>
            <a:pPr eaLnBrk="1" hangingPunct="1"/>
            <a:r>
              <a:rPr lang="zh-CN" altLang="en-US" b="1">
                <a:latin typeface="Times New Roman"/>
                <a:cs typeface="Times New Roman"/>
              </a:rPr>
              <a:t>如果需要实现的逻辑函数其变量数比中规模集成器件的输入变量多，则可通过将中规模集成器件进行扩展的方法来实现。</a:t>
            </a:r>
          </a:p>
          <a:p>
            <a:endParaRPr lang="zh-CN" altLang="en-US" b="1">
              <a:latin typeface="Times New Roman"/>
              <a:cs typeface="Times New Roman"/>
            </a:endParaRPr>
          </a:p>
        </p:txBody>
      </p:sp>
    </p:spTree>
    <p:extLst>
      <p:ext uri="{BB962C8B-B14F-4D97-AF65-F5344CB8AC3E}">
        <p14:creationId xmlns:p14="http://schemas.microsoft.com/office/powerpoint/2010/main" val="1055571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90538"/>
            <a:ext cx="8229600" cy="850900"/>
          </a:xfrm>
        </p:spPr>
        <p:txBody>
          <a:bodyPr vert="horz" wrap="square" lIns="91440" tIns="45720" rIns="91440" bIns="45720" numCol="1" anchor="t" anchorCtr="0" compatLnSpc="1">
            <a:prstTxWarp prst="textNoShape">
              <a:avLst/>
            </a:prstTxWarp>
          </a:bodyPr>
          <a:lstStyle/>
          <a:p>
            <a:r>
              <a:rPr lang="en-US" altLang="zh-CN" sz="3600" b="1" dirty="0" smtClean="0">
                <a:solidFill>
                  <a:srgbClr val="FF0000"/>
                </a:solidFill>
                <a:effectLst>
                  <a:outerShdw blurRad="38100" dist="38100" dir="2700000" algn="tl">
                    <a:srgbClr val="DDDDDD"/>
                  </a:outerShdw>
                </a:effectLst>
                <a:latin typeface="Times New Roman"/>
                <a:ea typeface="+mn-ea"/>
                <a:cs typeface="Times New Roman"/>
              </a:rPr>
              <a:t>20.13.1</a:t>
            </a:r>
            <a:r>
              <a:rPr lang="zh-CN" altLang="en-US" sz="3600" b="1" dirty="0">
                <a:solidFill>
                  <a:srgbClr val="FF0000"/>
                </a:solidFill>
                <a:effectLst>
                  <a:outerShdw blurRad="38100" dist="38100" dir="2700000" algn="tl">
                    <a:srgbClr val="DDDDDD"/>
                  </a:outerShdw>
                </a:effectLst>
                <a:latin typeface="Times New Roman"/>
                <a:ea typeface="+mn-ea"/>
                <a:cs typeface="Times New Roman"/>
              </a:rPr>
              <a:t>利用译码器来实现组合逻辑函数</a:t>
            </a:r>
            <a:endParaRPr lang="zh-CN" altLang="en-US" b="1" dirty="0">
              <a:solidFill>
                <a:srgbClr val="FF0000"/>
              </a:solidFill>
              <a:latin typeface="Times New Roman"/>
              <a:ea typeface="+mn-ea"/>
              <a:cs typeface="Times New Roman"/>
            </a:endParaRPr>
          </a:p>
        </p:txBody>
      </p:sp>
      <p:sp>
        <p:nvSpPr>
          <p:cNvPr id="3" name="内容占位符 2"/>
          <p:cNvSpPr>
            <a:spLocks noGrp="1"/>
          </p:cNvSpPr>
          <p:nvPr>
            <p:ph idx="1"/>
          </p:nvPr>
        </p:nvSpPr>
        <p:spPr/>
        <p:txBody>
          <a:bodyPr vert="horz" wrap="square" lIns="91440" tIns="45720" rIns="91440" bIns="45720" numCol="1" anchor="t" anchorCtr="0" compatLnSpc="1">
            <a:prstTxWarp prst="textNoShape">
              <a:avLst/>
            </a:prstTxWarp>
          </a:bodyPr>
          <a:lstStyle/>
          <a:p>
            <a:r>
              <a:rPr lang="zh-CN" altLang="en-US" sz="2800" b="1" dirty="0">
                <a:solidFill>
                  <a:srgbClr val="FF0000"/>
                </a:solidFill>
                <a:effectLst>
                  <a:outerShdw blurRad="38100" dist="38100" dir="2700000" algn="tl">
                    <a:srgbClr val="DDDDDD"/>
                  </a:outerShdw>
                </a:effectLst>
                <a:latin typeface="Times New Roman"/>
                <a:cs typeface="Times New Roman"/>
              </a:rPr>
              <a:t>利用译码器实现一组多输出函数</a:t>
            </a:r>
            <a:endParaRPr lang="en-US" altLang="zh-CN" sz="2800" b="1" dirty="0">
              <a:solidFill>
                <a:srgbClr val="FF0000"/>
              </a:solidFill>
              <a:effectLst>
                <a:outerShdw blurRad="38100" dist="38100" dir="2700000" algn="tl">
                  <a:srgbClr val="DDDDDD"/>
                </a:outerShdw>
              </a:effectLst>
              <a:latin typeface="Times New Roman"/>
              <a:cs typeface="Times New Roman"/>
            </a:endParaRPr>
          </a:p>
          <a:p>
            <a:endParaRPr lang="en-US" altLang="zh-CN" b="1" dirty="0">
              <a:latin typeface="Times New Roman"/>
              <a:cs typeface="Times New Roman"/>
            </a:endParaRPr>
          </a:p>
          <a:p>
            <a:endParaRPr lang="en-US" altLang="zh-CN" b="1" dirty="0">
              <a:latin typeface="Times New Roman"/>
              <a:cs typeface="Times New Roman"/>
            </a:endParaRPr>
          </a:p>
          <a:p>
            <a:endParaRPr lang="en-US" altLang="zh-CN" b="1" dirty="0">
              <a:latin typeface="Times New Roman"/>
              <a:cs typeface="Times New Roman"/>
            </a:endParaRPr>
          </a:p>
          <a:p>
            <a:pPr eaLnBrk="1" hangingPunct="1">
              <a:buFont typeface="Wingdings" charset="0"/>
              <a:buNone/>
            </a:pPr>
            <a:endParaRPr lang="en-US" altLang="zh-CN" sz="2800" b="1" dirty="0">
              <a:effectLst>
                <a:outerShdw blurRad="38100" dist="38100" dir="2700000" algn="tl">
                  <a:srgbClr val="DDDDDD"/>
                </a:outerShdw>
              </a:effectLst>
              <a:latin typeface="Times New Roman"/>
              <a:cs typeface="Times New Roman"/>
            </a:endParaRPr>
          </a:p>
          <a:p>
            <a:pPr eaLnBrk="1" hangingPunct="1">
              <a:buFont typeface="Wingdings" charset="0"/>
              <a:buNone/>
            </a:pPr>
            <a:r>
              <a:rPr lang="zh-CN" altLang="en-US" sz="2800" b="1" dirty="0">
                <a:effectLst>
                  <a:outerShdw blurRad="38100" dist="38100" dir="2700000" algn="tl">
                    <a:srgbClr val="DDDDDD"/>
                  </a:outerShdw>
                </a:effectLst>
                <a:latin typeface="Times New Roman"/>
                <a:cs typeface="Times New Roman"/>
              </a:rPr>
              <a:t>解 ：第一步  选取相应器件</a:t>
            </a:r>
          </a:p>
          <a:p>
            <a:pPr eaLnBrk="1" hangingPunct="1">
              <a:spcBef>
                <a:spcPts val="600"/>
              </a:spcBef>
              <a:buFont typeface="Wingdings" charset="0"/>
              <a:buNone/>
            </a:pPr>
            <a:r>
              <a:rPr lang="zh-CN" altLang="en-US" sz="2800" b="1" dirty="0">
                <a:latin typeface="Times New Roman"/>
                <a:cs typeface="Times New Roman"/>
              </a:rPr>
              <a:t>这是一组</a:t>
            </a:r>
            <a:r>
              <a:rPr lang="en-US" altLang="zh-CN" sz="2800" b="1" dirty="0">
                <a:latin typeface="Times New Roman"/>
                <a:cs typeface="Times New Roman"/>
              </a:rPr>
              <a:t>3</a:t>
            </a:r>
            <a:r>
              <a:rPr lang="zh-CN" altLang="en-US" sz="2800" b="1" dirty="0">
                <a:latin typeface="Times New Roman"/>
                <a:cs typeface="Times New Roman"/>
              </a:rPr>
              <a:t>变量的多输出函数，因此可选用</a:t>
            </a:r>
            <a:r>
              <a:rPr lang="en-US" altLang="zh-CN" sz="2800" b="1" dirty="0">
                <a:latin typeface="Times New Roman"/>
                <a:cs typeface="Times New Roman"/>
              </a:rPr>
              <a:t>3—8</a:t>
            </a:r>
            <a:r>
              <a:rPr lang="zh-CN" altLang="en-US" sz="2800" b="1" dirty="0">
                <a:latin typeface="Times New Roman"/>
                <a:cs typeface="Times New Roman"/>
              </a:rPr>
              <a:t>线译码器。</a:t>
            </a:r>
          </a:p>
          <a:p>
            <a:endParaRPr lang="zh-CN" altLang="en-US" b="1" dirty="0">
              <a:latin typeface="Times New Roman"/>
              <a:cs typeface="Times New Roman"/>
            </a:endParaRPr>
          </a:p>
        </p:txBody>
      </p:sp>
      <p:graphicFrame>
        <p:nvGraphicFramePr>
          <p:cNvPr id="87044" name="对象 3"/>
          <p:cNvGraphicFramePr>
            <a:graphicFrameLocks noChangeAspect="1"/>
          </p:cNvGraphicFramePr>
          <p:nvPr>
            <p:extLst>
              <p:ext uri="{D42A27DB-BD31-4B8C-83A1-F6EECF244321}">
                <p14:modId xmlns:p14="http://schemas.microsoft.com/office/powerpoint/2010/main" val="895929080"/>
              </p:ext>
            </p:extLst>
          </p:nvPr>
        </p:nvGraphicFramePr>
        <p:xfrm>
          <a:off x="2771775" y="2420938"/>
          <a:ext cx="3249613" cy="1871662"/>
        </p:xfrm>
        <a:graphic>
          <a:graphicData uri="http://schemas.openxmlformats.org/presentationml/2006/ole">
            <mc:AlternateContent xmlns:mc="http://schemas.openxmlformats.org/markup-compatibility/2006">
              <mc:Choice xmlns:v="urn:schemas-microsoft-com:vml" Requires="v">
                <p:oleObj spid="_x0000_s292890" name="公式" r:id="rId3" imgW="1256755" imgH="723586" progId="Equation.3">
                  <p:embed/>
                </p:oleObj>
              </mc:Choice>
              <mc:Fallback>
                <p:oleObj name="公式" r:id="rId3" imgW="1256755" imgH="72358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420938"/>
                        <a:ext cx="3249613"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7045" name="Picture 7"/>
          <p:cNvPicPr>
            <a:picLocks noChangeAspect="1" noChangeArrowheads="1"/>
          </p:cNvPicPr>
          <p:nvPr/>
        </p:nvPicPr>
        <p:blipFill>
          <a:blip r:embed="rId5">
            <a:extLst>
              <a:ext uri="{28A0092B-C50C-407E-A947-70E740481C1C}">
                <a14:useLocalDpi xmlns:a14="http://schemas.microsoft.com/office/drawing/2010/main" val="0"/>
              </a:ext>
            </a:extLst>
          </a:blip>
          <a:srcRect r="47583" b="-10417"/>
          <a:stretch>
            <a:fillRect/>
          </a:stretch>
        </p:blipFill>
        <p:spPr bwMode="gray">
          <a:xfrm>
            <a:off x="1190625" y="5373688"/>
            <a:ext cx="6769100" cy="1247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9617440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vert="horz" wrap="square" lIns="91440" tIns="45720" rIns="91440" bIns="45720" numCol="1" anchor="t" anchorCtr="0" compatLnSpc="1">
            <a:prstTxWarp prst="textNoShape">
              <a:avLst/>
            </a:prstTxWarp>
          </a:bodyPr>
          <a:lstStyle/>
          <a:p>
            <a:r>
              <a:rPr lang="en-US" altLang="zh-CN" sz="3600" b="1" dirty="0" smtClean="0">
                <a:solidFill>
                  <a:srgbClr val="FF0000"/>
                </a:solidFill>
                <a:effectLst>
                  <a:outerShdw blurRad="38100" dist="38100" dir="2700000" algn="tl">
                    <a:srgbClr val="DDDDDD"/>
                  </a:outerShdw>
                </a:effectLst>
                <a:latin typeface="Times New Roman"/>
                <a:ea typeface="+mn-ea"/>
                <a:cs typeface="Times New Roman"/>
              </a:rPr>
              <a:t>20.13.1</a:t>
            </a:r>
            <a:r>
              <a:rPr lang="zh-CN" altLang="en-US" sz="3600" b="1" dirty="0">
                <a:solidFill>
                  <a:srgbClr val="FF0000"/>
                </a:solidFill>
                <a:effectLst>
                  <a:outerShdw blurRad="38100" dist="38100" dir="2700000" algn="tl">
                    <a:srgbClr val="DDDDDD"/>
                  </a:outerShdw>
                </a:effectLst>
                <a:latin typeface="Times New Roman"/>
                <a:ea typeface="+mn-ea"/>
                <a:cs typeface="Times New Roman"/>
              </a:rPr>
              <a:t>利用译码器来实现组合逻辑函数</a:t>
            </a:r>
            <a:endParaRPr lang="zh-CN" altLang="en-US" sz="3600" dirty="0">
              <a:latin typeface="Times New Roman"/>
              <a:ea typeface="+mn-ea"/>
              <a:cs typeface="Times New Roman"/>
            </a:endParaRPr>
          </a:p>
        </p:txBody>
      </p:sp>
      <p:sp>
        <p:nvSpPr>
          <p:cNvPr id="4" name="Rectangle 3"/>
          <p:cNvSpPr txBox="1">
            <a:spLocks noRot="1" noChangeArrowheads="1"/>
          </p:cNvSpPr>
          <p:nvPr/>
        </p:nvSpPr>
        <p:spPr>
          <a:xfrm>
            <a:off x="547688" y="1341438"/>
            <a:ext cx="8153400" cy="4498975"/>
          </a:xfrm>
          <a:prstGeom prst="rect">
            <a:avLst/>
          </a:prstGeom>
        </p:spPr>
        <p:txBody>
          <a:bodyPr/>
          <a:lstStyle>
            <a:lvl1pPr marL="342900" indent="-342900"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buFont typeface="Wingdings" charset="0"/>
              <a:buNone/>
            </a:pPr>
            <a:r>
              <a:rPr lang="zh-CN" altLang="en-US" sz="2800" b="1">
                <a:effectLst>
                  <a:outerShdw blurRad="38100" dist="38100" dir="2700000" algn="tl">
                    <a:srgbClr val="DDDDDD"/>
                  </a:outerShdw>
                </a:effectLst>
                <a:latin typeface="Times New Roman"/>
                <a:ea typeface="+mn-ea"/>
                <a:cs typeface="Times New Roman"/>
              </a:rPr>
              <a:t>第二步  将输出函数写成最小项标准型，并进行相</a:t>
            </a:r>
          </a:p>
          <a:p>
            <a:pPr eaLnBrk="1" hangingPunct="1">
              <a:spcBef>
                <a:spcPct val="20000"/>
              </a:spcBef>
              <a:buFont typeface="Wingdings" charset="0"/>
              <a:buNone/>
            </a:pPr>
            <a:r>
              <a:rPr lang="zh-CN" altLang="en-US" sz="2800" b="1">
                <a:effectLst>
                  <a:outerShdw blurRad="38100" dist="38100" dir="2700000" algn="tl">
                    <a:srgbClr val="DDDDDD"/>
                  </a:outerShdw>
                </a:effectLst>
                <a:latin typeface="Times New Roman"/>
                <a:ea typeface="+mn-ea"/>
                <a:cs typeface="Times New Roman"/>
              </a:rPr>
              <a:t>应变换。</a:t>
            </a:r>
          </a:p>
        </p:txBody>
      </p:sp>
      <p:graphicFrame>
        <p:nvGraphicFramePr>
          <p:cNvPr id="88068" name="Object 6"/>
          <p:cNvGraphicFramePr>
            <a:graphicFrameLocks noChangeAspect="1"/>
          </p:cNvGraphicFramePr>
          <p:nvPr>
            <p:extLst>
              <p:ext uri="{D42A27DB-BD31-4B8C-83A1-F6EECF244321}">
                <p14:modId xmlns:p14="http://schemas.microsoft.com/office/powerpoint/2010/main" val="3458630863"/>
              </p:ext>
            </p:extLst>
          </p:nvPr>
        </p:nvGraphicFramePr>
        <p:xfrm>
          <a:off x="395288" y="2408238"/>
          <a:ext cx="8459787" cy="1109662"/>
        </p:xfrm>
        <a:graphic>
          <a:graphicData uri="http://schemas.openxmlformats.org/presentationml/2006/ole">
            <mc:AlternateContent xmlns:mc="http://schemas.openxmlformats.org/markup-compatibility/2006">
              <mc:Choice xmlns:v="urn:schemas-microsoft-com:vml" Requires="v">
                <p:oleObj spid="_x0000_s293964" r:id="rId3" imgW="3632200" imgH="482600" progId="Equation.3">
                  <p:embed/>
                </p:oleObj>
              </mc:Choice>
              <mc:Fallback>
                <p:oleObj r:id="rId3" imgW="36322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408238"/>
                        <a:ext cx="8459787"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69" name="Object 9"/>
          <p:cNvGraphicFramePr>
            <a:graphicFrameLocks noChangeAspect="1"/>
          </p:cNvGraphicFramePr>
          <p:nvPr>
            <p:extLst>
              <p:ext uri="{D42A27DB-BD31-4B8C-83A1-F6EECF244321}">
                <p14:modId xmlns:p14="http://schemas.microsoft.com/office/powerpoint/2010/main" val="1199087428"/>
              </p:ext>
            </p:extLst>
          </p:nvPr>
        </p:nvGraphicFramePr>
        <p:xfrm>
          <a:off x="395288" y="3551238"/>
          <a:ext cx="8532812" cy="1108075"/>
        </p:xfrm>
        <a:graphic>
          <a:graphicData uri="http://schemas.openxmlformats.org/presentationml/2006/ole">
            <mc:AlternateContent xmlns:mc="http://schemas.openxmlformats.org/markup-compatibility/2006">
              <mc:Choice xmlns:v="urn:schemas-microsoft-com:vml" Requires="v">
                <p:oleObj spid="_x0000_s293965" r:id="rId5" imgW="3670300" imgH="482600" progId="Equation.3">
                  <p:embed/>
                </p:oleObj>
              </mc:Choice>
              <mc:Fallback>
                <p:oleObj r:id="rId5" imgW="36703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3551238"/>
                        <a:ext cx="85328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70" name="Object 12"/>
          <p:cNvGraphicFramePr>
            <a:graphicFrameLocks noChangeAspect="1"/>
          </p:cNvGraphicFramePr>
          <p:nvPr>
            <p:extLst>
              <p:ext uri="{D42A27DB-BD31-4B8C-83A1-F6EECF244321}">
                <p14:modId xmlns:p14="http://schemas.microsoft.com/office/powerpoint/2010/main" val="2868141474"/>
              </p:ext>
            </p:extLst>
          </p:nvPr>
        </p:nvGraphicFramePr>
        <p:xfrm>
          <a:off x="395288" y="4846638"/>
          <a:ext cx="7489825" cy="1158875"/>
        </p:xfrm>
        <a:graphic>
          <a:graphicData uri="http://schemas.openxmlformats.org/presentationml/2006/ole">
            <mc:AlternateContent xmlns:mc="http://schemas.openxmlformats.org/markup-compatibility/2006">
              <mc:Choice xmlns:v="urn:schemas-microsoft-com:vml" Requires="v">
                <p:oleObj spid="_x0000_s293966" name="公式" r:id="rId7" imgW="3086100" imgH="482600" progId="Equation.3">
                  <p:embed/>
                </p:oleObj>
              </mc:Choice>
              <mc:Fallback>
                <p:oleObj name="公式" r:id="rId7" imgW="3086100" imgH="482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4846638"/>
                        <a:ext cx="74898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036235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900"/>
          </a:xfrm>
        </p:spPr>
        <p:txBody>
          <a:bodyPr vert="horz" wrap="square" lIns="91440" tIns="45720" rIns="91440" bIns="45720" numCol="1" anchor="t" anchorCtr="0" compatLnSpc="1">
            <a:prstTxWarp prst="textNoShape">
              <a:avLst/>
            </a:prstTxWarp>
          </a:bodyPr>
          <a:lstStyle/>
          <a:p>
            <a:r>
              <a:rPr lang="en-US" altLang="zh-CN" sz="3600" b="1" dirty="0" smtClean="0">
                <a:solidFill>
                  <a:srgbClr val="FF0000"/>
                </a:solidFill>
                <a:effectLst>
                  <a:outerShdw blurRad="38100" dist="38100" dir="2700000" algn="tl">
                    <a:srgbClr val="DDDDDD"/>
                  </a:outerShdw>
                </a:effectLst>
                <a:latin typeface="Times New Roman"/>
                <a:ea typeface="+mn-ea"/>
                <a:cs typeface="Times New Roman"/>
              </a:rPr>
              <a:t>20.13.1</a:t>
            </a:r>
            <a:r>
              <a:rPr lang="zh-CN" altLang="en-US" sz="3600" b="1" dirty="0">
                <a:solidFill>
                  <a:srgbClr val="FF0000"/>
                </a:solidFill>
                <a:effectLst>
                  <a:outerShdw blurRad="38100" dist="38100" dir="2700000" algn="tl">
                    <a:srgbClr val="DDDDDD"/>
                  </a:outerShdw>
                </a:effectLst>
                <a:latin typeface="Times New Roman"/>
                <a:ea typeface="+mn-ea"/>
                <a:cs typeface="Times New Roman"/>
              </a:rPr>
              <a:t>利用译码器来实现组合逻辑函数</a:t>
            </a:r>
            <a:endParaRPr lang="zh-CN" altLang="en-US" sz="3600" dirty="0">
              <a:latin typeface="Times New Roman"/>
              <a:ea typeface="+mn-ea"/>
              <a:cs typeface="Times New Roman"/>
            </a:endParaRPr>
          </a:p>
        </p:txBody>
      </p:sp>
      <p:sp>
        <p:nvSpPr>
          <p:cNvPr id="3" name="内容占位符 2"/>
          <p:cNvSpPr>
            <a:spLocks noGrp="1"/>
          </p:cNvSpPr>
          <p:nvPr>
            <p:ph idx="1"/>
          </p:nvPr>
        </p:nvSpPr>
        <p:spPr>
          <a:xfrm>
            <a:off x="457200" y="1279525"/>
            <a:ext cx="8229600" cy="4525963"/>
          </a:xfrm>
        </p:spPr>
        <p:txBody>
          <a:bodyPr vert="horz" wrap="square" lIns="91440" tIns="45720" rIns="91440" bIns="45720" numCol="1" anchor="t" anchorCtr="0" compatLnSpc="1">
            <a:prstTxWarp prst="textNoShape">
              <a:avLst/>
            </a:prstTxWarp>
          </a:bodyPr>
          <a:lstStyle/>
          <a:p>
            <a:pPr eaLnBrk="1" hangingPunct="1">
              <a:buFont typeface="Wingdings" charset="0"/>
              <a:buNone/>
            </a:pPr>
            <a:r>
              <a:rPr lang="zh-CN" altLang="en-US" sz="2800" b="1" dirty="0">
                <a:effectLst>
                  <a:outerShdw blurRad="38100" dist="38100" dir="2700000" algn="tl">
                    <a:srgbClr val="DDDDDD"/>
                  </a:outerShdw>
                </a:effectLst>
                <a:latin typeface="Times New Roman"/>
                <a:cs typeface="Times New Roman"/>
              </a:rPr>
              <a:t>第三步  函数对比实现</a:t>
            </a:r>
          </a:p>
          <a:p>
            <a:pPr indent="0" algn="just">
              <a:spcBef>
                <a:spcPct val="0"/>
              </a:spcBef>
              <a:buFontTx/>
              <a:buNone/>
            </a:pPr>
            <a:r>
              <a:rPr lang="zh-CN" altLang="en-US" sz="2800" dirty="0">
                <a:latin typeface="Times New Roman"/>
                <a:cs typeface="Times New Roman"/>
              </a:rPr>
              <a:t>将输入变量</a:t>
            </a:r>
            <a:r>
              <a:rPr lang="en-US" altLang="zh-CN" sz="2800" i="1" dirty="0">
                <a:latin typeface="Times New Roman"/>
                <a:cs typeface="Times New Roman"/>
              </a:rPr>
              <a:t>A</a:t>
            </a:r>
            <a:r>
              <a:rPr lang="zh-CN" altLang="en-US" sz="2800" dirty="0">
                <a:latin typeface="Times New Roman"/>
                <a:cs typeface="Times New Roman"/>
              </a:rPr>
              <a:t>、</a:t>
            </a:r>
            <a:r>
              <a:rPr lang="en-US" altLang="zh-CN" sz="2800" i="1" dirty="0">
                <a:latin typeface="Times New Roman"/>
                <a:cs typeface="Times New Roman"/>
              </a:rPr>
              <a:t>B</a:t>
            </a:r>
            <a:r>
              <a:rPr lang="zh-CN" altLang="en-US" sz="2800" dirty="0">
                <a:latin typeface="Times New Roman"/>
                <a:cs typeface="Times New Roman"/>
              </a:rPr>
              <a:t>、</a:t>
            </a:r>
            <a:r>
              <a:rPr lang="en-US" altLang="zh-CN" sz="2800" i="1" dirty="0">
                <a:latin typeface="Times New Roman"/>
                <a:cs typeface="Times New Roman"/>
              </a:rPr>
              <a:t>C</a:t>
            </a:r>
            <a:r>
              <a:rPr lang="zh-CN" altLang="en-US" sz="2800" dirty="0">
                <a:latin typeface="Times New Roman"/>
                <a:cs typeface="Times New Roman"/>
              </a:rPr>
              <a:t>加到译码器的地址输入端</a:t>
            </a:r>
            <a:r>
              <a:rPr lang="en-US" altLang="zh-CN" sz="2800" i="1" dirty="0">
                <a:latin typeface="Times New Roman"/>
                <a:cs typeface="Times New Roman"/>
              </a:rPr>
              <a:t>A</a:t>
            </a:r>
            <a:r>
              <a:rPr lang="en-US" altLang="zh-CN" sz="2800" baseline="-25000" dirty="0">
                <a:latin typeface="Times New Roman"/>
                <a:cs typeface="Times New Roman"/>
              </a:rPr>
              <a:t>2</a:t>
            </a:r>
            <a:r>
              <a:rPr lang="zh-CN" altLang="en-US" sz="2800" dirty="0">
                <a:latin typeface="Times New Roman"/>
                <a:cs typeface="Times New Roman"/>
              </a:rPr>
              <a:t>、</a:t>
            </a:r>
            <a:r>
              <a:rPr lang="en-US" altLang="zh-CN" sz="2800" i="1" dirty="0">
                <a:latin typeface="Times New Roman"/>
                <a:cs typeface="Times New Roman"/>
              </a:rPr>
              <a:t>A</a:t>
            </a:r>
            <a:r>
              <a:rPr lang="en-US" altLang="zh-CN" sz="2800" baseline="-25000" dirty="0">
                <a:latin typeface="Times New Roman"/>
                <a:cs typeface="Times New Roman"/>
              </a:rPr>
              <a:t>1</a:t>
            </a:r>
            <a:r>
              <a:rPr lang="zh-CN" altLang="en-US" sz="2800" dirty="0">
                <a:latin typeface="Times New Roman"/>
                <a:cs typeface="Times New Roman"/>
              </a:rPr>
              <a:t>、</a:t>
            </a:r>
            <a:r>
              <a:rPr lang="en-US" altLang="zh-CN" sz="2800" i="1" dirty="0">
                <a:latin typeface="Times New Roman"/>
                <a:cs typeface="Times New Roman"/>
              </a:rPr>
              <a:t>A</a:t>
            </a:r>
            <a:r>
              <a:rPr lang="en-US" altLang="zh-CN" sz="2800" baseline="-25000" dirty="0">
                <a:latin typeface="Times New Roman"/>
                <a:cs typeface="Times New Roman"/>
              </a:rPr>
              <a:t>0</a:t>
            </a:r>
            <a:r>
              <a:rPr lang="zh-CN" altLang="en-US" sz="2800" dirty="0">
                <a:latin typeface="Times New Roman"/>
                <a:cs typeface="Times New Roman"/>
              </a:rPr>
              <a:t>，利用译码器的输出附加与非门，就可以实现逻辑函数</a:t>
            </a:r>
            <a:r>
              <a:rPr lang="en-US" altLang="zh-CN" sz="2800" i="1" dirty="0">
                <a:latin typeface="Times New Roman"/>
                <a:cs typeface="Times New Roman"/>
              </a:rPr>
              <a:t>F</a:t>
            </a:r>
            <a:r>
              <a:rPr lang="en-US" altLang="zh-CN" sz="2800" baseline="-25000" dirty="0">
                <a:latin typeface="Times New Roman"/>
                <a:cs typeface="Times New Roman"/>
              </a:rPr>
              <a:t>1</a:t>
            </a:r>
            <a:r>
              <a:rPr lang="zh-CN" altLang="en-US" sz="2800" dirty="0">
                <a:latin typeface="Times New Roman"/>
                <a:cs typeface="Times New Roman"/>
              </a:rPr>
              <a:t>、</a:t>
            </a:r>
            <a:r>
              <a:rPr lang="en-US" altLang="zh-CN" sz="2800" i="1" dirty="0">
                <a:latin typeface="Times New Roman"/>
                <a:cs typeface="Times New Roman"/>
              </a:rPr>
              <a:t>F</a:t>
            </a:r>
            <a:r>
              <a:rPr lang="en-US" altLang="zh-CN" sz="2800" baseline="-25000" dirty="0">
                <a:latin typeface="Times New Roman"/>
                <a:cs typeface="Times New Roman"/>
              </a:rPr>
              <a:t>2</a:t>
            </a:r>
            <a:r>
              <a:rPr lang="zh-CN" altLang="en-US" sz="2800" dirty="0">
                <a:latin typeface="Times New Roman"/>
                <a:cs typeface="Times New Roman"/>
              </a:rPr>
              <a:t>、</a:t>
            </a:r>
            <a:r>
              <a:rPr lang="en-US" altLang="zh-CN" sz="2800" i="1" dirty="0">
                <a:latin typeface="Times New Roman"/>
                <a:cs typeface="Times New Roman"/>
              </a:rPr>
              <a:t>F</a:t>
            </a:r>
            <a:r>
              <a:rPr lang="en-US" altLang="zh-CN" sz="2800" baseline="-25000" dirty="0">
                <a:latin typeface="Times New Roman"/>
                <a:cs typeface="Times New Roman"/>
              </a:rPr>
              <a:t>3</a:t>
            </a:r>
            <a:r>
              <a:rPr lang="zh-CN" altLang="en-US" sz="2800" dirty="0">
                <a:latin typeface="Times New Roman"/>
                <a:cs typeface="Times New Roman"/>
              </a:rPr>
              <a:t>。</a:t>
            </a:r>
          </a:p>
          <a:p>
            <a:endParaRPr lang="zh-CN" altLang="en-US" dirty="0">
              <a:latin typeface="Times New Roman"/>
              <a:cs typeface="Times New Roman"/>
            </a:endParaRPr>
          </a:p>
        </p:txBody>
      </p:sp>
      <p:pic>
        <p:nvPicPr>
          <p:cNvPr id="89092" name="Picture 4" descr="7D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225" y="3357563"/>
            <a:ext cx="3962400"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473056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 y="274638"/>
            <a:ext cx="8928100" cy="850900"/>
          </a:xfrm>
        </p:spPr>
        <p:txBody>
          <a:bodyPr vert="horz" wrap="square" lIns="91440" tIns="45720" rIns="91440" bIns="45720" numCol="1" anchor="t" anchorCtr="0" compatLnSpc="1">
            <a:prstTxWarp prst="textNoShape">
              <a:avLst/>
            </a:prstTxWarp>
            <a:normAutofit/>
          </a:bodyPr>
          <a:lstStyle/>
          <a:p>
            <a:r>
              <a:rPr lang="en-US" altLang="zh-CN" sz="3600" b="1" dirty="0" smtClean="0">
                <a:solidFill>
                  <a:srgbClr val="FF0000"/>
                </a:solidFill>
                <a:effectLst>
                  <a:outerShdw blurRad="38100" dist="38100" dir="2700000" algn="tl">
                    <a:srgbClr val="DDDDDD"/>
                  </a:outerShdw>
                </a:effectLst>
                <a:latin typeface="Times New Roman"/>
                <a:ea typeface="+mn-ea"/>
                <a:cs typeface="Times New Roman"/>
              </a:rPr>
              <a:t>20.13.2</a:t>
            </a:r>
            <a:r>
              <a:rPr lang="zh-CN" altLang="en-US" sz="3600" b="1" dirty="0">
                <a:solidFill>
                  <a:srgbClr val="FF0000"/>
                </a:solidFill>
                <a:effectLst>
                  <a:outerShdw blurRad="38100" dist="38100" dir="2700000" algn="tl">
                    <a:srgbClr val="DDDDDD"/>
                  </a:outerShdw>
                </a:effectLst>
                <a:latin typeface="Times New Roman"/>
                <a:ea typeface="+mn-ea"/>
                <a:cs typeface="Times New Roman"/>
              </a:rPr>
              <a:t>利用数据选择器来实现组合逻辑函数</a:t>
            </a:r>
            <a:endParaRPr lang="zh-CN" altLang="en-US" sz="3600" dirty="0">
              <a:latin typeface="Times New Roman"/>
              <a:ea typeface="+mn-ea"/>
              <a:cs typeface="Times New Roman"/>
            </a:endParaRPr>
          </a:p>
        </p:txBody>
      </p:sp>
      <p:sp>
        <p:nvSpPr>
          <p:cNvPr id="3" name="内容占位符 2"/>
          <p:cNvSpPr>
            <a:spLocks noGrp="1"/>
          </p:cNvSpPr>
          <p:nvPr>
            <p:ph idx="1"/>
          </p:nvPr>
        </p:nvSpPr>
        <p:spPr>
          <a:xfrm>
            <a:off x="323850" y="1063625"/>
            <a:ext cx="8507413" cy="5471287"/>
          </a:xfrm>
        </p:spPr>
        <p:txBody>
          <a:bodyPr vert="horz" wrap="square" lIns="91440" tIns="45720" rIns="91440" bIns="45720" numCol="1" anchor="t" anchorCtr="0" compatLnSpc="1">
            <a:prstTxWarp prst="textNoShape">
              <a:avLst/>
            </a:prstTxWarp>
            <a:normAutofit fontScale="85000" lnSpcReduction="20000"/>
          </a:bodyPr>
          <a:lstStyle/>
          <a:p>
            <a:pPr marL="609600" indent="-609600" eaLnBrk="1" hangingPunct="1">
              <a:buFont typeface="Wingdings" charset="0"/>
              <a:buNone/>
            </a:pPr>
            <a:r>
              <a:rPr lang="zh-CN" altLang="en-US" sz="2800" b="1" dirty="0">
                <a:solidFill>
                  <a:srgbClr val="0041FF"/>
                </a:solidFill>
                <a:effectLst>
                  <a:outerShdw blurRad="38100" dist="38100" dir="2700000" algn="tl">
                    <a:srgbClr val="DDDDDD"/>
                  </a:outerShdw>
                </a:effectLst>
                <a:latin typeface="Times New Roman"/>
                <a:cs typeface="Times New Roman"/>
              </a:rPr>
              <a:t>存在下列三种情况：</a:t>
            </a:r>
          </a:p>
          <a:p>
            <a:pPr marL="609600" indent="-609600" algn="just" eaLnBrk="1" hangingPunct="1">
              <a:lnSpc>
                <a:spcPct val="135000"/>
              </a:lnSpc>
              <a:buFont typeface="Wingdings" charset="0"/>
              <a:buNone/>
            </a:pPr>
            <a:r>
              <a:rPr lang="en-US" altLang="zh-CN" sz="2800" b="1" dirty="0">
                <a:solidFill>
                  <a:srgbClr val="FF0000"/>
                </a:solidFill>
                <a:effectLst>
                  <a:outerShdw blurRad="38100" dist="38100" dir="2700000" algn="tl">
                    <a:srgbClr val="DDDDDD"/>
                  </a:outerShdw>
                </a:effectLst>
                <a:latin typeface="Times New Roman"/>
                <a:cs typeface="Times New Roman"/>
              </a:rPr>
              <a:t>1</a:t>
            </a:r>
            <a:r>
              <a:rPr lang="zh-CN" altLang="en-US" sz="2800" b="1" dirty="0">
                <a:solidFill>
                  <a:srgbClr val="FF0000"/>
                </a:solidFill>
                <a:effectLst>
                  <a:outerShdw blurRad="38100" dist="38100" dir="2700000" algn="tl">
                    <a:srgbClr val="DDDDDD"/>
                  </a:outerShdw>
                </a:effectLst>
                <a:latin typeface="Times New Roman"/>
                <a:cs typeface="Times New Roman"/>
              </a:rPr>
              <a:t>、实现函数变量数小于数据选择器地址输入变量</a:t>
            </a:r>
            <a:r>
              <a:rPr lang="zh-CN" altLang="en-US" sz="2800" b="1" dirty="0" smtClean="0">
                <a:solidFill>
                  <a:srgbClr val="FF0000"/>
                </a:solidFill>
                <a:effectLst>
                  <a:outerShdw blurRad="38100" dist="38100" dir="2700000" algn="tl">
                    <a:srgbClr val="DDDDDD"/>
                  </a:outerShdw>
                </a:effectLst>
                <a:latin typeface="Times New Roman"/>
                <a:cs typeface="Times New Roman"/>
              </a:rPr>
              <a:t>数</a:t>
            </a:r>
            <a:endParaRPr lang="zh-CN" altLang="en-US" sz="2800" dirty="0">
              <a:solidFill>
                <a:srgbClr val="0041FF"/>
              </a:solidFill>
              <a:latin typeface="Times New Roman"/>
              <a:cs typeface="Times New Roman"/>
            </a:endParaRPr>
          </a:p>
          <a:p>
            <a:pPr marL="0" indent="0" algn="just">
              <a:lnSpc>
                <a:spcPct val="135000"/>
              </a:lnSpc>
              <a:spcBef>
                <a:spcPct val="0"/>
              </a:spcBef>
              <a:buFontTx/>
              <a:buNone/>
            </a:pPr>
            <a:r>
              <a:rPr lang="zh-CN" altLang="en-US" sz="2800" b="1" dirty="0">
                <a:solidFill>
                  <a:srgbClr val="FF0000"/>
                </a:solidFill>
                <a:latin typeface="Times New Roman"/>
                <a:cs typeface="Times New Roman"/>
              </a:rPr>
              <a:t>处理方法：</a:t>
            </a:r>
            <a:r>
              <a:rPr lang="zh-CN" altLang="en-US" sz="2800" b="1" dirty="0">
                <a:latin typeface="Times New Roman"/>
                <a:cs typeface="Times New Roman"/>
              </a:rPr>
              <a:t>将所需实现函数的变量接至数据选择器的低位地址输入端，而其高位地址接固定“</a:t>
            </a:r>
            <a:r>
              <a:rPr lang="en-US" altLang="zh-CN" sz="2800" b="1" dirty="0">
                <a:latin typeface="Times New Roman"/>
                <a:cs typeface="Times New Roman"/>
              </a:rPr>
              <a:t>0”</a:t>
            </a:r>
            <a:r>
              <a:rPr lang="zh-CN" altLang="en-US" sz="2800" b="1" dirty="0">
                <a:latin typeface="Times New Roman"/>
                <a:cs typeface="Times New Roman"/>
              </a:rPr>
              <a:t>电平。</a:t>
            </a:r>
            <a:endParaRPr lang="en-US" altLang="zh-CN" sz="2800" b="1" dirty="0">
              <a:latin typeface="Times New Roman"/>
              <a:cs typeface="Times New Roman"/>
            </a:endParaRPr>
          </a:p>
          <a:p>
            <a:pPr marL="609600" indent="-609600" algn="just">
              <a:lnSpc>
                <a:spcPct val="135000"/>
              </a:lnSpc>
              <a:spcBef>
                <a:spcPct val="0"/>
              </a:spcBef>
              <a:buFontTx/>
              <a:buNone/>
            </a:pPr>
            <a:r>
              <a:rPr lang="en-US" altLang="zh-CN" sz="2800" b="1" dirty="0">
                <a:solidFill>
                  <a:srgbClr val="FF0000"/>
                </a:solidFill>
                <a:effectLst>
                  <a:outerShdw blurRad="38100" dist="38100" dir="2700000" algn="tl">
                    <a:srgbClr val="DDDDDD"/>
                  </a:outerShdw>
                </a:effectLst>
                <a:latin typeface="Times New Roman"/>
                <a:cs typeface="Times New Roman"/>
              </a:rPr>
              <a:t>2</a:t>
            </a:r>
            <a:r>
              <a:rPr lang="zh-CN" altLang="en-US" sz="2800" b="1" dirty="0">
                <a:solidFill>
                  <a:srgbClr val="FF0000"/>
                </a:solidFill>
                <a:effectLst>
                  <a:outerShdw blurRad="38100" dist="38100" dir="2700000" algn="tl">
                    <a:srgbClr val="DDDDDD"/>
                  </a:outerShdw>
                </a:effectLst>
                <a:latin typeface="Times New Roman"/>
                <a:cs typeface="Times New Roman"/>
              </a:rPr>
              <a:t>、函数变量数等于数据选择器地址输入变量数。</a:t>
            </a:r>
            <a:endParaRPr lang="en-US" altLang="zh-CN" sz="2800" b="1" dirty="0">
              <a:solidFill>
                <a:srgbClr val="FF0000"/>
              </a:solidFill>
              <a:effectLst>
                <a:outerShdw blurRad="38100" dist="38100" dir="2700000" algn="tl">
                  <a:srgbClr val="DDDDDD"/>
                </a:outerShdw>
              </a:effectLst>
              <a:latin typeface="Times New Roman"/>
              <a:cs typeface="Times New Roman"/>
            </a:endParaRPr>
          </a:p>
          <a:p>
            <a:pPr marL="0" indent="0" algn="just">
              <a:lnSpc>
                <a:spcPct val="135000"/>
              </a:lnSpc>
              <a:spcBef>
                <a:spcPct val="0"/>
              </a:spcBef>
              <a:buNone/>
            </a:pPr>
            <a:r>
              <a:rPr lang="zh-CN" altLang="en-US" sz="2800" b="1" dirty="0">
                <a:solidFill>
                  <a:srgbClr val="FF0000"/>
                </a:solidFill>
                <a:latin typeface="Times New Roman"/>
                <a:cs typeface="Times New Roman"/>
              </a:rPr>
              <a:t>处理方法：</a:t>
            </a:r>
            <a:r>
              <a:rPr lang="zh-CN" altLang="en-US" sz="2800" b="1" dirty="0">
                <a:latin typeface="Times New Roman"/>
                <a:cs typeface="Times New Roman"/>
              </a:rPr>
              <a:t>将所需实现函数变量接至数据选择器的地址输入端，将</a:t>
            </a:r>
            <a:r>
              <a:rPr lang="en-US" altLang="zh-CN" sz="2800" b="1" dirty="0">
                <a:latin typeface="Times New Roman"/>
                <a:cs typeface="Times New Roman"/>
              </a:rPr>
              <a:t>1</a:t>
            </a:r>
            <a:r>
              <a:rPr lang="zh-CN" altLang="en-US" sz="2800" b="1" dirty="0">
                <a:latin typeface="Times New Roman"/>
                <a:cs typeface="Times New Roman"/>
              </a:rPr>
              <a:t>或</a:t>
            </a:r>
            <a:r>
              <a:rPr lang="en-US" altLang="zh-CN" sz="2800" b="1" dirty="0">
                <a:latin typeface="Times New Roman"/>
                <a:cs typeface="Times New Roman"/>
              </a:rPr>
              <a:t>0</a:t>
            </a:r>
            <a:r>
              <a:rPr lang="zh-CN" altLang="en-US" sz="2800" b="1" dirty="0">
                <a:latin typeface="Times New Roman"/>
                <a:cs typeface="Times New Roman"/>
              </a:rPr>
              <a:t>接至数据选择器相应数据输入端。</a:t>
            </a:r>
            <a:endParaRPr lang="en-US" altLang="zh-CN" sz="2800" b="1" dirty="0">
              <a:latin typeface="Times New Roman"/>
              <a:cs typeface="Times New Roman"/>
            </a:endParaRPr>
          </a:p>
          <a:p>
            <a:pPr marL="609600" indent="-609600" algn="just">
              <a:lnSpc>
                <a:spcPct val="135000"/>
              </a:lnSpc>
              <a:spcBef>
                <a:spcPct val="0"/>
              </a:spcBef>
              <a:buFontTx/>
              <a:buNone/>
            </a:pPr>
            <a:r>
              <a:rPr lang="en-US" altLang="zh-CN" sz="2800" b="1" dirty="0">
                <a:solidFill>
                  <a:srgbClr val="FF0000"/>
                </a:solidFill>
                <a:effectLst>
                  <a:outerShdw blurRad="38100" dist="38100" dir="2700000" algn="tl">
                    <a:srgbClr val="DDDDDD"/>
                  </a:outerShdw>
                </a:effectLst>
                <a:latin typeface="Times New Roman"/>
                <a:cs typeface="Times New Roman"/>
              </a:rPr>
              <a:t>3</a:t>
            </a:r>
            <a:r>
              <a:rPr lang="zh-CN" altLang="en-US" sz="2800" b="1" dirty="0">
                <a:solidFill>
                  <a:srgbClr val="FF0000"/>
                </a:solidFill>
                <a:effectLst>
                  <a:outerShdw blurRad="38100" dist="38100" dir="2700000" algn="tl">
                    <a:srgbClr val="DDDDDD"/>
                  </a:outerShdw>
                </a:effectLst>
                <a:latin typeface="Times New Roman"/>
                <a:cs typeface="Times New Roman"/>
              </a:rPr>
              <a:t>、函数变量数</a:t>
            </a:r>
            <a:r>
              <a:rPr lang="en-US" altLang="zh-CN" sz="2800" b="1" dirty="0">
                <a:solidFill>
                  <a:srgbClr val="FF0000"/>
                </a:solidFill>
                <a:effectLst>
                  <a:outerShdw blurRad="38100" dist="38100" dir="2700000" algn="tl">
                    <a:srgbClr val="DDDDDD"/>
                  </a:outerShdw>
                </a:effectLst>
                <a:latin typeface="Times New Roman"/>
                <a:cs typeface="Times New Roman"/>
              </a:rPr>
              <a:t>(m)</a:t>
            </a:r>
            <a:r>
              <a:rPr lang="zh-CN" altLang="en-US" sz="2800" b="1" dirty="0">
                <a:solidFill>
                  <a:srgbClr val="FF0000"/>
                </a:solidFill>
                <a:effectLst>
                  <a:outerShdw blurRad="38100" dist="38100" dir="2700000" algn="tl">
                    <a:srgbClr val="DDDDDD"/>
                  </a:outerShdw>
                </a:effectLst>
                <a:latin typeface="Times New Roman"/>
                <a:cs typeface="Times New Roman"/>
              </a:rPr>
              <a:t>大于数据选择器地址数</a:t>
            </a:r>
            <a:r>
              <a:rPr lang="en-US" altLang="zh-CN" sz="2800" b="1" dirty="0">
                <a:solidFill>
                  <a:srgbClr val="FF0000"/>
                </a:solidFill>
                <a:effectLst>
                  <a:outerShdw blurRad="38100" dist="38100" dir="2700000" algn="tl">
                    <a:srgbClr val="DDDDDD"/>
                  </a:outerShdw>
                </a:effectLst>
                <a:latin typeface="Times New Roman"/>
                <a:cs typeface="Times New Roman"/>
              </a:rPr>
              <a:t>(n)</a:t>
            </a:r>
          </a:p>
          <a:p>
            <a:pPr marL="0" indent="0" algn="just">
              <a:lnSpc>
                <a:spcPct val="135000"/>
              </a:lnSpc>
              <a:spcBef>
                <a:spcPct val="0"/>
              </a:spcBef>
              <a:buNone/>
            </a:pPr>
            <a:r>
              <a:rPr lang="zh-CN" altLang="en-US" sz="2800" b="1" dirty="0">
                <a:solidFill>
                  <a:srgbClr val="FF0000"/>
                </a:solidFill>
                <a:latin typeface="Times New Roman"/>
                <a:cs typeface="Times New Roman"/>
              </a:rPr>
              <a:t>处理方法</a:t>
            </a:r>
            <a:r>
              <a:rPr lang="en-US" altLang="zh-CN" sz="2800" b="1" dirty="0">
                <a:solidFill>
                  <a:srgbClr val="FF0000"/>
                </a:solidFill>
                <a:latin typeface="Times New Roman"/>
                <a:cs typeface="Times New Roman"/>
              </a:rPr>
              <a:t>2</a:t>
            </a:r>
            <a:r>
              <a:rPr lang="zh-CN" altLang="en-US" sz="2800" b="1" dirty="0">
                <a:solidFill>
                  <a:srgbClr val="FF0000"/>
                </a:solidFill>
                <a:latin typeface="Times New Roman"/>
                <a:cs typeface="Times New Roman"/>
              </a:rPr>
              <a:t>个：</a:t>
            </a:r>
            <a:r>
              <a:rPr lang="zh-CN" altLang="en-US" sz="2800" b="1" dirty="0">
                <a:latin typeface="Times New Roman"/>
                <a:cs typeface="Times New Roman"/>
              </a:rPr>
              <a:t>其一是将地址变量数为</a:t>
            </a:r>
            <a:r>
              <a:rPr lang="en-US" altLang="zh-CN" sz="2800" b="1" dirty="0">
                <a:latin typeface="Times New Roman"/>
                <a:cs typeface="Times New Roman"/>
              </a:rPr>
              <a:t>n</a:t>
            </a:r>
            <a:r>
              <a:rPr lang="zh-CN" altLang="en-US" sz="2800" b="1" dirty="0">
                <a:latin typeface="Times New Roman"/>
                <a:cs typeface="Times New Roman"/>
              </a:rPr>
              <a:t>的数据选择器扩展为地址变量数为</a:t>
            </a:r>
            <a:r>
              <a:rPr lang="en-US" altLang="zh-CN" sz="2800" b="1" dirty="0">
                <a:latin typeface="Times New Roman"/>
                <a:cs typeface="Times New Roman"/>
              </a:rPr>
              <a:t>m</a:t>
            </a:r>
            <a:r>
              <a:rPr lang="zh-CN" altLang="en-US" sz="2800" b="1" dirty="0">
                <a:latin typeface="Times New Roman"/>
                <a:cs typeface="Times New Roman"/>
              </a:rPr>
              <a:t>的数据选择器，然后再按照第二种情况的处理方法来实现逻辑函数。其扩展方法参见数据选择器的功能扩展；其二是</a:t>
            </a:r>
            <a:r>
              <a:rPr lang="zh-CN" altLang="en-US" sz="2800" b="1" dirty="0">
                <a:solidFill>
                  <a:srgbClr val="FF0000"/>
                </a:solidFill>
                <a:latin typeface="Times New Roman"/>
                <a:cs typeface="Times New Roman"/>
              </a:rPr>
              <a:t>采用降</a:t>
            </a:r>
            <a:r>
              <a:rPr lang="zh-CN" altLang="en-US" sz="2800" b="1" dirty="0" smtClean="0">
                <a:solidFill>
                  <a:srgbClr val="FF0000"/>
                </a:solidFill>
                <a:latin typeface="Times New Roman"/>
                <a:cs typeface="Times New Roman"/>
              </a:rPr>
              <a:t>维卡诺图法</a:t>
            </a:r>
            <a:r>
              <a:rPr lang="zh-CN" altLang="en-US" sz="2800" b="1" dirty="0">
                <a:latin typeface="Times New Roman"/>
                <a:cs typeface="Times New Roman"/>
              </a:rPr>
              <a:t>。</a:t>
            </a:r>
          </a:p>
          <a:p>
            <a:pPr marL="609600" indent="-609600">
              <a:spcBef>
                <a:spcPct val="0"/>
              </a:spcBef>
              <a:buFontTx/>
              <a:buNone/>
            </a:pPr>
            <a:endParaRPr lang="zh-CN" altLang="en-US" sz="2800" dirty="0">
              <a:latin typeface="Times New Roman"/>
              <a:cs typeface="Times New Roman"/>
            </a:endParaRPr>
          </a:p>
          <a:p>
            <a:pPr marL="609600" indent="-609600">
              <a:spcBef>
                <a:spcPct val="0"/>
              </a:spcBef>
              <a:buFontTx/>
              <a:buNone/>
            </a:pPr>
            <a:endParaRPr lang="zh-CN" altLang="en-US" sz="2800" dirty="0">
              <a:latin typeface="Times New Roman"/>
              <a:cs typeface="Times New Roman"/>
            </a:endParaRPr>
          </a:p>
          <a:p>
            <a:pPr marL="609600" indent="-609600">
              <a:spcBef>
                <a:spcPct val="0"/>
              </a:spcBef>
              <a:buFontTx/>
              <a:buNone/>
            </a:pPr>
            <a:endParaRPr lang="zh-CN" altLang="en-US" sz="2800" dirty="0">
              <a:latin typeface="Times New Roman"/>
              <a:cs typeface="Times New Roman"/>
            </a:endParaRPr>
          </a:p>
          <a:p>
            <a:pPr marL="609600" indent="-609600"/>
            <a:endParaRPr lang="zh-CN" altLang="en-US" dirty="0">
              <a:latin typeface="Times New Roman"/>
              <a:cs typeface="Times New Roman"/>
            </a:endParaRPr>
          </a:p>
        </p:txBody>
      </p:sp>
    </p:spTree>
    <p:extLst>
      <p:ext uri="{BB962C8B-B14F-4D97-AF65-F5344CB8AC3E}">
        <p14:creationId xmlns:p14="http://schemas.microsoft.com/office/powerpoint/2010/main" val="35871598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 y="274638"/>
            <a:ext cx="8856663" cy="706437"/>
          </a:xfrm>
        </p:spPr>
        <p:txBody>
          <a:bodyPr vert="horz" wrap="square" lIns="91440" tIns="45720" rIns="91440" bIns="45720" numCol="1" anchor="t" anchorCtr="0" compatLnSpc="1">
            <a:prstTxWarp prst="textNoShape">
              <a:avLst/>
            </a:prstTxWarp>
            <a:normAutofit fontScale="90000"/>
          </a:bodyPr>
          <a:lstStyle/>
          <a:p>
            <a:r>
              <a:rPr lang="en-US" altLang="zh-CN" sz="3600" b="1" dirty="0" smtClean="0">
                <a:solidFill>
                  <a:srgbClr val="FF0000"/>
                </a:solidFill>
                <a:effectLst>
                  <a:outerShdw blurRad="38100" dist="38100" dir="2700000" algn="tl">
                    <a:srgbClr val="DDDDDD"/>
                  </a:outerShdw>
                </a:effectLst>
                <a:latin typeface="Times New Roman"/>
                <a:ea typeface="+mn-ea"/>
                <a:cs typeface="Times New Roman"/>
              </a:rPr>
              <a:t>20.13.2</a:t>
            </a:r>
            <a:r>
              <a:rPr lang="zh-CN" altLang="en-US" sz="3600" b="1" dirty="0">
                <a:solidFill>
                  <a:srgbClr val="FF0000"/>
                </a:solidFill>
                <a:effectLst>
                  <a:outerShdw blurRad="38100" dist="38100" dir="2700000" algn="tl">
                    <a:srgbClr val="DDDDDD"/>
                  </a:outerShdw>
                </a:effectLst>
                <a:latin typeface="Times New Roman"/>
                <a:ea typeface="+mn-ea"/>
                <a:cs typeface="Times New Roman"/>
              </a:rPr>
              <a:t>利用数据选择器来实现组合逻辑函数</a:t>
            </a:r>
            <a:endParaRPr lang="zh-CN" altLang="en-US" sz="3600" dirty="0">
              <a:latin typeface="Times New Roman"/>
              <a:ea typeface="+mn-ea"/>
              <a:cs typeface="Times New Roman"/>
            </a:endParaRPr>
          </a:p>
        </p:txBody>
      </p:sp>
      <p:sp>
        <p:nvSpPr>
          <p:cNvPr id="3" name="内容占位符 2"/>
          <p:cNvSpPr>
            <a:spLocks noGrp="1"/>
          </p:cNvSpPr>
          <p:nvPr>
            <p:ph idx="1"/>
          </p:nvPr>
        </p:nvSpPr>
        <p:spPr>
          <a:xfrm>
            <a:off x="468313" y="1268413"/>
            <a:ext cx="8229600" cy="4525962"/>
          </a:xfrm>
        </p:spPr>
        <p:txBody>
          <a:bodyPr vert="horz" wrap="square" lIns="91440" tIns="45720" rIns="91440" bIns="45720" numCol="1" anchor="t" anchorCtr="0" compatLnSpc="1">
            <a:prstTxWarp prst="textNoShape">
              <a:avLst/>
            </a:prstTxWarp>
          </a:bodyPr>
          <a:lstStyle/>
          <a:p>
            <a:pPr marL="609600" indent="-609600">
              <a:spcBef>
                <a:spcPct val="0"/>
              </a:spcBef>
              <a:buFontTx/>
              <a:buNone/>
            </a:pPr>
            <a:r>
              <a:rPr lang="zh-CN" altLang="en-US" b="1" dirty="0">
                <a:solidFill>
                  <a:srgbClr val="FF0000"/>
                </a:solidFill>
                <a:effectLst>
                  <a:outerShdw blurRad="38100" dist="38100" dir="2700000" algn="tl">
                    <a:srgbClr val="DDDDDD"/>
                  </a:outerShdw>
                </a:effectLst>
                <a:latin typeface="Times New Roman"/>
                <a:cs typeface="Times New Roman"/>
              </a:rPr>
              <a:t>具体实现方法：</a:t>
            </a:r>
          </a:p>
          <a:p>
            <a:pPr marL="609600" indent="-609600">
              <a:spcBef>
                <a:spcPct val="0"/>
              </a:spcBef>
              <a:buFontTx/>
              <a:buNone/>
            </a:pPr>
            <a:r>
              <a:rPr lang="en-US" altLang="zh-CN" dirty="0">
                <a:latin typeface="Times New Roman"/>
                <a:cs typeface="Times New Roman"/>
              </a:rPr>
              <a:t>(1) </a:t>
            </a:r>
            <a:r>
              <a:rPr lang="zh-CN" altLang="en-US" dirty="0">
                <a:latin typeface="Times New Roman"/>
                <a:cs typeface="Times New Roman"/>
              </a:rPr>
              <a:t>代数式对比法</a:t>
            </a:r>
          </a:p>
          <a:p>
            <a:pPr marL="609600" indent="-609600">
              <a:spcBef>
                <a:spcPct val="0"/>
              </a:spcBef>
              <a:buFontTx/>
              <a:buNone/>
            </a:pPr>
            <a:r>
              <a:rPr lang="en-US" altLang="zh-CN" dirty="0">
                <a:latin typeface="Times New Roman"/>
                <a:cs typeface="Times New Roman"/>
              </a:rPr>
              <a:t>(2) </a:t>
            </a:r>
            <a:r>
              <a:rPr lang="zh-CN" altLang="en-US" dirty="0">
                <a:latin typeface="Times New Roman"/>
                <a:cs typeface="Times New Roman"/>
              </a:rPr>
              <a:t>卡诺图对比法</a:t>
            </a:r>
          </a:p>
          <a:p>
            <a:pPr marL="609600" indent="-609600">
              <a:buFontTx/>
              <a:buNone/>
            </a:pPr>
            <a:r>
              <a:rPr lang="zh-CN" altLang="en-US" b="1" dirty="0">
                <a:solidFill>
                  <a:srgbClr val="FF0000"/>
                </a:solidFill>
                <a:effectLst>
                  <a:outerShdw blurRad="38100" dist="38100" dir="2700000" algn="tl">
                    <a:srgbClr val="DDDDDD"/>
                  </a:outerShdw>
                </a:effectLst>
                <a:latin typeface="Times New Roman"/>
                <a:cs typeface="Times New Roman"/>
              </a:rPr>
              <a:t>例子：</a:t>
            </a:r>
            <a:endParaRPr lang="en-US" altLang="zh-CN" b="1" dirty="0">
              <a:solidFill>
                <a:srgbClr val="FF0000"/>
              </a:solidFill>
              <a:effectLst>
                <a:outerShdw blurRad="38100" dist="38100" dir="2700000" algn="tl">
                  <a:srgbClr val="DDDDDD"/>
                </a:outerShdw>
              </a:effectLst>
              <a:latin typeface="Times New Roman"/>
              <a:cs typeface="Times New Roman"/>
            </a:endParaRPr>
          </a:p>
          <a:p>
            <a:pPr marL="609600" indent="-609600" eaLnBrk="1" hangingPunct="1">
              <a:buFont typeface="Wingdings" charset="0"/>
              <a:buNone/>
            </a:pPr>
            <a:r>
              <a:rPr lang="zh-CN" altLang="en-US" dirty="0">
                <a:latin typeface="Times New Roman"/>
                <a:cs typeface="Times New Roman"/>
              </a:rPr>
              <a:t>试用</a:t>
            </a:r>
            <a:r>
              <a:rPr lang="en-US" altLang="zh-CN" dirty="0">
                <a:latin typeface="Times New Roman"/>
                <a:cs typeface="Times New Roman"/>
              </a:rPr>
              <a:t>8</a:t>
            </a:r>
            <a:r>
              <a:rPr lang="zh-CN" altLang="en-US" dirty="0">
                <a:latin typeface="Times New Roman"/>
                <a:cs typeface="Times New Roman"/>
              </a:rPr>
              <a:t>选</a:t>
            </a:r>
            <a:r>
              <a:rPr lang="en-US" altLang="zh-CN" dirty="0">
                <a:latin typeface="Times New Roman"/>
                <a:cs typeface="Times New Roman"/>
              </a:rPr>
              <a:t>1</a:t>
            </a:r>
            <a:r>
              <a:rPr lang="zh-CN" altLang="en-US" dirty="0">
                <a:latin typeface="Times New Roman"/>
                <a:cs typeface="Times New Roman"/>
              </a:rPr>
              <a:t>数据选择器来实现下列逻辑函数：</a:t>
            </a:r>
            <a:endParaRPr lang="en-US" altLang="zh-CN" dirty="0">
              <a:latin typeface="Times New Roman"/>
              <a:cs typeface="Times New Roman"/>
            </a:endParaRPr>
          </a:p>
          <a:p>
            <a:pPr marL="609600" indent="-609600" eaLnBrk="1" hangingPunct="1">
              <a:buFont typeface="Wingdings" charset="0"/>
              <a:buNone/>
            </a:pPr>
            <a:endParaRPr lang="en-US" altLang="zh-CN" dirty="0">
              <a:latin typeface="Times New Roman"/>
              <a:cs typeface="Times New Roman"/>
            </a:endParaRPr>
          </a:p>
          <a:p>
            <a:pPr marL="609600" indent="-609600" eaLnBrk="1" hangingPunct="1">
              <a:buFont typeface="Wingdings" charset="0"/>
              <a:buNone/>
            </a:pPr>
            <a:endParaRPr lang="en-US" altLang="zh-CN" dirty="0">
              <a:latin typeface="Times New Roman"/>
              <a:cs typeface="Times New Roman"/>
            </a:endParaRPr>
          </a:p>
          <a:p>
            <a:pPr marL="609600" indent="-609600" eaLnBrk="1" hangingPunct="1">
              <a:buFontTx/>
              <a:buNone/>
            </a:pPr>
            <a:r>
              <a:rPr lang="en-US" altLang="zh-CN" i="1" dirty="0">
                <a:latin typeface="Times New Roman"/>
                <a:cs typeface="Times New Roman"/>
              </a:rPr>
              <a:t> F</a:t>
            </a:r>
            <a:r>
              <a:rPr lang="en-US" altLang="zh-CN" dirty="0">
                <a:latin typeface="Times New Roman"/>
                <a:cs typeface="Times New Roman"/>
              </a:rPr>
              <a:t>=∑m(0</a:t>
            </a:r>
            <a:r>
              <a:rPr lang="zh-CN" altLang="en-US" dirty="0">
                <a:latin typeface="Times New Roman"/>
                <a:cs typeface="Times New Roman"/>
              </a:rPr>
              <a:t>，</a:t>
            </a:r>
            <a:r>
              <a:rPr lang="en-US" altLang="zh-CN" dirty="0">
                <a:latin typeface="Times New Roman"/>
                <a:cs typeface="Times New Roman"/>
              </a:rPr>
              <a:t>1</a:t>
            </a:r>
            <a:r>
              <a:rPr lang="zh-CN" altLang="en-US" dirty="0">
                <a:latin typeface="Times New Roman"/>
                <a:cs typeface="Times New Roman"/>
              </a:rPr>
              <a:t>，</a:t>
            </a:r>
            <a:r>
              <a:rPr lang="en-US" altLang="zh-CN" dirty="0">
                <a:latin typeface="Times New Roman"/>
                <a:cs typeface="Times New Roman"/>
              </a:rPr>
              <a:t>5</a:t>
            </a:r>
            <a:r>
              <a:rPr lang="zh-CN" altLang="en-US" dirty="0">
                <a:latin typeface="Times New Roman"/>
                <a:cs typeface="Times New Roman"/>
              </a:rPr>
              <a:t>，</a:t>
            </a:r>
            <a:r>
              <a:rPr lang="en-US" altLang="zh-CN" dirty="0">
                <a:latin typeface="Times New Roman"/>
                <a:cs typeface="Times New Roman"/>
              </a:rPr>
              <a:t>6</a:t>
            </a:r>
            <a:r>
              <a:rPr lang="zh-CN" altLang="en-US" dirty="0">
                <a:latin typeface="Times New Roman"/>
                <a:cs typeface="Times New Roman"/>
              </a:rPr>
              <a:t>，</a:t>
            </a:r>
            <a:r>
              <a:rPr lang="en-US" altLang="zh-CN" dirty="0">
                <a:latin typeface="Times New Roman"/>
                <a:cs typeface="Times New Roman"/>
              </a:rPr>
              <a:t>7</a:t>
            </a:r>
            <a:r>
              <a:rPr lang="zh-CN" altLang="en-US" dirty="0">
                <a:latin typeface="Times New Roman"/>
                <a:cs typeface="Times New Roman"/>
              </a:rPr>
              <a:t>，</a:t>
            </a:r>
            <a:r>
              <a:rPr lang="en-US" altLang="zh-CN" dirty="0">
                <a:latin typeface="Times New Roman"/>
                <a:cs typeface="Times New Roman"/>
              </a:rPr>
              <a:t>9</a:t>
            </a:r>
            <a:r>
              <a:rPr lang="zh-CN" altLang="en-US" dirty="0">
                <a:latin typeface="Times New Roman"/>
                <a:cs typeface="Times New Roman"/>
              </a:rPr>
              <a:t>，</a:t>
            </a:r>
            <a:r>
              <a:rPr lang="en-US" altLang="zh-CN" dirty="0">
                <a:latin typeface="Times New Roman"/>
                <a:cs typeface="Times New Roman"/>
              </a:rPr>
              <a:t>10</a:t>
            </a:r>
            <a:r>
              <a:rPr lang="zh-CN" altLang="en-US" dirty="0">
                <a:latin typeface="Times New Roman"/>
                <a:cs typeface="Times New Roman"/>
              </a:rPr>
              <a:t>，</a:t>
            </a:r>
            <a:r>
              <a:rPr lang="en-US" altLang="zh-CN" dirty="0">
                <a:latin typeface="Times New Roman"/>
                <a:cs typeface="Times New Roman"/>
              </a:rPr>
              <a:t>14</a:t>
            </a:r>
            <a:r>
              <a:rPr lang="zh-CN" altLang="en-US" dirty="0">
                <a:latin typeface="Times New Roman"/>
                <a:cs typeface="Times New Roman"/>
              </a:rPr>
              <a:t>，</a:t>
            </a:r>
            <a:r>
              <a:rPr lang="en-US" altLang="zh-CN" dirty="0">
                <a:latin typeface="Times New Roman"/>
                <a:cs typeface="Times New Roman"/>
              </a:rPr>
              <a:t>15)</a:t>
            </a:r>
          </a:p>
          <a:p>
            <a:pPr marL="609600" indent="-609600" eaLnBrk="1" hangingPunct="1">
              <a:buFont typeface="Wingdings" charset="0"/>
              <a:buNone/>
            </a:pPr>
            <a:endParaRPr lang="en-US" altLang="zh-CN" dirty="0">
              <a:latin typeface="Times New Roman"/>
              <a:cs typeface="Times New Roman"/>
            </a:endParaRPr>
          </a:p>
          <a:p>
            <a:pPr marL="609600" indent="-609600" eaLnBrk="1" hangingPunct="1">
              <a:buFont typeface="Wingdings" charset="0"/>
              <a:buNone/>
            </a:pPr>
            <a:endParaRPr lang="zh-CN" altLang="en-US" dirty="0">
              <a:latin typeface="Times New Roman"/>
              <a:cs typeface="Times New Roman"/>
            </a:endParaRPr>
          </a:p>
          <a:p>
            <a:pPr marL="609600" indent="-609600">
              <a:buFontTx/>
              <a:buNone/>
            </a:pPr>
            <a:endParaRPr lang="zh-CN" altLang="en-US" dirty="0">
              <a:latin typeface="Times New Roman"/>
              <a:cs typeface="Times New Roman"/>
            </a:endParaRPr>
          </a:p>
        </p:txBody>
      </p:sp>
      <p:graphicFrame>
        <p:nvGraphicFramePr>
          <p:cNvPr id="91140" name="对象 3"/>
          <p:cNvGraphicFramePr>
            <a:graphicFrameLocks noChangeAspect="1"/>
          </p:cNvGraphicFramePr>
          <p:nvPr>
            <p:extLst>
              <p:ext uri="{D42A27DB-BD31-4B8C-83A1-F6EECF244321}">
                <p14:modId xmlns:p14="http://schemas.microsoft.com/office/powerpoint/2010/main" val="379542198"/>
              </p:ext>
            </p:extLst>
          </p:nvPr>
        </p:nvGraphicFramePr>
        <p:xfrm>
          <a:off x="611188" y="3860800"/>
          <a:ext cx="2232025" cy="628650"/>
        </p:xfrm>
        <a:graphic>
          <a:graphicData uri="http://schemas.openxmlformats.org/presentationml/2006/ole">
            <mc:AlternateContent xmlns:mc="http://schemas.openxmlformats.org/markup-compatibility/2006">
              <mc:Choice xmlns:v="urn:schemas-microsoft-com:vml" Requires="v">
                <p:oleObj spid="_x0000_s297011" r:id="rId3" imgW="672808" imgH="190417" progId="Equation.DSMT4">
                  <p:embed/>
                </p:oleObj>
              </mc:Choice>
              <mc:Fallback>
                <p:oleObj r:id="rId3" imgW="672808" imgH="1904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860800"/>
                        <a:ext cx="22320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1" name="对象 4"/>
          <p:cNvGraphicFramePr>
            <a:graphicFrameLocks noChangeAspect="1"/>
          </p:cNvGraphicFramePr>
          <p:nvPr>
            <p:extLst>
              <p:ext uri="{D42A27DB-BD31-4B8C-83A1-F6EECF244321}">
                <p14:modId xmlns:p14="http://schemas.microsoft.com/office/powerpoint/2010/main" val="3558947618"/>
              </p:ext>
            </p:extLst>
          </p:nvPr>
        </p:nvGraphicFramePr>
        <p:xfrm>
          <a:off x="611188" y="4454525"/>
          <a:ext cx="2160587" cy="630238"/>
        </p:xfrm>
        <a:graphic>
          <a:graphicData uri="http://schemas.openxmlformats.org/presentationml/2006/ole">
            <mc:AlternateContent xmlns:mc="http://schemas.openxmlformats.org/markup-compatibility/2006">
              <mc:Choice xmlns:v="urn:schemas-microsoft-com:vml" Requires="v">
                <p:oleObj spid="_x0000_s297012" name="公式" r:id="rId5" imgW="685800" imgH="203200" progId="Equation.3">
                  <p:embed/>
                </p:oleObj>
              </mc:Choice>
              <mc:Fallback>
                <p:oleObj name="公式" r:id="rId5" imgW="6858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454525"/>
                        <a:ext cx="2160587"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0663671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72174"/>
            <a:ext cx="8229600" cy="737298"/>
          </a:xfrm>
        </p:spPr>
        <p:txBody>
          <a:bodyPr vert="horz" wrap="square" lIns="91440" tIns="45720" rIns="91440" bIns="45720" numCol="1" anchor="t" anchorCtr="0" compatLnSpc="1">
            <a:prstTxWarp prst="textNoShape">
              <a:avLst/>
            </a:prstTxWarp>
            <a:normAutofit/>
          </a:bodyPr>
          <a:lstStyle/>
          <a:p>
            <a:r>
              <a:rPr lang="en-US" altLang="zh-CN" sz="3600" b="1" dirty="0" smtClean="0">
                <a:solidFill>
                  <a:srgbClr val="FF0000"/>
                </a:solidFill>
                <a:effectLst>
                  <a:outerShdw blurRad="38100" dist="38100" dir="2700000" algn="tl">
                    <a:srgbClr val="DDDDDD"/>
                  </a:outerShdw>
                </a:effectLst>
                <a:latin typeface="Times New Roman" panose="02020603050405020304" pitchFamily="18" charset="0"/>
                <a:ea typeface="+mn-ea"/>
                <a:cs typeface="Times New Roman" panose="02020603050405020304" pitchFamily="18" charset="0"/>
              </a:rPr>
              <a:t>20.14 </a:t>
            </a:r>
            <a:r>
              <a:rPr lang="zh-CN" altLang="en-US" sz="3600" b="1" dirty="0" smtClean="0">
                <a:solidFill>
                  <a:srgbClr val="FF0000"/>
                </a:solidFill>
                <a:effectLst>
                  <a:outerShdw blurRad="38100" dist="38100" dir="2700000" algn="tl">
                    <a:srgbClr val="DDDDDD"/>
                  </a:outerShdw>
                </a:effectLst>
                <a:latin typeface="Times New Roman" panose="02020603050405020304" pitchFamily="18" charset="0"/>
                <a:ea typeface="+mn-ea"/>
                <a:cs typeface="Times New Roman" panose="02020603050405020304" pitchFamily="18" charset="0"/>
              </a:rPr>
              <a:t>组合逻辑电路</a:t>
            </a:r>
            <a:r>
              <a:rPr lang="zh-CN" altLang="en-US" sz="3600" b="1" dirty="0">
                <a:solidFill>
                  <a:srgbClr val="FF0000"/>
                </a:solidFill>
                <a:effectLst>
                  <a:outerShdw blurRad="38100" dist="38100" dir="2700000" algn="tl">
                    <a:srgbClr val="DDDDDD"/>
                  </a:outerShdw>
                </a:effectLst>
                <a:latin typeface="Times New Roman" panose="02020603050405020304" pitchFamily="18" charset="0"/>
                <a:ea typeface="+mn-ea"/>
                <a:cs typeface="Times New Roman" panose="02020603050405020304" pitchFamily="18" charset="0"/>
              </a:rPr>
              <a:t>中的冒险现象</a:t>
            </a:r>
          </a:p>
        </p:txBody>
      </p:sp>
      <p:sp>
        <p:nvSpPr>
          <p:cNvPr id="3" name="内容占位符 2"/>
          <p:cNvSpPr>
            <a:spLocks noGrp="1"/>
          </p:cNvSpPr>
          <p:nvPr>
            <p:ph idx="1"/>
          </p:nvPr>
        </p:nvSpPr>
        <p:spPr>
          <a:xfrm>
            <a:off x="457200" y="1268413"/>
            <a:ext cx="8229600" cy="4525962"/>
          </a:xfrm>
        </p:spPr>
        <p:txBody>
          <a:bodyPr vert="horz" wrap="square" lIns="91440" tIns="45720" rIns="91440" bIns="45720" numCol="1" anchor="t" anchorCtr="0" compatLnSpc="1">
            <a:prstTxWarp prst="textNoShape">
              <a:avLst/>
            </a:prstTxWarp>
            <a:normAutofit fontScale="92500"/>
          </a:bodyPr>
          <a:lstStyle/>
          <a:p>
            <a:pPr marL="0" algn="just" eaLnBrk="1" hangingPunct="1">
              <a:buFont typeface="Wingdings" charset="0"/>
              <a:buNone/>
            </a:pPr>
            <a:r>
              <a:rPr lang="zh-CN" altLang="en-US" b="1" dirty="0">
                <a:effectLst>
                  <a:outerShdw blurRad="38100" dist="38100" dir="2700000" algn="tl">
                    <a:srgbClr val="DDDDDD"/>
                  </a:outerShdw>
                </a:effectLst>
                <a:latin typeface="Times New Roman"/>
                <a:cs typeface="Times New Roman"/>
              </a:rPr>
              <a:t>一、冒险现象及其产生原因</a:t>
            </a:r>
          </a:p>
          <a:p>
            <a:pPr marL="0" algn="just" eaLnBrk="1" hangingPunct="1">
              <a:buFont typeface="Wingdings" charset="0"/>
              <a:buNone/>
            </a:pPr>
            <a:r>
              <a:rPr lang="zh-CN" altLang="en-US" b="1" dirty="0">
                <a:latin typeface="Times New Roman"/>
                <a:cs typeface="Times New Roman"/>
              </a:rPr>
              <a:t>  </a:t>
            </a:r>
            <a:r>
              <a:rPr lang="en-US" altLang="zh-CN" b="1" dirty="0" smtClean="0">
                <a:latin typeface="Times New Roman"/>
                <a:cs typeface="Times New Roman"/>
              </a:rPr>
              <a:t> </a:t>
            </a:r>
            <a:r>
              <a:rPr lang="zh-CN" altLang="en-US" b="1" dirty="0" smtClean="0">
                <a:latin typeface="Times New Roman"/>
                <a:cs typeface="Times New Roman"/>
              </a:rPr>
              <a:t>信号通过门电</a:t>
            </a:r>
            <a:r>
              <a:rPr lang="zh-CN" altLang="en-US" b="1" dirty="0">
                <a:latin typeface="Times New Roman"/>
                <a:cs typeface="Times New Roman"/>
              </a:rPr>
              <a:t>路都有一定的时间延时，这样信号通过不同的路径</a:t>
            </a:r>
            <a:r>
              <a:rPr lang="en-US" altLang="zh-CN" b="1" dirty="0">
                <a:latin typeface="Times New Roman"/>
                <a:cs typeface="Times New Roman"/>
              </a:rPr>
              <a:t>(</a:t>
            </a:r>
            <a:r>
              <a:rPr lang="zh-CN" altLang="en-US" b="1" dirty="0">
                <a:latin typeface="Times New Roman"/>
                <a:cs typeface="Times New Roman"/>
              </a:rPr>
              <a:t>即经过不同个数的门电路</a:t>
            </a:r>
            <a:r>
              <a:rPr lang="en-US" altLang="zh-CN" b="1" dirty="0">
                <a:latin typeface="Times New Roman"/>
                <a:cs typeface="Times New Roman"/>
              </a:rPr>
              <a:t>)</a:t>
            </a:r>
            <a:r>
              <a:rPr lang="zh-CN" altLang="en-US" b="1" dirty="0">
                <a:latin typeface="Times New Roman"/>
                <a:cs typeface="Times New Roman"/>
              </a:rPr>
              <a:t>到达某点时，会产生时差，这种时差现象称为</a:t>
            </a:r>
            <a:r>
              <a:rPr lang="zh-CN" altLang="en-US" b="1" dirty="0">
                <a:solidFill>
                  <a:srgbClr val="FF0000"/>
                </a:solidFill>
                <a:effectLst>
                  <a:outerShdw blurRad="38100" dist="38100" dir="2700000" algn="tl">
                    <a:srgbClr val="DDDDDD"/>
                  </a:outerShdw>
                </a:effectLst>
                <a:latin typeface="Times New Roman"/>
                <a:cs typeface="Times New Roman"/>
              </a:rPr>
              <a:t>竞争</a:t>
            </a:r>
            <a:r>
              <a:rPr lang="zh-CN" altLang="en-US" b="1" dirty="0">
                <a:latin typeface="Times New Roman"/>
                <a:cs typeface="Times New Roman"/>
              </a:rPr>
              <a:t>。</a:t>
            </a:r>
          </a:p>
          <a:p>
            <a:pPr marL="0" algn="just" eaLnBrk="1" hangingPunct="1">
              <a:buFont typeface="Wingdings" charset="0"/>
              <a:buNone/>
            </a:pPr>
            <a:r>
              <a:rPr lang="zh-CN" altLang="en-US" b="1" dirty="0">
                <a:latin typeface="Times New Roman"/>
                <a:cs typeface="Times New Roman"/>
              </a:rPr>
              <a:t>  </a:t>
            </a:r>
            <a:r>
              <a:rPr lang="zh-CN" altLang="en-US" b="1" dirty="0" smtClean="0">
                <a:latin typeface="Times New Roman"/>
                <a:cs typeface="Times New Roman"/>
              </a:rPr>
              <a:t>竞争现象可能使电路产生短暂</a:t>
            </a:r>
            <a:r>
              <a:rPr lang="zh-CN" altLang="en-US" b="1" dirty="0">
                <a:latin typeface="Times New Roman"/>
                <a:cs typeface="Times New Roman"/>
              </a:rPr>
              <a:t>的错误输出，虽然待信号稳定后错误大多会消失，但仍会导致工作不可靠，有时甚至导致永久性错误。这种由竞争产生的错误输出就称为组合逻辑电路中的</a:t>
            </a:r>
            <a:r>
              <a:rPr lang="zh-CN" altLang="en-US" b="1" dirty="0">
                <a:solidFill>
                  <a:srgbClr val="FF0000"/>
                </a:solidFill>
                <a:effectLst>
                  <a:outerShdw blurRad="38100" dist="38100" dir="2700000" algn="tl">
                    <a:srgbClr val="DDDDDD"/>
                  </a:outerShdw>
                </a:effectLst>
                <a:latin typeface="Times New Roman"/>
                <a:cs typeface="Times New Roman"/>
              </a:rPr>
              <a:t>冒险现象</a:t>
            </a:r>
            <a:r>
              <a:rPr lang="zh-CN" altLang="en-US" b="1" dirty="0">
                <a:latin typeface="Times New Roman"/>
                <a:cs typeface="Times New Roman"/>
              </a:rPr>
              <a:t>。</a:t>
            </a:r>
          </a:p>
          <a:p>
            <a:pPr marL="0"/>
            <a:endParaRPr lang="zh-CN" altLang="en-US" b="1" dirty="0">
              <a:latin typeface="Times New Roman"/>
              <a:cs typeface="Times New Roman"/>
            </a:endParaRPr>
          </a:p>
        </p:txBody>
      </p:sp>
    </p:spTree>
    <p:extLst>
      <p:ext uri="{BB962C8B-B14F-4D97-AF65-F5344CB8AC3E}">
        <p14:creationId xmlns:p14="http://schemas.microsoft.com/office/powerpoint/2010/main" val="3854884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533400" y="657225"/>
            <a:ext cx="3009900" cy="519113"/>
          </a:xfrm>
          <a:prstGeom prst="rect">
            <a:avLst/>
          </a:prstGeom>
          <a:noFill/>
          <a:ln w="9525">
            <a:noFill/>
            <a:miter lim="800000"/>
          </a:ln>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 (2)  </a:t>
            </a:r>
            <a:r>
              <a:rPr lang="zh-CN" altLang="en-US" sz="2800" b="1">
                <a:solidFill>
                  <a:srgbClr val="006600"/>
                </a:solidFill>
                <a:effectLst>
                  <a:outerShdw blurRad="38100" dist="38100" dir="2700000" algn="tl">
                    <a:srgbClr val="DDDDDD"/>
                  </a:outerShdw>
                </a:effectLst>
                <a:latin typeface="Times New Roman" panose="02020603050405020304" charset="0"/>
              </a:rPr>
              <a:t>列逻辑状态表</a:t>
            </a:r>
          </a:p>
        </p:txBody>
      </p:sp>
      <p:grpSp>
        <p:nvGrpSpPr>
          <p:cNvPr id="2" name="Group 3"/>
          <p:cNvGrpSpPr/>
          <p:nvPr/>
        </p:nvGrpSpPr>
        <p:grpSpPr bwMode="auto">
          <a:xfrm>
            <a:off x="4191000" y="1066800"/>
            <a:ext cx="2209800" cy="579438"/>
            <a:chOff x="2592" y="672"/>
            <a:chExt cx="1392" cy="365"/>
          </a:xfrm>
        </p:grpSpPr>
        <p:sp>
          <p:nvSpPr>
            <p:cNvPr id="89092" name="Rectangle 4"/>
            <p:cNvSpPr>
              <a:spLocks noChangeArrowheads="1"/>
            </p:cNvSpPr>
            <p:nvPr/>
          </p:nvSpPr>
          <p:spPr bwMode="auto">
            <a:xfrm>
              <a:off x="2592" y="672"/>
              <a:ext cx="1376" cy="365"/>
            </a:xfrm>
            <a:prstGeom prst="rect">
              <a:avLst/>
            </a:prstGeom>
            <a:noFill/>
            <a:ln w="9525">
              <a:noFill/>
              <a:miter lim="800000"/>
            </a:ln>
          </p:spPr>
          <p:txBody>
            <a:bodyPr wrap="none">
              <a:spAutoFit/>
            </a:bodyPr>
            <a:lstStyle/>
            <a:p>
              <a:pPr>
                <a:spcBef>
                  <a:spcPct val="50000"/>
                </a:spcBef>
              </a:pPr>
              <a:r>
                <a:rPr lang="en-US" altLang="zh-CN" sz="3200" b="1" i="1">
                  <a:solidFill>
                    <a:srgbClr val="000099"/>
                  </a:solidFill>
                  <a:effectLst>
                    <a:outerShdw blurRad="38100" dist="38100" dir="2700000" algn="tl">
                      <a:srgbClr val="DDDDDD"/>
                    </a:outerShdw>
                  </a:effectLst>
                  <a:latin typeface="Times New Roman" panose="02020603050405020304" charset="0"/>
                </a:rPr>
                <a:t>Y= AB +AB</a:t>
              </a:r>
              <a:endParaRPr lang="en-US" altLang="zh-CN" sz="3600" b="1">
                <a:solidFill>
                  <a:srgbClr val="000099"/>
                </a:solidFill>
                <a:effectLst>
                  <a:outerShdw blurRad="38100" dist="38100" dir="2700000" algn="tl">
                    <a:srgbClr val="DDDDDD"/>
                  </a:outerShdw>
                </a:effectLst>
                <a:latin typeface="Times New Roman" panose="02020603050405020304" charset="0"/>
              </a:endParaRPr>
            </a:p>
          </p:txBody>
        </p:sp>
        <p:sp>
          <p:nvSpPr>
            <p:cNvPr id="112689" name="Line 5"/>
            <p:cNvSpPr>
              <a:spLocks noChangeShapeType="1"/>
            </p:cNvSpPr>
            <p:nvPr/>
          </p:nvSpPr>
          <p:spPr bwMode="auto">
            <a:xfrm>
              <a:off x="3792" y="720"/>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2690" name="Line 6"/>
            <p:cNvSpPr>
              <a:spLocks noChangeShapeType="1"/>
            </p:cNvSpPr>
            <p:nvPr/>
          </p:nvSpPr>
          <p:spPr bwMode="auto">
            <a:xfrm>
              <a:off x="3600" y="720"/>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89095" name="Rectangle 7"/>
          <p:cNvSpPr>
            <a:spLocks noChangeArrowheads="1"/>
          </p:cNvSpPr>
          <p:nvPr/>
        </p:nvSpPr>
        <p:spPr bwMode="auto">
          <a:xfrm>
            <a:off x="609600" y="3962400"/>
            <a:ext cx="7848600" cy="2228850"/>
          </a:xfrm>
          <a:prstGeom prst="rect">
            <a:avLst/>
          </a:prstGeom>
          <a:noFill/>
          <a:ln w="9525">
            <a:noFill/>
            <a:miter lim="800000"/>
          </a:ln>
          <a:effectLst/>
        </p:spPr>
        <p:txBody>
          <a:bodyPr>
            <a:spAutoFit/>
          </a:bodyPr>
          <a:lstStyle/>
          <a:p>
            <a:pPr>
              <a:lnSpc>
                <a:spcPct val="120000"/>
              </a:lnSpc>
              <a:spcBef>
                <a:spcPct val="20000"/>
              </a:spcBef>
            </a:pPr>
            <a:r>
              <a:rPr lang="en-US" altLang="zh-CN" sz="2800" b="1">
                <a:solidFill>
                  <a:srgbClr val="006600"/>
                </a:solidFill>
                <a:effectLst>
                  <a:outerShdw blurRad="38100" dist="38100" dir="2700000" algn="tl">
                    <a:srgbClr val="DDDDDD"/>
                  </a:outerShdw>
                </a:effectLst>
                <a:latin typeface="Times New Roman" panose="02020603050405020304" charset="0"/>
              </a:rPr>
              <a:t>(3) </a:t>
            </a:r>
            <a:r>
              <a:rPr lang="zh-CN" altLang="en-US" sz="2800" b="1">
                <a:solidFill>
                  <a:srgbClr val="006600"/>
                </a:solidFill>
                <a:effectLst>
                  <a:outerShdw blurRad="38100" dist="38100" dir="2700000" algn="tl">
                    <a:srgbClr val="DDDDDD"/>
                  </a:outerShdw>
                </a:effectLst>
                <a:latin typeface="Times New Roman" panose="02020603050405020304" charset="0"/>
              </a:rPr>
              <a:t>分析逻辑功能</a:t>
            </a:r>
            <a:endParaRPr lang="zh-CN" altLang="en-US" sz="2800" b="1">
              <a:solidFill>
                <a:srgbClr val="CC0000"/>
              </a:solidFill>
              <a:effectLst>
                <a:outerShdw blurRad="38100" dist="38100" dir="2700000" algn="tl">
                  <a:srgbClr val="DDDDDD"/>
                </a:outerShdw>
              </a:effectLst>
              <a:latin typeface="Times New Roman" panose="02020603050405020304" charset="0"/>
            </a:endParaRPr>
          </a:p>
          <a:p>
            <a:pPr>
              <a:lnSpc>
                <a:spcPct val="120000"/>
              </a:lnSpc>
              <a:spcBef>
                <a:spcPct val="20000"/>
              </a:spcBef>
            </a:pPr>
            <a:r>
              <a:rPr lang="zh-CN" altLang="en-US" sz="2800" b="1">
                <a:solidFill>
                  <a:schemeClr val="accent2"/>
                </a:solidFill>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输入</a:t>
            </a:r>
            <a:r>
              <a:rPr lang="zh-CN" altLang="en-US" sz="2800" b="1">
                <a:solidFill>
                  <a:srgbClr val="FF3300"/>
                </a:solidFill>
                <a:effectLst>
                  <a:outerShdw blurRad="38100" dist="38100" dir="2700000" algn="tl">
                    <a:srgbClr val="DDDDDD"/>
                  </a:outerShdw>
                </a:effectLst>
                <a:latin typeface="Times New Roman" panose="02020603050405020304" charset="0"/>
              </a:rPr>
              <a:t>相同</a:t>
            </a:r>
            <a:r>
              <a:rPr lang="zh-CN" altLang="en-US" sz="2800" b="1">
                <a:effectLst>
                  <a:outerShdw blurRad="38100" dist="38100" dir="2700000" algn="tl">
                    <a:srgbClr val="DDDDDD"/>
                  </a:outerShdw>
                </a:effectLst>
                <a:latin typeface="Times New Roman" panose="02020603050405020304" charset="0"/>
              </a:rPr>
              <a:t>输出为</a:t>
            </a:r>
            <a:r>
              <a:rPr lang="zh-CN" altLang="en-US" sz="2800" b="1">
                <a:solidFill>
                  <a:srgbClr val="FF3300"/>
                </a:solidFill>
                <a:effectLst>
                  <a:outerShdw blurRad="38100" dist="38100" dir="2700000" algn="tl">
                    <a:srgbClr val="DDDDDD"/>
                  </a:outerShdw>
                </a:effectLst>
                <a:latin typeface="Times New Roman" panose="02020603050405020304" charset="0"/>
              </a:rPr>
              <a:t>“</a:t>
            </a:r>
            <a:r>
              <a:rPr lang="en-US" altLang="zh-CN" sz="2800" b="1">
                <a:solidFill>
                  <a:srgbClr val="FF3300"/>
                </a:solidFill>
                <a:effectLst>
                  <a:outerShdw blurRad="38100" dist="38100" dir="2700000" algn="tl">
                    <a:srgbClr val="DDDDDD"/>
                  </a:outerShdw>
                </a:effectLst>
                <a:latin typeface="Times New Roman" panose="02020603050405020304" charset="0"/>
              </a:rPr>
              <a:t>1”,</a:t>
            </a:r>
            <a:r>
              <a:rPr lang="zh-CN" altLang="en-US" sz="2800" b="1">
                <a:effectLst>
                  <a:outerShdw blurRad="38100" dist="38100" dir="2700000" algn="tl">
                    <a:srgbClr val="DDDDDD"/>
                  </a:outerShdw>
                </a:effectLst>
                <a:latin typeface="Times New Roman" panose="02020603050405020304" charset="0"/>
              </a:rPr>
              <a:t>输入相异输出为</a:t>
            </a:r>
            <a:r>
              <a:rPr lang="zh-CN" altLang="en-US" sz="2800" b="1">
                <a:solidFill>
                  <a:srgbClr val="FF3300"/>
                </a:solidFill>
                <a:effectLst>
                  <a:outerShdw blurRad="38100" dist="38100" dir="2700000" algn="tl">
                    <a:srgbClr val="DDDDDD"/>
                  </a:outerShdw>
                </a:effectLst>
                <a:latin typeface="Times New Roman" panose="02020603050405020304" charset="0"/>
              </a:rPr>
              <a:t>“</a:t>
            </a:r>
            <a:r>
              <a:rPr lang="en-US" altLang="zh-CN" sz="2800" b="1">
                <a:solidFill>
                  <a:srgbClr val="FF3300"/>
                </a:solidFill>
                <a:effectLst>
                  <a:outerShdw blurRad="38100" dist="38100" dir="2700000" algn="tl">
                    <a:srgbClr val="DDDDDD"/>
                  </a:outerShdw>
                </a:effectLst>
                <a:latin typeface="Times New Roman" panose="02020603050405020304" charset="0"/>
              </a:rPr>
              <a:t>0”,</a:t>
            </a:r>
            <a:r>
              <a:rPr lang="zh-CN" altLang="en-US" sz="2800" b="1">
                <a:effectLst>
                  <a:outerShdw blurRad="38100" dist="38100" dir="2700000" algn="tl">
                    <a:srgbClr val="DDDDDD"/>
                  </a:outerShdw>
                </a:effectLst>
                <a:latin typeface="Times New Roman" panose="02020603050405020304" charset="0"/>
              </a:rPr>
              <a:t>称为“判一致电路”</a:t>
            </a:r>
            <a:r>
              <a:rPr lang="en-US" altLang="zh-CN" sz="2800" b="1">
                <a:solidFill>
                  <a:srgbClr val="FF3300"/>
                </a:solidFill>
                <a:effectLst>
                  <a:outerShdw blurRad="38100" dist="38100" dir="2700000" algn="tl">
                    <a:srgbClr val="DDDDDD"/>
                  </a:outerShdw>
                </a:effectLst>
                <a:latin typeface="Times New Roman" panose="02020603050405020304" charset="0"/>
              </a:rPr>
              <a:t>(“</a:t>
            </a:r>
            <a:r>
              <a:rPr lang="zh-CN" altLang="en-US" sz="2800" b="1">
                <a:solidFill>
                  <a:srgbClr val="FF3300"/>
                </a:solidFill>
                <a:effectLst>
                  <a:outerShdw blurRad="38100" dist="38100" dir="2700000" algn="tl">
                    <a:srgbClr val="DDDDDD"/>
                  </a:outerShdw>
                </a:effectLst>
                <a:latin typeface="Times New Roman" panose="02020603050405020304" charset="0"/>
              </a:rPr>
              <a:t>同或门”</a:t>
            </a:r>
            <a:r>
              <a:rPr lang="en-US" altLang="zh-CN" sz="2800" b="1">
                <a:solidFill>
                  <a:srgbClr val="FF3300"/>
                </a:solidFill>
                <a:effectLst>
                  <a:outerShdw blurRad="38100" dist="38100" dir="2700000" algn="tl">
                    <a:srgbClr val="DDDDDD"/>
                  </a:outerShdw>
                </a:effectLst>
                <a:latin typeface="Times New Roman" panose="02020603050405020304" charset="0"/>
              </a:rPr>
              <a:t>)</a:t>
            </a:r>
            <a:r>
              <a:rPr lang="en-US" altLang="zh-CN" sz="2800" b="1">
                <a:solidFill>
                  <a:schemeClr val="accent2"/>
                </a:solidFill>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rPr>
              <a:t>,</a:t>
            </a:r>
            <a:r>
              <a:rPr lang="zh-CN" altLang="en-US" sz="2800" b="1">
                <a:effectLst>
                  <a:outerShdw blurRad="38100" dist="38100" dir="2700000" algn="tl">
                    <a:srgbClr val="DDDDDD"/>
                  </a:outerShdw>
                </a:effectLst>
                <a:latin typeface="Times New Roman" panose="02020603050405020304" charset="0"/>
              </a:rPr>
              <a:t>可用于判断各输入端的状态是否相同。</a:t>
            </a:r>
            <a:endParaRPr lang="zh-CN" altLang="en-US" sz="2800" b="1">
              <a:solidFill>
                <a:srgbClr val="006600"/>
              </a:solidFill>
              <a:effectLst>
                <a:outerShdw blurRad="38100" dist="38100" dir="2700000" algn="tl">
                  <a:srgbClr val="DDDDDD"/>
                </a:outerShdw>
              </a:effectLst>
              <a:latin typeface="Times New Roman" panose="02020603050405020304" charset="0"/>
            </a:endParaRPr>
          </a:p>
        </p:txBody>
      </p:sp>
      <p:grpSp>
        <p:nvGrpSpPr>
          <p:cNvPr id="3" name="Group 8"/>
          <p:cNvGrpSpPr/>
          <p:nvPr/>
        </p:nvGrpSpPr>
        <p:grpSpPr bwMode="auto">
          <a:xfrm>
            <a:off x="4419600" y="1782763"/>
            <a:ext cx="1263650" cy="579437"/>
            <a:chOff x="2808" y="799"/>
            <a:chExt cx="796" cy="365"/>
          </a:xfrm>
        </p:grpSpPr>
        <p:sp>
          <p:nvSpPr>
            <p:cNvPr id="112685" name="Rectangle 9"/>
            <p:cNvSpPr>
              <a:spLocks noChangeArrowheads="1"/>
            </p:cNvSpPr>
            <p:nvPr/>
          </p:nvSpPr>
          <p:spPr bwMode="auto">
            <a:xfrm>
              <a:off x="2808" y="799"/>
              <a:ext cx="796" cy="365"/>
            </a:xfrm>
            <a:prstGeom prst="rect">
              <a:avLst/>
            </a:prstGeom>
            <a:noFill/>
            <a:ln>
              <a:noFill/>
            </a:ln>
          </p:spPr>
          <p:txBody>
            <a:bodyPr wrap="none">
              <a:spAutoFit/>
            </a:bodyPr>
            <a:lstStyle/>
            <a:p>
              <a:pPr>
                <a:spcBef>
                  <a:spcPct val="50000"/>
                </a:spcBef>
              </a:pPr>
              <a:r>
                <a:rPr lang="en-US" altLang="zh-CN" sz="3200" b="1">
                  <a:solidFill>
                    <a:srgbClr val="000099"/>
                  </a:solidFill>
                  <a:latin typeface="Times New Roman" panose="02020603050405020304" charset="0"/>
                </a:rPr>
                <a:t>=</a:t>
              </a:r>
              <a:r>
                <a:rPr lang="en-US" altLang="zh-CN" sz="3200" b="1" i="1">
                  <a:solidFill>
                    <a:srgbClr val="000099"/>
                  </a:solidFill>
                  <a:latin typeface="Times New Roman" panose="02020603050405020304" charset="0"/>
                </a:rPr>
                <a:t>A   B</a:t>
              </a:r>
            </a:p>
          </p:txBody>
        </p:sp>
        <p:sp>
          <p:nvSpPr>
            <p:cNvPr id="112686" name="AutoShape 10"/>
            <p:cNvSpPr>
              <a:spLocks noChangeArrowheads="1"/>
            </p:cNvSpPr>
            <p:nvPr/>
          </p:nvSpPr>
          <p:spPr bwMode="auto">
            <a:xfrm>
              <a:off x="3192" y="895"/>
              <a:ext cx="192" cy="192"/>
            </a:xfrm>
            <a:prstGeom prst="flowChartOr">
              <a:avLst/>
            </a:prstGeom>
            <a:noFill/>
            <a:ln w="28575">
              <a:solidFill>
                <a:srgbClr val="000099"/>
              </a:solidFill>
              <a:round/>
            </a:ln>
          </p:spPr>
          <p:txBody>
            <a:bodyPr wrap="none" anchor="ctr"/>
            <a:lstStyle/>
            <a:p>
              <a:pPr algn="ctr">
                <a:spcBef>
                  <a:spcPct val="50000"/>
                </a:spcBef>
              </a:pPr>
              <a:endParaRPr lang="zh-CN" sz="3200" b="1" i="1">
                <a:solidFill>
                  <a:srgbClr val="000099"/>
                </a:solidFill>
                <a:latin typeface="Times New Roman" panose="02020603050405020304" charset="0"/>
              </a:endParaRPr>
            </a:p>
          </p:txBody>
        </p:sp>
        <p:sp>
          <p:nvSpPr>
            <p:cNvPr id="112687" name="Line 11"/>
            <p:cNvSpPr>
              <a:spLocks noChangeShapeType="1"/>
            </p:cNvSpPr>
            <p:nvPr/>
          </p:nvSpPr>
          <p:spPr bwMode="auto">
            <a:xfrm>
              <a:off x="3048" y="847"/>
              <a:ext cx="48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89100" name="AutoShape 12" descr="白色大理石"/>
          <p:cNvSpPr>
            <a:spLocks noChangeArrowheads="1"/>
          </p:cNvSpPr>
          <p:nvPr/>
        </p:nvSpPr>
        <p:spPr bwMode="auto">
          <a:xfrm>
            <a:off x="6629400" y="838200"/>
            <a:ext cx="1447800" cy="685800"/>
          </a:xfrm>
          <a:prstGeom prst="cloudCallout">
            <a:avLst>
              <a:gd name="adj1" fmla="val -52523"/>
              <a:gd name="adj2" fmla="val 104167"/>
            </a:avLst>
          </a:prstGeom>
          <a:blipFill dpi="0" rotWithShape="0">
            <a:blip r:embed="rId3"/>
            <a:srcRect/>
            <a:tile tx="0" ty="0" sx="100000" sy="100000" flip="none" algn="tl"/>
          </a:blipFill>
          <a:ln w="28575">
            <a:solidFill>
              <a:srgbClr val="006600"/>
            </a:solidFill>
            <a:round/>
          </a:ln>
        </p:spPr>
        <p:txBody>
          <a:bodyPr wrap="none" anchor="ctr"/>
          <a:lstStyle/>
          <a:p>
            <a:pPr algn="ctr">
              <a:spcBef>
                <a:spcPct val="50000"/>
              </a:spcBef>
            </a:pPr>
            <a:r>
              <a:rPr lang="zh-CN" altLang="en-US" b="1">
                <a:solidFill>
                  <a:srgbClr val="FF3300"/>
                </a:solidFill>
                <a:effectLst>
                  <a:outerShdw blurRad="38100" dist="38100" dir="2700000" algn="tl">
                    <a:srgbClr val="DDDDDD"/>
                  </a:outerShdw>
                </a:effectLst>
                <a:latin typeface="Times New Roman" panose="02020603050405020304" charset="0"/>
              </a:rPr>
              <a:t>逻辑式</a:t>
            </a:r>
          </a:p>
        </p:txBody>
      </p:sp>
      <p:grpSp>
        <p:nvGrpSpPr>
          <p:cNvPr id="4" name="Group 13"/>
          <p:cNvGrpSpPr/>
          <p:nvPr/>
        </p:nvGrpSpPr>
        <p:grpSpPr bwMode="auto">
          <a:xfrm>
            <a:off x="4343400" y="2514600"/>
            <a:ext cx="3221038" cy="1784350"/>
            <a:chOff x="2784" y="1315"/>
            <a:chExt cx="2029" cy="1124"/>
          </a:xfrm>
        </p:grpSpPr>
        <p:sp>
          <p:nvSpPr>
            <p:cNvPr id="112672" name="Line 14"/>
            <p:cNvSpPr>
              <a:spLocks noChangeShapeType="1"/>
            </p:cNvSpPr>
            <p:nvPr/>
          </p:nvSpPr>
          <p:spPr bwMode="auto">
            <a:xfrm>
              <a:off x="3120" y="1555"/>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2673" name="Line 15"/>
            <p:cNvSpPr>
              <a:spLocks noChangeShapeType="1"/>
            </p:cNvSpPr>
            <p:nvPr/>
          </p:nvSpPr>
          <p:spPr bwMode="auto">
            <a:xfrm>
              <a:off x="4224" y="1699"/>
              <a:ext cx="33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2674" name="Rectangle 16"/>
            <p:cNvSpPr>
              <a:spLocks noChangeArrowheads="1"/>
            </p:cNvSpPr>
            <p:nvPr/>
          </p:nvSpPr>
          <p:spPr bwMode="auto">
            <a:xfrm>
              <a:off x="3552" y="1315"/>
              <a:ext cx="576" cy="768"/>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2675" name="Line 17"/>
            <p:cNvSpPr>
              <a:spLocks noChangeShapeType="1"/>
            </p:cNvSpPr>
            <p:nvPr/>
          </p:nvSpPr>
          <p:spPr bwMode="auto">
            <a:xfrm>
              <a:off x="3120" y="1843"/>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2676" name="Oval 18"/>
            <p:cNvSpPr>
              <a:spLocks noChangeArrowheads="1"/>
            </p:cNvSpPr>
            <p:nvPr/>
          </p:nvSpPr>
          <p:spPr bwMode="auto">
            <a:xfrm>
              <a:off x="4560" y="1681"/>
              <a:ext cx="48" cy="47"/>
            </a:xfrm>
            <a:prstGeom prst="ellipse">
              <a:avLst/>
            </a:prstGeom>
            <a:noFill/>
            <a:ln w="28575">
              <a:solidFill>
                <a:schemeClr val="tx1"/>
              </a:solidFill>
              <a:round/>
            </a:ln>
          </p:spPr>
          <p:txBody>
            <a:bodyPr wrap="none" anchor="ctr"/>
            <a:lstStyle/>
            <a:p>
              <a:pPr algn="ctr">
                <a:spcBef>
                  <a:spcPct val="50000"/>
                </a:spcBef>
              </a:pPr>
              <a:endParaRPr lang="zh-CN" sz="3200" b="1">
                <a:solidFill>
                  <a:schemeClr val="bg1"/>
                </a:solidFill>
                <a:latin typeface="Times New Roman" panose="02020603050405020304" charset="0"/>
              </a:endParaRPr>
            </a:p>
          </p:txBody>
        </p:sp>
        <p:sp>
          <p:nvSpPr>
            <p:cNvPr id="112677" name="Text Box 19"/>
            <p:cNvSpPr txBox="1">
              <a:spLocks noChangeArrowheads="1"/>
            </p:cNvSpPr>
            <p:nvPr/>
          </p:nvSpPr>
          <p:spPr bwMode="auto">
            <a:xfrm>
              <a:off x="3600" y="1411"/>
              <a:ext cx="480" cy="3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chemeClr val="accent2"/>
                  </a:solidFill>
                </a:rPr>
                <a:t> </a:t>
              </a:r>
              <a:r>
                <a:rPr lang="en-US" altLang="zh-CN" sz="2800" b="1">
                  <a:solidFill>
                    <a:schemeClr val="tx2"/>
                  </a:solidFill>
                </a:rPr>
                <a:t>=1</a:t>
              </a:r>
              <a:endParaRPr lang="en-US" altLang="zh-CN" sz="3200" b="1">
                <a:solidFill>
                  <a:srgbClr val="CC0000"/>
                </a:solidFill>
              </a:endParaRPr>
            </a:p>
          </p:txBody>
        </p:sp>
        <p:sp>
          <p:nvSpPr>
            <p:cNvPr id="112678" name="Rectangle 20"/>
            <p:cNvSpPr>
              <a:spLocks noChangeArrowheads="1"/>
            </p:cNvSpPr>
            <p:nvPr/>
          </p:nvSpPr>
          <p:spPr bwMode="auto">
            <a:xfrm>
              <a:off x="2784" y="1374"/>
              <a:ext cx="265" cy="327"/>
            </a:xfrm>
            <a:prstGeom prst="rect">
              <a:avLst/>
            </a:prstGeom>
            <a:noFill/>
            <a:ln>
              <a:noFill/>
            </a:ln>
          </p:spPr>
          <p:txBody>
            <a:bodyPr wrap="none">
              <a:spAutoFit/>
            </a:bodyPr>
            <a:lstStyle/>
            <a:p>
              <a:pPr>
                <a:spcBef>
                  <a:spcPct val="50000"/>
                </a:spcBef>
              </a:pPr>
              <a:r>
                <a:rPr lang="en-US" altLang="zh-CN" sz="2800" b="1" i="1">
                  <a:solidFill>
                    <a:schemeClr val="tx2"/>
                  </a:solidFill>
                  <a:latin typeface="Times New Roman" panose="02020603050405020304" charset="0"/>
                </a:rPr>
                <a:t>A</a:t>
              </a:r>
            </a:p>
          </p:txBody>
        </p:sp>
        <p:sp>
          <p:nvSpPr>
            <p:cNvPr id="112679" name="Rectangle 21"/>
            <p:cNvSpPr>
              <a:spLocks noChangeArrowheads="1"/>
            </p:cNvSpPr>
            <p:nvPr/>
          </p:nvSpPr>
          <p:spPr bwMode="auto">
            <a:xfrm>
              <a:off x="2784" y="1662"/>
              <a:ext cx="265" cy="327"/>
            </a:xfrm>
            <a:prstGeom prst="rect">
              <a:avLst/>
            </a:prstGeom>
            <a:noFill/>
            <a:ln>
              <a:noFill/>
            </a:ln>
          </p:spPr>
          <p:txBody>
            <a:bodyPr wrap="none">
              <a:spAutoFit/>
            </a:bodyPr>
            <a:lstStyle/>
            <a:p>
              <a:pPr>
                <a:spcBef>
                  <a:spcPct val="50000"/>
                </a:spcBef>
              </a:pPr>
              <a:r>
                <a:rPr lang="en-US" altLang="zh-CN" sz="2800" b="1" i="1">
                  <a:solidFill>
                    <a:schemeClr val="tx2"/>
                  </a:solidFill>
                  <a:latin typeface="Times New Roman" panose="02020603050405020304" charset="0"/>
                </a:rPr>
                <a:t>B</a:t>
              </a:r>
            </a:p>
          </p:txBody>
        </p:sp>
        <p:sp>
          <p:nvSpPr>
            <p:cNvPr id="112680" name="Rectangle 22"/>
            <p:cNvSpPr>
              <a:spLocks noChangeArrowheads="1"/>
            </p:cNvSpPr>
            <p:nvPr/>
          </p:nvSpPr>
          <p:spPr bwMode="auto">
            <a:xfrm>
              <a:off x="4560" y="1518"/>
              <a:ext cx="253" cy="327"/>
            </a:xfrm>
            <a:prstGeom prst="rect">
              <a:avLst/>
            </a:prstGeom>
            <a:noFill/>
            <a:ln>
              <a:noFill/>
            </a:ln>
          </p:spPr>
          <p:txBody>
            <a:bodyPr wrap="none">
              <a:spAutoFit/>
            </a:bodyPr>
            <a:lstStyle/>
            <a:p>
              <a:pPr>
                <a:spcBef>
                  <a:spcPct val="50000"/>
                </a:spcBef>
              </a:pPr>
              <a:r>
                <a:rPr lang="en-US" altLang="zh-CN" sz="2800" b="1" i="1">
                  <a:solidFill>
                    <a:schemeClr val="tx2"/>
                  </a:solidFill>
                  <a:latin typeface="Times New Roman" panose="02020603050405020304" charset="0"/>
                </a:rPr>
                <a:t>Y</a:t>
              </a:r>
            </a:p>
          </p:txBody>
        </p:sp>
        <p:sp>
          <p:nvSpPr>
            <p:cNvPr id="112681" name="Rectangle 23"/>
            <p:cNvSpPr>
              <a:spLocks noChangeArrowheads="1"/>
            </p:cNvSpPr>
            <p:nvPr/>
          </p:nvSpPr>
          <p:spPr bwMode="auto">
            <a:xfrm>
              <a:off x="3360" y="2112"/>
              <a:ext cx="1152" cy="327"/>
            </a:xfrm>
            <a:prstGeom prst="rect">
              <a:avLst/>
            </a:prstGeom>
            <a:noFill/>
            <a:ln>
              <a:noFill/>
            </a:ln>
          </p:spPr>
          <p:txBody>
            <a:bodyPr>
              <a:spAutoFit/>
            </a:bodyPr>
            <a:lstStyle/>
            <a:p>
              <a:pPr>
                <a:spcBef>
                  <a:spcPct val="50000"/>
                </a:spcBef>
              </a:pPr>
              <a:r>
                <a:rPr lang="zh-CN" altLang="en-US" sz="2800" b="1">
                  <a:solidFill>
                    <a:srgbClr val="CC0000"/>
                  </a:solidFill>
                  <a:latin typeface="Times New Roman" panose="02020603050405020304" charset="0"/>
                </a:rPr>
                <a:t>逻辑符号</a:t>
              </a:r>
              <a:endParaRPr lang="zh-CN" altLang="en-US" sz="2800" b="1">
                <a:solidFill>
                  <a:schemeClr val="bg1"/>
                </a:solidFill>
                <a:latin typeface="Times New Roman" panose="02020603050405020304" charset="0"/>
              </a:endParaRPr>
            </a:p>
          </p:txBody>
        </p:sp>
        <p:sp>
          <p:nvSpPr>
            <p:cNvPr id="112682" name="Oval 24"/>
            <p:cNvSpPr>
              <a:spLocks noChangeArrowheads="1"/>
            </p:cNvSpPr>
            <p:nvPr/>
          </p:nvSpPr>
          <p:spPr bwMode="auto">
            <a:xfrm>
              <a:off x="4128" y="1651"/>
              <a:ext cx="96" cy="96"/>
            </a:xfrm>
            <a:prstGeom prst="ellips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12683" name="Oval 25"/>
            <p:cNvSpPr>
              <a:spLocks noChangeArrowheads="1"/>
            </p:cNvSpPr>
            <p:nvPr/>
          </p:nvSpPr>
          <p:spPr bwMode="auto">
            <a:xfrm>
              <a:off x="3072" y="1536"/>
              <a:ext cx="48" cy="47"/>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2684" name="Oval 26"/>
            <p:cNvSpPr>
              <a:spLocks noChangeArrowheads="1"/>
            </p:cNvSpPr>
            <p:nvPr/>
          </p:nvSpPr>
          <p:spPr bwMode="auto">
            <a:xfrm>
              <a:off x="3072" y="1824"/>
              <a:ext cx="48" cy="47"/>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5" name="Group 27"/>
          <p:cNvGrpSpPr/>
          <p:nvPr/>
        </p:nvGrpSpPr>
        <p:grpSpPr bwMode="auto">
          <a:xfrm>
            <a:off x="5715000" y="1782763"/>
            <a:ext cx="1263650" cy="579437"/>
            <a:chOff x="3624" y="799"/>
            <a:chExt cx="796" cy="365"/>
          </a:xfrm>
        </p:grpSpPr>
        <p:sp>
          <p:nvSpPr>
            <p:cNvPr id="112669" name="Rectangle 28"/>
            <p:cNvSpPr>
              <a:spLocks noChangeArrowheads="1"/>
            </p:cNvSpPr>
            <p:nvPr/>
          </p:nvSpPr>
          <p:spPr bwMode="auto">
            <a:xfrm>
              <a:off x="3624" y="799"/>
              <a:ext cx="796" cy="365"/>
            </a:xfrm>
            <a:prstGeom prst="rect">
              <a:avLst/>
            </a:prstGeom>
            <a:noFill/>
            <a:ln>
              <a:noFill/>
            </a:ln>
          </p:spPr>
          <p:txBody>
            <a:bodyPr wrap="none">
              <a:spAutoFit/>
            </a:bodyPr>
            <a:lstStyle/>
            <a:p>
              <a:pPr>
                <a:spcBef>
                  <a:spcPct val="50000"/>
                </a:spcBef>
              </a:pPr>
              <a:r>
                <a:rPr lang="en-US" altLang="zh-CN" sz="3200" b="1">
                  <a:solidFill>
                    <a:srgbClr val="000099"/>
                  </a:solidFill>
                  <a:latin typeface="Times New Roman" panose="02020603050405020304" charset="0"/>
                </a:rPr>
                <a:t>=</a:t>
              </a:r>
              <a:r>
                <a:rPr lang="en-US" altLang="zh-CN" sz="3200" b="1" i="1">
                  <a:solidFill>
                    <a:srgbClr val="000099"/>
                  </a:solidFill>
                  <a:latin typeface="Times New Roman" panose="02020603050405020304" charset="0"/>
                </a:rPr>
                <a:t>A   B</a:t>
              </a:r>
              <a:endParaRPr lang="en-US" altLang="zh-CN" sz="3200" b="1">
                <a:solidFill>
                  <a:srgbClr val="000099"/>
                </a:solidFill>
                <a:latin typeface="Times New Roman" panose="02020603050405020304" charset="0"/>
              </a:endParaRPr>
            </a:p>
          </p:txBody>
        </p:sp>
        <p:sp>
          <p:nvSpPr>
            <p:cNvPr id="112670" name="Oval 29"/>
            <p:cNvSpPr>
              <a:spLocks noChangeArrowheads="1"/>
            </p:cNvSpPr>
            <p:nvPr/>
          </p:nvSpPr>
          <p:spPr bwMode="auto">
            <a:xfrm>
              <a:off x="4008" y="895"/>
              <a:ext cx="192" cy="192"/>
            </a:xfrm>
            <a:prstGeom prst="ellipse">
              <a:avLst/>
            </a:prstGeom>
            <a:noFill/>
            <a:ln w="28575">
              <a:solidFill>
                <a:srgbClr val="000099"/>
              </a:solidFill>
              <a:round/>
            </a:ln>
          </p:spPr>
          <p:txBody>
            <a:bodyPr wrap="none" anchor="ctr"/>
            <a:lstStyle/>
            <a:p>
              <a:pPr algn="ctr">
                <a:spcBef>
                  <a:spcPct val="50000"/>
                </a:spcBef>
              </a:pPr>
              <a:endParaRPr lang="zh-CN" sz="3200" b="1">
                <a:solidFill>
                  <a:srgbClr val="000099"/>
                </a:solidFill>
                <a:latin typeface="Times New Roman" panose="02020603050405020304" charset="0"/>
              </a:endParaRPr>
            </a:p>
          </p:txBody>
        </p:sp>
        <p:sp>
          <p:nvSpPr>
            <p:cNvPr id="112671" name="Oval 30"/>
            <p:cNvSpPr>
              <a:spLocks noChangeArrowheads="1"/>
            </p:cNvSpPr>
            <p:nvPr/>
          </p:nvSpPr>
          <p:spPr bwMode="auto">
            <a:xfrm>
              <a:off x="4081" y="972"/>
              <a:ext cx="48" cy="48"/>
            </a:xfrm>
            <a:prstGeom prst="ellipse">
              <a:avLst/>
            </a:prstGeom>
            <a:solidFill>
              <a:srgbClr val="000099"/>
            </a:solidFill>
            <a:ln w="9525">
              <a:solidFill>
                <a:srgbClr val="000099"/>
              </a:solidFill>
              <a:round/>
            </a:ln>
          </p:spPr>
          <p:txBody>
            <a:bodyPr wrap="none" anchor="ctr"/>
            <a:lstStyle/>
            <a:p>
              <a:pPr algn="ctr">
                <a:spcBef>
                  <a:spcPct val="50000"/>
                </a:spcBef>
              </a:pPr>
              <a:endParaRPr lang="zh-CN" sz="3200" b="1">
                <a:solidFill>
                  <a:srgbClr val="003300"/>
                </a:solidFill>
                <a:latin typeface="Times New Roman" panose="02020603050405020304" charset="0"/>
              </a:endParaRPr>
            </a:p>
          </p:txBody>
        </p:sp>
      </p:grpSp>
      <p:grpSp>
        <p:nvGrpSpPr>
          <p:cNvPr id="6" name="Group 31"/>
          <p:cNvGrpSpPr/>
          <p:nvPr/>
        </p:nvGrpSpPr>
        <p:grpSpPr bwMode="auto">
          <a:xfrm>
            <a:off x="1143000" y="1295400"/>
            <a:ext cx="2590800" cy="2424113"/>
            <a:chOff x="720" y="864"/>
            <a:chExt cx="1632" cy="1527"/>
          </a:xfrm>
        </p:grpSpPr>
        <p:sp>
          <p:nvSpPr>
            <p:cNvPr id="112650" name="Line 32"/>
            <p:cNvSpPr>
              <a:spLocks noChangeShapeType="1"/>
            </p:cNvSpPr>
            <p:nvPr/>
          </p:nvSpPr>
          <p:spPr bwMode="auto">
            <a:xfrm>
              <a:off x="720" y="864"/>
              <a:ext cx="16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2651" name="Line 33"/>
            <p:cNvSpPr>
              <a:spLocks noChangeShapeType="1"/>
            </p:cNvSpPr>
            <p:nvPr/>
          </p:nvSpPr>
          <p:spPr bwMode="auto">
            <a:xfrm>
              <a:off x="720" y="1200"/>
              <a:ext cx="16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2652" name="Line 34"/>
            <p:cNvSpPr>
              <a:spLocks noChangeShapeType="1"/>
            </p:cNvSpPr>
            <p:nvPr/>
          </p:nvSpPr>
          <p:spPr bwMode="auto">
            <a:xfrm>
              <a:off x="1824" y="864"/>
              <a:ext cx="0" cy="148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2653" name="Line 35"/>
            <p:cNvSpPr>
              <a:spLocks noChangeShapeType="1"/>
            </p:cNvSpPr>
            <p:nvPr/>
          </p:nvSpPr>
          <p:spPr bwMode="auto">
            <a:xfrm>
              <a:off x="1200" y="864"/>
              <a:ext cx="0" cy="148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2654" name="Text Box 36"/>
            <p:cNvSpPr txBox="1">
              <a:spLocks noChangeArrowheads="1"/>
            </p:cNvSpPr>
            <p:nvPr/>
          </p:nvSpPr>
          <p:spPr bwMode="auto">
            <a:xfrm>
              <a:off x="768" y="864"/>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t>A</a:t>
              </a:r>
            </a:p>
          </p:txBody>
        </p:sp>
        <p:sp>
          <p:nvSpPr>
            <p:cNvPr id="112655" name="Text Box 37"/>
            <p:cNvSpPr txBox="1">
              <a:spLocks noChangeArrowheads="1"/>
            </p:cNvSpPr>
            <p:nvPr/>
          </p:nvSpPr>
          <p:spPr bwMode="auto">
            <a:xfrm>
              <a:off x="1344" y="864"/>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t>B</a:t>
              </a:r>
              <a:endParaRPr lang="en-US" altLang="zh-CN" sz="2800" b="1" i="1">
                <a:solidFill>
                  <a:srgbClr val="CC0000"/>
                </a:solidFill>
              </a:endParaRPr>
            </a:p>
          </p:txBody>
        </p:sp>
        <p:sp>
          <p:nvSpPr>
            <p:cNvPr id="112656" name="Text Box 38"/>
            <p:cNvSpPr txBox="1">
              <a:spLocks noChangeArrowheads="1"/>
            </p:cNvSpPr>
            <p:nvPr/>
          </p:nvSpPr>
          <p:spPr bwMode="auto">
            <a:xfrm>
              <a:off x="2064" y="864"/>
              <a:ext cx="24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t>Y</a:t>
              </a:r>
              <a:endParaRPr lang="en-US" altLang="zh-CN" sz="2800" b="1" i="1">
                <a:solidFill>
                  <a:srgbClr val="CC0000"/>
                </a:solidFill>
              </a:endParaRPr>
            </a:p>
          </p:txBody>
        </p:sp>
        <p:sp>
          <p:nvSpPr>
            <p:cNvPr id="112657" name="Text Box 39"/>
            <p:cNvSpPr txBox="1">
              <a:spLocks noChangeArrowheads="1"/>
            </p:cNvSpPr>
            <p:nvPr/>
          </p:nvSpPr>
          <p:spPr bwMode="auto">
            <a:xfrm>
              <a:off x="816" y="1202"/>
              <a:ext cx="269"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0</a:t>
              </a:r>
            </a:p>
          </p:txBody>
        </p:sp>
        <p:sp>
          <p:nvSpPr>
            <p:cNvPr id="112658" name="Text Box 40"/>
            <p:cNvSpPr txBox="1">
              <a:spLocks noChangeArrowheads="1"/>
            </p:cNvSpPr>
            <p:nvPr/>
          </p:nvSpPr>
          <p:spPr bwMode="auto">
            <a:xfrm>
              <a:off x="816" y="1460"/>
              <a:ext cx="269"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0</a:t>
              </a:r>
            </a:p>
          </p:txBody>
        </p:sp>
        <p:sp>
          <p:nvSpPr>
            <p:cNvPr id="112659" name="Rectangle 41"/>
            <p:cNvSpPr>
              <a:spLocks noChangeArrowheads="1"/>
            </p:cNvSpPr>
            <p:nvPr/>
          </p:nvSpPr>
          <p:spPr bwMode="auto">
            <a:xfrm>
              <a:off x="816" y="1768"/>
              <a:ext cx="284"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a:t>
              </a:r>
            </a:p>
          </p:txBody>
        </p:sp>
        <p:sp>
          <p:nvSpPr>
            <p:cNvPr id="112660" name="Rectangle 42"/>
            <p:cNvSpPr>
              <a:spLocks noChangeArrowheads="1"/>
            </p:cNvSpPr>
            <p:nvPr/>
          </p:nvSpPr>
          <p:spPr bwMode="auto">
            <a:xfrm>
              <a:off x="816" y="2064"/>
              <a:ext cx="22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a:t>
              </a:r>
            </a:p>
          </p:txBody>
        </p:sp>
        <p:sp>
          <p:nvSpPr>
            <p:cNvPr id="112661" name="Text Box 43"/>
            <p:cNvSpPr txBox="1">
              <a:spLocks noChangeArrowheads="1"/>
            </p:cNvSpPr>
            <p:nvPr/>
          </p:nvSpPr>
          <p:spPr bwMode="auto">
            <a:xfrm>
              <a:off x="1392" y="1219"/>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0</a:t>
              </a:r>
            </a:p>
          </p:txBody>
        </p:sp>
        <p:sp>
          <p:nvSpPr>
            <p:cNvPr id="112662" name="Text Box 44"/>
            <p:cNvSpPr txBox="1">
              <a:spLocks noChangeArrowheads="1"/>
            </p:cNvSpPr>
            <p:nvPr/>
          </p:nvSpPr>
          <p:spPr bwMode="auto">
            <a:xfrm>
              <a:off x="1392" y="1747"/>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0</a:t>
              </a:r>
            </a:p>
          </p:txBody>
        </p:sp>
        <p:sp>
          <p:nvSpPr>
            <p:cNvPr id="112663" name="Rectangle 45"/>
            <p:cNvSpPr>
              <a:spLocks noChangeArrowheads="1"/>
            </p:cNvSpPr>
            <p:nvPr/>
          </p:nvSpPr>
          <p:spPr bwMode="auto">
            <a:xfrm>
              <a:off x="1392" y="1459"/>
              <a:ext cx="240" cy="327"/>
            </a:xfrm>
            <a:prstGeom prst="rect">
              <a:avLst/>
            </a:prstGeom>
            <a:noFill/>
            <a:ln>
              <a:noFill/>
            </a:ln>
          </p:spPr>
          <p:txBody>
            <a:bodyPr>
              <a:spAutoFit/>
            </a:bodyPr>
            <a:lstStyle/>
            <a:p>
              <a:pPr>
                <a:spcBef>
                  <a:spcPct val="50000"/>
                </a:spcBef>
              </a:pPr>
              <a:r>
                <a:rPr lang="en-US" altLang="zh-CN" sz="2800" b="1">
                  <a:latin typeface="Times New Roman" panose="02020603050405020304" charset="0"/>
                </a:rPr>
                <a:t>1</a:t>
              </a:r>
            </a:p>
          </p:txBody>
        </p:sp>
        <p:sp>
          <p:nvSpPr>
            <p:cNvPr id="112664" name="Text Box 46"/>
            <p:cNvSpPr txBox="1">
              <a:spLocks noChangeArrowheads="1"/>
            </p:cNvSpPr>
            <p:nvPr/>
          </p:nvSpPr>
          <p:spPr bwMode="auto">
            <a:xfrm>
              <a:off x="2064" y="1747"/>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0</a:t>
              </a:r>
            </a:p>
          </p:txBody>
        </p:sp>
        <p:sp>
          <p:nvSpPr>
            <p:cNvPr id="112665" name="Text Box 47"/>
            <p:cNvSpPr txBox="1">
              <a:spLocks noChangeArrowheads="1"/>
            </p:cNvSpPr>
            <p:nvPr/>
          </p:nvSpPr>
          <p:spPr bwMode="auto">
            <a:xfrm>
              <a:off x="2064" y="1459"/>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0</a:t>
              </a:r>
            </a:p>
          </p:txBody>
        </p:sp>
        <p:sp>
          <p:nvSpPr>
            <p:cNvPr id="112666" name="Text Box 48"/>
            <p:cNvSpPr txBox="1">
              <a:spLocks noChangeArrowheads="1"/>
            </p:cNvSpPr>
            <p:nvPr/>
          </p:nvSpPr>
          <p:spPr bwMode="auto">
            <a:xfrm>
              <a:off x="2064" y="1219"/>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1</a:t>
              </a:r>
            </a:p>
          </p:txBody>
        </p:sp>
        <p:sp>
          <p:nvSpPr>
            <p:cNvPr id="112667" name="Rectangle 49"/>
            <p:cNvSpPr>
              <a:spLocks noChangeArrowheads="1"/>
            </p:cNvSpPr>
            <p:nvPr/>
          </p:nvSpPr>
          <p:spPr bwMode="auto">
            <a:xfrm>
              <a:off x="2064" y="2064"/>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sp>
          <p:nvSpPr>
            <p:cNvPr id="112668" name="Rectangle 50"/>
            <p:cNvSpPr>
              <a:spLocks noChangeArrowheads="1"/>
            </p:cNvSpPr>
            <p:nvPr/>
          </p:nvSpPr>
          <p:spPr bwMode="auto">
            <a:xfrm>
              <a:off x="1392" y="2064"/>
              <a:ext cx="240" cy="327"/>
            </a:xfrm>
            <a:prstGeom prst="rect">
              <a:avLst/>
            </a:prstGeom>
            <a:noFill/>
            <a:ln>
              <a:noFill/>
            </a:ln>
          </p:spPr>
          <p:txBody>
            <a:bodyPr>
              <a:spAutoFit/>
            </a:bodyPr>
            <a:lstStyle/>
            <a:p>
              <a:pPr>
                <a:spcBef>
                  <a:spcPct val="50000"/>
                </a:spcBef>
              </a:pPr>
              <a:r>
                <a:rPr lang="en-US" altLang="zh-CN" sz="2800" b="1">
                  <a:latin typeface="Times New Roman" panose="02020603050405020304" charset="0"/>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95"/>
                                        </p:tgtEl>
                                        <p:attrNameLst>
                                          <p:attrName>style.visibility</p:attrName>
                                        </p:attrNameLst>
                                      </p:cBhvr>
                                      <p:to>
                                        <p:strVal val="visible"/>
                                      </p:to>
                                    </p:set>
                                    <p:animEffect transition="in" filter="wipe(left)">
                                      <p:cBhvr>
                                        <p:cTn id="12" dur="500"/>
                                        <p:tgtEl>
                                          <p:spTgt spid="890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9100"/>
                                        </p:tgtEl>
                                        <p:attrNameLst>
                                          <p:attrName>style.visibility</p:attrName>
                                        </p:attrNameLst>
                                      </p:cBhvr>
                                      <p:to>
                                        <p:strVal val="visible"/>
                                      </p:to>
                                    </p:set>
                                    <p:animEffect transition="in" filter="box(in)">
                                      <p:cBhvr>
                                        <p:cTn id="32" dur="500"/>
                                        <p:tgtEl>
                                          <p:spTgt spid="891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5" grpId="0" autoUpdateAnimBg="0"/>
      <p:bldP spid="89100"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106"/>
          </a:xfrm>
        </p:spPr>
        <p:txBody>
          <a:bodyPr vert="horz" wrap="square" lIns="91440" tIns="45720" rIns="91440" bIns="45720" numCol="1" anchor="t" anchorCtr="0" compatLnSpc="1">
            <a:prstTxWarp prst="textNoShape">
              <a:avLst/>
            </a:prstTxWarp>
            <a:normAutofit/>
          </a:bodyPr>
          <a:lstStyle/>
          <a:p>
            <a:r>
              <a:rPr lang="en-US" altLang="zh-CN" sz="3600" b="1" dirty="0" smtClean="0">
                <a:solidFill>
                  <a:srgbClr val="FF0000"/>
                </a:solidFill>
                <a:effectLst>
                  <a:outerShdw blurRad="38100" dist="38100" dir="2700000" algn="tl">
                    <a:srgbClr val="DDDDDD"/>
                  </a:outerShdw>
                </a:effectLst>
                <a:latin typeface="Times New Roman"/>
                <a:ea typeface="+mn-ea"/>
                <a:cs typeface="Times New Roman"/>
              </a:rPr>
              <a:t>20.14 </a:t>
            </a:r>
            <a:r>
              <a:rPr lang="zh-CN" altLang="en-US" sz="3600" b="1" dirty="0" smtClean="0">
                <a:solidFill>
                  <a:srgbClr val="FF0000"/>
                </a:solidFill>
                <a:effectLst>
                  <a:outerShdw blurRad="38100" dist="38100" dir="2700000" algn="tl">
                    <a:srgbClr val="DDDDDD"/>
                  </a:outerShdw>
                </a:effectLst>
                <a:latin typeface="Times New Roman"/>
                <a:ea typeface="+mn-ea"/>
                <a:cs typeface="Times New Roman"/>
              </a:rPr>
              <a:t>组合逻辑电路</a:t>
            </a:r>
            <a:r>
              <a:rPr lang="zh-CN" altLang="en-US" sz="3600" b="1" dirty="0">
                <a:solidFill>
                  <a:srgbClr val="FF0000"/>
                </a:solidFill>
                <a:effectLst>
                  <a:outerShdw blurRad="38100" dist="38100" dir="2700000" algn="tl">
                    <a:srgbClr val="DDDDDD"/>
                  </a:outerShdw>
                </a:effectLst>
                <a:latin typeface="Times New Roman"/>
                <a:ea typeface="+mn-ea"/>
                <a:cs typeface="Times New Roman"/>
              </a:rPr>
              <a:t>中的冒险现象</a:t>
            </a:r>
            <a:endParaRPr lang="zh-CN" altLang="en-US" sz="3600" dirty="0">
              <a:latin typeface="Times New Roman"/>
              <a:ea typeface="+mn-ea"/>
              <a:cs typeface="Times New Roman"/>
            </a:endParaRPr>
          </a:p>
        </p:txBody>
      </p:sp>
      <p:pic>
        <p:nvPicPr>
          <p:cNvPr id="9318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46275"/>
            <a:ext cx="3429000" cy="4090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318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844675"/>
            <a:ext cx="3294062"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3189" name="对象 3"/>
          <p:cNvGraphicFramePr>
            <a:graphicFrameLocks noChangeAspect="1"/>
          </p:cNvGraphicFramePr>
          <p:nvPr>
            <p:extLst>
              <p:ext uri="{D42A27DB-BD31-4B8C-83A1-F6EECF244321}">
                <p14:modId xmlns:p14="http://schemas.microsoft.com/office/powerpoint/2010/main" val="3701827467"/>
              </p:ext>
            </p:extLst>
          </p:nvPr>
        </p:nvGraphicFramePr>
        <p:xfrm>
          <a:off x="1155700" y="1411288"/>
          <a:ext cx="2641600" cy="508000"/>
        </p:xfrm>
        <a:graphic>
          <a:graphicData uri="http://schemas.openxmlformats.org/presentationml/2006/ole">
            <mc:AlternateContent xmlns:mc="http://schemas.openxmlformats.org/markup-compatibility/2006">
              <mc:Choice xmlns:v="urn:schemas-microsoft-com:vml" Requires="v">
                <p:oleObj spid="_x0000_s299059" name="Equation" r:id="rId5" imgW="1257300" imgH="241300" progId="Equation.DSMT4">
                  <p:embed/>
                </p:oleObj>
              </mc:Choice>
              <mc:Fallback>
                <p:oleObj name="Equation" r:id="rId5" imgW="12573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5700" y="1411288"/>
                        <a:ext cx="26416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0" name="对象 4"/>
          <p:cNvGraphicFramePr>
            <a:graphicFrameLocks noChangeAspect="1"/>
          </p:cNvGraphicFramePr>
          <p:nvPr>
            <p:extLst>
              <p:ext uri="{D42A27DB-BD31-4B8C-83A1-F6EECF244321}">
                <p14:modId xmlns:p14="http://schemas.microsoft.com/office/powerpoint/2010/main" val="2310511590"/>
              </p:ext>
            </p:extLst>
          </p:nvPr>
        </p:nvGraphicFramePr>
        <p:xfrm>
          <a:off x="4865688" y="1341438"/>
          <a:ext cx="2982912" cy="468312"/>
        </p:xfrm>
        <a:graphic>
          <a:graphicData uri="http://schemas.openxmlformats.org/presentationml/2006/ole">
            <mc:AlternateContent xmlns:mc="http://schemas.openxmlformats.org/markup-compatibility/2006">
              <mc:Choice xmlns:v="urn:schemas-microsoft-com:vml" Requires="v">
                <p:oleObj spid="_x0000_s299060" name="公式" r:id="rId7" imgW="1536700" imgH="241300" progId="Equation.3">
                  <p:embed/>
                </p:oleObj>
              </mc:Choice>
              <mc:Fallback>
                <p:oleObj name="公式" r:id="rId7" imgW="15367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5688" y="1341438"/>
                        <a:ext cx="29829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611148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8258"/>
          </a:xfrm>
        </p:spPr>
        <p:txBody>
          <a:bodyPr vert="horz" wrap="square" lIns="91440" tIns="45720" rIns="91440" bIns="45720" numCol="1" anchor="t" anchorCtr="0" compatLnSpc="1">
            <a:prstTxWarp prst="textNoShape">
              <a:avLst/>
            </a:prstTxWarp>
            <a:normAutofit/>
          </a:bodyPr>
          <a:lstStyle/>
          <a:p>
            <a:r>
              <a:rPr lang="en-US" altLang="zh-CN" sz="3600" b="1" dirty="0" smtClean="0">
                <a:solidFill>
                  <a:srgbClr val="FF0000"/>
                </a:solidFill>
                <a:effectLst>
                  <a:outerShdw blurRad="38100" dist="38100" dir="2700000" algn="tl">
                    <a:srgbClr val="DDDDDD"/>
                  </a:outerShdw>
                </a:effectLst>
                <a:latin typeface="Times New Roman"/>
                <a:ea typeface="+mn-ea"/>
                <a:cs typeface="Times New Roman"/>
              </a:rPr>
              <a:t>20.14 </a:t>
            </a:r>
            <a:r>
              <a:rPr lang="zh-CN" altLang="en-US" sz="3600" b="1" dirty="0" smtClean="0">
                <a:solidFill>
                  <a:srgbClr val="FF0000"/>
                </a:solidFill>
                <a:effectLst>
                  <a:outerShdw blurRad="38100" dist="38100" dir="2700000" algn="tl">
                    <a:srgbClr val="DDDDDD"/>
                  </a:outerShdw>
                </a:effectLst>
                <a:latin typeface="Times New Roman"/>
                <a:ea typeface="+mn-ea"/>
                <a:cs typeface="Times New Roman"/>
              </a:rPr>
              <a:t>组合逻辑电路</a:t>
            </a:r>
            <a:r>
              <a:rPr lang="zh-CN" altLang="en-US" sz="3600" b="1" dirty="0">
                <a:solidFill>
                  <a:srgbClr val="FF0000"/>
                </a:solidFill>
                <a:effectLst>
                  <a:outerShdw blurRad="38100" dist="38100" dir="2700000" algn="tl">
                    <a:srgbClr val="DDDDDD"/>
                  </a:outerShdw>
                </a:effectLst>
                <a:latin typeface="Times New Roman"/>
                <a:ea typeface="+mn-ea"/>
                <a:cs typeface="Times New Roman"/>
              </a:rPr>
              <a:t>中的冒险现象</a:t>
            </a:r>
            <a:endParaRPr lang="zh-CN" altLang="en-US" sz="3600" dirty="0">
              <a:latin typeface="Times New Roman"/>
              <a:ea typeface="+mn-ea"/>
              <a:cs typeface="Times New Roman"/>
            </a:endParaRPr>
          </a:p>
        </p:txBody>
      </p:sp>
      <p:sp>
        <p:nvSpPr>
          <p:cNvPr id="3" name="内容占位符 2"/>
          <p:cNvSpPr>
            <a:spLocks noGrp="1"/>
          </p:cNvSpPr>
          <p:nvPr>
            <p:ph idx="1"/>
          </p:nvPr>
        </p:nvSpPr>
        <p:spPr>
          <a:xfrm>
            <a:off x="457200" y="1341438"/>
            <a:ext cx="8229600" cy="4525962"/>
          </a:xfrm>
        </p:spPr>
        <p:txBody>
          <a:bodyPr vert="horz" wrap="square" lIns="91440" tIns="45720" rIns="91440" bIns="45720" numCol="1" anchor="t" anchorCtr="0" compatLnSpc="1">
            <a:prstTxWarp prst="textNoShape">
              <a:avLst/>
            </a:prstTxWarp>
          </a:bodyPr>
          <a:lstStyle/>
          <a:p>
            <a:pPr eaLnBrk="1" hangingPunct="1">
              <a:buFont typeface="Wingdings" charset="0"/>
              <a:buNone/>
            </a:pPr>
            <a:r>
              <a:rPr lang="zh-CN" altLang="en-US" b="1" dirty="0">
                <a:effectLst>
                  <a:outerShdw blurRad="38100" dist="38100" dir="2700000" algn="tl">
                    <a:srgbClr val="DDDDDD"/>
                  </a:outerShdw>
                </a:effectLst>
                <a:latin typeface="Times New Roman"/>
                <a:cs typeface="Times New Roman"/>
              </a:rPr>
              <a:t>二、冒险现象的产生及消除</a:t>
            </a:r>
          </a:p>
          <a:p>
            <a:pPr eaLnBrk="1" hangingPunct="1"/>
            <a:r>
              <a:rPr lang="zh-CN" altLang="en-US" b="1" dirty="0">
                <a:latin typeface="Times New Roman"/>
                <a:cs typeface="Times New Roman"/>
              </a:rPr>
              <a:t>改变电路结构，增加或调整时延，消除信号之间的竞争。</a:t>
            </a:r>
          </a:p>
          <a:p>
            <a:pPr eaLnBrk="1" hangingPunct="1"/>
            <a:r>
              <a:rPr lang="zh-CN" altLang="en-US" b="1" dirty="0">
                <a:latin typeface="Times New Roman"/>
                <a:cs typeface="Times New Roman"/>
              </a:rPr>
              <a:t>可以引入选通脉冲。</a:t>
            </a:r>
          </a:p>
          <a:p>
            <a:pPr eaLnBrk="1" hangingPunct="1"/>
            <a:r>
              <a:rPr lang="zh-CN" altLang="en-US" b="1" dirty="0">
                <a:latin typeface="Times New Roman"/>
                <a:cs typeface="Times New Roman"/>
              </a:rPr>
              <a:t>并接滤波电容。</a:t>
            </a:r>
          </a:p>
          <a:p>
            <a:pPr eaLnBrk="1" hangingPunct="1"/>
            <a:r>
              <a:rPr lang="zh-CN" altLang="en-US" b="1" dirty="0">
                <a:latin typeface="Times New Roman"/>
                <a:cs typeface="Times New Roman"/>
              </a:rPr>
              <a:t>修改逻辑设计，增加多于项。</a:t>
            </a:r>
          </a:p>
          <a:p>
            <a:endParaRPr lang="zh-CN" altLang="en-US" dirty="0">
              <a:latin typeface="Times New Roman"/>
              <a:cs typeface="Times New Roman"/>
            </a:endParaRPr>
          </a:p>
        </p:txBody>
      </p:sp>
    </p:spTree>
    <p:extLst>
      <p:ext uri="{BB962C8B-B14F-4D97-AF65-F5344CB8AC3E}">
        <p14:creationId xmlns:p14="http://schemas.microsoft.com/office/powerpoint/2010/main" val="12775214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subTitle" idx="1"/>
          </p:nvPr>
        </p:nvSpPr>
        <p:spPr bwMode="auto">
          <a:xfrm>
            <a:off x="2514600" y="457200"/>
            <a:ext cx="3505200" cy="609600"/>
          </a:xfrm>
          <a:ln>
            <a:miter lim="800000"/>
          </a:ln>
        </p:spPr>
        <p:txBody>
          <a:bodyPr vert="horz" wrap="square" lIns="91440" tIns="45720" rIns="91440" bIns="45720" numCol="1" anchor="t" anchorCtr="0" compatLnSpc="1">
            <a:normAutofit lnSpcReduction="10000"/>
          </a:bodyPr>
          <a:lstStyle/>
          <a:p>
            <a:pPr algn="l" eaLnBrk="1" hangingPunct="1"/>
            <a:r>
              <a:rPr lang="en-US" altLang="zh-CN" sz="3600" b="1" dirty="0" smtClean="0">
                <a:solidFill>
                  <a:srgbClr val="CC0000"/>
                </a:solidFill>
                <a:effectLst>
                  <a:outerShdw blurRad="38100" dist="38100" dir="2700000" algn="tl">
                    <a:srgbClr val="DDDDDD"/>
                  </a:outerShdw>
                </a:effectLst>
                <a:latin typeface="Times New Roman" panose="02020603050405020304" charset="0"/>
                <a:ea typeface="华文新魏" panose="02010800040101010101" charset="-122"/>
                <a:cs typeface="华文新魏" panose="02010800040101010101" charset="-122"/>
              </a:rPr>
              <a:t>20.15  </a:t>
            </a:r>
            <a:r>
              <a:rPr lang="zh-CN" altLang="en-US" sz="3600" b="1" dirty="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应用举例</a:t>
            </a:r>
          </a:p>
        </p:txBody>
      </p:sp>
      <p:sp>
        <p:nvSpPr>
          <p:cNvPr id="152579" name="Rectangle 3"/>
          <p:cNvSpPr>
            <a:spLocks noChangeArrowheads="1"/>
          </p:cNvSpPr>
          <p:nvPr/>
        </p:nvSpPr>
        <p:spPr bwMode="auto">
          <a:xfrm>
            <a:off x="658271" y="1014413"/>
            <a:ext cx="6152646" cy="634020"/>
          </a:xfrm>
          <a:prstGeom prst="rect">
            <a:avLst/>
          </a:prstGeom>
          <a:noFill/>
          <a:ln w="9525">
            <a:noFill/>
            <a:miter lim="800000"/>
          </a:ln>
          <a:effectLst/>
        </p:spPr>
        <p:txBody>
          <a:bodyPr wrap="none">
            <a:spAutoFit/>
          </a:bodyPr>
          <a:lstStyle/>
          <a:p>
            <a:pPr algn="ctr">
              <a:lnSpc>
                <a:spcPct val="110000"/>
              </a:lnSpc>
              <a:spcBef>
                <a:spcPct val="50000"/>
              </a:spcBef>
            </a:pPr>
            <a:r>
              <a:rPr lang="en-US" altLang="zh-CN" sz="3200" b="1" dirty="0" smtClean="0">
                <a:solidFill>
                  <a:srgbClr val="000099"/>
                </a:solidFill>
                <a:effectLst>
                  <a:outerShdw blurRad="38100" dist="38100" dir="2700000" algn="tl">
                    <a:srgbClr val="DDDDDD"/>
                  </a:outerShdw>
                </a:effectLst>
                <a:latin typeface="Times New Roman" panose="02020603050405020304" charset="0"/>
              </a:rPr>
              <a:t>20.15.1  </a:t>
            </a:r>
            <a:r>
              <a:rPr lang="zh-CN" altLang="en-US" sz="3200" b="1" dirty="0">
                <a:solidFill>
                  <a:srgbClr val="000099"/>
                </a:solidFill>
                <a:effectLst>
                  <a:outerShdw blurRad="38100" dist="38100" dir="2700000" algn="tl">
                    <a:srgbClr val="DDDDDD"/>
                  </a:outerShdw>
                </a:effectLst>
                <a:latin typeface="Times New Roman" panose="02020603050405020304" charset="0"/>
              </a:rPr>
              <a:t>交通信号灯故障检测电路</a:t>
            </a:r>
          </a:p>
        </p:txBody>
      </p:sp>
      <p:sp>
        <p:nvSpPr>
          <p:cNvPr id="152580" name="Rectangle 4"/>
          <p:cNvSpPr>
            <a:spLocks noChangeArrowheads="1"/>
          </p:cNvSpPr>
          <p:nvPr/>
        </p:nvSpPr>
        <p:spPr bwMode="auto">
          <a:xfrm>
            <a:off x="685800" y="1660525"/>
            <a:ext cx="7799388" cy="582613"/>
          </a:xfrm>
          <a:prstGeom prst="rect">
            <a:avLst/>
          </a:prstGeom>
          <a:noFill/>
          <a:ln w="9525">
            <a:noFill/>
            <a:miter lim="800000"/>
          </a:ln>
          <a:effectLst/>
        </p:spPr>
        <p:txBody>
          <a:bodyPr wrap="none">
            <a:spAutoFit/>
          </a:bodyPr>
          <a:lstStyle/>
          <a:p>
            <a:pPr>
              <a:lnSpc>
                <a:spcPct val="115000"/>
              </a:lnSpc>
            </a:pPr>
            <a:r>
              <a:rPr lang="zh-CN" altLang="en-US" sz="2800" b="1">
                <a:latin typeface="Times New Roman" panose="02020603050405020304" charset="0"/>
              </a:rPr>
              <a:t>交通信号灯在正常情况下，</a:t>
            </a:r>
            <a:r>
              <a:rPr lang="zh-CN" altLang="en-US" sz="2800" b="1">
                <a:solidFill>
                  <a:srgbClr val="FF0000"/>
                </a:solidFill>
                <a:effectLst>
                  <a:outerShdw blurRad="38100" dist="38100" dir="2700000" algn="tl">
                    <a:srgbClr val="DDDDDD"/>
                  </a:outerShdw>
                </a:effectLst>
                <a:latin typeface="Times New Roman" panose="02020603050405020304" charset="0"/>
              </a:rPr>
              <a:t>红灯</a:t>
            </a:r>
            <a:r>
              <a:rPr lang="en-US" altLang="zh-CN" sz="2800" b="1">
                <a:latin typeface="Times New Roman" panose="02020603050405020304" charset="0"/>
              </a:rPr>
              <a:t>(</a:t>
            </a:r>
            <a:r>
              <a:rPr lang="en-US" altLang="zh-CN" sz="2800" b="1" i="1">
                <a:latin typeface="Times New Roman" panose="02020603050405020304" charset="0"/>
              </a:rPr>
              <a:t>R</a:t>
            </a:r>
            <a:r>
              <a:rPr lang="en-US" altLang="zh-CN" sz="2800" b="1">
                <a:latin typeface="Times New Roman" panose="02020603050405020304" charset="0"/>
              </a:rPr>
              <a:t>)</a:t>
            </a:r>
            <a:r>
              <a:rPr lang="zh-CN" altLang="en-US" sz="2800" b="1">
                <a:latin typeface="Times New Roman" panose="02020603050405020304" charset="0"/>
              </a:rPr>
              <a:t>亮</a:t>
            </a:r>
            <a:r>
              <a:rPr lang="en-US" altLang="zh-CN" sz="2800" b="1">
                <a:latin typeface="Times New Roman" panose="02020603050405020304" charset="0"/>
              </a:rPr>
              <a:t>——</a:t>
            </a:r>
            <a:r>
              <a:rPr lang="zh-CN" altLang="en-US" sz="2800" b="1">
                <a:latin typeface="Times New Roman" panose="02020603050405020304" charset="0"/>
              </a:rPr>
              <a:t>停车，</a:t>
            </a:r>
          </a:p>
        </p:txBody>
      </p:sp>
      <p:sp>
        <p:nvSpPr>
          <p:cNvPr id="152581" name="Rectangle 5"/>
          <p:cNvSpPr>
            <a:spLocks noChangeArrowheads="1"/>
          </p:cNvSpPr>
          <p:nvPr/>
        </p:nvSpPr>
        <p:spPr bwMode="auto">
          <a:xfrm>
            <a:off x="685800" y="2093913"/>
            <a:ext cx="7467600" cy="1563687"/>
          </a:xfrm>
          <a:prstGeom prst="rect">
            <a:avLst/>
          </a:prstGeom>
          <a:noFill/>
          <a:ln w="9525">
            <a:noFill/>
            <a:miter lim="800000"/>
          </a:ln>
          <a:effectLst/>
        </p:spPr>
        <p:txBody>
          <a:bodyPr>
            <a:spAutoFit/>
          </a:bodyPr>
          <a:lstStyle/>
          <a:p>
            <a:pPr>
              <a:lnSpc>
                <a:spcPct val="115000"/>
              </a:lnSpc>
            </a:pPr>
            <a:r>
              <a:rPr lang="zh-CN" altLang="en-US" sz="2800" b="1">
                <a:solidFill>
                  <a:srgbClr val="FF0000"/>
                </a:solidFill>
                <a:effectLst>
                  <a:outerShdw blurRad="38100" dist="38100" dir="2700000" algn="tl">
                    <a:srgbClr val="DDDDDD"/>
                  </a:outerShdw>
                </a:effectLst>
                <a:latin typeface="Times New Roman" panose="02020603050405020304" charset="0"/>
              </a:rPr>
              <a:t>黄灯</a:t>
            </a:r>
            <a:r>
              <a:rPr lang="en-US" altLang="zh-CN" sz="2800" b="1">
                <a:latin typeface="Times New Roman" panose="02020603050405020304" charset="0"/>
              </a:rPr>
              <a:t>(</a:t>
            </a:r>
            <a:r>
              <a:rPr lang="en-US" altLang="zh-CN" sz="2800" b="1" i="1">
                <a:latin typeface="Times New Roman" panose="02020603050405020304" charset="0"/>
              </a:rPr>
              <a:t>Y</a:t>
            </a:r>
            <a:r>
              <a:rPr lang="en-US" altLang="zh-CN" sz="2800" b="1">
                <a:latin typeface="Times New Roman" panose="02020603050405020304" charset="0"/>
              </a:rPr>
              <a:t>)</a:t>
            </a:r>
            <a:r>
              <a:rPr lang="zh-CN" altLang="en-US" sz="2800" b="1">
                <a:latin typeface="Times New Roman" panose="02020603050405020304" charset="0"/>
              </a:rPr>
              <a:t>亮</a:t>
            </a:r>
            <a:r>
              <a:rPr lang="en-US" altLang="zh-CN" sz="2800" b="1">
                <a:latin typeface="Times New Roman" panose="02020603050405020304" charset="0"/>
              </a:rPr>
              <a:t>——</a:t>
            </a:r>
            <a:r>
              <a:rPr lang="zh-CN" altLang="en-US" sz="2800" b="1">
                <a:latin typeface="Times New Roman" panose="02020603050405020304" charset="0"/>
              </a:rPr>
              <a:t>准备，</a:t>
            </a:r>
            <a:r>
              <a:rPr lang="zh-CN" altLang="en-US" sz="2800" b="1">
                <a:solidFill>
                  <a:srgbClr val="006600"/>
                </a:solidFill>
                <a:effectLst>
                  <a:outerShdw blurRad="38100" dist="38100" dir="2700000" algn="tl">
                    <a:srgbClr val="DDDDDD"/>
                  </a:outerShdw>
                </a:effectLst>
                <a:latin typeface="Times New Roman" panose="02020603050405020304" charset="0"/>
              </a:rPr>
              <a:t>绿灯</a:t>
            </a:r>
            <a:r>
              <a:rPr lang="en-US" altLang="zh-CN" sz="2800" b="1">
                <a:latin typeface="Times New Roman" panose="02020603050405020304" charset="0"/>
              </a:rPr>
              <a:t>(</a:t>
            </a:r>
            <a:r>
              <a:rPr lang="en-US" altLang="zh-CN" sz="2800" b="1" i="1">
                <a:latin typeface="Times New Roman" panose="02020603050405020304" charset="0"/>
              </a:rPr>
              <a:t>G</a:t>
            </a:r>
            <a:r>
              <a:rPr lang="en-US" altLang="zh-CN" sz="2800" b="1">
                <a:latin typeface="Times New Roman" panose="02020603050405020304" charset="0"/>
              </a:rPr>
              <a:t>)</a:t>
            </a:r>
            <a:r>
              <a:rPr lang="zh-CN" altLang="en-US" sz="2800" b="1">
                <a:latin typeface="Times New Roman" panose="02020603050405020304" charset="0"/>
              </a:rPr>
              <a:t>亮</a:t>
            </a:r>
            <a:r>
              <a:rPr lang="en-US" altLang="zh-CN" sz="2800" b="1">
                <a:latin typeface="Times New Roman" panose="02020603050405020304" charset="0"/>
              </a:rPr>
              <a:t>——</a:t>
            </a:r>
            <a:r>
              <a:rPr lang="zh-CN" altLang="en-US" sz="2800" b="1">
                <a:latin typeface="Times New Roman" panose="02020603050405020304" charset="0"/>
              </a:rPr>
              <a:t>通行。正常时，只有一个灯亮。如果灯全不亮或全亮或两个灯同时亮，都是故障。</a:t>
            </a:r>
          </a:p>
        </p:txBody>
      </p:sp>
      <p:sp>
        <p:nvSpPr>
          <p:cNvPr id="152582" name="Text Box 6"/>
          <p:cNvSpPr txBox="1">
            <a:spLocks noChangeArrowheads="1"/>
          </p:cNvSpPr>
          <p:nvPr/>
        </p:nvSpPr>
        <p:spPr bwMode="auto">
          <a:xfrm>
            <a:off x="685800" y="3657600"/>
            <a:ext cx="1066800" cy="519113"/>
          </a:xfrm>
          <a:prstGeom prst="rect">
            <a:avLst/>
          </a:prstGeom>
          <a:noFill/>
          <a:ln w="9525">
            <a:noFill/>
            <a:miter lim="800000"/>
          </a:ln>
          <a:effectLst/>
        </p:spPr>
        <p:txBody>
          <a:bodyPr>
            <a:spAutoFit/>
          </a:bodyPr>
          <a:lstStyle/>
          <a:p>
            <a:pPr>
              <a:spcBef>
                <a:spcPct val="50000"/>
              </a:spcBef>
              <a:defRPr/>
            </a:pPr>
            <a:r>
              <a:rPr lang="zh-CN" altLang="en-US" sz="2800" b="1">
                <a:effectLst>
                  <a:outerShdw blurRad="38100" dist="38100" dir="2700000" algn="tl">
                    <a:srgbClr val="C0C0C0"/>
                  </a:outerShdw>
                </a:effectLst>
                <a:latin typeface="Times New Roman" panose="02020603050405020304" charset="0"/>
                <a:ea typeface="宋体" panose="02010600030101010101" pitchFamily="2" charset="-122"/>
                <a:cs typeface="+mn-cs"/>
              </a:rPr>
              <a:t>解：</a:t>
            </a:r>
          </a:p>
        </p:txBody>
      </p:sp>
      <p:sp>
        <p:nvSpPr>
          <p:cNvPr id="152583" name="Rectangle 7"/>
          <p:cNvSpPr>
            <a:spLocks noChangeArrowheads="1"/>
          </p:cNvSpPr>
          <p:nvPr/>
        </p:nvSpPr>
        <p:spPr bwMode="auto">
          <a:xfrm>
            <a:off x="1295400" y="4267200"/>
            <a:ext cx="6613525" cy="519113"/>
          </a:xfrm>
          <a:prstGeom prst="rect">
            <a:avLst/>
          </a:prstGeom>
          <a:noFill/>
          <a:ln w="9525">
            <a:noFill/>
            <a:miter lim="800000"/>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宋体" panose="02010600030101010101" pitchFamily="2" charset="-122"/>
              </a:rPr>
              <a:t>灯亮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a:solidFill>
                  <a:srgbClr val="000099"/>
                </a:solidFill>
                <a:effectLst>
                  <a:outerShdw blurRad="38100" dist="38100" dir="2700000" algn="tl">
                    <a:srgbClr val="DDDDDD"/>
                  </a:outerShdw>
                </a:effectLst>
                <a:latin typeface="宋体" panose="02010600030101010101" pitchFamily="2" charset="-122"/>
              </a:rPr>
              <a:t>“1”</a:t>
            </a:r>
            <a:r>
              <a:rPr lang="zh-CN" altLang="en-US" sz="2800" b="1">
                <a:solidFill>
                  <a:srgbClr val="000099"/>
                </a:solidFill>
                <a:effectLst>
                  <a:outerShdw blurRad="38100" dist="38100" dir="2700000" algn="tl">
                    <a:srgbClr val="DDDDDD"/>
                  </a:outerShdw>
                </a:effectLst>
                <a:latin typeface="宋体" panose="02010600030101010101" pitchFamily="2" charset="-122"/>
              </a:rPr>
              <a:t>表示，灯灭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a:solidFill>
                  <a:srgbClr val="000099"/>
                </a:solidFill>
                <a:effectLst>
                  <a:outerShdw blurRad="38100" dist="38100" dir="2700000" algn="tl">
                    <a:srgbClr val="DDDDDD"/>
                  </a:outerShdw>
                </a:effectLst>
                <a:latin typeface="宋体" panose="02010600030101010101" pitchFamily="2" charset="-122"/>
              </a:rPr>
              <a:t>“0”</a:t>
            </a:r>
            <a:r>
              <a:rPr lang="zh-CN" altLang="en-US" sz="2800" b="1">
                <a:solidFill>
                  <a:srgbClr val="000099"/>
                </a:solidFill>
                <a:effectLst>
                  <a:outerShdw blurRad="38100" dist="38100" dir="2700000" algn="tl">
                    <a:srgbClr val="DDDDDD"/>
                  </a:outerShdw>
                </a:effectLst>
                <a:latin typeface="宋体" panose="02010600030101010101" pitchFamily="2" charset="-122"/>
              </a:rPr>
              <a:t>表示，</a:t>
            </a:r>
          </a:p>
        </p:txBody>
      </p:sp>
      <p:sp>
        <p:nvSpPr>
          <p:cNvPr id="152584" name="Rectangle 8"/>
          <p:cNvSpPr>
            <a:spLocks noChangeArrowheads="1"/>
          </p:cNvSpPr>
          <p:nvPr/>
        </p:nvSpPr>
        <p:spPr bwMode="auto">
          <a:xfrm>
            <a:off x="1295400" y="4800600"/>
            <a:ext cx="6613525" cy="519113"/>
          </a:xfrm>
          <a:prstGeom prst="rect">
            <a:avLst/>
          </a:prstGeom>
          <a:noFill/>
          <a:ln w="9525">
            <a:noFill/>
            <a:miter lim="800000"/>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宋体" panose="02010600030101010101" pitchFamily="2" charset="-122"/>
              </a:rPr>
              <a:t>故障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a:solidFill>
                  <a:srgbClr val="000099"/>
                </a:solidFill>
                <a:effectLst>
                  <a:outerShdw blurRad="38100" dist="38100" dir="2700000" algn="tl">
                    <a:srgbClr val="DDDDDD"/>
                  </a:outerShdw>
                </a:effectLst>
                <a:latin typeface="宋体" panose="02010600030101010101" pitchFamily="2" charset="-122"/>
              </a:rPr>
              <a:t>“1”</a:t>
            </a:r>
            <a:r>
              <a:rPr lang="zh-CN" altLang="en-US" sz="2800" b="1">
                <a:solidFill>
                  <a:srgbClr val="000099"/>
                </a:solidFill>
                <a:effectLst>
                  <a:outerShdw blurRad="38100" dist="38100" dir="2700000" algn="tl">
                    <a:srgbClr val="DDDDDD"/>
                  </a:outerShdw>
                </a:effectLst>
                <a:latin typeface="宋体" panose="02010600030101010101" pitchFamily="2" charset="-122"/>
              </a:rPr>
              <a:t>表示，正常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a:solidFill>
                  <a:srgbClr val="000099"/>
                </a:solidFill>
                <a:effectLst>
                  <a:outerShdw blurRad="38100" dist="38100" dir="2700000" algn="tl">
                    <a:srgbClr val="DDDDDD"/>
                  </a:outerShdw>
                </a:effectLst>
                <a:latin typeface="宋体" panose="02010600030101010101" pitchFamily="2" charset="-122"/>
              </a:rPr>
              <a:t>“0”</a:t>
            </a:r>
            <a:r>
              <a:rPr lang="zh-CN" altLang="en-US" sz="2800" b="1">
                <a:solidFill>
                  <a:srgbClr val="000099"/>
                </a:solidFill>
                <a:effectLst>
                  <a:outerShdw blurRad="38100" dist="38100" dir="2700000" algn="tl">
                    <a:srgbClr val="DDDDDD"/>
                  </a:outerShdw>
                </a:effectLst>
                <a:latin typeface="宋体" panose="02010600030101010101" pitchFamily="2" charset="-122"/>
              </a:rPr>
              <a:t>表示，</a:t>
            </a:r>
          </a:p>
        </p:txBody>
      </p:sp>
      <p:sp>
        <p:nvSpPr>
          <p:cNvPr id="174089" name="Rectangle 9"/>
          <p:cNvSpPr>
            <a:spLocks noChangeArrowheads="1"/>
          </p:cNvSpPr>
          <p:nvPr/>
        </p:nvSpPr>
        <p:spPr bwMode="auto">
          <a:xfrm>
            <a:off x="1371600" y="3733800"/>
            <a:ext cx="4792663" cy="519113"/>
          </a:xfrm>
          <a:prstGeom prst="rect">
            <a:avLst/>
          </a:prstGeom>
          <a:noFill/>
          <a:ln>
            <a:noFill/>
          </a:ln>
        </p:spPr>
        <p:txBody>
          <a:bodyPr wrap="none">
            <a:spAutoFit/>
          </a:bodyPr>
          <a:lstStyle/>
          <a:p>
            <a:pPr>
              <a:spcBef>
                <a:spcPct val="50000"/>
              </a:spcBef>
            </a:pPr>
            <a:r>
              <a:rPr lang="zh-CN" altLang="en-US" sz="2800" b="1">
                <a:latin typeface="Times New Roman" panose="02020603050405020304" charset="0"/>
              </a:rPr>
              <a:t>输入信号三个，输出信号一个</a:t>
            </a:r>
          </a:p>
        </p:txBody>
      </p:sp>
      <p:sp>
        <p:nvSpPr>
          <p:cNvPr id="152586" name="AutoShape 10">
            <a:hlinkClick r:id="rId2" action="ppaction://program"/>
          </p:cNvPr>
          <p:cNvSpPr>
            <a:spLocks noChangeArrowheads="1"/>
          </p:cNvSpPr>
          <p:nvPr/>
        </p:nvSpPr>
        <p:spPr bwMode="auto">
          <a:xfrm>
            <a:off x="6781800" y="1143000"/>
            <a:ext cx="690563" cy="377825"/>
          </a:xfrm>
          <a:prstGeom prst="bevel">
            <a:avLst>
              <a:gd name="adj" fmla="val 12500"/>
            </a:avLst>
          </a:prstGeom>
          <a:gradFill rotWithShape="0">
            <a:gsLst>
              <a:gs pos="0">
                <a:schemeClr val="bg1"/>
              </a:gs>
              <a:gs pos="100000">
                <a:schemeClr val="bg1">
                  <a:gamma/>
                  <a:shade val="80000"/>
                  <a:invGamma/>
                </a:schemeClr>
              </a:gs>
            </a:gsLst>
            <a:path path="rect">
              <a:fillToRect l="50000" t="50000" r="50000" b="50000"/>
            </a:path>
          </a:gradFill>
          <a:ln w="9525">
            <a:noFill/>
            <a:miter lim="800000"/>
          </a:ln>
          <a:effectLst/>
        </p:spPr>
        <p:txBody>
          <a:bodyPr wrap="none" anchor="ctr"/>
          <a:lstStyle/>
          <a:p>
            <a:pPr algn="ctr" eaLnBrk="0" hangingPunct="0"/>
            <a:r>
              <a:rPr kumimoji="0" lang="zh-CN" altLang="en-US" sz="1600" b="1">
                <a:solidFill>
                  <a:srgbClr val="006600"/>
                </a:solidFill>
                <a:latin typeface="Times New Roman" panose="02020603050405020304" charset="0"/>
              </a:rPr>
              <a:t>动画</a:t>
            </a:r>
          </a:p>
        </p:txBody>
      </p:sp>
    </p:spTree>
    <p:extLst>
      <p:ext uri="{BB962C8B-B14F-4D97-AF65-F5344CB8AC3E}">
        <p14:creationId xmlns:p14="http://schemas.microsoft.com/office/powerpoint/2010/main" val="262494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525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6"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609600" y="838200"/>
            <a:ext cx="3187700" cy="519113"/>
          </a:xfrm>
          <a:prstGeom prst="rect">
            <a:avLst/>
          </a:prstGeom>
          <a:noFill/>
          <a:ln w="9525" cap="sq">
            <a:noFill/>
            <a:miter lim="800000"/>
          </a:ln>
          <a:effectLst/>
        </p:spPr>
        <p:txBody>
          <a:bodyPr wrap="none">
            <a:spAutoFit/>
          </a:bodyPr>
          <a:lstStyle/>
          <a:p>
            <a:pPr>
              <a:spcBef>
                <a:spcPct val="50000"/>
              </a:spcBef>
            </a:pPr>
            <a:r>
              <a:rPr lang="en-US" altLang="zh-CN" sz="2800" b="1">
                <a:solidFill>
                  <a:srgbClr val="006600"/>
                </a:solidFill>
                <a:latin typeface="Times New Roman" panose="02020603050405020304" charset="0"/>
              </a:rPr>
              <a:t> (</a:t>
            </a:r>
            <a:r>
              <a:rPr lang="en-US" altLang="zh-CN" sz="2800" b="1">
                <a:solidFill>
                  <a:srgbClr val="006600"/>
                </a:solidFill>
                <a:effectLst>
                  <a:outerShdw blurRad="38100" dist="38100" dir="2700000" algn="tl">
                    <a:srgbClr val="DDDDDD"/>
                  </a:outerShdw>
                </a:effectLst>
                <a:latin typeface="Times New Roman" panose="02020603050405020304" charset="0"/>
              </a:rPr>
              <a:t>1) </a:t>
            </a:r>
            <a:r>
              <a:rPr lang="zh-CN" altLang="en-US" sz="2800" b="1">
                <a:solidFill>
                  <a:srgbClr val="006600"/>
                </a:solidFill>
                <a:effectLst>
                  <a:outerShdw blurRad="38100" dist="38100" dir="2700000" algn="tl">
                    <a:srgbClr val="DDDDDD"/>
                  </a:outerShdw>
                </a:effectLst>
                <a:latin typeface="Times New Roman" panose="02020603050405020304" charset="0"/>
              </a:rPr>
              <a:t>列逻辑状态表   </a:t>
            </a:r>
          </a:p>
        </p:txBody>
      </p:sp>
      <p:sp>
        <p:nvSpPr>
          <p:cNvPr id="153617" name="Rectangle 17"/>
          <p:cNvSpPr>
            <a:spLocks noChangeArrowheads="1"/>
          </p:cNvSpPr>
          <p:nvPr/>
        </p:nvSpPr>
        <p:spPr bwMode="auto">
          <a:xfrm>
            <a:off x="609600" y="1295400"/>
            <a:ext cx="3657600" cy="519113"/>
          </a:xfrm>
          <a:prstGeom prst="rect">
            <a:avLst/>
          </a:prstGeom>
          <a:noFill/>
          <a:ln w="9525" cap="sq">
            <a:noFill/>
            <a:miter lim="800000"/>
          </a:ln>
          <a:effectLst/>
        </p:spPr>
        <p:txBody>
          <a:bodyPr>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 (2)  </a:t>
            </a:r>
            <a:r>
              <a:rPr lang="zh-CN" altLang="en-US" sz="2800" b="1">
                <a:solidFill>
                  <a:srgbClr val="006600"/>
                </a:solidFill>
                <a:effectLst>
                  <a:outerShdw blurRad="38100" dist="38100" dir="2700000" algn="tl">
                    <a:srgbClr val="DDDDDD"/>
                  </a:outerShdw>
                </a:effectLst>
                <a:latin typeface="Times New Roman" panose="02020603050405020304" charset="0"/>
              </a:rPr>
              <a:t>写出逻辑表达式</a:t>
            </a:r>
          </a:p>
        </p:txBody>
      </p:sp>
      <p:graphicFrame>
        <p:nvGraphicFramePr>
          <p:cNvPr id="153618" name="Object 18"/>
          <p:cNvGraphicFramePr>
            <a:graphicFrameLocks noChangeAspect="1"/>
          </p:cNvGraphicFramePr>
          <p:nvPr/>
        </p:nvGraphicFramePr>
        <p:xfrm>
          <a:off x="914400" y="1828800"/>
          <a:ext cx="4267200" cy="1219200"/>
        </p:xfrm>
        <a:graphic>
          <a:graphicData uri="http://schemas.openxmlformats.org/presentationml/2006/ole">
            <mc:AlternateContent xmlns:mc="http://schemas.openxmlformats.org/markup-compatibility/2006">
              <mc:Choice xmlns:v="urn:schemas-microsoft-com:vml" Requires="v">
                <p:oleObj spid="_x0000_s301118" name="公式" r:id="rId4" imgW="2133600" imgH="533400" progId="Equation.3">
                  <p:embed/>
                </p:oleObj>
              </mc:Choice>
              <mc:Fallback>
                <p:oleObj name="公式" r:id="rId4" imgW="2133600" imgH="533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828800"/>
                        <a:ext cx="4267200" cy="1219200"/>
                      </a:xfrm>
                      <a:prstGeom prst="rect">
                        <a:avLst/>
                      </a:prstGeom>
                      <a:noFill/>
                      <a:ln>
                        <a:noFill/>
                      </a:ln>
                      <a:effectLst/>
                    </p:spPr>
                  </p:pic>
                </p:oleObj>
              </mc:Fallback>
            </mc:AlternateContent>
          </a:graphicData>
        </a:graphic>
      </p:graphicFrame>
      <p:grpSp>
        <p:nvGrpSpPr>
          <p:cNvPr id="2" name="Group 28"/>
          <p:cNvGrpSpPr/>
          <p:nvPr/>
        </p:nvGrpSpPr>
        <p:grpSpPr bwMode="auto">
          <a:xfrm>
            <a:off x="747713" y="2971800"/>
            <a:ext cx="4379912" cy="1143000"/>
            <a:chOff x="471" y="1872"/>
            <a:chExt cx="2759" cy="720"/>
          </a:xfrm>
        </p:grpSpPr>
        <p:sp>
          <p:nvSpPr>
            <p:cNvPr id="153620" name="Rectangle 20"/>
            <p:cNvSpPr>
              <a:spLocks noChangeArrowheads="1"/>
            </p:cNvSpPr>
            <p:nvPr/>
          </p:nvSpPr>
          <p:spPr bwMode="auto">
            <a:xfrm>
              <a:off x="471" y="1872"/>
              <a:ext cx="1409" cy="327"/>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(3) </a:t>
              </a:r>
              <a:r>
                <a:rPr lang="zh-CN" altLang="en-US" sz="2800" b="1">
                  <a:solidFill>
                    <a:srgbClr val="006600"/>
                  </a:solidFill>
                  <a:effectLst>
                    <a:outerShdw blurRad="38100" dist="38100" dir="2700000" algn="tl">
                      <a:srgbClr val="DDDDDD"/>
                    </a:outerShdw>
                  </a:effectLst>
                  <a:latin typeface="Times New Roman" panose="02020603050405020304" charset="0"/>
                </a:rPr>
                <a:t>化简可得</a:t>
              </a:r>
              <a:r>
                <a:rPr lang="en-US" altLang="zh-CN" sz="2800" b="1">
                  <a:solidFill>
                    <a:srgbClr val="006600"/>
                  </a:solidFill>
                  <a:effectLst>
                    <a:outerShdw blurRad="38100" dist="38100" dir="2700000" algn="tl">
                      <a:srgbClr val="DDDDDD"/>
                    </a:outerShdw>
                  </a:effectLst>
                  <a:latin typeface="Times New Roman" panose="02020603050405020304" charset="0"/>
                </a:rPr>
                <a:t>:</a:t>
              </a:r>
            </a:p>
          </p:txBody>
        </p:sp>
        <p:graphicFrame>
          <p:nvGraphicFramePr>
            <p:cNvPr id="175131" name="Object 21"/>
            <p:cNvGraphicFramePr>
              <a:graphicFrameLocks noChangeAspect="1"/>
            </p:cNvGraphicFramePr>
            <p:nvPr/>
          </p:nvGraphicFramePr>
          <p:xfrm>
            <a:off x="624" y="2208"/>
            <a:ext cx="2606" cy="384"/>
          </p:xfrm>
          <a:graphic>
            <a:graphicData uri="http://schemas.openxmlformats.org/presentationml/2006/ole">
              <mc:AlternateContent xmlns:mc="http://schemas.openxmlformats.org/markup-compatibility/2006">
                <mc:Choice xmlns:v="urn:schemas-microsoft-com:vml" Requires="v">
                  <p:oleObj spid="_x0000_s301119" name="公式" r:id="rId6" imgW="2286000" imgH="190500" progId="Equation.3">
                    <p:embed/>
                  </p:oleObj>
                </mc:Choice>
                <mc:Fallback>
                  <p:oleObj name="公式" r:id="rId6" imgW="2286000" imgH="190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 y="2208"/>
                          <a:ext cx="2606" cy="384"/>
                        </a:xfrm>
                        <a:prstGeom prst="rect">
                          <a:avLst/>
                        </a:prstGeom>
                        <a:noFill/>
                        <a:ln>
                          <a:noFill/>
                        </a:ln>
                        <a:effectLst/>
                      </p:spPr>
                    </p:pic>
                  </p:oleObj>
                </mc:Fallback>
              </mc:AlternateContent>
            </a:graphicData>
          </a:graphic>
        </p:graphicFrame>
      </p:grpSp>
      <p:grpSp>
        <p:nvGrpSpPr>
          <p:cNvPr id="3" name="Group 22"/>
          <p:cNvGrpSpPr/>
          <p:nvPr/>
        </p:nvGrpSpPr>
        <p:grpSpPr bwMode="auto">
          <a:xfrm>
            <a:off x="609600" y="4038600"/>
            <a:ext cx="5035550" cy="1905000"/>
            <a:chOff x="384" y="2544"/>
            <a:chExt cx="3172" cy="1200"/>
          </a:xfrm>
        </p:grpSpPr>
        <p:sp>
          <p:nvSpPr>
            <p:cNvPr id="153623" name="Rectangle 23"/>
            <p:cNvSpPr>
              <a:spLocks noChangeArrowheads="1"/>
            </p:cNvSpPr>
            <p:nvPr/>
          </p:nvSpPr>
          <p:spPr bwMode="auto">
            <a:xfrm>
              <a:off x="384" y="2544"/>
              <a:ext cx="3172" cy="327"/>
            </a:xfrm>
            <a:prstGeom prst="rect">
              <a:avLst/>
            </a:prstGeom>
            <a:noFill/>
            <a:ln w="9525">
              <a:noFill/>
              <a:miter lim="800000"/>
            </a:ln>
            <a:effectLst/>
          </p:spPr>
          <p:txBody>
            <a:bodyPr wrap="none">
              <a:spAutoFit/>
            </a:bodyPr>
            <a:lstStyle/>
            <a:p>
              <a:pPr>
                <a:spcBef>
                  <a:spcPct val="50000"/>
                </a:spcBef>
              </a:pPr>
              <a:r>
                <a:rPr lang="zh-CN" altLang="en-US" sz="2800" b="1">
                  <a:effectLst>
                    <a:outerShdw blurRad="38100" dist="38100" dir="2700000" algn="tl">
                      <a:srgbClr val="DDDDDD"/>
                    </a:outerShdw>
                  </a:effectLst>
                  <a:latin typeface="Times New Roman" panose="02020603050405020304" charset="0"/>
                </a:rPr>
                <a:t>为减少所用门数</a:t>
              </a:r>
              <a:r>
                <a:rPr lang="en-US" altLang="zh-CN" sz="2800" b="1">
                  <a:effectLst>
                    <a:outerShdw blurRad="38100" dist="38100" dir="2700000" algn="tl">
                      <a:srgbClr val="DDDDDD"/>
                    </a:outerShdw>
                  </a:effectLst>
                  <a:latin typeface="Times New Roman" panose="02020603050405020304" charset="0"/>
                </a:rPr>
                <a:t>,</a:t>
              </a:r>
              <a:r>
                <a:rPr lang="zh-CN" altLang="en-US" sz="2800" b="1">
                  <a:effectLst>
                    <a:outerShdw blurRad="38100" dist="38100" dir="2700000" algn="tl">
                      <a:srgbClr val="DDDDDD"/>
                    </a:outerShdw>
                  </a:effectLst>
                  <a:latin typeface="Times New Roman" panose="02020603050405020304" charset="0"/>
                </a:rPr>
                <a:t>将上式变换为</a:t>
              </a:r>
              <a:r>
                <a:rPr lang="en-US" altLang="zh-CN" sz="2800" b="1">
                  <a:effectLst>
                    <a:outerShdw blurRad="38100" dist="38100" dir="2700000" algn="tl">
                      <a:srgbClr val="DDDDDD"/>
                    </a:outerShdw>
                  </a:effectLst>
                  <a:latin typeface="Times New Roman" panose="02020603050405020304" charset="0"/>
                </a:rPr>
                <a:t>:</a:t>
              </a:r>
            </a:p>
          </p:txBody>
        </p:sp>
        <p:graphicFrame>
          <p:nvGraphicFramePr>
            <p:cNvPr id="175129" name="Object 24"/>
            <p:cNvGraphicFramePr>
              <a:graphicFrameLocks noChangeAspect="1"/>
            </p:cNvGraphicFramePr>
            <p:nvPr/>
          </p:nvGraphicFramePr>
          <p:xfrm>
            <a:off x="622" y="2880"/>
            <a:ext cx="2825" cy="864"/>
          </p:xfrm>
          <a:graphic>
            <a:graphicData uri="http://schemas.openxmlformats.org/presentationml/2006/ole">
              <mc:AlternateContent xmlns:mc="http://schemas.openxmlformats.org/markup-compatibility/2006">
                <mc:Choice xmlns:v="urn:schemas-microsoft-com:vml" Requires="v">
                  <p:oleObj spid="_x0000_s301120" name="公式" r:id="rId8" imgW="2489200" imgH="635000" progId="Equation.3">
                    <p:embed/>
                  </p:oleObj>
                </mc:Choice>
                <mc:Fallback>
                  <p:oleObj name="公式" r:id="rId8" imgW="2489200" imgH="635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 y="2880"/>
                          <a:ext cx="2825" cy="864"/>
                        </a:xfrm>
                        <a:prstGeom prst="rect">
                          <a:avLst/>
                        </a:prstGeom>
                        <a:noFill/>
                        <a:ln>
                          <a:noFill/>
                        </a:ln>
                        <a:effectLst/>
                      </p:spPr>
                    </p:pic>
                  </p:oleObj>
                </mc:Fallback>
              </mc:AlternateContent>
            </a:graphicData>
          </a:graphic>
        </p:graphicFrame>
      </p:grpSp>
      <p:pic>
        <p:nvPicPr>
          <p:cNvPr id="175111" name="Picture 25" descr="AG00315_"/>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7086600" y="4724400"/>
            <a:ext cx="1147763" cy="1295400"/>
          </a:xfrm>
          <a:prstGeom prst="rect">
            <a:avLst/>
          </a:prstGeom>
          <a:noFill/>
          <a:ln>
            <a:noFill/>
          </a:ln>
        </p:spPr>
      </p:pic>
      <p:grpSp>
        <p:nvGrpSpPr>
          <p:cNvPr id="4" name="Group 27"/>
          <p:cNvGrpSpPr/>
          <p:nvPr/>
        </p:nvGrpSpPr>
        <p:grpSpPr bwMode="auto">
          <a:xfrm>
            <a:off x="5105400" y="1066800"/>
            <a:ext cx="3124200" cy="3444875"/>
            <a:chOff x="3216" y="672"/>
            <a:chExt cx="1968" cy="2170"/>
          </a:xfrm>
        </p:grpSpPr>
        <p:grpSp>
          <p:nvGrpSpPr>
            <p:cNvPr id="175113" name="Group 3"/>
            <p:cNvGrpSpPr/>
            <p:nvPr/>
          </p:nvGrpSpPr>
          <p:grpSpPr bwMode="auto">
            <a:xfrm>
              <a:off x="3216" y="672"/>
              <a:ext cx="1968" cy="2170"/>
              <a:chOff x="3024" y="1104"/>
              <a:chExt cx="1968" cy="2353"/>
            </a:xfrm>
          </p:grpSpPr>
          <p:sp>
            <p:nvSpPr>
              <p:cNvPr id="175115" name="Rectangle 4"/>
              <p:cNvSpPr>
                <a:spLocks noChangeArrowheads="1"/>
              </p:cNvSpPr>
              <p:nvPr/>
            </p:nvSpPr>
            <p:spPr bwMode="auto">
              <a:xfrm>
                <a:off x="3024" y="1422"/>
                <a:ext cx="1852"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      0     0    0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grpSp>
            <p:nvGrpSpPr>
              <p:cNvPr id="175116" name="Group 5"/>
              <p:cNvGrpSpPr/>
              <p:nvPr/>
            </p:nvGrpSpPr>
            <p:grpSpPr bwMode="auto">
              <a:xfrm>
                <a:off x="3216" y="1104"/>
                <a:ext cx="1776" cy="2353"/>
                <a:chOff x="3216" y="1104"/>
                <a:chExt cx="1776" cy="2353"/>
              </a:xfrm>
            </p:grpSpPr>
            <p:sp>
              <p:nvSpPr>
                <p:cNvPr id="175117" name="Line 6"/>
                <p:cNvSpPr>
                  <a:spLocks noChangeShapeType="1"/>
                </p:cNvSpPr>
                <p:nvPr/>
              </p:nvSpPr>
              <p:spPr bwMode="auto">
                <a:xfrm>
                  <a:off x="3360" y="1104"/>
                  <a:ext cx="1632"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75118" name="Line 7"/>
                <p:cNvSpPr>
                  <a:spLocks noChangeShapeType="1"/>
                </p:cNvSpPr>
                <p:nvPr/>
              </p:nvSpPr>
              <p:spPr bwMode="auto">
                <a:xfrm>
                  <a:off x="3360" y="1392"/>
                  <a:ext cx="1632"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75119" name="Line 8"/>
                <p:cNvSpPr>
                  <a:spLocks noChangeShapeType="1"/>
                </p:cNvSpPr>
                <p:nvPr/>
              </p:nvSpPr>
              <p:spPr bwMode="auto">
                <a:xfrm flipH="1">
                  <a:off x="4512" y="1104"/>
                  <a:ext cx="0" cy="2256"/>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53609" name="Rectangle 9"/>
                <p:cNvSpPr>
                  <a:spLocks noChangeArrowheads="1"/>
                </p:cNvSpPr>
                <p:nvPr/>
              </p:nvSpPr>
              <p:spPr bwMode="auto">
                <a:xfrm>
                  <a:off x="3216" y="1104"/>
                  <a:ext cx="1721" cy="355"/>
                </a:xfrm>
                <a:prstGeom prst="rect">
                  <a:avLst/>
                </a:prstGeom>
                <a:noFill/>
                <a:ln w="9525" cap="sq">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R</a:t>
                  </a:r>
                  <a:r>
                    <a:rPr lang="en-US" altLang="zh-CN" sz="2800" b="1" i="1">
                      <a:latin typeface="Times New Roman" panose="02020603050405020304" charset="0"/>
                    </a:rPr>
                    <a:t> </a:t>
                  </a:r>
                  <a:r>
                    <a:rPr lang="en-US" altLang="zh-CN" sz="2800" b="1">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Y</a:t>
                  </a:r>
                  <a:r>
                    <a:rPr lang="en-US" altLang="zh-CN" sz="2800" b="1">
                      <a:latin typeface="Times New Roman" panose="02020603050405020304" charset="0"/>
                    </a:rPr>
                    <a:t>   </a:t>
                  </a:r>
                  <a:r>
                    <a:rPr lang="en-US" altLang="zh-CN" sz="2800" b="1" i="1">
                      <a:latin typeface="Times New Roman" panose="02020603050405020304" charset="0"/>
                    </a:rPr>
                    <a:t>G</a:t>
                  </a:r>
                  <a:r>
                    <a:rPr lang="en-US" altLang="zh-CN" sz="2800" b="1">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F</a:t>
                  </a:r>
                </a:p>
              </p:txBody>
            </p:sp>
            <p:sp>
              <p:nvSpPr>
                <p:cNvPr id="175121" name="Rectangle 10"/>
                <p:cNvSpPr>
                  <a:spLocks noChangeArrowheads="1"/>
                </p:cNvSpPr>
                <p:nvPr/>
              </p:nvSpPr>
              <p:spPr bwMode="auto">
                <a:xfrm>
                  <a:off x="3360" y="166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0     0    1        0</a:t>
                  </a:r>
                </a:p>
              </p:txBody>
            </p:sp>
            <p:sp>
              <p:nvSpPr>
                <p:cNvPr id="175122" name="Rectangle 11"/>
                <p:cNvSpPr>
                  <a:spLocks noChangeArrowheads="1"/>
                </p:cNvSpPr>
                <p:nvPr/>
              </p:nvSpPr>
              <p:spPr bwMode="auto">
                <a:xfrm>
                  <a:off x="3360" y="190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0     1    0        0</a:t>
                  </a:r>
                </a:p>
              </p:txBody>
            </p:sp>
            <p:sp>
              <p:nvSpPr>
                <p:cNvPr id="175123" name="Rectangle 12"/>
                <p:cNvSpPr>
                  <a:spLocks noChangeArrowheads="1"/>
                </p:cNvSpPr>
                <p:nvPr/>
              </p:nvSpPr>
              <p:spPr bwMode="auto">
                <a:xfrm>
                  <a:off x="3360" y="2142"/>
                  <a:ext cx="1516"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0     1    1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75124" name="Rectangle 13"/>
                <p:cNvSpPr>
                  <a:spLocks noChangeArrowheads="1"/>
                </p:cNvSpPr>
                <p:nvPr/>
              </p:nvSpPr>
              <p:spPr bwMode="auto">
                <a:xfrm>
                  <a:off x="3360" y="238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1     0    0        0</a:t>
                  </a:r>
                </a:p>
              </p:txBody>
            </p:sp>
            <p:sp>
              <p:nvSpPr>
                <p:cNvPr id="175125" name="Rectangle 14"/>
                <p:cNvSpPr>
                  <a:spLocks noChangeArrowheads="1"/>
                </p:cNvSpPr>
                <p:nvPr/>
              </p:nvSpPr>
              <p:spPr bwMode="auto">
                <a:xfrm>
                  <a:off x="3360" y="2623"/>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1     0    1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75126" name="Rectangle 15"/>
                <p:cNvSpPr>
                  <a:spLocks noChangeArrowheads="1"/>
                </p:cNvSpPr>
                <p:nvPr/>
              </p:nvSpPr>
              <p:spPr bwMode="auto">
                <a:xfrm>
                  <a:off x="3360" y="2863"/>
                  <a:ext cx="1516"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1     1    0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75127" name="Rectangle 16"/>
                <p:cNvSpPr>
                  <a:spLocks noChangeArrowheads="1"/>
                </p:cNvSpPr>
                <p:nvPr/>
              </p:nvSpPr>
              <p:spPr bwMode="auto">
                <a:xfrm>
                  <a:off x="3360" y="310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1     1    1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grpSp>
        </p:grpSp>
        <p:sp>
          <p:nvSpPr>
            <p:cNvPr id="175114" name="Line 26"/>
            <p:cNvSpPr>
              <a:spLocks noChangeShapeType="1"/>
            </p:cNvSpPr>
            <p:nvPr/>
          </p:nvSpPr>
          <p:spPr bwMode="auto">
            <a:xfrm>
              <a:off x="3600" y="2784"/>
              <a:ext cx="158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spTree>
    <p:extLst>
      <p:ext uri="{BB962C8B-B14F-4D97-AF65-F5344CB8AC3E}">
        <p14:creationId xmlns:p14="http://schemas.microsoft.com/office/powerpoint/2010/main" val="160580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animEffect transition="in" filter="blinds(horizontal)">
                                      <p:cBhvr>
                                        <p:cTn id="7" dur="500"/>
                                        <p:tgtEl>
                                          <p:spTgt spid="153602"/>
                                        </p:tgtEl>
                                      </p:cBhvr>
                                    </p:animEffect>
                                  </p:childTnLst>
                                  <p:subTnLst>
                                    <p:audio>
                                      <p:cMediaNode>
                                        <p:cTn display="0" masterRel="sameClick">
                                          <p:stCondLst>
                                            <p:cond evt="begin" delay="0">
                                              <p:tn val="5"/>
                                            </p:cond>
                                          </p:stCondLst>
                                          <p:endCondLst>
                                            <p:cond evt="onStopAudio" delay="0">
                                              <p:tgtEl>
                                                <p:sldTgt/>
                                              </p:tgtEl>
                                            </p:cond>
                                          </p:endCondLst>
                                        </p:cTn>
                                        <p:tgtEl>
                                          <p:sndTgt r:embed="rId3" name="提示时奏幻想空间.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17"/>
                                        </p:tgtEl>
                                        <p:attrNameLst>
                                          <p:attrName>style.visibility</p:attrName>
                                        </p:attrNameLst>
                                      </p:cBhvr>
                                      <p:to>
                                        <p:strVal val="visible"/>
                                      </p:to>
                                    </p:set>
                                    <p:animEffect transition="in" filter="wipe(left)">
                                      <p:cBhvr>
                                        <p:cTn id="17" dur="500"/>
                                        <p:tgtEl>
                                          <p:spTgt spid="1536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3618"/>
                                        </p:tgtEl>
                                        <p:attrNameLst>
                                          <p:attrName>style.visibility</p:attrName>
                                        </p:attrNameLst>
                                      </p:cBhvr>
                                      <p:to>
                                        <p:strVal val="visible"/>
                                      </p:to>
                                    </p:set>
                                    <p:animEffect transition="in" filter="wipe(left)">
                                      <p:cBhvr>
                                        <p:cTn id="22" dur="500"/>
                                        <p:tgtEl>
                                          <p:spTgt spid="153618"/>
                                        </p:tgtEl>
                                      </p:cBhvr>
                                    </p:animEffect>
                                  </p:childTnLst>
                                  <p:subTnLst>
                                    <p:audio>
                                      <p:cMediaNode>
                                        <p:cTn display="0" masterRel="sameClick">
                                          <p:stCondLst>
                                            <p:cond evt="begin" delay="0">
                                              <p:tn val="20"/>
                                            </p:cond>
                                          </p:stCondLst>
                                          <p:endCondLst>
                                            <p:cond evt="onStopAudio" delay="0">
                                              <p:tgtEl>
                                                <p:sldTgt/>
                                              </p:tgtEl>
                                            </p:cond>
                                          </p:endCondLst>
                                        </p:cTn>
                                        <p:tgtEl>
                                          <p:sndTgt r:embed="rId3" name="提示时奏幻想空间.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utoUpdateAnimBg="0"/>
      <p:bldP spid="153617"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609600" y="700088"/>
            <a:ext cx="2206625" cy="519112"/>
          </a:xfrm>
          <a:prstGeom prst="rect">
            <a:avLst/>
          </a:prstGeom>
          <a:noFill/>
          <a:ln w="9525" cap="sq">
            <a:noFill/>
            <a:miter lim="800000"/>
          </a:ln>
          <a:effectLst/>
        </p:spPr>
        <p:txBody>
          <a:bodyPr wrap="none">
            <a:spAutoFit/>
          </a:bodyPr>
          <a:lstStyle/>
          <a:p>
            <a:pPr>
              <a:spcBef>
                <a:spcPct val="50000"/>
              </a:spcBef>
              <a:defRPr/>
            </a:pPr>
            <a:r>
              <a:rPr lang="en-US" altLang="zh-CN"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 (4) </a:t>
            </a:r>
            <a:r>
              <a:rPr lang="zh-CN" altLang="en-US"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画</a:t>
            </a:r>
            <a:r>
              <a:rPr lang="zh-CN" altLang="zh-CN"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逻辑图</a:t>
            </a:r>
            <a:endParaRPr lang="zh-CN" altLang="en-US"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grpSp>
        <p:nvGrpSpPr>
          <p:cNvPr id="176131" name="Group 3"/>
          <p:cNvGrpSpPr/>
          <p:nvPr/>
        </p:nvGrpSpPr>
        <p:grpSpPr bwMode="auto">
          <a:xfrm>
            <a:off x="1066800" y="1129665"/>
            <a:ext cx="6780213" cy="3048000"/>
            <a:chOff x="672" y="720"/>
            <a:chExt cx="4271" cy="1920"/>
          </a:xfrm>
        </p:grpSpPr>
        <p:sp>
          <p:nvSpPr>
            <p:cNvPr id="176133" name="Text Box 4"/>
            <p:cNvSpPr txBox="1">
              <a:spLocks noChangeArrowheads="1"/>
            </p:cNvSpPr>
            <p:nvPr/>
          </p:nvSpPr>
          <p:spPr bwMode="auto">
            <a:xfrm>
              <a:off x="3792" y="1344"/>
              <a:ext cx="384"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F</a:t>
              </a:r>
              <a:endParaRPr lang="en-US" altLang="zh-CN" sz="3200" b="1">
                <a:solidFill>
                  <a:schemeClr val="bg1"/>
                </a:solidFill>
              </a:endParaRPr>
            </a:p>
          </p:txBody>
        </p:sp>
        <p:sp>
          <p:nvSpPr>
            <p:cNvPr id="176134" name="Text Box 5"/>
            <p:cNvSpPr txBox="1">
              <a:spLocks noChangeArrowheads="1"/>
            </p:cNvSpPr>
            <p:nvPr/>
          </p:nvSpPr>
          <p:spPr bwMode="auto">
            <a:xfrm>
              <a:off x="672" y="2304"/>
              <a:ext cx="384"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G</a:t>
              </a:r>
              <a:endParaRPr lang="en-US" altLang="zh-CN" sz="3200" b="1">
                <a:solidFill>
                  <a:schemeClr val="bg1"/>
                </a:solidFill>
              </a:endParaRPr>
            </a:p>
          </p:txBody>
        </p:sp>
        <p:sp>
          <p:nvSpPr>
            <p:cNvPr id="176135" name="Text Box 6"/>
            <p:cNvSpPr txBox="1">
              <a:spLocks noChangeArrowheads="1"/>
            </p:cNvSpPr>
            <p:nvPr/>
          </p:nvSpPr>
          <p:spPr bwMode="auto">
            <a:xfrm>
              <a:off x="672" y="1296"/>
              <a:ext cx="384"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Y</a:t>
              </a:r>
              <a:endParaRPr lang="en-US" altLang="zh-CN" sz="3200" b="1">
                <a:solidFill>
                  <a:schemeClr val="bg1"/>
                </a:solidFill>
              </a:endParaRPr>
            </a:p>
          </p:txBody>
        </p:sp>
        <p:sp>
          <p:nvSpPr>
            <p:cNvPr id="176136" name="Text Box 7"/>
            <p:cNvSpPr txBox="1">
              <a:spLocks noChangeArrowheads="1"/>
            </p:cNvSpPr>
            <p:nvPr/>
          </p:nvSpPr>
          <p:spPr bwMode="auto">
            <a:xfrm>
              <a:off x="672" y="720"/>
              <a:ext cx="384"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R</a:t>
              </a:r>
              <a:endParaRPr lang="en-US" altLang="zh-CN" sz="3200" b="1">
                <a:solidFill>
                  <a:schemeClr val="bg1"/>
                </a:solidFill>
              </a:endParaRPr>
            </a:p>
          </p:txBody>
        </p:sp>
        <p:sp>
          <p:nvSpPr>
            <p:cNvPr id="176137" name="Line 8"/>
            <p:cNvSpPr>
              <a:spLocks noChangeShapeType="1"/>
            </p:cNvSpPr>
            <p:nvPr/>
          </p:nvSpPr>
          <p:spPr bwMode="auto">
            <a:xfrm>
              <a:off x="4512" y="2304"/>
              <a:ext cx="96"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grpSp>
          <p:nvGrpSpPr>
            <p:cNvPr id="176138" name="Group 9"/>
            <p:cNvGrpSpPr/>
            <p:nvPr/>
          </p:nvGrpSpPr>
          <p:grpSpPr bwMode="auto">
            <a:xfrm>
              <a:off x="1008" y="816"/>
              <a:ext cx="2880" cy="1824"/>
              <a:chOff x="1152" y="816"/>
              <a:chExt cx="3216" cy="1824"/>
            </a:xfrm>
          </p:grpSpPr>
          <p:sp>
            <p:nvSpPr>
              <p:cNvPr id="176169" name="Line 10"/>
              <p:cNvSpPr>
                <a:spLocks noChangeShapeType="1"/>
              </p:cNvSpPr>
              <p:nvPr/>
            </p:nvSpPr>
            <p:spPr bwMode="auto">
              <a:xfrm>
                <a:off x="1344" y="1776"/>
                <a:ext cx="288"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70" name="Line 11"/>
              <p:cNvSpPr>
                <a:spLocks noChangeShapeType="1"/>
              </p:cNvSpPr>
              <p:nvPr/>
            </p:nvSpPr>
            <p:spPr bwMode="auto">
              <a:xfrm>
                <a:off x="2160" y="2064"/>
                <a:ext cx="336"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grpSp>
            <p:nvGrpSpPr>
              <p:cNvPr id="176171" name="Group 12"/>
              <p:cNvGrpSpPr/>
              <p:nvPr/>
            </p:nvGrpSpPr>
            <p:grpSpPr bwMode="auto">
              <a:xfrm>
                <a:off x="2496" y="816"/>
                <a:ext cx="384" cy="528"/>
                <a:chOff x="1488" y="768"/>
                <a:chExt cx="384" cy="528"/>
              </a:xfrm>
            </p:grpSpPr>
            <p:sp>
              <p:nvSpPr>
                <p:cNvPr id="176213" name="Rectangle 13"/>
                <p:cNvSpPr>
                  <a:spLocks noChangeArrowheads="1"/>
                </p:cNvSpPr>
                <p:nvPr/>
              </p:nvSpPr>
              <p:spPr bwMode="auto">
                <a:xfrm>
                  <a:off x="1488" y="768"/>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76214" name="Text Box 14"/>
                <p:cNvSpPr txBox="1">
                  <a:spLocks noChangeArrowheads="1"/>
                </p:cNvSpPr>
                <p:nvPr/>
              </p:nvSpPr>
              <p:spPr bwMode="auto">
                <a:xfrm>
                  <a:off x="1536" y="768"/>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grpSp>
          <p:sp>
            <p:nvSpPr>
              <p:cNvPr id="176172" name="Line 15"/>
              <p:cNvSpPr>
                <a:spLocks noChangeShapeType="1"/>
              </p:cNvSpPr>
              <p:nvPr/>
            </p:nvSpPr>
            <p:spPr bwMode="auto">
              <a:xfrm>
                <a:off x="1152" y="912"/>
                <a:ext cx="1344"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73" name="Line 16"/>
              <p:cNvSpPr>
                <a:spLocks noChangeShapeType="1"/>
              </p:cNvSpPr>
              <p:nvPr/>
            </p:nvSpPr>
            <p:spPr bwMode="auto">
              <a:xfrm>
                <a:off x="1152" y="1488"/>
                <a:ext cx="480"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76174" name="Line 17"/>
              <p:cNvSpPr>
                <a:spLocks noChangeShapeType="1"/>
              </p:cNvSpPr>
              <p:nvPr/>
            </p:nvSpPr>
            <p:spPr bwMode="auto">
              <a:xfrm>
                <a:off x="2304" y="1200"/>
                <a:ext cx="192"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75" name="Line 18"/>
              <p:cNvSpPr>
                <a:spLocks noChangeShapeType="1"/>
              </p:cNvSpPr>
              <p:nvPr/>
            </p:nvSpPr>
            <p:spPr bwMode="auto">
              <a:xfrm>
                <a:off x="2304" y="1200"/>
                <a:ext cx="0" cy="624"/>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76" name="Line 19"/>
              <p:cNvSpPr>
                <a:spLocks noChangeShapeType="1"/>
              </p:cNvSpPr>
              <p:nvPr/>
            </p:nvSpPr>
            <p:spPr bwMode="auto">
              <a:xfrm>
                <a:off x="2016" y="2400"/>
                <a:ext cx="1248"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77" name="Line 20"/>
              <p:cNvSpPr>
                <a:spLocks noChangeShapeType="1"/>
              </p:cNvSpPr>
              <p:nvPr/>
            </p:nvSpPr>
            <p:spPr bwMode="auto">
              <a:xfrm>
                <a:off x="2016" y="1632"/>
                <a:ext cx="288"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78" name="Line 21"/>
              <p:cNvSpPr>
                <a:spLocks noChangeShapeType="1"/>
              </p:cNvSpPr>
              <p:nvPr/>
            </p:nvSpPr>
            <p:spPr bwMode="auto">
              <a:xfrm flipV="1">
                <a:off x="1488" y="1488"/>
                <a:ext cx="0" cy="768"/>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79" name="Line 22"/>
              <p:cNvSpPr>
                <a:spLocks noChangeShapeType="1"/>
              </p:cNvSpPr>
              <p:nvPr/>
            </p:nvSpPr>
            <p:spPr bwMode="auto">
              <a:xfrm>
                <a:off x="1488" y="2256"/>
                <a:ext cx="144"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grpSp>
            <p:nvGrpSpPr>
              <p:cNvPr id="176180" name="Group 23"/>
              <p:cNvGrpSpPr/>
              <p:nvPr/>
            </p:nvGrpSpPr>
            <p:grpSpPr bwMode="auto">
              <a:xfrm>
                <a:off x="2496" y="1632"/>
                <a:ext cx="480" cy="528"/>
                <a:chOff x="1536" y="1824"/>
                <a:chExt cx="480" cy="528"/>
              </a:xfrm>
            </p:grpSpPr>
            <p:sp>
              <p:nvSpPr>
                <p:cNvPr id="176209" name="Rectangle 24"/>
                <p:cNvSpPr>
                  <a:spLocks noChangeArrowheads="1"/>
                </p:cNvSpPr>
                <p:nvPr/>
              </p:nvSpPr>
              <p:spPr bwMode="auto">
                <a:xfrm>
                  <a:off x="1536" y="1824"/>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76210" name="Text Box 25"/>
                <p:cNvSpPr txBox="1">
                  <a:spLocks noChangeArrowheads="1"/>
                </p:cNvSpPr>
                <p:nvPr/>
              </p:nvSpPr>
              <p:spPr bwMode="auto">
                <a:xfrm>
                  <a:off x="1584" y="1824"/>
                  <a:ext cx="432"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&gt;1</a:t>
                  </a:r>
                  <a:endParaRPr lang="en-US" altLang="zh-CN" b="1">
                    <a:solidFill>
                      <a:srgbClr val="FFFF00"/>
                    </a:solidFill>
                  </a:endParaRPr>
                </a:p>
              </p:txBody>
            </p:sp>
            <p:sp>
              <p:nvSpPr>
                <p:cNvPr id="176211" name="Oval 26"/>
                <p:cNvSpPr>
                  <a:spLocks noChangeArrowheads="1"/>
                </p:cNvSpPr>
                <p:nvPr/>
              </p:nvSpPr>
              <p:spPr bwMode="auto">
                <a:xfrm>
                  <a:off x="1920" y="2016"/>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76212" name="Line 27"/>
                <p:cNvSpPr>
                  <a:spLocks noChangeShapeType="1"/>
                </p:cNvSpPr>
                <p:nvPr/>
              </p:nvSpPr>
              <p:spPr bwMode="auto">
                <a:xfrm flipH="1">
                  <a:off x="1680" y="2016"/>
                  <a:ext cx="96" cy="4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176181" name="Group 28"/>
              <p:cNvGrpSpPr/>
              <p:nvPr/>
            </p:nvGrpSpPr>
            <p:grpSpPr bwMode="auto">
              <a:xfrm>
                <a:off x="1632" y="1344"/>
                <a:ext cx="480" cy="528"/>
                <a:chOff x="2064" y="2352"/>
                <a:chExt cx="480" cy="528"/>
              </a:xfrm>
            </p:grpSpPr>
            <p:sp>
              <p:nvSpPr>
                <p:cNvPr id="176206" name="Rectangle 29"/>
                <p:cNvSpPr>
                  <a:spLocks noChangeArrowheads="1"/>
                </p:cNvSpPr>
                <p:nvPr/>
              </p:nvSpPr>
              <p:spPr bwMode="auto">
                <a:xfrm>
                  <a:off x="2064" y="2352"/>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76207" name="Text Box 30"/>
                <p:cNvSpPr txBox="1">
                  <a:spLocks noChangeArrowheads="1"/>
                </p:cNvSpPr>
                <p:nvPr/>
              </p:nvSpPr>
              <p:spPr bwMode="auto">
                <a:xfrm>
                  <a:off x="2112" y="2352"/>
                  <a:ext cx="432"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&gt;1</a:t>
                  </a:r>
                  <a:endParaRPr lang="en-US" altLang="zh-CN" b="1">
                    <a:solidFill>
                      <a:srgbClr val="FFFF00"/>
                    </a:solidFill>
                  </a:endParaRPr>
                </a:p>
              </p:txBody>
            </p:sp>
            <p:sp>
              <p:nvSpPr>
                <p:cNvPr id="176208" name="Line 31"/>
                <p:cNvSpPr>
                  <a:spLocks noChangeShapeType="1"/>
                </p:cNvSpPr>
                <p:nvPr/>
              </p:nvSpPr>
              <p:spPr bwMode="auto">
                <a:xfrm flipH="1">
                  <a:off x="2208" y="2544"/>
                  <a:ext cx="96" cy="4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176182" name="Group 32"/>
              <p:cNvGrpSpPr/>
              <p:nvPr/>
            </p:nvGrpSpPr>
            <p:grpSpPr bwMode="auto">
              <a:xfrm>
                <a:off x="1632" y="2112"/>
                <a:ext cx="384" cy="528"/>
                <a:chOff x="1488" y="768"/>
                <a:chExt cx="384" cy="528"/>
              </a:xfrm>
            </p:grpSpPr>
            <p:sp>
              <p:nvSpPr>
                <p:cNvPr id="176204" name="Rectangle 33"/>
                <p:cNvSpPr>
                  <a:spLocks noChangeArrowheads="1"/>
                </p:cNvSpPr>
                <p:nvPr/>
              </p:nvSpPr>
              <p:spPr bwMode="auto">
                <a:xfrm>
                  <a:off x="1488" y="768"/>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76205" name="Text Box 34"/>
                <p:cNvSpPr txBox="1">
                  <a:spLocks noChangeArrowheads="1"/>
                </p:cNvSpPr>
                <p:nvPr/>
              </p:nvSpPr>
              <p:spPr bwMode="auto">
                <a:xfrm>
                  <a:off x="1536" y="768"/>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grpSp>
          <p:sp>
            <p:nvSpPr>
              <p:cNvPr id="176183" name="Line 35"/>
              <p:cNvSpPr>
                <a:spLocks noChangeShapeType="1"/>
              </p:cNvSpPr>
              <p:nvPr/>
            </p:nvSpPr>
            <p:spPr bwMode="auto">
              <a:xfrm>
                <a:off x="1152" y="2496"/>
                <a:ext cx="480"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76184" name="Line 36"/>
              <p:cNvSpPr>
                <a:spLocks noChangeShapeType="1"/>
              </p:cNvSpPr>
              <p:nvPr/>
            </p:nvSpPr>
            <p:spPr bwMode="auto">
              <a:xfrm flipV="1">
                <a:off x="1344" y="1776"/>
                <a:ext cx="0" cy="72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85" name="Line 37"/>
              <p:cNvSpPr>
                <a:spLocks noChangeShapeType="1"/>
              </p:cNvSpPr>
              <p:nvPr/>
            </p:nvSpPr>
            <p:spPr bwMode="auto">
              <a:xfrm>
                <a:off x="2304" y="1824"/>
                <a:ext cx="192"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86" name="Line 38"/>
              <p:cNvSpPr>
                <a:spLocks noChangeShapeType="1"/>
              </p:cNvSpPr>
              <p:nvPr/>
            </p:nvSpPr>
            <p:spPr bwMode="auto">
              <a:xfrm>
                <a:off x="2160" y="912"/>
                <a:ext cx="0" cy="1152"/>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grpSp>
            <p:nvGrpSpPr>
              <p:cNvPr id="176187" name="Group 39"/>
              <p:cNvGrpSpPr/>
              <p:nvPr/>
            </p:nvGrpSpPr>
            <p:grpSpPr bwMode="auto">
              <a:xfrm>
                <a:off x="3264" y="1968"/>
                <a:ext cx="480" cy="528"/>
                <a:chOff x="2064" y="2352"/>
                <a:chExt cx="480" cy="528"/>
              </a:xfrm>
            </p:grpSpPr>
            <p:sp>
              <p:nvSpPr>
                <p:cNvPr id="176201" name="Rectangle 40"/>
                <p:cNvSpPr>
                  <a:spLocks noChangeArrowheads="1"/>
                </p:cNvSpPr>
                <p:nvPr/>
              </p:nvSpPr>
              <p:spPr bwMode="auto">
                <a:xfrm>
                  <a:off x="2064" y="2352"/>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76202" name="Text Box 41"/>
                <p:cNvSpPr txBox="1">
                  <a:spLocks noChangeArrowheads="1"/>
                </p:cNvSpPr>
                <p:nvPr/>
              </p:nvSpPr>
              <p:spPr bwMode="auto">
                <a:xfrm>
                  <a:off x="2112" y="2352"/>
                  <a:ext cx="432"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&gt;1</a:t>
                  </a:r>
                  <a:endParaRPr lang="en-US" altLang="zh-CN" b="1">
                    <a:solidFill>
                      <a:srgbClr val="FFFF00"/>
                    </a:solidFill>
                  </a:endParaRPr>
                </a:p>
              </p:txBody>
            </p:sp>
            <p:sp>
              <p:nvSpPr>
                <p:cNvPr id="176203" name="Line 42"/>
                <p:cNvSpPr>
                  <a:spLocks noChangeShapeType="1"/>
                </p:cNvSpPr>
                <p:nvPr/>
              </p:nvSpPr>
              <p:spPr bwMode="auto">
                <a:xfrm flipH="1">
                  <a:off x="2208" y="2544"/>
                  <a:ext cx="96" cy="4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76188" name="Line 43"/>
              <p:cNvSpPr>
                <a:spLocks noChangeShapeType="1"/>
              </p:cNvSpPr>
              <p:nvPr/>
            </p:nvSpPr>
            <p:spPr bwMode="auto">
              <a:xfrm>
                <a:off x="2976" y="1872"/>
                <a:ext cx="144"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89" name="Line 44"/>
              <p:cNvSpPr>
                <a:spLocks noChangeShapeType="1"/>
              </p:cNvSpPr>
              <p:nvPr/>
            </p:nvSpPr>
            <p:spPr bwMode="auto">
              <a:xfrm flipV="1">
                <a:off x="3120" y="1872"/>
                <a:ext cx="0" cy="192"/>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90" name="Line 45"/>
              <p:cNvSpPr>
                <a:spLocks noChangeShapeType="1"/>
              </p:cNvSpPr>
              <p:nvPr/>
            </p:nvSpPr>
            <p:spPr bwMode="auto">
              <a:xfrm>
                <a:off x="3120" y="2064"/>
                <a:ext cx="144"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grpSp>
            <p:nvGrpSpPr>
              <p:cNvPr id="176191" name="Group 46"/>
              <p:cNvGrpSpPr/>
              <p:nvPr/>
            </p:nvGrpSpPr>
            <p:grpSpPr bwMode="auto">
              <a:xfrm>
                <a:off x="3888" y="1440"/>
                <a:ext cx="480" cy="528"/>
                <a:chOff x="2064" y="2352"/>
                <a:chExt cx="480" cy="528"/>
              </a:xfrm>
            </p:grpSpPr>
            <p:sp>
              <p:nvSpPr>
                <p:cNvPr id="176198" name="Rectangle 47"/>
                <p:cNvSpPr>
                  <a:spLocks noChangeArrowheads="1"/>
                </p:cNvSpPr>
                <p:nvPr/>
              </p:nvSpPr>
              <p:spPr bwMode="auto">
                <a:xfrm>
                  <a:off x="2064" y="2352"/>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76199" name="Text Box 48"/>
                <p:cNvSpPr txBox="1">
                  <a:spLocks noChangeArrowheads="1"/>
                </p:cNvSpPr>
                <p:nvPr/>
              </p:nvSpPr>
              <p:spPr bwMode="auto">
                <a:xfrm>
                  <a:off x="2112" y="2352"/>
                  <a:ext cx="432"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&gt;1</a:t>
                  </a:r>
                  <a:endParaRPr lang="en-US" altLang="zh-CN" b="1">
                    <a:solidFill>
                      <a:srgbClr val="FFFF00"/>
                    </a:solidFill>
                  </a:endParaRPr>
                </a:p>
              </p:txBody>
            </p:sp>
            <p:sp>
              <p:nvSpPr>
                <p:cNvPr id="176200" name="Line 49"/>
                <p:cNvSpPr>
                  <a:spLocks noChangeShapeType="1"/>
                </p:cNvSpPr>
                <p:nvPr/>
              </p:nvSpPr>
              <p:spPr bwMode="auto">
                <a:xfrm flipH="1">
                  <a:off x="2208" y="2544"/>
                  <a:ext cx="96" cy="4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76192" name="Line 50"/>
              <p:cNvSpPr>
                <a:spLocks noChangeShapeType="1"/>
              </p:cNvSpPr>
              <p:nvPr/>
            </p:nvSpPr>
            <p:spPr bwMode="auto">
              <a:xfrm>
                <a:off x="3648" y="2256"/>
                <a:ext cx="144"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93" name="Line 51"/>
              <p:cNvSpPr>
                <a:spLocks noChangeShapeType="1"/>
              </p:cNvSpPr>
              <p:nvPr/>
            </p:nvSpPr>
            <p:spPr bwMode="auto">
              <a:xfrm>
                <a:off x="3792" y="1872"/>
                <a:ext cx="0" cy="384"/>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94" name="Line 52"/>
              <p:cNvSpPr>
                <a:spLocks noChangeShapeType="1"/>
              </p:cNvSpPr>
              <p:nvPr/>
            </p:nvSpPr>
            <p:spPr bwMode="auto">
              <a:xfrm>
                <a:off x="3792" y="1872"/>
                <a:ext cx="96"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95" name="Line 53"/>
              <p:cNvSpPr>
                <a:spLocks noChangeShapeType="1"/>
              </p:cNvSpPr>
              <p:nvPr/>
            </p:nvSpPr>
            <p:spPr bwMode="auto">
              <a:xfrm>
                <a:off x="2880" y="1056"/>
                <a:ext cx="912"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96" name="Line 54"/>
              <p:cNvSpPr>
                <a:spLocks noChangeShapeType="1"/>
              </p:cNvSpPr>
              <p:nvPr/>
            </p:nvSpPr>
            <p:spPr bwMode="auto">
              <a:xfrm>
                <a:off x="3792" y="1056"/>
                <a:ext cx="0" cy="48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97" name="Line 55"/>
              <p:cNvSpPr>
                <a:spLocks noChangeShapeType="1"/>
              </p:cNvSpPr>
              <p:nvPr/>
            </p:nvSpPr>
            <p:spPr bwMode="auto">
              <a:xfrm>
                <a:off x="3792" y="1536"/>
                <a:ext cx="96"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grpSp>
        <p:sp>
          <p:nvSpPr>
            <p:cNvPr id="176139" name="Line 56"/>
            <p:cNvSpPr>
              <a:spLocks noChangeShapeType="1"/>
            </p:cNvSpPr>
            <p:nvPr/>
          </p:nvSpPr>
          <p:spPr bwMode="auto">
            <a:xfrm>
              <a:off x="3792" y="1680"/>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40" name="Rectangle 57"/>
            <p:cNvSpPr>
              <a:spLocks noChangeArrowheads="1"/>
            </p:cNvSpPr>
            <p:nvPr/>
          </p:nvSpPr>
          <p:spPr bwMode="auto">
            <a:xfrm>
              <a:off x="3984" y="1632"/>
              <a:ext cx="192" cy="96"/>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76141" name="Line 58"/>
            <p:cNvSpPr>
              <a:spLocks noChangeShapeType="1"/>
            </p:cNvSpPr>
            <p:nvPr/>
          </p:nvSpPr>
          <p:spPr bwMode="auto">
            <a:xfrm>
              <a:off x="4176" y="1680"/>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42" name="Line 59"/>
            <p:cNvSpPr>
              <a:spLocks noChangeShapeType="1"/>
            </p:cNvSpPr>
            <p:nvPr/>
          </p:nvSpPr>
          <p:spPr bwMode="auto">
            <a:xfrm>
              <a:off x="4368" y="1536"/>
              <a:ext cx="0" cy="288"/>
            </a:xfrm>
            <a:prstGeom prst="line">
              <a:avLst/>
            </a:prstGeom>
            <a:noFill/>
            <a:ln w="28575">
              <a:solidFill>
                <a:schemeClr val="tx2"/>
              </a:solidFill>
              <a:round/>
            </a:ln>
          </p:spPr>
          <p:txBody>
            <a:bodyPr wrap="none" anchor="ctr"/>
            <a:lstStyle/>
            <a:p>
              <a:endParaRPr lang="zh-CN" altLang="en-US">
                <a:latin typeface="Times New Roman" panose="02020603050405020304" charset="0"/>
              </a:endParaRPr>
            </a:p>
          </p:txBody>
        </p:sp>
        <p:sp>
          <p:nvSpPr>
            <p:cNvPr id="176143" name="Line 60"/>
            <p:cNvSpPr>
              <a:spLocks noChangeShapeType="1"/>
            </p:cNvSpPr>
            <p:nvPr/>
          </p:nvSpPr>
          <p:spPr bwMode="auto">
            <a:xfrm flipV="1">
              <a:off x="4368" y="1536"/>
              <a:ext cx="144" cy="9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44" name="Line 61"/>
            <p:cNvSpPr>
              <a:spLocks noChangeShapeType="1"/>
            </p:cNvSpPr>
            <p:nvPr/>
          </p:nvSpPr>
          <p:spPr bwMode="auto">
            <a:xfrm>
              <a:off x="4368" y="1728"/>
              <a:ext cx="192" cy="96"/>
            </a:xfrm>
            <a:prstGeom prst="line">
              <a:avLst/>
            </a:prstGeom>
            <a:noFill/>
            <a:ln w="28575">
              <a:solidFill>
                <a:schemeClr val="tx1"/>
              </a:solidFill>
              <a:round/>
              <a:tailEnd type="triangle" w="med" len="med"/>
            </a:ln>
          </p:spPr>
          <p:txBody>
            <a:bodyPr wrap="none" anchor="ctr"/>
            <a:lstStyle/>
            <a:p>
              <a:endParaRPr lang="zh-CN" altLang="en-US">
                <a:latin typeface="Times New Roman" panose="02020603050405020304" charset="0"/>
              </a:endParaRPr>
            </a:p>
          </p:txBody>
        </p:sp>
        <p:sp>
          <p:nvSpPr>
            <p:cNvPr id="176145" name="Line 62"/>
            <p:cNvSpPr>
              <a:spLocks noChangeShapeType="1"/>
            </p:cNvSpPr>
            <p:nvPr/>
          </p:nvSpPr>
          <p:spPr bwMode="auto">
            <a:xfrm>
              <a:off x="4560" y="1824"/>
              <a:ext cx="0" cy="480"/>
            </a:xfrm>
            <a:prstGeom prst="line">
              <a:avLst/>
            </a:prstGeom>
            <a:noFill/>
            <a:ln w="28575">
              <a:solidFill>
                <a:schemeClr val="tx2"/>
              </a:solidFill>
              <a:round/>
            </a:ln>
          </p:spPr>
          <p:txBody>
            <a:bodyPr wrap="none" anchor="ctr"/>
            <a:lstStyle/>
            <a:p>
              <a:endParaRPr lang="zh-CN" altLang="en-US">
                <a:latin typeface="Times New Roman" panose="02020603050405020304" charset="0"/>
              </a:endParaRPr>
            </a:p>
          </p:txBody>
        </p:sp>
        <p:sp>
          <p:nvSpPr>
            <p:cNvPr id="176146" name="Line 63"/>
            <p:cNvSpPr>
              <a:spLocks noChangeShapeType="1"/>
            </p:cNvSpPr>
            <p:nvPr/>
          </p:nvSpPr>
          <p:spPr bwMode="auto">
            <a:xfrm>
              <a:off x="4512" y="1392"/>
              <a:ext cx="0" cy="144"/>
            </a:xfrm>
            <a:prstGeom prst="line">
              <a:avLst/>
            </a:prstGeom>
            <a:noFill/>
            <a:ln w="28575">
              <a:solidFill>
                <a:schemeClr val="tx2"/>
              </a:solidFill>
              <a:round/>
            </a:ln>
          </p:spPr>
          <p:txBody>
            <a:bodyPr wrap="none" anchor="ctr"/>
            <a:lstStyle/>
            <a:p>
              <a:endParaRPr lang="zh-CN" altLang="en-US">
                <a:latin typeface="Times New Roman" panose="02020603050405020304" charset="0"/>
              </a:endParaRPr>
            </a:p>
          </p:txBody>
        </p:sp>
        <p:grpSp>
          <p:nvGrpSpPr>
            <p:cNvPr id="176147" name="Group 64"/>
            <p:cNvGrpSpPr/>
            <p:nvPr/>
          </p:nvGrpSpPr>
          <p:grpSpPr bwMode="auto">
            <a:xfrm>
              <a:off x="4320" y="1104"/>
              <a:ext cx="384" cy="288"/>
              <a:chOff x="3360" y="2880"/>
              <a:chExt cx="432" cy="336"/>
            </a:xfrm>
          </p:grpSpPr>
          <p:sp>
            <p:nvSpPr>
              <p:cNvPr id="176167" name="Rectangle 65"/>
              <p:cNvSpPr>
                <a:spLocks noChangeArrowheads="1"/>
              </p:cNvSpPr>
              <p:nvPr/>
            </p:nvSpPr>
            <p:spPr bwMode="auto">
              <a:xfrm>
                <a:off x="3408" y="2880"/>
                <a:ext cx="288" cy="336"/>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54690" name="Text Box 66"/>
              <p:cNvSpPr txBox="1">
                <a:spLocks noChangeArrowheads="1"/>
              </p:cNvSpPr>
              <p:nvPr/>
            </p:nvSpPr>
            <p:spPr bwMode="auto">
              <a:xfrm>
                <a:off x="3360" y="2928"/>
                <a:ext cx="432" cy="269"/>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1800" b="1">
                    <a:effectLst>
                      <a:outerShdw blurRad="38100" dist="38100" dir="2700000" algn="tl">
                        <a:srgbClr val="DDDDDD"/>
                      </a:outerShdw>
                    </a:effectLst>
                  </a:rPr>
                  <a:t>KA</a:t>
                </a:r>
                <a:endParaRPr lang="en-US" altLang="zh-CN" sz="2000" b="1">
                  <a:effectLst>
                    <a:outerShdw blurRad="38100" dist="38100" dir="2700000" algn="tl">
                      <a:srgbClr val="DDDDDD"/>
                    </a:outerShdw>
                  </a:effectLst>
                </a:endParaRPr>
              </a:p>
            </p:txBody>
          </p:sp>
        </p:grpSp>
        <p:sp>
          <p:nvSpPr>
            <p:cNvPr id="176148" name="Line 67"/>
            <p:cNvSpPr>
              <a:spLocks noChangeShapeType="1"/>
            </p:cNvSpPr>
            <p:nvPr/>
          </p:nvSpPr>
          <p:spPr bwMode="auto">
            <a:xfrm>
              <a:off x="4512" y="864"/>
              <a:ext cx="0" cy="24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76149" name="Group 68"/>
            <p:cNvGrpSpPr/>
            <p:nvPr/>
          </p:nvGrpSpPr>
          <p:grpSpPr bwMode="auto">
            <a:xfrm>
              <a:off x="4128" y="960"/>
              <a:ext cx="144" cy="480"/>
              <a:chOff x="3168" y="3072"/>
              <a:chExt cx="144" cy="480"/>
            </a:xfrm>
          </p:grpSpPr>
          <p:grpSp>
            <p:nvGrpSpPr>
              <p:cNvPr id="176163" name="Group 69"/>
              <p:cNvGrpSpPr/>
              <p:nvPr/>
            </p:nvGrpSpPr>
            <p:grpSpPr bwMode="auto">
              <a:xfrm>
                <a:off x="3168" y="3216"/>
                <a:ext cx="144" cy="144"/>
                <a:chOff x="3168" y="3216"/>
                <a:chExt cx="144" cy="144"/>
              </a:xfrm>
            </p:grpSpPr>
            <p:sp>
              <p:nvSpPr>
                <p:cNvPr id="176165" name="Line 70"/>
                <p:cNvSpPr>
                  <a:spLocks noChangeShapeType="1"/>
                </p:cNvSpPr>
                <p:nvPr/>
              </p:nvSpPr>
              <p:spPr bwMode="auto">
                <a:xfrm>
                  <a:off x="3168" y="3216"/>
                  <a:ext cx="144" cy="0"/>
                </a:xfrm>
                <a:prstGeom prst="line">
                  <a:avLst/>
                </a:prstGeom>
                <a:noFill/>
                <a:ln w="28575">
                  <a:solidFill>
                    <a:schemeClr val="tx2"/>
                  </a:solidFill>
                  <a:round/>
                </a:ln>
              </p:spPr>
              <p:txBody>
                <a:bodyPr wrap="none" anchor="ctr"/>
                <a:lstStyle/>
                <a:p>
                  <a:endParaRPr lang="zh-CN" altLang="en-US">
                    <a:latin typeface="Times New Roman" panose="02020603050405020304" charset="0"/>
                  </a:endParaRPr>
                </a:p>
              </p:txBody>
            </p:sp>
            <p:sp>
              <p:nvSpPr>
                <p:cNvPr id="176166" name="AutoShape 71"/>
                <p:cNvSpPr>
                  <a:spLocks noChangeArrowheads="1"/>
                </p:cNvSpPr>
                <p:nvPr/>
              </p:nvSpPr>
              <p:spPr bwMode="auto">
                <a:xfrm>
                  <a:off x="3168" y="3216"/>
                  <a:ext cx="144" cy="144"/>
                </a:xfrm>
                <a:prstGeom prst="triangle">
                  <a:avLst>
                    <a:gd name="adj" fmla="val 50000"/>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grpSp>
          <p:sp>
            <p:nvSpPr>
              <p:cNvPr id="176164" name="Line 72"/>
              <p:cNvSpPr>
                <a:spLocks noChangeShapeType="1"/>
              </p:cNvSpPr>
              <p:nvPr/>
            </p:nvSpPr>
            <p:spPr bwMode="auto">
              <a:xfrm>
                <a:off x="3241" y="3072"/>
                <a:ext cx="0" cy="48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76150" name="Line 73"/>
            <p:cNvSpPr>
              <a:spLocks noChangeShapeType="1"/>
            </p:cNvSpPr>
            <p:nvPr/>
          </p:nvSpPr>
          <p:spPr bwMode="auto">
            <a:xfrm>
              <a:off x="4199" y="960"/>
              <a:ext cx="649" cy="0"/>
            </a:xfrm>
            <a:prstGeom prst="line">
              <a:avLst/>
            </a:prstGeom>
            <a:noFill/>
            <a:ln w="28575">
              <a:solidFill>
                <a:schemeClr val="tx2"/>
              </a:solidFill>
              <a:round/>
            </a:ln>
          </p:spPr>
          <p:txBody>
            <a:bodyPr wrap="none" anchor="ctr"/>
            <a:lstStyle/>
            <a:p>
              <a:endParaRPr lang="zh-CN" altLang="en-US">
                <a:latin typeface="Times New Roman" panose="02020603050405020304" charset="0"/>
              </a:endParaRPr>
            </a:p>
          </p:txBody>
        </p:sp>
        <p:sp>
          <p:nvSpPr>
            <p:cNvPr id="176151" name="Line 74"/>
            <p:cNvSpPr>
              <a:spLocks noChangeShapeType="1"/>
            </p:cNvSpPr>
            <p:nvPr/>
          </p:nvSpPr>
          <p:spPr bwMode="auto">
            <a:xfrm>
              <a:off x="4201" y="1440"/>
              <a:ext cx="313"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52" name="Oval 75"/>
            <p:cNvSpPr>
              <a:spLocks noChangeArrowheads="1"/>
            </p:cNvSpPr>
            <p:nvPr/>
          </p:nvSpPr>
          <p:spPr bwMode="auto">
            <a:xfrm>
              <a:off x="4487" y="816"/>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53" name="Oval 76"/>
            <p:cNvSpPr>
              <a:spLocks noChangeArrowheads="1"/>
            </p:cNvSpPr>
            <p:nvPr/>
          </p:nvSpPr>
          <p:spPr bwMode="auto">
            <a:xfrm>
              <a:off x="936" y="886"/>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54" name="Oval 77"/>
            <p:cNvSpPr>
              <a:spLocks noChangeArrowheads="1"/>
            </p:cNvSpPr>
            <p:nvPr/>
          </p:nvSpPr>
          <p:spPr bwMode="auto">
            <a:xfrm>
              <a:off x="937" y="1464"/>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55" name="Oval 78"/>
            <p:cNvSpPr>
              <a:spLocks noChangeArrowheads="1"/>
            </p:cNvSpPr>
            <p:nvPr/>
          </p:nvSpPr>
          <p:spPr bwMode="auto">
            <a:xfrm>
              <a:off x="937" y="2461"/>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56" name="Line 79"/>
            <p:cNvSpPr>
              <a:spLocks noChangeShapeType="1"/>
            </p:cNvSpPr>
            <p:nvPr/>
          </p:nvSpPr>
          <p:spPr bwMode="auto">
            <a:xfrm>
              <a:off x="4848" y="960"/>
              <a:ext cx="0" cy="288"/>
            </a:xfrm>
            <a:prstGeom prst="line">
              <a:avLst/>
            </a:prstGeom>
            <a:noFill/>
            <a:ln w="28575">
              <a:solidFill>
                <a:schemeClr val="tx2"/>
              </a:solidFill>
              <a:round/>
            </a:ln>
          </p:spPr>
          <p:txBody>
            <a:bodyPr wrap="none" anchor="ctr"/>
            <a:lstStyle/>
            <a:p>
              <a:endParaRPr lang="zh-CN" altLang="en-US">
                <a:latin typeface="Times New Roman" panose="02020603050405020304" charset="0"/>
              </a:endParaRPr>
            </a:p>
          </p:txBody>
        </p:sp>
        <p:sp>
          <p:nvSpPr>
            <p:cNvPr id="176157" name="Line 80"/>
            <p:cNvSpPr>
              <a:spLocks noChangeShapeType="1"/>
            </p:cNvSpPr>
            <p:nvPr/>
          </p:nvSpPr>
          <p:spPr bwMode="auto">
            <a:xfrm flipH="1">
              <a:off x="4847" y="1344"/>
              <a:ext cx="96" cy="24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58" name="Line 81"/>
            <p:cNvSpPr>
              <a:spLocks noChangeShapeType="1"/>
            </p:cNvSpPr>
            <p:nvPr/>
          </p:nvSpPr>
          <p:spPr bwMode="auto">
            <a:xfrm>
              <a:off x="4847" y="1584"/>
              <a:ext cx="0" cy="24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59" name="AutoShape 82"/>
            <p:cNvSpPr>
              <a:spLocks noChangeArrowheads="1"/>
            </p:cNvSpPr>
            <p:nvPr/>
          </p:nvSpPr>
          <p:spPr bwMode="auto">
            <a:xfrm>
              <a:off x="4776" y="1824"/>
              <a:ext cx="144" cy="144"/>
            </a:xfrm>
            <a:prstGeom prst="flowChartSummingJunction">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60" name="Line 83"/>
            <p:cNvSpPr>
              <a:spLocks noChangeShapeType="1"/>
            </p:cNvSpPr>
            <p:nvPr/>
          </p:nvSpPr>
          <p:spPr bwMode="auto">
            <a:xfrm>
              <a:off x="4848" y="1968"/>
              <a:ext cx="0" cy="144"/>
            </a:xfrm>
            <a:prstGeom prst="line">
              <a:avLst/>
            </a:prstGeom>
            <a:noFill/>
            <a:ln w="28575">
              <a:solidFill>
                <a:schemeClr val="tx2"/>
              </a:solidFill>
              <a:round/>
            </a:ln>
          </p:spPr>
          <p:txBody>
            <a:bodyPr wrap="none" anchor="ctr"/>
            <a:lstStyle/>
            <a:p>
              <a:endParaRPr lang="zh-CN" altLang="en-US">
                <a:latin typeface="Times New Roman" panose="02020603050405020304" charset="0"/>
              </a:endParaRPr>
            </a:p>
          </p:txBody>
        </p:sp>
        <p:sp>
          <p:nvSpPr>
            <p:cNvPr id="176161" name="Line 84"/>
            <p:cNvSpPr>
              <a:spLocks noChangeShapeType="1"/>
            </p:cNvSpPr>
            <p:nvPr/>
          </p:nvSpPr>
          <p:spPr bwMode="auto">
            <a:xfrm>
              <a:off x="4560" y="2112"/>
              <a:ext cx="288" cy="0"/>
            </a:xfrm>
            <a:prstGeom prst="line">
              <a:avLst/>
            </a:prstGeom>
            <a:noFill/>
            <a:ln w="28575">
              <a:solidFill>
                <a:schemeClr val="tx2"/>
              </a:solidFill>
              <a:round/>
            </a:ln>
          </p:spPr>
          <p:txBody>
            <a:bodyPr wrap="none" anchor="ctr"/>
            <a:lstStyle/>
            <a:p>
              <a:endParaRPr lang="zh-CN" altLang="en-US">
                <a:latin typeface="Times New Roman" panose="02020603050405020304" charset="0"/>
              </a:endParaRPr>
            </a:p>
          </p:txBody>
        </p:sp>
        <p:sp>
          <p:nvSpPr>
            <p:cNvPr id="154709" name="Rectangle 85"/>
            <p:cNvSpPr>
              <a:spLocks noChangeArrowheads="1"/>
            </p:cNvSpPr>
            <p:nvPr/>
          </p:nvSpPr>
          <p:spPr bwMode="auto">
            <a:xfrm>
              <a:off x="4608" y="1248"/>
              <a:ext cx="332" cy="231"/>
            </a:xfrm>
            <a:prstGeom prst="rect">
              <a:avLst/>
            </a:prstGeom>
            <a:noFill/>
            <a:ln w="9525">
              <a:noFill/>
              <a:miter lim="800000"/>
            </a:ln>
            <a:effectLst/>
          </p:spPr>
          <p:txBody>
            <a:bodyPr wrap="none">
              <a:spAutoFit/>
            </a:bodyPr>
            <a:lstStyle/>
            <a:p>
              <a:pPr>
                <a:spcBef>
                  <a:spcPct val="50000"/>
                </a:spcBef>
              </a:pPr>
              <a:r>
                <a:rPr lang="en-US" altLang="zh-CN" sz="1800" b="1">
                  <a:effectLst>
                    <a:outerShdw blurRad="38100" dist="38100" dir="2700000" algn="tl">
                      <a:srgbClr val="DDDDDD"/>
                    </a:outerShdw>
                  </a:effectLst>
                  <a:latin typeface="Times New Roman" panose="02020603050405020304" charset="0"/>
                </a:rPr>
                <a:t>KA</a:t>
              </a:r>
            </a:p>
          </p:txBody>
        </p:sp>
      </p:grpSp>
      <p:sp>
        <p:nvSpPr>
          <p:cNvPr id="154710" name="Rectangle 86"/>
          <p:cNvSpPr>
            <a:spLocks noChangeArrowheads="1"/>
          </p:cNvSpPr>
          <p:nvPr/>
        </p:nvSpPr>
        <p:spPr bwMode="auto">
          <a:xfrm>
            <a:off x="838200" y="4495800"/>
            <a:ext cx="7315200" cy="1031875"/>
          </a:xfrm>
          <a:prstGeom prst="rect">
            <a:avLst/>
          </a:prstGeom>
          <a:noFill/>
          <a:ln w="9525" cap="sq">
            <a:noFill/>
            <a:miter lim="800000"/>
          </a:ln>
          <a:effectLst/>
        </p:spPr>
        <p:txBody>
          <a:bodyPr>
            <a:spAutoFit/>
          </a:bodyPr>
          <a:lstStyle/>
          <a:p>
            <a:pPr>
              <a:lnSpc>
                <a:spcPct val="110000"/>
              </a:lnSpc>
            </a:pPr>
            <a:r>
              <a:rPr lang="en-US" altLang="zh-CN" sz="2800" b="1">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发生故障时，</a:t>
            </a:r>
            <a:r>
              <a:rPr lang="en-US" altLang="zh-CN" sz="2800" b="1" i="1">
                <a:solidFill>
                  <a:srgbClr val="FF0000"/>
                </a:solidFill>
                <a:effectLst>
                  <a:outerShdw blurRad="38100" dist="38100" dir="2700000" algn="tl">
                    <a:srgbClr val="DDDDDD"/>
                  </a:outerShdw>
                </a:effectLst>
                <a:latin typeface="Times New Roman" panose="02020603050405020304" charset="0"/>
              </a:rPr>
              <a:t>F</a:t>
            </a:r>
            <a:r>
              <a:rPr lang="en-US" altLang="zh-CN" sz="2800" b="1">
                <a:solidFill>
                  <a:srgbClr val="FF0000"/>
                </a:solidFill>
                <a:effectLst>
                  <a:outerShdw blurRad="38100" dist="38100" dir="2700000" algn="tl">
                    <a:srgbClr val="DDDDDD"/>
                  </a:outerShdw>
                </a:effectLst>
                <a:latin typeface="Times New Roman" panose="02020603050405020304" charset="0"/>
              </a:rPr>
              <a:t>=1</a:t>
            </a:r>
            <a:r>
              <a:rPr lang="zh-CN" altLang="en-US" sz="2800" b="1">
                <a:effectLst>
                  <a:outerShdw blurRad="38100" dist="38100" dir="2700000" algn="tl">
                    <a:srgbClr val="DDDDDD"/>
                  </a:outerShdw>
                </a:effectLst>
                <a:latin typeface="Times New Roman" panose="02020603050405020304" charset="0"/>
              </a:rPr>
              <a:t>，晶体管导通</a:t>
            </a:r>
            <a:r>
              <a:rPr lang="en-US" altLang="zh-CN" sz="2800" b="1">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继电器</a:t>
            </a:r>
            <a:r>
              <a:rPr lang="en-US" altLang="zh-CN" sz="2800" b="1">
                <a:effectLst>
                  <a:outerShdw blurRad="38100" dist="38100" dir="2700000" algn="tl">
                    <a:srgbClr val="DDDDDD"/>
                  </a:outerShdw>
                </a:effectLst>
                <a:latin typeface="Times New Roman" panose="02020603050405020304" charset="0"/>
              </a:rPr>
              <a:t>KA</a:t>
            </a:r>
            <a:r>
              <a:rPr lang="zh-CN" altLang="en-US" sz="2800" b="1">
                <a:effectLst>
                  <a:outerShdw blurRad="38100" dist="38100" dir="2700000" algn="tl">
                    <a:srgbClr val="DDDDDD"/>
                  </a:outerShdw>
                </a:effectLst>
                <a:latin typeface="Times New Roman" panose="02020603050405020304" charset="0"/>
              </a:rPr>
              <a:t>通电，其触点闭合</a:t>
            </a:r>
            <a:r>
              <a:rPr lang="en-US" altLang="zh-CN" sz="2800" b="1">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故障指示灯亮。</a:t>
            </a:r>
          </a:p>
        </p:txBody>
      </p:sp>
    </p:spTree>
    <p:extLst>
      <p:ext uri="{BB962C8B-B14F-4D97-AF65-F5344CB8AC3E}">
        <p14:creationId xmlns:p14="http://schemas.microsoft.com/office/powerpoint/2010/main" val="2678445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609600" y="533400"/>
            <a:ext cx="4291013" cy="519113"/>
          </a:xfrm>
          <a:prstGeom prst="rect">
            <a:avLst/>
          </a:prstGeom>
          <a:noFill/>
          <a:ln w="9525">
            <a:noFill/>
            <a:miter lim="800000"/>
          </a:ln>
          <a:effectLst/>
        </p:spPr>
        <p:txBody>
          <a:bodyPr wrap="none">
            <a:spAutoFit/>
          </a:bodyPr>
          <a:lstStyle/>
          <a:p>
            <a:pPr>
              <a:spcBef>
                <a:spcPct val="50000"/>
              </a:spcBef>
            </a:pPr>
            <a:r>
              <a:rPr lang="zh-CN" altLang="en-US" sz="2800" b="1">
                <a:solidFill>
                  <a:srgbClr val="FF0000"/>
                </a:solidFill>
                <a:effectLst>
                  <a:outerShdw blurRad="38100" dist="38100" dir="2700000" algn="tl">
                    <a:srgbClr val="DDDDDD"/>
                  </a:outerShdw>
                </a:effectLst>
                <a:latin typeface="Times New Roman" panose="02020603050405020304" charset="0"/>
              </a:rPr>
              <a:t>例</a:t>
            </a:r>
            <a:r>
              <a:rPr lang="en-US" altLang="zh-CN" sz="2800" b="1">
                <a:solidFill>
                  <a:srgbClr val="FF0000"/>
                </a:solidFill>
                <a:effectLst>
                  <a:outerShdw blurRad="38100" dist="38100" dir="2700000" algn="tl">
                    <a:srgbClr val="DDDDDD"/>
                  </a:outerShdw>
                </a:effectLst>
                <a:latin typeface="Times New Roman" panose="02020603050405020304" charset="0"/>
              </a:rPr>
              <a:t>3</a:t>
            </a:r>
            <a:r>
              <a:rPr lang="zh-CN" altLang="en-US" sz="2800" b="1">
                <a:solidFill>
                  <a:srgbClr val="FF0000"/>
                </a:solidFill>
                <a:effectLst>
                  <a:outerShdw blurRad="38100" dist="38100" dir="2700000" algn="tl">
                    <a:srgbClr val="DDDDDD"/>
                  </a:outerShdw>
                </a:effectLst>
                <a:latin typeface="Times New Roman" panose="02020603050405020304" charset="0"/>
              </a:rPr>
              <a:t>：</a:t>
            </a:r>
            <a:r>
              <a:rPr lang="zh-CN" altLang="en-US" sz="2800" b="1">
                <a:effectLst>
                  <a:outerShdw blurRad="38100" dist="38100" dir="2700000" algn="tl">
                    <a:srgbClr val="DDDDDD"/>
                  </a:outerShdw>
                </a:effectLst>
                <a:latin typeface="Times New Roman" panose="02020603050405020304" charset="0"/>
              </a:rPr>
              <a:t>分析下图的逻辑功能</a:t>
            </a:r>
            <a:endParaRPr lang="zh-CN" altLang="en-US" sz="2800" b="1">
              <a:solidFill>
                <a:srgbClr val="CC0000"/>
              </a:solidFill>
              <a:effectLst>
                <a:outerShdw blurRad="38100" dist="38100" dir="2700000" algn="tl">
                  <a:srgbClr val="DDDDDD"/>
                </a:outerShdw>
              </a:effectLst>
              <a:latin typeface="Times New Roman" panose="02020603050405020304" charset="0"/>
            </a:endParaRPr>
          </a:p>
        </p:txBody>
      </p:sp>
      <p:sp>
        <p:nvSpPr>
          <p:cNvPr id="113667" name="Rectangle 3"/>
          <p:cNvSpPr>
            <a:spLocks noChangeArrowheads="1"/>
          </p:cNvSpPr>
          <p:nvPr/>
        </p:nvSpPr>
        <p:spPr bwMode="auto">
          <a:xfrm>
            <a:off x="6629400" y="3429000"/>
            <a:ext cx="401638" cy="519113"/>
          </a:xfrm>
          <a:prstGeom prst="rect">
            <a:avLst/>
          </a:prstGeom>
          <a:noFill/>
          <a:ln>
            <a:noFill/>
          </a:ln>
        </p:spPr>
        <p:txBody>
          <a:bodyPr wrap="none">
            <a:spAutoFit/>
          </a:bodyPr>
          <a:lstStyle/>
          <a:p>
            <a:r>
              <a:rPr lang="en-US" altLang="zh-CN" sz="2800" b="1" i="1">
                <a:latin typeface="Times New Roman" panose="02020603050405020304" charset="0"/>
              </a:rPr>
              <a:t>Y</a:t>
            </a:r>
            <a:endParaRPr lang="en-US" altLang="zh-CN" sz="3200" b="1">
              <a:latin typeface="Times New Roman" panose="02020603050405020304" charset="0"/>
            </a:endParaRPr>
          </a:p>
        </p:txBody>
      </p:sp>
      <p:sp>
        <p:nvSpPr>
          <p:cNvPr id="113668" name="Line 4"/>
          <p:cNvSpPr>
            <a:spLocks noChangeShapeType="1"/>
          </p:cNvSpPr>
          <p:nvPr/>
        </p:nvSpPr>
        <p:spPr bwMode="auto">
          <a:xfrm>
            <a:off x="1524000" y="2209800"/>
            <a:ext cx="914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69" name="Rectangle 5"/>
          <p:cNvSpPr>
            <a:spLocks noChangeArrowheads="1"/>
          </p:cNvSpPr>
          <p:nvPr/>
        </p:nvSpPr>
        <p:spPr bwMode="auto">
          <a:xfrm>
            <a:off x="2438400" y="1981200"/>
            <a:ext cx="762000" cy="1066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13670" name="Line 6"/>
          <p:cNvSpPr>
            <a:spLocks noChangeShapeType="1"/>
          </p:cNvSpPr>
          <p:nvPr/>
        </p:nvSpPr>
        <p:spPr bwMode="auto">
          <a:xfrm>
            <a:off x="3352800" y="2514600"/>
            <a:ext cx="1828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71" name="Text Box 7"/>
          <p:cNvSpPr txBox="1">
            <a:spLocks noChangeArrowheads="1"/>
          </p:cNvSpPr>
          <p:nvPr/>
        </p:nvSpPr>
        <p:spPr bwMode="auto">
          <a:xfrm>
            <a:off x="2667000" y="2057400"/>
            <a:ext cx="3048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&amp;</a:t>
            </a:r>
            <a:endParaRPr lang="en-US" altLang="zh-CN"/>
          </a:p>
        </p:txBody>
      </p:sp>
      <p:sp>
        <p:nvSpPr>
          <p:cNvPr id="113672" name="Rectangle 8"/>
          <p:cNvSpPr>
            <a:spLocks noChangeArrowheads="1"/>
          </p:cNvSpPr>
          <p:nvPr/>
        </p:nvSpPr>
        <p:spPr bwMode="auto">
          <a:xfrm>
            <a:off x="5638800" y="3352800"/>
            <a:ext cx="762000" cy="1066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13673" name="Line 9"/>
          <p:cNvSpPr>
            <a:spLocks noChangeShapeType="1"/>
          </p:cNvSpPr>
          <p:nvPr/>
        </p:nvSpPr>
        <p:spPr bwMode="auto">
          <a:xfrm>
            <a:off x="6553200" y="3886200"/>
            <a:ext cx="381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74" name="Rectangle 10"/>
          <p:cNvSpPr>
            <a:spLocks noChangeArrowheads="1"/>
          </p:cNvSpPr>
          <p:nvPr/>
        </p:nvSpPr>
        <p:spPr bwMode="auto">
          <a:xfrm>
            <a:off x="4114800" y="3581400"/>
            <a:ext cx="762000" cy="1066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13675" name="Line 11"/>
          <p:cNvSpPr>
            <a:spLocks noChangeShapeType="1"/>
          </p:cNvSpPr>
          <p:nvPr/>
        </p:nvSpPr>
        <p:spPr bwMode="auto">
          <a:xfrm>
            <a:off x="5029200" y="4114800"/>
            <a:ext cx="609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76" name="Text Box 12"/>
          <p:cNvSpPr txBox="1">
            <a:spLocks noChangeArrowheads="1"/>
          </p:cNvSpPr>
          <p:nvPr/>
        </p:nvSpPr>
        <p:spPr bwMode="auto">
          <a:xfrm>
            <a:off x="4343400" y="3810000"/>
            <a:ext cx="3048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&amp;</a:t>
            </a:r>
            <a:endParaRPr lang="en-US" altLang="zh-CN"/>
          </a:p>
        </p:txBody>
      </p:sp>
      <p:sp>
        <p:nvSpPr>
          <p:cNvPr id="113677" name="Rectangle 13"/>
          <p:cNvSpPr>
            <a:spLocks noChangeArrowheads="1"/>
          </p:cNvSpPr>
          <p:nvPr/>
        </p:nvSpPr>
        <p:spPr bwMode="auto">
          <a:xfrm>
            <a:off x="2438400" y="3352800"/>
            <a:ext cx="762000" cy="1066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13678" name="Line 14"/>
          <p:cNvSpPr>
            <a:spLocks noChangeShapeType="1"/>
          </p:cNvSpPr>
          <p:nvPr/>
        </p:nvSpPr>
        <p:spPr bwMode="auto">
          <a:xfrm>
            <a:off x="3352800" y="3886200"/>
            <a:ext cx="762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79" name="Text Box 15"/>
          <p:cNvSpPr txBox="1">
            <a:spLocks noChangeArrowheads="1"/>
          </p:cNvSpPr>
          <p:nvPr/>
        </p:nvSpPr>
        <p:spPr bwMode="auto">
          <a:xfrm>
            <a:off x="2667000" y="3505200"/>
            <a:ext cx="3048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endParaRPr lang="en-US" altLang="zh-CN"/>
          </a:p>
        </p:txBody>
      </p:sp>
      <p:sp>
        <p:nvSpPr>
          <p:cNvPr id="113680" name="Line 16"/>
          <p:cNvSpPr>
            <a:spLocks noChangeShapeType="1"/>
          </p:cNvSpPr>
          <p:nvPr/>
        </p:nvSpPr>
        <p:spPr bwMode="auto">
          <a:xfrm>
            <a:off x="1524000" y="2743200"/>
            <a:ext cx="914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81" name="Line 17"/>
          <p:cNvSpPr>
            <a:spLocks noChangeShapeType="1"/>
          </p:cNvSpPr>
          <p:nvPr/>
        </p:nvSpPr>
        <p:spPr bwMode="auto">
          <a:xfrm>
            <a:off x="1752600" y="3886200"/>
            <a:ext cx="685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82" name="Line 18"/>
          <p:cNvSpPr>
            <a:spLocks noChangeShapeType="1"/>
          </p:cNvSpPr>
          <p:nvPr/>
        </p:nvSpPr>
        <p:spPr bwMode="auto">
          <a:xfrm>
            <a:off x="1752600" y="2743200"/>
            <a:ext cx="0" cy="11430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83" name="Line 19"/>
          <p:cNvSpPr>
            <a:spLocks noChangeShapeType="1"/>
          </p:cNvSpPr>
          <p:nvPr/>
        </p:nvSpPr>
        <p:spPr bwMode="auto">
          <a:xfrm>
            <a:off x="1371600" y="5029200"/>
            <a:ext cx="2362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84" name="Line 20"/>
          <p:cNvSpPr>
            <a:spLocks noChangeShapeType="1"/>
          </p:cNvSpPr>
          <p:nvPr/>
        </p:nvSpPr>
        <p:spPr bwMode="auto">
          <a:xfrm>
            <a:off x="3733800" y="4343400"/>
            <a:ext cx="0" cy="6858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85" name="Line 21"/>
          <p:cNvSpPr>
            <a:spLocks noChangeShapeType="1"/>
          </p:cNvSpPr>
          <p:nvPr/>
        </p:nvSpPr>
        <p:spPr bwMode="auto">
          <a:xfrm>
            <a:off x="3733800" y="4343400"/>
            <a:ext cx="381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86" name="Line 22"/>
          <p:cNvSpPr>
            <a:spLocks noChangeShapeType="1"/>
          </p:cNvSpPr>
          <p:nvPr/>
        </p:nvSpPr>
        <p:spPr bwMode="auto">
          <a:xfrm>
            <a:off x="5181600" y="2514600"/>
            <a:ext cx="0" cy="11430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87" name="Line 23"/>
          <p:cNvSpPr>
            <a:spLocks noChangeShapeType="1"/>
          </p:cNvSpPr>
          <p:nvPr/>
        </p:nvSpPr>
        <p:spPr bwMode="auto">
          <a:xfrm>
            <a:off x="5181600" y="3657600"/>
            <a:ext cx="457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88" name="Text Box 24"/>
          <p:cNvSpPr txBox="1">
            <a:spLocks noChangeArrowheads="1"/>
          </p:cNvSpPr>
          <p:nvPr/>
        </p:nvSpPr>
        <p:spPr bwMode="auto">
          <a:xfrm>
            <a:off x="1600200" y="2209800"/>
            <a:ext cx="381000" cy="7620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solidFill>
                  <a:srgbClr val="333300"/>
                </a:solidFill>
              </a:rPr>
              <a:t>.</a:t>
            </a:r>
            <a:endParaRPr lang="en-US" altLang="zh-CN"/>
          </a:p>
        </p:txBody>
      </p:sp>
      <p:sp>
        <p:nvSpPr>
          <p:cNvPr id="113689" name="Text Box 25"/>
          <p:cNvSpPr txBox="1">
            <a:spLocks noChangeArrowheads="1"/>
          </p:cNvSpPr>
          <p:nvPr/>
        </p:nvSpPr>
        <p:spPr bwMode="auto">
          <a:xfrm>
            <a:off x="990600" y="4800600"/>
            <a:ext cx="5334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B</a:t>
            </a:r>
            <a:endParaRPr lang="en-US" altLang="zh-CN"/>
          </a:p>
        </p:txBody>
      </p:sp>
      <p:sp>
        <p:nvSpPr>
          <p:cNvPr id="113690" name="Rectangle 26"/>
          <p:cNvSpPr>
            <a:spLocks noChangeArrowheads="1"/>
          </p:cNvSpPr>
          <p:nvPr/>
        </p:nvSpPr>
        <p:spPr bwMode="auto">
          <a:xfrm>
            <a:off x="1143000" y="1854200"/>
            <a:ext cx="420688" cy="519113"/>
          </a:xfrm>
          <a:prstGeom prst="rect">
            <a:avLst/>
          </a:prstGeom>
          <a:noFill/>
          <a:ln>
            <a:noFill/>
          </a:ln>
        </p:spPr>
        <p:txBody>
          <a:bodyPr wrap="none">
            <a:spAutoFit/>
          </a:bodyPr>
          <a:lstStyle/>
          <a:p>
            <a:r>
              <a:rPr lang="en-US" altLang="zh-CN" sz="2800" b="1" i="1">
                <a:latin typeface="Times New Roman" panose="02020603050405020304" charset="0"/>
              </a:rPr>
              <a:t>A</a:t>
            </a:r>
            <a:endParaRPr lang="en-US" altLang="zh-CN" b="1">
              <a:solidFill>
                <a:srgbClr val="FFFF00"/>
              </a:solidFill>
              <a:latin typeface="Times New Roman" panose="02020603050405020304" charset="0"/>
            </a:endParaRPr>
          </a:p>
        </p:txBody>
      </p:sp>
      <p:sp>
        <p:nvSpPr>
          <p:cNvPr id="113691" name="Rectangle 27"/>
          <p:cNvSpPr>
            <a:spLocks noChangeArrowheads="1"/>
          </p:cNvSpPr>
          <p:nvPr/>
        </p:nvSpPr>
        <p:spPr bwMode="auto">
          <a:xfrm>
            <a:off x="5791200" y="3505200"/>
            <a:ext cx="438150" cy="457200"/>
          </a:xfrm>
          <a:prstGeom prst="rect">
            <a:avLst/>
          </a:prstGeom>
          <a:noFill/>
          <a:ln>
            <a:noFill/>
          </a:ln>
        </p:spPr>
        <p:txBody>
          <a:bodyPr wrap="none">
            <a:spAutoFit/>
          </a:bodyPr>
          <a:lstStyle/>
          <a:p>
            <a:pPr>
              <a:spcBef>
                <a:spcPct val="50000"/>
              </a:spcBef>
            </a:pPr>
            <a:r>
              <a:rPr lang="en-US" altLang="zh-CN" b="1">
                <a:solidFill>
                  <a:srgbClr val="333300"/>
                </a:solidFill>
                <a:latin typeface="Times New Roman" panose="02020603050405020304" charset="0"/>
              </a:rPr>
              <a:t>&amp;</a:t>
            </a:r>
            <a:endParaRPr lang="en-US" altLang="zh-CN" b="1">
              <a:solidFill>
                <a:srgbClr val="FFFF00"/>
              </a:solidFill>
              <a:latin typeface="Times New Roman" panose="02020603050405020304" charset="0"/>
            </a:endParaRPr>
          </a:p>
        </p:txBody>
      </p:sp>
      <p:sp>
        <p:nvSpPr>
          <p:cNvPr id="113692" name="Rectangle 28"/>
          <p:cNvSpPr>
            <a:spLocks noChangeArrowheads="1"/>
          </p:cNvSpPr>
          <p:nvPr/>
        </p:nvSpPr>
        <p:spPr bwMode="auto">
          <a:xfrm>
            <a:off x="1143000" y="2463800"/>
            <a:ext cx="420688" cy="519113"/>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C</a:t>
            </a:r>
            <a:endParaRPr lang="en-US" altLang="zh-CN" b="1">
              <a:solidFill>
                <a:srgbClr val="FFFF00"/>
              </a:solidFill>
              <a:latin typeface="Times New Roman" panose="02020603050405020304" charset="0"/>
            </a:endParaRPr>
          </a:p>
        </p:txBody>
      </p:sp>
      <p:sp>
        <p:nvSpPr>
          <p:cNvPr id="91165" name="Text Box 29"/>
          <p:cNvSpPr txBox="1">
            <a:spLocks noChangeArrowheads="1"/>
          </p:cNvSpPr>
          <p:nvPr/>
        </p:nvSpPr>
        <p:spPr bwMode="auto">
          <a:xfrm>
            <a:off x="1143000" y="2819400"/>
            <a:ext cx="6096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1</a:t>
            </a:r>
            <a:endParaRPr lang="en-US" altLang="zh-CN" sz="3200" b="1">
              <a:solidFill>
                <a:srgbClr val="FFFF00"/>
              </a:solidFill>
            </a:endParaRPr>
          </a:p>
        </p:txBody>
      </p:sp>
      <p:sp>
        <p:nvSpPr>
          <p:cNvPr id="91166" name="Text Box 30"/>
          <p:cNvSpPr txBox="1">
            <a:spLocks noChangeArrowheads="1"/>
          </p:cNvSpPr>
          <p:nvPr/>
        </p:nvSpPr>
        <p:spPr bwMode="auto">
          <a:xfrm>
            <a:off x="3581400" y="3352800"/>
            <a:ext cx="4572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0</a:t>
            </a:r>
            <a:endParaRPr lang="en-US" altLang="zh-CN" sz="3200" b="1">
              <a:solidFill>
                <a:schemeClr val="bg1"/>
              </a:solidFill>
            </a:endParaRPr>
          </a:p>
        </p:txBody>
      </p:sp>
      <p:sp>
        <p:nvSpPr>
          <p:cNvPr id="91167" name="Text Box 31"/>
          <p:cNvSpPr txBox="1">
            <a:spLocks noChangeArrowheads="1"/>
          </p:cNvSpPr>
          <p:nvPr/>
        </p:nvSpPr>
        <p:spPr bwMode="auto">
          <a:xfrm>
            <a:off x="5029200" y="4114800"/>
            <a:ext cx="4572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1</a:t>
            </a:r>
            <a:endParaRPr lang="en-US" altLang="zh-CN" sz="3200" b="1">
              <a:solidFill>
                <a:srgbClr val="FFFF00"/>
              </a:solidFill>
            </a:endParaRPr>
          </a:p>
        </p:txBody>
      </p:sp>
      <p:sp>
        <p:nvSpPr>
          <p:cNvPr id="91168" name="Rectangle 32"/>
          <p:cNvSpPr>
            <a:spLocks noChangeArrowheads="1"/>
          </p:cNvSpPr>
          <p:nvPr/>
        </p:nvSpPr>
        <p:spPr bwMode="auto">
          <a:xfrm>
            <a:off x="6553200" y="3962400"/>
            <a:ext cx="420688" cy="519113"/>
          </a:xfrm>
          <a:prstGeom prst="rect">
            <a:avLst/>
          </a:prstGeom>
          <a:noFill/>
          <a:ln>
            <a:noFill/>
          </a:ln>
        </p:spPr>
        <p:txBody>
          <a:bodyPr wrap="none">
            <a:spAutoFit/>
          </a:bodyPr>
          <a:lstStyle/>
          <a:p>
            <a:pPr>
              <a:spcBef>
                <a:spcPct val="50000"/>
              </a:spcBef>
            </a:pPr>
            <a:r>
              <a:rPr lang="en-US" altLang="zh-CN" sz="2800" b="1" i="1">
                <a:latin typeface="Times New Roman" panose="02020603050405020304" charset="0"/>
              </a:rPr>
              <a:t>A</a:t>
            </a:r>
            <a:endParaRPr lang="en-US" altLang="zh-CN" sz="3200" b="1">
              <a:solidFill>
                <a:schemeClr val="bg1"/>
              </a:solidFill>
              <a:latin typeface="Times New Roman" panose="02020603050405020304" charset="0"/>
            </a:endParaRPr>
          </a:p>
        </p:txBody>
      </p:sp>
      <p:grpSp>
        <p:nvGrpSpPr>
          <p:cNvPr id="2" name="Group 33"/>
          <p:cNvGrpSpPr/>
          <p:nvPr/>
        </p:nvGrpSpPr>
        <p:grpSpPr bwMode="auto">
          <a:xfrm>
            <a:off x="6629400" y="4114800"/>
            <a:ext cx="1905000" cy="381000"/>
            <a:chOff x="3312" y="672"/>
            <a:chExt cx="1200" cy="240"/>
          </a:xfrm>
        </p:grpSpPr>
        <p:grpSp>
          <p:nvGrpSpPr>
            <p:cNvPr id="113780" name="Group 34"/>
            <p:cNvGrpSpPr/>
            <p:nvPr/>
          </p:nvGrpSpPr>
          <p:grpSpPr bwMode="auto">
            <a:xfrm>
              <a:off x="3312" y="672"/>
              <a:ext cx="336" cy="240"/>
              <a:chOff x="3312" y="672"/>
              <a:chExt cx="336" cy="240"/>
            </a:xfrm>
          </p:grpSpPr>
          <p:sp>
            <p:nvSpPr>
              <p:cNvPr id="113794" name="Line 35"/>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95" name="Group 36"/>
              <p:cNvGrpSpPr/>
              <p:nvPr/>
            </p:nvGrpSpPr>
            <p:grpSpPr bwMode="auto">
              <a:xfrm>
                <a:off x="3312" y="672"/>
                <a:ext cx="336" cy="240"/>
                <a:chOff x="3312" y="672"/>
                <a:chExt cx="336" cy="240"/>
              </a:xfrm>
            </p:grpSpPr>
            <p:sp>
              <p:nvSpPr>
                <p:cNvPr id="113796" name="Line 37"/>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97" name="Line 38"/>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98" name="Line 39"/>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113781" name="Group 40"/>
            <p:cNvGrpSpPr/>
            <p:nvPr/>
          </p:nvGrpSpPr>
          <p:grpSpPr bwMode="auto">
            <a:xfrm>
              <a:off x="3648" y="672"/>
              <a:ext cx="336" cy="240"/>
              <a:chOff x="3312" y="672"/>
              <a:chExt cx="336" cy="240"/>
            </a:xfrm>
          </p:grpSpPr>
          <p:sp>
            <p:nvSpPr>
              <p:cNvPr id="113789" name="Line 41"/>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90" name="Group 42"/>
              <p:cNvGrpSpPr/>
              <p:nvPr/>
            </p:nvGrpSpPr>
            <p:grpSpPr bwMode="auto">
              <a:xfrm>
                <a:off x="3312" y="672"/>
                <a:ext cx="336" cy="240"/>
                <a:chOff x="3312" y="672"/>
                <a:chExt cx="336" cy="240"/>
              </a:xfrm>
            </p:grpSpPr>
            <p:sp>
              <p:nvSpPr>
                <p:cNvPr id="113791" name="Line 43"/>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92" name="Line 44"/>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93" name="Line 45"/>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113782" name="Group 46"/>
            <p:cNvGrpSpPr/>
            <p:nvPr/>
          </p:nvGrpSpPr>
          <p:grpSpPr bwMode="auto">
            <a:xfrm>
              <a:off x="3984" y="672"/>
              <a:ext cx="336" cy="240"/>
              <a:chOff x="3312" y="672"/>
              <a:chExt cx="336" cy="240"/>
            </a:xfrm>
          </p:grpSpPr>
          <p:sp>
            <p:nvSpPr>
              <p:cNvPr id="113784" name="Line 47"/>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85" name="Group 48"/>
              <p:cNvGrpSpPr/>
              <p:nvPr/>
            </p:nvGrpSpPr>
            <p:grpSpPr bwMode="auto">
              <a:xfrm>
                <a:off x="3312" y="672"/>
                <a:ext cx="336" cy="240"/>
                <a:chOff x="3312" y="672"/>
                <a:chExt cx="336" cy="240"/>
              </a:xfrm>
            </p:grpSpPr>
            <p:sp>
              <p:nvSpPr>
                <p:cNvPr id="113786" name="Line 49"/>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87" name="Line 50"/>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88" name="Line 51"/>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sp>
          <p:nvSpPr>
            <p:cNvPr id="113783" name="Line 52"/>
            <p:cNvSpPr>
              <a:spLocks noChangeShapeType="1"/>
            </p:cNvSpPr>
            <p:nvPr/>
          </p:nvSpPr>
          <p:spPr bwMode="auto">
            <a:xfrm>
              <a:off x="4320"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nvGrpSpPr>
          <p:cNvPr id="9" name="Group 53"/>
          <p:cNvGrpSpPr/>
          <p:nvPr/>
        </p:nvGrpSpPr>
        <p:grpSpPr bwMode="auto">
          <a:xfrm>
            <a:off x="457200" y="1295400"/>
            <a:ext cx="2057400" cy="3276600"/>
            <a:chOff x="288" y="720"/>
            <a:chExt cx="1296" cy="2064"/>
          </a:xfrm>
        </p:grpSpPr>
        <p:grpSp>
          <p:nvGrpSpPr>
            <p:cNvPr id="113740" name="Group 54"/>
            <p:cNvGrpSpPr/>
            <p:nvPr/>
          </p:nvGrpSpPr>
          <p:grpSpPr bwMode="auto">
            <a:xfrm>
              <a:off x="384" y="720"/>
              <a:ext cx="1200" cy="240"/>
              <a:chOff x="3312" y="672"/>
              <a:chExt cx="1200" cy="240"/>
            </a:xfrm>
          </p:grpSpPr>
          <p:grpSp>
            <p:nvGrpSpPr>
              <p:cNvPr id="113761" name="Group 55"/>
              <p:cNvGrpSpPr/>
              <p:nvPr/>
            </p:nvGrpSpPr>
            <p:grpSpPr bwMode="auto">
              <a:xfrm>
                <a:off x="3312" y="672"/>
                <a:ext cx="336" cy="240"/>
                <a:chOff x="3312" y="672"/>
                <a:chExt cx="336" cy="240"/>
              </a:xfrm>
            </p:grpSpPr>
            <p:sp>
              <p:nvSpPr>
                <p:cNvPr id="113775" name="Line 56"/>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76" name="Group 57"/>
                <p:cNvGrpSpPr/>
                <p:nvPr/>
              </p:nvGrpSpPr>
              <p:grpSpPr bwMode="auto">
                <a:xfrm>
                  <a:off x="3312" y="672"/>
                  <a:ext cx="336" cy="240"/>
                  <a:chOff x="3312" y="672"/>
                  <a:chExt cx="336" cy="240"/>
                </a:xfrm>
              </p:grpSpPr>
              <p:sp>
                <p:nvSpPr>
                  <p:cNvPr id="113777" name="Line 58"/>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78" name="Line 59"/>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79" name="Line 60"/>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113762" name="Group 61"/>
              <p:cNvGrpSpPr/>
              <p:nvPr/>
            </p:nvGrpSpPr>
            <p:grpSpPr bwMode="auto">
              <a:xfrm>
                <a:off x="3648" y="672"/>
                <a:ext cx="336" cy="240"/>
                <a:chOff x="3312" y="672"/>
                <a:chExt cx="336" cy="240"/>
              </a:xfrm>
            </p:grpSpPr>
            <p:sp>
              <p:nvSpPr>
                <p:cNvPr id="113770" name="Line 62"/>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71" name="Group 63"/>
                <p:cNvGrpSpPr/>
                <p:nvPr/>
              </p:nvGrpSpPr>
              <p:grpSpPr bwMode="auto">
                <a:xfrm>
                  <a:off x="3312" y="672"/>
                  <a:ext cx="336" cy="240"/>
                  <a:chOff x="3312" y="672"/>
                  <a:chExt cx="336" cy="240"/>
                </a:xfrm>
              </p:grpSpPr>
              <p:sp>
                <p:nvSpPr>
                  <p:cNvPr id="113772" name="Line 64"/>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73" name="Line 65"/>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74" name="Line 66"/>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113763" name="Group 67"/>
              <p:cNvGrpSpPr/>
              <p:nvPr/>
            </p:nvGrpSpPr>
            <p:grpSpPr bwMode="auto">
              <a:xfrm>
                <a:off x="3984" y="672"/>
                <a:ext cx="336" cy="240"/>
                <a:chOff x="3312" y="672"/>
                <a:chExt cx="336" cy="240"/>
              </a:xfrm>
            </p:grpSpPr>
            <p:sp>
              <p:nvSpPr>
                <p:cNvPr id="113765" name="Line 68"/>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66" name="Group 69"/>
                <p:cNvGrpSpPr/>
                <p:nvPr/>
              </p:nvGrpSpPr>
              <p:grpSpPr bwMode="auto">
                <a:xfrm>
                  <a:off x="3312" y="672"/>
                  <a:ext cx="336" cy="240"/>
                  <a:chOff x="3312" y="672"/>
                  <a:chExt cx="336" cy="240"/>
                </a:xfrm>
              </p:grpSpPr>
              <p:sp>
                <p:nvSpPr>
                  <p:cNvPr id="113767" name="Line 70"/>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68" name="Line 71"/>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69" name="Line 72"/>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sp>
            <p:nvSpPr>
              <p:cNvPr id="113764" name="Line 73"/>
              <p:cNvSpPr>
                <a:spLocks noChangeShapeType="1"/>
              </p:cNvSpPr>
              <p:nvPr/>
            </p:nvSpPr>
            <p:spPr bwMode="auto">
              <a:xfrm>
                <a:off x="4320"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nvGrpSpPr>
            <p:cNvPr id="113741" name="Group 74"/>
            <p:cNvGrpSpPr/>
            <p:nvPr/>
          </p:nvGrpSpPr>
          <p:grpSpPr bwMode="auto">
            <a:xfrm rot="10794493">
              <a:off x="288" y="2544"/>
              <a:ext cx="1200" cy="240"/>
              <a:chOff x="3312" y="672"/>
              <a:chExt cx="1200" cy="240"/>
            </a:xfrm>
          </p:grpSpPr>
          <p:grpSp>
            <p:nvGrpSpPr>
              <p:cNvPr id="113742" name="Group 75"/>
              <p:cNvGrpSpPr/>
              <p:nvPr/>
            </p:nvGrpSpPr>
            <p:grpSpPr bwMode="auto">
              <a:xfrm>
                <a:off x="3312" y="672"/>
                <a:ext cx="336" cy="240"/>
                <a:chOff x="3312" y="672"/>
                <a:chExt cx="336" cy="240"/>
              </a:xfrm>
            </p:grpSpPr>
            <p:sp>
              <p:nvSpPr>
                <p:cNvPr id="113756" name="Line 76"/>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57" name="Group 77"/>
                <p:cNvGrpSpPr/>
                <p:nvPr/>
              </p:nvGrpSpPr>
              <p:grpSpPr bwMode="auto">
                <a:xfrm>
                  <a:off x="3312" y="672"/>
                  <a:ext cx="336" cy="240"/>
                  <a:chOff x="3312" y="672"/>
                  <a:chExt cx="336" cy="240"/>
                </a:xfrm>
              </p:grpSpPr>
              <p:sp>
                <p:nvSpPr>
                  <p:cNvPr id="113758" name="Line 78"/>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59" name="Line 79"/>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60" name="Line 80"/>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113743" name="Group 81"/>
              <p:cNvGrpSpPr/>
              <p:nvPr/>
            </p:nvGrpSpPr>
            <p:grpSpPr bwMode="auto">
              <a:xfrm>
                <a:off x="3648" y="672"/>
                <a:ext cx="336" cy="240"/>
                <a:chOff x="3312" y="672"/>
                <a:chExt cx="336" cy="240"/>
              </a:xfrm>
            </p:grpSpPr>
            <p:sp>
              <p:nvSpPr>
                <p:cNvPr id="113751" name="Line 82"/>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52" name="Group 83"/>
                <p:cNvGrpSpPr/>
                <p:nvPr/>
              </p:nvGrpSpPr>
              <p:grpSpPr bwMode="auto">
                <a:xfrm>
                  <a:off x="3312" y="672"/>
                  <a:ext cx="336" cy="240"/>
                  <a:chOff x="3312" y="672"/>
                  <a:chExt cx="336" cy="240"/>
                </a:xfrm>
              </p:grpSpPr>
              <p:sp>
                <p:nvSpPr>
                  <p:cNvPr id="113753" name="Line 84"/>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54" name="Line 85"/>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55" name="Line 86"/>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113744" name="Group 87"/>
              <p:cNvGrpSpPr/>
              <p:nvPr/>
            </p:nvGrpSpPr>
            <p:grpSpPr bwMode="auto">
              <a:xfrm>
                <a:off x="3984" y="672"/>
                <a:ext cx="336" cy="240"/>
                <a:chOff x="3312" y="672"/>
                <a:chExt cx="336" cy="240"/>
              </a:xfrm>
            </p:grpSpPr>
            <p:sp>
              <p:nvSpPr>
                <p:cNvPr id="113746" name="Line 88"/>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47" name="Group 89"/>
                <p:cNvGrpSpPr/>
                <p:nvPr/>
              </p:nvGrpSpPr>
              <p:grpSpPr bwMode="auto">
                <a:xfrm>
                  <a:off x="3312" y="672"/>
                  <a:ext cx="336" cy="240"/>
                  <a:chOff x="3312" y="672"/>
                  <a:chExt cx="336" cy="240"/>
                </a:xfrm>
              </p:grpSpPr>
              <p:sp>
                <p:nvSpPr>
                  <p:cNvPr id="113748" name="Line 90"/>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49" name="Line 91"/>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50" name="Line 92"/>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sp>
            <p:nvSpPr>
              <p:cNvPr id="113745" name="Line 93"/>
              <p:cNvSpPr>
                <a:spLocks noChangeShapeType="1"/>
              </p:cNvSpPr>
              <p:nvPr/>
            </p:nvSpPr>
            <p:spPr bwMode="auto">
              <a:xfrm>
                <a:off x="4320"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24" name="Group 94"/>
          <p:cNvGrpSpPr/>
          <p:nvPr/>
        </p:nvGrpSpPr>
        <p:grpSpPr bwMode="auto">
          <a:xfrm>
            <a:off x="3429000" y="1876425"/>
            <a:ext cx="2438400" cy="561975"/>
            <a:chOff x="2160" y="1086"/>
            <a:chExt cx="1536" cy="354"/>
          </a:xfrm>
        </p:grpSpPr>
        <p:sp>
          <p:nvSpPr>
            <p:cNvPr id="113717" name="Rectangle 95"/>
            <p:cNvSpPr>
              <a:spLocks noChangeArrowheads="1"/>
            </p:cNvSpPr>
            <p:nvPr/>
          </p:nvSpPr>
          <p:spPr bwMode="auto">
            <a:xfrm>
              <a:off x="2160" y="1086"/>
              <a:ext cx="265"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A</a:t>
              </a:r>
              <a:endParaRPr lang="en-US" altLang="zh-CN" sz="3200" b="1">
                <a:solidFill>
                  <a:srgbClr val="000099"/>
                </a:solidFill>
                <a:latin typeface="Times New Roman" panose="02020603050405020304" charset="0"/>
              </a:endParaRPr>
            </a:p>
          </p:txBody>
        </p:sp>
        <p:grpSp>
          <p:nvGrpSpPr>
            <p:cNvPr id="113718" name="Group 96"/>
            <p:cNvGrpSpPr/>
            <p:nvPr/>
          </p:nvGrpSpPr>
          <p:grpSpPr bwMode="auto">
            <a:xfrm>
              <a:off x="2208" y="1104"/>
              <a:ext cx="1488" cy="336"/>
              <a:chOff x="2208" y="1104"/>
              <a:chExt cx="1488" cy="336"/>
            </a:xfrm>
          </p:grpSpPr>
          <p:sp>
            <p:nvSpPr>
              <p:cNvPr id="113719" name="Line 97"/>
              <p:cNvSpPr>
                <a:spLocks noChangeShapeType="1"/>
              </p:cNvSpPr>
              <p:nvPr/>
            </p:nvSpPr>
            <p:spPr bwMode="auto">
              <a:xfrm>
                <a:off x="2208" y="1104"/>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13720" name="Group 98"/>
              <p:cNvGrpSpPr/>
              <p:nvPr/>
            </p:nvGrpSpPr>
            <p:grpSpPr bwMode="auto">
              <a:xfrm rot="10794493">
                <a:off x="2496" y="1200"/>
                <a:ext cx="1200" cy="240"/>
                <a:chOff x="3312" y="672"/>
                <a:chExt cx="1200" cy="240"/>
              </a:xfrm>
            </p:grpSpPr>
            <p:grpSp>
              <p:nvGrpSpPr>
                <p:cNvPr id="113721" name="Group 99"/>
                <p:cNvGrpSpPr/>
                <p:nvPr/>
              </p:nvGrpSpPr>
              <p:grpSpPr bwMode="auto">
                <a:xfrm>
                  <a:off x="3312" y="672"/>
                  <a:ext cx="336" cy="240"/>
                  <a:chOff x="3312" y="672"/>
                  <a:chExt cx="336" cy="240"/>
                </a:xfrm>
              </p:grpSpPr>
              <p:sp>
                <p:nvSpPr>
                  <p:cNvPr id="113735" name="Line 100"/>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36" name="Group 101"/>
                  <p:cNvGrpSpPr/>
                  <p:nvPr/>
                </p:nvGrpSpPr>
                <p:grpSpPr bwMode="auto">
                  <a:xfrm>
                    <a:off x="3312" y="672"/>
                    <a:ext cx="336" cy="240"/>
                    <a:chOff x="3312" y="672"/>
                    <a:chExt cx="336" cy="240"/>
                  </a:xfrm>
                </p:grpSpPr>
                <p:sp>
                  <p:nvSpPr>
                    <p:cNvPr id="113737" name="Line 102"/>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38" name="Line 103"/>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39" name="Line 104"/>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113722" name="Group 105"/>
                <p:cNvGrpSpPr/>
                <p:nvPr/>
              </p:nvGrpSpPr>
              <p:grpSpPr bwMode="auto">
                <a:xfrm>
                  <a:off x="3648" y="672"/>
                  <a:ext cx="336" cy="240"/>
                  <a:chOff x="3312" y="672"/>
                  <a:chExt cx="336" cy="240"/>
                </a:xfrm>
              </p:grpSpPr>
              <p:sp>
                <p:nvSpPr>
                  <p:cNvPr id="113730" name="Line 106"/>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31" name="Group 107"/>
                  <p:cNvGrpSpPr/>
                  <p:nvPr/>
                </p:nvGrpSpPr>
                <p:grpSpPr bwMode="auto">
                  <a:xfrm>
                    <a:off x="3312" y="672"/>
                    <a:ext cx="336" cy="240"/>
                    <a:chOff x="3312" y="672"/>
                    <a:chExt cx="336" cy="240"/>
                  </a:xfrm>
                </p:grpSpPr>
                <p:sp>
                  <p:nvSpPr>
                    <p:cNvPr id="113732" name="Line 108"/>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33" name="Line 109"/>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34" name="Line 110"/>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113723" name="Group 111"/>
                <p:cNvGrpSpPr/>
                <p:nvPr/>
              </p:nvGrpSpPr>
              <p:grpSpPr bwMode="auto">
                <a:xfrm>
                  <a:off x="3984" y="672"/>
                  <a:ext cx="336" cy="240"/>
                  <a:chOff x="3312" y="672"/>
                  <a:chExt cx="336" cy="240"/>
                </a:xfrm>
              </p:grpSpPr>
              <p:sp>
                <p:nvSpPr>
                  <p:cNvPr id="113725" name="Line 112"/>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26" name="Group 113"/>
                  <p:cNvGrpSpPr/>
                  <p:nvPr/>
                </p:nvGrpSpPr>
                <p:grpSpPr bwMode="auto">
                  <a:xfrm>
                    <a:off x="3312" y="672"/>
                    <a:ext cx="336" cy="240"/>
                    <a:chOff x="3312" y="672"/>
                    <a:chExt cx="336" cy="240"/>
                  </a:xfrm>
                </p:grpSpPr>
                <p:sp>
                  <p:nvSpPr>
                    <p:cNvPr id="113727" name="Line 114"/>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28" name="Line 115"/>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29" name="Line 116"/>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sp>
              <p:nvSpPr>
                <p:cNvPr id="113724" name="Line 117"/>
                <p:cNvSpPr>
                  <a:spLocks noChangeShapeType="1"/>
                </p:cNvSpPr>
                <p:nvPr/>
              </p:nvSpPr>
              <p:spPr bwMode="auto">
                <a:xfrm>
                  <a:off x="4320"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grpSp>
        <p:nvGrpSpPr>
          <p:cNvPr id="91268" name="Group 118"/>
          <p:cNvGrpSpPr/>
          <p:nvPr/>
        </p:nvGrpSpPr>
        <p:grpSpPr bwMode="auto">
          <a:xfrm>
            <a:off x="914400" y="5581650"/>
            <a:ext cx="6477000" cy="666750"/>
            <a:chOff x="432" y="3420"/>
            <a:chExt cx="4080" cy="420"/>
          </a:xfrm>
        </p:grpSpPr>
        <p:sp>
          <p:nvSpPr>
            <p:cNvPr id="91255" name="Rectangle 119"/>
            <p:cNvSpPr>
              <a:spLocks noChangeArrowheads="1"/>
            </p:cNvSpPr>
            <p:nvPr/>
          </p:nvSpPr>
          <p:spPr bwMode="auto">
            <a:xfrm>
              <a:off x="432" y="3461"/>
              <a:ext cx="1466" cy="327"/>
            </a:xfrm>
            <a:prstGeom prst="rect">
              <a:avLst/>
            </a:prstGeom>
            <a:noFill/>
            <a:ln w="9525">
              <a:noFill/>
              <a:miter lim="800000"/>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Times New Roman" panose="02020603050405020304" charset="0"/>
                </a:rPr>
                <a:t>写出逻辑式：</a:t>
              </a:r>
              <a:endParaRPr lang="zh-CN" altLang="en-US" sz="3200" b="1">
                <a:solidFill>
                  <a:schemeClr val="bg1"/>
                </a:solidFill>
                <a:effectLst>
                  <a:outerShdw blurRad="38100" dist="38100" dir="2700000" algn="tl">
                    <a:srgbClr val="DDDDDD"/>
                  </a:outerShdw>
                </a:effectLst>
                <a:latin typeface="Times New Roman" panose="02020603050405020304" charset="0"/>
              </a:endParaRPr>
            </a:p>
          </p:txBody>
        </p:sp>
        <p:sp>
          <p:nvSpPr>
            <p:cNvPr id="113710" name="Line 120"/>
            <p:cNvSpPr>
              <a:spLocks noChangeShapeType="1"/>
            </p:cNvSpPr>
            <p:nvPr/>
          </p:nvSpPr>
          <p:spPr bwMode="auto">
            <a:xfrm>
              <a:off x="3964" y="3501"/>
              <a:ext cx="20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3711" name="Rectangle 121"/>
            <p:cNvSpPr>
              <a:spLocks noChangeArrowheads="1"/>
            </p:cNvSpPr>
            <p:nvPr/>
          </p:nvSpPr>
          <p:spPr bwMode="auto">
            <a:xfrm>
              <a:off x="3014" y="3437"/>
              <a:ext cx="1498" cy="403"/>
            </a:xfrm>
            <a:prstGeom prst="rect">
              <a:avLst/>
            </a:prstGeom>
            <a:noFill/>
            <a:ln>
              <a:noFill/>
            </a:ln>
          </p:spPr>
          <p:txBody>
            <a:bodyPr>
              <a:spAutoFit/>
            </a:bodyPr>
            <a:lstStyle/>
            <a:p>
              <a:pPr>
                <a:spcBef>
                  <a:spcPct val="50000"/>
                </a:spcBef>
              </a:pPr>
              <a:r>
                <a:rPr lang="en-US" altLang="zh-CN" sz="3600" b="1">
                  <a:solidFill>
                    <a:srgbClr val="000099"/>
                  </a:solidFill>
                  <a:latin typeface="Times New Roman" panose="02020603050405020304" charset="0"/>
                </a:rPr>
                <a:t>=</a:t>
              </a:r>
              <a:r>
                <a:rPr lang="en-US" altLang="zh-CN" sz="3200" b="1" i="1">
                  <a:solidFill>
                    <a:srgbClr val="000099"/>
                  </a:solidFill>
                  <a:latin typeface="Times New Roman" panose="02020603050405020304" charset="0"/>
                </a:rPr>
                <a:t>AC +BC</a:t>
              </a:r>
              <a:endParaRPr lang="en-US" altLang="zh-CN" sz="3200" b="1">
                <a:solidFill>
                  <a:srgbClr val="3333CC"/>
                </a:solidFill>
                <a:latin typeface="Times New Roman" panose="02020603050405020304" charset="0"/>
              </a:endParaRPr>
            </a:p>
          </p:txBody>
        </p:sp>
        <p:sp>
          <p:nvSpPr>
            <p:cNvPr id="113712" name="Line 122"/>
            <p:cNvSpPr>
              <a:spLocks noChangeShapeType="1"/>
            </p:cNvSpPr>
            <p:nvPr/>
          </p:nvSpPr>
          <p:spPr bwMode="auto">
            <a:xfrm>
              <a:off x="2124" y="3501"/>
              <a:ext cx="32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3713" name="Line 123"/>
            <p:cNvSpPr>
              <a:spLocks noChangeShapeType="1"/>
            </p:cNvSpPr>
            <p:nvPr/>
          </p:nvSpPr>
          <p:spPr bwMode="auto">
            <a:xfrm>
              <a:off x="2862" y="3501"/>
              <a:ext cx="16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3714" name="Line 124"/>
            <p:cNvSpPr>
              <a:spLocks noChangeShapeType="1"/>
            </p:cNvSpPr>
            <p:nvPr/>
          </p:nvSpPr>
          <p:spPr bwMode="auto">
            <a:xfrm>
              <a:off x="2174" y="3420"/>
              <a:ext cx="85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3715" name="Text Box 125"/>
            <p:cNvSpPr txBox="1">
              <a:spLocks noChangeArrowheads="1"/>
            </p:cNvSpPr>
            <p:nvPr/>
          </p:nvSpPr>
          <p:spPr bwMode="auto">
            <a:xfrm>
              <a:off x="1728" y="3456"/>
              <a:ext cx="1580" cy="3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000099"/>
                  </a:solidFill>
                </a:rPr>
                <a:t>Y=</a:t>
              </a:r>
              <a:r>
                <a:rPr lang="en-US" altLang="zh-CN" sz="3200" b="1" i="1">
                  <a:solidFill>
                    <a:srgbClr val="000099"/>
                  </a:solidFill>
                </a:rPr>
                <a:t>AC • BC </a:t>
              </a:r>
            </a:p>
          </p:txBody>
        </p:sp>
        <p:sp>
          <p:nvSpPr>
            <p:cNvPr id="113716" name="Line 126"/>
            <p:cNvSpPr>
              <a:spLocks noChangeShapeType="1"/>
            </p:cNvSpPr>
            <p:nvPr/>
          </p:nvSpPr>
          <p:spPr bwMode="auto">
            <a:xfrm>
              <a:off x="2700" y="3461"/>
              <a:ext cx="324" cy="0"/>
            </a:xfrm>
            <a:prstGeom prst="line">
              <a:avLst/>
            </a:prstGeom>
            <a:noFill/>
            <a:ln w="28575" cap="sq">
              <a:solidFill>
                <a:srgbClr val="000099"/>
              </a:solidFill>
              <a:round/>
            </a:ln>
          </p:spPr>
          <p:txBody>
            <a:bodyPr wrap="none" anchor="ctr">
              <a:spAutoFit/>
            </a:bodyPr>
            <a:lstStyle/>
            <a:p>
              <a:endParaRPr lang="zh-CN" altLang="en-US">
                <a:latin typeface="Times New Roman" panose="02020603050405020304" charset="0"/>
              </a:endParaRPr>
            </a:p>
          </p:txBody>
        </p:sp>
      </p:grpSp>
      <p:sp>
        <p:nvSpPr>
          <p:cNvPr id="91263" name="Rectangle 127"/>
          <p:cNvSpPr>
            <a:spLocks noChangeArrowheads="1"/>
          </p:cNvSpPr>
          <p:nvPr/>
        </p:nvSpPr>
        <p:spPr bwMode="auto">
          <a:xfrm>
            <a:off x="6324600" y="2209800"/>
            <a:ext cx="1554163" cy="557213"/>
          </a:xfrm>
          <a:prstGeom prst="rect">
            <a:avLst/>
          </a:prstGeom>
          <a:noFill/>
          <a:ln w="38100" cap="sq">
            <a:solidFill>
              <a:srgbClr val="006600"/>
            </a:solidFill>
            <a:miter lim="800000"/>
          </a:ln>
        </p:spPr>
        <p:txBody>
          <a:bodyPr wrap="none">
            <a:spAutoFit/>
          </a:bodyPr>
          <a:lstStyle/>
          <a:p>
            <a:pPr>
              <a:spcBef>
                <a:spcPct val="50000"/>
              </a:spcBef>
            </a:pPr>
            <a:r>
              <a:rPr lang="zh-CN" altLang="en-US" sz="2800" b="1">
                <a:solidFill>
                  <a:srgbClr val="FF0000"/>
                </a:solidFill>
                <a:latin typeface="Times New Roman" panose="02020603050405020304" charset="0"/>
              </a:rPr>
              <a:t>设：</a:t>
            </a:r>
            <a:r>
              <a:rPr lang="en-US" altLang="zh-CN" sz="2800" b="1" i="1">
                <a:solidFill>
                  <a:srgbClr val="FF0000"/>
                </a:solidFill>
                <a:latin typeface="Times New Roman" panose="02020603050405020304" charset="0"/>
              </a:rPr>
              <a:t>C</a:t>
            </a:r>
            <a:r>
              <a:rPr lang="en-US" altLang="zh-CN" sz="2800" b="1">
                <a:solidFill>
                  <a:srgbClr val="FF0000"/>
                </a:solidFill>
                <a:latin typeface="Times New Roman" panose="02020603050405020304" charset="0"/>
              </a:rPr>
              <a:t>=1</a:t>
            </a:r>
            <a:endParaRPr lang="en-US" altLang="zh-CN" sz="3200" b="1">
              <a:solidFill>
                <a:schemeClr val="bg1"/>
              </a:solidFill>
              <a:latin typeface="Times New Roman" panose="02020603050405020304" charset="0"/>
            </a:endParaRPr>
          </a:p>
        </p:txBody>
      </p:sp>
      <p:sp>
        <p:nvSpPr>
          <p:cNvPr id="91264" name="AutoShape 128"/>
          <p:cNvSpPr>
            <a:spLocks noChangeArrowheads="1"/>
          </p:cNvSpPr>
          <p:nvPr/>
        </p:nvSpPr>
        <p:spPr bwMode="auto">
          <a:xfrm>
            <a:off x="4191000" y="2743200"/>
            <a:ext cx="1066800" cy="533400"/>
          </a:xfrm>
          <a:prstGeom prst="wedgeRoundRectCallout">
            <a:avLst>
              <a:gd name="adj1" fmla="val -40028"/>
              <a:gd name="adj2" fmla="val 115181"/>
              <a:gd name="adj3" fmla="val 16667"/>
            </a:avLst>
          </a:prstGeom>
          <a:solidFill>
            <a:srgbClr val="FFFFCC"/>
          </a:solidFill>
          <a:ln w="28575">
            <a:solidFill>
              <a:srgbClr val="006600"/>
            </a:solidFill>
            <a:miter lim="800000"/>
          </a:ln>
        </p:spPr>
        <p:txBody>
          <a:bodyPr wrap="none" anchor="ctr"/>
          <a:lstStyle/>
          <a:p>
            <a:pPr algn="ctr">
              <a:spcBef>
                <a:spcPct val="50000"/>
              </a:spcBef>
            </a:pPr>
            <a:r>
              <a:rPr lang="zh-CN" altLang="en-US" sz="2800" b="1">
                <a:solidFill>
                  <a:srgbClr val="FF0000"/>
                </a:solidFill>
                <a:latin typeface="Times New Roman" panose="02020603050405020304" charset="0"/>
              </a:rPr>
              <a:t>封锁</a:t>
            </a:r>
          </a:p>
        </p:txBody>
      </p:sp>
      <p:sp>
        <p:nvSpPr>
          <p:cNvPr id="91265" name="AutoShape 129"/>
          <p:cNvSpPr>
            <a:spLocks noChangeArrowheads="1"/>
          </p:cNvSpPr>
          <p:nvPr/>
        </p:nvSpPr>
        <p:spPr bwMode="auto">
          <a:xfrm>
            <a:off x="3276600" y="1143000"/>
            <a:ext cx="990600" cy="457200"/>
          </a:xfrm>
          <a:prstGeom prst="wedgeRoundRectCallout">
            <a:avLst>
              <a:gd name="adj1" fmla="val -91829"/>
              <a:gd name="adj2" fmla="val 195833"/>
              <a:gd name="adj3" fmla="val 16667"/>
            </a:avLst>
          </a:prstGeom>
          <a:solidFill>
            <a:srgbClr val="FFFFCC"/>
          </a:solidFill>
          <a:ln w="28575">
            <a:solidFill>
              <a:srgbClr val="006600"/>
            </a:solidFill>
            <a:miter lim="800000"/>
          </a:ln>
        </p:spPr>
        <p:txBody>
          <a:bodyPr wrap="none" anchor="ctr"/>
          <a:lstStyle/>
          <a:p>
            <a:pPr algn="ctr">
              <a:spcBef>
                <a:spcPct val="50000"/>
              </a:spcBef>
            </a:pPr>
            <a:r>
              <a:rPr lang="zh-CN" altLang="en-US" sz="2800" b="1">
                <a:solidFill>
                  <a:srgbClr val="FF0000"/>
                </a:solidFill>
                <a:latin typeface="Times New Roman" panose="02020603050405020304" charset="0"/>
              </a:rPr>
              <a:t>打开</a:t>
            </a:r>
          </a:p>
        </p:txBody>
      </p:sp>
      <p:sp>
        <p:nvSpPr>
          <p:cNvPr id="91266" name="AutoShape 130"/>
          <p:cNvSpPr>
            <a:spLocks noChangeArrowheads="1"/>
          </p:cNvSpPr>
          <p:nvPr/>
        </p:nvSpPr>
        <p:spPr bwMode="auto">
          <a:xfrm>
            <a:off x="5257800" y="4876800"/>
            <a:ext cx="1905000" cy="533400"/>
          </a:xfrm>
          <a:prstGeom prst="wedgeRoundRectCallout">
            <a:avLst>
              <a:gd name="adj1" fmla="val 60000"/>
              <a:gd name="adj2" fmla="val -130954"/>
              <a:gd name="adj3" fmla="val 16667"/>
            </a:avLst>
          </a:prstGeom>
          <a:solidFill>
            <a:srgbClr val="FFFFCC"/>
          </a:solidFill>
          <a:ln w="28575">
            <a:solidFill>
              <a:srgbClr val="006600"/>
            </a:solidFill>
            <a:miter lim="800000"/>
          </a:ln>
        </p:spPr>
        <p:txBody>
          <a:bodyPr wrap="none" anchor="ctr"/>
          <a:lstStyle/>
          <a:p>
            <a:pPr algn="ctr">
              <a:spcBef>
                <a:spcPct val="50000"/>
              </a:spcBef>
            </a:pPr>
            <a:r>
              <a:rPr lang="zh-CN" altLang="en-US" sz="2800" b="1">
                <a:solidFill>
                  <a:srgbClr val="FF3300"/>
                </a:solidFill>
                <a:latin typeface="Times New Roman" panose="02020603050405020304" charset="0"/>
              </a:rPr>
              <a:t>选通</a:t>
            </a:r>
            <a:r>
              <a:rPr lang="en-US" altLang="zh-CN" sz="2800" b="1" i="1">
                <a:solidFill>
                  <a:srgbClr val="FF3300"/>
                </a:solidFill>
                <a:latin typeface="Times New Roman" panose="02020603050405020304" charset="0"/>
              </a:rPr>
              <a:t>A</a:t>
            </a:r>
            <a:r>
              <a:rPr lang="zh-CN" altLang="en-US" sz="2800" b="1">
                <a:solidFill>
                  <a:srgbClr val="FF3300"/>
                </a:solidFill>
                <a:latin typeface="Times New Roman" panose="02020603050405020304" charset="0"/>
              </a:rPr>
              <a:t>信号</a:t>
            </a:r>
          </a:p>
        </p:txBody>
      </p:sp>
      <p:sp>
        <p:nvSpPr>
          <p:cNvPr id="113705" name="Oval 131"/>
          <p:cNvSpPr>
            <a:spLocks noChangeArrowheads="1"/>
          </p:cNvSpPr>
          <p:nvPr/>
        </p:nvSpPr>
        <p:spPr bwMode="auto">
          <a:xfrm>
            <a:off x="3200400" y="38100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706" name="Oval 132"/>
          <p:cNvSpPr>
            <a:spLocks noChangeArrowheads="1"/>
          </p:cNvSpPr>
          <p:nvPr/>
        </p:nvSpPr>
        <p:spPr bwMode="auto">
          <a:xfrm>
            <a:off x="3200400" y="24384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707" name="Oval 133"/>
          <p:cNvSpPr>
            <a:spLocks noChangeArrowheads="1"/>
          </p:cNvSpPr>
          <p:nvPr/>
        </p:nvSpPr>
        <p:spPr bwMode="auto">
          <a:xfrm>
            <a:off x="4876800" y="40386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708" name="Oval 134"/>
          <p:cNvSpPr>
            <a:spLocks noChangeArrowheads="1"/>
          </p:cNvSpPr>
          <p:nvPr/>
        </p:nvSpPr>
        <p:spPr bwMode="auto">
          <a:xfrm>
            <a:off x="6400800" y="38100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263"/>
                                        </p:tgtEl>
                                        <p:attrNameLst>
                                          <p:attrName>style.visibility</p:attrName>
                                        </p:attrNameLst>
                                      </p:cBhvr>
                                      <p:to>
                                        <p:strVal val="visible"/>
                                      </p:to>
                                    </p:set>
                                    <p:animEffect transition="in" filter="box(in)">
                                      <p:cBhvr>
                                        <p:cTn id="7" dur="500"/>
                                        <p:tgtEl>
                                          <p:spTgt spid="912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165"/>
                                        </p:tgtEl>
                                        <p:attrNameLst>
                                          <p:attrName>style.visibility</p:attrName>
                                        </p:attrNameLst>
                                      </p:cBhvr>
                                      <p:to>
                                        <p:strVal val="visible"/>
                                      </p:to>
                                    </p:set>
                                    <p:animEffect transition="in" filter="wipe(left)">
                                      <p:cBhvr>
                                        <p:cTn id="11" dur="500"/>
                                        <p:tgtEl>
                                          <p:spTgt spid="9116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1265"/>
                                        </p:tgtEl>
                                        <p:attrNameLst>
                                          <p:attrName>style.visibility</p:attrName>
                                        </p:attrNameLst>
                                      </p:cBhvr>
                                      <p:to>
                                        <p:strVal val="visible"/>
                                      </p:to>
                                    </p:set>
                                    <p:animEffect transition="in" filter="wipe(up)">
                                      <p:cBhvr>
                                        <p:cTn id="15" dur="500"/>
                                        <p:tgtEl>
                                          <p:spTgt spid="9126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1166"/>
                                        </p:tgtEl>
                                        <p:attrNameLst>
                                          <p:attrName>style.visibility</p:attrName>
                                        </p:attrNameLst>
                                      </p:cBhvr>
                                      <p:to>
                                        <p:strVal val="visible"/>
                                      </p:to>
                                    </p:set>
                                    <p:animEffect transition="in" filter="wipe(left)">
                                      <p:cBhvr>
                                        <p:cTn id="20" dur="500"/>
                                        <p:tgtEl>
                                          <p:spTgt spid="91166"/>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1167"/>
                                        </p:tgtEl>
                                        <p:attrNameLst>
                                          <p:attrName>style.visibility</p:attrName>
                                        </p:attrNameLst>
                                      </p:cBhvr>
                                      <p:to>
                                        <p:strVal val="visible"/>
                                      </p:to>
                                    </p:set>
                                    <p:animEffect transition="in" filter="wipe(left)">
                                      <p:cBhvr>
                                        <p:cTn id="24" dur="500"/>
                                        <p:tgtEl>
                                          <p:spTgt spid="91167"/>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91264"/>
                                        </p:tgtEl>
                                        <p:attrNameLst>
                                          <p:attrName>style.visibility</p:attrName>
                                        </p:attrNameLst>
                                      </p:cBhvr>
                                      <p:to>
                                        <p:strVal val="visible"/>
                                      </p:to>
                                    </p:set>
                                    <p:animEffect transition="in" filter="wipe(up)">
                                      <p:cBhvr>
                                        <p:cTn id="28" dur="500"/>
                                        <p:tgtEl>
                                          <p:spTgt spid="9126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1168"/>
                                        </p:tgtEl>
                                        <p:attrNameLst>
                                          <p:attrName>style.visibility</p:attrName>
                                        </p:attrNameLst>
                                      </p:cBhvr>
                                      <p:to>
                                        <p:strVal val="visible"/>
                                      </p:to>
                                    </p:se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left)">
                                      <p:cBhvr>
                                        <p:cTn id="46" dur="500"/>
                                        <p:tgtEl>
                                          <p:spTgt spid="2"/>
                                        </p:tgtEl>
                                      </p:cBhvr>
                                    </p:animEffect>
                                  </p:childTnLst>
                                </p:cTn>
                              </p:par>
                            </p:childTnLst>
                          </p:cTn>
                        </p:par>
                        <p:par>
                          <p:cTn id="47" fill="hold">
                            <p:stCondLst>
                              <p:cond delay="1000"/>
                            </p:stCondLst>
                            <p:childTnLst>
                              <p:par>
                                <p:cTn id="48" presetID="22" presetClass="entr" presetSubtype="4" fill="hold" grpId="0" nodeType="afterEffect">
                                  <p:stCondLst>
                                    <p:cond delay="0"/>
                                  </p:stCondLst>
                                  <p:childTnLst>
                                    <p:set>
                                      <p:cBhvr>
                                        <p:cTn id="49" dur="1" fill="hold">
                                          <p:stCondLst>
                                            <p:cond delay="0"/>
                                          </p:stCondLst>
                                        </p:cTn>
                                        <p:tgtEl>
                                          <p:spTgt spid="91266"/>
                                        </p:tgtEl>
                                        <p:attrNameLst>
                                          <p:attrName>style.visibility</p:attrName>
                                        </p:attrNameLst>
                                      </p:cBhvr>
                                      <p:to>
                                        <p:strVal val="visible"/>
                                      </p:to>
                                    </p:set>
                                    <p:animEffect transition="in" filter="wipe(down)">
                                      <p:cBhvr>
                                        <p:cTn id="50" dur="500"/>
                                        <p:tgtEl>
                                          <p:spTgt spid="9126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91268"/>
                                        </p:tgtEl>
                                        <p:attrNameLst>
                                          <p:attrName>style.visibility</p:attrName>
                                        </p:attrNameLst>
                                      </p:cBhvr>
                                      <p:to>
                                        <p:strVal val="visible"/>
                                      </p:to>
                                    </p:set>
                                    <p:animEffect transition="in" filter="wipe(left)">
                                      <p:cBhvr>
                                        <p:cTn id="55" dur="500"/>
                                        <p:tgtEl>
                                          <p:spTgt spid="9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65" grpId="0" autoUpdateAnimBg="0"/>
      <p:bldP spid="91166" grpId="0" autoUpdateAnimBg="0"/>
      <p:bldP spid="91167" grpId="0" autoUpdateAnimBg="0"/>
      <p:bldP spid="91168" grpId="0" autoUpdateAnimBg="0"/>
      <p:bldP spid="91263" grpId="0" animBg="1" autoUpdateAnimBg="0"/>
      <p:bldP spid="91264" grpId="0" animBg="1" autoUpdateAnimBg="0"/>
      <p:bldP spid="91265" grpId="0" animBg="1" autoUpdateAnimBg="0"/>
      <p:bldP spid="91266" grpId="0" animBg="1" autoUpdateAnimBg="0"/>
    </p:bld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5041</Words>
  <Application>Microsoft Office PowerPoint</Application>
  <PresentationFormat>全屏显示(4:3)</PresentationFormat>
  <Paragraphs>1575</Paragraphs>
  <Slides>84</Slides>
  <Notes>4</Notes>
  <HiddenSlides>0</HiddenSlides>
  <MMClips>0</MMClips>
  <ScaleCrop>false</ScaleCrop>
  <HeadingPairs>
    <vt:vector size="6" baseType="variant">
      <vt:variant>
        <vt:lpstr>主题</vt:lpstr>
      </vt:variant>
      <vt:variant>
        <vt:i4>1</vt:i4>
      </vt:variant>
      <vt:variant>
        <vt:lpstr>嵌入 OLE 服务器</vt:lpstr>
      </vt:variant>
      <vt:variant>
        <vt:i4>7</vt:i4>
      </vt:variant>
      <vt:variant>
        <vt:lpstr>幻灯片标题</vt:lpstr>
      </vt:variant>
      <vt:variant>
        <vt:i4>84</vt:i4>
      </vt:variant>
    </vt:vector>
  </HeadingPairs>
  <TitlesOfParts>
    <vt:vector size="92" baseType="lpstr">
      <vt:lpstr>Office 主题</vt:lpstr>
      <vt:lpstr>Clip</vt:lpstr>
      <vt:lpstr>公式</vt:lpstr>
      <vt:lpstr>Equation</vt:lpstr>
      <vt:lpstr>BMP 图象</vt:lpstr>
      <vt:lpstr>剪辑</vt:lpstr>
      <vt:lpstr>Equation.3</vt:lpstr>
      <vt:lpstr>MathType 7.0 Equation</vt:lpstr>
      <vt:lpstr>第20章 组合逻辑电路</vt:lpstr>
      <vt:lpstr>20.8 组合逻辑电路的分析与设计</vt:lpstr>
      <vt:lpstr>20.8.1  组合逻辑电路的分析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20.9 加法器</vt:lpstr>
      <vt:lpstr>20.9    加法器</vt:lpstr>
      <vt:lpstr>20.9.1   半加器 </vt:lpstr>
      <vt:lpstr>PowerPoint 演示文稿</vt:lpstr>
      <vt:lpstr>20.9.2   全加器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20.12 数据分配器和数据选择器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vt:lpstr>
      <vt:lpstr>PowerPoint 演示文稿</vt:lpstr>
      <vt:lpstr>PowerPoint 演示文稿</vt:lpstr>
      <vt:lpstr>20.13 利用中规模集成芯片设计组合逻辑电路</vt:lpstr>
      <vt:lpstr>20.13.1利用译码器来实现组合逻辑函数</vt:lpstr>
      <vt:lpstr>20.13.1利用译码器来实现组合逻辑函数</vt:lpstr>
      <vt:lpstr>20.13.1利用译码器来实现组合逻辑函数</vt:lpstr>
      <vt:lpstr>20.13.2利用数据选择器来实现组合逻辑函数</vt:lpstr>
      <vt:lpstr>20.13.2利用数据选择器来实现组合逻辑函数</vt:lpstr>
      <vt:lpstr>20.14 组合逻辑电路中的冒险现象</vt:lpstr>
      <vt:lpstr>20.14 组合逻辑电路中的冒险现象</vt:lpstr>
      <vt:lpstr>20.14 组合逻辑电路中的冒险现象</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第20章 组合逻辑电路</dc:title>
  <dc:creator>mac perch</dc:creator>
  <cp:lastModifiedBy>Thinkpad</cp:lastModifiedBy>
  <cp:revision>112</cp:revision>
  <dcterms:created xsi:type="dcterms:W3CDTF">2017-02-07T05:02:00Z</dcterms:created>
  <dcterms:modified xsi:type="dcterms:W3CDTF">2021-04-26T12:02:46Z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